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53" r:id="rId1"/>
  </p:sldMasterIdLst>
  <p:notesMasterIdLst>
    <p:notesMasterId r:id="rId260"/>
  </p:notesMasterIdLst>
  <p:handoutMasterIdLst>
    <p:handoutMasterId r:id="rId261"/>
  </p:handoutMasterIdLst>
  <p:sldIdLst>
    <p:sldId id="571" r:id="rId2"/>
    <p:sldId id="257" r:id="rId3"/>
    <p:sldId id="258" r:id="rId4"/>
    <p:sldId id="259" r:id="rId5"/>
    <p:sldId id="260" r:id="rId6"/>
    <p:sldId id="262" r:id="rId7"/>
    <p:sldId id="565" r:id="rId8"/>
    <p:sldId id="263" r:id="rId9"/>
    <p:sldId id="264" r:id="rId10"/>
    <p:sldId id="566" r:id="rId11"/>
    <p:sldId id="265" r:id="rId12"/>
    <p:sldId id="266" r:id="rId13"/>
    <p:sldId id="267" r:id="rId14"/>
    <p:sldId id="567" r:id="rId15"/>
    <p:sldId id="568" r:id="rId16"/>
    <p:sldId id="268" r:id="rId17"/>
    <p:sldId id="269" r:id="rId18"/>
    <p:sldId id="569" r:id="rId19"/>
    <p:sldId id="570" r:id="rId20"/>
    <p:sldId id="271" r:id="rId21"/>
    <p:sldId id="272" r:id="rId22"/>
    <p:sldId id="273" r:id="rId23"/>
    <p:sldId id="274" r:id="rId24"/>
    <p:sldId id="275" r:id="rId25"/>
    <p:sldId id="276" r:id="rId26"/>
    <p:sldId id="277" r:id="rId27"/>
    <p:sldId id="278" r:id="rId28"/>
    <p:sldId id="279" r:id="rId29"/>
    <p:sldId id="297" r:id="rId30"/>
    <p:sldId id="298"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5" r:id="rId46"/>
    <p:sldId id="340" r:id="rId47"/>
    <p:sldId id="341" r:id="rId48"/>
    <p:sldId id="342" r:id="rId49"/>
    <p:sldId id="343" r:id="rId50"/>
    <p:sldId id="344" r:id="rId51"/>
    <p:sldId id="345" r:id="rId52"/>
    <p:sldId id="346" r:id="rId53"/>
    <p:sldId id="347" r:id="rId54"/>
    <p:sldId id="348" r:id="rId55"/>
    <p:sldId id="349" r:id="rId56"/>
    <p:sldId id="350" r:id="rId57"/>
    <p:sldId id="351" r:id="rId58"/>
    <p:sldId id="352" r:id="rId59"/>
    <p:sldId id="353" r:id="rId60"/>
    <p:sldId id="354" r:id="rId61"/>
    <p:sldId id="355" r:id="rId62"/>
    <p:sldId id="356" r:id="rId63"/>
    <p:sldId id="357" r:id="rId64"/>
    <p:sldId id="358" r:id="rId65"/>
    <p:sldId id="359" r:id="rId66"/>
    <p:sldId id="360" r:id="rId67"/>
    <p:sldId id="361" r:id="rId68"/>
    <p:sldId id="362" r:id="rId69"/>
    <p:sldId id="363" r:id="rId70"/>
    <p:sldId id="364" r:id="rId71"/>
    <p:sldId id="365" r:id="rId72"/>
    <p:sldId id="366" r:id="rId73"/>
    <p:sldId id="367" r:id="rId74"/>
    <p:sldId id="368" r:id="rId75"/>
    <p:sldId id="369" r:id="rId76"/>
    <p:sldId id="370" r:id="rId77"/>
    <p:sldId id="371" r:id="rId78"/>
    <p:sldId id="372" r:id="rId79"/>
    <p:sldId id="373" r:id="rId80"/>
    <p:sldId id="374" r:id="rId81"/>
    <p:sldId id="375" r:id="rId82"/>
    <p:sldId id="376" r:id="rId83"/>
    <p:sldId id="377" r:id="rId84"/>
    <p:sldId id="378" r:id="rId85"/>
    <p:sldId id="379" r:id="rId86"/>
    <p:sldId id="380" r:id="rId87"/>
    <p:sldId id="381" r:id="rId88"/>
    <p:sldId id="382" r:id="rId89"/>
    <p:sldId id="383" r:id="rId90"/>
    <p:sldId id="384" r:id="rId91"/>
    <p:sldId id="385" r:id="rId92"/>
    <p:sldId id="386" r:id="rId93"/>
    <p:sldId id="387" r:id="rId94"/>
    <p:sldId id="388" r:id="rId95"/>
    <p:sldId id="389" r:id="rId96"/>
    <p:sldId id="390" r:id="rId97"/>
    <p:sldId id="391" r:id="rId98"/>
    <p:sldId id="392" r:id="rId99"/>
    <p:sldId id="393" r:id="rId100"/>
    <p:sldId id="394" r:id="rId101"/>
    <p:sldId id="395" r:id="rId102"/>
    <p:sldId id="396" r:id="rId103"/>
    <p:sldId id="397" r:id="rId104"/>
    <p:sldId id="398" r:id="rId105"/>
    <p:sldId id="399" r:id="rId106"/>
    <p:sldId id="400" r:id="rId107"/>
    <p:sldId id="401" r:id="rId108"/>
    <p:sldId id="402" r:id="rId109"/>
    <p:sldId id="403" r:id="rId110"/>
    <p:sldId id="404" r:id="rId111"/>
    <p:sldId id="405" r:id="rId112"/>
    <p:sldId id="406" r:id="rId113"/>
    <p:sldId id="407" r:id="rId114"/>
    <p:sldId id="408" r:id="rId115"/>
    <p:sldId id="409" r:id="rId116"/>
    <p:sldId id="410" r:id="rId117"/>
    <p:sldId id="413" r:id="rId118"/>
    <p:sldId id="414" r:id="rId119"/>
    <p:sldId id="415" r:id="rId120"/>
    <p:sldId id="416" r:id="rId121"/>
    <p:sldId id="417" r:id="rId122"/>
    <p:sldId id="418" r:id="rId123"/>
    <p:sldId id="419" r:id="rId124"/>
    <p:sldId id="421" r:id="rId125"/>
    <p:sldId id="562" r:id="rId126"/>
    <p:sldId id="422" r:id="rId127"/>
    <p:sldId id="423" r:id="rId128"/>
    <p:sldId id="424" r:id="rId129"/>
    <p:sldId id="425" r:id="rId130"/>
    <p:sldId id="426" r:id="rId131"/>
    <p:sldId id="427" r:id="rId132"/>
    <p:sldId id="428" r:id="rId133"/>
    <p:sldId id="429" r:id="rId134"/>
    <p:sldId id="430" r:id="rId135"/>
    <p:sldId id="431" r:id="rId136"/>
    <p:sldId id="433" r:id="rId137"/>
    <p:sldId id="561" r:id="rId138"/>
    <p:sldId id="434" r:id="rId139"/>
    <p:sldId id="435" r:id="rId140"/>
    <p:sldId id="436" r:id="rId141"/>
    <p:sldId id="437" r:id="rId142"/>
    <p:sldId id="438" r:id="rId143"/>
    <p:sldId id="439" r:id="rId144"/>
    <p:sldId id="440" r:id="rId145"/>
    <p:sldId id="441" r:id="rId146"/>
    <p:sldId id="442" r:id="rId147"/>
    <p:sldId id="443" r:id="rId148"/>
    <p:sldId id="444" r:id="rId149"/>
    <p:sldId id="445" r:id="rId150"/>
    <p:sldId id="446" r:id="rId151"/>
    <p:sldId id="447" r:id="rId152"/>
    <p:sldId id="448" r:id="rId153"/>
    <p:sldId id="449" r:id="rId154"/>
    <p:sldId id="450" r:id="rId155"/>
    <p:sldId id="451" r:id="rId156"/>
    <p:sldId id="452" r:id="rId157"/>
    <p:sldId id="453" r:id="rId158"/>
    <p:sldId id="454" r:id="rId159"/>
    <p:sldId id="455" r:id="rId160"/>
    <p:sldId id="456" r:id="rId161"/>
    <p:sldId id="457" r:id="rId162"/>
    <p:sldId id="458" r:id="rId163"/>
    <p:sldId id="459" r:id="rId164"/>
    <p:sldId id="460" r:id="rId165"/>
    <p:sldId id="461" r:id="rId166"/>
    <p:sldId id="462" r:id="rId167"/>
    <p:sldId id="463" r:id="rId168"/>
    <p:sldId id="464" r:id="rId169"/>
    <p:sldId id="465" r:id="rId170"/>
    <p:sldId id="466" r:id="rId171"/>
    <p:sldId id="467" r:id="rId172"/>
    <p:sldId id="468" r:id="rId173"/>
    <p:sldId id="469" r:id="rId174"/>
    <p:sldId id="470" r:id="rId175"/>
    <p:sldId id="471" r:id="rId176"/>
    <p:sldId id="472" r:id="rId177"/>
    <p:sldId id="473" r:id="rId178"/>
    <p:sldId id="474" r:id="rId179"/>
    <p:sldId id="475" r:id="rId180"/>
    <p:sldId id="476" r:id="rId181"/>
    <p:sldId id="477" r:id="rId182"/>
    <p:sldId id="478" r:id="rId183"/>
    <p:sldId id="479" r:id="rId184"/>
    <p:sldId id="480" r:id="rId185"/>
    <p:sldId id="481" r:id="rId186"/>
    <p:sldId id="482" r:id="rId187"/>
    <p:sldId id="483" r:id="rId188"/>
    <p:sldId id="484" r:id="rId189"/>
    <p:sldId id="485" r:id="rId190"/>
    <p:sldId id="486" r:id="rId191"/>
    <p:sldId id="487" r:id="rId192"/>
    <p:sldId id="488" r:id="rId193"/>
    <p:sldId id="489" r:id="rId194"/>
    <p:sldId id="490" r:id="rId195"/>
    <p:sldId id="491" r:id="rId196"/>
    <p:sldId id="492" r:id="rId197"/>
    <p:sldId id="493" r:id="rId198"/>
    <p:sldId id="494" r:id="rId199"/>
    <p:sldId id="495" r:id="rId200"/>
    <p:sldId id="496" r:id="rId201"/>
    <p:sldId id="497" r:id="rId202"/>
    <p:sldId id="498" r:id="rId203"/>
    <p:sldId id="500" r:id="rId204"/>
    <p:sldId id="499" r:id="rId205"/>
    <p:sldId id="501" r:id="rId206"/>
    <p:sldId id="502" r:id="rId207"/>
    <p:sldId id="503" r:id="rId208"/>
    <p:sldId id="504" r:id="rId209"/>
    <p:sldId id="507" r:id="rId210"/>
    <p:sldId id="508" r:id="rId211"/>
    <p:sldId id="560" r:id="rId212"/>
    <p:sldId id="510" r:id="rId213"/>
    <p:sldId id="511" r:id="rId214"/>
    <p:sldId id="512" r:id="rId215"/>
    <p:sldId id="513" r:id="rId216"/>
    <p:sldId id="514" r:id="rId217"/>
    <p:sldId id="515" r:id="rId218"/>
    <p:sldId id="516" r:id="rId219"/>
    <p:sldId id="517" r:id="rId220"/>
    <p:sldId id="518" r:id="rId221"/>
    <p:sldId id="519" r:id="rId222"/>
    <p:sldId id="520" r:id="rId223"/>
    <p:sldId id="521" r:id="rId224"/>
    <p:sldId id="522" r:id="rId225"/>
    <p:sldId id="523" r:id="rId226"/>
    <p:sldId id="524" r:id="rId227"/>
    <p:sldId id="525" r:id="rId228"/>
    <p:sldId id="526" r:id="rId229"/>
    <p:sldId id="527" r:id="rId230"/>
    <p:sldId id="528" r:id="rId231"/>
    <p:sldId id="529" r:id="rId232"/>
    <p:sldId id="530" r:id="rId233"/>
    <p:sldId id="531" r:id="rId234"/>
    <p:sldId id="532" r:id="rId235"/>
    <p:sldId id="533" r:id="rId236"/>
    <p:sldId id="563" r:id="rId237"/>
    <p:sldId id="534" r:id="rId238"/>
    <p:sldId id="536" r:id="rId239"/>
    <p:sldId id="537" r:id="rId240"/>
    <p:sldId id="538" r:id="rId241"/>
    <p:sldId id="539" r:id="rId242"/>
    <p:sldId id="540" r:id="rId243"/>
    <p:sldId id="541" r:id="rId244"/>
    <p:sldId id="542" r:id="rId245"/>
    <p:sldId id="543" r:id="rId246"/>
    <p:sldId id="545" r:id="rId247"/>
    <p:sldId id="546" r:id="rId248"/>
    <p:sldId id="547" r:id="rId249"/>
    <p:sldId id="548" r:id="rId250"/>
    <p:sldId id="550" r:id="rId251"/>
    <p:sldId id="552" r:id="rId252"/>
    <p:sldId id="553" r:id="rId253"/>
    <p:sldId id="554" r:id="rId254"/>
    <p:sldId id="555" r:id="rId255"/>
    <p:sldId id="556" r:id="rId256"/>
    <p:sldId id="557" r:id="rId257"/>
    <p:sldId id="558" r:id="rId258"/>
    <p:sldId id="559" r:id="rId259"/>
  </p:sldIdLst>
  <p:sldSz cx="9144000" cy="6858000" type="screen4x3"/>
  <p:notesSz cx="6858000" cy="9144000"/>
  <p:defaultTextStyle>
    <a:defPPr>
      <a:defRPr lang="ar-SA"/>
    </a:defPPr>
    <a:lvl1pPr algn="r" rtl="1" fontAlgn="base">
      <a:spcBef>
        <a:spcPct val="0"/>
      </a:spcBef>
      <a:spcAft>
        <a:spcPct val="0"/>
      </a:spcAft>
      <a:defRPr sz="3000" b="1" kern="1200">
        <a:solidFill>
          <a:schemeClr val="tx1"/>
        </a:solidFill>
        <a:latin typeface="Arial" panose="020B0604020202020204" pitchFamily="34" charset="0"/>
        <a:ea typeface="+mn-ea"/>
        <a:cs typeface="B Zar" pitchFamily="2" charset="0"/>
      </a:defRPr>
    </a:lvl1pPr>
    <a:lvl2pPr marL="457200" algn="r" rtl="1" fontAlgn="base">
      <a:spcBef>
        <a:spcPct val="0"/>
      </a:spcBef>
      <a:spcAft>
        <a:spcPct val="0"/>
      </a:spcAft>
      <a:defRPr sz="3000" b="1" kern="1200">
        <a:solidFill>
          <a:schemeClr val="tx1"/>
        </a:solidFill>
        <a:latin typeface="Arial" panose="020B0604020202020204" pitchFamily="34" charset="0"/>
        <a:ea typeface="+mn-ea"/>
        <a:cs typeface="B Zar" pitchFamily="2" charset="0"/>
      </a:defRPr>
    </a:lvl2pPr>
    <a:lvl3pPr marL="914400" algn="r" rtl="1" fontAlgn="base">
      <a:spcBef>
        <a:spcPct val="0"/>
      </a:spcBef>
      <a:spcAft>
        <a:spcPct val="0"/>
      </a:spcAft>
      <a:defRPr sz="3000" b="1" kern="1200">
        <a:solidFill>
          <a:schemeClr val="tx1"/>
        </a:solidFill>
        <a:latin typeface="Arial" panose="020B0604020202020204" pitchFamily="34" charset="0"/>
        <a:ea typeface="+mn-ea"/>
        <a:cs typeface="B Zar" pitchFamily="2" charset="0"/>
      </a:defRPr>
    </a:lvl3pPr>
    <a:lvl4pPr marL="1371600" algn="r" rtl="1" fontAlgn="base">
      <a:spcBef>
        <a:spcPct val="0"/>
      </a:spcBef>
      <a:spcAft>
        <a:spcPct val="0"/>
      </a:spcAft>
      <a:defRPr sz="3000" b="1" kern="1200">
        <a:solidFill>
          <a:schemeClr val="tx1"/>
        </a:solidFill>
        <a:latin typeface="Arial" panose="020B0604020202020204" pitchFamily="34" charset="0"/>
        <a:ea typeface="+mn-ea"/>
        <a:cs typeface="B Zar" pitchFamily="2" charset="0"/>
      </a:defRPr>
    </a:lvl4pPr>
    <a:lvl5pPr marL="1828800" algn="r" rtl="1" fontAlgn="base">
      <a:spcBef>
        <a:spcPct val="0"/>
      </a:spcBef>
      <a:spcAft>
        <a:spcPct val="0"/>
      </a:spcAft>
      <a:defRPr sz="3000" b="1" kern="1200">
        <a:solidFill>
          <a:schemeClr val="tx1"/>
        </a:solidFill>
        <a:latin typeface="Arial" panose="020B0604020202020204" pitchFamily="34" charset="0"/>
        <a:ea typeface="+mn-ea"/>
        <a:cs typeface="B Zar" pitchFamily="2" charset="0"/>
      </a:defRPr>
    </a:lvl5pPr>
    <a:lvl6pPr marL="2286000" algn="l" defTabSz="914400" rtl="0" eaLnBrk="1" latinLnBrk="0" hangingPunct="1">
      <a:defRPr sz="3000" b="1" kern="1200">
        <a:solidFill>
          <a:schemeClr val="tx1"/>
        </a:solidFill>
        <a:latin typeface="Arial" panose="020B0604020202020204" pitchFamily="34" charset="0"/>
        <a:ea typeface="+mn-ea"/>
        <a:cs typeface="B Zar" pitchFamily="2" charset="0"/>
      </a:defRPr>
    </a:lvl6pPr>
    <a:lvl7pPr marL="2743200" algn="l" defTabSz="914400" rtl="0" eaLnBrk="1" latinLnBrk="0" hangingPunct="1">
      <a:defRPr sz="3000" b="1" kern="1200">
        <a:solidFill>
          <a:schemeClr val="tx1"/>
        </a:solidFill>
        <a:latin typeface="Arial" panose="020B0604020202020204" pitchFamily="34" charset="0"/>
        <a:ea typeface="+mn-ea"/>
        <a:cs typeface="B Zar" pitchFamily="2" charset="0"/>
      </a:defRPr>
    </a:lvl7pPr>
    <a:lvl8pPr marL="3200400" algn="l" defTabSz="914400" rtl="0" eaLnBrk="1" latinLnBrk="0" hangingPunct="1">
      <a:defRPr sz="3000" b="1" kern="1200">
        <a:solidFill>
          <a:schemeClr val="tx1"/>
        </a:solidFill>
        <a:latin typeface="Arial" panose="020B0604020202020204" pitchFamily="34" charset="0"/>
        <a:ea typeface="+mn-ea"/>
        <a:cs typeface="B Zar" pitchFamily="2" charset="0"/>
      </a:defRPr>
    </a:lvl8pPr>
    <a:lvl9pPr marL="3657600" algn="l" defTabSz="914400" rtl="0" eaLnBrk="1" latinLnBrk="0" hangingPunct="1">
      <a:defRPr sz="3000" b="1" kern="1200">
        <a:solidFill>
          <a:schemeClr val="tx1"/>
        </a:solidFill>
        <a:latin typeface="Arial" panose="020B0604020202020204" pitchFamily="34" charset="0"/>
        <a:ea typeface="+mn-ea"/>
        <a:cs typeface="B Zar" pitchFamily="2"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66FFFF"/>
    <a:srgbClr val="FF3300"/>
    <a:srgbClr val="66FF99"/>
    <a:srgbClr val="FFFF00"/>
    <a:srgbClr val="0099FF"/>
    <a:srgbClr val="0000FF"/>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4741" autoAdjust="0"/>
    <p:restoredTop sz="92010" autoAdjust="0"/>
  </p:normalViewPr>
  <p:slideViewPr>
    <p:cSldViewPr>
      <p:cViewPr>
        <p:scale>
          <a:sx n="60" d="100"/>
          <a:sy n="60" d="100"/>
        </p:scale>
        <p:origin x="-1668" y="-3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0792"/>
    </p:cViewPr>
  </p:sorterViewPr>
  <p:notesViewPr>
    <p:cSldViewPr>
      <p:cViewPr varScale="1">
        <p:scale>
          <a:sx n="41" d="100"/>
          <a:sy n="41" d="100"/>
        </p:scale>
        <p:origin x="-96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170" Type="http://schemas.openxmlformats.org/officeDocument/2006/relationships/slide" Target="slides/slide169.xml"/><Relationship Id="rId226" Type="http://schemas.openxmlformats.org/officeDocument/2006/relationships/slide" Target="slides/slide22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slide" Target="slides/slide236.xml"/><Relationship Id="rId258" Type="http://schemas.openxmlformats.org/officeDocument/2006/relationships/slide" Target="slides/slide257.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248" Type="http://schemas.openxmlformats.org/officeDocument/2006/relationships/slide" Target="slides/slide247.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slide" Target="slides/slide237.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notesMaster" Target="notesMasters/notesMaster1.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slide" Target="slides/slide238.xml"/><Relationship Id="rId250" Type="http://schemas.openxmlformats.org/officeDocument/2006/relationships/slide" Target="slides/slide249.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240" Type="http://schemas.openxmlformats.org/officeDocument/2006/relationships/slide" Target="slides/slide239.xml"/><Relationship Id="rId261" Type="http://schemas.openxmlformats.org/officeDocument/2006/relationships/handoutMaster" Target="handoutMasters/handoutMaster1.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1" Type="http://schemas.openxmlformats.org/officeDocument/2006/relationships/slide" Target="slides/slide250.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presProps" Target="presProps.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viewProps" Target="viewProps.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theme" Target="theme/theme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tableStyles" Target="tableStyles.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xmlns="" id="{B39C7406-73B7-4DDD-82FE-ECF177A370F5}"/>
              </a:ext>
            </a:extLst>
          </p:cNvPr>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cs typeface="Arial" charset="0"/>
              </a:defRPr>
            </a:lvl1pPr>
          </a:lstStyle>
          <a:p>
            <a:pPr>
              <a:defRPr/>
            </a:pPr>
            <a:endParaRPr lang="en-US"/>
          </a:p>
        </p:txBody>
      </p:sp>
      <p:sp>
        <p:nvSpPr>
          <p:cNvPr id="92163" name="Rectangle 3">
            <a:extLst>
              <a:ext uri="{FF2B5EF4-FFF2-40B4-BE49-F238E27FC236}">
                <a16:creationId xmlns:a16="http://schemas.microsoft.com/office/drawing/2014/main" xmlns="" id="{5F28A4D8-EC40-4289-A9EF-F05BADCB1BCE}"/>
              </a:ext>
            </a:extLst>
          </p:cNvPr>
          <p:cNvSpPr>
            <a:spLocks noGrp="1" noChangeArrowheads="1"/>
          </p:cNvSpPr>
          <p:nvPr>
            <p:ph type="dt" sz="quarter"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latin typeface="Arial" charset="0"/>
                <a:cs typeface="Arial" charset="0"/>
              </a:defRPr>
            </a:lvl1pPr>
          </a:lstStyle>
          <a:p>
            <a:pPr>
              <a:defRPr/>
            </a:pPr>
            <a:endParaRPr lang="en-US"/>
          </a:p>
        </p:txBody>
      </p:sp>
      <p:sp>
        <p:nvSpPr>
          <p:cNvPr id="92164" name="Rectangle 4">
            <a:extLst>
              <a:ext uri="{FF2B5EF4-FFF2-40B4-BE49-F238E27FC236}">
                <a16:creationId xmlns:a16="http://schemas.microsoft.com/office/drawing/2014/main" xmlns="" id="{E914C0B4-456C-4BB0-B25D-E3D339FB5E8E}"/>
              </a:ext>
            </a:extLst>
          </p:cNvPr>
          <p:cNvSpPr>
            <a:spLocks noGrp="1" noChangeArrowheads="1"/>
          </p:cNvSpPr>
          <p:nvPr>
            <p:ph type="ftr" sz="quarter" idx="2"/>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cs typeface="Arial" charset="0"/>
              </a:defRPr>
            </a:lvl1pPr>
          </a:lstStyle>
          <a:p>
            <a:pPr>
              <a:defRPr/>
            </a:pPr>
            <a:endParaRPr lang="en-US"/>
          </a:p>
        </p:txBody>
      </p:sp>
      <p:sp>
        <p:nvSpPr>
          <p:cNvPr id="92165" name="Rectangle 5">
            <a:extLst>
              <a:ext uri="{FF2B5EF4-FFF2-40B4-BE49-F238E27FC236}">
                <a16:creationId xmlns:a16="http://schemas.microsoft.com/office/drawing/2014/main" xmlns="" id="{0FBB5B30-826C-4A11-A54D-EDC83F38D635}"/>
              </a:ext>
            </a:extLst>
          </p:cNvPr>
          <p:cNvSpPr>
            <a:spLocks noGrp="1" noChangeArrowheads="1"/>
          </p:cNvSpPr>
          <p:nvPr>
            <p:ph type="sldNum" sz="quarter" idx="3"/>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cs typeface="Arial" panose="020B0604020202020204" pitchFamily="34" charset="0"/>
              </a:defRPr>
            </a:lvl1pPr>
          </a:lstStyle>
          <a:p>
            <a:fld id="{63869173-36FD-4CC5-AEEA-DAD101BD5C25}" type="slidenum">
              <a:rPr lang="ar-SA" altLang="en-US"/>
              <a:pPr/>
              <a:t>‹#›</a:t>
            </a:fld>
            <a:endParaRPr lang="en-US" altLang="en-US"/>
          </a:p>
        </p:txBody>
      </p:sp>
    </p:spTree>
    <p:extLst>
      <p:ext uri="{BB962C8B-B14F-4D97-AF65-F5344CB8AC3E}">
        <p14:creationId xmlns:p14="http://schemas.microsoft.com/office/powerpoint/2010/main" val="16241526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xmlns="" id="{B1BCF825-448C-435E-9E9E-901B5B9D8FB2}"/>
              </a:ext>
            </a:extLst>
          </p:cNvPr>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b="0">
                <a:latin typeface="Arial" charset="0"/>
                <a:cs typeface="Arial" charset="0"/>
              </a:defRPr>
            </a:lvl1pPr>
          </a:lstStyle>
          <a:p>
            <a:pPr>
              <a:defRPr/>
            </a:pPr>
            <a:endParaRPr lang="en-US"/>
          </a:p>
        </p:txBody>
      </p:sp>
      <p:sp>
        <p:nvSpPr>
          <p:cNvPr id="89091" name="Rectangle 3">
            <a:extLst>
              <a:ext uri="{FF2B5EF4-FFF2-40B4-BE49-F238E27FC236}">
                <a16:creationId xmlns:a16="http://schemas.microsoft.com/office/drawing/2014/main" xmlns="" id="{F5EA7B8B-1269-44BD-9695-F63C128C7801}"/>
              </a:ext>
            </a:extLst>
          </p:cNvPr>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b="0">
                <a:latin typeface="Arial" charset="0"/>
                <a:cs typeface="Arial" charset="0"/>
              </a:defRPr>
            </a:lvl1pPr>
          </a:lstStyle>
          <a:p>
            <a:pPr>
              <a:defRPr/>
            </a:pPr>
            <a:endParaRPr lang="en-US"/>
          </a:p>
        </p:txBody>
      </p:sp>
      <p:sp>
        <p:nvSpPr>
          <p:cNvPr id="270340" name="Rectangle 4">
            <a:extLst>
              <a:ext uri="{FF2B5EF4-FFF2-40B4-BE49-F238E27FC236}">
                <a16:creationId xmlns:a16="http://schemas.microsoft.com/office/drawing/2014/main" xmlns="" id="{3F2987FD-827A-4BC9-A3E2-C990ED241DBA}"/>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9093" name="Rectangle 5">
            <a:extLst>
              <a:ext uri="{FF2B5EF4-FFF2-40B4-BE49-F238E27FC236}">
                <a16:creationId xmlns:a16="http://schemas.microsoft.com/office/drawing/2014/main" xmlns="" id="{925D1C3C-5C17-4B17-92F1-A124B604C999}"/>
              </a:ext>
            </a:extLst>
          </p:cNvPr>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9094" name="Rectangle 6">
            <a:extLst>
              <a:ext uri="{FF2B5EF4-FFF2-40B4-BE49-F238E27FC236}">
                <a16:creationId xmlns:a16="http://schemas.microsoft.com/office/drawing/2014/main" xmlns="" id="{C5B09D47-CAFA-47CD-9A52-0D4B06010578}"/>
              </a:ext>
            </a:extLst>
          </p:cNvPr>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b="0">
                <a:latin typeface="Arial" charset="0"/>
                <a:cs typeface="Arial" charset="0"/>
              </a:defRPr>
            </a:lvl1pPr>
          </a:lstStyle>
          <a:p>
            <a:pPr>
              <a:defRPr/>
            </a:pPr>
            <a:endParaRPr lang="en-US"/>
          </a:p>
        </p:txBody>
      </p:sp>
      <p:sp>
        <p:nvSpPr>
          <p:cNvPr id="89095" name="Rectangle 7">
            <a:extLst>
              <a:ext uri="{FF2B5EF4-FFF2-40B4-BE49-F238E27FC236}">
                <a16:creationId xmlns:a16="http://schemas.microsoft.com/office/drawing/2014/main" xmlns="" id="{44C81183-50DD-4283-B4C4-CE7887731347}"/>
              </a:ext>
            </a:extLst>
          </p:cNvPr>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b="0">
                <a:cs typeface="Arial" panose="020B0604020202020204" pitchFamily="34" charset="0"/>
              </a:defRPr>
            </a:lvl1pPr>
          </a:lstStyle>
          <a:p>
            <a:fld id="{16A9B814-BCEF-4BA7-BBAF-57DF94310818}" type="slidenum">
              <a:rPr lang="ar-SA" altLang="en-US"/>
              <a:pPr/>
              <a:t>‹#›</a:t>
            </a:fld>
            <a:endParaRPr lang="en-US" altLang="en-US"/>
          </a:p>
        </p:txBody>
      </p:sp>
    </p:spTree>
    <p:extLst>
      <p:ext uri="{BB962C8B-B14F-4D97-AF65-F5344CB8AC3E}">
        <p14:creationId xmlns:p14="http://schemas.microsoft.com/office/powerpoint/2010/main" val="207551462"/>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Arial" charset="0"/>
        <a:ea typeface="+mn-ea"/>
        <a:cs typeface="Arial" charset="0"/>
      </a:defRPr>
    </a:lvl1pPr>
    <a:lvl2pPr marL="457200" algn="r" rtl="1" eaLnBrk="0" fontAlgn="base" hangingPunct="0">
      <a:spcBef>
        <a:spcPct val="30000"/>
      </a:spcBef>
      <a:spcAft>
        <a:spcPct val="0"/>
      </a:spcAft>
      <a:defRPr sz="1200" kern="1200">
        <a:solidFill>
          <a:schemeClr val="tx1"/>
        </a:solidFill>
        <a:latin typeface="Arial" charset="0"/>
        <a:ea typeface="+mn-ea"/>
        <a:cs typeface="Arial" charset="0"/>
      </a:defRPr>
    </a:lvl2pPr>
    <a:lvl3pPr marL="914400" algn="r" rtl="1" eaLnBrk="0" fontAlgn="base" hangingPunct="0">
      <a:spcBef>
        <a:spcPct val="30000"/>
      </a:spcBef>
      <a:spcAft>
        <a:spcPct val="0"/>
      </a:spcAft>
      <a:defRPr sz="1200" kern="1200">
        <a:solidFill>
          <a:schemeClr val="tx1"/>
        </a:solidFill>
        <a:latin typeface="Arial" charset="0"/>
        <a:ea typeface="+mn-ea"/>
        <a:cs typeface="Arial" charset="0"/>
      </a:defRPr>
    </a:lvl3pPr>
    <a:lvl4pPr marL="1371600" algn="r" rtl="1" eaLnBrk="0" fontAlgn="base" hangingPunct="0">
      <a:spcBef>
        <a:spcPct val="30000"/>
      </a:spcBef>
      <a:spcAft>
        <a:spcPct val="0"/>
      </a:spcAft>
      <a:defRPr sz="1200" kern="1200">
        <a:solidFill>
          <a:schemeClr val="tx1"/>
        </a:solidFill>
        <a:latin typeface="Arial" charset="0"/>
        <a:ea typeface="+mn-ea"/>
        <a:cs typeface="Arial" charset="0"/>
      </a:defRPr>
    </a:lvl4pPr>
    <a:lvl5pPr marL="1828800" algn="r" rtl="1"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Slide Image Placeholder 1">
            <a:extLst>
              <a:ext uri="{FF2B5EF4-FFF2-40B4-BE49-F238E27FC236}">
                <a16:creationId xmlns:a16="http://schemas.microsoft.com/office/drawing/2014/main" xmlns="" id="{D1F17E2F-634A-44F8-A06D-2E3B9D9AECCA}"/>
              </a:ext>
            </a:extLst>
          </p:cNvPr>
          <p:cNvSpPr>
            <a:spLocks noGrp="1" noRot="1" noChangeAspect="1" noTextEdit="1"/>
          </p:cNvSpPr>
          <p:nvPr>
            <p:ph type="sldImg"/>
          </p:nvPr>
        </p:nvSpPr>
        <p:spPr>
          <a:ln/>
        </p:spPr>
      </p:sp>
      <p:sp>
        <p:nvSpPr>
          <p:cNvPr id="272387" name="Notes Placeholder 2">
            <a:extLst>
              <a:ext uri="{FF2B5EF4-FFF2-40B4-BE49-F238E27FC236}">
                <a16:creationId xmlns:a16="http://schemas.microsoft.com/office/drawing/2014/main" xmlns="" id="{1A1784F9-1178-444E-9FC4-3725FDBAACA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eaLnBrk="1" hangingPunct="1">
              <a:spcBef>
                <a:spcPct val="0"/>
              </a:spcBef>
            </a:pPr>
            <a:r>
              <a:rPr lang="fa-IR" altLang="en-US">
                <a:latin typeface="Arial" panose="020B0604020202020204" pitchFamily="34" charset="0"/>
                <a:cs typeface="Arial" panose="020B0604020202020204" pitchFamily="34" charset="0"/>
              </a:rPr>
              <a:t>منظوراز روانشناسی کاربردی چیست؟ روانشناسی کاربردی استفاده از روشهای روانشناختی و یافته های روانشناسی علمی برای حل مشکلات عملی رفتار و تجربه انسان و حیوان است. ... به عنوان مثال ، یک روانشناس فاکتورهای انسانی ممکن است از یک نظریه روانشناسی شناختی استفاده کند.</a:t>
            </a:r>
            <a:endParaRPr lang="en-US" altLang="en-US">
              <a:latin typeface="Arial" panose="020B0604020202020204" pitchFamily="34" charset="0"/>
              <a:cs typeface="Arial" panose="020B0604020202020204" pitchFamily="34" charset="0"/>
            </a:endParaRPr>
          </a:p>
          <a:p>
            <a:pPr eaLnBrk="1" hangingPunct="1"/>
            <a:endParaRPr lang="en-US" altLang="en-US">
              <a:latin typeface="Arial" panose="020B0604020202020204" pitchFamily="34" charset="0"/>
              <a:cs typeface="Arial" panose="020B0604020202020204" pitchFamily="34" charset="0"/>
            </a:endParaRPr>
          </a:p>
        </p:txBody>
      </p:sp>
      <p:sp>
        <p:nvSpPr>
          <p:cNvPr id="272388" name="Slide Number Placeholder 3">
            <a:extLst>
              <a:ext uri="{FF2B5EF4-FFF2-40B4-BE49-F238E27FC236}">
                <a16:creationId xmlns:a16="http://schemas.microsoft.com/office/drawing/2014/main" xmlns="" id="{9AEBC4CB-75AF-453A-A358-1BF563E0359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fld id="{86BBF3B5-E732-4D9A-8732-E21D1278CDDF}" type="slidenum">
              <a:rPr lang="en-US" altLang="en-US" sz="1200" b="0">
                <a:cs typeface="Arial" panose="020B0604020202020204" pitchFamily="34" charset="0"/>
              </a:rPr>
              <a:pPr eaLnBrk="1" hangingPunct="1"/>
              <a:t>7</a:t>
            </a:fld>
            <a:endParaRPr lang="en-US" altLang="en-US" sz="1200" b="0">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Slide Image Placeholder 1">
            <a:extLst>
              <a:ext uri="{FF2B5EF4-FFF2-40B4-BE49-F238E27FC236}">
                <a16:creationId xmlns:a16="http://schemas.microsoft.com/office/drawing/2014/main" xmlns="" id="{052B55B5-B437-4FDE-B227-9A7621E3CE22}"/>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xmlns="" id="{501B97EC-DD8A-4DCE-A2BE-07FE801D0491}"/>
              </a:ext>
            </a:extLst>
          </p:cNvPr>
          <p:cNvSpPr>
            <a:spLocks noGrp="1"/>
          </p:cNvSpPr>
          <p:nvPr>
            <p:ph type="body" idx="1"/>
          </p:nvPr>
        </p:nvSpPr>
        <p:spPr/>
        <p:txBody>
          <a:bodyPr>
            <a:normAutofit/>
          </a:bodyPr>
          <a:lstStyle/>
          <a:p>
            <a:pPr eaLnBrk="1" hangingPunct="1">
              <a:defRPr/>
            </a:pPr>
            <a:r>
              <a:rPr lang="fa-IR" dirty="0"/>
              <a:t/>
            </a:r>
            <a:br>
              <a:rPr lang="fa-IR" dirty="0"/>
            </a:br>
            <a:r>
              <a:rPr lang="fa-IR" dirty="0">
                <a:latin typeface="+mn-lt"/>
                <a:cs typeface="+mn-cs"/>
              </a:rPr>
              <a:t>مثالی از روانشناسی کاربردی چیست؟ برخی از زمینه های روانشناسی کاربردی شامل روانشناسی بالینی ، روانشناسی مشاوره ، روانشناسی تکاملی ، روانشناسی صنعتی و سازمانی ، روانشناسی حقوقی ، عصب شناسی ، روانشناسی بهداشت حرفه ای ، عوامل انسانی ، روانشناسی پزشکی قانونی ، روانشناسی مهندسی ، روانشناسی مدرسه ، ورزش</a:t>
            </a:r>
            <a:endParaRPr lang="en-US" dirty="0"/>
          </a:p>
        </p:txBody>
      </p:sp>
      <p:sp>
        <p:nvSpPr>
          <p:cNvPr id="273412" name="Slide Number Placeholder 3">
            <a:extLst>
              <a:ext uri="{FF2B5EF4-FFF2-40B4-BE49-F238E27FC236}">
                <a16:creationId xmlns:a16="http://schemas.microsoft.com/office/drawing/2014/main" xmlns="" id="{8E60AAF0-B48C-4647-A8E3-2822AAD298C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fld id="{314A7D13-D7D4-4F56-966D-4109A292B516}" type="slidenum">
              <a:rPr lang="en-US" altLang="en-US" sz="1200" b="0">
                <a:cs typeface="Arial" panose="020B0604020202020204" pitchFamily="34" charset="0"/>
              </a:rPr>
              <a:pPr eaLnBrk="1" hangingPunct="1"/>
              <a:t>10</a:t>
            </a:fld>
            <a:endParaRPr lang="en-US" altLang="en-US" sz="1200" b="0">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Slide Image Placeholder 1">
            <a:extLst>
              <a:ext uri="{FF2B5EF4-FFF2-40B4-BE49-F238E27FC236}">
                <a16:creationId xmlns:a16="http://schemas.microsoft.com/office/drawing/2014/main" xmlns="" id="{BEADB172-91A2-4579-ACFF-354225F76BFD}"/>
              </a:ext>
            </a:extLst>
          </p:cNvPr>
          <p:cNvSpPr>
            <a:spLocks noGrp="1" noRot="1" noChangeAspect="1" noTextEdit="1"/>
          </p:cNvSpPr>
          <p:nvPr>
            <p:ph type="sldImg"/>
          </p:nvPr>
        </p:nvSpPr>
        <p:spPr>
          <a:ln/>
        </p:spPr>
      </p:sp>
      <p:sp>
        <p:nvSpPr>
          <p:cNvPr id="3" name="Notes Placeholder 2">
            <a:extLst>
              <a:ext uri="{FF2B5EF4-FFF2-40B4-BE49-F238E27FC236}">
                <a16:creationId xmlns:a16="http://schemas.microsoft.com/office/drawing/2014/main" xmlns="" id="{3290CB34-C0D7-4831-A796-FBF9478B3445}"/>
              </a:ext>
            </a:extLst>
          </p:cNvPr>
          <p:cNvSpPr>
            <a:spLocks noGrp="1"/>
          </p:cNvSpPr>
          <p:nvPr>
            <p:ph type="body" idx="1"/>
          </p:nvPr>
        </p:nvSpPr>
        <p:spPr/>
        <p:txBody>
          <a:bodyPr>
            <a:normAutofit/>
          </a:bodyPr>
          <a:lstStyle/>
          <a:p>
            <a:pPr eaLnBrk="1" hangingPunct="1">
              <a:defRPr/>
            </a:pPr>
            <a:r>
              <a:rPr lang="fa-IR" dirty="0"/>
              <a:t/>
            </a:r>
            <a:br>
              <a:rPr lang="fa-IR" dirty="0"/>
            </a:br>
            <a:r>
              <a:rPr lang="fa-IR" dirty="0">
                <a:latin typeface="+mn-lt"/>
                <a:cs typeface="+mn-cs"/>
              </a:rPr>
              <a:t>تفاوت اصلی روانشناسی تحقیق و روانشناسی کاربردی در این است که اصلی ترین عملکرد یک روانشناس تحقیقاتی انجام آزمایش ها ، مطالعات تحقیقاتی روانشناسی و مطالعات مشاهده ای است ، در حالی که روانشناسان کاربردی نظریه های روانشناسی ، اصول ، مفاهیم ، تکنیک ها ، استراتژی ها و ... را اعمال می کنند.</a:t>
            </a:r>
            <a:r>
              <a:rPr lang="fa-IR" dirty="0"/>
              <a:t/>
            </a:r>
            <a:br>
              <a:rPr lang="fa-IR" dirty="0"/>
            </a:br>
            <a:r>
              <a:rPr lang="fa-IR" dirty="0">
                <a:latin typeface="+mn-lt"/>
                <a:cs typeface="+mn-cs"/>
              </a:rPr>
              <a:t>تفاوت بین روانشناسی و روانشناسی کاربردی چیست؟ تفاوت اصلی روانشناسی تحقیق و روانشناسی کاربردی در این است که اصلی ترین عملکرد یک روانشناس تحقیق ، انجام آزمایشات ، مطالعات تحقیقاتی روانشناسی و مطالعات مشاهده ای است ، در حالی که روانشناسان کاربردی نظریه های روانشناسی ، اصول ، مفاهیم ، تکنیک ها ، استراتژی ها و ... را اعمال می کنند.</a:t>
            </a:r>
            <a:endParaRPr lang="en-US" dirty="0"/>
          </a:p>
        </p:txBody>
      </p:sp>
      <p:sp>
        <p:nvSpPr>
          <p:cNvPr id="274436" name="Slide Number Placeholder 3">
            <a:extLst>
              <a:ext uri="{FF2B5EF4-FFF2-40B4-BE49-F238E27FC236}">
                <a16:creationId xmlns:a16="http://schemas.microsoft.com/office/drawing/2014/main" xmlns="" id="{BEE1C9D6-05E8-4764-9C0F-BD0B74744730}"/>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fld id="{8E272C81-BC9B-4E71-9DAA-C2F2A88060B4}" type="slidenum">
              <a:rPr lang="en-US" altLang="en-US" sz="1200" b="0">
                <a:cs typeface="Arial" panose="020B0604020202020204" pitchFamily="34" charset="0"/>
              </a:rPr>
              <a:pPr eaLnBrk="1" hangingPunct="1"/>
              <a:t>14</a:t>
            </a:fld>
            <a:endParaRPr lang="en-US" altLang="en-US" sz="1200" b="0">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1"/>
            </a:gs>
            <a:gs pos="100000">
              <a:schemeClr val="bg1">
                <a:gamma/>
                <a:shade val="48627"/>
                <a:invGamma/>
              </a:schemeClr>
            </a:gs>
          </a:gsLst>
          <a:lin ang="2700000" scaled="1"/>
        </a:gradFill>
        <a:effectLst/>
      </p:bgPr>
    </p:bg>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xmlns="" id="{B5A478B9-A821-4F8E-9078-399C8099EF79}"/>
              </a:ext>
            </a:extLst>
          </p:cNvPr>
          <p:cNvGrpSpPr>
            <a:grpSpLocks/>
          </p:cNvGrpSpPr>
          <p:nvPr/>
        </p:nvGrpSpPr>
        <p:grpSpPr bwMode="auto">
          <a:xfrm>
            <a:off x="-498475" y="1311275"/>
            <a:ext cx="10429875" cy="5908675"/>
            <a:chOff x="-313" y="824"/>
            <a:chExt cx="6570" cy="3722"/>
          </a:xfrm>
        </p:grpSpPr>
        <p:sp>
          <p:nvSpPr>
            <p:cNvPr id="5" name="Rectangle 3">
              <a:extLst>
                <a:ext uri="{FF2B5EF4-FFF2-40B4-BE49-F238E27FC236}">
                  <a16:creationId xmlns:a16="http://schemas.microsoft.com/office/drawing/2014/main" xmlns="" id="{46128319-4C1F-4715-A702-F8C27F8DA089}"/>
                </a:ext>
              </a:extLst>
            </p:cNvPr>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6" name="Rectangle 4">
              <a:extLst>
                <a:ext uri="{FF2B5EF4-FFF2-40B4-BE49-F238E27FC236}">
                  <a16:creationId xmlns:a16="http://schemas.microsoft.com/office/drawing/2014/main" xmlns="" id="{DF074E00-DEBE-40E0-AA44-E3EB9AFC9EAE}"/>
                </a:ext>
              </a:extLst>
            </p:cNvPr>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7" name="Rectangle 5">
              <a:extLst>
                <a:ext uri="{FF2B5EF4-FFF2-40B4-BE49-F238E27FC236}">
                  <a16:creationId xmlns:a16="http://schemas.microsoft.com/office/drawing/2014/main" xmlns="" id="{2A51BC61-706C-43AD-B764-BEBB5D0F82BC}"/>
                </a:ext>
              </a:extLst>
            </p:cNvPr>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8" name="Rectangle 6">
              <a:extLst>
                <a:ext uri="{FF2B5EF4-FFF2-40B4-BE49-F238E27FC236}">
                  <a16:creationId xmlns:a16="http://schemas.microsoft.com/office/drawing/2014/main" xmlns="" id="{A87B26A2-0627-4A7F-960F-A7EE97CB93E8}"/>
                </a:ext>
              </a:extLst>
            </p:cNvPr>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9" name="Rectangle 7">
              <a:extLst>
                <a:ext uri="{FF2B5EF4-FFF2-40B4-BE49-F238E27FC236}">
                  <a16:creationId xmlns:a16="http://schemas.microsoft.com/office/drawing/2014/main" xmlns="" id="{8F909526-9E93-41E1-802C-3227A54598A2}"/>
                </a:ext>
              </a:extLst>
            </p:cNvPr>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0" name="Rectangle 8">
              <a:extLst>
                <a:ext uri="{FF2B5EF4-FFF2-40B4-BE49-F238E27FC236}">
                  <a16:creationId xmlns:a16="http://schemas.microsoft.com/office/drawing/2014/main" xmlns="" id="{AE34CC3F-19D1-450E-821A-996120CA29F5}"/>
                </a:ext>
              </a:extLst>
            </p:cNvPr>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1" name="Rectangle 9">
              <a:extLst>
                <a:ext uri="{FF2B5EF4-FFF2-40B4-BE49-F238E27FC236}">
                  <a16:creationId xmlns:a16="http://schemas.microsoft.com/office/drawing/2014/main" xmlns="" id="{0048BE57-0271-41A4-9919-D590B60708F9}"/>
                </a:ext>
              </a:extLst>
            </p:cNvPr>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2" name="Rectangle 10">
              <a:extLst>
                <a:ext uri="{FF2B5EF4-FFF2-40B4-BE49-F238E27FC236}">
                  <a16:creationId xmlns:a16="http://schemas.microsoft.com/office/drawing/2014/main" xmlns="" id="{C6991182-ADBE-45D5-8355-C46D65CE7E82}"/>
                </a:ext>
              </a:extLst>
            </p:cNvPr>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3" name="Rectangle 11">
              <a:extLst>
                <a:ext uri="{FF2B5EF4-FFF2-40B4-BE49-F238E27FC236}">
                  <a16:creationId xmlns:a16="http://schemas.microsoft.com/office/drawing/2014/main" xmlns="" id="{435B3967-21F3-431F-8239-9886DC630413}"/>
                </a:ext>
              </a:extLst>
            </p:cNvPr>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4" name="Rectangle 12">
              <a:extLst>
                <a:ext uri="{FF2B5EF4-FFF2-40B4-BE49-F238E27FC236}">
                  <a16:creationId xmlns:a16="http://schemas.microsoft.com/office/drawing/2014/main" xmlns="" id="{6AD8EE1E-59D5-458F-B590-D2F395D204A2}"/>
                </a:ext>
              </a:extLst>
            </p:cNvPr>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5" name="Rectangle 13">
              <a:extLst>
                <a:ext uri="{FF2B5EF4-FFF2-40B4-BE49-F238E27FC236}">
                  <a16:creationId xmlns:a16="http://schemas.microsoft.com/office/drawing/2014/main" xmlns="" id="{FE8707D4-66B4-4D23-B442-252302EB6DD1}"/>
                </a:ext>
              </a:extLst>
            </p:cNvPr>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6" name="Rectangle 14">
              <a:extLst>
                <a:ext uri="{FF2B5EF4-FFF2-40B4-BE49-F238E27FC236}">
                  <a16:creationId xmlns:a16="http://schemas.microsoft.com/office/drawing/2014/main" xmlns="" id="{023856AC-4EC0-4259-A98F-722CBC98BE7D}"/>
                </a:ext>
              </a:extLst>
            </p:cNvPr>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7" name="Rectangle 15">
              <a:extLst>
                <a:ext uri="{FF2B5EF4-FFF2-40B4-BE49-F238E27FC236}">
                  <a16:creationId xmlns:a16="http://schemas.microsoft.com/office/drawing/2014/main" xmlns="" id="{7DA1D997-A637-4810-8C34-5C781FDDBF7E}"/>
                </a:ext>
              </a:extLst>
            </p:cNvPr>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8" name="Rectangle 16">
              <a:extLst>
                <a:ext uri="{FF2B5EF4-FFF2-40B4-BE49-F238E27FC236}">
                  <a16:creationId xmlns:a16="http://schemas.microsoft.com/office/drawing/2014/main" xmlns="" id="{E49E4117-06F2-4395-AD30-DB8B2D3CFD9C}"/>
                </a:ext>
              </a:extLst>
            </p:cNvPr>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19" name="Rectangle 17">
              <a:extLst>
                <a:ext uri="{FF2B5EF4-FFF2-40B4-BE49-F238E27FC236}">
                  <a16:creationId xmlns:a16="http://schemas.microsoft.com/office/drawing/2014/main" xmlns="" id="{6F774CE3-D0EB-46EF-A5C9-DA3ED5E2EC85}"/>
                </a:ext>
              </a:extLst>
            </p:cNvPr>
            <p:cNvSpPr>
              <a:spLocks noChangeArrowheads="1"/>
            </p:cNvSpPr>
            <p:nvPr userDrawn="1"/>
          </p:nvSpPr>
          <p:spPr bwMode="hidden">
            <a:xfrm rot="18603245" flipV="1">
              <a:off x="4054" y="3503"/>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rtl="0">
                <a:defRPr/>
              </a:pPr>
              <a:endParaRPr lang="en-US" sz="1800" b="0">
                <a:latin typeface="Arial" charset="0"/>
                <a:cs typeface="Arial" charset="0"/>
              </a:endParaRPr>
            </a:p>
          </p:txBody>
        </p:sp>
        <p:sp>
          <p:nvSpPr>
            <p:cNvPr id="20" name="Rectangle 18">
              <a:extLst>
                <a:ext uri="{FF2B5EF4-FFF2-40B4-BE49-F238E27FC236}">
                  <a16:creationId xmlns:a16="http://schemas.microsoft.com/office/drawing/2014/main" xmlns="" id="{0109995F-32EB-46F7-989E-E6D5A5885EC0}"/>
                </a:ext>
              </a:extLst>
            </p:cNvPr>
            <p:cNvSpPr>
              <a:spLocks noChangeArrowheads="1"/>
            </p:cNvSpPr>
            <p:nvPr userDrawn="1"/>
          </p:nvSpPr>
          <p:spPr bwMode="hidden">
            <a:xfrm rot="39991575" flipH="1" flipV="1">
              <a:off x="5370"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rtl="0">
                <a:defRPr/>
              </a:pPr>
              <a:endParaRPr lang="en-US" sz="1800" b="0">
                <a:latin typeface="Arial" charset="0"/>
                <a:cs typeface="Arial" charset="0"/>
              </a:endParaRPr>
            </a:p>
          </p:txBody>
        </p:sp>
        <p:sp>
          <p:nvSpPr>
            <p:cNvPr id="21" name="Rectangle 19">
              <a:extLst>
                <a:ext uri="{FF2B5EF4-FFF2-40B4-BE49-F238E27FC236}">
                  <a16:creationId xmlns:a16="http://schemas.microsoft.com/office/drawing/2014/main" xmlns="" id="{A6229BC1-03AA-437B-B237-75B2F0D4F661}"/>
                </a:ext>
              </a:extLst>
            </p:cNvPr>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22" name="Rectangle 20">
              <a:extLst>
                <a:ext uri="{FF2B5EF4-FFF2-40B4-BE49-F238E27FC236}">
                  <a16:creationId xmlns:a16="http://schemas.microsoft.com/office/drawing/2014/main" xmlns="" id="{10136D5F-F368-4A62-A7EF-80E8AAD8EDBC}"/>
                </a:ext>
              </a:extLst>
            </p:cNvPr>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23" name="Rectangle 21">
              <a:extLst>
                <a:ext uri="{FF2B5EF4-FFF2-40B4-BE49-F238E27FC236}">
                  <a16:creationId xmlns:a16="http://schemas.microsoft.com/office/drawing/2014/main" xmlns="" id="{E79FD2D7-024A-4A56-BC2B-DDAA7FA7FA84}"/>
                </a:ext>
              </a:extLst>
            </p:cNvPr>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24" name="Rectangle 22">
              <a:extLst>
                <a:ext uri="{FF2B5EF4-FFF2-40B4-BE49-F238E27FC236}">
                  <a16:creationId xmlns:a16="http://schemas.microsoft.com/office/drawing/2014/main" xmlns="" id="{3D7073D7-0821-409B-AA96-C0E17565D30D}"/>
                </a:ext>
              </a:extLst>
            </p:cNvPr>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25" name="Rectangle 23">
              <a:extLst>
                <a:ext uri="{FF2B5EF4-FFF2-40B4-BE49-F238E27FC236}">
                  <a16:creationId xmlns:a16="http://schemas.microsoft.com/office/drawing/2014/main" xmlns="" id="{4E260E55-A495-42B2-AE9A-5E6ED64B74CF}"/>
                </a:ext>
              </a:extLst>
            </p:cNvPr>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26" name="Rectangle 24">
              <a:extLst>
                <a:ext uri="{FF2B5EF4-FFF2-40B4-BE49-F238E27FC236}">
                  <a16:creationId xmlns:a16="http://schemas.microsoft.com/office/drawing/2014/main" xmlns="" id="{E10E2683-813B-493F-A69D-7EA87D6FB958}"/>
                </a:ext>
              </a:extLst>
            </p:cNvPr>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27" name="Rectangle 25">
              <a:extLst>
                <a:ext uri="{FF2B5EF4-FFF2-40B4-BE49-F238E27FC236}">
                  <a16:creationId xmlns:a16="http://schemas.microsoft.com/office/drawing/2014/main" xmlns="" id="{CFAAD1AB-8613-4548-A00D-EDD4734F32A9}"/>
                </a:ext>
              </a:extLst>
            </p:cNvPr>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28" name="Rectangle 26">
              <a:extLst>
                <a:ext uri="{FF2B5EF4-FFF2-40B4-BE49-F238E27FC236}">
                  <a16:creationId xmlns:a16="http://schemas.microsoft.com/office/drawing/2014/main" xmlns="" id="{DB41040D-F9DA-4974-9BDF-EC9C235FA765}"/>
                </a:ext>
              </a:extLst>
            </p:cNvPr>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29" name="Rectangle 27">
              <a:extLst>
                <a:ext uri="{FF2B5EF4-FFF2-40B4-BE49-F238E27FC236}">
                  <a16:creationId xmlns:a16="http://schemas.microsoft.com/office/drawing/2014/main" xmlns="" id="{2903D80A-526D-4627-BA83-6090703FBB20}"/>
                </a:ext>
              </a:extLst>
            </p:cNvPr>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30" name="Rectangle 28">
              <a:extLst>
                <a:ext uri="{FF2B5EF4-FFF2-40B4-BE49-F238E27FC236}">
                  <a16:creationId xmlns:a16="http://schemas.microsoft.com/office/drawing/2014/main" xmlns="" id="{314DAFE7-43B4-41AC-BB93-45FACCF1EE4A}"/>
                </a:ext>
              </a:extLst>
            </p:cNvPr>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31" name="Rectangle 29">
              <a:extLst>
                <a:ext uri="{FF2B5EF4-FFF2-40B4-BE49-F238E27FC236}">
                  <a16:creationId xmlns:a16="http://schemas.microsoft.com/office/drawing/2014/main" xmlns="" id="{112A6375-383A-40FF-9790-9A1624198687}"/>
                </a:ext>
              </a:extLst>
            </p:cNvPr>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rtl="0">
                <a:defRPr/>
              </a:pPr>
              <a:endParaRPr lang="en-US" sz="1800" b="0">
                <a:latin typeface="Arial" charset="0"/>
                <a:cs typeface="Arial" charset="0"/>
              </a:endParaRPr>
            </a:p>
          </p:txBody>
        </p:sp>
        <p:sp>
          <p:nvSpPr>
            <p:cNvPr id="32" name="Rectangle 30">
              <a:extLst>
                <a:ext uri="{FF2B5EF4-FFF2-40B4-BE49-F238E27FC236}">
                  <a16:creationId xmlns:a16="http://schemas.microsoft.com/office/drawing/2014/main" xmlns="" id="{0FF9C63C-6D8A-4ED1-BC2F-3F861CCD771E}"/>
                </a:ext>
              </a:extLst>
            </p:cNvPr>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33" name="Rectangle 31">
              <a:extLst>
                <a:ext uri="{FF2B5EF4-FFF2-40B4-BE49-F238E27FC236}">
                  <a16:creationId xmlns:a16="http://schemas.microsoft.com/office/drawing/2014/main" xmlns="" id="{8395858B-BDE6-4F55-8AB2-9AD1524F2BAA}"/>
                </a:ext>
              </a:extLst>
            </p:cNvPr>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34" name="Rectangle 32">
              <a:extLst>
                <a:ext uri="{FF2B5EF4-FFF2-40B4-BE49-F238E27FC236}">
                  <a16:creationId xmlns:a16="http://schemas.microsoft.com/office/drawing/2014/main" xmlns="" id="{D936CEBE-CD2B-4206-811A-B347D3615473}"/>
                </a:ext>
              </a:extLst>
            </p:cNvPr>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35" name="Rectangle 33">
              <a:extLst>
                <a:ext uri="{FF2B5EF4-FFF2-40B4-BE49-F238E27FC236}">
                  <a16:creationId xmlns:a16="http://schemas.microsoft.com/office/drawing/2014/main" xmlns="" id="{5DE245C2-DBA1-4C02-A906-312678F81AAA}"/>
                </a:ext>
              </a:extLst>
            </p:cNvPr>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36" name="Rectangle 34">
              <a:extLst>
                <a:ext uri="{FF2B5EF4-FFF2-40B4-BE49-F238E27FC236}">
                  <a16:creationId xmlns:a16="http://schemas.microsoft.com/office/drawing/2014/main" xmlns="" id="{BC66EFFC-2E57-41CF-820D-0379C66349B3}"/>
                </a:ext>
              </a:extLst>
            </p:cNvPr>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rtl="0">
                <a:defRPr/>
              </a:pPr>
              <a:endParaRPr lang="en-US" sz="1800" b="0">
                <a:latin typeface="Arial" charset="0"/>
                <a:cs typeface="Arial" charset="0"/>
              </a:endParaRPr>
            </a:p>
          </p:txBody>
        </p:sp>
        <p:sp>
          <p:nvSpPr>
            <p:cNvPr id="37" name="Oval 35">
              <a:extLst>
                <a:ext uri="{FF2B5EF4-FFF2-40B4-BE49-F238E27FC236}">
                  <a16:creationId xmlns:a16="http://schemas.microsoft.com/office/drawing/2014/main" xmlns="" id="{22D25F5D-352C-44C1-B974-260506BBCB0A}"/>
                </a:ext>
              </a:extLst>
            </p:cNvPr>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38" name="Oval 36">
              <a:extLst>
                <a:ext uri="{FF2B5EF4-FFF2-40B4-BE49-F238E27FC236}">
                  <a16:creationId xmlns:a16="http://schemas.microsoft.com/office/drawing/2014/main" xmlns="" id="{88E14934-EDEB-4114-B328-B51E06BC3DAC}"/>
                </a:ext>
              </a:extLst>
            </p:cNvPr>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39" name="Oval 37">
              <a:extLst>
                <a:ext uri="{FF2B5EF4-FFF2-40B4-BE49-F238E27FC236}">
                  <a16:creationId xmlns:a16="http://schemas.microsoft.com/office/drawing/2014/main" xmlns="" id="{E40F30B3-DE00-4F35-BAF6-78FA6BB07FFC}"/>
                </a:ext>
              </a:extLst>
            </p:cNvPr>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0" name="Oval 38">
              <a:extLst>
                <a:ext uri="{FF2B5EF4-FFF2-40B4-BE49-F238E27FC236}">
                  <a16:creationId xmlns:a16="http://schemas.microsoft.com/office/drawing/2014/main" xmlns="" id="{A9DE3669-CA39-4812-9A75-62E0588CD1D6}"/>
                </a:ext>
              </a:extLst>
            </p:cNvPr>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1" name="Oval 39">
              <a:extLst>
                <a:ext uri="{FF2B5EF4-FFF2-40B4-BE49-F238E27FC236}">
                  <a16:creationId xmlns:a16="http://schemas.microsoft.com/office/drawing/2014/main" xmlns="" id="{BCED89A8-780B-4181-8E04-1DAF506ABC55}"/>
                </a:ext>
              </a:extLst>
            </p:cNvPr>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2" name="Oval 40">
              <a:extLst>
                <a:ext uri="{FF2B5EF4-FFF2-40B4-BE49-F238E27FC236}">
                  <a16:creationId xmlns:a16="http://schemas.microsoft.com/office/drawing/2014/main" xmlns="" id="{6CFE24FA-ECAA-4B42-A37B-EAA338FC16C8}"/>
                </a:ext>
              </a:extLst>
            </p:cNvPr>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3" name="Oval 41">
              <a:extLst>
                <a:ext uri="{FF2B5EF4-FFF2-40B4-BE49-F238E27FC236}">
                  <a16:creationId xmlns:a16="http://schemas.microsoft.com/office/drawing/2014/main" xmlns="" id="{13C02C6F-4618-4811-89FF-0CB16BF78DBF}"/>
                </a:ext>
              </a:extLst>
            </p:cNvPr>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4" name="Oval 42">
              <a:extLst>
                <a:ext uri="{FF2B5EF4-FFF2-40B4-BE49-F238E27FC236}">
                  <a16:creationId xmlns:a16="http://schemas.microsoft.com/office/drawing/2014/main" xmlns="" id="{D0EDDE18-A541-4ED3-95C1-3158D2E7177F}"/>
                </a:ext>
              </a:extLst>
            </p:cNvPr>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5" name="Oval 43">
              <a:extLst>
                <a:ext uri="{FF2B5EF4-FFF2-40B4-BE49-F238E27FC236}">
                  <a16:creationId xmlns:a16="http://schemas.microsoft.com/office/drawing/2014/main" xmlns="" id="{F0E5E20D-8F68-4116-87B2-33378C46DC7C}"/>
                </a:ext>
              </a:extLst>
            </p:cNvPr>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6" name="Oval 44">
              <a:extLst>
                <a:ext uri="{FF2B5EF4-FFF2-40B4-BE49-F238E27FC236}">
                  <a16:creationId xmlns:a16="http://schemas.microsoft.com/office/drawing/2014/main" xmlns="" id="{7DB752AD-D88B-4EC7-A5F4-F097DB71E925}"/>
                </a:ext>
              </a:extLst>
            </p:cNvPr>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7" name="Oval 45">
              <a:extLst>
                <a:ext uri="{FF2B5EF4-FFF2-40B4-BE49-F238E27FC236}">
                  <a16:creationId xmlns:a16="http://schemas.microsoft.com/office/drawing/2014/main" xmlns="" id="{E88F3637-5BD2-499B-85F0-4EF0E4869625}"/>
                </a:ext>
              </a:extLst>
            </p:cNvPr>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8" name="Oval 46">
              <a:extLst>
                <a:ext uri="{FF2B5EF4-FFF2-40B4-BE49-F238E27FC236}">
                  <a16:creationId xmlns:a16="http://schemas.microsoft.com/office/drawing/2014/main" xmlns="" id="{447CBB60-2FC9-46C0-9C85-1232DD251958}"/>
                </a:ext>
              </a:extLst>
            </p:cNvPr>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49" name="Oval 47">
              <a:extLst>
                <a:ext uri="{FF2B5EF4-FFF2-40B4-BE49-F238E27FC236}">
                  <a16:creationId xmlns:a16="http://schemas.microsoft.com/office/drawing/2014/main" xmlns="" id="{96D430F3-3159-4726-879D-B90E1241E31B}"/>
                </a:ext>
              </a:extLst>
            </p:cNvPr>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0" name="Oval 48">
              <a:extLst>
                <a:ext uri="{FF2B5EF4-FFF2-40B4-BE49-F238E27FC236}">
                  <a16:creationId xmlns:a16="http://schemas.microsoft.com/office/drawing/2014/main" xmlns="" id="{FE632AAD-2E90-4158-8360-055CBAA0915F}"/>
                </a:ext>
              </a:extLst>
            </p:cNvPr>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1" name="Oval 49">
              <a:extLst>
                <a:ext uri="{FF2B5EF4-FFF2-40B4-BE49-F238E27FC236}">
                  <a16:creationId xmlns:a16="http://schemas.microsoft.com/office/drawing/2014/main" xmlns="" id="{C7785717-F5B8-4E61-831B-80BEFA133216}"/>
                </a:ext>
              </a:extLst>
            </p:cNvPr>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2" name="Oval 50">
              <a:extLst>
                <a:ext uri="{FF2B5EF4-FFF2-40B4-BE49-F238E27FC236}">
                  <a16:creationId xmlns:a16="http://schemas.microsoft.com/office/drawing/2014/main" xmlns="" id="{A3DFD820-41C3-451F-9C06-D221A1106436}"/>
                </a:ext>
              </a:extLst>
            </p:cNvPr>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3" name="Oval 51">
              <a:extLst>
                <a:ext uri="{FF2B5EF4-FFF2-40B4-BE49-F238E27FC236}">
                  <a16:creationId xmlns:a16="http://schemas.microsoft.com/office/drawing/2014/main" xmlns="" id="{C025FC08-61F7-4934-9F4F-EDF3E6538C61}"/>
                </a:ext>
              </a:extLst>
            </p:cNvPr>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4" name="Oval 52">
              <a:extLst>
                <a:ext uri="{FF2B5EF4-FFF2-40B4-BE49-F238E27FC236}">
                  <a16:creationId xmlns:a16="http://schemas.microsoft.com/office/drawing/2014/main" xmlns="" id="{6A5B2B4C-4A10-49AF-8C4C-0778603532C3}"/>
                </a:ext>
              </a:extLst>
            </p:cNvPr>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5" name="Oval 53">
              <a:extLst>
                <a:ext uri="{FF2B5EF4-FFF2-40B4-BE49-F238E27FC236}">
                  <a16:creationId xmlns:a16="http://schemas.microsoft.com/office/drawing/2014/main" xmlns="" id="{A2856515-9654-4020-94C2-51065EA39D2A}"/>
                </a:ext>
              </a:extLst>
            </p:cNvPr>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6" name="Oval 54">
              <a:extLst>
                <a:ext uri="{FF2B5EF4-FFF2-40B4-BE49-F238E27FC236}">
                  <a16:creationId xmlns:a16="http://schemas.microsoft.com/office/drawing/2014/main" xmlns="" id="{25597490-4304-4C6C-A6A5-C7F240D2A208}"/>
                </a:ext>
              </a:extLst>
            </p:cNvPr>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7" name="Oval 55">
              <a:extLst>
                <a:ext uri="{FF2B5EF4-FFF2-40B4-BE49-F238E27FC236}">
                  <a16:creationId xmlns:a16="http://schemas.microsoft.com/office/drawing/2014/main" xmlns="" id="{61CA41ED-1F76-4579-BF5F-F882EAF2F027}"/>
                </a:ext>
              </a:extLst>
            </p:cNvPr>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8" name="Oval 56">
              <a:extLst>
                <a:ext uri="{FF2B5EF4-FFF2-40B4-BE49-F238E27FC236}">
                  <a16:creationId xmlns:a16="http://schemas.microsoft.com/office/drawing/2014/main" xmlns="" id="{7FEAE2D3-163B-4FE8-90D1-98694563B662}"/>
                </a:ext>
              </a:extLst>
            </p:cNvPr>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59" name="Oval 57">
              <a:extLst>
                <a:ext uri="{FF2B5EF4-FFF2-40B4-BE49-F238E27FC236}">
                  <a16:creationId xmlns:a16="http://schemas.microsoft.com/office/drawing/2014/main" xmlns="" id="{06CABDC2-042E-4CA5-B419-8BFEA7041699}"/>
                </a:ext>
              </a:extLst>
            </p:cNvPr>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0" name="Oval 58">
              <a:extLst>
                <a:ext uri="{FF2B5EF4-FFF2-40B4-BE49-F238E27FC236}">
                  <a16:creationId xmlns:a16="http://schemas.microsoft.com/office/drawing/2014/main" xmlns="" id="{D81FC35B-4EC8-4F5E-85C0-1F14E850E046}"/>
                </a:ext>
              </a:extLst>
            </p:cNvPr>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1" name="Oval 59">
              <a:extLst>
                <a:ext uri="{FF2B5EF4-FFF2-40B4-BE49-F238E27FC236}">
                  <a16:creationId xmlns:a16="http://schemas.microsoft.com/office/drawing/2014/main" xmlns="" id="{5FD3791E-7562-43DE-BAF4-1AA15DADD2C8}"/>
                </a:ext>
              </a:extLst>
            </p:cNvPr>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2" name="Oval 60">
              <a:extLst>
                <a:ext uri="{FF2B5EF4-FFF2-40B4-BE49-F238E27FC236}">
                  <a16:creationId xmlns:a16="http://schemas.microsoft.com/office/drawing/2014/main" xmlns="" id="{A88A3BA6-B1DC-45BA-A23A-155BAF59DD6D}"/>
                </a:ext>
              </a:extLst>
            </p:cNvPr>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3" name="Oval 61">
              <a:extLst>
                <a:ext uri="{FF2B5EF4-FFF2-40B4-BE49-F238E27FC236}">
                  <a16:creationId xmlns:a16="http://schemas.microsoft.com/office/drawing/2014/main" xmlns="" id="{419F2B94-4A97-4E09-85D6-6056480C55AA}"/>
                </a:ext>
              </a:extLst>
            </p:cNvPr>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4" name="Oval 62">
              <a:extLst>
                <a:ext uri="{FF2B5EF4-FFF2-40B4-BE49-F238E27FC236}">
                  <a16:creationId xmlns:a16="http://schemas.microsoft.com/office/drawing/2014/main" xmlns="" id="{21A82967-E0C9-46FC-A2B3-17F501A69B4A}"/>
                </a:ext>
              </a:extLst>
            </p:cNvPr>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5" name="Oval 63">
              <a:extLst>
                <a:ext uri="{FF2B5EF4-FFF2-40B4-BE49-F238E27FC236}">
                  <a16:creationId xmlns:a16="http://schemas.microsoft.com/office/drawing/2014/main" xmlns="" id="{D77DA1C4-800F-40F1-9DB1-9204273477E5}"/>
                </a:ext>
              </a:extLst>
            </p:cNvPr>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6" name="Oval 64">
              <a:extLst>
                <a:ext uri="{FF2B5EF4-FFF2-40B4-BE49-F238E27FC236}">
                  <a16:creationId xmlns:a16="http://schemas.microsoft.com/office/drawing/2014/main" xmlns="" id="{8344A30A-42F2-4683-8FFB-3A4B50BB6743}"/>
                </a:ext>
              </a:extLst>
            </p:cNvPr>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7" name="Oval 65">
              <a:extLst>
                <a:ext uri="{FF2B5EF4-FFF2-40B4-BE49-F238E27FC236}">
                  <a16:creationId xmlns:a16="http://schemas.microsoft.com/office/drawing/2014/main" xmlns="" id="{A933DEF6-6BC8-435A-9AD3-7A6C001CAA10}"/>
                </a:ext>
              </a:extLst>
            </p:cNvPr>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8" name="Oval 66">
              <a:extLst>
                <a:ext uri="{FF2B5EF4-FFF2-40B4-BE49-F238E27FC236}">
                  <a16:creationId xmlns:a16="http://schemas.microsoft.com/office/drawing/2014/main" xmlns="" id="{35262A24-8CB6-4897-BE55-BD19342D0D7B}"/>
                </a:ext>
              </a:extLst>
            </p:cNvPr>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69" name="Oval 67">
              <a:extLst>
                <a:ext uri="{FF2B5EF4-FFF2-40B4-BE49-F238E27FC236}">
                  <a16:creationId xmlns:a16="http://schemas.microsoft.com/office/drawing/2014/main" xmlns="" id="{42E0C90C-9EC9-4073-B52D-3BFFEAD95E79}"/>
                </a:ext>
              </a:extLst>
            </p:cNvPr>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0" name="Oval 68">
              <a:extLst>
                <a:ext uri="{FF2B5EF4-FFF2-40B4-BE49-F238E27FC236}">
                  <a16:creationId xmlns:a16="http://schemas.microsoft.com/office/drawing/2014/main" xmlns="" id="{A9EE5908-068B-4BF8-B971-BCBB22DD8FB7}"/>
                </a:ext>
              </a:extLst>
            </p:cNvPr>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1" name="Oval 69">
              <a:extLst>
                <a:ext uri="{FF2B5EF4-FFF2-40B4-BE49-F238E27FC236}">
                  <a16:creationId xmlns:a16="http://schemas.microsoft.com/office/drawing/2014/main" xmlns="" id="{2CF9F61C-F3D9-4B7F-939C-9CFF8A9DE3A6}"/>
                </a:ext>
              </a:extLst>
            </p:cNvPr>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2" name="Oval 70">
              <a:extLst>
                <a:ext uri="{FF2B5EF4-FFF2-40B4-BE49-F238E27FC236}">
                  <a16:creationId xmlns:a16="http://schemas.microsoft.com/office/drawing/2014/main" xmlns="" id="{2E846E0C-962E-4FA7-B852-EBAE318E39B3}"/>
                </a:ext>
              </a:extLst>
            </p:cNvPr>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3" name="Oval 71">
              <a:extLst>
                <a:ext uri="{FF2B5EF4-FFF2-40B4-BE49-F238E27FC236}">
                  <a16:creationId xmlns:a16="http://schemas.microsoft.com/office/drawing/2014/main" xmlns="" id="{B9CC453A-E18B-48A2-9DCF-C178EF983555}"/>
                </a:ext>
              </a:extLst>
            </p:cNvPr>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4" name="Oval 72">
              <a:extLst>
                <a:ext uri="{FF2B5EF4-FFF2-40B4-BE49-F238E27FC236}">
                  <a16:creationId xmlns:a16="http://schemas.microsoft.com/office/drawing/2014/main" xmlns="" id="{CF682AF8-85E3-4BC7-AC5B-67E6B6103A26}"/>
                </a:ext>
              </a:extLst>
            </p:cNvPr>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5" name="Oval 73">
              <a:extLst>
                <a:ext uri="{FF2B5EF4-FFF2-40B4-BE49-F238E27FC236}">
                  <a16:creationId xmlns:a16="http://schemas.microsoft.com/office/drawing/2014/main" xmlns="" id="{1E0C926A-00DF-4EBA-9E6F-7857B637DCB6}"/>
                </a:ext>
              </a:extLst>
            </p:cNvPr>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6" name="Oval 74">
              <a:extLst>
                <a:ext uri="{FF2B5EF4-FFF2-40B4-BE49-F238E27FC236}">
                  <a16:creationId xmlns:a16="http://schemas.microsoft.com/office/drawing/2014/main" xmlns="" id="{490FD2D8-E26B-4E38-8769-05DAAEBC682F}"/>
                </a:ext>
              </a:extLst>
            </p:cNvPr>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7" name="Oval 75">
              <a:extLst>
                <a:ext uri="{FF2B5EF4-FFF2-40B4-BE49-F238E27FC236}">
                  <a16:creationId xmlns:a16="http://schemas.microsoft.com/office/drawing/2014/main" xmlns="" id="{DE31B2D0-B34A-4240-AE12-B6A2C9095B9F}"/>
                </a:ext>
              </a:extLst>
            </p:cNvPr>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8" name="Oval 76">
              <a:extLst>
                <a:ext uri="{FF2B5EF4-FFF2-40B4-BE49-F238E27FC236}">
                  <a16:creationId xmlns:a16="http://schemas.microsoft.com/office/drawing/2014/main" xmlns="" id="{AD161508-D0E1-4C53-AB23-719BDE8E617D}"/>
                </a:ext>
              </a:extLst>
            </p:cNvPr>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79" name="Oval 77">
              <a:extLst>
                <a:ext uri="{FF2B5EF4-FFF2-40B4-BE49-F238E27FC236}">
                  <a16:creationId xmlns:a16="http://schemas.microsoft.com/office/drawing/2014/main" xmlns="" id="{4E980BFB-C915-4E24-8CC8-C938D2586B13}"/>
                </a:ext>
              </a:extLst>
            </p:cNvPr>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0" name="Oval 78">
              <a:extLst>
                <a:ext uri="{FF2B5EF4-FFF2-40B4-BE49-F238E27FC236}">
                  <a16:creationId xmlns:a16="http://schemas.microsoft.com/office/drawing/2014/main" xmlns="" id="{04C1401D-AC87-44A2-99D3-B6FEAF77BCFC}"/>
                </a:ext>
              </a:extLst>
            </p:cNvPr>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1" name="Oval 79">
              <a:extLst>
                <a:ext uri="{FF2B5EF4-FFF2-40B4-BE49-F238E27FC236}">
                  <a16:creationId xmlns:a16="http://schemas.microsoft.com/office/drawing/2014/main" xmlns="" id="{0E1ADC0A-273E-4E5F-A0F1-67845074CB3B}"/>
                </a:ext>
              </a:extLst>
            </p:cNvPr>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2" name="Oval 80">
              <a:extLst>
                <a:ext uri="{FF2B5EF4-FFF2-40B4-BE49-F238E27FC236}">
                  <a16:creationId xmlns:a16="http://schemas.microsoft.com/office/drawing/2014/main" xmlns="" id="{0B578A68-5072-4604-8A09-1930F23E250A}"/>
                </a:ext>
              </a:extLst>
            </p:cNvPr>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3" name="Oval 81">
              <a:extLst>
                <a:ext uri="{FF2B5EF4-FFF2-40B4-BE49-F238E27FC236}">
                  <a16:creationId xmlns:a16="http://schemas.microsoft.com/office/drawing/2014/main" xmlns="" id="{9A67EFE7-19C1-4D20-B049-C9389AC2786F}"/>
                </a:ext>
              </a:extLst>
            </p:cNvPr>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4" name="Oval 82">
              <a:extLst>
                <a:ext uri="{FF2B5EF4-FFF2-40B4-BE49-F238E27FC236}">
                  <a16:creationId xmlns:a16="http://schemas.microsoft.com/office/drawing/2014/main" xmlns="" id="{AA418B6E-C5CE-43B2-84EE-889257E3E272}"/>
                </a:ext>
              </a:extLst>
            </p:cNvPr>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5" name="Oval 83">
              <a:extLst>
                <a:ext uri="{FF2B5EF4-FFF2-40B4-BE49-F238E27FC236}">
                  <a16:creationId xmlns:a16="http://schemas.microsoft.com/office/drawing/2014/main" xmlns="" id="{CA1448D2-FF1A-41E3-B9C1-0E70B0FD1409}"/>
                </a:ext>
              </a:extLst>
            </p:cNvPr>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6" name="Oval 84">
              <a:extLst>
                <a:ext uri="{FF2B5EF4-FFF2-40B4-BE49-F238E27FC236}">
                  <a16:creationId xmlns:a16="http://schemas.microsoft.com/office/drawing/2014/main" xmlns="" id="{F8CFD8A1-B73D-45FA-BE49-341A978781F9}"/>
                </a:ext>
              </a:extLst>
            </p:cNvPr>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7" name="Oval 85">
              <a:extLst>
                <a:ext uri="{FF2B5EF4-FFF2-40B4-BE49-F238E27FC236}">
                  <a16:creationId xmlns:a16="http://schemas.microsoft.com/office/drawing/2014/main" xmlns="" id="{993E55A1-A66B-4CCE-B5B1-6EBFDB73539B}"/>
                </a:ext>
              </a:extLst>
            </p:cNvPr>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8" name="Oval 86">
              <a:extLst>
                <a:ext uri="{FF2B5EF4-FFF2-40B4-BE49-F238E27FC236}">
                  <a16:creationId xmlns:a16="http://schemas.microsoft.com/office/drawing/2014/main" xmlns="" id="{C9EE4437-8ADB-413E-A312-39E21153EC88}"/>
                </a:ext>
              </a:extLst>
            </p:cNvPr>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89" name="Oval 87">
              <a:extLst>
                <a:ext uri="{FF2B5EF4-FFF2-40B4-BE49-F238E27FC236}">
                  <a16:creationId xmlns:a16="http://schemas.microsoft.com/office/drawing/2014/main" xmlns="" id="{D5413FCF-56B7-4A97-8FA4-7D77E5E6296D}"/>
                </a:ext>
              </a:extLst>
            </p:cNvPr>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0" name="Oval 88">
              <a:extLst>
                <a:ext uri="{FF2B5EF4-FFF2-40B4-BE49-F238E27FC236}">
                  <a16:creationId xmlns:a16="http://schemas.microsoft.com/office/drawing/2014/main" xmlns="" id="{4D3389F9-C97F-4F33-8A45-796798281D28}"/>
                </a:ext>
              </a:extLst>
            </p:cNvPr>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1" name="Oval 89">
              <a:extLst>
                <a:ext uri="{FF2B5EF4-FFF2-40B4-BE49-F238E27FC236}">
                  <a16:creationId xmlns:a16="http://schemas.microsoft.com/office/drawing/2014/main" xmlns="" id="{676AB1C8-9EC2-4360-A990-E7FA65C04C16}"/>
                </a:ext>
              </a:extLst>
            </p:cNvPr>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2" name="Oval 90">
              <a:extLst>
                <a:ext uri="{FF2B5EF4-FFF2-40B4-BE49-F238E27FC236}">
                  <a16:creationId xmlns:a16="http://schemas.microsoft.com/office/drawing/2014/main" xmlns="" id="{192222FE-8879-4AD5-8290-316C19A94493}"/>
                </a:ext>
              </a:extLst>
            </p:cNvPr>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3" name="Oval 91">
              <a:extLst>
                <a:ext uri="{FF2B5EF4-FFF2-40B4-BE49-F238E27FC236}">
                  <a16:creationId xmlns:a16="http://schemas.microsoft.com/office/drawing/2014/main" xmlns="" id="{944B6079-EEC9-4863-B1DD-88AE35C6E276}"/>
                </a:ext>
              </a:extLst>
            </p:cNvPr>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4" name="Oval 92">
              <a:extLst>
                <a:ext uri="{FF2B5EF4-FFF2-40B4-BE49-F238E27FC236}">
                  <a16:creationId xmlns:a16="http://schemas.microsoft.com/office/drawing/2014/main" xmlns="" id="{32541B3A-80E2-4998-A0B1-B03868D58763}"/>
                </a:ext>
              </a:extLst>
            </p:cNvPr>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5" name="Oval 93">
              <a:extLst>
                <a:ext uri="{FF2B5EF4-FFF2-40B4-BE49-F238E27FC236}">
                  <a16:creationId xmlns:a16="http://schemas.microsoft.com/office/drawing/2014/main" xmlns="" id="{05235BC9-FA10-4EBB-9E89-51E721F08BF9}"/>
                </a:ext>
              </a:extLst>
            </p:cNvPr>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6" name="Oval 94">
              <a:extLst>
                <a:ext uri="{FF2B5EF4-FFF2-40B4-BE49-F238E27FC236}">
                  <a16:creationId xmlns:a16="http://schemas.microsoft.com/office/drawing/2014/main" xmlns="" id="{AA225F08-FBF2-4418-BB49-3373598E803A}"/>
                </a:ext>
              </a:extLst>
            </p:cNvPr>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7" name="Oval 95">
              <a:extLst>
                <a:ext uri="{FF2B5EF4-FFF2-40B4-BE49-F238E27FC236}">
                  <a16:creationId xmlns:a16="http://schemas.microsoft.com/office/drawing/2014/main" xmlns="" id="{B31AC8CC-8EAE-49CF-A1E9-3AF2FBEE3F84}"/>
                </a:ext>
              </a:extLst>
            </p:cNvPr>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 name="Oval 96">
              <a:extLst>
                <a:ext uri="{FF2B5EF4-FFF2-40B4-BE49-F238E27FC236}">
                  <a16:creationId xmlns:a16="http://schemas.microsoft.com/office/drawing/2014/main" xmlns="" id="{A63D98FE-A868-43C8-8C76-39A69BAE97BA}"/>
                </a:ext>
              </a:extLst>
            </p:cNvPr>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9" name="Oval 97">
              <a:extLst>
                <a:ext uri="{FF2B5EF4-FFF2-40B4-BE49-F238E27FC236}">
                  <a16:creationId xmlns:a16="http://schemas.microsoft.com/office/drawing/2014/main" xmlns="" id="{6E02445F-A473-4D57-B71D-0156E1B46725}"/>
                </a:ext>
              </a:extLst>
            </p:cNvPr>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0" name="Oval 98">
              <a:extLst>
                <a:ext uri="{FF2B5EF4-FFF2-40B4-BE49-F238E27FC236}">
                  <a16:creationId xmlns:a16="http://schemas.microsoft.com/office/drawing/2014/main" xmlns="" id="{4EF45B8D-75F1-487C-9EF5-E06EBD35E895}"/>
                </a:ext>
              </a:extLst>
            </p:cNvPr>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1" name="Oval 99">
              <a:extLst>
                <a:ext uri="{FF2B5EF4-FFF2-40B4-BE49-F238E27FC236}">
                  <a16:creationId xmlns:a16="http://schemas.microsoft.com/office/drawing/2014/main" xmlns="" id="{8C2C2E6B-599C-4FCF-85B6-B02E4133A0DE}"/>
                </a:ext>
              </a:extLst>
            </p:cNvPr>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2" name="Oval 100">
              <a:extLst>
                <a:ext uri="{FF2B5EF4-FFF2-40B4-BE49-F238E27FC236}">
                  <a16:creationId xmlns:a16="http://schemas.microsoft.com/office/drawing/2014/main" xmlns="" id="{E8E07172-EAAB-46DC-AABC-ACD58A87CE8D}"/>
                </a:ext>
              </a:extLst>
            </p:cNvPr>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3" name="Oval 101">
              <a:extLst>
                <a:ext uri="{FF2B5EF4-FFF2-40B4-BE49-F238E27FC236}">
                  <a16:creationId xmlns:a16="http://schemas.microsoft.com/office/drawing/2014/main" xmlns="" id="{C2BBD0E2-F39F-42BE-9440-AE59E44A9A0F}"/>
                </a:ext>
              </a:extLst>
            </p:cNvPr>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4" name="Oval 102">
              <a:extLst>
                <a:ext uri="{FF2B5EF4-FFF2-40B4-BE49-F238E27FC236}">
                  <a16:creationId xmlns:a16="http://schemas.microsoft.com/office/drawing/2014/main" xmlns="" id="{71636D77-D96F-4CB8-8A05-FE2CD6961BB3}"/>
                </a:ext>
              </a:extLst>
            </p:cNvPr>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5" name="Oval 103">
              <a:extLst>
                <a:ext uri="{FF2B5EF4-FFF2-40B4-BE49-F238E27FC236}">
                  <a16:creationId xmlns:a16="http://schemas.microsoft.com/office/drawing/2014/main" xmlns="" id="{4E165145-35A9-4A5E-B548-1E0D7B29F0AA}"/>
                </a:ext>
              </a:extLst>
            </p:cNvPr>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6" name="Oval 104">
              <a:extLst>
                <a:ext uri="{FF2B5EF4-FFF2-40B4-BE49-F238E27FC236}">
                  <a16:creationId xmlns:a16="http://schemas.microsoft.com/office/drawing/2014/main" xmlns="" id="{50F9727D-30CB-4B8D-8E69-921800B51743}"/>
                </a:ext>
              </a:extLst>
            </p:cNvPr>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7" name="Oval 105">
              <a:extLst>
                <a:ext uri="{FF2B5EF4-FFF2-40B4-BE49-F238E27FC236}">
                  <a16:creationId xmlns:a16="http://schemas.microsoft.com/office/drawing/2014/main" xmlns="" id="{B67ADDDF-88E8-4CD3-AA7C-08AD0D3B1511}"/>
                </a:ext>
              </a:extLst>
            </p:cNvPr>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8" name="Oval 106">
              <a:extLst>
                <a:ext uri="{FF2B5EF4-FFF2-40B4-BE49-F238E27FC236}">
                  <a16:creationId xmlns:a16="http://schemas.microsoft.com/office/drawing/2014/main" xmlns="" id="{7D8611B5-2510-463E-A555-85F7ED95C5F9}"/>
                </a:ext>
              </a:extLst>
            </p:cNvPr>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09" name="Oval 107">
              <a:extLst>
                <a:ext uri="{FF2B5EF4-FFF2-40B4-BE49-F238E27FC236}">
                  <a16:creationId xmlns:a16="http://schemas.microsoft.com/office/drawing/2014/main" xmlns="" id="{A24FC11F-B977-45AE-87A3-3586B4F94610}"/>
                </a:ext>
              </a:extLst>
            </p:cNvPr>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0" name="Oval 108">
              <a:extLst>
                <a:ext uri="{FF2B5EF4-FFF2-40B4-BE49-F238E27FC236}">
                  <a16:creationId xmlns:a16="http://schemas.microsoft.com/office/drawing/2014/main" xmlns="" id="{BC9A83A5-8915-4E34-BBF1-B81441E3A3ED}"/>
                </a:ext>
              </a:extLst>
            </p:cNvPr>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1" name="Oval 109">
              <a:extLst>
                <a:ext uri="{FF2B5EF4-FFF2-40B4-BE49-F238E27FC236}">
                  <a16:creationId xmlns:a16="http://schemas.microsoft.com/office/drawing/2014/main" xmlns="" id="{AF7707BD-660D-4FC4-A40B-9A448CCC2305}"/>
                </a:ext>
              </a:extLst>
            </p:cNvPr>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2" name="Oval 110">
              <a:extLst>
                <a:ext uri="{FF2B5EF4-FFF2-40B4-BE49-F238E27FC236}">
                  <a16:creationId xmlns:a16="http://schemas.microsoft.com/office/drawing/2014/main" xmlns="" id="{61377418-E11D-4534-8758-F436601BFD28}"/>
                </a:ext>
              </a:extLst>
            </p:cNvPr>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3" name="Oval 111">
              <a:extLst>
                <a:ext uri="{FF2B5EF4-FFF2-40B4-BE49-F238E27FC236}">
                  <a16:creationId xmlns:a16="http://schemas.microsoft.com/office/drawing/2014/main" xmlns="" id="{EC2D4FE9-4E41-4E9D-A10F-9A92C8A40DB6}"/>
                </a:ext>
              </a:extLst>
            </p:cNvPr>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4" name="Oval 112">
              <a:extLst>
                <a:ext uri="{FF2B5EF4-FFF2-40B4-BE49-F238E27FC236}">
                  <a16:creationId xmlns:a16="http://schemas.microsoft.com/office/drawing/2014/main" xmlns="" id="{E4DA7689-6624-4522-8B4B-9E0079851C40}"/>
                </a:ext>
              </a:extLst>
            </p:cNvPr>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5" name="Oval 113">
              <a:extLst>
                <a:ext uri="{FF2B5EF4-FFF2-40B4-BE49-F238E27FC236}">
                  <a16:creationId xmlns:a16="http://schemas.microsoft.com/office/drawing/2014/main" xmlns="" id="{713A94D3-442D-4785-8E62-2A81F4F92B09}"/>
                </a:ext>
              </a:extLst>
            </p:cNvPr>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6" name="Oval 114">
              <a:extLst>
                <a:ext uri="{FF2B5EF4-FFF2-40B4-BE49-F238E27FC236}">
                  <a16:creationId xmlns:a16="http://schemas.microsoft.com/office/drawing/2014/main" xmlns="" id="{22660C62-C928-4893-B7B0-A85F569F8D60}"/>
                </a:ext>
              </a:extLst>
            </p:cNvPr>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7" name="Oval 115">
              <a:extLst>
                <a:ext uri="{FF2B5EF4-FFF2-40B4-BE49-F238E27FC236}">
                  <a16:creationId xmlns:a16="http://schemas.microsoft.com/office/drawing/2014/main" xmlns="" id="{DC83B589-F6B5-46EE-B32F-78480C30F28C}"/>
                </a:ext>
              </a:extLst>
            </p:cNvPr>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8" name="Oval 116">
              <a:extLst>
                <a:ext uri="{FF2B5EF4-FFF2-40B4-BE49-F238E27FC236}">
                  <a16:creationId xmlns:a16="http://schemas.microsoft.com/office/drawing/2014/main" xmlns="" id="{7C3FABCE-6C5C-4979-8D4C-B9C0AB77D2B4}"/>
                </a:ext>
              </a:extLst>
            </p:cNvPr>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19" name="Oval 117">
              <a:extLst>
                <a:ext uri="{FF2B5EF4-FFF2-40B4-BE49-F238E27FC236}">
                  <a16:creationId xmlns:a16="http://schemas.microsoft.com/office/drawing/2014/main" xmlns="" id="{BDC781A2-7773-456E-A614-EA11C162B503}"/>
                </a:ext>
              </a:extLst>
            </p:cNvPr>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0" name="Oval 118">
              <a:extLst>
                <a:ext uri="{FF2B5EF4-FFF2-40B4-BE49-F238E27FC236}">
                  <a16:creationId xmlns:a16="http://schemas.microsoft.com/office/drawing/2014/main" xmlns="" id="{92E4652C-5818-4F00-914E-51017F1195AF}"/>
                </a:ext>
              </a:extLst>
            </p:cNvPr>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1" name="Oval 119">
              <a:extLst>
                <a:ext uri="{FF2B5EF4-FFF2-40B4-BE49-F238E27FC236}">
                  <a16:creationId xmlns:a16="http://schemas.microsoft.com/office/drawing/2014/main" xmlns="" id="{0375B149-AE78-4ABD-A8C1-1D249F2EA617}"/>
                </a:ext>
              </a:extLst>
            </p:cNvPr>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2" name="Oval 120">
              <a:extLst>
                <a:ext uri="{FF2B5EF4-FFF2-40B4-BE49-F238E27FC236}">
                  <a16:creationId xmlns:a16="http://schemas.microsoft.com/office/drawing/2014/main" xmlns="" id="{11702210-E612-4181-83AA-53C918486D90}"/>
                </a:ext>
              </a:extLst>
            </p:cNvPr>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3" name="Oval 121">
              <a:extLst>
                <a:ext uri="{FF2B5EF4-FFF2-40B4-BE49-F238E27FC236}">
                  <a16:creationId xmlns:a16="http://schemas.microsoft.com/office/drawing/2014/main" xmlns="" id="{8857E58F-5D54-451E-9DBC-30D7ADFB8B86}"/>
                </a:ext>
              </a:extLst>
            </p:cNvPr>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4" name="Oval 122">
              <a:extLst>
                <a:ext uri="{FF2B5EF4-FFF2-40B4-BE49-F238E27FC236}">
                  <a16:creationId xmlns:a16="http://schemas.microsoft.com/office/drawing/2014/main" xmlns="" id="{5BE67C15-1832-411D-AFA9-0F645AC4618F}"/>
                </a:ext>
              </a:extLst>
            </p:cNvPr>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5" name="Oval 123">
              <a:extLst>
                <a:ext uri="{FF2B5EF4-FFF2-40B4-BE49-F238E27FC236}">
                  <a16:creationId xmlns:a16="http://schemas.microsoft.com/office/drawing/2014/main" xmlns="" id="{40B2890D-AF34-45C9-AF8C-7ABD2674F3B8}"/>
                </a:ext>
              </a:extLst>
            </p:cNvPr>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6" name="Oval 124">
              <a:extLst>
                <a:ext uri="{FF2B5EF4-FFF2-40B4-BE49-F238E27FC236}">
                  <a16:creationId xmlns:a16="http://schemas.microsoft.com/office/drawing/2014/main" xmlns="" id="{1CFA939F-16B3-4426-9974-1633474E1D4B}"/>
                </a:ext>
              </a:extLst>
            </p:cNvPr>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7" name="Oval 125">
              <a:extLst>
                <a:ext uri="{FF2B5EF4-FFF2-40B4-BE49-F238E27FC236}">
                  <a16:creationId xmlns:a16="http://schemas.microsoft.com/office/drawing/2014/main" xmlns="" id="{7B8A754B-1847-41C4-A039-0739BB51EDF9}"/>
                </a:ext>
              </a:extLst>
            </p:cNvPr>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8" name="Oval 126">
              <a:extLst>
                <a:ext uri="{FF2B5EF4-FFF2-40B4-BE49-F238E27FC236}">
                  <a16:creationId xmlns:a16="http://schemas.microsoft.com/office/drawing/2014/main" xmlns="" id="{8FDFDA18-0694-4B95-A910-DE2FD2039339}"/>
                </a:ext>
              </a:extLst>
            </p:cNvPr>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29" name="Oval 127">
              <a:extLst>
                <a:ext uri="{FF2B5EF4-FFF2-40B4-BE49-F238E27FC236}">
                  <a16:creationId xmlns:a16="http://schemas.microsoft.com/office/drawing/2014/main" xmlns="" id="{2AE03B3A-A022-4909-9648-1E6AA4C678E4}"/>
                </a:ext>
              </a:extLst>
            </p:cNvPr>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0" name="Oval 128">
              <a:extLst>
                <a:ext uri="{FF2B5EF4-FFF2-40B4-BE49-F238E27FC236}">
                  <a16:creationId xmlns:a16="http://schemas.microsoft.com/office/drawing/2014/main" xmlns="" id="{364D0DDB-FED8-45DE-8407-24364173BEBB}"/>
                </a:ext>
              </a:extLst>
            </p:cNvPr>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1" name="Oval 129">
              <a:extLst>
                <a:ext uri="{FF2B5EF4-FFF2-40B4-BE49-F238E27FC236}">
                  <a16:creationId xmlns:a16="http://schemas.microsoft.com/office/drawing/2014/main" xmlns="" id="{E120887B-379F-48A2-B8E3-C505477E8EDC}"/>
                </a:ext>
              </a:extLst>
            </p:cNvPr>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2" name="Oval 130">
              <a:extLst>
                <a:ext uri="{FF2B5EF4-FFF2-40B4-BE49-F238E27FC236}">
                  <a16:creationId xmlns:a16="http://schemas.microsoft.com/office/drawing/2014/main" xmlns="" id="{5105088D-5DA9-4726-A951-2A0A55E03764}"/>
                </a:ext>
              </a:extLst>
            </p:cNvPr>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3" name="Oval 131">
              <a:extLst>
                <a:ext uri="{FF2B5EF4-FFF2-40B4-BE49-F238E27FC236}">
                  <a16:creationId xmlns:a16="http://schemas.microsoft.com/office/drawing/2014/main" xmlns="" id="{D8E5D2DE-37BD-4A4D-AE05-0D97A5EAFAE4}"/>
                </a:ext>
              </a:extLst>
            </p:cNvPr>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4" name="Oval 132">
              <a:extLst>
                <a:ext uri="{FF2B5EF4-FFF2-40B4-BE49-F238E27FC236}">
                  <a16:creationId xmlns:a16="http://schemas.microsoft.com/office/drawing/2014/main" xmlns="" id="{DDA5BA34-5B17-4F98-9154-3121E5AB1936}"/>
                </a:ext>
              </a:extLst>
            </p:cNvPr>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5" name="Oval 133">
              <a:extLst>
                <a:ext uri="{FF2B5EF4-FFF2-40B4-BE49-F238E27FC236}">
                  <a16:creationId xmlns:a16="http://schemas.microsoft.com/office/drawing/2014/main" xmlns="" id="{D9608D9B-F0B3-4F51-8CFA-392DAB25A662}"/>
                </a:ext>
              </a:extLst>
            </p:cNvPr>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6" name="Oval 134">
              <a:extLst>
                <a:ext uri="{FF2B5EF4-FFF2-40B4-BE49-F238E27FC236}">
                  <a16:creationId xmlns:a16="http://schemas.microsoft.com/office/drawing/2014/main" xmlns="" id="{AD017094-1643-4FAA-B498-408570CEC380}"/>
                </a:ext>
              </a:extLst>
            </p:cNvPr>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7" name="Oval 135">
              <a:extLst>
                <a:ext uri="{FF2B5EF4-FFF2-40B4-BE49-F238E27FC236}">
                  <a16:creationId xmlns:a16="http://schemas.microsoft.com/office/drawing/2014/main" xmlns="" id="{DFC74386-3B30-4EDF-93DA-DE6CB9864C1E}"/>
                </a:ext>
              </a:extLst>
            </p:cNvPr>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8" name="Oval 136">
              <a:extLst>
                <a:ext uri="{FF2B5EF4-FFF2-40B4-BE49-F238E27FC236}">
                  <a16:creationId xmlns:a16="http://schemas.microsoft.com/office/drawing/2014/main" xmlns="" id="{D69DF7D5-A5A9-4DBB-99AA-4C406511C42F}"/>
                </a:ext>
              </a:extLst>
            </p:cNvPr>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39" name="Oval 137">
              <a:extLst>
                <a:ext uri="{FF2B5EF4-FFF2-40B4-BE49-F238E27FC236}">
                  <a16:creationId xmlns:a16="http://schemas.microsoft.com/office/drawing/2014/main" xmlns="" id="{2D78562E-591E-494F-BAD0-EFA665431715}"/>
                </a:ext>
              </a:extLst>
            </p:cNvPr>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0" name="Oval 138">
              <a:extLst>
                <a:ext uri="{FF2B5EF4-FFF2-40B4-BE49-F238E27FC236}">
                  <a16:creationId xmlns:a16="http://schemas.microsoft.com/office/drawing/2014/main" xmlns="" id="{7EB59C2C-3AD4-452F-ABD9-754F44A02B23}"/>
                </a:ext>
              </a:extLst>
            </p:cNvPr>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1" name="Oval 139">
              <a:extLst>
                <a:ext uri="{FF2B5EF4-FFF2-40B4-BE49-F238E27FC236}">
                  <a16:creationId xmlns:a16="http://schemas.microsoft.com/office/drawing/2014/main" xmlns="" id="{E3EB30B8-5663-4B8B-8ED1-D5D526A386D6}"/>
                </a:ext>
              </a:extLst>
            </p:cNvPr>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2" name="Oval 140">
              <a:extLst>
                <a:ext uri="{FF2B5EF4-FFF2-40B4-BE49-F238E27FC236}">
                  <a16:creationId xmlns:a16="http://schemas.microsoft.com/office/drawing/2014/main" xmlns="" id="{FCF346F2-D11C-413A-9E37-F17AC755133D}"/>
                </a:ext>
              </a:extLst>
            </p:cNvPr>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3" name="Oval 141">
              <a:extLst>
                <a:ext uri="{FF2B5EF4-FFF2-40B4-BE49-F238E27FC236}">
                  <a16:creationId xmlns:a16="http://schemas.microsoft.com/office/drawing/2014/main" xmlns="" id="{CBFB3669-C2B9-42C5-BE3E-8F3B6CC750FF}"/>
                </a:ext>
              </a:extLst>
            </p:cNvPr>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4" name="Oval 142">
              <a:extLst>
                <a:ext uri="{FF2B5EF4-FFF2-40B4-BE49-F238E27FC236}">
                  <a16:creationId xmlns:a16="http://schemas.microsoft.com/office/drawing/2014/main" xmlns="" id="{E07A010C-776B-4ABD-BB2A-8DDB9AE22A5D}"/>
                </a:ext>
              </a:extLst>
            </p:cNvPr>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5" name="Oval 143">
              <a:extLst>
                <a:ext uri="{FF2B5EF4-FFF2-40B4-BE49-F238E27FC236}">
                  <a16:creationId xmlns:a16="http://schemas.microsoft.com/office/drawing/2014/main" xmlns="" id="{1CDBDFA7-38C0-41A5-8B0F-1B7FFA6BD9AE}"/>
                </a:ext>
              </a:extLst>
            </p:cNvPr>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6" name="Oval 144">
              <a:extLst>
                <a:ext uri="{FF2B5EF4-FFF2-40B4-BE49-F238E27FC236}">
                  <a16:creationId xmlns:a16="http://schemas.microsoft.com/office/drawing/2014/main" xmlns="" id="{9581CBF2-5805-4384-8180-625EE6318729}"/>
                </a:ext>
              </a:extLst>
            </p:cNvPr>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7" name="Oval 145">
              <a:extLst>
                <a:ext uri="{FF2B5EF4-FFF2-40B4-BE49-F238E27FC236}">
                  <a16:creationId xmlns:a16="http://schemas.microsoft.com/office/drawing/2014/main" xmlns="" id="{AC477CF6-020D-4248-89DB-7B62DF71AA46}"/>
                </a:ext>
              </a:extLst>
            </p:cNvPr>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8" name="Oval 146">
              <a:extLst>
                <a:ext uri="{FF2B5EF4-FFF2-40B4-BE49-F238E27FC236}">
                  <a16:creationId xmlns:a16="http://schemas.microsoft.com/office/drawing/2014/main" xmlns="" id="{28158658-1077-47F0-B888-9E3844E20EA9}"/>
                </a:ext>
              </a:extLst>
            </p:cNvPr>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49" name="Oval 147">
              <a:extLst>
                <a:ext uri="{FF2B5EF4-FFF2-40B4-BE49-F238E27FC236}">
                  <a16:creationId xmlns:a16="http://schemas.microsoft.com/office/drawing/2014/main" xmlns="" id="{6ADBCB03-FC06-4ED0-BFEE-439A1D41F43C}"/>
                </a:ext>
              </a:extLst>
            </p:cNvPr>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0" name="Oval 148">
              <a:extLst>
                <a:ext uri="{FF2B5EF4-FFF2-40B4-BE49-F238E27FC236}">
                  <a16:creationId xmlns:a16="http://schemas.microsoft.com/office/drawing/2014/main" xmlns="" id="{DC7666F4-1C15-469C-849A-B38A6DB3F0CA}"/>
                </a:ext>
              </a:extLst>
            </p:cNvPr>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1" name="Oval 149">
              <a:extLst>
                <a:ext uri="{FF2B5EF4-FFF2-40B4-BE49-F238E27FC236}">
                  <a16:creationId xmlns:a16="http://schemas.microsoft.com/office/drawing/2014/main" xmlns="" id="{A367C066-DD5D-4433-8E0B-4284E48E9E6E}"/>
                </a:ext>
              </a:extLst>
            </p:cNvPr>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2" name="Oval 150">
              <a:extLst>
                <a:ext uri="{FF2B5EF4-FFF2-40B4-BE49-F238E27FC236}">
                  <a16:creationId xmlns:a16="http://schemas.microsoft.com/office/drawing/2014/main" xmlns="" id="{7FD75F01-FC96-4E2C-9631-01A995B0E8C7}"/>
                </a:ext>
              </a:extLst>
            </p:cNvPr>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3" name="Oval 151">
              <a:extLst>
                <a:ext uri="{FF2B5EF4-FFF2-40B4-BE49-F238E27FC236}">
                  <a16:creationId xmlns:a16="http://schemas.microsoft.com/office/drawing/2014/main" xmlns="" id="{2FC2C66D-9E2F-4ECB-AD50-08D816F9380F}"/>
                </a:ext>
              </a:extLst>
            </p:cNvPr>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4" name="Oval 152">
              <a:extLst>
                <a:ext uri="{FF2B5EF4-FFF2-40B4-BE49-F238E27FC236}">
                  <a16:creationId xmlns:a16="http://schemas.microsoft.com/office/drawing/2014/main" xmlns="" id="{6207163B-73BA-43E9-A467-F107BD832374}"/>
                </a:ext>
              </a:extLst>
            </p:cNvPr>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5" name="Oval 153">
              <a:extLst>
                <a:ext uri="{FF2B5EF4-FFF2-40B4-BE49-F238E27FC236}">
                  <a16:creationId xmlns:a16="http://schemas.microsoft.com/office/drawing/2014/main" xmlns="" id="{BAED2C3C-89D9-4085-83CD-393C6E41C807}"/>
                </a:ext>
              </a:extLst>
            </p:cNvPr>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6" name="Oval 154">
              <a:extLst>
                <a:ext uri="{FF2B5EF4-FFF2-40B4-BE49-F238E27FC236}">
                  <a16:creationId xmlns:a16="http://schemas.microsoft.com/office/drawing/2014/main" xmlns="" id="{998C3097-9432-4686-849E-538280C14DE7}"/>
                </a:ext>
              </a:extLst>
            </p:cNvPr>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7" name="Oval 155">
              <a:extLst>
                <a:ext uri="{FF2B5EF4-FFF2-40B4-BE49-F238E27FC236}">
                  <a16:creationId xmlns:a16="http://schemas.microsoft.com/office/drawing/2014/main" xmlns="" id="{B610E943-D104-4798-96F0-FE5783897D85}"/>
                </a:ext>
              </a:extLst>
            </p:cNvPr>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8" name="Oval 156">
              <a:extLst>
                <a:ext uri="{FF2B5EF4-FFF2-40B4-BE49-F238E27FC236}">
                  <a16:creationId xmlns:a16="http://schemas.microsoft.com/office/drawing/2014/main" xmlns="" id="{0044538F-81DB-471A-97E3-B2ADE7199D99}"/>
                </a:ext>
              </a:extLst>
            </p:cNvPr>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59" name="Oval 157">
              <a:extLst>
                <a:ext uri="{FF2B5EF4-FFF2-40B4-BE49-F238E27FC236}">
                  <a16:creationId xmlns:a16="http://schemas.microsoft.com/office/drawing/2014/main" xmlns="" id="{01923617-6779-4D65-BF69-8D71D8F188BD}"/>
                </a:ext>
              </a:extLst>
            </p:cNvPr>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0" name="Oval 158">
              <a:extLst>
                <a:ext uri="{FF2B5EF4-FFF2-40B4-BE49-F238E27FC236}">
                  <a16:creationId xmlns:a16="http://schemas.microsoft.com/office/drawing/2014/main" xmlns="" id="{DBCDC588-B978-4891-8A34-ADBB10D1CA8A}"/>
                </a:ext>
              </a:extLst>
            </p:cNvPr>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1" name="Oval 159">
              <a:extLst>
                <a:ext uri="{FF2B5EF4-FFF2-40B4-BE49-F238E27FC236}">
                  <a16:creationId xmlns:a16="http://schemas.microsoft.com/office/drawing/2014/main" xmlns="" id="{499EDE1A-836E-4275-9CD9-C851A1BD2D5F}"/>
                </a:ext>
              </a:extLst>
            </p:cNvPr>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2" name="Oval 160">
              <a:extLst>
                <a:ext uri="{FF2B5EF4-FFF2-40B4-BE49-F238E27FC236}">
                  <a16:creationId xmlns:a16="http://schemas.microsoft.com/office/drawing/2014/main" xmlns="" id="{67A93299-F194-44E0-9B55-5F7AFFD59C30}"/>
                </a:ext>
              </a:extLst>
            </p:cNvPr>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3" name="Oval 161">
              <a:extLst>
                <a:ext uri="{FF2B5EF4-FFF2-40B4-BE49-F238E27FC236}">
                  <a16:creationId xmlns:a16="http://schemas.microsoft.com/office/drawing/2014/main" xmlns="" id="{3F7DF8F8-0DB5-45E3-B906-69F246765CEC}"/>
                </a:ext>
              </a:extLst>
            </p:cNvPr>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4" name="Oval 162">
              <a:extLst>
                <a:ext uri="{FF2B5EF4-FFF2-40B4-BE49-F238E27FC236}">
                  <a16:creationId xmlns:a16="http://schemas.microsoft.com/office/drawing/2014/main" xmlns="" id="{6A89306B-2B5E-4DB0-9FB0-A73BED8CECA5}"/>
                </a:ext>
              </a:extLst>
            </p:cNvPr>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5" name="Oval 163">
              <a:extLst>
                <a:ext uri="{FF2B5EF4-FFF2-40B4-BE49-F238E27FC236}">
                  <a16:creationId xmlns:a16="http://schemas.microsoft.com/office/drawing/2014/main" xmlns="" id="{CACEAB9A-867B-4D9B-99D6-C5BF0D437FDD}"/>
                </a:ext>
              </a:extLst>
            </p:cNvPr>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6" name="Oval 164">
              <a:extLst>
                <a:ext uri="{FF2B5EF4-FFF2-40B4-BE49-F238E27FC236}">
                  <a16:creationId xmlns:a16="http://schemas.microsoft.com/office/drawing/2014/main" xmlns="" id="{29B1AE85-CE41-4115-A69C-05930220FF60}"/>
                </a:ext>
              </a:extLst>
            </p:cNvPr>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7" name="Oval 165">
              <a:extLst>
                <a:ext uri="{FF2B5EF4-FFF2-40B4-BE49-F238E27FC236}">
                  <a16:creationId xmlns:a16="http://schemas.microsoft.com/office/drawing/2014/main" xmlns="" id="{BDD9423C-57DC-472D-A9B6-0C583198022F}"/>
                </a:ext>
              </a:extLst>
            </p:cNvPr>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8" name="Oval 166">
              <a:extLst>
                <a:ext uri="{FF2B5EF4-FFF2-40B4-BE49-F238E27FC236}">
                  <a16:creationId xmlns:a16="http://schemas.microsoft.com/office/drawing/2014/main" xmlns="" id="{C59D8F98-B7FD-4300-8B2B-1ACA0F3A9949}"/>
                </a:ext>
              </a:extLst>
            </p:cNvPr>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69" name="Oval 167">
              <a:extLst>
                <a:ext uri="{FF2B5EF4-FFF2-40B4-BE49-F238E27FC236}">
                  <a16:creationId xmlns:a16="http://schemas.microsoft.com/office/drawing/2014/main" xmlns="" id="{8CBA3DB6-4581-45A3-B239-DED91C3EF836}"/>
                </a:ext>
              </a:extLst>
            </p:cNvPr>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0" name="Oval 168">
              <a:extLst>
                <a:ext uri="{FF2B5EF4-FFF2-40B4-BE49-F238E27FC236}">
                  <a16:creationId xmlns:a16="http://schemas.microsoft.com/office/drawing/2014/main" xmlns="" id="{5F1D4A6E-EBF9-4113-94C9-E0883CE5C376}"/>
                </a:ext>
              </a:extLst>
            </p:cNvPr>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1" name="Oval 169">
              <a:extLst>
                <a:ext uri="{FF2B5EF4-FFF2-40B4-BE49-F238E27FC236}">
                  <a16:creationId xmlns:a16="http://schemas.microsoft.com/office/drawing/2014/main" xmlns="" id="{D4C2B56A-6E48-4F1E-9D73-1593EDDAEAA4}"/>
                </a:ext>
              </a:extLst>
            </p:cNvPr>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2" name="Oval 170">
              <a:extLst>
                <a:ext uri="{FF2B5EF4-FFF2-40B4-BE49-F238E27FC236}">
                  <a16:creationId xmlns:a16="http://schemas.microsoft.com/office/drawing/2014/main" xmlns="" id="{6F7AB1C1-643E-4CFC-B0D4-B278AAD9A4E4}"/>
                </a:ext>
              </a:extLst>
            </p:cNvPr>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3" name="Oval 171">
              <a:extLst>
                <a:ext uri="{FF2B5EF4-FFF2-40B4-BE49-F238E27FC236}">
                  <a16:creationId xmlns:a16="http://schemas.microsoft.com/office/drawing/2014/main" xmlns="" id="{D74AAC8D-6D83-4789-A4E6-A67F210FF82A}"/>
                </a:ext>
              </a:extLst>
            </p:cNvPr>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4" name="Oval 172">
              <a:extLst>
                <a:ext uri="{FF2B5EF4-FFF2-40B4-BE49-F238E27FC236}">
                  <a16:creationId xmlns:a16="http://schemas.microsoft.com/office/drawing/2014/main" xmlns="" id="{4DF6633A-5794-4EE6-89E8-7321737D79F5}"/>
                </a:ext>
              </a:extLst>
            </p:cNvPr>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5" name="Oval 173">
              <a:extLst>
                <a:ext uri="{FF2B5EF4-FFF2-40B4-BE49-F238E27FC236}">
                  <a16:creationId xmlns:a16="http://schemas.microsoft.com/office/drawing/2014/main" xmlns="" id="{90BA17ED-72EB-4B93-ACBE-0691674DF973}"/>
                </a:ext>
              </a:extLst>
            </p:cNvPr>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6" name="Oval 174">
              <a:extLst>
                <a:ext uri="{FF2B5EF4-FFF2-40B4-BE49-F238E27FC236}">
                  <a16:creationId xmlns:a16="http://schemas.microsoft.com/office/drawing/2014/main" xmlns="" id="{FCD15942-77AC-43EE-B93B-2016462BFC7D}"/>
                </a:ext>
              </a:extLst>
            </p:cNvPr>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7" name="Oval 175">
              <a:extLst>
                <a:ext uri="{FF2B5EF4-FFF2-40B4-BE49-F238E27FC236}">
                  <a16:creationId xmlns:a16="http://schemas.microsoft.com/office/drawing/2014/main" xmlns="" id="{5C1C404D-8F4F-4A37-8DA4-35DB0C892337}"/>
                </a:ext>
              </a:extLst>
            </p:cNvPr>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8" name="Oval 176">
              <a:extLst>
                <a:ext uri="{FF2B5EF4-FFF2-40B4-BE49-F238E27FC236}">
                  <a16:creationId xmlns:a16="http://schemas.microsoft.com/office/drawing/2014/main" xmlns="" id="{E15680E7-E5E7-4F42-9C80-82995821FCB6}"/>
                </a:ext>
              </a:extLst>
            </p:cNvPr>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79" name="Oval 177">
              <a:extLst>
                <a:ext uri="{FF2B5EF4-FFF2-40B4-BE49-F238E27FC236}">
                  <a16:creationId xmlns:a16="http://schemas.microsoft.com/office/drawing/2014/main" xmlns="" id="{C4A5EB03-B749-4FC8-A354-0EE2FB36A7B2}"/>
                </a:ext>
              </a:extLst>
            </p:cNvPr>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0" name="Oval 178">
              <a:extLst>
                <a:ext uri="{FF2B5EF4-FFF2-40B4-BE49-F238E27FC236}">
                  <a16:creationId xmlns:a16="http://schemas.microsoft.com/office/drawing/2014/main" xmlns="" id="{78B49210-8175-4E22-8792-316A17644541}"/>
                </a:ext>
              </a:extLst>
            </p:cNvPr>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1" name="Oval 179">
              <a:extLst>
                <a:ext uri="{FF2B5EF4-FFF2-40B4-BE49-F238E27FC236}">
                  <a16:creationId xmlns:a16="http://schemas.microsoft.com/office/drawing/2014/main" xmlns="" id="{E02734C9-971D-440E-839B-ED84703C7D51}"/>
                </a:ext>
              </a:extLst>
            </p:cNvPr>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2" name="Oval 180">
              <a:extLst>
                <a:ext uri="{FF2B5EF4-FFF2-40B4-BE49-F238E27FC236}">
                  <a16:creationId xmlns:a16="http://schemas.microsoft.com/office/drawing/2014/main" xmlns="" id="{BA1C464E-5F4A-49D5-AF99-CC839254D7C0}"/>
                </a:ext>
              </a:extLst>
            </p:cNvPr>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3" name="Oval 181">
              <a:extLst>
                <a:ext uri="{FF2B5EF4-FFF2-40B4-BE49-F238E27FC236}">
                  <a16:creationId xmlns:a16="http://schemas.microsoft.com/office/drawing/2014/main" xmlns="" id="{A0582E2E-6A20-4928-86D1-E93A0AA8671F}"/>
                </a:ext>
              </a:extLst>
            </p:cNvPr>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4" name="Oval 182">
              <a:extLst>
                <a:ext uri="{FF2B5EF4-FFF2-40B4-BE49-F238E27FC236}">
                  <a16:creationId xmlns:a16="http://schemas.microsoft.com/office/drawing/2014/main" xmlns="" id="{5A0BA5C0-5430-4286-B415-7C4CCAAA5EB9}"/>
                </a:ext>
              </a:extLst>
            </p:cNvPr>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5" name="Oval 183">
              <a:extLst>
                <a:ext uri="{FF2B5EF4-FFF2-40B4-BE49-F238E27FC236}">
                  <a16:creationId xmlns:a16="http://schemas.microsoft.com/office/drawing/2014/main" xmlns="" id="{4F1DC539-D88C-4F55-86CF-E634337F5177}"/>
                </a:ext>
              </a:extLst>
            </p:cNvPr>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6" name="Oval 184">
              <a:extLst>
                <a:ext uri="{FF2B5EF4-FFF2-40B4-BE49-F238E27FC236}">
                  <a16:creationId xmlns:a16="http://schemas.microsoft.com/office/drawing/2014/main" xmlns="" id="{0FF40C89-845A-4654-86DF-142FAE737ABC}"/>
                </a:ext>
              </a:extLst>
            </p:cNvPr>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7" name="Oval 185">
              <a:extLst>
                <a:ext uri="{FF2B5EF4-FFF2-40B4-BE49-F238E27FC236}">
                  <a16:creationId xmlns:a16="http://schemas.microsoft.com/office/drawing/2014/main" xmlns="" id="{63BF5C4C-38F1-43DD-9577-783E328D5DCB}"/>
                </a:ext>
              </a:extLst>
            </p:cNvPr>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8" name="Oval 186">
              <a:extLst>
                <a:ext uri="{FF2B5EF4-FFF2-40B4-BE49-F238E27FC236}">
                  <a16:creationId xmlns:a16="http://schemas.microsoft.com/office/drawing/2014/main" xmlns="" id="{84239E4A-CF7F-47DB-A2B4-33D4F502ACDC}"/>
                </a:ext>
              </a:extLst>
            </p:cNvPr>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89" name="Oval 187">
              <a:extLst>
                <a:ext uri="{FF2B5EF4-FFF2-40B4-BE49-F238E27FC236}">
                  <a16:creationId xmlns:a16="http://schemas.microsoft.com/office/drawing/2014/main" xmlns="" id="{37AD2E30-A86A-4434-A3FA-0AC8CAD1520A}"/>
                </a:ext>
              </a:extLst>
            </p:cNvPr>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0" name="Oval 188">
              <a:extLst>
                <a:ext uri="{FF2B5EF4-FFF2-40B4-BE49-F238E27FC236}">
                  <a16:creationId xmlns:a16="http://schemas.microsoft.com/office/drawing/2014/main" xmlns="" id="{178EF17C-2FAB-43E4-ABA7-F191BB1B4616}"/>
                </a:ext>
              </a:extLst>
            </p:cNvPr>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1" name="Oval 189">
              <a:extLst>
                <a:ext uri="{FF2B5EF4-FFF2-40B4-BE49-F238E27FC236}">
                  <a16:creationId xmlns:a16="http://schemas.microsoft.com/office/drawing/2014/main" xmlns="" id="{BF86D439-F49E-4FD1-BF05-51AF071EA3FB}"/>
                </a:ext>
              </a:extLst>
            </p:cNvPr>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2" name="Oval 190">
              <a:extLst>
                <a:ext uri="{FF2B5EF4-FFF2-40B4-BE49-F238E27FC236}">
                  <a16:creationId xmlns:a16="http://schemas.microsoft.com/office/drawing/2014/main" xmlns="" id="{C6512183-9501-455E-8C4F-803B91979580}"/>
                </a:ext>
              </a:extLst>
            </p:cNvPr>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3" name="Oval 191">
              <a:extLst>
                <a:ext uri="{FF2B5EF4-FFF2-40B4-BE49-F238E27FC236}">
                  <a16:creationId xmlns:a16="http://schemas.microsoft.com/office/drawing/2014/main" xmlns="" id="{C35A6691-15BB-4DD8-8EEF-9A9EE713BA09}"/>
                </a:ext>
              </a:extLst>
            </p:cNvPr>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4" name="Oval 192">
              <a:extLst>
                <a:ext uri="{FF2B5EF4-FFF2-40B4-BE49-F238E27FC236}">
                  <a16:creationId xmlns:a16="http://schemas.microsoft.com/office/drawing/2014/main" xmlns="" id="{869F4406-45AD-462E-B6E6-C34CEE19FF2A}"/>
                </a:ext>
              </a:extLst>
            </p:cNvPr>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5" name="Oval 193">
              <a:extLst>
                <a:ext uri="{FF2B5EF4-FFF2-40B4-BE49-F238E27FC236}">
                  <a16:creationId xmlns:a16="http://schemas.microsoft.com/office/drawing/2014/main" xmlns="" id="{4D1AEE56-4540-4F77-B877-5B6A8ACBA519}"/>
                </a:ext>
              </a:extLst>
            </p:cNvPr>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6" name="Oval 194">
              <a:extLst>
                <a:ext uri="{FF2B5EF4-FFF2-40B4-BE49-F238E27FC236}">
                  <a16:creationId xmlns:a16="http://schemas.microsoft.com/office/drawing/2014/main" xmlns="" id="{56116BFC-D407-459D-811D-ECC517BD944B}"/>
                </a:ext>
              </a:extLst>
            </p:cNvPr>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7" name="Oval 195">
              <a:extLst>
                <a:ext uri="{FF2B5EF4-FFF2-40B4-BE49-F238E27FC236}">
                  <a16:creationId xmlns:a16="http://schemas.microsoft.com/office/drawing/2014/main" xmlns="" id="{71C21C77-8901-4626-BFC7-A8C4AE38CBC7}"/>
                </a:ext>
              </a:extLst>
            </p:cNvPr>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8" name="Oval 196">
              <a:extLst>
                <a:ext uri="{FF2B5EF4-FFF2-40B4-BE49-F238E27FC236}">
                  <a16:creationId xmlns:a16="http://schemas.microsoft.com/office/drawing/2014/main" xmlns="" id="{2787A4DC-BE5D-42E8-8156-B23655F30C56}"/>
                </a:ext>
              </a:extLst>
            </p:cNvPr>
            <p:cNvSpPr>
              <a:spLocks noChangeArrowheads="1"/>
            </p:cNvSpPr>
            <p:nvPr/>
          </p:nvSpPr>
          <p:spPr bwMode="hidden">
            <a:xfrm>
              <a:off x="3255" y="4071"/>
              <a:ext cx="196" cy="10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199" name="Oval 197">
              <a:extLst>
                <a:ext uri="{FF2B5EF4-FFF2-40B4-BE49-F238E27FC236}">
                  <a16:creationId xmlns:a16="http://schemas.microsoft.com/office/drawing/2014/main" xmlns="" id="{C21852F3-4ED4-461E-A4C4-C9A850F908BD}"/>
                </a:ext>
              </a:extLst>
            </p:cNvPr>
            <p:cNvSpPr>
              <a:spLocks noChangeArrowheads="1"/>
            </p:cNvSpPr>
            <p:nvPr/>
          </p:nvSpPr>
          <p:spPr bwMode="hidden">
            <a:xfrm>
              <a:off x="3651" y="3693"/>
              <a:ext cx="196" cy="11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0" name="Oval 198">
              <a:extLst>
                <a:ext uri="{FF2B5EF4-FFF2-40B4-BE49-F238E27FC236}">
                  <a16:creationId xmlns:a16="http://schemas.microsoft.com/office/drawing/2014/main" xmlns="" id="{22D02090-10D4-4084-AD73-430F9B1A8C72}"/>
                </a:ext>
              </a:extLst>
            </p:cNvPr>
            <p:cNvSpPr>
              <a:spLocks noChangeArrowheads="1"/>
            </p:cNvSpPr>
            <p:nvPr/>
          </p:nvSpPr>
          <p:spPr bwMode="hidden">
            <a:xfrm>
              <a:off x="4773" y="3705"/>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1" name="Oval 199">
              <a:extLst>
                <a:ext uri="{FF2B5EF4-FFF2-40B4-BE49-F238E27FC236}">
                  <a16:creationId xmlns:a16="http://schemas.microsoft.com/office/drawing/2014/main" xmlns="" id="{9DF24F34-C1E5-45C1-A101-E6DFF93422A6}"/>
                </a:ext>
              </a:extLst>
            </p:cNvPr>
            <p:cNvSpPr>
              <a:spLocks noChangeArrowheads="1"/>
            </p:cNvSpPr>
            <p:nvPr/>
          </p:nvSpPr>
          <p:spPr bwMode="hidden">
            <a:xfrm>
              <a:off x="4491" y="4049"/>
              <a:ext cx="196" cy="10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2" name="Oval 200">
              <a:extLst>
                <a:ext uri="{FF2B5EF4-FFF2-40B4-BE49-F238E27FC236}">
                  <a16:creationId xmlns:a16="http://schemas.microsoft.com/office/drawing/2014/main" xmlns="" id="{AAB1BDF1-5C0F-4CE4-946D-66AFBDDC2665}"/>
                </a:ext>
              </a:extLst>
            </p:cNvPr>
            <p:cNvSpPr>
              <a:spLocks noChangeArrowheads="1"/>
            </p:cNvSpPr>
            <p:nvPr/>
          </p:nvSpPr>
          <p:spPr bwMode="hidden">
            <a:xfrm>
              <a:off x="3989" y="3396"/>
              <a:ext cx="168" cy="96"/>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3" name="Oval 201">
              <a:extLst>
                <a:ext uri="{FF2B5EF4-FFF2-40B4-BE49-F238E27FC236}">
                  <a16:creationId xmlns:a16="http://schemas.microsoft.com/office/drawing/2014/main" xmlns="" id="{9EEE3295-5029-4F93-BBF8-FE17CA918A76}"/>
                </a:ext>
              </a:extLst>
            </p:cNvPr>
            <p:cNvSpPr>
              <a:spLocks noChangeArrowheads="1"/>
            </p:cNvSpPr>
            <p:nvPr/>
          </p:nvSpPr>
          <p:spPr bwMode="hidden">
            <a:xfrm>
              <a:off x="4263" y="3141"/>
              <a:ext cx="167"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4" name="Oval 202">
              <a:extLst>
                <a:ext uri="{FF2B5EF4-FFF2-40B4-BE49-F238E27FC236}">
                  <a16:creationId xmlns:a16="http://schemas.microsoft.com/office/drawing/2014/main" xmlns="" id="{01243C10-CB24-491A-93D6-F63DF5630266}"/>
                </a:ext>
              </a:extLst>
            </p:cNvPr>
            <p:cNvSpPr>
              <a:spLocks noChangeArrowheads="1"/>
            </p:cNvSpPr>
            <p:nvPr/>
          </p:nvSpPr>
          <p:spPr bwMode="hidden">
            <a:xfrm>
              <a:off x="5044" y="3418"/>
              <a:ext cx="167" cy="95"/>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5" name="Oval 203">
              <a:extLst>
                <a:ext uri="{FF2B5EF4-FFF2-40B4-BE49-F238E27FC236}">
                  <a16:creationId xmlns:a16="http://schemas.microsoft.com/office/drawing/2014/main" xmlns="" id="{DF2850D5-1774-4109-95A1-4FD471F7CC75}"/>
                </a:ext>
              </a:extLst>
            </p:cNvPr>
            <p:cNvSpPr>
              <a:spLocks noChangeArrowheads="1"/>
            </p:cNvSpPr>
            <p:nvPr/>
          </p:nvSpPr>
          <p:spPr bwMode="hidden">
            <a:xfrm>
              <a:off x="4553" y="28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6" name="Oval 204">
              <a:extLst>
                <a:ext uri="{FF2B5EF4-FFF2-40B4-BE49-F238E27FC236}">
                  <a16:creationId xmlns:a16="http://schemas.microsoft.com/office/drawing/2014/main" xmlns="" id="{14D7AA80-D284-4A77-A2D5-97B9AFAB743D}"/>
                </a:ext>
              </a:extLst>
            </p:cNvPr>
            <p:cNvSpPr>
              <a:spLocks noChangeArrowheads="1"/>
            </p:cNvSpPr>
            <p:nvPr/>
          </p:nvSpPr>
          <p:spPr bwMode="hidden">
            <a:xfrm>
              <a:off x="5293" y="3116"/>
              <a:ext cx="168" cy="95"/>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7" name="Oval 205">
              <a:extLst>
                <a:ext uri="{FF2B5EF4-FFF2-40B4-BE49-F238E27FC236}">
                  <a16:creationId xmlns:a16="http://schemas.microsoft.com/office/drawing/2014/main" xmlns="" id="{37B8CBF2-D5F0-431D-945D-945F245DBEF8}"/>
                </a:ext>
              </a:extLst>
            </p:cNvPr>
            <p:cNvSpPr>
              <a:spLocks noChangeArrowheads="1"/>
            </p:cNvSpPr>
            <p:nvPr/>
          </p:nvSpPr>
          <p:spPr bwMode="hidden">
            <a:xfrm>
              <a:off x="5497" y="2879"/>
              <a:ext cx="156" cy="89"/>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8" name="Oval 206">
              <a:extLst>
                <a:ext uri="{FF2B5EF4-FFF2-40B4-BE49-F238E27FC236}">
                  <a16:creationId xmlns:a16="http://schemas.microsoft.com/office/drawing/2014/main" xmlns="" id="{559D24ED-7276-4049-90D9-0C4C3849F1D9}"/>
                </a:ext>
              </a:extLst>
            </p:cNvPr>
            <p:cNvSpPr>
              <a:spLocks noChangeArrowheads="1"/>
            </p:cNvSpPr>
            <p:nvPr/>
          </p:nvSpPr>
          <p:spPr bwMode="hidden">
            <a:xfrm>
              <a:off x="4772" y="2673"/>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09" name="Oval 207">
              <a:extLst>
                <a:ext uri="{FF2B5EF4-FFF2-40B4-BE49-F238E27FC236}">
                  <a16:creationId xmlns:a16="http://schemas.microsoft.com/office/drawing/2014/main" xmlns="" id="{2FD9F51B-DB4E-457F-B944-5C85520F7488}"/>
                </a:ext>
              </a:extLst>
            </p:cNvPr>
            <p:cNvSpPr>
              <a:spLocks noChangeArrowheads="1"/>
            </p:cNvSpPr>
            <p:nvPr/>
          </p:nvSpPr>
          <p:spPr bwMode="hidden">
            <a:xfrm>
              <a:off x="4966" y="2488"/>
              <a:ext cx="156" cy="84"/>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0" name="Oval 208">
              <a:extLst>
                <a:ext uri="{FF2B5EF4-FFF2-40B4-BE49-F238E27FC236}">
                  <a16:creationId xmlns:a16="http://schemas.microsoft.com/office/drawing/2014/main" xmlns="" id="{65870FFC-78AF-463B-8EF3-FA4E5A79AE82}"/>
                </a:ext>
              </a:extLst>
            </p:cNvPr>
            <p:cNvSpPr>
              <a:spLocks noChangeArrowheads="1"/>
            </p:cNvSpPr>
            <p:nvPr/>
          </p:nvSpPr>
          <p:spPr bwMode="hidden">
            <a:xfrm>
              <a:off x="5444" y="2052"/>
              <a:ext cx="134"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1" name="Oval 209">
              <a:extLst>
                <a:ext uri="{FF2B5EF4-FFF2-40B4-BE49-F238E27FC236}">
                  <a16:creationId xmlns:a16="http://schemas.microsoft.com/office/drawing/2014/main" xmlns="" id="{DEF6670E-7EF9-4CEB-B0CD-5BB70CE65FC0}"/>
                </a:ext>
              </a:extLst>
            </p:cNvPr>
            <p:cNvSpPr>
              <a:spLocks noChangeArrowheads="1"/>
            </p:cNvSpPr>
            <p:nvPr/>
          </p:nvSpPr>
          <p:spPr bwMode="hidden">
            <a:xfrm>
              <a:off x="5161" y="2314"/>
              <a:ext cx="140" cy="7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2" name="Oval 210">
              <a:extLst>
                <a:ext uri="{FF2B5EF4-FFF2-40B4-BE49-F238E27FC236}">
                  <a16:creationId xmlns:a16="http://schemas.microsoft.com/office/drawing/2014/main" xmlns="" id="{6279D4C4-5250-41A9-8A53-D3BBFED34CC2}"/>
                </a:ext>
              </a:extLst>
            </p:cNvPr>
            <p:cNvSpPr>
              <a:spLocks noChangeArrowheads="1"/>
            </p:cNvSpPr>
            <p:nvPr/>
          </p:nvSpPr>
          <p:spPr bwMode="hidden">
            <a:xfrm>
              <a:off x="5318" y="2176"/>
              <a:ext cx="134" cy="61"/>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3" name="Oval 211">
              <a:extLst>
                <a:ext uri="{FF2B5EF4-FFF2-40B4-BE49-F238E27FC236}">
                  <a16:creationId xmlns:a16="http://schemas.microsoft.com/office/drawing/2014/main" xmlns="" id="{88299D8B-C6EA-4CFA-A5D1-130603150A16}"/>
                </a:ext>
              </a:extLst>
            </p:cNvPr>
            <p:cNvSpPr>
              <a:spLocks noChangeArrowheads="1"/>
            </p:cNvSpPr>
            <p:nvPr/>
          </p:nvSpPr>
          <p:spPr bwMode="hidden">
            <a:xfrm>
              <a:off x="5581" y="1933"/>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4" name="Oval 212">
              <a:extLst>
                <a:ext uri="{FF2B5EF4-FFF2-40B4-BE49-F238E27FC236}">
                  <a16:creationId xmlns:a16="http://schemas.microsoft.com/office/drawing/2014/main" xmlns="" id="{5D6CF9E0-FF26-483A-A741-28DDB3B1006C}"/>
                </a:ext>
              </a:extLst>
            </p:cNvPr>
            <p:cNvSpPr>
              <a:spLocks noChangeArrowheads="1"/>
            </p:cNvSpPr>
            <p:nvPr/>
          </p:nvSpPr>
          <p:spPr bwMode="hidden">
            <a:xfrm>
              <a:off x="5689" y="1811"/>
              <a:ext cx="128" cy="61"/>
            </a:xfrm>
            <a:prstGeom prst="ellipse">
              <a:avLst/>
            </a:prstGeom>
            <a:gradFill rotWithShape="0">
              <a:gsLst>
                <a:gs pos="0">
                  <a:schemeClr val="bg1"/>
                </a:gs>
                <a:gs pos="100000">
                  <a:schemeClr val="bg1">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5" name="Oval 213">
              <a:extLst>
                <a:ext uri="{FF2B5EF4-FFF2-40B4-BE49-F238E27FC236}">
                  <a16:creationId xmlns:a16="http://schemas.microsoft.com/office/drawing/2014/main" xmlns="" id="{64911914-9406-446F-B128-B532E6F4DEA5}"/>
                </a:ext>
              </a:extLst>
            </p:cNvPr>
            <p:cNvSpPr>
              <a:spLocks noChangeArrowheads="1"/>
            </p:cNvSpPr>
            <p:nvPr/>
          </p:nvSpPr>
          <p:spPr bwMode="hidden">
            <a:xfrm>
              <a:off x="5663" y="2680"/>
              <a:ext cx="156" cy="83"/>
            </a:xfrm>
            <a:prstGeom prst="ellipse">
              <a:avLst/>
            </a:prstGeom>
            <a:gradFill rotWithShape="0">
              <a:gsLst>
                <a:gs pos="0">
                  <a:schemeClr val="bg1"/>
                </a:gs>
                <a:gs pos="100000">
                  <a:schemeClr val="bg1">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6" name="Oval 214">
              <a:extLst>
                <a:ext uri="{FF2B5EF4-FFF2-40B4-BE49-F238E27FC236}">
                  <a16:creationId xmlns:a16="http://schemas.microsoft.com/office/drawing/2014/main" xmlns="" id="{F0D6D793-9AB8-4CE4-8DB1-4F991B3CBCF5}"/>
                </a:ext>
              </a:extLst>
            </p:cNvPr>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7" name="Oval 215">
              <a:extLst>
                <a:ext uri="{FF2B5EF4-FFF2-40B4-BE49-F238E27FC236}">
                  <a16:creationId xmlns:a16="http://schemas.microsoft.com/office/drawing/2014/main" xmlns="" id="{CC558D09-448C-4C4D-8500-57DE7796C8F3}"/>
                </a:ext>
              </a:extLst>
            </p:cNvPr>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8" name="Oval 216">
              <a:extLst>
                <a:ext uri="{FF2B5EF4-FFF2-40B4-BE49-F238E27FC236}">
                  <a16:creationId xmlns:a16="http://schemas.microsoft.com/office/drawing/2014/main" xmlns="" id="{2BCB3B01-445B-44D4-9889-655D9BF9D16C}"/>
                </a:ext>
              </a:extLst>
            </p:cNvPr>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219" name="Oval 217">
              <a:extLst>
                <a:ext uri="{FF2B5EF4-FFF2-40B4-BE49-F238E27FC236}">
                  <a16:creationId xmlns:a16="http://schemas.microsoft.com/office/drawing/2014/main" xmlns="" id="{83FEB7A4-8997-4DCF-AE3E-0EA778F1BD0A}"/>
                </a:ext>
              </a:extLst>
            </p:cNvPr>
            <p:cNvSpPr>
              <a:spLocks noChangeArrowheads="1"/>
            </p:cNvSpPr>
            <p:nvPr/>
          </p:nvSpPr>
          <p:spPr bwMode="hidden">
            <a:xfrm>
              <a:off x="5624" y="4010"/>
              <a:ext cx="201" cy="106"/>
            </a:xfrm>
            <a:prstGeom prst="ellipse">
              <a:avLst/>
            </a:prstGeom>
            <a:gradFill rotWithShape="0">
              <a:gsLst>
                <a:gs pos="0">
                  <a:schemeClr val="bg1"/>
                </a:gs>
                <a:gs pos="100000">
                  <a:schemeClr val="bg1">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grpSp>
      <p:sp>
        <p:nvSpPr>
          <p:cNvPr id="99546" name="Rectangle 218"/>
          <p:cNvSpPr>
            <a:spLocks noGrp="1" noChangeArrowheads="1"/>
          </p:cNvSpPr>
          <p:nvPr>
            <p:ph type="ctrTitle" sz="quarter"/>
          </p:nvPr>
        </p:nvSpPr>
        <p:spPr>
          <a:xfrm>
            <a:off x="685800" y="1844675"/>
            <a:ext cx="7772400" cy="1736725"/>
          </a:xfrm>
        </p:spPr>
        <p:txBody>
          <a:bodyPr anchor="b" anchorCtr="1"/>
          <a:lstStyle>
            <a:lvl1pPr>
              <a:defRPr sz="5400"/>
            </a:lvl1pPr>
          </a:lstStyle>
          <a:p>
            <a:r>
              <a:rPr lang="en-US"/>
              <a:t>Click to edit Master title style</a:t>
            </a:r>
          </a:p>
        </p:txBody>
      </p:sp>
      <p:sp>
        <p:nvSpPr>
          <p:cNvPr id="99547" name="Rectangle 219"/>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n-US"/>
              <a:t>Click to edit Master subtitle style</a:t>
            </a:r>
          </a:p>
        </p:txBody>
      </p:sp>
      <p:sp>
        <p:nvSpPr>
          <p:cNvPr id="220" name="Rectangle 220">
            <a:extLst>
              <a:ext uri="{FF2B5EF4-FFF2-40B4-BE49-F238E27FC236}">
                <a16:creationId xmlns:a16="http://schemas.microsoft.com/office/drawing/2014/main" xmlns="" id="{7408DDDB-FD66-4CB8-A7A7-A0723A4FC939}"/>
              </a:ext>
            </a:extLst>
          </p:cNvPr>
          <p:cNvSpPr>
            <a:spLocks noGrp="1" noChangeArrowheads="1"/>
          </p:cNvSpPr>
          <p:nvPr>
            <p:ph type="dt" sz="quarter" idx="10"/>
          </p:nvPr>
        </p:nvSpPr>
        <p:spPr/>
        <p:txBody>
          <a:bodyPr/>
          <a:lstStyle>
            <a:lvl1pPr>
              <a:defRPr/>
            </a:lvl1pPr>
          </a:lstStyle>
          <a:p>
            <a:pPr>
              <a:defRPr/>
            </a:pPr>
            <a:endParaRPr lang="en-US"/>
          </a:p>
        </p:txBody>
      </p:sp>
      <p:sp>
        <p:nvSpPr>
          <p:cNvPr id="221" name="Rectangle 221">
            <a:extLst>
              <a:ext uri="{FF2B5EF4-FFF2-40B4-BE49-F238E27FC236}">
                <a16:creationId xmlns:a16="http://schemas.microsoft.com/office/drawing/2014/main" xmlns="" id="{A3B6F1E5-01E5-4B42-BC4C-35B02F14E4C9}"/>
              </a:ext>
            </a:extLst>
          </p:cNvPr>
          <p:cNvSpPr>
            <a:spLocks noGrp="1" noChangeArrowheads="1"/>
          </p:cNvSpPr>
          <p:nvPr>
            <p:ph type="ftr" sz="quarter" idx="11"/>
          </p:nvPr>
        </p:nvSpPr>
        <p:spPr>
          <a:xfrm>
            <a:off x="3124200" y="6248400"/>
            <a:ext cx="2895600" cy="457200"/>
          </a:xfrm>
        </p:spPr>
        <p:txBody>
          <a:bodyPr/>
          <a:lstStyle>
            <a:lvl1pPr>
              <a:defRPr/>
            </a:lvl1pPr>
          </a:lstStyle>
          <a:p>
            <a:pPr>
              <a:defRPr/>
            </a:pPr>
            <a:endParaRPr lang="en-US"/>
          </a:p>
        </p:txBody>
      </p:sp>
      <p:sp>
        <p:nvSpPr>
          <p:cNvPr id="222" name="Rectangle 222">
            <a:extLst>
              <a:ext uri="{FF2B5EF4-FFF2-40B4-BE49-F238E27FC236}">
                <a16:creationId xmlns:a16="http://schemas.microsoft.com/office/drawing/2014/main" xmlns="" id="{FD4C8B89-28CA-40EC-99CC-7A227CF0DE0D}"/>
              </a:ext>
            </a:extLst>
          </p:cNvPr>
          <p:cNvSpPr>
            <a:spLocks noGrp="1" noChangeArrowheads="1"/>
          </p:cNvSpPr>
          <p:nvPr>
            <p:ph type="sldNum" sz="quarter" idx="12"/>
          </p:nvPr>
        </p:nvSpPr>
        <p:spPr/>
        <p:txBody>
          <a:bodyPr/>
          <a:lstStyle>
            <a:lvl1pPr>
              <a:defRPr/>
            </a:lvl1pPr>
          </a:lstStyle>
          <a:p>
            <a:fld id="{ADEF12AC-AFA6-4FA6-A292-595C52B649D2}" type="slidenum">
              <a:rPr lang="ar-SA" altLang="en-US"/>
              <a:pPr/>
              <a:t>‹#›</a:t>
            </a:fld>
            <a:endParaRPr lang="en-US" altLang="en-US"/>
          </a:p>
        </p:txBody>
      </p:sp>
    </p:spTree>
    <p:extLst>
      <p:ext uri="{BB962C8B-B14F-4D97-AF65-F5344CB8AC3E}">
        <p14:creationId xmlns:p14="http://schemas.microsoft.com/office/powerpoint/2010/main" val="3503347333"/>
      </p:ext>
    </p:extLst>
  </p:cSld>
  <p:clrMapOvr>
    <a:masterClrMapping/>
  </p:clrMapOvr>
  <p:transition spd="slow">
    <p:newsflash/>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18">
            <a:extLst>
              <a:ext uri="{FF2B5EF4-FFF2-40B4-BE49-F238E27FC236}">
                <a16:creationId xmlns:a16="http://schemas.microsoft.com/office/drawing/2014/main" xmlns="" id="{8E1C3EA3-663E-44A4-AB35-3E4D092230BF}"/>
              </a:ext>
            </a:extLst>
          </p:cNvPr>
          <p:cNvSpPr>
            <a:spLocks noGrp="1" noChangeArrowheads="1"/>
          </p:cNvSpPr>
          <p:nvPr>
            <p:ph type="sldNum" sz="quarter" idx="10"/>
          </p:nvPr>
        </p:nvSpPr>
        <p:spPr>
          <a:ln/>
        </p:spPr>
        <p:txBody>
          <a:bodyPr/>
          <a:lstStyle>
            <a:lvl1pPr>
              <a:defRPr/>
            </a:lvl1pPr>
          </a:lstStyle>
          <a:p>
            <a:fld id="{13B69990-F3FB-43B4-81EA-43E788E2ED7C}" type="slidenum">
              <a:rPr lang="ar-SA" altLang="en-US"/>
              <a:pPr/>
              <a:t>‹#›</a:t>
            </a:fld>
            <a:endParaRPr lang="en-US" altLang="en-US"/>
          </a:p>
        </p:txBody>
      </p:sp>
      <p:sp>
        <p:nvSpPr>
          <p:cNvPr id="5" name="Rectangle 219">
            <a:extLst>
              <a:ext uri="{FF2B5EF4-FFF2-40B4-BE49-F238E27FC236}">
                <a16:creationId xmlns:a16="http://schemas.microsoft.com/office/drawing/2014/main" xmlns="" id="{56BCEB9C-4126-45B2-917B-9C6DCD572F8A}"/>
              </a:ext>
            </a:extLst>
          </p:cNvPr>
          <p:cNvSpPr>
            <a:spLocks noGrp="1" noChangeArrowheads="1"/>
          </p:cNvSpPr>
          <p:nvPr>
            <p:ph type="dt" sz="half" idx="11"/>
          </p:nvPr>
        </p:nvSpPr>
        <p:spPr>
          <a:ln/>
        </p:spPr>
        <p:txBody>
          <a:bodyPr/>
          <a:lstStyle>
            <a:lvl1pPr>
              <a:defRPr/>
            </a:lvl1pPr>
          </a:lstStyle>
          <a:p>
            <a:pPr>
              <a:defRPr/>
            </a:pPr>
            <a:endParaRPr lang="en-US"/>
          </a:p>
        </p:txBody>
      </p:sp>
      <p:sp>
        <p:nvSpPr>
          <p:cNvPr id="6" name="Rectangle 220">
            <a:extLst>
              <a:ext uri="{FF2B5EF4-FFF2-40B4-BE49-F238E27FC236}">
                <a16:creationId xmlns:a16="http://schemas.microsoft.com/office/drawing/2014/main" xmlns="" id="{DCA778B7-7DD5-445A-8A2E-3C6538781805}"/>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269140349"/>
      </p:ext>
    </p:extLst>
  </p:cSld>
  <p:clrMapOvr>
    <a:masterClrMapping/>
  </p:clrMapOvr>
  <p:transition spd="slow">
    <p:newsfla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218">
            <a:extLst>
              <a:ext uri="{FF2B5EF4-FFF2-40B4-BE49-F238E27FC236}">
                <a16:creationId xmlns:a16="http://schemas.microsoft.com/office/drawing/2014/main" xmlns="" id="{09A01800-133D-4AB3-97BE-0E5BF9381F96}"/>
              </a:ext>
            </a:extLst>
          </p:cNvPr>
          <p:cNvSpPr>
            <a:spLocks noGrp="1" noChangeArrowheads="1"/>
          </p:cNvSpPr>
          <p:nvPr>
            <p:ph type="sldNum" sz="quarter" idx="10"/>
          </p:nvPr>
        </p:nvSpPr>
        <p:spPr>
          <a:ln/>
        </p:spPr>
        <p:txBody>
          <a:bodyPr/>
          <a:lstStyle>
            <a:lvl1pPr>
              <a:defRPr/>
            </a:lvl1pPr>
          </a:lstStyle>
          <a:p>
            <a:fld id="{2542152E-AC6B-4ED0-AB22-F44CB04279F7}" type="slidenum">
              <a:rPr lang="ar-SA" altLang="en-US"/>
              <a:pPr/>
              <a:t>‹#›</a:t>
            </a:fld>
            <a:endParaRPr lang="en-US" altLang="en-US"/>
          </a:p>
        </p:txBody>
      </p:sp>
      <p:sp>
        <p:nvSpPr>
          <p:cNvPr id="5" name="Rectangle 219">
            <a:extLst>
              <a:ext uri="{FF2B5EF4-FFF2-40B4-BE49-F238E27FC236}">
                <a16:creationId xmlns:a16="http://schemas.microsoft.com/office/drawing/2014/main" xmlns="" id="{4F5987B0-2F65-452C-A64F-D0E119AF7ED6}"/>
              </a:ext>
            </a:extLst>
          </p:cNvPr>
          <p:cNvSpPr>
            <a:spLocks noGrp="1" noChangeArrowheads="1"/>
          </p:cNvSpPr>
          <p:nvPr>
            <p:ph type="dt" sz="half" idx="11"/>
          </p:nvPr>
        </p:nvSpPr>
        <p:spPr>
          <a:ln/>
        </p:spPr>
        <p:txBody>
          <a:bodyPr/>
          <a:lstStyle>
            <a:lvl1pPr>
              <a:defRPr/>
            </a:lvl1pPr>
          </a:lstStyle>
          <a:p>
            <a:pPr>
              <a:defRPr/>
            </a:pPr>
            <a:endParaRPr lang="en-US"/>
          </a:p>
        </p:txBody>
      </p:sp>
      <p:sp>
        <p:nvSpPr>
          <p:cNvPr id="6" name="Rectangle 220">
            <a:extLst>
              <a:ext uri="{FF2B5EF4-FFF2-40B4-BE49-F238E27FC236}">
                <a16:creationId xmlns:a16="http://schemas.microsoft.com/office/drawing/2014/main" xmlns="" id="{051E43A8-0280-4549-84C6-0FEDDF2B9788}"/>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53720558"/>
      </p:ext>
    </p:extLst>
  </p:cSld>
  <p:clrMapOvr>
    <a:masterClrMapping/>
  </p:clrMapOvr>
  <p:transition spd="slow">
    <p:newsfla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33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218">
            <a:extLst>
              <a:ext uri="{FF2B5EF4-FFF2-40B4-BE49-F238E27FC236}">
                <a16:creationId xmlns:a16="http://schemas.microsoft.com/office/drawing/2014/main" xmlns="" id="{B7E2245A-C657-427F-8044-2E4D3B3DC8BA}"/>
              </a:ext>
            </a:extLst>
          </p:cNvPr>
          <p:cNvSpPr>
            <a:spLocks noGrp="1" noChangeArrowheads="1"/>
          </p:cNvSpPr>
          <p:nvPr>
            <p:ph type="sldNum" sz="quarter" idx="10"/>
          </p:nvPr>
        </p:nvSpPr>
        <p:spPr>
          <a:ln/>
        </p:spPr>
        <p:txBody>
          <a:bodyPr/>
          <a:lstStyle>
            <a:lvl1pPr>
              <a:defRPr/>
            </a:lvl1pPr>
          </a:lstStyle>
          <a:p>
            <a:fld id="{B300DD60-B0F4-43C1-8F16-EF9F89F8D43E}" type="slidenum">
              <a:rPr lang="ar-SA" altLang="en-US"/>
              <a:pPr/>
              <a:t>‹#›</a:t>
            </a:fld>
            <a:endParaRPr lang="en-US" altLang="en-US"/>
          </a:p>
        </p:txBody>
      </p:sp>
      <p:sp>
        <p:nvSpPr>
          <p:cNvPr id="6" name="Rectangle 219">
            <a:extLst>
              <a:ext uri="{FF2B5EF4-FFF2-40B4-BE49-F238E27FC236}">
                <a16:creationId xmlns:a16="http://schemas.microsoft.com/office/drawing/2014/main" xmlns="" id="{C8F29E09-817E-497F-9480-17E2E7052B57}"/>
              </a:ext>
            </a:extLst>
          </p:cNvPr>
          <p:cNvSpPr>
            <a:spLocks noGrp="1" noChangeArrowheads="1"/>
          </p:cNvSpPr>
          <p:nvPr>
            <p:ph type="dt" sz="half" idx="11"/>
          </p:nvPr>
        </p:nvSpPr>
        <p:spPr>
          <a:ln/>
        </p:spPr>
        <p:txBody>
          <a:bodyPr/>
          <a:lstStyle>
            <a:lvl1pPr>
              <a:defRPr/>
            </a:lvl1pPr>
          </a:lstStyle>
          <a:p>
            <a:pPr>
              <a:defRPr/>
            </a:pPr>
            <a:endParaRPr lang="en-US"/>
          </a:p>
        </p:txBody>
      </p:sp>
      <p:sp>
        <p:nvSpPr>
          <p:cNvPr id="7" name="Rectangle 220">
            <a:extLst>
              <a:ext uri="{FF2B5EF4-FFF2-40B4-BE49-F238E27FC236}">
                <a16:creationId xmlns:a16="http://schemas.microsoft.com/office/drawing/2014/main" xmlns="" id="{B73DDAE7-BAF9-4199-8EBF-BF6F6924C260}"/>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54807970"/>
      </p:ext>
    </p:extLst>
  </p:cSld>
  <p:clrMapOvr>
    <a:masterClrMapping/>
  </p:clrMapOvr>
  <p:transition spd="slow">
    <p:newsfla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218">
            <a:extLst>
              <a:ext uri="{FF2B5EF4-FFF2-40B4-BE49-F238E27FC236}">
                <a16:creationId xmlns:a16="http://schemas.microsoft.com/office/drawing/2014/main" xmlns="" id="{C1DCA62C-5605-46F7-A122-504EBC268536}"/>
              </a:ext>
            </a:extLst>
          </p:cNvPr>
          <p:cNvSpPr>
            <a:spLocks noGrp="1" noChangeArrowheads="1"/>
          </p:cNvSpPr>
          <p:nvPr>
            <p:ph type="sldNum" sz="quarter" idx="10"/>
          </p:nvPr>
        </p:nvSpPr>
        <p:spPr>
          <a:ln/>
        </p:spPr>
        <p:txBody>
          <a:bodyPr/>
          <a:lstStyle>
            <a:lvl1pPr>
              <a:defRPr/>
            </a:lvl1pPr>
          </a:lstStyle>
          <a:p>
            <a:fld id="{AAEEF3ED-8E14-4769-83C0-055FE198FBC0}" type="slidenum">
              <a:rPr lang="ar-SA" altLang="en-US"/>
              <a:pPr/>
              <a:t>‹#›</a:t>
            </a:fld>
            <a:endParaRPr lang="en-US" altLang="en-US"/>
          </a:p>
        </p:txBody>
      </p:sp>
      <p:sp>
        <p:nvSpPr>
          <p:cNvPr id="8" name="Rectangle 219">
            <a:extLst>
              <a:ext uri="{FF2B5EF4-FFF2-40B4-BE49-F238E27FC236}">
                <a16:creationId xmlns:a16="http://schemas.microsoft.com/office/drawing/2014/main" xmlns="" id="{1B1B30E4-A728-4E98-8838-9EF1D1229452}"/>
              </a:ext>
            </a:extLst>
          </p:cNvPr>
          <p:cNvSpPr>
            <a:spLocks noGrp="1" noChangeArrowheads="1"/>
          </p:cNvSpPr>
          <p:nvPr>
            <p:ph type="dt" sz="half" idx="11"/>
          </p:nvPr>
        </p:nvSpPr>
        <p:spPr>
          <a:ln/>
        </p:spPr>
        <p:txBody>
          <a:bodyPr/>
          <a:lstStyle>
            <a:lvl1pPr>
              <a:defRPr/>
            </a:lvl1pPr>
          </a:lstStyle>
          <a:p>
            <a:pPr>
              <a:defRPr/>
            </a:pPr>
            <a:endParaRPr lang="en-US"/>
          </a:p>
        </p:txBody>
      </p:sp>
      <p:sp>
        <p:nvSpPr>
          <p:cNvPr id="9" name="Rectangle 220">
            <a:extLst>
              <a:ext uri="{FF2B5EF4-FFF2-40B4-BE49-F238E27FC236}">
                <a16:creationId xmlns:a16="http://schemas.microsoft.com/office/drawing/2014/main" xmlns="" id="{B6E55DEA-090F-41E1-A586-E6581A60C102}"/>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898103572"/>
      </p:ext>
    </p:extLst>
  </p:cSld>
  <p:clrMapOvr>
    <a:masterClrMapping/>
  </p:clrMapOvr>
  <p:transition spd="slow">
    <p:newsfla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218">
            <a:extLst>
              <a:ext uri="{FF2B5EF4-FFF2-40B4-BE49-F238E27FC236}">
                <a16:creationId xmlns:a16="http://schemas.microsoft.com/office/drawing/2014/main" xmlns="" id="{95975088-0452-450A-AB81-FAF1E3AF8B84}"/>
              </a:ext>
            </a:extLst>
          </p:cNvPr>
          <p:cNvSpPr>
            <a:spLocks noGrp="1" noChangeArrowheads="1"/>
          </p:cNvSpPr>
          <p:nvPr>
            <p:ph type="sldNum" sz="quarter" idx="10"/>
          </p:nvPr>
        </p:nvSpPr>
        <p:spPr>
          <a:ln/>
        </p:spPr>
        <p:txBody>
          <a:bodyPr/>
          <a:lstStyle>
            <a:lvl1pPr>
              <a:defRPr/>
            </a:lvl1pPr>
          </a:lstStyle>
          <a:p>
            <a:fld id="{597FA51D-DDFF-442C-B21F-421B84384FC6}" type="slidenum">
              <a:rPr lang="ar-SA" altLang="en-US"/>
              <a:pPr/>
              <a:t>‹#›</a:t>
            </a:fld>
            <a:endParaRPr lang="en-US" altLang="en-US"/>
          </a:p>
        </p:txBody>
      </p:sp>
      <p:sp>
        <p:nvSpPr>
          <p:cNvPr id="4" name="Rectangle 219">
            <a:extLst>
              <a:ext uri="{FF2B5EF4-FFF2-40B4-BE49-F238E27FC236}">
                <a16:creationId xmlns:a16="http://schemas.microsoft.com/office/drawing/2014/main" xmlns="" id="{A0B0EBB7-4855-4EB9-BA74-8F39FA978216}"/>
              </a:ext>
            </a:extLst>
          </p:cNvPr>
          <p:cNvSpPr>
            <a:spLocks noGrp="1" noChangeArrowheads="1"/>
          </p:cNvSpPr>
          <p:nvPr>
            <p:ph type="dt" sz="half" idx="11"/>
          </p:nvPr>
        </p:nvSpPr>
        <p:spPr>
          <a:ln/>
        </p:spPr>
        <p:txBody>
          <a:bodyPr/>
          <a:lstStyle>
            <a:lvl1pPr>
              <a:defRPr/>
            </a:lvl1pPr>
          </a:lstStyle>
          <a:p>
            <a:pPr>
              <a:defRPr/>
            </a:pPr>
            <a:endParaRPr lang="en-US"/>
          </a:p>
        </p:txBody>
      </p:sp>
      <p:sp>
        <p:nvSpPr>
          <p:cNvPr id="5" name="Rectangle 220">
            <a:extLst>
              <a:ext uri="{FF2B5EF4-FFF2-40B4-BE49-F238E27FC236}">
                <a16:creationId xmlns:a16="http://schemas.microsoft.com/office/drawing/2014/main" xmlns="" id="{FC8CBCCB-6E6B-4531-A7D0-E92D8F2CBEF6}"/>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542295824"/>
      </p:ext>
    </p:extLst>
  </p:cSld>
  <p:clrMapOvr>
    <a:masterClrMapping/>
  </p:clrMapOvr>
  <p:transition spd="slow">
    <p:newsfla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18">
            <a:extLst>
              <a:ext uri="{FF2B5EF4-FFF2-40B4-BE49-F238E27FC236}">
                <a16:creationId xmlns:a16="http://schemas.microsoft.com/office/drawing/2014/main" xmlns="" id="{56DAF8E6-D14D-4678-821E-6D474EECBAB2}"/>
              </a:ext>
            </a:extLst>
          </p:cNvPr>
          <p:cNvSpPr>
            <a:spLocks noGrp="1" noChangeArrowheads="1"/>
          </p:cNvSpPr>
          <p:nvPr>
            <p:ph type="sldNum" sz="quarter" idx="10"/>
          </p:nvPr>
        </p:nvSpPr>
        <p:spPr>
          <a:ln/>
        </p:spPr>
        <p:txBody>
          <a:bodyPr/>
          <a:lstStyle>
            <a:lvl1pPr>
              <a:defRPr/>
            </a:lvl1pPr>
          </a:lstStyle>
          <a:p>
            <a:fld id="{6C2CB4E1-4CA6-4BB8-95C5-BE99C237610F}" type="slidenum">
              <a:rPr lang="ar-SA" altLang="en-US"/>
              <a:pPr/>
              <a:t>‹#›</a:t>
            </a:fld>
            <a:endParaRPr lang="en-US" altLang="en-US"/>
          </a:p>
        </p:txBody>
      </p:sp>
      <p:sp>
        <p:nvSpPr>
          <p:cNvPr id="3" name="Rectangle 219">
            <a:extLst>
              <a:ext uri="{FF2B5EF4-FFF2-40B4-BE49-F238E27FC236}">
                <a16:creationId xmlns:a16="http://schemas.microsoft.com/office/drawing/2014/main" xmlns="" id="{3DB1613A-E151-4A1B-AC3B-6681556D6B44}"/>
              </a:ext>
            </a:extLst>
          </p:cNvPr>
          <p:cNvSpPr>
            <a:spLocks noGrp="1" noChangeArrowheads="1"/>
          </p:cNvSpPr>
          <p:nvPr>
            <p:ph type="dt" sz="half" idx="11"/>
          </p:nvPr>
        </p:nvSpPr>
        <p:spPr>
          <a:ln/>
        </p:spPr>
        <p:txBody>
          <a:bodyPr/>
          <a:lstStyle>
            <a:lvl1pPr>
              <a:defRPr/>
            </a:lvl1pPr>
          </a:lstStyle>
          <a:p>
            <a:pPr>
              <a:defRPr/>
            </a:pPr>
            <a:endParaRPr lang="en-US"/>
          </a:p>
        </p:txBody>
      </p:sp>
      <p:sp>
        <p:nvSpPr>
          <p:cNvPr id="4" name="Rectangle 220">
            <a:extLst>
              <a:ext uri="{FF2B5EF4-FFF2-40B4-BE49-F238E27FC236}">
                <a16:creationId xmlns:a16="http://schemas.microsoft.com/office/drawing/2014/main" xmlns="" id="{0CFF5F9E-DE1C-46B5-ADB3-51E2414A4469}"/>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71973733"/>
      </p:ext>
    </p:extLst>
  </p:cSld>
  <p:clrMapOvr>
    <a:masterClrMapping/>
  </p:clrMapOvr>
  <p:transition spd="slow">
    <p:newsfla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18">
            <a:extLst>
              <a:ext uri="{FF2B5EF4-FFF2-40B4-BE49-F238E27FC236}">
                <a16:creationId xmlns:a16="http://schemas.microsoft.com/office/drawing/2014/main" xmlns="" id="{505C91F0-8E59-49C6-BD0A-5ADABE3613C1}"/>
              </a:ext>
            </a:extLst>
          </p:cNvPr>
          <p:cNvSpPr>
            <a:spLocks noGrp="1" noChangeArrowheads="1"/>
          </p:cNvSpPr>
          <p:nvPr>
            <p:ph type="sldNum" sz="quarter" idx="10"/>
          </p:nvPr>
        </p:nvSpPr>
        <p:spPr>
          <a:ln/>
        </p:spPr>
        <p:txBody>
          <a:bodyPr/>
          <a:lstStyle>
            <a:lvl1pPr>
              <a:defRPr/>
            </a:lvl1pPr>
          </a:lstStyle>
          <a:p>
            <a:fld id="{73C13B84-466B-4B50-AB2D-A1EED3EE3E48}" type="slidenum">
              <a:rPr lang="ar-SA" altLang="en-US"/>
              <a:pPr/>
              <a:t>‹#›</a:t>
            </a:fld>
            <a:endParaRPr lang="en-US" altLang="en-US"/>
          </a:p>
        </p:txBody>
      </p:sp>
      <p:sp>
        <p:nvSpPr>
          <p:cNvPr id="6" name="Rectangle 219">
            <a:extLst>
              <a:ext uri="{FF2B5EF4-FFF2-40B4-BE49-F238E27FC236}">
                <a16:creationId xmlns:a16="http://schemas.microsoft.com/office/drawing/2014/main" xmlns="" id="{2E1950FC-FE10-43CB-AD1F-763FFDA93C53}"/>
              </a:ext>
            </a:extLst>
          </p:cNvPr>
          <p:cNvSpPr>
            <a:spLocks noGrp="1" noChangeArrowheads="1"/>
          </p:cNvSpPr>
          <p:nvPr>
            <p:ph type="dt" sz="half" idx="11"/>
          </p:nvPr>
        </p:nvSpPr>
        <p:spPr>
          <a:ln/>
        </p:spPr>
        <p:txBody>
          <a:bodyPr/>
          <a:lstStyle>
            <a:lvl1pPr>
              <a:defRPr/>
            </a:lvl1pPr>
          </a:lstStyle>
          <a:p>
            <a:pPr>
              <a:defRPr/>
            </a:pPr>
            <a:endParaRPr lang="en-US"/>
          </a:p>
        </p:txBody>
      </p:sp>
      <p:sp>
        <p:nvSpPr>
          <p:cNvPr id="7" name="Rectangle 220">
            <a:extLst>
              <a:ext uri="{FF2B5EF4-FFF2-40B4-BE49-F238E27FC236}">
                <a16:creationId xmlns:a16="http://schemas.microsoft.com/office/drawing/2014/main" xmlns="" id="{E0D57784-28C3-4271-8FCB-962464744EF9}"/>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4122841"/>
      </p:ext>
    </p:extLst>
  </p:cSld>
  <p:clrMapOvr>
    <a:masterClrMapping/>
  </p:clrMapOvr>
  <p:transition spd="slow">
    <p:newsfla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218">
            <a:extLst>
              <a:ext uri="{FF2B5EF4-FFF2-40B4-BE49-F238E27FC236}">
                <a16:creationId xmlns:a16="http://schemas.microsoft.com/office/drawing/2014/main" xmlns="" id="{D8A27B60-247A-4FB0-9A3E-C9F8218E391D}"/>
              </a:ext>
            </a:extLst>
          </p:cNvPr>
          <p:cNvSpPr>
            <a:spLocks noGrp="1" noChangeArrowheads="1"/>
          </p:cNvSpPr>
          <p:nvPr>
            <p:ph type="sldNum" sz="quarter" idx="10"/>
          </p:nvPr>
        </p:nvSpPr>
        <p:spPr>
          <a:ln/>
        </p:spPr>
        <p:txBody>
          <a:bodyPr/>
          <a:lstStyle>
            <a:lvl1pPr>
              <a:defRPr/>
            </a:lvl1pPr>
          </a:lstStyle>
          <a:p>
            <a:fld id="{2CD71101-E838-4DD9-81C0-DADD649E754F}" type="slidenum">
              <a:rPr lang="ar-SA" altLang="en-US"/>
              <a:pPr/>
              <a:t>‹#›</a:t>
            </a:fld>
            <a:endParaRPr lang="en-US" altLang="en-US"/>
          </a:p>
        </p:txBody>
      </p:sp>
      <p:sp>
        <p:nvSpPr>
          <p:cNvPr id="6" name="Rectangle 219">
            <a:extLst>
              <a:ext uri="{FF2B5EF4-FFF2-40B4-BE49-F238E27FC236}">
                <a16:creationId xmlns:a16="http://schemas.microsoft.com/office/drawing/2014/main" xmlns="" id="{5D590348-7D2C-4CC7-9931-9FF81238D513}"/>
              </a:ext>
            </a:extLst>
          </p:cNvPr>
          <p:cNvSpPr>
            <a:spLocks noGrp="1" noChangeArrowheads="1"/>
          </p:cNvSpPr>
          <p:nvPr>
            <p:ph type="dt" sz="half" idx="11"/>
          </p:nvPr>
        </p:nvSpPr>
        <p:spPr>
          <a:ln/>
        </p:spPr>
        <p:txBody>
          <a:bodyPr/>
          <a:lstStyle>
            <a:lvl1pPr>
              <a:defRPr/>
            </a:lvl1pPr>
          </a:lstStyle>
          <a:p>
            <a:pPr>
              <a:defRPr/>
            </a:pPr>
            <a:endParaRPr lang="en-US"/>
          </a:p>
        </p:txBody>
      </p:sp>
      <p:sp>
        <p:nvSpPr>
          <p:cNvPr id="7" name="Rectangle 220">
            <a:extLst>
              <a:ext uri="{FF2B5EF4-FFF2-40B4-BE49-F238E27FC236}">
                <a16:creationId xmlns:a16="http://schemas.microsoft.com/office/drawing/2014/main" xmlns="" id="{870D66D5-89E5-4532-BC50-0DC914EC48A8}"/>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807586051"/>
      </p:ext>
    </p:extLst>
  </p:cSld>
  <p:clrMapOvr>
    <a:masterClrMapping/>
  </p:clrMapOvr>
  <p:transition spd="slow">
    <p:newsfla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18">
            <a:extLst>
              <a:ext uri="{FF2B5EF4-FFF2-40B4-BE49-F238E27FC236}">
                <a16:creationId xmlns:a16="http://schemas.microsoft.com/office/drawing/2014/main" xmlns="" id="{677669E8-1BEF-44DA-A7CC-69564E4F4073}"/>
              </a:ext>
            </a:extLst>
          </p:cNvPr>
          <p:cNvSpPr>
            <a:spLocks noGrp="1" noChangeArrowheads="1"/>
          </p:cNvSpPr>
          <p:nvPr>
            <p:ph type="sldNum" sz="quarter" idx="10"/>
          </p:nvPr>
        </p:nvSpPr>
        <p:spPr>
          <a:ln/>
        </p:spPr>
        <p:txBody>
          <a:bodyPr/>
          <a:lstStyle>
            <a:lvl1pPr>
              <a:defRPr/>
            </a:lvl1pPr>
          </a:lstStyle>
          <a:p>
            <a:fld id="{863EC029-1D76-459B-AB19-2448EF728E06}" type="slidenum">
              <a:rPr lang="ar-SA" altLang="en-US"/>
              <a:pPr/>
              <a:t>‹#›</a:t>
            </a:fld>
            <a:endParaRPr lang="en-US" altLang="en-US"/>
          </a:p>
        </p:txBody>
      </p:sp>
      <p:sp>
        <p:nvSpPr>
          <p:cNvPr id="5" name="Rectangle 219">
            <a:extLst>
              <a:ext uri="{FF2B5EF4-FFF2-40B4-BE49-F238E27FC236}">
                <a16:creationId xmlns:a16="http://schemas.microsoft.com/office/drawing/2014/main" xmlns="" id="{64916B79-2CCF-4CB4-B9F4-E2FC7BDDC409}"/>
              </a:ext>
            </a:extLst>
          </p:cNvPr>
          <p:cNvSpPr>
            <a:spLocks noGrp="1" noChangeArrowheads="1"/>
          </p:cNvSpPr>
          <p:nvPr>
            <p:ph type="dt" sz="half" idx="11"/>
          </p:nvPr>
        </p:nvSpPr>
        <p:spPr>
          <a:ln/>
        </p:spPr>
        <p:txBody>
          <a:bodyPr/>
          <a:lstStyle>
            <a:lvl1pPr>
              <a:defRPr/>
            </a:lvl1pPr>
          </a:lstStyle>
          <a:p>
            <a:pPr>
              <a:defRPr/>
            </a:pPr>
            <a:endParaRPr lang="en-US"/>
          </a:p>
        </p:txBody>
      </p:sp>
      <p:sp>
        <p:nvSpPr>
          <p:cNvPr id="6" name="Rectangle 220">
            <a:extLst>
              <a:ext uri="{FF2B5EF4-FFF2-40B4-BE49-F238E27FC236}">
                <a16:creationId xmlns:a16="http://schemas.microsoft.com/office/drawing/2014/main" xmlns="" id="{6B142B77-5DE0-4631-B361-2F9CF7018AC1}"/>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56057041"/>
      </p:ext>
    </p:extLst>
  </p:cSld>
  <p:clrMapOvr>
    <a:masterClrMapping/>
  </p:clrMapOvr>
  <p:transition spd="slow">
    <p:newsfla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94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94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218">
            <a:extLst>
              <a:ext uri="{FF2B5EF4-FFF2-40B4-BE49-F238E27FC236}">
                <a16:creationId xmlns:a16="http://schemas.microsoft.com/office/drawing/2014/main" xmlns="" id="{184D0467-C56A-4064-BA5B-14A2F4B3BF41}"/>
              </a:ext>
            </a:extLst>
          </p:cNvPr>
          <p:cNvSpPr>
            <a:spLocks noGrp="1" noChangeArrowheads="1"/>
          </p:cNvSpPr>
          <p:nvPr>
            <p:ph type="sldNum" sz="quarter" idx="10"/>
          </p:nvPr>
        </p:nvSpPr>
        <p:spPr>
          <a:ln/>
        </p:spPr>
        <p:txBody>
          <a:bodyPr/>
          <a:lstStyle>
            <a:lvl1pPr>
              <a:defRPr/>
            </a:lvl1pPr>
          </a:lstStyle>
          <a:p>
            <a:fld id="{022134B1-2D39-417C-8EF0-6A46090747C4}" type="slidenum">
              <a:rPr lang="ar-SA" altLang="en-US"/>
              <a:pPr/>
              <a:t>‹#›</a:t>
            </a:fld>
            <a:endParaRPr lang="en-US" altLang="en-US"/>
          </a:p>
        </p:txBody>
      </p:sp>
      <p:sp>
        <p:nvSpPr>
          <p:cNvPr id="5" name="Rectangle 219">
            <a:extLst>
              <a:ext uri="{FF2B5EF4-FFF2-40B4-BE49-F238E27FC236}">
                <a16:creationId xmlns:a16="http://schemas.microsoft.com/office/drawing/2014/main" xmlns="" id="{D912AF04-59F7-46B4-9078-A36EAFD463A9}"/>
              </a:ext>
            </a:extLst>
          </p:cNvPr>
          <p:cNvSpPr>
            <a:spLocks noGrp="1" noChangeArrowheads="1"/>
          </p:cNvSpPr>
          <p:nvPr>
            <p:ph type="dt" sz="half" idx="11"/>
          </p:nvPr>
        </p:nvSpPr>
        <p:spPr>
          <a:ln/>
        </p:spPr>
        <p:txBody>
          <a:bodyPr/>
          <a:lstStyle>
            <a:lvl1pPr>
              <a:defRPr/>
            </a:lvl1pPr>
          </a:lstStyle>
          <a:p>
            <a:pPr>
              <a:defRPr/>
            </a:pPr>
            <a:endParaRPr lang="en-US"/>
          </a:p>
        </p:txBody>
      </p:sp>
      <p:sp>
        <p:nvSpPr>
          <p:cNvPr id="6" name="Rectangle 220">
            <a:extLst>
              <a:ext uri="{FF2B5EF4-FFF2-40B4-BE49-F238E27FC236}">
                <a16:creationId xmlns:a16="http://schemas.microsoft.com/office/drawing/2014/main" xmlns="" id="{FC3AF89E-5D2E-402A-A24D-A89BA975AF55}"/>
              </a:ext>
            </a:extLst>
          </p:cNvPr>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090530985"/>
      </p:ext>
    </p:extLst>
  </p:cSld>
  <p:clrMapOvr>
    <a:masterClrMapping/>
  </p:clrMapOvr>
  <p:transition spd="slow">
    <p:newsfla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E98B71FB-2B08-4EA0-AF35-6676570D84DD}"/>
              </a:ext>
            </a:extLst>
          </p:cNvPr>
          <p:cNvSpPr/>
          <p:nvPr userDrawn="1"/>
        </p:nvSpPr>
        <p:spPr>
          <a:xfrm>
            <a:off x="-11113" y="0"/>
            <a:ext cx="274638" cy="6875463"/>
          </a:xfrm>
          <a:prstGeom prst="rect">
            <a:avLst/>
          </a:prstGeom>
          <a:solidFill>
            <a:schemeClr val="accent2"/>
          </a:solidFill>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dirty="0"/>
          </a:p>
        </p:txBody>
      </p:sp>
      <p:sp>
        <p:nvSpPr>
          <p:cNvPr id="2" name="Title 1"/>
          <p:cNvSpPr>
            <a:spLocks noGrp="1"/>
          </p:cNvSpPr>
          <p:nvPr>
            <p:ph type="title"/>
          </p:nvPr>
        </p:nvSpPr>
        <p:spPr bwMode="black">
          <a:xfrm>
            <a:off x="516469" y="594360"/>
            <a:ext cx="8170331" cy="1962150"/>
          </a:xfrm>
          <a:noFill/>
          <a:ln w="38100">
            <a:solidFill>
              <a:schemeClr val="bg1"/>
            </a:solidFill>
          </a:ln>
        </p:spPr>
        <p:txBody>
          <a:bodyPr lIns="72000" tIns="72000" rIns="72000" bIns="72000" anchor="t">
            <a:normAutofit/>
          </a:bodyPr>
          <a:lstStyle>
            <a:lvl1pPr algn="l">
              <a:defRPr sz="4000" cap="none" spc="0" baseline="0">
                <a:solidFill>
                  <a:schemeClr val="tx2">
                    <a:lumMod val="50000"/>
                  </a:schemeClr>
                </a:solidFill>
              </a:defRPr>
            </a:lvl1pPr>
          </a:lstStyle>
          <a:p>
            <a:r>
              <a:rPr lang="en-US" noProof="0"/>
              <a:t>Click to edit Master title style</a:t>
            </a:r>
          </a:p>
        </p:txBody>
      </p:sp>
      <p:sp>
        <p:nvSpPr>
          <p:cNvPr id="3" name="Content Placeholder 2"/>
          <p:cNvSpPr>
            <a:spLocks noGrp="1"/>
          </p:cNvSpPr>
          <p:nvPr>
            <p:ph idx="1"/>
          </p:nvPr>
        </p:nvSpPr>
        <p:spPr>
          <a:xfrm>
            <a:off x="524331" y="2084071"/>
            <a:ext cx="8162469" cy="3501154"/>
          </a:xfrm>
        </p:spPr>
        <p:txBody>
          <a:bodyPr numCol="2" spcCol="108000">
            <a:normAutofit/>
          </a:bodyPr>
          <a:lstStyle>
            <a:lvl1pPr marL="228600" indent="-228600" algn="l">
              <a:buClr>
                <a:schemeClr val="accent2"/>
              </a:buClr>
              <a:buFont typeface="Wingdings" panose="05000000000000000000" pitchFamily="2" charset="2"/>
              <a:buChar char="§"/>
              <a:defRPr sz="2400">
                <a:solidFill>
                  <a:schemeClr val="tx2">
                    <a:lumMod val="50000"/>
                  </a:schemeClr>
                </a:solidFill>
              </a:defRPr>
            </a:lvl1pPr>
            <a:lvl2pPr marL="457200" indent="-228600" algn="l">
              <a:buClr>
                <a:schemeClr val="accent2"/>
              </a:buClr>
              <a:buFont typeface="Wingdings" panose="05000000000000000000" pitchFamily="2" charset="2"/>
              <a:buChar char="§"/>
              <a:defRPr sz="2400">
                <a:solidFill>
                  <a:schemeClr val="tx2">
                    <a:lumMod val="50000"/>
                  </a:schemeClr>
                </a:solidFill>
              </a:defRPr>
            </a:lvl2pPr>
            <a:lvl3pPr marL="685800" indent="-228600" algn="l">
              <a:buClr>
                <a:schemeClr val="accent2"/>
              </a:buClr>
              <a:buFont typeface="Wingdings" panose="05000000000000000000" pitchFamily="2" charset="2"/>
              <a:buChar char="§"/>
              <a:defRPr sz="2400">
                <a:solidFill>
                  <a:schemeClr val="tx2">
                    <a:lumMod val="50000"/>
                  </a:schemeClr>
                </a:solidFill>
              </a:defRPr>
            </a:lvl3pPr>
            <a:lvl4pPr marL="914400" indent="-228600" algn="l">
              <a:buClr>
                <a:schemeClr val="accent2"/>
              </a:buClr>
              <a:buFont typeface="Wingdings" panose="05000000000000000000" pitchFamily="2" charset="2"/>
              <a:buChar char="§"/>
              <a:defRPr sz="2400">
                <a:solidFill>
                  <a:schemeClr val="tx2">
                    <a:lumMod val="50000"/>
                  </a:schemeClr>
                </a:solidFill>
              </a:defRPr>
            </a:lvl4pPr>
            <a:lvl5pPr marL="1143000" indent="-228600" algn="l">
              <a:buClr>
                <a:schemeClr val="accent2"/>
              </a:buClr>
              <a:buFont typeface="Wingdings" panose="05000000000000000000" pitchFamily="2" charset="2"/>
              <a:buChar char="§"/>
              <a:defRPr sz="2400">
                <a:solidFill>
                  <a:schemeClr val="tx2">
                    <a:lumMod val="50000"/>
                  </a:schemeClr>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Date Placeholder 6">
            <a:extLst>
              <a:ext uri="{FF2B5EF4-FFF2-40B4-BE49-F238E27FC236}">
                <a16:creationId xmlns:a16="http://schemas.microsoft.com/office/drawing/2014/main" xmlns="" id="{0A5DE629-5CF6-4659-8C82-B0009D4C95D7}"/>
              </a:ext>
            </a:extLst>
          </p:cNvPr>
          <p:cNvSpPr>
            <a:spLocks noGrp="1"/>
          </p:cNvSpPr>
          <p:nvPr>
            <p:ph type="dt" sz="half" idx="10"/>
          </p:nvPr>
        </p:nvSpPr>
        <p:spPr>
          <a:xfrm>
            <a:off x="5441950" y="6234113"/>
            <a:ext cx="1519238" cy="325437"/>
          </a:xfrm>
        </p:spPr>
        <p:txBody>
          <a:bodyPr/>
          <a:lstStyle>
            <a:lvl1pPr>
              <a:defRPr>
                <a:solidFill>
                  <a:schemeClr val="tx2">
                    <a:lumMod val="50000"/>
                  </a:schemeClr>
                </a:solidFill>
              </a:defRPr>
            </a:lvl1pPr>
          </a:lstStyle>
          <a:p>
            <a:pPr>
              <a:defRPr/>
            </a:pPr>
            <a:fld id="{2E3028F5-E158-42F4-82AF-25A48624D71E}" type="datetimeFigureOut">
              <a:rPr lang="en-US"/>
              <a:pPr>
                <a:defRPr/>
              </a:pPr>
              <a:t>6/17/2020</a:t>
            </a:fld>
            <a:endParaRPr lang="en-US" dirty="0"/>
          </a:p>
        </p:txBody>
      </p:sp>
      <p:sp>
        <p:nvSpPr>
          <p:cNvPr id="6" name="Footer Placeholder 7">
            <a:extLst>
              <a:ext uri="{FF2B5EF4-FFF2-40B4-BE49-F238E27FC236}">
                <a16:creationId xmlns:a16="http://schemas.microsoft.com/office/drawing/2014/main" xmlns="" id="{5A68585E-2CAF-435C-AA4C-3A6B2176B2E3}"/>
              </a:ext>
            </a:extLst>
          </p:cNvPr>
          <p:cNvSpPr>
            <a:spLocks noGrp="1"/>
          </p:cNvSpPr>
          <p:nvPr>
            <p:ph type="ftr" sz="quarter" idx="11"/>
          </p:nvPr>
        </p:nvSpPr>
        <p:spPr>
          <a:xfrm>
            <a:off x="2171700" y="6238875"/>
            <a:ext cx="3171825" cy="320675"/>
          </a:xfrm>
        </p:spPr>
        <p:txBody>
          <a:bodyPr/>
          <a:lstStyle>
            <a:lvl1pPr>
              <a:defRPr>
                <a:solidFill>
                  <a:schemeClr val="tx2">
                    <a:lumMod val="50000"/>
                  </a:schemeClr>
                </a:solidFill>
              </a:defRPr>
            </a:lvl1pPr>
          </a:lstStyle>
          <a:p>
            <a:pPr>
              <a:defRPr/>
            </a:pPr>
            <a:r>
              <a:rPr lang="en-US"/>
              <a:t>Add a footer</a:t>
            </a:r>
          </a:p>
        </p:txBody>
      </p:sp>
      <p:sp>
        <p:nvSpPr>
          <p:cNvPr id="7" name="Slide Number Placeholder 8">
            <a:extLst>
              <a:ext uri="{FF2B5EF4-FFF2-40B4-BE49-F238E27FC236}">
                <a16:creationId xmlns:a16="http://schemas.microsoft.com/office/drawing/2014/main" xmlns="" id="{ABF456A2-ACC7-4C22-BACB-38FDEBE4B330}"/>
              </a:ext>
            </a:extLst>
          </p:cNvPr>
          <p:cNvSpPr>
            <a:spLocks noGrp="1"/>
          </p:cNvSpPr>
          <p:nvPr>
            <p:ph type="sldNum" sz="quarter" idx="12"/>
          </p:nvPr>
        </p:nvSpPr>
        <p:spPr>
          <a:xfrm>
            <a:off x="6686550" y="5803900"/>
            <a:ext cx="274638" cy="366713"/>
          </a:xfrm>
        </p:spPr>
        <p:txBody>
          <a:bodyPr/>
          <a:lstStyle>
            <a:lvl1pPr>
              <a:defRPr>
                <a:solidFill>
                  <a:srgbClr val="E5E500"/>
                </a:solidFill>
              </a:defRPr>
            </a:lvl1pPr>
          </a:lstStyle>
          <a:p>
            <a:fld id="{9E886D7D-42B7-4085-A638-5666C08E242C}" type="slidenum">
              <a:rPr lang="en-US" altLang="en-US"/>
              <a:pPr/>
              <a:t>‹#›</a:t>
            </a:fld>
            <a:endParaRPr lang="en-US" altLang="en-US"/>
          </a:p>
        </p:txBody>
      </p:sp>
    </p:spTree>
    <p:extLst>
      <p:ext uri="{BB962C8B-B14F-4D97-AF65-F5344CB8AC3E}">
        <p14:creationId xmlns:p14="http://schemas.microsoft.com/office/powerpoint/2010/main" val="1745771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Subtitle, and Three Images">
    <p:bg bwMode="blackGray">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63CA5759-86A9-48B6-9BB5-970195E94C73}"/>
              </a:ext>
            </a:extLst>
          </p:cNvPr>
          <p:cNvSpPr/>
          <p:nvPr userDrawn="1"/>
        </p:nvSpPr>
        <p:spPr>
          <a:xfrm>
            <a:off x="0" y="2422525"/>
            <a:ext cx="9144000" cy="4440238"/>
          </a:xfrm>
          <a:prstGeom prst="rect">
            <a:avLst/>
          </a:prstGeom>
          <a:ln>
            <a:noFill/>
          </a:ln>
        </p:spPr>
        <p:style>
          <a:lnRef idx="2">
            <a:schemeClr val="accent2">
              <a:shade val="50000"/>
            </a:schemeClr>
          </a:lnRef>
          <a:fillRef idx="1">
            <a:schemeClr val="accent2"/>
          </a:fillRef>
          <a:effectRef idx="0">
            <a:schemeClr val="accent2"/>
          </a:effectRef>
          <a:fontRef idx="minor">
            <a:schemeClr val="lt1"/>
          </a:fontRef>
        </p:style>
        <p:txBody>
          <a:bodyPr anchor="ctr"/>
          <a:lstStyle/>
          <a:p>
            <a:pPr algn="ctr">
              <a:defRPr/>
            </a:pPr>
            <a:endParaRPr lang="en-US" dirty="0"/>
          </a:p>
        </p:txBody>
      </p:sp>
      <p:sp>
        <p:nvSpPr>
          <p:cNvPr id="13" name="Picture Placeholder 6"/>
          <p:cNvSpPr>
            <a:spLocks noGrp="1"/>
          </p:cNvSpPr>
          <p:nvPr>
            <p:ph type="pic" sz="quarter" idx="18"/>
          </p:nvPr>
        </p:nvSpPr>
        <p:spPr>
          <a:xfrm>
            <a:off x="617609" y="2952166"/>
            <a:ext cx="2160000" cy="2880000"/>
          </a:xfrm>
          <a:ln w="38100">
            <a:solidFill>
              <a:srgbClr val="FFFFFF"/>
            </a:solidFill>
          </a:ln>
        </p:spPr>
        <p:txBody>
          <a:bodyPr/>
          <a:lstStyle/>
          <a:p>
            <a:pPr lvl="0"/>
            <a:r>
              <a:rPr lang="en-US" noProof="0"/>
              <a:t>Click icon to add picture</a:t>
            </a:r>
            <a:endParaRPr lang="en-US" noProof="0" dirty="0"/>
          </a:p>
        </p:txBody>
      </p:sp>
      <p:sp>
        <p:nvSpPr>
          <p:cNvPr id="15" name="Picture Placeholder 6"/>
          <p:cNvSpPr>
            <a:spLocks noGrp="1"/>
          </p:cNvSpPr>
          <p:nvPr>
            <p:ph type="pic" sz="quarter" idx="20"/>
          </p:nvPr>
        </p:nvSpPr>
        <p:spPr>
          <a:xfrm>
            <a:off x="6366391" y="2952166"/>
            <a:ext cx="2160000" cy="2880000"/>
          </a:xfrm>
          <a:ln w="38100">
            <a:solidFill>
              <a:srgbClr val="FFFFFF"/>
            </a:solidFill>
          </a:ln>
        </p:spPr>
        <p:txBody>
          <a:bodyPr/>
          <a:lstStyle/>
          <a:p>
            <a:pPr lvl="0"/>
            <a:r>
              <a:rPr lang="en-US" noProof="0"/>
              <a:t>Click icon to add picture</a:t>
            </a:r>
            <a:endParaRPr lang="en-US" noProof="0" dirty="0"/>
          </a:p>
        </p:txBody>
      </p:sp>
      <p:sp>
        <p:nvSpPr>
          <p:cNvPr id="5" name="Title 4"/>
          <p:cNvSpPr>
            <a:spLocks noGrp="1"/>
          </p:cNvSpPr>
          <p:nvPr>
            <p:ph type="title"/>
          </p:nvPr>
        </p:nvSpPr>
        <p:spPr bwMode="black">
          <a:xfrm>
            <a:off x="605810" y="289560"/>
            <a:ext cx="7923263" cy="1127761"/>
          </a:xfrm>
          <a:noFill/>
          <a:ln>
            <a:noFill/>
          </a:ln>
        </p:spPr>
        <p:txBody>
          <a:bodyPr anchor="b" anchorCtr="1"/>
          <a:lstStyle>
            <a:lvl1pPr>
              <a:defRPr cap="none"/>
            </a:lvl1pPr>
          </a:lstStyle>
          <a:p>
            <a:r>
              <a:rPr lang="en-US" noProof="0"/>
              <a:t>Click to edit Master title style</a:t>
            </a:r>
          </a:p>
        </p:txBody>
      </p:sp>
      <p:sp>
        <p:nvSpPr>
          <p:cNvPr id="14" name="Picture Placeholder 6"/>
          <p:cNvSpPr>
            <a:spLocks noGrp="1"/>
          </p:cNvSpPr>
          <p:nvPr>
            <p:ph type="pic" sz="quarter" idx="19"/>
          </p:nvPr>
        </p:nvSpPr>
        <p:spPr>
          <a:xfrm>
            <a:off x="3492000" y="2952166"/>
            <a:ext cx="2160000" cy="2880000"/>
          </a:xfrm>
          <a:ln w="38100">
            <a:solidFill>
              <a:srgbClr val="FFFFFF"/>
            </a:solidFill>
          </a:ln>
        </p:spPr>
        <p:txBody>
          <a:bodyPr/>
          <a:lstStyle/>
          <a:p>
            <a:pPr lvl="0"/>
            <a:r>
              <a:rPr lang="en-US" noProof="0"/>
              <a:t>Click icon to add picture</a:t>
            </a:r>
            <a:endParaRPr lang="en-US" noProof="0" dirty="0"/>
          </a:p>
        </p:txBody>
      </p:sp>
      <p:sp>
        <p:nvSpPr>
          <p:cNvPr id="17" name="Text Placeholder 16"/>
          <p:cNvSpPr>
            <a:spLocks noGrp="1"/>
          </p:cNvSpPr>
          <p:nvPr>
            <p:ph type="body" sz="quarter" idx="21"/>
          </p:nvPr>
        </p:nvSpPr>
        <p:spPr>
          <a:xfrm>
            <a:off x="605791" y="1493521"/>
            <a:ext cx="7920989" cy="1127762"/>
          </a:xfrm>
          <a:noFill/>
        </p:spPr>
        <p:txBody>
          <a:bodyPr anchorCtr="1">
            <a:noAutofit/>
          </a:bodyPr>
          <a:lstStyle>
            <a:lvl1pPr marL="0" indent="0" algn="ctr">
              <a:buFont typeface="Arial" panose="020B0604020202020204" pitchFamily="34" charset="0"/>
              <a:buNone/>
              <a:defRPr sz="2400"/>
            </a:lvl1pPr>
            <a:lvl2pPr marL="228600" indent="0" algn="ctr">
              <a:buNone/>
              <a:defRPr sz="2000"/>
            </a:lvl2pPr>
            <a:lvl3pPr marL="457200" indent="0" algn="ctr">
              <a:buNone/>
              <a:defRPr sz="2000"/>
            </a:lvl3pPr>
            <a:lvl4pPr marL="685800" indent="0" algn="ctr">
              <a:buNone/>
              <a:defRPr sz="2000"/>
            </a:lvl4pPr>
            <a:lvl5pPr marL="914400" indent="0" algn="ctr">
              <a:buNone/>
              <a:defRPr sz="2000"/>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Date Placeholder 1">
            <a:extLst>
              <a:ext uri="{FF2B5EF4-FFF2-40B4-BE49-F238E27FC236}">
                <a16:creationId xmlns:a16="http://schemas.microsoft.com/office/drawing/2014/main" xmlns="" id="{14B0FDFC-0328-4466-804A-D93DA97BAFF9}"/>
              </a:ext>
            </a:extLst>
          </p:cNvPr>
          <p:cNvSpPr>
            <a:spLocks noGrp="1"/>
          </p:cNvSpPr>
          <p:nvPr>
            <p:ph type="dt" sz="half" idx="22"/>
          </p:nvPr>
        </p:nvSpPr>
        <p:spPr>
          <a:xfrm>
            <a:off x="6289675" y="6238875"/>
            <a:ext cx="2065338" cy="323850"/>
          </a:xfrm>
        </p:spPr>
        <p:txBody>
          <a:bodyPr/>
          <a:lstStyle>
            <a:lvl1pPr>
              <a:defRPr/>
            </a:lvl1pPr>
          </a:lstStyle>
          <a:p>
            <a:pPr>
              <a:defRPr/>
            </a:pPr>
            <a:fld id="{7B2414A2-07DF-4F00-A1F5-12797E3738B5}" type="datetimeFigureOut">
              <a:rPr lang="en-US"/>
              <a:pPr>
                <a:defRPr/>
              </a:pPr>
              <a:t>6/17/2020</a:t>
            </a:fld>
            <a:endParaRPr lang="en-US" dirty="0"/>
          </a:p>
        </p:txBody>
      </p:sp>
      <p:sp>
        <p:nvSpPr>
          <p:cNvPr id="9" name="Footer Placeholder 2">
            <a:extLst>
              <a:ext uri="{FF2B5EF4-FFF2-40B4-BE49-F238E27FC236}">
                <a16:creationId xmlns:a16="http://schemas.microsoft.com/office/drawing/2014/main" xmlns="" id="{8D8A0110-6221-4B08-A199-3033B0FB5A74}"/>
              </a:ext>
            </a:extLst>
          </p:cNvPr>
          <p:cNvSpPr>
            <a:spLocks noGrp="1"/>
          </p:cNvSpPr>
          <p:nvPr>
            <p:ph type="ftr" sz="quarter" idx="23"/>
          </p:nvPr>
        </p:nvSpPr>
        <p:spPr>
          <a:xfrm>
            <a:off x="606425" y="6238875"/>
            <a:ext cx="4425950" cy="320675"/>
          </a:xfrm>
        </p:spPr>
        <p:txBody>
          <a:bodyPr/>
          <a:lstStyle>
            <a:lvl1pPr>
              <a:defRPr/>
            </a:lvl1pPr>
          </a:lstStyle>
          <a:p>
            <a:pPr>
              <a:defRPr/>
            </a:pPr>
            <a:r>
              <a:rPr lang="en-US"/>
              <a:t>Add a footer</a:t>
            </a:r>
          </a:p>
        </p:txBody>
      </p:sp>
      <p:sp>
        <p:nvSpPr>
          <p:cNvPr id="10" name="Slide Number Placeholder 3">
            <a:extLst>
              <a:ext uri="{FF2B5EF4-FFF2-40B4-BE49-F238E27FC236}">
                <a16:creationId xmlns:a16="http://schemas.microsoft.com/office/drawing/2014/main" xmlns="" id="{022FFCD6-3ABA-4E88-8E3F-C1200A44E41A}"/>
              </a:ext>
            </a:extLst>
          </p:cNvPr>
          <p:cNvSpPr>
            <a:spLocks noGrp="1"/>
          </p:cNvSpPr>
          <p:nvPr>
            <p:ph type="sldNum" sz="quarter" idx="24"/>
          </p:nvPr>
        </p:nvSpPr>
        <p:spPr>
          <a:xfrm>
            <a:off x="8491538" y="6218238"/>
            <a:ext cx="274637" cy="365125"/>
          </a:xfrm>
        </p:spPr>
        <p:txBody>
          <a:bodyPr/>
          <a:lstStyle>
            <a:lvl1pPr>
              <a:defRPr/>
            </a:lvl1pPr>
          </a:lstStyle>
          <a:p>
            <a:fld id="{D0378A92-9BB3-474B-94CA-10AB5DEED2C9}" type="slidenum">
              <a:rPr lang="en-US" altLang="en-US"/>
              <a:pPr/>
              <a:t>‹#›</a:t>
            </a:fld>
            <a:endParaRPr lang="en-US" altLang="en-US"/>
          </a:p>
        </p:txBody>
      </p:sp>
    </p:spTree>
    <p:extLst>
      <p:ext uri="{BB962C8B-B14F-4D97-AF65-F5344CB8AC3E}">
        <p14:creationId xmlns:p14="http://schemas.microsoft.com/office/powerpoint/2010/main" val="18600371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46275"/>
                <a:invGamma/>
              </a:schemeClr>
            </a:gs>
          </a:gsLst>
          <a:lin ang="2700000" scaled="1"/>
        </a:gradFill>
        <a:effectLst/>
      </p:bgPr>
    </p:bg>
    <p:spTree>
      <p:nvGrpSpPr>
        <p:cNvPr id="1" name=""/>
        <p:cNvGrpSpPr/>
        <p:nvPr/>
      </p:nvGrpSpPr>
      <p:grpSpPr>
        <a:xfrm>
          <a:off x="0" y="0"/>
          <a:ext cx="0" cy="0"/>
          <a:chOff x="0" y="0"/>
          <a:chExt cx="0" cy="0"/>
        </a:xfrm>
      </p:grpSpPr>
      <p:grpSp>
        <p:nvGrpSpPr>
          <p:cNvPr id="1026" name="Group 2">
            <a:extLst>
              <a:ext uri="{FF2B5EF4-FFF2-40B4-BE49-F238E27FC236}">
                <a16:creationId xmlns:a16="http://schemas.microsoft.com/office/drawing/2014/main" xmlns="" id="{F8CADA4F-A55E-4E7D-AFF6-E959B5932FCB}"/>
              </a:ext>
            </a:extLst>
          </p:cNvPr>
          <p:cNvGrpSpPr>
            <a:grpSpLocks/>
          </p:cNvGrpSpPr>
          <p:nvPr/>
        </p:nvGrpSpPr>
        <p:grpSpPr bwMode="auto">
          <a:xfrm>
            <a:off x="-496888" y="1308100"/>
            <a:ext cx="10429876" cy="5908675"/>
            <a:chOff x="-313" y="824"/>
            <a:chExt cx="6570" cy="3722"/>
          </a:xfrm>
        </p:grpSpPr>
        <p:sp>
          <p:nvSpPr>
            <p:cNvPr id="98307" name="Rectangle 3">
              <a:extLst>
                <a:ext uri="{FF2B5EF4-FFF2-40B4-BE49-F238E27FC236}">
                  <a16:creationId xmlns:a16="http://schemas.microsoft.com/office/drawing/2014/main" xmlns="" id="{BAE9CCC4-2430-40EB-A19F-DB87264A2BF3}"/>
                </a:ext>
              </a:extLst>
            </p:cNvPr>
            <p:cNvSpPr>
              <a:spLocks noChangeArrowheads="1"/>
            </p:cNvSpPr>
            <p:nvPr userDrawn="1"/>
          </p:nvSpPr>
          <p:spPr bwMode="hidden">
            <a:xfrm rot="20798144" flipV="1">
              <a:off x="-14" y="1033"/>
              <a:ext cx="1744"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08" name="Rectangle 4">
              <a:extLst>
                <a:ext uri="{FF2B5EF4-FFF2-40B4-BE49-F238E27FC236}">
                  <a16:creationId xmlns:a16="http://schemas.microsoft.com/office/drawing/2014/main" xmlns="" id="{676040C6-3836-4C89-AC1F-B47236FD9820}"/>
                </a:ext>
              </a:extLst>
            </p:cNvPr>
            <p:cNvSpPr>
              <a:spLocks noChangeArrowheads="1"/>
            </p:cNvSpPr>
            <p:nvPr userDrawn="1"/>
          </p:nvSpPr>
          <p:spPr bwMode="hidden">
            <a:xfrm rot="20774366" flipV="1">
              <a:off x="-24" y="1127"/>
              <a:ext cx="203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09" name="Rectangle 5">
              <a:extLst>
                <a:ext uri="{FF2B5EF4-FFF2-40B4-BE49-F238E27FC236}">
                  <a16:creationId xmlns:a16="http://schemas.microsoft.com/office/drawing/2014/main" xmlns="" id="{9DF2EC3B-B366-463A-980B-458E8B7CE2B3}"/>
                </a:ext>
              </a:extLst>
            </p:cNvPr>
            <p:cNvSpPr>
              <a:spLocks noChangeArrowheads="1"/>
            </p:cNvSpPr>
            <p:nvPr userDrawn="1"/>
          </p:nvSpPr>
          <p:spPr bwMode="hidden">
            <a:xfrm rot="20757421" flipV="1">
              <a:off x="-27" y="1198"/>
              <a:ext cx="224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0" name="Rectangle 6">
              <a:extLst>
                <a:ext uri="{FF2B5EF4-FFF2-40B4-BE49-F238E27FC236}">
                  <a16:creationId xmlns:a16="http://schemas.microsoft.com/office/drawing/2014/main" xmlns="" id="{AC9BADD5-5CA7-4E42-94D9-AFA9A2628821}"/>
                </a:ext>
              </a:extLst>
            </p:cNvPr>
            <p:cNvSpPr>
              <a:spLocks noChangeArrowheads="1"/>
            </p:cNvSpPr>
            <p:nvPr userDrawn="1"/>
          </p:nvSpPr>
          <p:spPr bwMode="hidden">
            <a:xfrm rot="20684206" flipV="1">
              <a:off x="-43" y="1283"/>
              <a:ext cx="2476"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1" name="Rectangle 7">
              <a:extLst>
                <a:ext uri="{FF2B5EF4-FFF2-40B4-BE49-F238E27FC236}">
                  <a16:creationId xmlns:a16="http://schemas.microsoft.com/office/drawing/2014/main" xmlns="" id="{46335FD8-451A-47C5-A354-5601BE850B60}"/>
                </a:ext>
              </a:extLst>
            </p:cNvPr>
            <p:cNvSpPr>
              <a:spLocks noChangeArrowheads="1"/>
            </p:cNvSpPr>
            <p:nvPr userDrawn="1"/>
          </p:nvSpPr>
          <p:spPr bwMode="hidden">
            <a:xfrm rot="20631226" flipV="1">
              <a:off x="-51" y="1397"/>
              <a:ext cx="2770"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2" name="Rectangle 8">
              <a:extLst>
                <a:ext uri="{FF2B5EF4-FFF2-40B4-BE49-F238E27FC236}">
                  <a16:creationId xmlns:a16="http://schemas.microsoft.com/office/drawing/2014/main" xmlns="" id="{3122243F-04E8-46A6-9E89-A74BFCD56FE3}"/>
                </a:ext>
              </a:extLst>
            </p:cNvPr>
            <p:cNvSpPr>
              <a:spLocks noChangeArrowheads="1"/>
            </p:cNvSpPr>
            <p:nvPr userDrawn="1"/>
          </p:nvSpPr>
          <p:spPr bwMode="hidden">
            <a:xfrm rot="20554235" flipV="1">
              <a:off x="-65" y="1523"/>
              <a:ext cx="3058"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3" name="Rectangle 9">
              <a:extLst>
                <a:ext uri="{FF2B5EF4-FFF2-40B4-BE49-F238E27FC236}">
                  <a16:creationId xmlns:a16="http://schemas.microsoft.com/office/drawing/2014/main" xmlns="" id="{851A8E0F-7AD2-4CAB-95EE-AEE2E5ECF3CF}"/>
                </a:ext>
              </a:extLst>
            </p:cNvPr>
            <p:cNvSpPr>
              <a:spLocks noChangeArrowheads="1"/>
            </p:cNvSpPr>
            <p:nvPr userDrawn="1"/>
          </p:nvSpPr>
          <p:spPr bwMode="hidden">
            <a:xfrm rot="20466593" flipV="1">
              <a:off x="-93" y="1694"/>
              <a:ext cx="3403" cy="6"/>
            </a:xfrm>
            <a:prstGeom prst="rect">
              <a:avLst/>
            </a:prstGeom>
            <a:gradFill rotWithShape="0">
              <a:gsLst>
                <a:gs pos="0">
                  <a:schemeClr val="bg1">
                    <a:gamma/>
                    <a:shade val="90980"/>
                    <a:invGamma/>
                  </a:schemeClr>
                </a:gs>
                <a:gs pos="100000">
                  <a:schemeClr val="bg1"/>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4" name="Rectangle 10">
              <a:extLst>
                <a:ext uri="{FF2B5EF4-FFF2-40B4-BE49-F238E27FC236}">
                  <a16:creationId xmlns:a16="http://schemas.microsoft.com/office/drawing/2014/main" xmlns="" id="{7D90E397-729E-40A3-B8F0-84F5C87B01E7}"/>
                </a:ext>
              </a:extLst>
            </p:cNvPr>
            <p:cNvSpPr>
              <a:spLocks noChangeArrowheads="1"/>
            </p:cNvSpPr>
            <p:nvPr userDrawn="1"/>
          </p:nvSpPr>
          <p:spPr bwMode="hidden">
            <a:xfrm rot="20343219" flipV="1">
              <a:off x="-99" y="1863"/>
              <a:ext cx="3749" cy="6"/>
            </a:xfrm>
            <a:prstGeom prst="rect">
              <a:avLst/>
            </a:prstGeom>
            <a:gradFill rotWithShape="0">
              <a:gsLst>
                <a:gs pos="0">
                  <a:schemeClr val="bg1"/>
                </a:gs>
                <a:gs pos="100000">
                  <a:schemeClr val="bg1">
                    <a:gamma/>
                    <a:shade val="84706"/>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5" name="Rectangle 11">
              <a:extLst>
                <a:ext uri="{FF2B5EF4-FFF2-40B4-BE49-F238E27FC236}">
                  <a16:creationId xmlns:a16="http://schemas.microsoft.com/office/drawing/2014/main" xmlns="" id="{6B900C5C-4FDD-4F95-9202-9E9FBFD51977}"/>
                </a:ext>
              </a:extLst>
            </p:cNvPr>
            <p:cNvSpPr>
              <a:spLocks noChangeArrowheads="1"/>
            </p:cNvSpPr>
            <p:nvPr userDrawn="1"/>
          </p:nvSpPr>
          <p:spPr bwMode="hidden">
            <a:xfrm rot="20211065" flipV="1">
              <a:off x="-165" y="2053"/>
              <a:ext cx="4209" cy="6"/>
            </a:xfrm>
            <a:prstGeom prst="rect">
              <a:avLst/>
            </a:prstGeom>
            <a:gradFill rotWithShape="0">
              <a:gsLst>
                <a:gs pos="0">
                  <a:schemeClr val="bg1"/>
                </a:gs>
                <a:gs pos="100000">
                  <a:schemeClr val="bg1">
                    <a:gamma/>
                    <a:shade val="75686"/>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6" name="Rectangle 12">
              <a:extLst>
                <a:ext uri="{FF2B5EF4-FFF2-40B4-BE49-F238E27FC236}">
                  <a16:creationId xmlns:a16="http://schemas.microsoft.com/office/drawing/2014/main" xmlns="" id="{056896FC-F11A-4592-8FF8-6BE0F0A47858}"/>
                </a:ext>
              </a:extLst>
            </p:cNvPr>
            <p:cNvSpPr>
              <a:spLocks noChangeArrowheads="1"/>
            </p:cNvSpPr>
            <p:nvPr userDrawn="1"/>
          </p:nvSpPr>
          <p:spPr bwMode="hidden">
            <a:xfrm rot="20102912" flipV="1">
              <a:off x="-214" y="2289"/>
              <a:ext cx="4612"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7" name="Rectangle 13">
              <a:extLst>
                <a:ext uri="{FF2B5EF4-FFF2-40B4-BE49-F238E27FC236}">
                  <a16:creationId xmlns:a16="http://schemas.microsoft.com/office/drawing/2014/main" xmlns="" id="{566B8950-3D65-4E63-B973-EE7F4A05F3BA}"/>
                </a:ext>
              </a:extLst>
            </p:cNvPr>
            <p:cNvSpPr>
              <a:spLocks noChangeArrowheads="1"/>
            </p:cNvSpPr>
            <p:nvPr userDrawn="1"/>
          </p:nvSpPr>
          <p:spPr bwMode="hidden">
            <a:xfrm rot="19923405" flipV="1">
              <a:off x="-313" y="2617"/>
              <a:ext cx="5200"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8" name="Rectangle 14">
              <a:extLst>
                <a:ext uri="{FF2B5EF4-FFF2-40B4-BE49-F238E27FC236}">
                  <a16:creationId xmlns:a16="http://schemas.microsoft.com/office/drawing/2014/main" xmlns="" id="{0BB2B99D-96DD-416C-9B1A-F834AF675F6A}"/>
                </a:ext>
              </a:extLst>
            </p:cNvPr>
            <p:cNvSpPr>
              <a:spLocks noChangeArrowheads="1"/>
            </p:cNvSpPr>
            <p:nvPr userDrawn="1"/>
          </p:nvSpPr>
          <p:spPr bwMode="hidden">
            <a:xfrm rot="19686284" flipV="1">
              <a:off x="9" y="2881"/>
              <a:ext cx="5401" cy="6"/>
            </a:xfrm>
            <a:prstGeom prst="rect">
              <a:avLst/>
            </a:prstGeom>
            <a:gradFill rotWithShape="0">
              <a:gsLst>
                <a:gs pos="0">
                  <a:schemeClr val="bg1"/>
                </a:gs>
                <a:gs pos="100000">
                  <a:schemeClr val="bg1">
                    <a:gamma/>
                    <a:shade val="46275"/>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19" name="Rectangle 15">
              <a:extLst>
                <a:ext uri="{FF2B5EF4-FFF2-40B4-BE49-F238E27FC236}">
                  <a16:creationId xmlns:a16="http://schemas.microsoft.com/office/drawing/2014/main" xmlns="" id="{68C5338B-B8D4-40DC-B3F3-BB7027758568}"/>
                </a:ext>
              </a:extLst>
            </p:cNvPr>
            <p:cNvSpPr>
              <a:spLocks noChangeArrowheads="1"/>
            </p:cNvSpPr>
            <p:nvPr userDrawn="1"/>
          </p:nvSpPr>
          <p:spPr bwMode="hidden">
            <a:xfrm rot="19383534" flipV="1">
              <a:off x="1319" y="2928"/>
              <a:ext cx="4612" cy="6"/>
            </a:xfrm>
            <a:prstGeom prst="rect">
              <a:avLst/>
            </a:prstGeom>
            <a:gradFill rotWithShape="0">
              <a:gsLst>
                <a:gs pos="0">
                  <a:schemeClr val="bg1"/>
                </a:gs>
                <a:gs pos="100000">
                  <a:schemeClr val="bg1">
                    <a:gamma/>
                    <a:shade val="30196"/>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0" name="Rectangle 16">
              <a:extLst>
                <a:ext uri="{FF2B5EF4-FFF2-40B4-BE49-F238E27FC236}">
                  <a16:creationId xmlns:a16="http://schemas.microsoft.com/office/drawing/2014/main" xmlns="" id="{189237EC-5D87-49BF-8021-980A33F434E8}"/>
                </a:ext>
              </a:extLst>
            </p:cNvPr>
            <p:cNvSpPr>
              <a:spLocks noChangeArrowheads="1"/>
            </p:cNvSpPr>
            <p:nvPr userDrawn="1"/>
          </p:nvSpPr>
          <p:spPr bwMode="hidden">
            <a:xfrm rot="18994182" flipV="1">
              <a:off x="2681" y="3071"/>
              <a:ext cx="3576" cy="6"/>
            </a:xfrm>
            <a:prstGeom prst="rect">
              <a:avLst/>
            </a:prstGeom>
            <a:gradFill rotWithShape="0">
              <a:gsLst>
                <a:gs pos="0">
                  <a:schemeClr val="bg1"/>
                </a:gs>
                <a:gs pos="100000">
                  <a:schemeClr val="bg1">
                    <a:gamma/>
                    <a:shade val="3137"/>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1" name="Rectangle 17">
              <a:extLst>
                <a:ext uri="{FF2B5EF4-FFF2-40B4-BE49-F238E27FC236}">
                  <a16:creationId xmlns:a16="http://schemas.microsoft.com/office/drawing/2014/main" xmlns="" id="{E9380738-70F5-486B-9B27-7A972F5294E3}"/>
                </a:ext>
              </a:extLst>
            </p:cNvPr>
            <p:cNvSpPr>
              <a:spLocks noChangeArrowheads="1"/>
            </p:cNvSpPr>
            <p:nvPr userDrawn="1"/>
          </p:nvSpPr>
          <p:spPr bwMode="hidden">
            <a:xfrm rot="18603245" flipV="1">
              <a:off x="4053" y="3503"/>
              <a:ext cx="2079"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2" name="Rectangle 18">
              <a:extLst>
                <a:ext uri="{FF2B5EF4-FFF2-40B4-BE49-F238E27FC236}">
                  <a16:creationId xmlns:a16="http://schemas.microsoft.com/office/drawing/2014/main" xmlns="" id="{2A998E10-029D-4CB2-84AD-2229BBAC4791}"/>
                </a:ext>
              </a:extLst>
            </p:cNvPr>
            <p:cNvSpPr>
              <a:spLocks noChangeArrowheads="1"/>
            </p:cNvSpPr>
            <p:nvPr userDrawn="1"/>
          </p:nvSpPr>
          <p:spPr bwMode="hidden">
            <a:xfrm rot="39991575" flipH="1" flipV="1">
              <a:off x="5368" y="4167"/>
              <a:ext cx="501" cy="6"/>
            </a:xfrm>
            <a:prstGeom prst="rect">
              <a:avLst/>
            </a:prstGeom>
            <a:gradFill rotWithShape="0">
              <a:gsLst>
                <a:gs pos="0">
                  <a:schemeClr val="bg1"/>
                </a:gs>
                <a:gs pos="100000">
                  <a:schemeClr val="bg1">
                    <a:gamma/>
                    <a:shade val="0"/>
                    <a:invGamma/>
                  </a:schemeClr>
                </a:gs>
              </a:gsLst>
              <a:lin ang="2700000" scaled="1"/>
            </a:gradFill>
            <a:ln w="9525">
              <a:noFill/>
              <a:miter lim="800000"/>
              <a:headEnd/>
              <a:tailEnd/>
            </a:ln>
            <a:effectLst/>
          </p:spPr>
          <p:txBody>
            <a:bodyPr rot="10800000" vert="eaVert"/>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3" name="Rectangle 19">
              <a:extLst>
                <a:ext uri="{FF2B5EF4-FFF2-40B4-BE49-F238E27FC236}">
                  <a16:creationId xmlns:a16="http://schemas.microsoft.com/office/drawing/2014/main" xmlns="" id="{8F8B11CE-C177-49B8-A0AC-4CDB237EF942}"/>
                </a:ext>
              </a:extLst>
            </p:cNvPr>
            <p:cNvSpPr>
              <a:spLocks noChangeArrowheads="1"/>
            </p:cNvSpPr>
            <p:nvPr userDrawn="1"/>
          </p:nvSpPr>
          <p:spPr bwMode="hidden">
            <a:xfrm rot="-20541361">
              <a:off x="-146" y="2360"/>
              <a:ext cx="6046"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4" name="Rectangle 20">
              <a:extLst>
                <a:ext uri="{FF2B5EF4-FFF2-40B4-BE49-F238E27FC236}">
                  <a16:creationId xmlns:a16="http://schemas.microsoft.com/office/drawing/2014/main" xmlns="" id="{ED29C216-B41C-41AA-BAEF-7D3BDC04EDD1}"/>
                </a:ext>
              </a:extLst>
            </p:cNvPr>
            <p:cNvSpPr>
              <a:spLocks noChangeArrowheads="1"/>
            </p:cNvSpPr>
            <p:nvPr userDrawn="1"/>
          </p:nvSpPr>
          <p:spPr bwMode="hidden">
            <a:xfrm rot="-20036206">
              <a:off x="-198" y="3396"/>
              <a:ext cx="4142"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5" name="Rectangle 21">
              <a:extLst>
                <a:ext uri="{FF2B5EF4-FFF2-40B4-BE49-F238E27FC236}">
                  <a16:creationId xmlns:a16="http://schemas.microsoft.com/office/drawing/2014/main" xmlns="" id="{0A7468C8-ADCD-4E07-B612-FC1DE8D4A4F1}"/>
                </a:ext>
              </a:extLst>
            </p:cNvPr>
            <p:cNvSpPr>
              <a:spLocks noChangeArrowheads="1"/>
            </p:cNvSpPr>
            <p:nvPr userDrawn="1"/>
          </p:nvSpPr>
          <p:spPr bwMode="hidden">
            <a:xfrm rot="1732981">
              <a:off x="-165" y="3624"/>
              <a:ext cx="2804" cy="6"/>
            </a:xfrm>
            <a:prstGeom prst="rect">
              <a:avLst/>
            </a:prstGeom>
            <a:gradFill rotWithShape="0">
              <a:gsLst>
                <a:gs pos="0">
                  <a:schemeClr val="bg1"/>
                </a:gs>
                <a:gs pos="100000">
                  <a:schemeClr val="bg1">
                    <a:gamma/>
                    <a:shade val="63529"/>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6" name="Rectangle 22">
              <a:extLst>
                <a:ext uri="{FF2B5EF4-FFF2-40B4-BE49-F238E27FC236}">
                  <a16:creationId xmlns:a16="http://schemas.microsoft.com/office/drawing/2014/main" xmlns="" id="{5E4564C4-FD1E-46F3-8AEE-D3FF579648F4}"/>
                </a:ext>
              </a:extLst>
            </p:cNvPr>
            <p:cNvSpPr>
              <a:spLocks noChangeArrowheads="1"/>
            </p:cNvSpPr>
            <p:nvPr userDrawn="1"/>
          </p:nvSpPr>
          <p:spPr bwMode="hidden">
            <a:xfrm rot="1969083">
              <a:off x="-110" y="3922"/>
              <a:ext cx="1400" cy="6"/>
            </a:xfrm>
            <a:prstGeom prst="rect">
              <a:avLst/>
            </a:prstGeom>
            <a:gradFill rotWithShape="0">
              <a:gsLst>
                <a:gs pos="0">
                  <a:schemeClr val="bg1"/>
                </a:gs>
                <a:gs pos="100000">
                  <a:schemeClr val="bg1">
                    <a:gamma/>
                    <a:shade val="69804"/>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7" name="Rectangle 23">
              <a:extLst>
                <a:ext uri="{FF2B5EF4-FFF2-40B4-BE49-F238E27FC236}">
                  <a16:creationId xmlns:a16="http://schemas.microsoft.com/office/drawing/2014/main" xmlns="" id="{B575B242-E413-4814-9B08-DB538F6B6C4A}"/>
                </a:ext>
              </a:extLst>
            </p:cNvPr>
            <p:cNvSpPr>
              <a:spLocks noChangeArrowheads="1"/>
            </p:cNvSpPr>
            <p:nvPr userDrawn="1"/>
          </p:nvSpPr>
          <p:spPr bwMode="hidden">
            <a:xfrm rot="-20213826">
              <a:off x="-216" y="3221"/>
              <a:ext cx="5477" cy="6"/>
            </a:xfrm>
            <a:prstGeom prst="rect">
              <a:avLst/>
            </a:prstGeom>
            <a:gradFill rotWithShape="0">
              <a:gsLst>
                <a:gs pos="0">
                  <a:schemeClr val="bg1"/>
                </a:gs>
                <a:gs pos="100000">
                  <a:schemeClr val="bg1">
                    <a:gamma/>
                    <a:shade val="48627"/>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8" name="Rectangle 24">
              <a:extLst>
                <a:ext uri="{FF2B5EF4-FFF2-40B4-BE49-F238E27FC236}">
                  <a16:creationId xmlns:a16="http://schemas.microsoft.com/office/drawing/2014/main" xmlns="" id="{A5B8DCE8-C63F-41FF-A0C2-C5A5DC691CCD}"/>
                </a:ext>
              </a:extLst>
            </p:cNvPr>
            <p:cNvSpPr>
              <a:spLocks noChangeArrowheads="1"/>
            </p:cNvSpPr>
            <p:nvPr userDrawn="1"/>
          </p:nvSpPr>
          <p:spPr bwMode="hidden">
            <a:xfrm rot="22583969">
              <a:off x="-115" y="2129"/>
              <a:ext cx="6016" cy="6"/>
            </a:xfrm>
            <a:prstGeom prst="rect">
              <a:avLst/>
            </a:prstGeom>
            <a:gradFill rotWithShape="0">
              <a:gsLst>
                <a:gs pos="0">
                  <a:schemeClr val="bg1"/>
                </a:gs>
                <a:gs pos="100000">
                  <a:schemeClr val="bg1">
                    <a:gamma/>
                    <a:shade val="57647"/>
                    <a:invGamma/>
                  </a:schemeClr>
                </a:gs>
              </a:gsLst>
              <a:lin ang="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29" name="Rectangle 25">
              <a:extLst>
                <a:ext uri="{FF2B5EF4-FFF2-40B4-BE49-F238E27FC236}">
                  <a16:creationId xmlns:a16="http://schemas.microsoft.com/office/drawing/2014/main" xmlns="" id="{454F80D7-66FD-424D-A55F-EABE67EFC387}"/>
                </a:ext>
              </a:extLst>
            </p:cNvPr>
            <p:cNvSpPr>
              <a:spLocks noChangeArrowheads="1"/>
            </p:cNvSpPr>
            <p:nvPr userDrawn="1"/>
          </p:nvSpPr>
          <p:spPr bwMode="hidden">
            <a:xfrm rot="930109" flipV="1">
              <a:off x="80" y="1946"/>
              <a:ext cx="575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0" name="Rectangle 26">
              <a:extLst>
                <a:ext uri="{FF2B5EF4-FFF2-40B4-BE49-F238E27FC236}">
                  <a16:creationId xmlns:a16="http://schemas.microsoft.com/office/drawing/2014/main" xmlns="" id="{FC4D4774-B967-4916-9AE1-FA0E8683E0BA}"/>
                </a:ext>
              </a:extLst>
            </p:cNvPr>
            <p:cNvSpPr>
              <a:spLocks noChangeArrowheads="1"/>
            </p:cNvSpPr>
            <p:nvPr userDrawn="1"/>
          </p:nvSpPr>
          <p:spPr bwMode="hidden">
            <a:xfrm rot="-20731987">
              <a:off x="374" y="1802"/>
              <a:ext cx="5475"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1" name="Rectangle 27">
              <a:extLst>
                <a:ext uri="{FF2B5EF4-FFF2-40B4-BE49-F238E27FC236}">
                  <a16:creationId xmlns:a16="http://schemas.microsoft.com/office/drawing/2014/main" xmlns="" id="{79CAAAEF-08B7-4971-9131-4CC5A7926E08}"/>
                </a:ext>
              </a:extLst>
            </p:cNvPr>
            <p:cNvSpPr>
              <a:spLocks noChangeArrowheads="1"/>
            </p:cNvSpPr>
            <p:nvPr userDrawn="1"/>
          </p:nvSpPr>
          <p:spPr bwMode="hidden">
            <a:xfrm rot="-64024402">
              <a:off x="848" y="1582"/>
              <a:ext cx="4976"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2" name="Rectangle 28">
              <a:extLst>
                <a:ext uri="{FF2B5EF4-FFF2-40B4-BE49-F238E27FC236}">
                  <a16:creationId xmlns:a16="http://schemas.microsoft.com/office/drawing/2014/main" xmlns="" id="{1626FAF5-17F4-43A3-AF9B-38349FC40DCE}"/>
                </a:ext>
              </a:extLst>
            </p:cNvPr>
            <p:cNvSpPr>
              <a:spLocks noChangeArrowheads="1"/>
            </p:cNvSpPr>
            <p:nvPr userDrawn="1"/>
          </p:nvSpPr>
          <p:spPr bwMode="hidden">
            <a:xfrm rot="-42464612">
              <a:off x="1053" y="1476"/>
              <a:ext cx="4759"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3" name="Rectangle 29">
              <a:extLst>
                <a:ext uri="{FF2B5EF4-FFF2-40B4-BE49-F238E27FC236}">
                  <a16:creationId xmlns:a16="http://schemas.microsoft.com/office/drawing/2014/main" xmlns="" id="{F42DA4B6-2301-454F-B6E2-6F6535C373AE}"/>
                </a:ext>
              </a:extLst>
            </p:cNvPr>
            <p:cNvSpPr>
              <a:spLocks noChangeArrowheads="1"/>
            </p:cNvSpPr>
            <p:nvPr userDrawn="1"/>
          </p:nvSpPr>
          <p:spPr bwMode="hidden">
            <a:xfrm rot="-20907336">
              <a:off x="1244" y="1377"/>
              <a:ext cx="4557"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4" name="Rectangle 30">
              <a:extLst>
                <a:ext uri="{FF2B5EF4-FFF2-40B4-BE49-F238E27FC236}">
                  <a16:creationId xmlns:a16="http://schemas.microsoft.com/office/drawing/2014/main" xmlns="" id="{78745AA2-EA8A-4A53-8365-595D84862738}"/>
                </a:ext>
              </a:extLst>
            </p:cNvPr>
            <p:cNvSpPr>
              <a:spLocks noChangeArrowheads="1"/>
            </p:cNvSpPr>
            <p:nvPr userDrawn="1"/>
          </p:nvSpPr>
          <p:spPr bwMode="hidden">
            <a:xfrm rot="655690" flipV="1">
              <a:off x="1487" y="1305"/>
              <a:ext cx="431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5" name="Rectangle 31">
              <a:extLst>
                <a:ext uri="{FF2B5EF4-FFF2-40B4-BE49-F238E27FC236}">
                  <a16:creationId xmlns:a16="http://schemas.microsoft.com/office/drawing/2014/main" xmlns="" id="{EA417BBB-3105-4351-8E02-03969957FCE3}"/>
                </a:ext>
              </a:extLst>
            </p:cNvPr>
            <p:cNvSpPr>
              <a:spLocks noChangeArrowheads="1"/>
            </p:cNvSpPr>
            <p:nvPr userDrawn="1"/>
          </p:nvSpPr>
          <p:spPr bwMode="hidden">
            <a:xfrm rot="636921" flipV="1">
              <a:off x="1650" y="1218"/>
              <a:ext cx="4154" cy="6"/>
            </a:xfrm>
            <a:prstGeom prst="rect">
              <a:avLst/>
            </a:prstGeom>
            <a:gradFill rotWithShape="0">
              <a:gsLst>
                <a:gs pos="0">
                  <a:schemeClr val="bg1"/>
                </a:gs>
                <a:gs pos="100000">
                  <a:schemeClr val="bg1">
                    <a:gamma/>
                    <a:shade val="66667"/>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6" name="Rectangle 32">
              <a:extLst>
                <a:ext uri="{FF2B5EF4-FFF2-40B4-BE49-F238E27FC236}">
                  <a16:creationId xmlns:a16="http://schemas.microsoft.com/office/drawing/2014/main" xmlns="" id="{36CA8B31-163F-4960-A0AD-33168F25C5FC}"/>
                </a:ext>
              </a:extLst>
            </p:cNvPr>
            <p:cNvSpPr>
              <a:spLocks noChangeArrowheads="1"/>
            </p:cNvSpPr>
            <p:nvPr userDrawn="1"/>
          </p:nvSpPr>
          <p:spPr bwMode="hidden">
            <a:xfrm rot="803987" flipV="1">
              <a:off x="611" y="1684"/>
              <a:ext cx="5204" cy="6"/>
            </a:xfrm>
            <a:prstGeom prst="rect">
              <a:avLst/>
            </a:prstGeom>
            <a:gradFill rotWithShape="0">
              <a:gsLst>
                <a:gs pos="0">
                  <a:schemeClr val="bg1"/>
                </a:gs>
                <a:gs pos="100000">
                  <a:schemeClr val="bg1">
                    <a:gamma/>
                    <a:shade val="60784"/>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7" name="Rectangle 33">
              <a:extLst>
                <a:ext uri="{FF2B5EF4-FFF2-40B4-BE49-F238E27FC236}">
                  <a16:creationId xmlns:a16="http://schemas.microsoft.com/office/drawing/2014/main" xmlns="" id="{5398E9F6-97EE-4EC4-BCBA-48529D183B9B}"/>
                </a:ext>
              </a:extLst>
            </p:cNvPr>
            <p:cNvSpPr>
              <a:spLocks noChangeArrowheads="1"/>
            </p:cNvSpPr>
            <p:nvPr userDrawn="1"/>
          </p:nvSpPr>
          <p:spPr bwMode="hidden">
            <a:xfrm rot="1273217" flipV="1">
              <a:off x="-204" y="2976"/>
              <a:ext cx="6150" cy="6"/>
            </a:xfrm>
            <a:prstGeom prst="rect">
              <a:avLst/>
            </a:prstGeom>
            <a:gradFill rotWithShape="0">
              <a:gsLst>
                <a:gs pos="0">
                  <a:schemeClr val="bg1"/>
                </a:gs>
                <a:gs pos="100000">
                  <a:schemeClr val="bg1">
                    <a:gamma/>
                    <a:shade val="54510"/>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8" name="Rectangle 34">
              <a:extLst>
                <a:ext uri="{FF2B5EF4-FFF2-40B4-BE49-F238E27FC236}">
                  <a16:creationId xmlns:a16="http://schemas.microsoft.com/office/drawing/2014/main" xmlns="" id="{B6923764-1C7D-44C1-9176-2E614BA04CB9}"/>
                </a:ext>
              </a:extLst>
            </p:cNvPr>
            <p:cNvSpPr>
              <a:spLocks noChangeArrowheads="1"/>
            </p:cNvSpPr>
            <p:nvPr userDrawn="1"/>
          </p:nvSpPr>
          <p:spPr bwMode="hidden">
            <a:xfrm rot="1169729" flipV="1">
              <a:off x="-174" y="2663"/>
              <a:ext cx="6104" cy="6"/>
            </a:xfrm>
            <a:prstGeom prst="rect">
              <a:avLst/>
            </a:prstGeom>
            <a:gradFill rotWithShape="0">
              <a:gsLst>
                <a:gs pos="0">
                  <a:schemeClr val="bg1"/>
                </a:gs>
                <a:gs pos="100000">
                  <a:schemeClr val="bg1">
                    <a:gamma/>
                    <a:shade val="51373"/>
                    <a:invGamma/>
                  </a:schemeClr>
                </a:gs>
              </a:gsLst>
              <a:lin ang="2700000" scaled="1"/>
            </a:gradFill>
            <a:ln w="9525">
              <a:noFill/>
              <a:miter lim="800000"/>
              <a:headEnd/>
              <a:tailEnd/>
            </a:ln>
            <a:effectLst/>
          </p:spPr>
          <p:txBody>
            <a:bodyPr rot="10800000"/>
            <a:lstStyle/>
            <a:p>
              <a:pPr algn="ctr" rtl="0">
                <a:defRPr/>
              </a:pPr>
              <a:endParaRPr lang="en-US" sz="1800" b="0">
                <a:effectLst>
                  <a:outerShdw blurRad="38100" dist="38100" dir="2700000" algn="tl">
                    <a:srgbClr val="000000"/>
                  </a:outerShdw>
                </a:effectLst>
                <a:latin typeface="Arial" charset="0"/>
                <a:cs typeface="Arial" charset="0"/>
              </a:endParaRPr>
            </a:p>
          </p:txBody>
        </p:sp>
        <p:sp>
          <p:nvSpPr>
            <p:cNvPr id="98339" name="Oval 35">
              <a:extLst>
                <a:ext uri="{FF2B5EF4-FFF2-40B4-BE49-F238E27FC236}">
                  <a16:creationId xmlns:a16="http://schemas.microsoft.com/office/drawing/2014/main" xmlns="" id="{5C07268C-C1D7-4DFD-8B25-C0B68DBAC259}"/>
                </a:ext>
              </a:extLst>
            </p:cNvPr>
            <p:cNvSpPr>
              <a:spLocks noChangeArrowheads="1"/>
            </p:cNvSpPr>
            <p:nvPr/>
          </p:nvSpPr>
          <p:spPr bwMode="hidden">
            <a:xfrm>
              <a:off x="740" y="3359"/>
              <a:ext cx="168" cy="9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0" name="Oval 36">
              <a:extLst>
                <a:ext uri="{FF2B5EF4-FFF2-40B4-BE49-F238E27FC236}">
                  <a16:creationId xmlns:a16="http://schemas.microsoft.com/office/drawing/2014/main" xmlns="" id="{1D5944DA-EC91-435E-812D-B00D708AA925}"/>
                </a:ext>
              </a:extLst>
            </p:cNvPr>
            <p:cNvSpPr>
              <a:spLocks noChangeArrowheads="1"/>
            </p:cNvSpPr>
            <p:nvPr/>
          </p:nvSpPr>
          <p:spPr bwMode="hidden">
            <a:xfrm>
              <a:off x="236" y="3074"/>
              <a:ext cx="168" cy="9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1" name="Oval 37">
              <a:extLst>
                <a:ext uri="{FF2B5EF4-FFF2-40B4-BE49-F238E27FC236}">
                  <a16:creationId xmlns:a16="http://schemas.microsoft.com/office/drawing/2014/main" xmlns="" id="{3B2F944E-1E62-4370-ADC7-37CB8F0A09C2}"/>
                </a:ext>
              </a:extLst>
            </p:cNvPr>
            <p:cNvSpPr>
              <a:spLocks noChangeArrowheads="1"/>
            </p:cNvSpPr>
            <p:nvPr/>
          </p:nvSpPr>
          <p:spPr bwMode="hidden">
            <a:xfrm>
              <a:off x="159" y="3652"/>
              <a:ext cx="196" cy="106"/>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2" name="Oval 38">
              <a:extLst>
                <a:ext uri="{FF2B5EF4-FFF2-40B4-BE49-F238E27FC236}">
                  <a16:creationId xmlns:a16="http://schemas.microsoft.com/office/drawing/2014/main" xmlns="" id="{D3C5179B-00C0-4CA7-91F0-E1BA0F05659F}"/>
                </a:ext>
              </a:extLst>
            </p:cNvPr>
            <p:cNvSpPr>
              <a:spLocks noChangeArrowheads="1"/>
            </p:cNvSpPr>
            <p:nvPr/>
          </p:nvSpPr>
          <p:spPr bwMode="hidden">
            <a:xfrm>
              <a:off x="2077" y="2661"/>
              <a:ext cx="156" cy="8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3" name="Oval 39">
              <a:extLst>
                <a:ext uri="{FF2B5EF4-FFF2-40B4-BE49-F238E27FC236}">
                  <a16:creationId xmlns:a16="http://schemas.microsoft.com/office/drawing/2014/main" xmlns="" id="{C27E54BB-523F-4E2C-9443-511DE6DF1EAD}"/>
                </a:ext>
              </a:extLst>
            </p:cNvPr>
            <p:cNvSpPr>
              <a:spLocks noChangeArrowheads="1"/>
            </p:cNvSpPr>
            <p:nvPr/>
          </p:nvSpPr>
          <p:spPr bwMode="hidden">
            <a:xfrm>
              <a:off x="1223" y="3076"/>
              <a:ext cx="168" cy="9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4" name="Oval 40">
              <a:extLst>
                <a:ext uri="{FF2B5EF4-FFF2-40B4-BE49-F238E27FC236}">
                  <a16:creationId xmlns:a16="http://schemas.microsoft.com/office/drawing/2014/main" xmlns="" id="{E1FC7811-AC9F-4CA5-9F13-246CDBABA547}"/>
                </a:ext>
              </a:extLst>
            </p:cNvPr>
            <p:cNvSpPr>
              <a:spLocks noChangeArrowheads="1"/>
            </p:cNvSpPr>
            <p:nvPr/>
          </p:nvSpPr>
          <p:spPr bwMode="hidden">
            <a:xfrm>
              <a:off x="1686" y="2857"/>
              <a:ext cx="156" cy="9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5" name="Oval 41">
              <a:extLst>
                <a:ext uri="{FF2B5EF4-FFF2-40B4-BE49-F238E27FC236}">
                  <a16:creationId xmlns:a16="http://schemas.microsoft.com/office/drawing/2014/main" xmlns="" id="{308ED5C5-2BE2-4F25-A5BD-DB04783BA1A1}"/>
                </a:ext>
              </a:extLst>
            </p:cNvPr>
            <p:cNvSpPr>
              <a:spLocks noChangeArrowheads="1"/>
            </p:cNvSpPr>
            <p:nvPr/>
          </p:nvSpPr>
          <p:spPr bwMode="hidden">
            <a:xfrm>
              <a:off x="750" y="2839"/>
              <a:ext cx="151"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6" name="Oval 42">
              <a:extLst>
                <a:ext uri="{FF2B5EF4-FFF2-40B4-BE49-F238E27FC236}">
                  <a16:creationId xmlns:a16="http://schemas.microsoft.com/office/drawing/2014/main" xmlns="" id="{64D53B3D-FA12-4E0B-9555-74FA72072B08}"/>
                </a:ext>
              </a:extLst>
            </p:cNvPr>
            <p:cNvSpPr>
              <a:spLocks noChangeArrowheads="1"/>
            </p:cNvSpPr>
            <p:nvPr/>
          </p:nvSpPr>
          <p:spPr bwMode="hidden">
            <a:xfrm>
              <a:off x="367" y="2656"/>
              <a:ext cx="150" cy="84"/>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7" name="Oval 43">
              <a:extLst>
                <a:ext uri="{FF2B5EF4-FFF2-40B4-BE49-F238E27FC236}">
                  <a16:creationId xmlns:a16="http://schemas.microsoft.com/office/drawing/2014/main" xmlns="" id="{FED28E0D-407C-47FC-AC0C-119F55A87D0F}"/>
                </a:ext>
              </a:extLst>
            </p:cNvPr>
            <p:cNvSpPr>
              <a:spLocks noChangeArrowheads="1"/>
            </p:cNvSpPr>
            <p:nvPr/>
          </p:nvSpPr>
          <p:spPr bwMode="hidden">
            <a:xfrm>
              <a:off x="1172" y="2642"/>
              <a:ext cx="156" cy="8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8" name="Oval 44">
              <a:extLst>
                <a:ext uri="{FF2B5EF4-FFF2-40B4-BE49-F238E27FC236}">
                  <a16:creationId xmlns:a16="http://schemas.microsoft.com/office/drawing/2014/main" xmlns="" id="{BDAC9214-9E75-4184-9B57-2363CAE9AD93}"/>
                </a:ext>
              </a:extLst>
            </p:cNvPr>
            <p:cNvSpPr>
              <a:spLocks noChangeArrowheads="1"/>
            </p:cNvSpPr>
            <p:nvPr/>
          </p:nvSpPr>
          <p:spPr bwMode="hidden">
            <a:xfrm>
              <a:off x="2401" y="2485"/>
              <a:ext cx="156" cy="83"/>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49" name="Oval 45">
              <a:extLst>
                <a:ext uri="{FF2B5EF4-FFF2-40B4-BE49-F238E27FC236}">
                  <a16:creationId xmlns:a16="http://schemas.microsoft.com/office/drawing/2014/main" xmlns="" id="{DE505C63-2592-45DA-9070-6752BAF2000E}"/>
                </a:ext>
              </a:extLst>
            </p:cNvPr>
            <p:cNvSpPr>
              <a:spLocks noChangeArrowheads="1"/>
            </p:cNvSpPr>
            <p:nvPr/>
          </p:nvSpPr>
          <p:spPr bwMode="hidden">
            <a:xfrm>
              <a:off x="1910" y="2314"/>
              <a:ext cx="134" cy="73"/>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0" name="Oval 46">
              <a:extLst>
                <a:ext uri="{FF2B5EF4-FFF2-40B4-BE49-F238E27FC236}">
                  <a16:creationId xmlns:a16="http://schemas.microsoft.com/office/drawing/2014/main" xmlns="" id="{9FCF1C0D-7A53-4593-ACC9-DE8664ACDC08}"/>
                </a:ext>
              </a:extLst>
            </p:cNvPr>
            <p:cNvSpPr>
              <a:spLocks noChangeArrowheads="1"/>
            </p:cNvSpPr>
            <p:nvPr/>
          </p:nvSpPr>
          <p:spPr bwMode="hidden">
            <a:xfrm>
              <a:off x="2254" y="2154"/>
              <a:ext cx="134"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1" name="Oval 47">
              <a:extLst>
                <a:ext uri="{FF2B5EF4-FFF2-40B4-BE49-F238E27FC236}">
                  <a16:creationId xmlns:a16="http://schemas.microsoft.com/office/drawing/2014/main" xmlns="" id="{D807D6FB-1B53-4D9A-992F-98961C9C415C}"/>
                </a:ext>
              </a:extLst>
            </p:cNvPr>
            <p:cNvSpPr>
              <a:spLocks noChangeArrowheads="1"/>
            </p:cNvSpPr>
            <p:nvPr/>
          </p:nvSpPr>
          <p:spPr bwMode="hidden">
            <a:xfrm>
              <a:off x="2742" y="2305"/>
              <a:ext cx="140" cy="72"/>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2" name="Oval 48">
              <a:extLst>
                <a:ext uri="{FF2B5EF4-FFF2-40B4-BE49-F238E27FC236}">
                  <a16:creationId xmlns:a16="http://schemas.microsoft.com/office/drawing/2014/main" xmlns="" id="{93A28A21-C884-4A51-9684-997466BCF360}"/>
                </a:ext>
              </a:extLst>
            </p:cNvPr>
            <p:cNvSpPr>
              <a:spLocks noChangeArrowheads="1"/>
            </p:cNvSpPr>
            <p:nvPr/>
          </p:nvSpPr>
          <p:spPr bwMode="hidden">
            <a:xfrm>
              <a:off x="2812" y="1898"/>
              <a:ext cx="129"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3" name="Oval 49">
              <a:extLst>
                <a:ext uri="{FF2B5EF4-FFF2-40B4-BE49-F238E27FC236}">
                  <a16:creationId xmlns:a16="http://schemas.microsoft.com/office/drawing/2014/main" xmlns="" id="{5F79C22B-DDEA-483E-93C7-CBE815A5AEDD}"/>
                </a:ext>
              </a:extLst>
            </p:cNvPr>
            <p:cNvSpPr>
              <a:spLocks noChangeArrowheads="1"/>
            </p:cNvSpPr>
            <p:nvPr/>
          </p:nvSpPr>
          <p:spPr bwMode="hidden">
            <a:xfrm>
              <a:off x="3721" y="1792"/>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4" name="Oval 50">
              <a:extLst>
                <a:ext uri="{FF2B5EF4-FFF2-40B4-BE49-F238E27FC236}">
                  <a16:creationId xmlns:a16="http://schemas.microsoft.com/office/drawing/2014/main" xmlns="" id="{44325CC6-586B-4EDC-8975-958060BF0273}"/>
                </a:ext>
              </a:extLst>
            </p:cNvPr>
            <p:cNvSpPr>
              <a:spLocks noChangeArrowheads="1"/>
            </p:cNvSpPr>
            <p:nvPr/>
          </p:nvSpPr>
          <p:spPr bwMode="hidden">
            <a:xfrm>
              <a:off x="3528" y="1896"/>
              <a:ext cx="128" cy="61"/>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5" name="Oval 51">
              <a:extLst>
                <a:ext uri="{FF2B5EF4-FFF2-40B4-BE49-F238E27FC236}">
                  <a16:creationId xmlns:a16="http://schemas.microsoft.com/office/drawing/2014/main" xmlns="" id="{C1AFA5D7-8DCE-4796-AF4B-DDE74EEE1A55}"/>
                </a:ext>
              </a:extLst>
            </p:cNvPr>
            <p:cNvSpPr>
              <a:spLocks noChangeArrowheads="1"/>
            </p:cNvSpPr>
            <p:nvPr/>
          </p:nvSpPr>
          <p:spPr bwMode="hidden">
            <a:xfrm>
              <a:off x="3064" y="1778"/>
              <a:ext cx="128" cy="6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6" name="Oval 52">
              <a:extLst>
                <a:ext uri="{FF2B5EF4-FFF2-40B4-BE49-F238E27FC236}">
                  <a16:creationId xmlns:a16="http://schemas.microsoft.com/office/drawing/2014/main" xmlns="" id="{BA1631A6-B5BD-436F-B3F9-CE754F5B18E7}"/>
                </a:ext>
              </a:extLst>
            </p:cNvPr>
            <p:cNvSpPr>
              <a:spLocks noChangeArrowheads="1"/>
            </p:cNvSpPr>
            <p:nvPr/>
          </p:nvSpPr>
          <p:spPr bwMode="hidden">
            <a:xfrm>
              <a:off x="3277" y="2024"/>
              <a:ext cx="134" cy="73"/>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7" name="Oval 53">
              <a:extLst>
                <a:ext uri="{FF2B5EF4-FFF2-40B4-BE49-F238E27FC236}">
                  <a16:creationId xmlns:a16="http://schemas.microsoft.com/office/drawing/2014/main" xmlns="" id="{4CAFC7A4-2D26-4AC1-9586-2D2127F03BBA}"/>
                </a:ext>
              </a:extLst>
            </p:cNvPr>
            <p:cNvSpPr>
              <a:spLocks noChangeArrowheads="1"/>
            </p:cNvSpPr>
            <p:nvPr/>
          </p:nvSpPr>
          <p:spPr bwMode="hidden">
            <a:xfrm>
              <a:off x="3027" y="2160"/>
              <a:ext cx="133" cy="61"/>
            </a:xfrm>
            <a:prstGeom prst="ellipse">
              <a:avLst/>
            </a:prstGeom>
            <a:gradFill rotWithShape="0">
              <a:gsLst>
                <a:gs pos="0">
                  <a:schemeClr val="bg1"/>
                </a:gs>
                <a:gs pos="100000">
                  <a:schemeClr val="bg1">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8" name="Oval 54">
              <a:extLst>
                <a:ext uri="{FF2B5EF4-FFF2-40B4-BE49-F238E27FC236}">
                  <a16:creationId xmlns:a16="http://schemas.microsoft.com/office/drawing/2014/main" xmlns="" id="{F46985A0-6804-4BC8-9131-0FD3CD87451E}"/>
                </a:ext>
              </a:extLst>
            </p:cNvPr>
            <p:cNvSpPr>
              <a:spLocks noChangeArrowheads="1"/>
            </p:cNvSpPr>
            <p:nvPr/>
          </p:nvSpPr>
          <p:spPr bwMode="hidden">
            <a:xfrm>
              <a:off x="1569" y="2453"/>
              <a:ext cx="150" cy="9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59" name="Oval 55">
              <a:extLst>
                <a:ext uri="{FF2B5EF4-FFF2-40B4-BE49-F238E27FC236}">
                  <a16:creationId xmlns:a16="http://schemas.microsoft.com/office/drawing/2014/main" xmlns="" id="{38711D04-921E-47A0-802C-8B0AF815D0F7}"/>
                </a:ext>
              </a:extLst>
            </p:cNvPr>
            <p:cNvSpPr>
              <a:spLocks noChangeArrowheads="1"/>
            </p:cNvSpPr>
            <p:nvPr/>
          </p:nvSpPr>
          <p:spPr bwMode="hidden">
            <a:xfrm>
              <a:off x="1863" y="2028"/>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0" name="Oval 56">
              <a:extLst>
                <a:ext uri="{FF2B5EF4-FFF2-40B4-BE49-F238E27FC236}">
                  <a16:creationId xmlns:a16="http://schemas.microsoft.com/office/drawing/2014/main" xmlns="" id="{78EE1B43-7E17-4794-8353-08F0F45F33E4}"/>
                </a:ext>
              </a:extLst>
            </p:cNvPr>
            <p:cNvSpPr>
              <a:spLocks noChangeArrowheads="1"/>
            </p:cNvSpPr>
            <p:nvPr/>
          </p:nvSpPr>
          <p:spPr bwMode="hidden">
            <a:xfrm>
              <a:off x="1513" y="2175"/>
              <a:ext cx="139" cy="6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1" name="Oval 57">
              <a:extLst>
                <a:ext uri="{FF2B5EF4-FFF2-40B4-BE49-F238E27FC236}">
                  <a16:creationId xmlns:a16="http://schemas.microsoft.com/office/drawing/2014/main" xmlns="" id="{227D0D5F-A09D-4EE4-BFE2-66B2DE280C38}"/>
                </a:ext>
              </a:extLst>
            </p:cNvPr>
            <p:cNvSpPr>
              <a:spLocks noChangeArrowheads="1"/>
            </p:cNvSpPr>
            <p:nvPr/>
          </p:nvSpPr>
          <p:spPr bwMode="hidden">
            <a:xfrm>
              <a:off x="1191" y="2311"/>
              <a:ext cx="134" cy="72"/>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2" name="Oval 58">
              <a:extLst>
                <a:ext uri="{FF2B5EF4-FFF2-40B4-BE49-F238E27FC236}">
                  <a16:creationId xmlns:a16="http://schemas.microsoft.com/office/drawing/2014/main" xmlns="" id="{16D6127C-0A3C-4A59-9D3D-02217A87D79F}"/>
                </a:ext>
              </a:extLst>
            </p:cNvPr>
            <p:cNvSpPr>
              <a:spLocks noChangeArrowheads="1"/>
            </p:cNvSpPr>
            <p:nvPr/>
          </p:nvSpPr>
          <p:spPr bwMode="hidden">
            <a:xfrm>
              <a:off x="1154" y="2047"/>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3" name="Oval 59">
              <a:extLst>
                <a:ext uri="{FF2B5EF4-FFF2-40B4-BE49-F238E27FC236}">
                  <a16:creationId xmlns:a16="http://schemas.microsoft.com/office/drawing/2014/main" xmlns="" id="{F8413D5A-5B5B-4622-B583-F945B0100B4A}"/>
                </a:ext>
              </a:extLst>
            </p:cNvPr>
            <p:cNvSpPr>
              <a:spLocks noChangeArrowheads="1"/>
            </p:cNvSpPr>
            <p:nvPr/>
          </p:nvSpPr>
          <p:spPr bwMode="hidden">
            <a:xfrm>
              <a:off x="1142" y="1803"/>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4" name="Oval 60">
              <a:extLst>
                <a:ext uri="{FF2B5EF4-FFF2-40B4-BE49-F238E27FC236}">
                  <a16:creationId xmlns:a16="http://schemas.microsoft.com/office/drawing/2014/main" xmlns="" id="{90EAF17D-C284-4036-B096-35724D5E58E9}"/>
                </a:ext>
              </a:extLst>
            </p:cNvPr>
            <p:cNvSpPr>
              <a:spLocks noChangeArrowheads="1"/>
            </p:cNvSpPr>
            <p:nvPr/>
          </p:nvSpPr>
          <p:spPr bwMode="hidden">
            <a:xfrm>
              <a:off x="1500" y="1912"/>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5" name="Oval 61">
              <a:extLst>
                <a:ext uri="{FF2B5EF4-FFF2-40B4-BE49-F238E27FC236}">
                  <a16:creationId xmlns:a16="http://schemas.microsoft.com/office/drawing/2014/main" xmlns="" id="{F1996434-C1F3-421B-A0AE-4F2208A81B64}"/>
                </a:ext>
              </a:extLst>
            </p:cNvPr>
            <p:cNvSpPr>
              <a:spLocks noChangeArrowheads="1"/>
            </p:cNvSpPr>
            <p:nvPr/>
          </p:nvSpPr>
          <p:spPr bwMode="hidden">
            <a:xfrm>
              <a:off x="1804" y="1801"/>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6" name="Oval 62">
              <a:extLst>
                <a:ext uri="{FF2B5EF4-FFF2-40B4-BE49-F238E27FC236}">
                  <a16:creationId xmlns:a16="http://schemas.microsoft.com/office/drawing/2014/main" xmlns="" id="{F4C81D11-283B-41E7-A793-EEF28FBC5DBB}"/>
                </a:ext>
              </a:extLst>
            </p:cNvPr>
            <p:cNvSpPr>
              <a:spLocks noChangeArrowheads="1"/>
            </p:cNvSpPr>
            <p:nvPr/>
          </p:nvSpPr>
          <p:spPr bwMode="hidden">
            <a:xfrm>
              <a:off x="2159" y="1905"/>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7" name="Oval 63">
              <a:extLst>
                <a:ext uri="{FF2B5EF4-FFF2-40B4-BE49-F238E27FC236}">
                  <a16:creationId xmlns:a16="http://schemas.microsoft.com/office/drawing/2014/main" xmlns="" id="{E2CF1451-5EA6-4128-B074-E23DDDCA2915}"/>
                </a:ext>
              </a:extLst>
            </p:cNvPr>
            <p:cNvSpPr>
              <a:spLocks noChangeArrowheads="1"/>
            </p:cNvSpPr>
            <p:nvPr/>
          </p:nvSpPr>
          <p:spPr bwMode="hidden">
            <a:xfrm>
              <a:off x="2432" y="1787"/>
              <a:ext cx="128"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8" name="Oval 64">
              <a:extLst>
                <a:ext uri="{FF2B5EF4-FFF2-40B4-BE49-F238E27FC236}">
                  <a16:creationId xmlns:a16="http://schemas.microsoft.com/office/drawing/2014/main" xmlns="" id="{CF242A04-BD95-4E3B-97BD-47CBD3A7C3EA}"/>
                </a:ext>
              </a:extLst>
            </p:cNvPr>
            <p:cNvSpPr>
              <a:spLocks noChangeArrowheads="1"/>
            </p:cNvSpPr>
            <p:nvPr/>
          </p:nvSpPr>
          <p:spPr bwMode="hidden">
            <a:xfrm>
              <a:off x="470" y="2032"/>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69" name="Oval 65">
              <a:extLst>
                <a:ext uri="{FF2B5EF4-FFF2-40B4-BE49-F238E27FC236}">
                  <a16:creationId xmlns:a16="http://schemas.microsoft.com/office/drawing/2014/main" xmlns="" id="{5E5A8199-DDC4-40B7-B978-399A989B0555}"/>
                </a:ext>
              </a:extLst>
            </p:cNvPr>
            <p:cNvSpPr>
              <a:spLocks noChangeArrowheads="1"/>
            </p:cNvSpPr>
            <p:nvPr/>
          </p:nvSpPr>
          <p:spPr bwMode="hidden">
            <a:xfrm>
              <a:off x="68" y="2166"/>
              <a:ext cx="134" cy="73"/>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0" name="Oval 66">
              <a:extLst>
                <a:ext uri="{FF2B5EF4-FFF2-40B4-BE49-F238E27FC236}">
                  <a16:creationId xmlns:a16="http://schemas.microsoft.com/office/drawing/2014/main" xmlns="" id="{F38448FF-CFCB-4516-8CFB-BE730169DA52}"/>
                </a:ext>
              </a:extLst>
            </p:cNvPr>
            <p:cNvSpPr>
              <a:spLocks noChangeArrowheads="1"/>
            </p:cNvSpPr>
            <p:nvPr/>
          </p:nvSpPr>
          <p:spPr bwMode="hidden">
            <a:xfrm>
              <a:off x="798" y="1916"/>
              <a:ext cx="128" cy="6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1" name="Oval 67">
              <a:extLst>
                <a:ext uri="{FF2B5EF4-FFF2-40B4-BE49-F238E27FC236}">
                  <a16:creationId xmlns:a16="http://schemas.microsoft.com/office/drawing/2014/main" xmlns="" id="{19FE3AE0-07D1-4F64-9974-B85A17BE49F0}"/>
                </a:ext>
              </a:extLst>
            </p:cNvPr>
            <p:cNvSpPr>
              <a:spLocks noChangeArrowheads="1"/>
            </p:cNvSpPr>
            <p:nvPr/>
          </p:nvSpPr>
          <p:spPr bwMode="hidden">
            <a:xfrm>
              <a:off x="455" y="1797"/>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2" name="Oval 68">
              <a:extLst>
                <a:ext uri="{FF2B5EF4-FFF2-40B4-BE49-F238E27FC236}">
                  <a16:creationId xmlns:a16="http://schemas.microsoft.com/office/drawing/2014/main" xmlns="" id="{49CA48E3-8A2F-4883-A3D6-00EE26C60826}"/>
                </a:ext>
              </a:extLst>
            </p:cNvPr>
            <p:cNvSpPr>
              <a:spLocks noChangeArrowheads="1"/>
            </p:cNvSpPr>
            <p:nvPr/>
          </p:nvSpPr>
          <p:spPr bwMode="hidden">
            <a:xfrm>
              <a:off x="113" y="1901"/>
              <a:ext cx="128" cy="6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3" name="Oval 69">
              <a:extLst>
                <a:ext uri="{FF2B5EF4-FFF2-40B4-BE49-F238E27FC236}">
                  <a16:creationId xmlns:a16="http://schemas.microsoft.com/office/drawing/2014/main" xmlns="" id="{5E262121-2225-433A-91D8-89B64C30FF89}"/>
                </a:ext>
              </a:extLst>
            </p:cNvPr>
            <p:cNvSpPr>
              <a:spLocks noChangeArrowheads="1"/>
            </p:cNvSpPr>
            <p:nvPr/>
          </p:nvSpPr>
          <p:spPr bwMode="hidden">
            <a:xfrm>
              <a:off x="432" y="2323"/>
              <a:ext cx="139"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4" name="Oval 70">
              <a:extLst>
                <a:ext uri="{FF2B5EF4-FFF2-40B4-BE49-F238E27FC236}">
                  <a16:creationId xmlns:a16="http://schemas.microsoft.com/office/drawing/2014/main" xmlns="" id="{B3A9C80B-B515-4311-8592-EA4EF106F713}"/>
                </a:ext>
              </a:extLst>
            </p:cNvPr>
            <p:cNvSpPr>
              <a:spLocks noChangeArrowheads="1"/>
            </p:cNvSpPr>
            <p:nvPr/>
          </p:nvSpPr>
          <p:spPr bwMode="hidden">
            <a:xfrm>
              <a:off x="814" y="2178"/>
              <a:ext cx="134" cy="6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5" name="Oval 71">
              <a:extLst>
                <a:ext uri="{FF2B5EF4-FFF2-40B4-BE49-F238E27FC236}">
                  <a16:creationId xmlns:a16="http://schemas.microsoft.com/office/drawing/2014/main" xmlns="" id="{C16E7834-3F81-4192-B4FC-82E6C64FE437}"/>
                </a:ext>
              </a:extLst>
            </p:cNvPr>
            <p:cNvSpPr>
              <a:spLocks noChangeArrowheads="1"/>
            </p:cNvSpPr>
            <p:nvPr/>
          </p:nvSpPr>
          <p:spPr bwMode="hidden">
            <a:xfrm>
              <a:off x="789" y="2472"/>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6" name="Oval 72">
              <a:extLst>
                <a:ext uri="{FF2B5EF4-FFF2-40B4-BE49-F238E27FC236}">
                  <a16:creationId xmlns:a16="http://schemas.microsoft.com/office/drawing/2014/main" xmlns="" id="{485F8ADB-83DE-4230-AFD6-19E1D07810DF}"/>
                </a:ext>
              </a:extLst>
            </p:cNvPr>
            <p:cNvSpPr>
              <a:spLocks noChangeArrowheads="1"/>
            </p:cNvSpPr>
            <p:nvPr/>
          </p:nvSpPr>
          <p:spPr bwMode="hidden">
            <a:xfrm>
              <a:off x="2544" y="2015"/>
              <a:ext cx="140" cy="72"/>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7" name="Oval 73">
              <a:extLst>
                <a:ext uri="{FF2B5EF4-FFF2-40B4-BE49-F238E27FC236}">
                  <a16:creationId xmlns:a16="http://schemas.microsoft.com/office/drawing/2014/main" xmlns="" id="{EAE3D570-1E3B-4794-A0BC-73D530DA74D0}"/>
                </a:ext>
              </a:extLst>
            </p:cNvPr>
            <p:cNvSpPr>
              <a:spLocks noChangeArrowheads="1"/>
            </p:cNvSpPr>
            <p:nvPr/>
          </p:nvSpPr>
          <p:spPr bwMode="hidden">
            <a:xfrm>
              <a:off x="1457" y="1700"/>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8" name="Oval 74">
              <a:extLst>
                <a:ext uri="{FF2B5EF4-FFF2-40B4-BE49-F238E27FC236}">
                  <a16:creationId xmlns:a16="http://schemas.microsoft.com/office/drawing/2014/main" xmlns="" id="{AD8ADE47-D308-4233-9BCC-C65C039E8EE7}"/>
                </a:ext>
              </a:extLst>
            </p:cNvPr>
            <p:cNvSpPr>
              <a:spLocks noChangeArrowheads="1"/>
            </p:cNvSpPr>
            <p:nvPr/>
          </p:nvSpPr>
          <p:spPr bwMode="hidden">
            <a:xfrm>
              <a:off x="1747"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79" name="Oval 75">
              <a:extLst>
                <a:ext uri="{FF2B5EF4-FFF2-40B4-BE49-F238E27FC236}">
                  <a16:creationId xmlns:a16="http://schemas.microsoft.com/office/drawing/2014/main" xmlns="" id="{2F6AED8D-4EF4-473C-9962-89EB5691FA01}"/>
                </a:ext>
              </a:extLst>
            </p:cNvPr>
            <p:cNvSpPr>
              <a:spLocks noChangeArrowheads="1"/>
            </p:cNvSpPr>
            <p:nvPr/>
          </p:nvSpPr>
          <p:spPr bwMode="hidden">
            <a:xfrm>
              <a:off x="1385"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0" name="Oval 76">
              <a:extLst>
                <a:ext uri="{FF2B5EF4-FFF2-40B4-BE49-F238E27FC236}">
                  <a16:creationId xmlns:a16="http://schemas.microsoft.com/office/drawing/2014/main" xmlns="" id="{83F5C09A-678B-4D88-BBFF-9191914A5E6A}"/>
                </a:ext>
              </a:extLst>
            </p:cNvPr>
            <p:cNvSpPr>
              <a:spLocks noChangeArrowheads="1"/>
            </p:cNvSpPr>
            <p:nvPr/>
          </p:nvSpPr>
          <p:spPr bwMode="hidden">
            <a:xfrm>
              <a:off x="1093" y="1595"/>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1" name="Oval 77">
              <a:extLst>
                <a:ext uri="{FF2B5EF4-FFF2-40B4-BE49-F238E27FC236}">
                  <a16:creationId xmlns:a16="http://schemas.microsoft.com/office/drawing/2014/main" xmlns="" id="{7756BE20-94E1-4701-8975-54CA3EED27E3}"/>
                </a:ext>
              </a:extLst>
            </p:cNvPr>
            <p:cNvSpPr>
              <a:spLocks noChangeArrowheads="1"/>
            </p:cNvSpPr>
            <p:nvPr/>
          </p:nvSpPr>
          <p:spPr bwMode="hidden">
            <a:xfrm>
              <a:off x="792" y="1690"/>
              <a:ext cx="124"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2" name="Oval 78">
              <a:extLst>
                <a:ext uri="{FF2B5EF4-FFF2-40B4-BE49-F238E27FC236}">
                  <a16:creationId xmlns:a16="http://schemas.microsoft.com/office/drawing/2014/main" xmlns="" id="{2BC17C76-6699-4347-B652-59989A1FF003}"/>
                </a:ext>
              </a:extLst>
            </p:cNvPr>
            <p:cNvSpPr>
              <a:spLocks noChangeArrowheads="1"/>
            </p:cNvSpPr>
            <p:nvPr/>
          </p:nvSpPr>
          <p:spPr bwMode="hidden">
            <a:xfrm>
              <a:off x="2011" y="1512"/>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3" name="Oval 79">
              <a:extLst>
                <a:ext uri="{FF2B5EF4-FFF2-40B4-BE49-F238E27FC236}">
                  <a16:creationId xmlns:a16="http://schemas.microsoft.com/office/drawing/2014/main" xmlns="" id="{BAA08620-B9DE-449A-83E5-FFCE8308B633}"/>
                </a:ext>
              </a:extLst>
            </p:cNvPr>
            <p:cNvSpPr>
              <a:spLocks noChangeArrowheads="1"/>
            </p:cNvSpPr>
            <p:nvPr/>
          </p:nvSpPr>
          <p:spPr bwMode="hidden">
            <a:xfrm>
              <a:off x="2087" y="169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4" name="Oval 80">
              <a:extLst>
                <a:ext uri="{FF2B5EF4-FFF2-40B4-BE49-F238E27FC236}">
                  <a16:creationId xmlns:a16="http://schemas.microsoft.com/office/drawing/2014/main" xmlns="" id="{646FFFC3-675D-4F3E-AE2D-D0FFA66245F8}"/>
                </a:ext>
              </a:extLst>
            </p:cNvPr>
            <p:cNvSpPr>
              <a:spLocks noChangeArrowheads="1"/>
            </p:cNvSpPr>
            <p:nvPr/>
          </p:nvSpPr>
          <p:spPr bwMode="hidden">
            <a:xfrm>
              <a:off x="2345" y="1601"/>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5" name="Oval 81">
              <a:extLst>
                <a:ext uri="{FF2B5EF4-FFF2-40B4-BE49-F238E27FC236}">
                  <a16:creationId xmlns:a16="http://schemas.microsoft.com/office/drawing/2014/main" xmlns="" id="{6671B129-AE73-40F6-B3B8-ABCCF1FC54E1}"/>
                </a:ext>
              </a:extLst>
            </p:cNvPr>
            <p:cNvSpPr>
              <a:spLocks noChangeArrowheads="1"/>
            </p:cNvSpPr>
            <p:nvPr/>
          </p:nvSpPr>
          <p:spPr bwMode="hidden">
            <a:xfrm>
              <a:off x="2684" y="1686"/>
              <a:ext cx="123"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6" name="Oval 82">
              <a:extLst>
                <a:ext uri="{FF2B5EF4-FFF2-40B4-BE49-F238E27FC236}">
                  <a16:creationId xmlns:a16="http://schemas.microsoft.com/office/drawing/2014/main" xmlns="" id="{CDEC6D83-F0C4-4866-8168-72984509F032}"/>
                </a:ext>
              </a:extLst>
            </p:cNvPr>
            <p:cNvSpPr>
              <a:spLocks noChangeArrowheads="1"/>
            </p:cNvSpPr>
            <p:nvPr/>
          </p:nvSpPr>
          <p:spPr bwMode="hidden">
            <a:xfrm>
              <a:off x="806" y="1512"/>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7" name="Oval 83">
              <a:extLst>
                <a:ext uri="{FF2B5EF4-FFF2-40B4-BE49-F238E27FC236}">
                  <a16:creationId xmlns:a16="http://schemas.microsoft.com/office/drawing/2014/main" xmlns="" id="{B1EAE54B-A684-4EC9-89B4-0AD2E31A7C36}"/>
                </a:ext>
              </a:extLst>
            </p:cNvPr>
            <p:cNvSpPr>
              <a:spLocks noChangeArrowheads="1"/>
            </p:cNvSpPr>
            <p:nvPr/>
          </p:nvSpPr>
          <p:spPr bwMode="hidden">
            <a:xfrm>
              <a:off x="495" y="1597"/>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8" name="Oval 84">
              <a:extLst>
                <a:ext uri="{FF2B5EF4-FFF2-40B4-BE49-F238E27FC236}">
                  <a16:creationId xmlns:a16="http://schemas.microsoft.com/office/drawing/2014/main" xmlns="" id="{50006FE9-9697-442A-A974-EA875956C0D6}"/>
                </a:ext>
              </a:extLst>
            </p:cNvPr>
            <p:cNvSpPr>
              <a:spLocks noChangeArrowheads="1"/>
            </p:cNvSpPr>
            <p:nvPr/>
          </p:nvSpPr>
          <p:spPr bwMode="hidden">
            <a:xfrm>
              <a:off x="228" y="1508"/>
              <a:ext cx="123"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89" name="Oval 85">
              <a:extLst>
                <a:ext uri="{FF2B5EF4-FFF2-40B4-BE49-F238E27FC236}">
                  <a16:creationId xmlns:a16="http://schemas.microsoft.com/office/drawing/2014/main" xmlns="" id="{536FBEF1-A6FF-4CEC-B63D-A15E1F3B01F6}"/>
                </a:ext>
              </a:extLst>
            </p:cNvPr>
            <p:cNvSpPr>
              <a:spLocks noChangeArrowheads="1"/>
            </p:cNvSpPr>
            <p:nvPr/>
          </p:nvSpPr>
          <p:spPr bwMode="hidden">
            <a:xfrm>
              <a:off x="157" y="1698"/>
              <a:ext cx="123"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0" name="Oval 86">
              <a:extLst>
                <a:ext uri="{FF2B5EF4-FFF2-40B4-BE49-F238E27FC236}">
                  <a16:creationId xmlns:a16="http://schemas.microsoft.com/office/drawing/2014/main" xmlns="" id="{231834F0-7555-4E17-AD72-B0FC6C7817BF}"/>
                </a:ext>
              </a:extLst>
            </p:cNvPr>
            <p:cNvSpPr>
              <a:spLocks noChangeArrowheads="1"/>
            </p:cNvSpPr>
            <p:nvPr/>
          </p:nvSpPr>
          <p:spPr bwMode="hidden">
            <a:xfrm>
              <a:off x="2887" y="1595"/>
              <a:ext cx="124"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1" name="Oval 87">
              <a:extLst>
                <a:ext uri="{FF2B5EF4-FFF2-40B4-BE49-F238E27FC236}">
                  <a16:creationId xmlns:a16="http://schemas.microsoft.com/office/drawing/2014/main" xmlns="" id="{C8CD6597-1FFF-4333-B3B8-AE51CAFD32C9}"/>
                </a:ext>
              </a:extLst>
            </p:cNvPr>
            <p:cNvSpPr>
              <a:spLocks noChangeArrowheads="1"/>
            </p:cNvSpPr>
            <p:nvPr/>
          </p:nvSpPr>
          <p:spPr bwMode="hidden">
            <a:xfrm>
              <a:off x="3079" y="1511"/>
              <a:ext cx="124"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2" name="Oval 88">
              <a:extLst>
                <a:ext uri="{FF2B5EF4-FFF2-40B4-BE49-F238E27FC236}">
                  <a16:creationId xmlns:a16="http://schemas.microsoft.com/office/drawing/2014/main" xmlns="" id="{D085F861-D652-4E2F-80C6-F8C010F5C9C9}"/>
                </a:ext>
              </a:extLst>
            </p:cNvPr>
            <p:cNvSpPr>
              <a:spLocks noChangeArrowheads="1"/>
            </p:cNvSpPr>
            <p:nvPr/>
          </p:nvSpPr>
          <p:spPr bwMode="hidden">
            <a:xfrm>
              <a:off x="3270" y="1688"/>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3" name="Oval 89">
              <a:extLst>
                <a:ext uri="{FF2B5EF4-FFF2-40B4-BE49-F238E27FC236}">
                  <a16:creationId xmlns:a16="http://schemas.microsoft.com/office/drawing/2014/main" xmlns="" id="{D4087B5B-C896-41A7-9DE1-CE01DBAA2750}"/>
                </a:ext>
              </a:extLst>
            </p:cNvPr>
            <p:cNvSpPr>
              <a:spLocks noChangeArrowheads="1"/>
            </p:cNvSpPr>
            <p:nvPr/>
          </p:nvSpPr>
          <p:spPr bwMode="hidden">
            <a:xfrm>
              <a:off x="3453" y="1599"/>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4" name="Oval 90">
              <a:extLst>
                <a:ext uri="{FF2B5EF4-FFF2-40B4-BE49-F238E27FC236}">
                  <a16:creationId xmlns:a16="http://schemas.microsoft.com/office/drawing/2014/main" xmlns="" id="{56092F00-1229-4F3F-AEF8-99FC7F0DC503}"/>
                </a:ext>
              </a:extLst>
            </p:cNvPr>
            <p:cNvSpPr>
              <a:spLocks noChangeArrowheads="1"/>
            </p:cNvSpPr>
            <p:nvPr/>
          </p:nvSpPr>
          <p:spPr bwMode="hidden">
            <a:xfrm>
              <a:off x="3651" y="1506"/>
              <a:ext cx="123"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5" name="Oval 91">
              <a:extLst>
                <a:ext uri="{FF2B5EF4-FFF2-40B4-BE49-F238E27FC236}">
                  <a16:creationId xmlns:a16="http://schemas.microsoft.com/office/drawing/2014/main" xmlns="" id="{41D3E631-A0D9-4279-8E1D-AFF33A706D3C}"/>
                </a:ext>
              </a:extLst>
            </p:cNvPr>
            <p:cNvSpPr>
              <a:spLocks noChangeArrowheads="1"/>
            </p:cNvSpPr>
            <p:nvPr/>
          </p:nvSpPr>
          <p:spPr bwMode="hidden">
            <a:xfrm>
              <a:off x="4251" y="1513"/>
              <a:ext cx="124"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6" name="Oval 92">
              <a:extLst>
                <a:ext uri="{FF2B5EF4-FFF2-40B4-BE49-F238E27FC236}">
                  <a16:creationId xmlns:a16="http://schemas.microsoft.com/office/drawing/2014/main" xmlns="" id="{D8781040-7499-4079-AA21-EFE1A003A312}"/>
                </a:ext>
              </a:extLst>
            </p:cNvPr>
            <p:cNvSpPr>
              <a:spLocks noChangeArrowheads="1"/>
            </p:cNvSpPr>
            <p:nvPr/>
          </p:nvSpPr>
          <p:spPr bwMode="hidden">
            <a:xfrm>
              <a:off x="3901" y="1701"/>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7" name="Oval 93">
              <a:extLst>
                <a:ext uri="{FF2B5EF4-FFF2-40B4-BE49-F238E27FC236}">
                  <a16:creationId xmlns:a16="http://schemas.microsoft.com/office/drawing/2014/main" xmlns="" id="{5BA25E78-BC82-4152-9E0A-1A216D93B1F7}"/>
                </a:ext>
              </a:extLst>
            </p:cNvPr>
            <p:cNvSpPr>
              <a:spLocks noChangeArrowheads="1"/>
            </p:cNvSpPr>
            <p:nvPr/>
          </p:nvSpPr>
          <p:spPr bwMode="hidden">
            <a:xfrm>
              <a:off x="4086" y="1608"/>
              <a:ext cx="128" cy="50"/>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8" name="Oval 94">
              <a:extLst>
                <a:ext uri="{FF2B5EF4-FFF2-40B4-BE49-F238E27FC236}">
                  <a16:creationId xmlns:a16="http://schemas.microsoft.com/office/drawing/2014/main" xmlns="" id="{201979D2-2542-4E7E-88F1-142181BBD26A}"/>
                </a:ext>
              </a:extLst>
            </p:cNvPr>
            <p:cNvSpPr>
              <a:spLocks noChangeArrowheads="1"/>
            </p:cNvSpPr>
            <p:nvPr/>
          </p:nvSpPr>
          <p:spPr bwMode="hidden">
            <a:xfrm>
              <a:off x="1282" y="3653"/>
              <a:ext cx="196" cy="11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399" name="Oval 95">
              <a:extLst>
                <a:ext uri="{FF2B5EF4-FFF2-40B4-BE49-F238E27FC236}">
                  <a16:creationId xmlns:a16="http://schemas.microsoft.com/office/drawing/2014/main" xmlns="" id="{F105732A-60F9-478C-8973-2ACBDDC2C997}"/>
                </a:ext>
              </a:extLst>
            </p:cNvPr>
            <p:cNvSpPr>
              <a:spLocks noChangeArrowheads="1"/>
            </p:cNvSpPr>
            <p:nvPr/>
          </p:nvSpPr>
          <p:spPr bwMode="hidden">
            <a:xfrm>
              <a:off x="707" y="4014"/>
              <a:ext cx="191" cy="11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0" name="Oval 96">
              <a:extLst>
                <a:ext uri="{FF2B5EF4-FFF2-40B4-BE49-F238E27FC236}">
                  <a16:creationId xmlns:a16="http://schemas.microsoft.com/office/drawing/2014/main" xmlns="" id="{2CFE59AC-9327-412F-A8EA-2B8ABF707C84}"/>
                </a:ext>
              </a:extLst>
            </p:cNvPr>
            <p:cNvSpPr>
              <a:spLocks noChangeArrowheads="1"/>
            </p:cNvSpPr>
            <p:nvPr/>
          </p:nvSpPr>
          <p:spPr bwMode="hidden">
            <a:xfrm>
              <a:off x="2229" y="309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1" name="Oval 97">
              <a:extLst>
                <a:ext uri="{FF2B5EF4-FFF2-40B4-BE49-F238E27FC236}">
                  <a16:creationId xmlns:a16="http://schemas.microsoft.com/office/drawing/2014/main" xmlns="" id="{F8B6935C-CDE6-4ABE-84C4-1D5068A81CEC}"/>
                </a:ext>
              </a:extLst>
            </p:cNvPr>
            <p:cNvSpPr>
              <a:spLocks noChangeArrowheads="1"/>
            </p:cNvSpPr>
            <p:nvPr/>
          </p:nvSpPr>
          <p:spPr bwMode="hidden">
            <a:xfrm>
              <a:off x="2604" y="2867"/>
              <a:ext cx="156" cy="89"/>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2" name="Oval 98">
              <a:extLst>
                <a:ext uri="{FF2B5EF4-FFF2-40B4-BE49-F238E27FC236}">
                  <a16:creationId xmlns:a16="http://schemas.microsoft.com/office/drawing/2014/main" xmlns="" id="{4E43221D-71A1-477F-9946-3FA26A2993BE}"/>
                </a:ext>
              </a:extLst>
            </p:cNvPr>
            <p:cNvSpPr>
              <a:spLocks noChangeArrowheads="1"/>
            </p:cNvSpPr>
            <p:nvPr/>
          </p:nvSpPr>
          <p:spPr bwMode="hidden">
            <a:xfrm>
              <a:off x="2907" y="2668"/>
              <a:ext cx="156" cy="84"/>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3" name="Oval 99">
              <a:extLst>
                <a:ext uri="{FF2B5EF4-FFF2-40B4-BE49-F238E27FC236}">
                  <a16:creationId xmlns:a16="http://schemas.microsoft.com/office/drawing/2014/main" xmlns="" id="{373BB189-CBAC-4807-8525-B48479F6EA04}"/>
                </a:ext>
              </a:extLst>
            </p:cNvPr>
            <p:cNvSpPr>
              <a:spLocks noChangeArrowheads="1"/>
            </p:cNvSpPr>
            <p:nvPr/>
          </p:nvSpPr>
          <p:spPr bwMode="hidden">
            <a:xfrm>
              <a:off x="3248" y="2454"/>
              <a:ext cx="150" cy="9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4" name="Oval 100">
              <a:extLst>
                <a:ext uri="{FF2B5EF4-FFF2-40B4-BE49-F238E27FC236}">
                  <a16:creationId xmlns:a16="http://schemas.microsoft.com/office/drawing/2014/main" xmlns="" id="{35C978A3-FD8A-454A-BD24-D61AE931CE6F}"/>
                </a:ext>
              </a:extLst>
            </p:cNvPr>
            <p:cNvSpPr>
              <a:spLocks noChangeArrowheads="1"/>
            </p:cNvSpPr>
            <p:nvPr/>
          </p:nvSpPr>
          <p:spPr bwMode="hidden">
            <a:xfrm>
              <a:off x="1801" y="3360"/>
              <a:ext cx="168" cy="95"/>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5" name="Oval 101">
              <a:extLst>
                <a:ext uri="{FF2B5EF4-FFF2-40B4-BE49-F238E27FC236}">
                  <a16:creationId xmlns:a16="http://schemas.microsoft.com/office/drawing/2014/main" xmlns="" id="{EF43FE18-7778-404B-A0DD-199F1CACAE92}"/>
                </a:ext>
              </a:extLst>
            </p:cNvPr>
            <p:cNvSpPr>
              <a:spLocks noChangeArrowheads="1"/>
            </p:cNvSpPr>
            <p:nvPr/>
          </p:nvSpPr>
          <p:spPr bwMode="hidden">
            <a:xfrm>
              <a:off x="3512" y="2302"/>
              <a:ext cx="134" cy="73"/>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6" name="Oval 102">
              <a:extLst>
                <a:ext uri="{FF2B5EF4-FFF2-40B4-BE49-F238E27FC236}">
                  <a16:creationId xmlns:a16="http://schemas.microsoft.com/office/drawing/2014/main" xmlns="" id="{D911D94B-DEA0-42B9-AB62-9B6BC5AE1FC1}"/>
                </a:ext>
              </a:extLst>
            </p:cNvPr>
            <p:cNvSpPr>
              <a:spLocks noChangeArrowheads="1"/>
            </p:cNvSpPr>
            <p:nvPr/>
          </p:nvSpPr>
          <p:spPr bwMode="hidden">
            <a:xfrm>
              <a:off x="3980" y="2014"/>
              <a:ext cx="134" cy="72"/>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7" name="Oval 103">
              <a:extLst>
                <a:ext uri="{FF2B5EF4-FFF2-40B4-BE49-F238E27FC236}">
                  <a16:creationId xmlns:a16="http://schemas.microsoft.com/office/drawing/2014/main" xmlns="" id="{E946534E-9BAB-4060-A246-0C1B841B67C2}"/>
                </a:ext>
              </a:extLst>
            </p:cNvPr>
            <p:cNvSpPr>
              <a:spLocks noChangeArrowheads="1"/>
            </p:cNvSpPr>
            <p:nvPr/>
          </p:nvSpPr>
          <p:spPr bwMode="hidden">
            <a:xfrm>
              <a:off x="3753" y="2158"/>
              <a:ext cx="134" cy="6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8" name="Oval 104">
              <a:extLst>
                <a:ext uri="{FF2B5EF4-FFF2-40B4-BE49-F238E27FC236}">
                  <a16:creationId xmlns:a16="http://schemas.microsoft.com/office/drawing/2014/main" xmlns="" id="{F5A7EE62-CC5E-4177-8532-B200A4DBBBCC}"/>
                </a:ext>
              </a:extLst>
            </p:cNvPr>
            <p:cNvSpPr>
              <a:spLocks noChangeArrowheads="1"/>
            </p:cNvSpPr>
            <p:nvPr/>
          </p:nvSpPr>
          <p:spPr bwMode="hidden">
            <a:xfrm>
              <a:off x="4176" y="1898"/>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09" name="Oval 105">
              <a:extLst>
                <a:ext uri="{FF2B5EF4-FFF2-40B4-BE49-F238E27FC236}">
                  <a16:creationId xmlns:a16="http://schemas.microsoft.com/office/drawing/2014/main" xmlns="" id="{EBE8FBFE-9C2C-41CE-8400-8501D797D400}"/>
                </a:ext>
              </a:extLst>
            </p:cNvPr>
            <p:cNvSpPr>
              <a:spLocks noChangeArrowheads="1"/>
            </p:cNvSpPr>
            <p:nvPr/>
          </p:nvSpPr>
          <p:spPr bwMode="hidden">
            <a:xfrm>
              <a:off x="4338" y="1797"/>
              <a:ext cx="12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0" name="Oval 106">
              <a:extLst>
                <a:ext uri="{FF2B5EF4-FFF2-40B4-BE49-F238E27FC236}">
                  <a16:creationId xmlns:a16="http://schemas.microsoft.com/office/drawing/2014/main" xmlns="" id="{EF452A12-37BD-41EA-A452-1EE7B6B1DA6E}"/>
                </a:ext>
              </a:extLst>
            </p:cNvPr>
            <p:cNvSpPr>
              <a:spLocks noChangeArrowheads="1"/>
            </p:cNvSpPr>
            <p:nvPr/>
          </p:nvSpPr>
          <p:spPr bwMode="hidden">
            <a:xfrm>
              <a:off x="4505" y="1700"/>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1" name="Oval 107">
              <a:extLst>
                <a:ext uri="{FF2B5EF4-FFF2-40B4-BE49-F238E27FC236}">
                  <a16:creationId xmlns:a16="http://schemas.microsoft.com/office/drawing/2014/main" xmlns="" id="{DDE6BC72-D068-444F-B116-93A653D7CD47}"/>
                </a:ext>
              </a:extLst>
            </p:cNvPr>
            <p:cNvSpPr>
              <a:spLocks noChangeArrowheads="1"/>
            </p:cNvSpPr>
            <p:nvPr/>
          </p:nvSpPr>
          <p:spPr bwMode="hidden">
            <a:xfrm>
              <a:off x="4661" y="1603"/>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2" name="Oval 108">
              <a:extLst>
                <a:ext uri="{FF2B5EF4-FFF2-40B4-BE49-F238E27FC236}">
                  <a16:creationId xmlns:a16="http://schemas.microsoft.com/office/drawing/2014/main" xmlns="" id="{B069A7F1-15F2-4A3F-9F92-61BC648FDF7A}"/>
                </a:ext>
              </a:extLst>
            </p:cNvPr>
            <p:cNvSpPr>
              <a:spLocks noChangeArrowheads="1"/>
            </p:cNvSpPr>
            <p:nvPr/>
          </p:nvSpPr>
          <p:spPr bwMode="hidden">
            <a:xfrm>
              <a:off x="4803" y="1512"/>
              <a:ext cx="128" cy="51"/>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3" name="Oval 109">
              <a:extLst>
                <a:ext uri="{FF2B5EF4-FFF2-40B4-BE49-F238E27FC236}">
                  <a16:creationId xmlns:a16="http://schemas.microsoft.com/office/drawing/2014/main" xmlns="" id="{875A08B9-6F06-4955-9744-31ED9C6F63EF}"/>
                </a:ext>
              </a:extLst>
            </p:cNvPr>
            <p:cNvSpPr>
              <a:spLocks noChangeArrowheads="1"/>
            </p:cNvSpPr>
            <p:nvPr/>
          </p:nvSpPr>
          <p:spPr bwMode="hidden">
            <a:xfrm>
              <a:off x="4930" y="1431"/>
              <a:ext cx="111" cy="50"/>
            </a:xfrm>
            <a:prstGeom prst="ellipse">
              <a:avLst/>
            </a:prstGeom>
            <a:gradFill rotWithShape="0">
              <a:gsLst>
                <a:gs pos="0">
                  <a:schemeClr val="bg2"/>
                </a:gs>
                <a:gs pos="100000">
                  <a:schemeClr val="bg2">
                    <a:gamma/>
                    <a:shade val="6078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4" name="Oval 110">
              <a:extLst>
                <a:ext uri="{FF2B5EF4-FFF2-40B4-BE49-F238E27FC236}">
                  <a16:creationId xmlns:a16="http://schemas.microsoft.com/office/drawing/2014/main" xmlns="" id="{02F9AC16-8401-49CA-988D-C8650F9A4E16}"/>
                </a:ext>
              </a:extLst>
            </p:cNvPr>
            <p:cNvSpPr>
              <a:spLocks noChangeArrowheads="1"/>
            </p:cNvSpPr>
            <p:nvPr/>
          </p:nvSpPr>
          <p:spPr bwMode="hidden">
            <a:xfrm>
              <a:off x="3835" y="1430"/>
              <a:ext cx="112" cy="50"/>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5" name="Oval 111">
              <a:extLst>
                <a:ext uri="{FF2B5EF4-FFF2-40B4-BE49-F238E27FC236}">
                  <a16:creationId xmlns:a16="http://schemas.microsoft.com/office/drawing/2014/main" xmlns="" id="{E28A9DCE-DABD-488F-A40C-37FC0194B25E}"/>
                </a:ext>
              </a:extLst>
            </p:cNvPr>
            <p:cNvSpPr>
              <a:spLocks noChangeArrowheads="1"/>
            </p:cNvSpPr>
            <p:nvPr/>
          </p:nvSpPr>
          <p:spPr bwMode="hidden">
            <a:xfrm>
              <a:off x="3286" y="1430"/>
              <a:ext cx="112" cy="50"/>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6" name="Oval 112">
              <a:extLst>
                <a:ext uri="{FF2B5EF4-FFF2-40B4-BE49-F238E27FC236}">
                  <a16:creationId xmlns:a16="http://schemas.microsoft.com/office/drawing/2014/main" xmlns="" id="{F48B244A-C4F0-4AC5-B236-77999357D1B4}"/>
                </a:ext>
              </a:extLst>
            </p:cNvPr>
            <p:cNvSpPr>
              <a:spLocks noChangeArrowheads="1"/>
            </p:cNvSpPr>
            <p:nvPr/>
          </p:nvSpPr>
          <p:spPr bwMode="hidden">
            <a:xfrm>
              <a:off x="2972" y="1366"/>
              <a:ext cx="111"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7" name="Oval 113">
              <a:extLst>
                <a:ext uri="{FF2B5EF4-FFF2-40B4-BE49-F238E27FC236}">
                  <a16:creationId xmlns:a16="http://schemas.microsoft.com/office/drawing/2014/main" xmlns="" id="{A01927C0-ABB3-4536-A656-0C019C1654D4}"/>
                </a:ext>
              </a:extLst>
            </p:cNvPr>
            <p:cNvSpPr>
              <a:spLocks noChangeArrowheads="1"/>
            </p:cNvSpPr>
            <p:nvPr/>
          </p:nvSpPr>
          <p:spPr bwMode="hidden">
            <a:xfrm>
              <a:off x="3152" y="1292"/>
              <a:ext cx="112" cy="50"/>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8" name="Oval 114">
              <a:extLst>
                <a:ext uri="{FF2B5EF4-FFF2-40B4-BE49-F238E27FC236}">
                  <a16:creationId xmlns:a16="http://schemas.microsoft.com/office/drawing/2014/main" xmlns="" id="{82629966-2E54-42D7-B512-ADAC96BFC635}"/>
                </a:ext>
              </a:extLst>
            </p:cNvPr>
            <p:cNvSpPr>
              <a:spLocks noChangeArrowheads="1"/>
            </p:cNvSpPr>
            <p:nvPr/>
          </p:nvSpPr>
          <p:spPr bwMode="hidden">
            <a:xfrm>
              <a:off x="3020" y="1170"/>
              <a:ext cx="112"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19" name="Oval 115">
              <a:extLst>
                <a:ext uri="{FF2B5EF4-FFF2-40B4-BE49-F238E27FC236}">
                  <a16:creationId xmlns:a16="http://schemas.microsoft.com/office/drawing/2014/main" xmlns="" id="{B9F28BAA-1C78-4340-86C7-43B944371491}"/>
                </a:ext>
              </a:extLst>
            </p:cNvPr>
            <p:cNvSpPr>
              <a:spLocks noChangeArrowheads="1"/>
            </p:cNvSpPr>
            <p:nvPr/>
          </p:nvSpPr>
          <p:spPr bwMode="hidden">
            <a:xfrm>
              <a:off x="2443" y="1368"/>
              <a:ext cx="112" cy="51"/>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0" name="Oval 116">
              <a:extLst>
                <a:ext uri="{FF2B5EF4-FFF2-40B4-BE49-F238E27FC236}">
                  <a16:creationId xmlns:a16="http://schemas.microsoft.com/office/drawing/2014/main" xmlns="" id="{90DE74C8-D9D5-4914-8D22-1FFBFBEF9886}"/>
                </a:ext>
              </a:extLst>
            </p:cNvPr>
            <p:cNvSpPr>
              <a:spLocks noChangeArrowheads="1"/>
            </p:cNvSpPr>
            <p:nvPr/>
          </p:nvSpPr>
          <p:spPr bwMode="hidden">
            <a:xfrm>
              <a:off x="2301" y="1220"/>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1" name="Oval 117">
              <a:extLst>
                <a:ext uri="{FF2B5EF4-FFF2-40B4-BE49-F238E27FC236}">
                  <a16:creationId xmlns:a16="http://schemas.microsoft.com/office/drawing/2014/main" xmlns="" id="{ECC6035C-13C4-44C0-ACC7-EC5629F71011}"/>
                </a:ext>
              </a:extLst>
            </p:cNvPr>
            <p:cNvSpPr>
              <a:spLocks noChangeArrowheads="1"/>
            </p:cNvSpPr>
            <p:nvPr/>
          </p:nvSpPr>
          <p:spPr bwMode="hidden">
            <a:xfrm>
              <a:off x="2095" y="1284"/>
              <a:ext cx="112"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2" name="Oval 118">
              <a:extLst>
                <a:ext uri="{FF2B5EF4-FFF2-40B4-BE49-F238E27FC236}">
                  <a16:creationId xmlns:a16="http://schemas.microsoft.com/office/drawing/2014/main" xmlns="" id="{C15524A5-BFDE-4476-A307-0B668EE8E01A}"/>
                </a:ext>
              </a:extLst>
            </p:cNvPr>
            <p:cNvSpPr>
              <a:spLocks noChangeArrowheads="1"/>
            </p:cNvSpPr>
            <p:nvPr/>
          </p:nvSpPr>
          <p:spPr bwMode="hidden">
            <a:xfrm>
              <a:off x="2228" y="1442"/>
              <a:ext cx="111" cy="50"/>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3" name="Oval 119">
              <a:extLst>
                <a:ext uri="{FF2B5EF4-FFF2-40B4-BE49-F238E27FC236}">
                  <a16:creationId xmlns:a16="http://schemas.microsoft.com/office/drawing/2014/main" xmlns="" id="{F7A77BFD-FE40-4F7B-9404-9622A347B199}"/>
                </a:ext>
              </a:extLst>
            </p:cNvPr>
            <p:cNvSpPr>
              <a:spLocks noChangeArrowheads="1"/>
            </p:cNvSpPr>
            <p:nvPr/>
          </p:nvSpPr>
          <p:spPr bwMode="hidden">
            <a:xfrm>
              <a:off x="1109" y="1424"/>
              <a:ext cx="112" cy="50"/>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4" name="Oval 120">
              <a:extLst>
                <a:ext uri="{FF2B5EF4-FFF2-40B4-BE49-F238E27FC236}">
                  <a16:creationId xmlns:a16="http://schemas.microsoft.com/office/drawing/2014/main" xmlns="" id="{EBE94506-F330-4DB1-99D6-B79070053FF8}"/>
                </a:ext>
              </a:extLst>
            </p:cNvPr>
            <p:cNvSpPr>
              <a:spLocks noChangeArrowheads="1"/>
            </p:cNvSpPr>
            <p:nvPr/>
          </p:nvSpPr>
          <p:spPr bwMode="hidden">
            <a:xfrm>
              <a:off x="611" y="1284"/>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5" name="Oval 121">
              <a:extLst>
                <a:ext uri="{FF2B5EF4-FFF2-40B4-BE49-F238E27FC236}">
                  <a16:creationId xmlns:a16="http://schemas.microsoft.com/office/drawing/2014/main" xmlns="" id="{229B448C-070F-4A42-B60A-91B4C1E1EA27}"/>
                </a:ext>
              </a:extLst>
            </p:cNvPr>
            <p:cNvSpPr>
              <a:spLocks noChangeArrowheads="1"/>
            </p:cNvSpPr>
            <p:nvPr/>
          </p:nvSpPr>
          <p:spPr bwMode="hidden">
            <a:xfrm>
              <a:off x="305" y="1358"/>
              <a:ext cx="111" cy="51"/>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6" name="Oval 122">
              <a:extLst>
                <a:ext uri="{FF2B5EF4-FFF2-40B4-BE49-F238E27FC236}">
                  <a16:creationId xmlns:a16="http://schemas.microsoft.com/office/drawing/2014/main" xmlns="" id="{33C35902-5120-4A0F-AA97-B0D6B8A96D5D}"/>
                </a:ext>
              </a:extLst>
            </p:cNvPr>
            <p:cNvSpPr>
              <a:spLocks noChangeArrowheads="1"/>
            </p:cNvSpPr>
            <p:nvPr/>
          </p:nvSpPr>
          <p:spPr bwMode="hidden">
            <a:xfrm>
              <a:off x="156" y="1154"/>
              <a:ext cx="112" cy="50"/>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7" name="Oval 123">
              <a:extLst>
                <a:ext uri="{FF2B5EF4-FFF2-40B4-BE49-F238E27FC236}">
                  <a16:creationId xmlns:a16="http://schemas.microsoft.com/office/drawing/2014/main" xmlns="" id="{F2CDAC2C-1D19-4D58-B9B0-E88B8512EF21}"/>
                </a:ext>
              </a:extLst>
            </p:cNvPr>
            <p:cNvSpPr>
              <a:spLocks noChangeArrowheads="1"/>
            </p:cNvSpPr>
            <p:nvPr/>
          </p:nvSpPr>
          <p:spPr bwMode="hidden">
            <a:xfrm>
              <a:off x="4538" y="1365"/>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8" name="Oval 124">
              <a:extLst>
                <a:ext uri="{FF2B5EF4-FFF2-40B4-BE49-F238E27FC236}">
                  <a16:creationId xmlns:a16="http://schemas.microsoft.com/office/drawing/2014/main" xmlns="" id="{9E2BFDF5-F7B7-4FD1-BDCE-851E9E70B626}"/>
                </a:ext>
              </a:extLst>
            </p:cNvPr>
            <p:cNvSpPr>
              <a:spLocks noChangeArrowheads="1"/>
            </p:cNvSpPr>
            <p:nvPr/>
          </p:nvSpPr>
          <p:spPr bwMode="hidden">
            <a:xfrm>
              <a:off x="4407" y="1440"/>
              <a:ext cx="105" cy="44"/>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29" name="Oval 125">
              <a:extLst>
                <a:ext uri="{FF2B5EF4-FFF2-40B4-BE49-F238E27FC236}">
                  <a16:creationId xmlns:a16="http://schemas.microsoft.com/office/drawing/2014/main" xmlns="" id="{0D86BAFE-C36A-4E16-A36B-11232961EB88}"/>
                </a:ext>
              </a:extLst>
            </p:cNvPr>
            <p:cNvSpPr>
              <a:spLocks noChangeArrowheads="1"/>
            </p:cNvSpPr>
            <p:nvPr/>
          </p:nvSpPr>
          <p:spPr bwMode="hidden">
            <a:xfrm>
              <a:off x="3992" y="1356"/>
              <a:ext cx="106" cy="45"/>
            </a:xfrm>
            <a:prstGeom prst="ellipse">
              <a:avLst/>
            </a:prstGeom>
            <a:gradFill rotWithShape="0">
              <a:gsLst>
                <a:gs pos="0">
                  <a:schemeClr val="bg1"/>
                </a:gs>
                <a:gs pos="100000">
                  <a:schemeClr val="bg1">
                    <a:gamma/>
                    <a:shade val="6666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0" name="Oval 126">
              <a:extLst>
                <a:ext uri="{FF2B5EF4-FFF2-40B4-BE49-F238E27FC236}">
                  <a16:creationId xmlns:a16="http://schemas.microsoft.com/office/drawing/2014/main" xmlns="" id="{20423288-146E-4AD7-B380-B8AD111D3313}"/>
                </a:ext>
              </a:extLst>
            </p:cNvPr>
            <p:cNvSpPr>
              <a:spLocks noChangeArrowheads="1"/>
            </p:cNvSpPr>
            <p:nvPr/>
          </p:nvSpPr>
          <p:spPr bwMode="hidden">
            <a:xfrm>
              <a:off x="3466" y="1356"/>
              <a:ext cx="106" cy="45"/>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1" name="Oval 127">
              <a:extLst>
                <a:ext uri="{FF2B5EF4-FFF2-40B4-BE49-F238E27FC236}">
                  <a16:creationId xmlns:a16="http://schemas.microsoft.com/office/drawing/2014/main" xmlns="" id="{B1BCDA7C-9F5A-4B7D-9531-29B317B84C67}"/>
                </a:ext>
              </a:extLst>
            </p:cNvPr>
            <p:cNvSpPr>
              <a:spLocks noChangeArrowheads="1"/>
            </p:cNvSpPr>
            <p:nvPr/>
          </p:nvSpPr>
          <p:spPr bwMode="hidden">
            <a:xfrm>
              <a:off x="2852" y="1228"/>
              <a:ext cx="106"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2" name="Oval 128">
              <a:extLst>
                <a:ext uri="{FF2B5EF4-FFF2-40B4-BE49-F238E27FC236}">
                  <a16:creationId xmlns:a16="http://schemas.microsoft.com/office/drawing/2014/main" xmlns="" id="{74316F06-EB22-40DA-99EB-AB4E45A566BE}"/>
                </a:ext>
              </a:extLst>
            </p:cNvPr>
            <p:cNvSpPr>
              <a:spLocks noChangeArrowheads="1"/>
            </p:cNvSpPr>
            <p:nvPr/>
          </p:nvSpPr>
          <p:spPr bwMode="hidden">
            <a:xfrm>
              <a:off x="2678" y="1109"/>
              <a:ext cx="106" cy="44"/>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3" name="Oval 129">
              <a:extLst>
                <a:ext uri="{FF2B5EF4-FFF2-40B4-BE49-F238E27FC236}">
                  <a16:creationId xmlns:a16="http://schemas.microsoft.com/office/drawing/2014/main" xmlns="" id="{EEB51EA4-50AC-4B0F-88A7-4A8AFC26922D}"/>
                </a:ext>
              </a:extLst>
            </p:cNvPr>
            <p:cNvSpPr>
              <a:spLocks noChangeArrowheads="1"/>
            </p:cNvSpPr>
            <p:nvPr/>
          </p:nvSpPr>
          <p:spPr bwMode="hidden">
            <a:xfrm>
              <a:off x="2859" y="1045"/>
              <a:ext cx="106"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4" name="Oval 130">
              <a:extLst>
                <a:ext uri="{FF2B5EF4-FFF2-40B4-BE49-F238E27FC236}">
                  <a16:creationId xmlns:a16="http://schemas.microsoft.com/office/drawing/2014/main" xmlns="" id="{30CD1454-5868-4BE9-8E6A-1A4CCD85463A}"/>
                </a:ext>
              </a:extLst>
            </p:cNvPr>
            <p:cNvSpPr>
              <a:spLocks noChangeArrowheads="1"/>
            </p:cNvSpPr>
            <p:nvPr/>
          </p:nvSpPr>
          <p:spPr bwMode="hidden">
            <a:xfrm>
              <a:off x="1942" y="104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5" name="Oval 131">
              <a:extLst>
                <a:ext uri="{FF2B5EF4-FFF2-40B4-BE49-F238E27FC236}">
                  <a16:creationId xmlns:a16="http://schemas.microsoft.com/office/drawing/2014/main" xmlns="" id="{55A597BB-4CA8-46D6-BEFD-F8C6D3DC2DFE}"/>
                </a:ext>
              </a:extLst>
            </p:cNvPr>
            <p:cNvSpPr>
              <a:spLocks noChangeArrowheads="1"/>
            </p:cNvSpPr>
            <p:nvPr/>
          </p:nvSpPr>
          <p:spPr bwMode="hidden">
            <a:xfrm>
              <a:off x="1088" y="1277"/>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6" name="Oval 132">
              <a:extLst>
                <a:ext uri="{FF2B5EF4-FFF2-40B4-BE49-F238E27FC236}">
                  <a16:creationId xmlns:a16="http://schemas.microsoft.com/office/drawing/2014/main" xmlns="" id="{0A4B2EF4-C630-4856-8500-44F29FCB44E1}"/>
                </a:ext>
              </a:extLst>
            </p:cNvPr>
            <p:cNvSpPr>
              <a:spLocks noChangeArrowheads="1"/>
            </p:cNvSpPr>
            <p:nvPr/>
          </p:nvSpPr>
          <p:spPr bwMode="hidden">
            <a:xfrm>
              <a:off x="827" y="13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7" name="Oval 133">
              <a:extLst>
                <a:ext uri="{FF2B5EF4-FFF2-40B4-BE49-F238E27FC236}">
                  <a16:creationId xmlns:a16="http://schemas.microsoft.com/office/drawing/2014/main" xmlns="" id="{6FC41399-1427-4C39-A693-6AE657136444}"/>
                </a:ext>
              </a:extLst>
            </p:cNvPr>
            <p:cNvSpPr>
              <a:spLocks noChangeArrowheads="1"/>
            </p:cNvSpPr>
            <p:nvPr/>
          </p:nvSpPr>
          <p:spPr bwMode="hidden">
            <a:xfrm>
              <a:off x="537" y="1428"/>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8" name="Oval 134">
              <a:extLst>
                <a:ext uri="{FF2B5EF4-FFF2-40B4-BE49-F238E27FC236}">
                  <a16:creationId xmlns:a16="http://schemas.microsoft.com/office/drawing/2014/main" xmlns="" id="{553C3C03-53E7-4AE4-A2A0-D9E248C4A4A5}"/>
                </a:ext>
              </a:extLst>
            </p:cNvPr>
            <p:cNvSpPr>
              <a:spLocks noChangeArrowheads="1"/>
            </p:cNvSpPr>
            <p:nvPr/>
          </p:nvSpPr>
          <p:spPr bwMode="hidden">
            <a:xfrm>
              <a:off x="635" y="106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39" name="Oval 135">
              <a:extLst>
                <a:ext uri="{FF2B5EF4-FFF2-40B4-BE49-F238E27FC236}">
                  <a16:creationId xmlns:a16="http://schemas.microsoft.com/office/drawing/2014/main" xmlns="" id="{79C36737-3A76-479A-993E-5A2551E25165}"/>
                </a:ext>
              </a:extLst>
            </p:cNvPr>
            <p:cNvSpPr>
              <a:spLocks noChangeArrowheads="1"/>
            </p:cNvSpPr>
            <p:nvPr/>
          </p:nvSpPr>
          <p:spPr bwMode="hidden">
            <a:xfrm>
              <a:off x="1540" y="1050"/>
              <a:ext cx="106"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0" name="Oval 136">
              <a:extLst>
                <a:ext uri="{FF2B5EF4-FFF2-40B4-BE49-F238E27FC236}">
                  <a16:creationId xmlns:a16="http://schemas.microsoft.com/office/drawing/2014/main" xmlns="" id="{F491B2A0-ACF1-4B6C-B11F-70DE146F9D1A}"/>
                </a:ext>
              </a:extLst>
            </p:cNvPr>
            <p:cNvSpPr>
              <a:spLocks noChangeArrowheads="1"/>
            </p:cNvSpPr>
            <p:nvPr/>
          </p:nvSpPr>
          <p:spPr bwMode="hidden">
            <a:xfrm>
              <a:off x="1120" y="1063"/>
              <a:ext cx="10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1" name="Oval 137">
              <a:extLst>
                <a:ext uri="{FF2B5EF4-FFF2-40B4-BE49-F238E27FC236}">
                  <a16:creationId xmlns:a16="http://schemas.microsoft.com/office/drawing/2014/main" xmlns="" id="{BD348BE8-64A1-46B0-B6D8-9200DCC9D743}"/>
                </a:ext>
              </a:extLst>
            </p:cNvPr>
            <p:cNvSpPr>
              <a:spLocks noChangeArrowheads="1"/>
            </p:cNvSpPr>
            <p:nvPr/>
          </p:nvSpPr>
          <p:spPr bwMode="hidden">
            <a:xfrm>
              <a:off x="4131" y="1284"/>
              <a:ext cx="111" cy="45"/>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2" name="Oval 138">
              <a:extLst>
                <a:ext uri="{FF2B5EF4-FFF2-40B4-BE49-F238E27FC236}">
                  <a16:creationId xmlns:a16="http://schemas.microsoft.com/office/drawing/2014/main" xmlns="" id="{17EEA42E-6667-4D1B-884E-9A7231233217}"/>
                </a:ext>
              </a:extLst>
            </p:cNvPr>
            <p:cNvSpPr>
              <a:spLocks noChangeArrowheads="1"/>
            </p:cNvSpPr>
            <p:nvPr/>
          </p:nvSpPr>
          <p:spPr bwMode="hidden">
            <a:xfrm>
              <a:off x="3477" y="1163"/>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3" name="Oval 139">
              <a:extLst>
                <a:ext uri="{FF2B5EF4-FFF2-40B4-BE49-F238E27FC236}">
                  <a16:creationId xmlns:a16="http://schemas.microsoft.com/office/drawing/2014/main" xmlns="" id="{AB089E20-A9BE-4FF6-A496-64CD5FCD4482}"/>
                </a:ext>
              </a:extLst>
            </p:cNvPr>
            <p:cNvSpPr>
              <a:spLocks noChangeArrowheads="1"/>
            </p:cNvSpPr>
            <p:nvPr/>
          </p:nvSpPr>
          <p:spPr bwMode="hidden">
            <a:xfrm>
              <a:off x="3315" y="1229"/>
              <a:ext cx="112" cy="45"/>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4" name="Oval 140">
              <a:extLst>
                <a:ext uri="{FF2B5EF4-FFF2-40B4-BE49-F238E27FC236}">
                  <a16:creationId xmlns:a16="http://schemas.microsoft.com/office/drawing/2014/main" xmlns="" id="{7EB7C821-03A6-4C34-8DAF-B38CB01B7663}"/>
                </a:ext>
              </a:extLst>
            </p:cNvPr>
            <p:cNvSpPr>
              <a:spLocks noChangeArrowheads="1"/>
            </p:cNvSpPr>
            <p:nvPr/>
          </p:nvSpPr>
          <p:spPr bwMode="hidden">
            <a:xfrm>
              <a:off x="3174" y="1112"/>
              <a:ext cx="112" cy="44"/>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5" name="Oval 141">
              <a:extLst>
                <a:ext uri="{FF2B5EF4-FFF2-40B4-BE49-F238E27FC236}">
                  <a16:creationId xmlns:a16="http://schemas.microsoft.com/office/drawing/2014/main" xmlns="" id="{DD63CF2A-6F2B-438C-9461-2F9B272EC500}"/>
                </a:ext>
              </a:extLst>
            </p:cNvPr>
            <p:cNvSpPr>
              <a:spLocks noChangeArrowheads="1"/>
            </p:cNvSpPr>
            <p:nvPr/>
          </p:nvSpPr>
          <p:spPr bwMode="hidden">
            <a:xfrm>
              <a:off x="2396" y="1051"/>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6" name="Oval 142">
              <a:extLst>
                <a:ext uri="{FF2B5EF4-FFF2-40B4-BE49-F238E27FC236}">
                  <a16:creationId xmlns:a16="http://schemas.microsoft.com/office/drawing/2014/main" xmlns="" id="{086C1728-C70C-49A4-AC11-57F89FF8E933}"/>
                </a:ext>
              </a:extLst>
            </p:cNvPr>
            <p:cNvSpPr>
              <a:spLocks noChangeArrowheads="1"/>
            </p:cNvSpPr>
            <p:nvPr/>
          </p:nvSpPr>
          <p:spPr bwMode="hidden">
            <a:xfrm>
              <a:off x="2769" y="1446"/>
              <a:ext cx="111" cy="44"/>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7" name="Oval 143">
              <a:extLst>
                <a:ext uri="{FF2B5EF4-FFF2-40B4-BE49-F238E27FC236}">
                  <a16:creationId xmlns:a16="http://schemas.microsoft.com/office/drawing/2014/main" xmlns="" id="{51E8938D-AC9B-4C6C-A759-2895E485558B}"/>
                </a:ext>
              </a:extLst>
            </p:cNvPr>
            <p:cNvSpPr>
              <a:spLocks noChangeArrowheads="1"/>
            </p:cNvSpPr>
            <p:nvPr/>
          </p:nvSpPr>
          <p:spPr bwMode="hidden">
            <a:xfrm>
              <a:off x="2656" y="1294"/>
              <a:ext cx="112" cy="45"/>
            </a:xfrm>
            <a:prstGeom prst="ellipse">
              <a:avLst/>
            </a:prstGeom>
            <a:gradFill rotWithShape="0">
              <a:gsLst>
                <a:gs pos="0">
                  <a:schemeClr val="bg1"/>
                </a:gs>
                <a:gs pos="100000">
                  <a:schemeClr val="bg1">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8" name="Oval 144">
              <a:extLst>
                <a:ext uri="{FF2B5EF4-FFF2-40B4-BE49-F238E27FC236}">
                  <a16:creationId xmlns:a16="http://schemas.microsoft.com/office/drawing/2014/main" xmlns="" id="{3B160938-F734-4159-8C60-363FE718A7D4}"/>
                </a:ext>
              </a:extLst>
            </p:cNvPr>
            <p:cNvSpPr>
              <a:spLocks noChangeArrowheads="1"/>
            </p:cNvSpPr>
            <p:nvPr/>
          </p:nvSpPr>
          <p:spPr bwMode="hidden">
            <a:xfrm>
              <a:off x="2501" y="1159"/>
              <a:ext cx="111"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49" name="Oval 145">
              <a:extLst>
                <a:ext uri="{FF2B5EF4-FFF2-40B4-BE49-F238E27FC236}">
                  <a16:creationId xmlns:a16="http://schemas.microsoft.com/office/drawing/2014/main" xmlns="" id="{78CF1305-3900-4531-8915-79A2522C7323}"/>
                </a:ext>
              </a:extLst>
            </p:cNvPr>
            <p:cNvSpPr>
              <a:spLocks noChangeArrowheads="1"/>
            </p:cNvSpPr>
            <p:nvPr/>
          </p:nvSpPr>
          <p:spPr bwMode="hidden">
            <a:xfrm>
              <a:off x="2222" y="1101"/>
              <a:ext cx="112" cy="44"/>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0" name="Oval 146">
              <a:extLst>
                <a:ext uri="{FF2B5EF4-FFF2-40B4-BE49-F238E27FC236}">
                  <a16:creationId xmlns:a16="http://schemas.microsoft.com/office/drawing/2014/main" xmlns="" id="{12771B33-F425-4161-9876-B7196DA6595F}"/>
                </a:ext>
              </a:extLst>
            </p:cNvPr>
            <p:cNvSpPr>
              <a:spLocks noChangeArrowheads="1"/>
            </p:cNvSpPr>
            <p:nvPr/>
          </p:nvSpPr>
          <p:spPr bwMode="hidden">
            <a:xfrm>
              <a:off x="2029" y="1162"/>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1" name="Oval 147">
              <a:extLst>
                <a:ext uri="{FF2B5EF4-FFF2-40B4-BE49-F238E27FC236}">
                  <a16:creationId xmlns:a16="http://schemas.microsoft.com/office/drawing/2014/main" xmlns="" id="{CEEAB830-38A3-4C27-9C43-F45E3E279E3C}"/>
                </a:ext>
              </a:extLst>
            </p:cNvPr>
            <p:cNvSpPr>
              <a:spLocks noChangeArrowheads="1"/>
            </p:cNvSpPr>
            <p:nvPr/>
          </p:nvSpPr>
          <p:spPr bwMode="hidden">
            <a:xfrm>
              <a:off x="1875" y="1356"/>
              <a:ext cx="112" cy="45"/>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2" name="Oval 148">
              <a:extLst>
                <a:ext uri="{FF2B5EF4-FFF2-40B4-BE49-F238E27FC236}">
                  <a16:creationId xmlns:a16="http://schemas.microsoft.com/office/drawing/2014/main" xmlns="" id="{624039A4-C6F8-4804-800E-8D75D0153EA0}"/>
                </a:ext>
              </a:extLst>
            </p:cNvPr>
            <p:cNvSpPr>
              <a:spLocks noChangeArrowheads="1"/>
            </p:cNvSpPr>
            <p:nvPr/>
          </p:nvSpPr>
          <p:spPr bwMode="hidden">
            <a:xfrm>
              <a:off x="1809" y="1223"/>
              <a:ext cx="111"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3" name="Oval 149">
              <a:extLst>
                <a:ext uri="{FF2B5EF4-FFF2-40B4-BE49-F238E27FC236}">
                  <a16:creationId xmlns:a16="http://schemas.microsoft.com/office/drawing/2014/main" xmlns="" id="{EA344597-3E17-4591-A80E-499B562F5E75}"/>
                </a:ext>
              </a:extLst>
            </p:cNvPr>
            <p:cNvSpPr>
              <a:spLocks noChangeArrowheads="1"/>
            </p:cNvSpPr>
            <p:nvPr/>
          </p:nvSpPr>
          <p:spPr bwMode="hidden">
            <a:xfrm>
              <a:off x="1738" y="1098"/>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4" name="Oval 150">
              <a:extLst>
                <a:ext uri="{FF2B5EF4-FFF2-40B4-BE49-F238E27FC236}">
                  <a16:creationId xmlns:a16="http://schemas.microsoft.com/office/drawing/2014/main" xmlns="" id="{EB70C771-8892-4D8E-B502-36CB4A7698C8}"/>
                </a:ext>
              </a:extLst>
            </p:cNvPr>
            <p:cNvSpPr>
              <a:spLocks noChangeArrowheads="1"/>
            </p:cNvSpPr>
            <p:nvPr/>
          </p:nvSpPr>
          <p:spPr bwMode="hidden">
            <a:xfrm>
              <a:off x="1583" y="1289"/>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5" name="Oval 151">
              <a:extLst>
                <a:ext uri="{FF2B5EF4-FFF2-40B4-BE49-F238E27FC236}">
                  <a16:creationId xmlns:a16="http://schemas.microsoft.com/office/drawing/2014/main" xmlns="" id="{FC399A55-A746-4AC0-92AC-365F9875160B}"/>
                </a:ext>
              </a:extLst>
            </p:cNvPr>
            <p:cNvSpPr>
              <a:spLocks noChangeArrowheads="1"/>
            </p:cNvSpPr>
            <p:nvPr/>
          </p:nvSpPr>
          <p:spPr bwMode="hidden">
            <a:xfrm>
              <a:off x="1379" y="1343"/>
              <a:ext cx="112" cy="45"/>
            </a:xfrm>
            <a:prstGeom prst="ellipse">
              <a:avLst/>
            </a:prstGeom>
            <a:gradFill rotWithShape="0">
              <a:gsLst>
                <a:gs pos="0">
                  <a:schemeClr val="bg1"/>
                </a:gs>
                <a:gs pos="100000">
                  <a:schemeClr val="bg1">
                    <a:gamma/>
                    <a:shade val="87843"/>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6" name="Oval 152">
              <a:extLst>
                <a:ext uri="{FF2B5EF4-FFF2-40B4-BE49-F238E27FC236}">
                  <a16:creationId xmlns:a16="http://schemas.microsoft.com/office/drawing/2014/main" xmlns="" id="{E5BB980B-4165-4C72-A8BB-DC831FF53C9B}"/>
                </a:ext>
              </a:extLst>
            </p:cNvPr>
            <p:cNvSpPr>
              <a:spLocks noChangeArrowheads="1"/>
            </p:cNvSpPr>
            <p:nvPr/>
          </p:nvSpPr>
          <p:spPr bwMode="hidden">
            <a:xfrm>
              <a:off x="1529" y="1156"/>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7" name="Oval 153">
              <a:extLst>
                <a:ext uri="{FF2B5EF4-FFF2-40B4-BE49-F238E27FC236}">
                  <a16:creationId xmlns:a16="http://schemas.microsoft.com/office/drawing/2014/main" xmlns="" id="{345F0BEF-E865-4DC7-ACEB-6DD4D33F9BF9}"/>
                </a:ext>
              </a:extLst>
            </p:cNvPr>
            <p:cNvSpPr>
              <a:spLocks noChangeArrowheads="1"/>
            </p:cNvSpPr>
            <p:nvPr/>
          </p:nvSpPr>
          <p:spPr bwMode="hidden">
            <a:xfrm>
              <a:off x="1294" y="1222"/>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8" name="Oval 154">
              <a:extLst>
                <a:ext uri="{FF2B5EF4-FFF2-40B4-BE49-F238E27FC236}">
                  <a16:creationId xmlns:a16="http://schemas.microsoft.com/office/drawing/2014/main" xmlns="" id="{63E3C897-0B86-486C-9DEF-1DF9CCE106FC}"/>
                </a:ext>
              </a:extLst>
            </p:cNvPr>
            <p:cNvSpPr>
              <a:spLocks noChangeArrowheads="1"/>
            </p:cNvSpPr>
            <p:nvPr/>
          </p:nvSpPr>
          <p:spPr bwMode="hidden">
            <a:xfrm>
              <a:off x="1314" y="1112"/>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59" name="Oval 155">
              <a:extLst>
                <a:ext uri="{FF2B5EF4-FFF2-40B4-BE49-F238E27FC236}">
                  <a16:creationId xmlns:a16="http://schemas.microsoft.com/office/drawing/2014/main" xmlns="" id="{70B2DA2C-1D0C-46B0-8FDF-D1092A48A77C}"/>
                </a:ext>
              </a:extLst>
            </p:cNvPr>
            <p:cNvSpPr>
              <a:spLocks noChangeArrowheads="1"/>
            </p:cNvSpPr>
            <p:nvPr/>
          </p:nvSpPr>
          <p:spPr bwMode="hidden">
            <a:xfrm>
              <a:off x="1082" y="116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0" name="Oval 156">
              <a:extLst>
                <a:ext uri="{FF2B5EF4-FFF2-40B4-BE49-F238E27FC236}">
                  <a16:creationId xmlns:a16="http://schemas.microsoft.com/office/drawing/2014/main" xmlns="" id="{823B1960-C6B8-4A47-9250-8BDF1F3AC197}"/>
                </a:ext>
              </a:extLst>
            </p:cNvPr>
            <p:cNvSpPr>
              <a:spLocks noChangeArrowheads="1"/>
            </p:cNvSpPr>
            <p:nvPr/>
          </p:nvSpPr>
          <p:spPr bwMode="hidden">
            <a:xfrm>
              <a:off x="877" y="1121"/>
              <a:ext cx="112"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1" name="Oval 157">
              <a:extLst>
                <a:ext uri="{FF2B5EF4-FFF2-40B4-BE49-F238E27FC236}">
                  <a16:creationId xmlns:a16="http://schemas.microsoft.com/office/drawing/2014/main" xmlns="" id="{B84FA732-E287-46EE-B3D0-359697E9012D}"/>
                </a:ext>
              </a:extLst>
            </p:cNvPr>
            <p:cNvSpPr>
              <a:spLocks noChangeArrowheads="1"/>
            </p:cNvSpPr>
            <p:nvPr/>
          </p:nvSpPr>
          <p:spPr bwMode="hidden">
            <a:xfrm>
              <a:off x="875" y="1216"/>
              <a:ext cx="11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2" name="Oval 158">
              <a:extLst>
                <a:ext uri="{FF2B5EF4-FFF2-40B4-BE49-F238E27FC236}">
                  <a16:creationId xmlns:a16="http://schemas.microsoft.com/office/drawing/2014/main" xmlns="" id="{D8524096-DFF7-4042-AD28-596D71F6C300}"/>
                </a:ext>
              </a:extLst>
            </p:cNvPr>
            <p:cNvSpPr>
              <a:spLocks noChangeArrowheads="1"/>
            </p:cNvSpPr>
            <p:nvPr/>
          </p:nvSpPr>
          <p:spPr bwMode="hidden">
            <a:xfrm>
              <a:off x="680" y="117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3" name="Oval 159">
              <a:extLst>
                <a:ext uri="{FF2B5EF4-FFF2-40B4-BE49-F238E27FC236}">
                  <a16:creationId xmlns:a16="http://schemas.microsoft.com/office/drawing/2014/main" xmlns="" id="{49B49173-DB5C-41E7-9B79-FF2CE79409E5}"/>
                </a:ext>
              </a:extLst>
            </p:cNvPr>
            <p:cNvSpPr>
              <a:spLocks noChangeArrowheads="1"/>
            </p:cNvSpPr>
            <p:nvPr/>
          </p:nvSpPr>
          <p:spPr bwMode="hidden">
            <a:xfrm>
              <a:off x="411" y="123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4" name="Oval 160">
              <a:extLst>
                <a:ext uri="{FF2B5EF4-FFF2-40B4-BE49-F238E27FC236}">
                  <a16:creationId xmlns:a16="http://schemas.microsoft.com/office/drawing/2014/main" xmlns="" id="{08BB397F-428B-4CF9-8F67-CCA600B24D54}"/>
                </a:ext>
              </a:extLst>
            </p:cNvPr>
            <p:cNvSpPr>
              <a:spLocks noChangeArrowheads="1"/>
            </p:cNvSpPr>
            <p:nvPr/>
          </p:nvSpPr>
          <p:spPr bwMode="hidden">
            <a:xfrm>
              <a:off x="434" y="1100"/>
              <a:ext cx="112"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5" name="Oval 161">
              <a:extLst>
                <a:ext uri="{FF2B5EF4-FFF2-40B4-BE49-F238E27FC236}">
                  <a16:creationId xmlns:a16="http://schemas.microsoft.com/office/drawing/2014/main" xmlns="" id="{C6A588AC-01CE-49B2-8ECF-5BF7944EADB3}"/>
                </a:ext>
              </a:extLst>
            </p:cNvPr>
            <p:cNvSpPr>
              <a:spLocks noChangeArrowheads="1"/>
            </p:cNvSpPr>
            <p:nvPr/>
          </p:nvSpPr>
          <p:spPr bwMode="hidden">
            <a:xfrm>
              <a:off x="119" y="1312"/>
              <a:ext cx="111"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6" name="Oval 162">
              <a:extLst>
                <a:ext uri="{FF2B5EF4-FFF2-40B4-BE49-F238E27FC236}">
                  <a16:creationId xmlns:a16="http://schemas.microsoft.com/office/drawing/2014/main" xmlns="" id="{F38C9D32-73EC-4143-B938-36D2742E6056}"/>
                </a:ext>
              </a:extLst>
            </p:cNvPr>
            <p:cNvSpPr>
              <a:spLocks noChangeArrowheads="1"/>
            </p:cNvSpPr>
            <p:nvPr/>
          </p:nvSpPr>
          <p:spPr bwMode="hidden">
            <a:xfrm>
              <a:off x="858" y="1001"/>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7" name="Oval 163">
              <a:extLst>
                <a:ext uri="{FF2B5EF4-FFF2-40B4-BE49-F238E27FC236}">
                  <a16:creationId xmlns:a16="http://schemas.microsoft.com/office/drawing/2014/main" xmlns="" id="{BD7BA1F4-05D7-4D7B-AA6D-9034A38321C3}"/>
                </a:ext>
              </a:extLst>
            </p:cNvPr>
            <p:cNvSpPr>
              <a:spLocks noChangeArrowheads="1"/>
            </p:cNvSpPr>
            <p:nvPr/>
          </p:nvSpPr>
          <p:spPr bwMode="hidden">
            <a:xfrm>
              <a:off x="1341" y="1013"/>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8" name="Oval 164">
              <a:extLst>
                <a:ext uri="{FF2B5EF4-FFF2-40B4-BE49-F238E27FC236}">
                  <a16:creationId xmlns:a16="http://schemas.microsoft.com/office/drawing/2014/main" xmlns="" id="{79ABE68B-2D47-4C33-B7D2-00B965826E22}"/>
                </a:ext>
              </a:extLst>
            </p:cNvPr>
            <p:cNvSpPr>
              <a:spLocks noChangeArrowheads="1"/>
            </p:cNvSpPr>
            <p:nvPr/>
          </p:nvSpPr>
          <p:spPr bwMode="hidden">
            <a:xfrm>
              <a:off x="1739" y="1008"/>
              <a:ext cx="101" cy="38"/>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69" name="Oval 165">
              <a:extLst>
                <a:ext uri="{FF2B5EF4-FFF2-40B4-BE49-F238E27FC236}">
                  <a16:creationId xmlns:a16="http://schemas.microsoft.com/office/drawing/2014/main" xmlns="" id="{2C2ECCBE-87AD-4B99-A1C1-D54C198C8533}"/>
                </a:ext>
              </a:extLst>
            </p:cNvPr>
            <p:cNvSpPr>
              <a:spLocks noChangeArrowheads="1"/>
            </p:cNvSpPr>
            <p:nvPr/>
          </p:nvSpPr>
          <p:spPr bwMode="hidden">
            <a:xfrm>
              <a:off x="2116" y="1001"/>
              <a:ext cx="100"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0" name="Oval 166">
              <a:extLst>
                <a:ext uri="{FF2B5EF4-FFF2-40B4-BE49-F238E27FC236}">
                  <a16:creationId xmlns:a16="http://schemas.microsoft.com/office/drawing/2014/main" xmlns="" id="{02BBE523-AB53-4A5E-85FE-6B317D58FBCE}"/>
                </a:ext>
              </a:extLst>
            </p:cNvPr>
            <p:cNvSpPr>
              <a:spLocks noChangeArrowheads="1"/>
            </p:cNvSpPr>
            <p:nvPr/>
          </p:nvSpPr>
          <p:spPr bwMode="hidden">
            <a:xfrm>
              <a:off x="2320" y="941"/>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1" name="Oval 167">
              <a:extLst>
                <a:ext uri="{FF2B5EF4-FFF2-40B4-BE49-F238E27FC236}">
                  <a16:creationId xmlns:a16="http://schemas.microsoft.com/office/drawing/2014/main" xmlns="" id="{EFA89EE1-C461-4801-B340-049116DA650F}"/>
                </a:ext>
              </a:extLst>
            </p:cNvPr>
            <p:cNvSpPr>
              <a:spLocks noChangeArrowheads="1"/>
            </p:cNvSpPr>
            <p:nvPr/>
          </p:nvSpPr>
          <p:spPr bwMode="hidden">
            <a:xfrm>
              <a:off x="2601" y="995"/>
              <a:ext cx="101" cy="39"/>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2" name="Oval 168">
              <a:extLst>
                <a:ext uri="{FF2B5EF4-FFF2-40B4-BE49-F238E27FC236}">
                  <a16:creationId xmlns:a16="http://schemas.microsoft.com/office/drawing/2014/main" xmlns="" id="{91E3C8D2-E92E-4485-962B-EEB832EA0151}"/>
                </a:ext>
              </a:extLst>
            </p:cNvPr>
            <p:cNvSpPr>
              <a:spLocks noChangeArrowheads="1"/>
            </p:cNvSpPr>
            <p:nvPr/>
          </p:nvSpPr>
          <p:spPr bwMode="hidden">
            <a:xfrm>
              <a:off x="1667" y="1420"/>
              <a:ext cx="106" cy="51"/>
            </a:xfrm>
            <a:prstGeom prst="ellipse">
              <a:avLst/>
            </a:prstGeom>
            <a:gradFill rotWithShape="0">
              <a:gsLst>
                <a:gs pos="0">
                  <a:schemeClr val="bg1"/>
                </a:gs>
                <a:gs pos="100000">
                  <a:schemeClr val="bg1">
                    <a:gamma/>
                    <a:shade val="8470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3" name="Oval 169">
              <a:extLst>
                <a:ext uri="{FF2B5EF4-FFF2-40B4-BE49-F238E27FC236}">
                  <a16:creationId xmlns:a16="http://schemas.microsoft.com/office/drawing/2014/main" xmlns="" id="{EBDDE268-937E-40AE-B3CC-DC29381B45C7}"/>
                </a:ext>
              </a:extLst>
            </p:cNvPr>
            <p:cNvSpPr>
              <a:spLocks noChangeArrowheads="1"/>
            </p:cNvSpPr>
            <p:nvPr/>
          </p:nvSpPr>
          <p:spPr bwMode="hidden">
            <a:xfrm>
              <a:off x="2557" y="1516"/>
              <a:ext cx="123" cy="51"/>
            </a:xfrm>
            <a:prstGeom prst="ellipse">
              <a:avLst/>
            </a:prstGeom>
            <a:gradFill rotWithShape="0">
              <a:gsLst>
                <a:gs pos="0">
                  <a:schemeClr val="bg1"/>
                </a:gs>
                <a:gs pos="100000">
                  <a:schemeClr val="bg1">
                    <a:gamma/>
                    <a:shade val="7882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4" name="Oval 170">
              <a:extLst>
                <a:ext uri="{FF2B5EF4-FFF2-40B4-BE49-F238E27FC236}">
                  <a16:creationId xmlns:a16="http://schemas.microsoft.com/office/drawing/2014/main" xmlns="" id="{0CBF89FF-65F2-495C-93C0-0C82327C3BF1}"/>
                </a:ext>
              </a:extLst>
            </p:cNvPr>
            <p:cNvSpPr>
              <a:spLocks noChangeArrowheads="1"/>
            </p:cNvSpPr>
            <p:nvPr/>
          </p:nvSpPr>
          <p:spPr bwMode="hidden">
            <a:xfrm>
              <a:off x="3619" y="1287"/>
              <a:ext cx="112"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5" name="Oval 171">
              <a:extLst>
                <a:ext uri="{FF2B5EF4-FFF2-40B4-BE49-F238E27FC236}">
                  <a16:creationId xmlns:a16="http://schemas.microsoft.com/office/drawing/2014/main" xmlns="" id="{887D4D62-8E9B-4E9B-956A-6329F1135706}"/>
                </a:ext>
              </a:extLst>
            </p:cNvPr>
            <p:cNvSpPr>
              <a:spLocks noChangeArrowheads="1"/>
            </p:cNvSpPr>
            <p:nvPr/>
          </p:nvSpPr>
          <p:spPr bwMode="hidden">
            <a:xfrm>
              <a:off x="3791" y="1212"/>
              <a:ext cx="111" cy="51"/>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6" name="Oval 172">
              <a:extLst>
                <a:ext uri="{FF2B5EF4-FFF2-40B4-BE49-F238E27FC236}">
                  <a16:creationId xmlns:a16="http://schemas.microsoft.com/office/drawing/2014/main" xmlns="" id="{3B1FA3D5-ABDF-409F-AA73-AA31A7490B1E}"/>
                </a:ext>
              </a:extLst>
            </p:cNvPr>
            <p:cNvSpPr>
              <a:spLocks noChangeArrowheads="1"/>
            </p:cNvSpPr>
            <p:nvPr/>
          </p:nvSpPr>
          <p:spPr bwMode="hidden">
            <a:xfrm>
              <a:off x="213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7" name="Oval 173">
              <a:extLst>
                <a:ext uri="{FF2B5EF4-FFF2-40B4-BE49-F238E27FC236}">
                  <a16:creationId xmlns:a16="http://schemas.microsoft.com/office/drawing/2014/main" xmlns="" id="{C888C3DB-A540-4ED6-B052-13450373BFB1}"/>
                </a:ext>
              </a:extLst>
            </p:cNvPr>
            <p:cNvSpPr>
              <a:spLocks noChangeArrowheads="1"/>
            </p:cNvSpPr>
            <p:nvPr/>
          </p:nvSpPr>
          <p:spPr bwMode="hidden">
            <a:xfrm>
              <a:off x="1264" y="908"/>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8" name="Oval 174">
              <a:extLst>
                <a:ext uri="{FF2B5EF4-FFF2-40B4-BE49-F238E27FC236}">
                  <a16:creationId xmlns:a16="http://schemas.microsoft.com/office/drawing/2014/main" xmlns="" id="{18D9B0CD-B68E-422C-949C-167824AA2988}"/>
                </a:ext>
              </a:extLst>
            </p:cNvPr>
            <p:cNvSpPr>
              <a:spLocks noChangeArrowheads="1"/>
            </p:cNvSpPr>
            <p:nvPr/>
          </p:nvSpPr>
          <p:spPr bwMode="hidden">
            <a:xfrm>
              <a:off x="1471" y="869"/>
              <a:ext cx="79"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79" name="Oval 175">
              <a:extLst>
                <a:ext uri="{FF2B5EF4-FFF2-40B4-BE49-F238E27FC236}">
                  <a16:creationId xmlns:a16="http://schemas.microsoft.com/office/drawing/2014/main" xmlns="" id="{FB32EE3F-15C9-4AA1-B700-806E124E19FF}"/>
                </a:ext>
              </a:extLst>
            </p:cNvPr>
            <p:cNvSpPr>
              <a:spLocks noChangeArrowheads="1"/>
            </p:cNvSpPr>
            <p:nvPr/>
          </p:nvSpPr>
          <p:spPr bwMode="hidden">
            <a:xfrm>
              <a:off x="1650" y="824"/>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0" name="Oval 176">
              <a:extLst>
                <a:ext uri="{FF2B5EF4-FFF2-40B4-BE49-F238E27FC236}">
                  <a16:creationId xmlns:a16="http://schemas.microsoft.com/office/drawing/2014/main" xmlns="" id="{F7011306-ADCE-4B6F-99CC-05AEB1004FA7}"/>
                </a:ext>
              </a:extLst>
            </p:cNvPr>
            <p:cNvSpPr>
              <a:spLocks noChangeArrowheads="1"/>
            </p:cNvSpPr>
            <p:nvPr/>
          </p:nvSpPr>
          <p:spPr bwMode="hidden">
            <a:xfrm>
              <a:off x="1918" y="869"/>
              <a:ext cx="84"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1" name="Oval 177">
              <a:extLst>
                <a:ext uri="{FF2B5EF4-FFF2-40B4-BE49-F238E27FC236}">
                  <a16:creationId xmlns:a16="http://schemas.microsoft.com/office/drawing/2014/main" xmlns="" id="{FCF9DD54-C7CD-493C-A45B-842265D74962}"/>
                </a:ext>
              </a:extLst>
            </p:cNvPr>
            <p:cNvSpPr>
              <a:spLocks noChangeArrowheads="1"/>
            </p:cNvSpPr>
            <p:nvPr/>
          </p:nvSpPr>
          <p:spPr bwMode="hidden">
            <a:xfrm>
              <a:off x="1720" y="923"/>
              <a:ext cx="83" cy="3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2" name="Oval 178">
              <a:extLst>
                <a:ext uri="{FF2B5EF4-FFF2-40B4-BE49-F238E27FC236}">
                  <a16:creationId xmlns:a16="http://schemas.microsoft.com/office/drawing/2014/main" xmlns="" id="{6E0F8F29-3477-4410-B4CC-463A35FE7544}"/>
                </a:ext>
              </a:extLst>
            </p:cNvPr>
            <p:cNvSpPr>
              <a:spLocks noChangeArrowheads="1"/>
            </p:cNvSpPr>
            <p:nvPr/>
          </p:nvSpPr>
          <p:spPr bwMode="hidden">
            <a:xfrm>
              <a:off x="1913" y="957"/>
              <a:ext cx="95"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3" name="Oval 179">
              <a:extLst>
                <a:ext uri="{FF2B5EF4-FFF2-40B4-BE49-F238E27FC236}">
                  <a16:creationId xmlns:a16="http://schemas.microsoft.com/office/drawing/2014/main" xmlns="" id="{524F2731-4761-4CC6-8824-0C61AD5DD5ED}"/>
                </a:ext>
              </a:extLst>
            </p:cNvPr>
            <p:cNvSpPr>
              <a:spLocks noChangeArrowheads="1"/>
            </p:cNvSpPr>
            <p:nvPr/>
          </p:nvSpPr>
          <p:spPr bwMode="hidden">
            <a:xfrm>
              <a:off x="1541" y="962"/>
              <a:ext cx="89"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4" name="Oval 180">
              <a:extLst>
                <a:ext uri="{FF2B5EF4-FFF2-40B4-BE49-F238E27FC236}">
                  <a16:creationId xmlns:a16="http://schemas.microsoft.com/office/drawing/2014/main" xmlns="" id="{4D5B2107-C45A-471E-9295-9228045537EF}"/>
                </a:ext>
              </a:extLst>
            </p:cNvPr>
            <p:cNvSpPr>
              <a:spLocks noChangeArrowheads="1"/>
            </p:cNvSpPr>
            <p:nvPr/>
          </p:nvSpPr>
          <p:spPr bwMode="hidden">
            <a:xfrm>
              <a:off x="1076" y="953"/>
              <a:ext cx="101" cy="45"/>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5" name="Oval 181">
              <a:extLst>
                <a:ext uri="{FF2B5EF4-FFF2-40B4-BE49-F238E27FC236}">
                  <a16:creationId xmlns:a16="http://schemas.microsoft.com/office/drawing/2014/main" xmlns="" id="{9ED754D2-9EFA-4B58-AA03-F0A67CD6C683}"/>
                </a:ext>
              </a:extLst>
            </p:cNvPr>
            <p:cNvSpPr>
              <a:spLocks noChangeArrowheads="1"/>
            </p:cNvSpPr>
            <p:nvPr/>
          </p:nvSpPr>
          <p:spPr bwMode="hidden">
            <a:xfrm>
              <a:off x="1983" y="4027"/>
              <a:ext cx="195" cy="10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6" name="Oval 182">
              <a:extLst>
                <a:ext uri="{FF2B5EF4-FFF2-40B4-BE49-F238E27FC236}">
                  <a16:creationId xmlns:a16="http://schemas.microsoft.com/office/drawing/2014/main" xmlns="" id="{247C2EC3-DC8C-46D5-8BDC-5615D13C3110}"/>
                </a:ext>
              </a:extLst>
            </p:cNvPr>
            <p:cNvSpPr>
              <a:spLocks noChangeArrowheads="1"/>
            </p:cNvSpPr>
            <p:nvPr/>
          </p:nvSpPr>
          <p:spPr bwMode="hidden">
            <a:xfrm>
              <a:off x="2460" y="3671"/>
              <a:ext cx="196" cy="11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7" name="Oval 183">
              <a:extLst>
                <a:ext uri="{FF2B5EF4-FFF2-40B4-BE49-F238E27FC236}">
                  <a16:creationId xmlns:a16="http://schemas.microsoft.com/office/drawing/2014/main" xmlns="" id="{4136D40B-2024-40BF-B452-683B417C2DB6}"/>
                </a:ext>
              </a:extLst>
            </p:cNvPr>
            <p:cNvSpPr>
              <a:spLocks noChangeArrowheads="1"/>
            </p:cNvSpPr>
            <p:nvPr/>
          </p:nvSpPr>
          <p:spPr bwMode="hidden">
            <a:xfrm>
              <a:off x="3238" y="3121"/>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8" name="Oval 184">
              <a:extLst>
                <a:ext uri="{FF2B5EF4-FFF2-40B4-BE49-F238E27FC236}">
                  <a16:creationId xmlns:a16="http://schemas.microsoft.com/office/drawing/2014/main" xmlns="" id="{9BE7896E-BF99-4EE8-8B78-3412989BDCDF}"/>
                </a:ext>
              </a:extLst>
            </p:cNvPr>
            <p:cNvSpPr>
              <a:spLocks noChangeArrowheads="1"/>
            </p:cNvSpPr>
            <p:nvPr/>
          </p:nvSpPr>
          <p:spPr bwMode="hidden">
            <a:xfrm>
              <a:off x="3550" y="2880"/>
              <a:ext cx="157"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89" name="Oval 185">
              <a:extLst>
                <a:ext uri="{FF2B5EF4-FFF2-40B4-BE49-F238E27FC236}">
                  <a16:creationId xmlns:a16="http://schemas.microsoft.com/office/drawing/2014/main" xmlns="" id="{CA5BAD01-1747-43B0-9DAC-E1AE937EE3BD}"/>
                </a:ext>
              </a:extLst>
            </p:cNvPr>
            <p:cNvSpPr>
              <a:spLocks noChangeArrowheads="1"/>
            </p:cNvSpPr>
            <p:nvPr/>
          </p:nvSpPr>
          <p:spPr bwMode="hidden">
            <a:xfrm>
              <a:off x="2892" y="3377"/>
              <a:ext cx="168" cy="95"/>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0" name="Oval 186">
              <a:extLst>
                <a:ext uri="{FF2B5EF4-FFF2-40B4-BE49-F238E27FC236}">
                  <a16:creationId xmlns:a16="http://schemas.microsoft.com/office/drawing/2014/main" xmlns="" id="{9FAD70D9-043A-4C2F-8495-499D6F840E38}"/>
                </a:ext>
              </a:extLst>
            </p:cNvPr>
            <p:cNvSpPr>
              <a:spLocks noChangeArrowheads="1"/>
            </p:cNvSpPr>
            <p:nvPr/>
          </p:nvSpPr>
          <p:spPr bwMode="hidden">
            <a:xfrm>
              <a:off x="3869" y="2657"/>
              <a:ext cx="151" cy="84"/>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1" name="Oval 187">
              <a:extLst>
                <a:ext uri="{FF2B5EF4-FFF2-40B4-BE49-F238E27FC236}">
                  <a16:creationId xmlns:a16="http://schemas.microsoft.com/office/drawing/2014/main" xmlns="" id="{0CBFA50A-4F06-4205-9800-E855069750DF}"/>
                </a:ext>
              </a:extLst>
            </p:cNvPr>
            <p:cNvSpPr>
              <a:spLocks noChangeArrowheads="1"/>
            </p:cNvSpPr>
            <p:nvPr/>
          </p:nvSpPr>
          <p:spPr bwMode="hidden">
            <a:xfrm>
              <a:off x="4090" y="2475"/>
              <a:ext cx="156" cy="89"/>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2" name="Oval 188">
              <a:extLst>
                <a:ext uri="{FF2B5EF4-FFF2-40B4-BE49-F238E27FC236}">
                  <a16:creationId xmlns:a16="http://schemas.microsoft.com/office/drawing/2014/main" xmlns="" id="{6978379B-BC97-44F0-A823-2C25871D891A}"/>
                </a:ext>
              </a:extLst>
            </p:cNvPr>
            <p:cNvSpPr>
              <a:spLocks noChangeArrowheads="1"/>
            </p:cNvSpPr>
            <p:nvPr/>
          </p:nvSpPr>
          <p:spPr bwMode="hidden">
            <a:xfrm>
              <a:off x="4327" y="2314"/>
              <a:ext cx="134" cy="72"/>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3" name="Oval 189">
              <a:extLst>
                <a:ext uri="{FF2B5EF4-FFF2-40B4-BE49-F238E27FC236}">
                  <a16:creationId xmlns:a16="http://schemas.microsoft.com/office/drawing/2014/main" xmlns="" id="{73D18286-F9A5-4D8D-8CDA-925C1C20D89E}"/>
                </a:ext>
              </a:extLst>
            </p:cNvPr>
            <p:cNvSpPr>
              <a:spLocks noChangeArrowheads="1"/>
            </p:cNvSpPr>
            <p:nvPr/>
          </p:nvSpPr>
          <p:spPr bwMode="hidden">
            <a:xfrm>
              <a:off x="4712" y="2022"/>
              <a:ext cx="134" cy="73"/>
            </a:xfrm>
            <a:prstGeom prst="ellipse">
              <a:avLst/>
            </a:prstGeom>
            <a:gradFill rotWithShape="0">
              <a:gsLst>
                <a:gs pos="0">
                  <a:schemeClr val="bg2"/>
                </a:gs>
                <a:gs pos="100000">
                  <a:schemeClr val="bg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4" name="Oval 190">
              <a:extLst>
                <a:ext uri="{FF2B5EF4-FFF2-40B4-BE49-F238E27FC236}">
                  <a16:creationId xmlns:a16="http://schemas.microsoft.com/office/drawing/2014/main" xmlns="" id="{EDD9DA5C-0F0F-4104-8292-10E17D49A10A}"/>
                </a:ext>
              </a:extLst>
            </p:cNvPr>
            <p:cNvSpPr>
              <a:spLocks noChangeArrowheads="1"/>
            </p:cNvSpPr>
            <p:nvPr/>
          </p:nvSpPr>
          <p:spPr bwMode="hidden">
            <a:xfrm>
              <a:off x="4533" y="2162"/>
              <a:ext cx="139"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5" name="Oval 191">
              <a:extLst>
                <a:ext uri="{FF2B5EF4-FFF2-40B4-BE49-F238E27FC236}">
                  <a16:creationId xmlns:a16="http://schemas.microsoft.com/office/drawing/2014/main" xmlns="" id="{D8D4F2A0-BB08-4E40-8E0C-9FBB41E53EA2}"/>
                </a:ext>
              </a:extLst>
            </p:cNvPr>
            <p:cNvSpPr>
              <a:spLocks noChangeArrowheads="1"/>
            </p:cNvSpPr>
            <p:nvPr/>
          </p:nvSpPr>
          <p:spPr bwMode="hidden">
            <a:xfrm>
              <a:off x="4863" y="1920"/>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6" name="Oval 192">
              <a:extLst>
                <a:ext uri="{FF2B5EF4-FFF2-40B4-BE49-F238E27FC236}">
                  <a16:creationId xmlns:a16="http://schemas.microsoft.com/office/drawing/2014/main" xmlns="" id="{9B78556E-DF10-43A8-8C73-A194839F236E}"/>
                </a:ext>
              </a:extLst>
            </p:cNvPr>
            <p:cNvSpPr>
              <a:spLocks noChangeArrowheads="1"/>
            </p:cNvSpPr>
            <p:nvPr/>
          </p:nvSpPr>
          <p:spPr bwMode="hidden">
            <a:xfrm>
              <a:off x="5009" y="1807"/>
              <a:ext cx="128" cy="61"/>
            </a:xfrm>
            <a:prstGeom prst="ellipse">
              <a:avLst/>
            </a:prstGeom>
            <a:gradFill rotWithShape="0">
              <a:gsLst>
                <a:gs pos="0">
                  <a:schemeClr val="bg2"/>
                </a:gs>
                <a:gs pos="100000">
                  <a:schemeClr val="bg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7" name="Oval 193">
              <a:extLst>
                <a:ext uri="{FF2B5EF4-FFF2-40B4-BE49-F238E27FC236}">
                  <a16:creationId xmlns:a16="http://schemas.microsoft.com/office/drawing/2014/main" xmlns="" id="{9C30F5E2-9696-4AE3-815A-D9916004C933}"/>
                </a:ext>
              </a:extLst>
            </p:cNvPr>
            <p:cNvSpPr>
              <a:spLocks noChangeArrowheads="1"/>
            </p:cNvSpPr>
            <p:nvPr/>
          </p:nvSpPr>
          <p:spPr bwMode="hidden">
            <a:xfrm>
              <a:off x="5161" y="1702"/>
              <a:ext cx="123" cy="50"/>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8" name="Oval 194">
              <a:extLst>
                <a:ext uri="{FF2B5EF4-FFF2-40B4-BE49-F238E27FC236}">
                  <a16:creationId xmlns:a16="http://schemas.microsoft.com/office/drawing/2014/main" xmlns="" id="{50E0F602-0357-462B-B69F-915B412676B5}"/>
                </a:ext>
              </a:extLst>
            </p:cNvPr>
            <p:cNvSpPr>
              <a:spLocks noChangeArrowheads="1"/>
            </p:cNvSpPr>
            <p:nvPr/>
          </p:nvSpPr>
          <p:spPr bwMode="hidden">
            <a:xfrm>
              <a:off x="5277" y="1614"/>
              <a:ext cx="124"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499" name="Oval 195">
              <a:extLst>
                <a:ext uri="{FF2B5EF4-FFF2-40B4-BE49-F238E27FC236}">
                  <a16:creationId xmlns:a16="http://schemas.microsoft.com/office/drawing/2014/main" xmlns="" id="{FC436F76-F202-4EBB-810C-389C0CC38C1A}"/>
                </a:ext>
              </a:extLst>
            </p:cNvPr>
            <p:cNvSpPr>
              <a:spLocks noChangeArrowheads="1"/>
            </p:cNvSpPr>
            <p:nvPr/>
          </p:nvSpPr>
          <p:spPr bwMode="hidden">
            <a:xfrm>
              <a:off x="5398" y="1521"/>
              <a:ext cx="123" cy="51"/>
            </a:xfrm>
            <a:prstGeom prst="ellipse">
              <a:avLst/>
            </a:prstGeom>
            <a:gradFill rotWithShape="0">
              <a:gsLst>
                <a:gs pos="0">
                  <a:schemeClr val="bg2"/>
                </a:gs>
                <a:gs pos="100000">
                  <a:schemeClr val="bg2">
                    <a:gamma/>
                    <a:shade val="81961"/>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0" name="Oval 196">
              <a:extLst>
                <a:ext uri="{FF2B5EF4-FFF2-40B4-BE49-F238E27FC236}">
                  <a16:creationId xmlns:a16="http://schemas.microsoft.com/office/drawing/2014/main" xmlns="" id="{8AFA812E-A15B-4135-8061-3298CAD4F1AF}"/>
                </a:ext>
              </a:extLst>
            </p:cNvPr>
            <p:cNvSpPr>
              <a:spLocks noChangeArrowheads="1"/>
            </p:cNvSpPr>
            <p:nvPr/>
          </p:nvSpPr>
          <p:spPr bwMode="hidden">
            <a:xfrm>
              <a:off x="3255" y="4071"/>
              <a:ext cx="196" cy="10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1" name="Oval 197">
              <a:extLst>
                <a:ext uri="{FF2B5EF4-FFF2-40B4-BE49-F238E27FC236}">
                  <a16:creationId xmlns:a16="http://schemas.microsoft.com/office/drawing/2014/main" xmlns="" id="{93FF6186-668F-4242-88CA-B348874F01AF}"/>
                </a:ext>
              </a:extLst>
            </p:cNvPr>
            <p:cNvSpPr>
              <a:spLocks noChangeArrowheads="1"/>
            </p:cNvSpPr>
            <p:nvPr/>
          </p:nvSpPr>
          <p:spPr bwMode="hidden">
            <a:xfrm>
              <a:off x="3651" y="3693"/>
              <a:ext cx="196" cy="11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2" name="Oval 198">
              <a:extLst>
                <a:ext uri="{FF2B5EF4-FFF2-40B4-BE49-F238E27FC236}">
                  <a16:creationId xmlns:a16="http://schemas.microsoft.com/office/drawing/2014/main" xmlns="" id="{5CD04E3B-9B83-4605-8D4E-EB3DC694E49B}"/>
                </a:ext>
              </a:extLst>
            </p:cNvPr>
            <p:cNvSpPr>
              <a:spLocks noChangeArrowheads="1"/>
            </p:cNvSpPr>
            <p:nvPr/>
          </p:nvSpPr>
          <p:spPr bwMode="hidden">
            <a:xfrm>
              <a:off x="4773" y="3705"/>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3" name="Oval 199">
              <a:extLst>
                <a:ext uri="{FF2B5EF4-FFF2-40B4-BE49-F238E27FC236}">
                  <a16:creationId xmlns:a16="http://schemas.microsoft.com/office/drawing/2014/main" xmlns="" id="{742F2F10-87DA-46F6-AF41-73FD3D8277FA}"/>
                </a:ext>
              </a:extLst>
            </p:cNvPr>
            <p:cNvSpPr>
              <a:spLocks noChangeArrowheads="1"/>
            </p:cNvSpPr>
            <p:nvPr/>
          </p:nvSpPr>
          <p:spPr bwMode="hidden">
            <a:xfrm>
              <a:off x="4491" y="4049"/>
              <a:ext cx="196" cy="10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4" name="Oval 200">
              <a:extLst>
                <a:ext uri="{FF2B5EF4-FFF2-40B4-BE49-F238E27FC236}">
                  <a16:creationId xmlns:a16="http://schemas.microsoft.com/office/drawing/2014/main" xmlns="" id="{222F49AE-3673-4738-B455-2BCAE1DF7978}"/>
                </a:ext>
              </a:extLst>
            </p:cNvPr>
            <p:cNvSpPr>
              <a:spLocks noChangeArrowheads="1"/>
            </p:cNvSpPr>
            <p:nvPr/>
          </p:nvSpPr>
          <p:spPr bwMode="hidden">
            <a:xfrm>
              <a:off x="3989" y="3396"/>
              <a:ext cx="168" cy="96"/>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5" name="Oval 201">
              <a:extLst>
                <a:ext uri="{FF2B5EF4-FFF2-40B4-BE49-F238E27FC236}">
                  <a16:creationId xmlns:a16="http://schemas.microsoft.com/office/drawing/2014/main" xmlns="" id="{D6408E44-7077-4FA0-AFA8-F891202E2E13}"/>
                </a:ext>
              </a:extLst>
            </p:cNvPr>
            <p:cNvSpPr>
              <a:spLocks noChangeArrowheads="1"/>
            </p:cNvSpPr>
            <p:nvPr/>
          </p:nvSpPr>
          <p:spPr bwMode="hidden">
            <a:xfrm>
              <a:off x="4263" y="3141"/>
              <a:ext cx="167"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6" name="Oval 202">
              <a:extLst>
                <a:ext uri="{FF2B5EF4-FFF2-40B4-BE49-F238E27FC236}">
                  <a16:creationId xmlns:a16="http://schemas.microsoft.com/office/drawing/2014/main" xmlns="" id="{DDB82722-1266-4ACA-AF13-38479C60AE24}"/>
                </a:ext>
              </a:extLst>
            </p:cNvPr>
            <p:cNvSpPr>
              <a:spLocks noChangeArrowheads="1"/>
            </p:cNvSpPr>
            <p:nvPr/>
          </p:nvSpPr>
          <p:spPr bwMode="hidden">
            <a:xfrm>
              <a:off x="5044" y="3418"/>
              <a:ext cx="167" cy="95"/>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7" name="Oval 203">
              <a:extLst>
                <a:ext uri="{FF2B5EF4-FFF2-40B4-BE49-F238E27FC236}">
                  <a16:creationId xmlns:a16="http://schemas.microsoft.com/office/drawing/2014/main" xmlns="" id="{F2BFD865-250C-4E5C-A5A8-224F2CF6FFF0}"/>
                </a:ext>
              </a:extLst>
            </p:cNvPr>
            <p:cNvSpPr>
              <a:spLocks noChangeArrowheads="1"/>
            </p:cNvSpPr>
            <p:nvPr/>
          </p:nvSpPr>
          <p:spPr bwMode="hidden">
            <a:xfrm>
              <a:off x="4553" y="28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8" name="Oval 204">
              <a:extLst>
                <a:ext uri="{FF2B5EF4-FFF2-40B4-BE49-F238E27FC236}">
                  <a16:creationId xmlns:a16="http://schemas.microsoft.com/office/drawing/2014/main" xmlns="" id="{6199701A-445A-4FC4-9779-DCBE84F62B3A}"/>
                </a:ext>
              </a:extLst>
            </p:cNvPr>
            <p:cNvSpPr>
              <a:spLocks noChangeArrowheads="1"/>
            </p:cNvSpPr>
            <p:nvPr/>
          </p:nvSpPr>
          <p:spPr bwMode="hidden">
            <a:xfrm>
              <a:off x="5293" y="3116"/>
              <a:ext cx="168" cy="95"/>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09" name="Oval 205">
              <a:extLst>
                <a:ext uri="{FF2B5EF4-FFF2-40B4-BE49-F238E27FC236}">
                  <a16:creationId xmlns:a16="http://schemas.microsoft.com/office/drawing/2014/main" xmlns="" id="{0B3A4422-9B05-448B-BB9B-F60D382EB18D}"/>
                </a:ext>
              </a:extLst>
            </p:cNvPr>
            <p:cNvSpPr>
              <a:spLocks noChangeArrowheads="1"/>
            </p:cNvSpPr>
            <p:nvPr/>
          </p:nvSpPr>
          <p:spPr bwMode="hidden">
            <a:xfrm>
              <a:off x="5497" y="2879"/>
              <a:ext cx="156" cy="89"/>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0" name="Oval 206">
              <a:extLst>
                <a:ext uri="{FF2B5EF4-FFF2-40B4-BE49-F238E27FC236}">
                  <a16:creationId xmlns:a16="http://schemas.microsoft.com/office/drawing/2014/main" xmlns="" id="{5AB7DD3B-13E3-439E-8D55-59D540BB59C2}"/>
                </a:ext>
              </a:extLst>
            </p:cNvPr>
            <p:cNvSpPr>
              <a:spLocks noChangeArrowheads="1"/>
            </p:cNvSpPr>
            <p:nvPr/>
          </p:nvSpPr>
          <p:spPr bwMode="hidden">
            <a:xfrm>
              <a:off x="4772" y="2673"/>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1" name="Oval 207">
              <a:extLst>
                <a:ext uri="{FF2B5EF4-FFF2-40B4-BE49-F238E27FC236}">
                  <a16:creationId xmlns:a16="http://schemas.microsoft.com/office/drawing/2014/main" xmlns="" id="{06F8D839-13AF-46B4-BEC6-40332344CC25}"/>
                </a:ext>
              </a:extLst>
            </p:cNvPr>
            <p:cNvSpPr>
              <a:spLocks noChangeArrowheads="1"/>
            </p:cNvSpPr>
            <p:nvPr/>
          </p:nvSpPr>
          <p:spPr bwMode="hidden">
            <a:xfrm>
              <a:off x="4966" y="2488"/>
              <a:ext cx="156" cy="84"/>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2" name="Oval 208">
              <a:extLst>
                <a:ext uri="{FF2B5EF4-FFF2-40B4-BE49-F238E27FC236}">
                  <a16:creationId xmlns:a16="http://schemas.microsoft.com/office/drawing/2014/main" xmlns="" id="{E04434F1-4E29-437D-8474-A34AD1C7F6E6}"/>
                </a:ext>
              </a:extLst>
            </p:cNvPr>
            <p:cNvSpPr>
              <a:spLocks noChangeArrowheads="1"/>
            </p:cNvSpPr>
            <p:nvPr/>
          </p:nvSpPr>
          <p:spPr bwMode="hidden">
            <a:xfrm>
              <a:off x="5444" y="2052"/>
              <a:ext cx="134"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3" name="Oval 209">
              <a:extLst>
                <a:ext uri="{FF2B5EF4-FFF2-40B4-BE49-F238E27FC236}">
                  <a16:creationId xmlns:a16="http://schemas.microsoft.com/office/drawing/2014/main" xmlns="" id="{0FBC8130-A5D8-4E93-9220-F32F7BF7CC7E}"/>
                </a:ext>
              </a:extLst>
            </p:cNvPr>
            <p:cNvSpPr>
              <a:spLocks noChangeArrowheads="1"/>
            </p:cNvSpPr>
            <p:nvPr/>
          </p:nvSpPr>
          <p:spPr bwMode="hidden">
            <a:xfrm>
              <a:off x="5161" y="2314"/>
              <a:ext cx="140" cy="7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4" name="Oval 210">
              <a:extLst>
                <a:ext uri="{FF2B5EF4-FFF2-40B4-BE49-F238E27FC236}">
                  <a16:creationId xmlns:a16="http://schemas.microsoft.com/office/drawing/2014/main" xmlns="" id="{E580230F-3D5A-487B-BCF2-07C75E249780}"/>
                </a:ext>
              </a:extLst>
            </p:cNvPr>
            <p:cNvSpPr>
              <a:spLocks noChangeArrowheads="1"/>
            </p:cNvSpPr>
            <p:nvPr/>
          </p:nvSpPr>
          <p:spPr bwMode="hidden">
            <a:xfrm>
              <a:off x="5318" y="2176"/>
              <a:ext cx="134" cy="61"/>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5" name="Oval 211">
              <a:extLst>
                <a:ext uri="{FF2B5EF4-FFF2-40B4-BE49-F238E27FC236}">
                  <a16:creationId xmlns:a16="http://schemas.microsoft.com/office/drawing/2014/main" xmlns="" id="{E79438BA-3736-42DC-BE6A-E4765D625053}"/>
                </a:ext>
              </a:extLst>
            </p:cNvPr>
            <p:cNvSpPr>
              <a:spLocks noChangeArrowheads="1"/>
            </p:cNvSpPr>
            <p:nvPr/>
          </p:nvSpPr>
          <p:spPr bwMode="hidden">
            <a:xfrm>
              <a:off x="5581" y="1933"/>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6" name="Oval 212">
              <a:extLst>
                <a:ext uri="{FF2B5EF4-FFF2-40B4-BE49-F238E27FC236}">
                  <a16:creationId xmlns:a16="http://schemas.microsoft.com/office/drawing/2014/main" xmlns="" id="{8982D89C-A661-4E5D-A1CB-BAB3A39346B7}"/>
                </a:ext>
              </a:extLst>
            </p:cNvPr>
            <p:cNvSpPr>
              <a:spLocks noChangeArrowheads="1"/>
            </p:cNvSpPr>
            <p:nvPr/>
          </p:nvSpPr>
          <p:spPr bwMode="hidden">
            <a:xfrm>
              <a:off x="5689" y="1811"/>
              <a:ext cx="128" cy="61"/>
            </a:xfrm>
            <a:prstGeom prst="ellipse">
              <a:avLst/>
            </a:prstGeom>
            <a:gradFill rotWithShape="0">
              <a:gsLst>
                <a:gs pos="0">
                  <a:schemeClr val="accent2"/>
                </a:gs>
                <a:gs pos="100000">
                  <a:schemeClr val="accent2">
                    <a:gamma/>
                    <a:shade val="57647"/>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7" name="Oval 213">
              <a:extLst>
                <a:ext uri="{FF2B5EF4-FFF2-40B4-BE49-F238E27FC236}">
                  <a16:creationId xmlns:a16="http://schemas.microsoft.com/office/drawing/2014/main" xmlns="" id="{55A0D2F8-BFAB-44D2-A7A7-042FAD2D5C44}"/>
                </a:ext>
              </a:extLst>
            </p:cNvPr>
            <p:cNvSpPr>
              <a:spLocks noChangeArrowheads="1"/>
            </p:cNvSpPr>
            <p:nvPr/>
          </p:nvSpPr>
          <p:spPr bwMode="hidden">
            <a:xfrm>
              <a:off x="5663" y="2680"/>
              <a:ext cx="156" cy="83"/>
            </a:xfrm>
            <a:prstGeom prst="ellipse">
              <a:avLst/>
            </a:prstGeom>
            <a:gradFill rotWithShape="0">
              <a:gsLst>
                <a:gs pos="0">
                  <a:schemeClr val="accent2"/>
                </a:gs>
                <a:gs pos="100000">
                  <a:schemeClr val="accent2">
                    <a:gamma/>
                    <a:shade val="5451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8" name="Oval 214">
              <a:extLst>
                <a:ext uri="{FF2B5EF4-FFF2-40B4-BE49-F238E27FC236}">
                  <a16:creationId xmlns:a16="http://schemas.microsoft.com/office/drawing/2014/main" xmlns="" id="{B8AAA5CA-ACE8-4D50-AAE2-B8B09109E070}"/>
                </a:ext>
              </a:extLst>
            </p:cNvPr>
            <p:cNvSpPr>
              <a:spLocks noChangeArrowheads="1"/>
            </p:cNvSpPr>
            <p:nvPr/>
          </p:nvSpPr>
          <p:spPr bwMode="hidden">
            <a:xfrm>
              <a:off x="-65" y="2865"/>
              <a:ext cx="150" cy="89"/>
            </a:xfrm>
            <a:prstGeom prst="ellipse">
              <a:avLst/>
            </a:prstGeom>
            <a:gradFill rotWithShape="0">
              <a:gsLst>
                <a:gs pos="0">
                  <a:schemeClr val="bg1"/>
                </a:gs>
                <a:gs pos="100000">
                  <a:schemeClr val="bg1">
                    <a:gamma/>
                    <a:shade val="69804"/>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19" name="Oval 215">
              <a:extLst>
                <a:ext uri="{FF2B5EF4-FFF2-40B4-BE49-F238E27FC236}">
                  <a16:creationId xmlns:a16="http://schemas.microsoft.com/office/drawing/2014/main" xmlns="" id="{F6489452-FF9A-45ED-87AB-1A96BB0BB93C}"/>
                </a:ext>
              </a:extLst>
            </p:cNvPr>
            <p:cNvSpPr>
              <a:spLocks noChangeArrowheads="1"/>
            </p:cNvSpPr>
            <p:nvPr/>
          </p:nvSpPr>
          <p:spPr bwMode="hidden">
            <a:xfrm>
              <a:off x="2" y="2477"/>
              <a:ext cx="156" cy="89"/>
            </a:xfrm>
            <a:prstGeom prst="ellipse">
              <a:avLst/>
            </a:prstGeom>
            <a:gradFill rotWithShape="0">
              <a:gsLst>
                <a:gs pos="0">
                  <a:schemeClr val="bg1"/>
                </a:gs>
                <a:gs pos="100000">
                  <a:schemeClr val="bg1">
                    <a:gamma/>
                    <a:shade val="7568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20" name="Oval 216">
              <a:extLst>
                <a:ext uri="{FF2B5EF4-FFF2-40B4-BE49-F238E27FC236}">
                  <a16:creationId xmlns:a16="http://schemas.microsoft.com/office/drawing/2014/main" xmlns="" id="{9434DFA8-A289-4A74-9AE2-9D5ACBC34E66}"/>
                </a:ext>
              </a:extLst>
            </p:cNvPr>
            <p:cNvSpPr>
              <a:spLocks noChangeArrowheads="1"/>
            </p:cNvSpPr>
            <p:nvPr/>
          </p:nvSpPr>
          <p:spPr bwMode="hidden">
            <a:xfrm>
              <a:off x="-9" y="1436"/>
              <a:ext cx="106" cy="44"/>
            </a:xfrm>
            <a:prstGeom prst="ellipse">
              <a:avLst/>
            </a:prstGeom>
            <a:gradFill rotWithShape="0">
              <a:gsLst>
                <a:gs pos="0">
                  <a:schemeClr val="bg1"/>
                </a:gs>
                <a:gs pos="100000">
                  <a:schemeClr val="bg1">
                    <a:gamma/>
                    <a:shade val="90980"/>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sp>
          <p:nvSpPr>
            <p:cNvPr id="98521" name="Oval 217">
              <a:extLst>
                <a:ext uri="{FF2B5EF4-FFF2-40B4-BE49-F238E27FC236}">
                  <a16:creationId xmlns:a16="http://schemas.microsoft.com/office/drawing/2014/main" xmlns="" id="{4C2C6734-6145-452A-9FCF-06DA1F74F793}"/>
                </a:ext>
              </a:extLst>
            </p:cNvPr>
            <p:cNvSpPr>
              <a:spLocks noChangeArrowheads="1"/>
            </p:cNvSpPr>
            <p:nvPr/>
          </p:nvSpPr>
          <p:spPr bwMode="hidden">
            <a:xfrm>
              <a:off x="5624" y="4010"/>
              <a:ext cx="201" cy="106"/>
            </a:xfrm>
            <a:prstGeom prst="ellipse">
              <a:avLst/>
            </a:prstGeom>
            <a:gradFill rotWithShape="0">
              <a:gsLst>
                <a:gs pos="0">
                  <a:schemeClr val="accent2"/>
                </a:gs>
                <a:gs pos="100000">
                  <a:schemeClr val="accent2">
                    <a:gamma/>
                    <a:shade val="39216"/>
                    <a:invGamma/>
                  </a:schemeClr>
                </a:gs>
              </a:gsLst>
              <a:lin ang="2700000" scaled="1"/>
            </a:gradFill>
            <a:ln w="9525">
              <a:noFill/>
              <a:round/>
              <a:headEnd/>
              <a:tailEnd/>
            </a:ln>
            <a:effectLst/>
          </p:spPr>
          <p:txBody>
            <a:bodyPr/>
            <a:lstStyle/>
            <a:p>
              <a:pPr>
                <a:defRPr/>
              </a:pPr>
              <a:endParaRPr lang="en-US">
                <a:latin typeface="Arial" charset="0"/>
                <a:cs typeface="B Zar" pitchFamily="2" charset="-78"/>
              </a:endParaRPr>
            </a:p>
          </p:txBody>
        </p:sp>
      </p:grpSp>
      <p:sp>
        <p:nvSpPr>
          <p:cNvPr id="98522" name="Rectangle 218">
            <a:extLst>
              <a:ext uri="{FF2B5EF4-FFF2-40B4-BE49-F238E27FC236}">
                <a16:creationId xmlns:a16="http://schemas.microsoft.com/office/drawing/2014/main" xmlns="" id="{647E548C-DF00-4898-9F84-81BA0C11ADEE}"/>
              </a:ext>
            </a:extLst>
          </p:cNvPr>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b="0">
                <a:effectLst>
                  <a:outerShdw blurRad="38100" dist="38100" dir="2700000" algn="tl">
                    <a:srgbClr val="000000"/>
                  </a:outerShdw>
                </a:effectLst>
                <a:cs typeface="Arial" panose="020B0604020202020204" pitchFamily="34" charset="0"/>
              </a:defRPr>
            </a:lvl1pPr>
          </a:lstStyle>
          <a:p>
            <a:fld id="{896611A9-42F8-45D5-83FC-CD75E1CD0B79}" type="slidenum">
              <a:rPr lang="ar-SA" altLang="en-US"/>
              <a:pPr/>
              <a:t>‹#›</a:t>
            </a:fld>
            <a:endParaRPr lang="en-US" altLang="en-US"/>
          </a:p>
        </p:txBody>
      </p:sp>
      <p:sp>
        <p:nvSpPr>
          <p:cNvPr id="98523" name="Rectangle 219">
            <a:extLst>
              <a:ext uri="{FF2B5EF4-FFF2-40B4-BE49-F238E27FC236}">
                <a16:creationId xmlns:a16="http://schemas.microsoft.com/office/drawing/2014/main" xmlns="" id="{015C544C-66C2-4CFA-A388-BEEFAED32DF0}"/>
              </a:ext>
            </a:extLst>
          </p:cNvPr>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b="0">
                <a:effectLst>
                  <a:outerShdw blurRad="38100" dist="38100" dir="2700000" algn="tl">
                    <a:srgbClr val="000000"/>
                  </a:outerShdw>
                </a:effectLst>
                <a:latin typeface="Arial" charset="0"/>
                <a:cs typeface="+mn-cs"/>
              </a:defRPr>
            </a:lvl1pPr>
          </a:lstStyle>
          <a:p>
            <a:pPr>
              <a:defRPr/>
            </a:pPr>
            <a:endParaRPr lang="en-US"/>
          </a:p>
        </p:txBody>
      </p:sp>
      <p:sp>
        <p:nvSpPr>
          <p:cNvPr id="98524" name="Rectangle 220">
            <a:extLst>
              <a:ext uri="{FF2B5EF4-FFF2-40B4-BE49-F238E27FC236}">
                <a16:creationId xmlns:a16="http://schemas.microsoft.com/office/drawing/2014/main" xmlns="" id="{D8907725-E308-4644-9FFE-E5CEEF21FE97}"/>
              </a:ext>
            </a:extLst>
          </p:cNvPr>
          <p:cNvSpPr>
            <a:spLocks noGrp="1" noChangeArrowheads="1"/>
          </p:cNvSpPr>
          <p:nvPr>
            <p:ph type="ftr" sz="quarter" idx="3"/>
          </p:nvPr>
        </p:nvSpPr>
        <p:spPr bwMode="auto">
          <a:xfrm>
            <a:off x="3124200" y="6243638"/>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b="0">
                <a:effectLst>
                  <a:outerShdw blurRad="38100" dist="38100" dir="2700000" algn="tl">
                    <a:srgbClr val="000000"/>
                  </a:outerShdw>
                </a:effectLst>
                <a:latin typeface="Arial" charset="0"/>
                <a:cs typeface="+mn-cs"/>
              </a:defRPr>
            </a:lvl1pPr>
          </a:lstStyle>
          <a:p>
            <a:pPr>
              <a:defRPr/>
            </a:pPr>
            <a:endParaRPr lang="en-US"/>
          </a:p>
        </p:txBody>
      </p:sp>
      <p:sp>
        <p:nvSpPr>
          <p:cNvPr id="98525" name="Rectangle 221">
            <a:extLst>
              <a:ext uri="{FF2B5EF4-FFF2-40B4-BE49-F238E27FC236}">
                <a16:creationId xmlns:a16="http://schemas.microsoft.com/office/drawing/2014/main" xmlns="" id="{03CD5139-4FC7-47BE-98DC-8CD7AF429DA0}"/>
              </a:ext>
            </a:extLst>
          </p:cNvPr>
          <p:cNvSpPr>
            <a:spLocks noGrp="1" noChangeArrowheads="1"/>
          </p:cNvSpPr>
          <p:nvPr>
            <p:ph type="body" idx="1"/>
          </p:nvPr>
        </p:nvSpPr>
        <p:spPr bwMode="auto">
          <a:xfrm>
            <a:off x="457200" y="1600200"/>
            <a:ext cx="8229600" cy="4533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8526" name="Rectangle 222">
            <a:extLst>
              <a:ext uri="{FF2B5EF4-FFF2-40B4-BE49-F238E27FC236}">
                <a16:creationId xmlns:a16="http://schemas.microsoft.com/office/drawing/2014/main" xmlns="" id="{C8ADFAE5-3884-470D-B46B-14CE31BFA300}"/>
              </a:ext>
            </a:extLst>
          </p:cNvPr>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Tree>
  </p:cSld>
  <p:clrMap bg1="dk2" tx1="lt1" bg2="dk1" tx2="lt2" accent1="accent1" accent2="accent2" accent3="accent3" accent4="accent4" accent5="accent5" accent6="accent6" hlink="hlink" folHlink="folHlink"/>
  <p:sldLayoutIdLst>
    <p:sldLayoutId id="2147483700"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2" r:id="rId12"/>
    <p:sldLayoutId id="2147483703" r:id="rId13"/>
  </p:sldLayoutIdLst>
  <p:transition spd="slow">
    <p:newsflash/>
  </p:transition>
  <p:txStyles>
    <p:titleStyle>
      <a:lvl1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2pPr>
      <a:lvl3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3pPr>
      <a:lvl4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4pPr>
      <a:lvl5pPr algn="ctr" rtl="1"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5pPr>
      <a:lvl6pPr marL="4572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6pPr>
      <a:lvl7pPr marL="9144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7pPr>
      <a:lvl8pPr marL="13716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8pPr>
      <a:lvl9pPr marL="1828800" algn="ctr" rtl="1" fontAlgn="base">
        <a:spcBef>
          <a:spcPct val="0"/>
        </a:spcBef>
        <a:spcAft>
          <a:spcPct val="0"/>
        </a:spcAft>
        <a:defRPr sz="4400">
          <a:solidFill>
            <a:schemeClr val="tx2"/>
          </a:solidFill>
          <a:effectLst>
            <a:outerShdw blurRad="38100" dist="38100" dir="2700000" algn="tl">
              <a:srgbClr val="000000"/>
            </a:outerShdw>
          </a:effectLst>
          <a:latin typeface="Arial" charset="0"/>
          <a:cs typeface="Arial" charset="0"/>
        </a:defRPr>
      </a:lvl9pPr>
    </p:titleStyle>
    <p:bodyStyle>
      <a:lvl1pPr marL="342900" indent="-342900" algn="r" rtl="1" eaLnBrk="0" fontAlgn="base" hangingPunct="0">
        <a:spcBef>
          <a:spcPct val="20000"/>
        </a:spcBef>
        <a:spcAft>
          <a:spcPct val="0"/>
        </a:spcAft>
        <a:buClr>
          <a:schemeClr val="hlink"/>
        </a:buClr>
        <a:buFont typeface="Wingdings" panose="05000000000000000000" pitchFamily="2" charset="2"/>
        <a:buBlip>
          <a:blip r:embed="rId15"/>
        </a:buBlip>
        <a:defRPr sz="3200">
          <a:solidFill>
            <a:schemeClr val="tx1"/>
          </a:solidFill>
          <a:effectLst>
            <a:outerShdw blurRad="38100" dist="38100" dir="2700000" algn="tl">
              <a:srgbClr val="000000"/>
            </a:outerShdw>
          </a:effectLst>
          <a:latin typeface="+mn-lt"/>
          <a:ea typeface="+mn-ea"/>
          <a:cs typeface="+mn-cs"/>
        </a:defRPr>
      </a:lvl1pPr>
      <a:lvl2pPr marL="742950" indent="-285750" algn="r" rtl="1" eaLnBrk="0" fontAlgn="base" hangingPunct="0">
        <a:spcBef>
          <a:spcPct val="20000"/>
        </a:spcBef>
        <a:spcAft>
          <a:spcPct val="0"/>
        </a:spcAft>
        <a:buClr>
          <a:schemeClr val="folHlink"/>
        </a:buClr>
        <a:buSzPct val="50000"/>
        <a:buFont typeface="Wingdings" panose="05000000000000000000" pitchFamily="2" charset="2"/>
        <a:buChar char="n"/>
        <a:defRPr sz="2800">
          <a:solidFill>
            <a:schemeClr val="tx1"/>
          </a:solidFill>
          <a:effectLst>
            <a:outerShdw blurRad="38100" dist="38100" dir="2700000" algn="tl">
              <a:srgbClr val="000000"/>
            </a:outerShdw>
          </a:effectLst>
          <a:latin typeface="+mn-lt"/>
          <a:cs typeface="+mn-cs"/>
        </a:defRPr>
      </a:lvl2pPr>
      <a:lvl3pPr marL="1143000" indent="-228600" algn="r" rtl="1" eaLnBrk="0" fontAlgn="base" hangingPunct="0">
        <a:spcBef>
          <a:spcPct val="20000"/>
        </a:spcBef>
        <a:spcAft>
          <a:spcPct val="0"/>
        </a:spcAft>
        <a:buClr>
          <a:schemeClr val="hlink"/>
        </a:buClr>
        <a:buFont typeface="Wingdings" panose="05000000000000000000" pitchFamily="2" charset="2"/>
        <a:buBlip>
          <a:blip r:embed="rId15"/>
        </a:buBlip>
        <a:defRPr sz="2400">
          <a:solidFill>
            <a:schemeClr val="tx1"/>
          </a:solidFill>
          <a:effectLst>
            <a:outerShdw blurRad="38100" dist="38100" dir="2700000" algn="tl">
              <a:srgbClr val="000000"/>
            </a:outerShdw>
          </a:effectLst>
          <a:latin typeface="+mn-lt"/>
          <a:cs typeface="+mn-cs"/>
        </a:defRPr>
      </a:lvl3pPr>
      <a:lvl4pPr marL="1600200" indent="-228600" algn="r" rtl="1" eaLnBrk="0" fontAlgn="base" hangingPunct="0">
        <a:spcBef>
          <a:spcPct val="20000"/>
        </a:spcBef>
        <a:spcAft>
          <a:spcPct val="0"/>
        </a:spcAft>
        <a:buClr>
          <a:schemeClr val="folHlink"/>
        </a:buClr>
        <a:buSzPct val="50000"/>
        <a:buFont typeface="Wingdings" panose="05000000000000000000" pitchFamily="2" charset="2"/>
        <a:buChar char="n"/>
        <a:defRPr sz="2000">
          <a:solidFill>
            <a:schemeClr val="tx1"/>
          </a:solidFill>
          <a:effectLst>
            <a:outerShdw blurRad="38100" dist="38100" dir="2700000" algn="tl">
              <a:srgbClr val="000000"/>
            </a:outerShdw>
          </a:effectLst>
          <a:latin typeface="+mn-lt"/>
          <a:cs typeface="+mn-cs"/>
        </a:defRPr>
      </a:lvl4pPr>
      <a:lvl5pPr marL="2057400" indent="-228600" algn="r" rtl="1" eaLnBrk="0" fontAlgn="base" hangingPunct="0">
        <a:spcBef>
          <a:spcPct val="20000"/>
        </a:spcBef>
        <a:spcAft>
          <a:spcPct val="0"/>
        </a:spcAft>
        <a:buClr>
          <a:schemeClr val="hlink"/>
        </a:buClr>
        <a:buFont typeface="Wingdings" panose="05000000000000000000" pitchFamily="2" charset="2"/>
        <a:buBlip>
          <a:blip r:embed="rId15"/>
        </a:buBlip>
        <a:defRPr sz="2000">
          <a:solidFill>
            <a:schemeClr val="tx1"/>
          </a:solidFill>
          <a:effectLst>
            <a:outerShdw blurRad="38100" dist="38100" dir="2700000" algn="tl">
              <a:srgbClr val="000000"/>
            </a:outerShdw>
          </a:effectLst>
          <a:latin typeface="+mn-lt"/>
          <a:cs typeface="+mn-cs"/>
        </a:defRPr>
      </a:lvl5pPr>
      <a:lvl6pPr marL="2514600" indent="-228600" algn="r" rtl="1"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6pPr>
      <a:lvl7pPr marL="2971800" indent="-228600" algn="r" rtl="1"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7pPr>
      <a:lvl8pPr marL="3429000" indent="-228600" algn="r" rtl="1"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8pPr>
      <a:lvl9pPr marL="3886200" indent="-228600" algn="r" rtl="1" fontAlgn="base">
        <a:spcBef>
          <a:spcPct val="20000"/>
        </a:spcBef>
        <a:spcAft>
          <a:spcPct val="0"/>
        </a:spcAft>
        <a:buClr>
          <a:schemeClr val="hlink"/>
        </a:buClr>
        <a:buFont typeface="Wingdings" pitchFamily="2" charset="2"/>
        <a:buBlip>
          <a:blip r:embed="rId15"/>
        </a:buBlip>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781389527"/>
      </p:ext>
    </p:extLst>
  </p:cSld>
  <p:clrMapOvr>
    <a:masterClrMapping/>
  </p:clrMapOvr>
  <p:transition spd="slow">
    <p:newsfla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a:extLst>
              <a:ext uri="{FF2B5EF4-FFF2-40B4-BE49-F238E27FC236}">
                <a16:creationId xmlns:a16="http://schemas.microsoft.com/office/drawing/2014/main" xmlns="" id="{77196F84-B5A6-4025-AAE2-AAC497D36759}"/>
              </a:ext>
            </a:extLst>
          </p:cNvPr>
          <p:cNvSpPr txBox="1">
            <a:spLocks noChangeArrowheads="1"/>
          </p:cNvSpPr>
          <p:nvPr/>
        </p:nvSpPr>
        <p:spPr bwMode="auto">
          <a:xfrm>
            <a:off x="577850" y="576263"/>
            <a:ext cx="7993063" cy="5121275"/>
          </a:xfrm>
          <a:prstGeom prst="rect">
            <a:avLst/>
          </a:prstGeom>
          <a:noFill/>
          <a:ln w="9525">
            <a:noFill/>
            <a:miter lim="800000"/>
            <a:headEnd/>
            <a:tailEnd/>
          </a:ln>
          <a:effectLst/>
        </p:spPr>
        <p:txBody>
          <a:bodyPr>
            <a:spAutoFit/>
          </a:bodyPr>
          <a:lstStyle/>
          <a:p>
            <a:pPr algn="ctr">
              <a:lnSpc>
                <a:spcPct val="150000"/>
              </a:lnSpc>
              <a:defRPr/>
            </a:pPr>
            <a:r>
              <a:rPr lang="fa-IR" sz="4000" u="sng" dirty="0">
                <a:solidFill>
                  <a:srgbClr val="CC0000"/>
                </a:solidFill>
                <a:effectLst>
                  <a:outerShdw blurRad="38100" dist="38100" dir="2700000" algn="tl">
                    <a:srgbClr val="000000"/>
                  </a:outerShdw>
                </a:effectLst>
                <a:latin typeface="Arial" charset="0"/>
                <a:cs typeface="B Jadid" pitchFamily="2" charset="-78"/>
              </a:rPr>
              <a:t>گفتار اول:</a:t>
            </a:r>
          </a:p>
          <a:p>
            <a:pPr algn="ctr">
              <a:lnSpc>
                <a:spcPct val="150000"/>
              </a:lnSpc>
              <a:defRPr/>
            </a:pPr>
            <a:r>
              <a:rPr lang="fa-IR" dirty="0">
                <a:solidFill>
                  <a:srgbClr val="66FF99"/>
                </a:solidFill>
                <a:latin typeface="Arial" charset="0"/>
                <a:cs typeface="B Zar" pitchFamily="2" charset="-78"/>
              </a:rPr>
              <a:t>تعریف، تاریخچه و روشهای تحقیق در روان شناسی اجتماعی کاربردی</a:t>
            </a:r>
          </a:p>
          <a:p>
            <a:pPr algn="just">
              <a:lnSpc>
                <a:spcPct val="150000"/>
              </a:lnSpc>
              <a:defRPr/>
            </a:pPr>
            <a:endParaRPr lang="fa-IR" b="0" dirty="0">
              <a:solidFill>
                <a:srgbClr val="66FF99"/>
              </a:solidFill>
              <a:latin typeface="Arial" charset="0"/>
              <a:cs typeface="B Zar" pitchFamily="2" charset="-78"/>
            </a:endParaRPr>
          </a:p>
          <a:p>
            <a:pPr algn="just">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 آموزشی کلی:</a:t>
            </a:r>
          </a:p>
          <a:p>
            <a:pPr algn="just">
              <a:lnSpc>
                <a:spcPct val="150000"/>
              </a:lnSpc>
              <a:defRPr/>
            </a:pPr>
            <a:r>
              <a:rPr lang="fa-IR" b="0" dirty="0">
                <a:solidFill>
                  <a:srgbClr val="FFFF00"/>
                </a:solidFill>
                <a:latin typeface="Arial" charset="0"/>
                <a:cs typeface="B Zar" pitchFamily="2" charset="-78"/>
              </a:rPr>
              <a:t>	آشنایی با تعریف و زمینه تاریخی علم روان شناسی اجتماعی کاربردی و شناخت ویژگیهای روشهای تحقیق در این علم.</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anim calcmode="lin" valueType="num">
                                      <p:cBhvr>
                                        <p:cTn id="7" dur="2000" fill="hold"/>
                                        <p:tgtEl>
                                          <p:spTgt spid="512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5122">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5122">
                                            <p:txEl>
                                              <p:pRg st="0" end="0"/>
                                            </p:txEl>
                                          </p:spTgt>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5122">
                                            <p:txEl>
                                              <p:pRg st="1" end="1"/>
                                            </p:txEl>
                                          </p:spTgt>
                                        </p:tgtEl>
                                        <p:attrNameLst>
                                          <p:attrName>style.visibility</p:attrName>
                                        </p:attrNameLst>
                                      </p:cBhvr>
                                      <p:to>
                                        <p:strVal val="visible"/>
                                      </p:to>
                                    </p:set>
                                    <p:anim calcmode="lin" valueType="num">
                                      <p:cBhvr>
                                        <p:cTn id="13" dur="2000" fill="hold"/>
                                        <p:tgtEl>
                                          <p:spTgt spid="5122">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5122">
                                            <p:txEl>
                                              <p:pRg st="1" end="1"/>
                                            </p:txEl>
                                          </p:spTgt>
                                        </p:tgtEl>
                                        <p:attrNameLst>
                                          <p:attrName>ppt_h</p:attrName>
                                        </p:attrNameLst>
                                      </p:cBhvr>
                                      <p:tavLst>
                                        <p:tav tm="0">
                                          <p:val>
                                            <p:fltVal val="0"/>
                                          </p:val>
                                        </p:tav>
                                        <p:tav tm="100000">
                                          <p:val>
                                            <p:strVal val="#ppt_h"/>
                                          </p:val>
                                        </p:tav>
                                      </p:tavLst>
                                    </p:anim>
                                    <p:animEffect transition="in" filter="fade">
                                      <p:cBhvr>
                                        <p:cTn id="15" dur="2000"/>
                                        <p:tgtEl>
                                          <p:spTgt spid="5122">
                                            <p:txEl>
                                              <p:pRg st="1" end="1"/>
                                            </p:txEl>
                                          </p:spTgt>
                                        </p:tgtEl>
                                      </p:cBhvr>
                                    </p:animEffect>
                                  </p:childTnLst>
                                </p:cTn>
                              </p:par>
                            </p:childTnLst>
                          </p:cTn>
                        </p:par>
                        <p:par>
                          <p:cTn id="16" fill="hold" nodeType="afterGroup">
                            <p:stCondLst>
                              <p:cond delay="4000"/>
                            </p:stCondLst>
                            <p:childTnLst>
                              <p:par>
                                <p:cTn id="17" presetID="53" presetClass="entr" presetSubtype="0" fill="hold" nodeType="afterEffect">
                                  <p:stCondLst>
                                    <p:cond delay="0"/>
                                  </p:stCondLst>
                                  <p:childTnLst>
                                    <p:set>
                                      <p:cBhvr>
                                        <p:cTn id="18" dur="1" fill="hold">
                                          <p:stCondLst>
                                            <p:cond delay="0"/>
                                          </p:stCondLst>
                                        </p:cTn>
                                        <p:tgtEl>
                                          <p:spTgt spid="5122">
                                            <p:txEl>
                                              <p:pRg st="3" end="3"/>
                                            </p:txEl>
                                          </p:spTgt>
                                        </p:tgtEl>
                                        <p:attrNameLst>
                                          <p:attrName>style.visibility</p:attrName>
                                        </p:attrNameLst>
                                      </p:cBhvr>
                                      <p:to>
                                        <p:strVal val="visible"/>
                                      </p:to>
                                    </p:set>
                                    <p:anim calcmode="lin" valueType="num">
                                      <p:cBhvr>
                                        <p:cTn id="19" dur="2000" fill="hold"/>
                                        <p:tgtEl>
                                          <p:spTgt spid="5122">
                                            <p:txEl>
                                              <p:pRg st="3" end="3"/>
                                            </p:txEl>
                                          </p:spTgt>
                                        </p:tgtEl>
                                        <p:attrNameLst>
                                          <p:attrName>ppt_w</p:attrName>
                                        </p:attrNameLst>
                                      </p:cBhvr>
                                      <p:tavLst>
                                        <p:tav tm="0">
                                          <p:val>
                                            <p:fltVal val="0"/>
                                          </p:val>
                                        </p:tav>
                                        <p:tav tm="100000">
                                          <p:val>
                                            <p:strVal val="#ppt_w"/>
                                          </p:val>
                                        </p:tav>
                                      </p:tavLst>
                                    </p:anim>
                                    <p:anim calcmode="lin" valueType="num">
                                      <p:cBhvr>
                                        <p:cTn id="20" dur="2000" fill="hold"/>
                                        <p:tgtEl>
                                          <p:spTgt spid="5122">
                                            <p:txEl>
                                              <p:pRg st="3" end="3"/>
                                            </p:txEl>
                                          </p:spTgt>
                                        </p:tgtEl>
                                        <p:attrNameLst>
                                          <p:attrName>ppt_h</p:attrName>
                                        </p:attrNameLst>
                                      </p:cBhvr>
                                      <p:tavLst>
                                        <p:tav tm="0">
                                          <p:val>
                                            <p:fltVal val="0"/>
                                          </p:val>
                                        </p:tav>
                                        <p:tav tm="100000">
                                          <p:val>
                                            <p:strVal val="#ppt_h"/>
                                          </p:val>
                                        </p:tav>
                                      </p:tavLst>
                                    </p:anim>
                                    <p:animEffect transition="in" filter="fade">
                                      <p:cBhvr>
                                        <p:cTn id="21" dur="2000"/>
                                        <p:tgtEl>
                                          <p:spTgt spid="5122">
                                            <p:txEl>
                                              <p:pRg st="3" end="3"/>
                                            </p:txEl>
                                          </p:spTgt>
                                        </p:tgtEl>
                                      </p:cBhvr>
                                    </p:animEffect>
                                  </p:childTnLst>
                                </p:cTn>
                              </p:par>
                            </p:childTnLst>
                          </p:cTn>
                        </p:par>
                        <p:par>
                          <p:cTn id="22" fill="hold" nodeType="afterGroup">
                            <p:stCondLst>
                              <p:cond delay="6000"/>
                            </p:stCondLst>
                            <p:childTnLst>
                              <p:par>
                                <p:cTn id="23" presetID="53" presetClass="entr" presetSubtype="0" fill="hold" nodeType="afterEffect">
                                  <p:stCondLst>
                                    <p:cond delay="0"/>
                                  </p:stCondLst>
                                  <p:childTnLst>
                                    <p:set>
                                      <p:cBhvr>
                                        <p:cTn id="24" dur="1" fill="hold">
                                          <p:stCondLst>
                                            <p:cond delay="0"/>
                                          </p:stCondLst>
                                        </p:cTn>
                                        <p:tgtEl>
                                          <p:spTgt spid="5122">
                                            <p:txEl>
                                              <p:pRg st="4" end="4"/>
                                            </p:txEl>
                                          </p:spTgt>
                                        </p:tgtEl>
                                        <p:attrNameLst>
                                          <p:attrName>style.visibility</p:attrName>
                                        </p:attrNameLst>
                                      </p:cBhvr>
                                      <p:to>
                                        <p:strVal val="visible"/>
                                      </p:to>
                                    </p:set>
                                    <p:anim calcmode="lin" valueType="num">
                                      <p:cBhvr>
                                        <p:cTn id="25" dur="2000" fill="hold"/>
                                        <p:tgtEl>
                                          <p:spTgt spid="5122">
                                            <p:txEl>
                                              <p:pRg st="4" end="4"/>
                                            </p:txEl>
                                          </p:spTgt>
                                        </p:tgtEl>
                                        <p:attrNameLst>
                                          <p:attrName>ppt_w</p:attrName>
                                        </p:attrNameLst>
                                      </p:cBhvr>
                                      <p:tavLst>
                                        <p:tav tm="0">
                                          <p:val>
                                            <p:fltVal val="0"/>
                                          </p:val>
                                        </p:tav>
                                        <p:tav tm="100000">
                                          <p:val>
                                            <p:strVal val="#ppt_w"/>
                                          </p:val>
                                        </p:tav>
                                      </p:tavLst>
                                    </p:anim>
                                    <p:anim calcmode="lin" valueType="num">
                                      <p:cBhvr>
                                        <p:cTn id="26" dur="2000" fill="hold"/>
                                        <p:tgtEl>
                                          <p:spTgt spid="5122">
                                            <p:txEl>
                                              <p:pRg st="4" end="4"/>
                                            </p:txEl>
                                          </p:spTgt>
                                        </p:tgtEl>
                                        <p:attrNameLst>
                                          <p:attrName>ppt_h</p:attrName>
                                        </p:attrNameLst>
                                      </p:cBhvr>
                                      <p:tavLst>
                                        <p:tav tm="0">
                                          <p:val>
                                            <p:fltVal val="0"/>
                                          </p:val>
                                        </p:tav>
                                        <p:tav tm="100000">
                                          <p:val>
                                            <p:strVal val="#ppt_h"/>
                                          </p:val>
                                        </p:tav>
                                      </p:tavLst>
                                    </p:anim>
                                    <p:animEffect transition="in" filter="fade">
                                      <p:cBhvr>
                                        <p:cTn id="27" dur="2000"/>
                                        <p:tgtEl>
                                          <p:spTgt spid="512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a:extLst>
              <a:ext uri="{FF2B5EF4-FFF2-40B4-BE49-F238E27FC236}">
                <a16:creationId xmlns:a16="http://schemas.microsoft.com/office/drawing/2014/main" xmlns="" id="{27B12F5C-E35A-43DF-859E-31EB7EFA67FE}"/>
              </a:ext>
            </a:extLst>
          </p:cNvPr>
          <p:cNvSpPr txBox="1">
            <a:spLocks noChangeArrowheads="1"/>
          </p:cNvSpPr>
          <p:nvPr/>
        </p:nvSpPr>
        <p:spPr bwMode="auto">
          <a:xfrm>
            <a:off x="611188" y="404813"/>
            <a:ext cx="7921625" cy="4246562"/>
          </a:xfrm>
          <a:prstGeom prst="rect">
            <a:avLst/>
          </a:prstGeom>
          <a:noFill/>
          <a:ln w="9525">
            <a:noFill/>
            <a:miter lim="800000"/>
            <a:headEnd/>
            <a:tailEnd/>
          </a:ln>
          <a:effectLst/>
        </p:spPr>
        <p:txBody>
          <a:bodyPr>
            <a:spAutoFit/>
          </a:bodyPr>
          <a:lstStyle/>
          <a:p>
            <a:pPr marL="457200" indent="-457200" algn="just">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هدفهای آموزشی جزئی:</a:t>
            </a:r>
          </a:p>
          <a:p>
            <a:pPr marL="457200" indent="-457200" algn="just">
              <a:lnSpc>
                <a:spcPct val="150000"/>
              </a:lnSpc>
              <a:defRPr/>
            </a:pPr>
            <a:r>
              <a:rPr lang="fa-IR" b="0" dirty="0">
                <a:solidFill>
                  <a:srgbClr val="FFFF00"/>
                </a:solidFill>
                <a:latin typeface="Arial" charset="0"/>
                <a:cs typeface="B Zar" pitchFamily="2" charset="-78"/>
              </a:rPr>
              <a:t>	دانشجویان پس از مطالعه این فصل باید بتوانند:</a:t>
            </a:r>
          </a:p>
          <a:p>
            <a:pPr marL="457200" indent="-457200" algn="just">
              <a:lnSpc>
                <a:spcPct val="150000"/>
              </a:lnSpc>
              <a:defRPr/>
            </a:pPr>
            <a:r>
              <a:rPr lang="fa-IR" b="0" dirty="0">
                <a:solidFill>
                  <a:srgbClr val="FFFF00"/>
                </a:solidFill>
                <a:latin typeface="Arial" charset="0"/>
                <a:cs typeface="B Zar" pitchFamily="2" charset="-78"/>
              </a:rPr>
              <a:t>1- یک تعریف ساده و جامع از روان شناسی اجتماعی کاربردی بیان کنند.</a:t>
            </a:r>
          </a:p>
          <a:p>
            <a:pPr marL="457200" indent="-457200" algn="just">
              <a:lnSpc>
                <a:spcPct val="150000"/>
              </a:lnSpc>
              <a:defRPr/>
            </a:pPr>
            <a:r>
              <a:rPr lang="fa-IR" b="0" dirty="0">
                <a:solidFill>
                  <a:srgbClr val="FFFF00"/>
                </a:solidFill>
                <a:latin typeface="Arial" charset="0"/>
                <a:cs typeface="B Zar" pitchFamily="2" charset="-78"/>
              </a:rPr>
              <a:t>2- لااقل یک الگوی رفتاری را که جامعه در ما نقش زده است مثال بزنند.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 calcmode="lin" valueType="num">
                                      <p:cBhvr additive="base">
                                        <p:cTn id="7" dur="2000" fill="hold"/>
                                        <p:tgtEl>
                                          <p:spTgt spid="6146">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6146">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6146">
                                            <p:txEl>
                                              <p:pRg st="1" end="1"/>
                                            </p:txEl>
                                          </p:spTgt>
                                        </p:tgtEl>
                                        <p:attrNameLst>
                                          <p:attrName>style.visibility</p:attrName>
                                        </p:attrNameLst>
                                      </p:cBhvr>
                                      <p:to>
                                        <p:strVal val="visible"/>
                                      </p:to>
                                    </p:set>
                                    <p:anim calcmode="lin" valueType="num">
                                      <p:cBhvr additive="base">
                                        <p:cTn id="12" dur="2000" fill="hold"/>
                                        <p:tgtEl>
                                          <p:spTgt spid="6146">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6146">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6146">
                                            <p:txEl>
                                              <p:pRg st="2" end="2"/>
                                            </p:txEl>
                                          </p:spTgt>
                                        </p:tgtEl>
                                        <p:attrNameLst>
                                          <p:attrName>style.visibility</p:attrName>
                                        </p:attrNameLst>
                                      </p:cBhvr>
                                      <p:to>
                                        <p:strVal val="visible"/>
                                      </p:to>
                                    </p:set>
                                    <p:anim calcmode="lin" valueType="num">
                                      <p:cBhvr additive="base">
                                        <p:cTn id="17" dur="2000" fill="hold"/>
                                        <p:tgtEl>
                                          <p:spTgt spid="6146">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6146">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6146">
                                            <p:txEl>
                                              <p:pRg st="3" end="3"/>
                                            </p:txEl>
                                          </p:spTgt>
                                        </p:tgtEl>
                                        <p:attrNameLst>
                                          <p:attrName>style.visibility</p:attrName>
                                        </p:attrNameLst>
                                      </p:cBhvr>
                                      <p:to>
                                        <p:strVal val="visible"/>
                                      </p:to>
                                    </p:set>
                                    <p:anim calcmode="lin" valueType="num">
                                      <p:cBhvr additive="base">
                                        <p:cTn id="22" dur="2000" fill="hold"/>
                                        <p:tgtEl>
                                          <p:spTgt spid="6146">
                                            <p:txEl>
                                              <p:pRg st="3" end="3"/>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614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2">
            <a:extLst>
              <a:ext uri="{FF2B5EF4-FFF2-40B4-BE49-F238E27FC236}">
                <a16:creationId xmlns:a16="http://schemas.microsoft.com/office/drawing/2014/main" xmlns="" id="{74FEC65F-5CDD-4CAE-B4EF-BFE9AE9D18E7}"/>
              </a:ext>
            </a:extLst>
          </p:cNvPr>
          <p:cNvSpPr txBox="1">
            <a:spLocks noChangeArrowheads="1"/>
          </p:cNvSpPr>
          <p:nvPr/>
        </p:nvSpPr>
        <p:spPr bwMode="auto">
          <a:xfrm>
            <a:off x="627063" y="614363"/>
            <a:ext cx="78486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شباهتها و تفاوتهای روان شناسی اجتماعی کاربردی با علومی نظیر روان شناسی عمومی، جامعه شناسی و قوم شناسی را توضیح دهند. </a:t>
            </a:r>
          </a:p>
          <a:p>
            <a:pPr algn="just" eaLnBrk="1" hangingPunct="1">
              <a:lnSpc>
                <a:spcPct val="150000"/>
              </a:lnSpc>
            </a:pPr>
            <a:r>
              <a:rPr lang="fa-IR" altLang="en-US" b="0">
                <a:solidFill>
                  <a:srgbClr val="FFFF00"/>
                </a:solidFill>
              </a:rPr>
              <a:t>4- ویژگیها و هدفهای روش علمی را توضیح دهند. </a:t>
            </a:r>
            <a:endParaRPr lang="en-US" altLang="en-US" b="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7170">
                                            <p:txEl>
                                              <p:pRg st="0" end="0"/>
                                            </p:txEl>
                                          </p:spTgt>
                                        </p:tgtEl>
                                        <p:attrNameLst>
                                          <p:attrName>style.visibility</p:attrName>
                                        </p:attrNameLst>
                                      </p:cBhvr>
                                      <p:to>
                                        <p:strVal val="visible"/>
                                      </p:to>
                                    </p:set>
                                    <p:anim calcmode="lin" valueType="num">
                                      <p:cBhvr additive="base">
                                        <p:cTn id="7" dur="2000" fill="hold"/>
                                        <p:tgtEl>
                                          <p:spTgt spid="7170">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7170">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7170">
                                            <p:txEl>
                                              <p:pRg st="1" end="1"/>
                                            </p:txEl>
                                          </p:spTgt>
                                        </p:tgtEl>
                                        <p:attrNameLst>
                                          <p:attrName>style.visibility</p:attrName>
                                        </p:attrNameLst>
                                      </p:cBhvr>
                                      <p:to>
                                        <p:strVal val="visible"/>
                                      </p:to>
                                    </p:set>
                                    <p:anim calcmode="lin" valueType="num">
                                      <p:cBhvr additive="base">
                                        <p:cTn id="12" dur="2000" fill="hold"/>
                                        <p:tgtEl>
                                          <p:spTgt spid="7170">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717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a:extLst>
              <a:ext uri="{FF2B5EF4-FFF2-40B4-BE49-F238E27FC236}">
                <a16:creationId xmlns:a16="http://schemas.microsoft.com/office/drawing/2014/main" xmlns="" id="{8AAF4465-3FA4-42C4-9881-7D51168B795B}"/>
              </a:ext>
            </a:extLst>
          </p:cNvPr>
          <p:cNvSpPr txBox="1">
            <a:spLocks noChangeArrowheads="1"/>
          </p:cNvSpPr>
          <p:nvPr/>
        </p:nvSpPr>
        <p:spPr bwMode="auto">
          <a:xfrm>
            <a:off x="611188" y="557213"/>
            <a:ext cx="792162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مشخصات، مزایا و معایب روشهای مختلف تحقیق در روان شناسی اجتماعی نظیر تحقیق آرشیوی، تحقیق زمینه یابی، تحقیق میدانی و تحقیق آزمایشگاهی را بیان کنند.</a:t>
            </a:r>
          </a:p>
          <a:p>
            <a:pPr algn="just" eaLnBrk="1" hangingPunct="1">
              <a:lnSpc>
                <a:spcPct val="150000"/>
              </a:lnSpc>
            </a:pPr>
            <a:r>
              <a:rPr lang="fa-IR" altLang="en-US" b="0">
                <a:solidFill>
                  <a:srgbClr val="FFFF00"/>
                </a:solidFill>
              </a:rPr>
              <a:t>6- محاسن، معایب و موارد کاربرد روشهای تحقیق ذکر شده در این فصل را با یکدیگر مقایسه کنند. </a:t>
            </a:r>
            <a:endParaRPr lang="en-US" altLang="en-US" b="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8194">
                                            <p:txEl>
                                              <p:pRg st="0" end="0"/>
                                            </p:txEl>
                                          </p:spTgt>
                                        </p:tgtEl>
                                        <p:attrNameLst>
                                          <p:attrName>style.visibility</p:attrName>
                                        </p:attrNameLst>
                                      </p:cBhvr>
                                      <p:to>
                                        <p:strVal val="visible"/>
                                      </p:to>
                                    </p:set>
                                    <p:anim calcmode="lin" valueType="num">
                                      <p:cBhvr additive="base">
                                        <p:cTn id="7" dur="2000" fill="hold"/>
                                        <p:tgtEl>
                                          <p:spTgt spid="8194">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8194">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8194">
                                            <p:txEl>
                                              <p:pRg st="1" end="1"/>
                                            </p:txEl>
                                          </p:spTgt>
                                        </p:tgtEl>
                                        <p:attrNameLst>
                                          <p:attrName>style.visibility</p:attrName>
                                        </p:attrNameLst>
                                      </p:cBhvr>
                                      <p:to>
                                        <p:strVal val="visible"/>
                                      </p:to>
                                    </p:set>
                                    <p:anim calcmode="lin" valueType="num">
                                      <p:cBhvr additive="base">
                                        <p:cTn id="12" dur="2000" fill="hold"/>
                                        <p:tgtEl>
                                          <p:spTgt spid="8194">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819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a:extLst>
              <a:ext uri="{FF2B5EF4-FFF2-40B4-BE49-F238E27FC236}">
                <a16:creationId xmlns:a16="http://schemas.microsoft.com/office/drawing/2014/main" xmlns="" id="{368F8678-85A7-4AB0-9580-79E3D472BCEA}"/>
              </a:ext>
            </a:extLst>
          </p:cNvPr>
          <p:cNvSpPr txBox="1">
            <a:spLocks noChangeArrowheads="1"/>
          </p:cNvSpPr>
          <p:nvPr/>
        </p:nvSpPr>
        <p:spPr bwMode="auto">
          <a:xfrm>
            <a:off x="684213" y="581025"/>
            <a:ext cx="7775575" cy="3292475"/>
          </a:xfrm>
          <a:prstGeom prst="rect">
            <a:avLst/>
          </a:prstGeom>
          <a:noFill/>
          <a:ln w="9525">
            <a:noFill/>
            <a:miter lim="800000"/>
            <a:headEnd/>
            <a:tailEnd/>
          </a:ln>
          <a:effectLst/>
        </p:spPr>
        <p:txBody>
          <a:bodyPr>
            <a:spAutoFit/>
          </a:bodyPr>
          <a:lstStyle/>
          <a:p>
            <a:pPr algn="ctr">
              <a:lnSpc>
                <a:spcPct val="150000"/>
              </a:lnSpc>
              <a:defRPr/>
            </a:pPr>
            <a:r>
              <a:rPr lang="fa-IR" sz="2500" b="0" i="1" dirty="0">
                <a:solidFill>
                  <a:srgbClr val="FF9900"/>
                </a:solidFill>
                <a:effectLst>
                  <a:outerShdw blurRad="38100" dist="38100" dir="2700000" algn="tl">
                    <a:srgbClr val="000000"/>
                  </a:outerShdw>
                </a:effectLst>
                <a:latin typeface="Arial" charset="0"/>
                <a:cs typeface="B Titr" pitchFamily="2" charset="-78"/>
              </a:rPr>
              <a:t>روان شناسی اجتماعی  کاربردی چیست؟</a:t>
            </a:r>
          </a:p>
          <a:p>
            <a:pPr algn="just">
              <a:lnSpc>
                <a:spcPct val="150000"/>
              </a:lnSpc>
              <a:defRPr/>
            </a:pPr>
            <a:endParaRPr lang="fa-IR" sz="2500" b="0" i="1" dirty="0">
              <a:solidFill>
                <a:srgbClr val="FF9900"/>
              </a:solidFill>
              <a:effectLst>
                <a:outerShdw blurRad="38100" dist="38100" dir="2700000" algn="tl">
                  <a:srgbClr val="000000"/>
                </a:outerShdw>
              </a:effectLst>
              <a:latin typeface="Arial" charset="0"/>
              <a:cs typeface="B Titr" pitchFamily="2" charset="-78"/>
            </a:endParaRPr>
          </a:p>
          <a:p>
            <a:pPr algn="just">
              <a:lnSpc>
                <a:spcPct val="150000"/>
              </a:lnSpc>
              <a:defRPr/>
            </a:pPr>
            <a:r>
              <a:rPr lang="fa-IR" dirty="0">
                <a:solidFill>
                  <a:srgbClr val="FF3300"/>
                </a:solidFill>
                <a:latin typeface="Arial" charset="0"/>
                <a:cs typeface="B Zar" pitchFamily="2" charset="-78"/>
              </a:rPr>
              <a:t>تعریف اتوکلاین برگ از روان شناسی اجتماعی:</a:t>
            </a:r>
          </a:p>
          <a:p>
            <a:pPr algn="just">
              <a:lnSpc>
                <a:spcPct val="150000"/>
              </a:lnSpc>
              <a:defRPr/>
            </a:pPr>
            <a:r>
              <a:rPr lang="fa-IR" b="0" dirty="0">
                <a:solidFill>
                  <a:srgbClr val="FFFF00"/>
                </a:solidFill>
                <a:latin typeface="Arial" charset="0"/>
                <a:cs typeface="B Zar" pitchFamily="2" charset="-78"/>
              </a:rPr>
              <a:t>	روان شـنـاسـی اجتـماعــی عــلـم مطــالعــه رفتار فرد در وضع گروهی است.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2290">
                                            <p:txEl>
                                              <p:pRg st="0" end="0"/>
                                            </p:txEl>
                                          </p:spTgt>
                                        </p:tgtEl>
                                        <p:attrNameLst>
                                          <p:attrName>style.visibility</p:attrName>
                                        </p:attrNameLst>
                                      </p:cBhvr>
                                      <p:to>
                                        <p:strVal val="visible"/>
                                      </p:to>
                                    </p:set>
                                    <p:anim calcmode="lin" valueType="num">
                                      <p:cBhvr>
                                        <p:cTn id="7" dur="2000" fill="hold"/>
                                        <p:tgtEl>
                                          <p:spTgt spid="12290">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12290">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12290">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12290">
                                            <p:txEl>
                                              <p:pRg st="2" end="2"/>
                                            </p:txEl>
                                          </p:spTgt>
                                        </p:tgtEl>
                                        <p:attrNameLst>
                                          <p:attrName>style.visibility</p:attrName>
                                        </p:attrNameLst>
                                      </p:cBhvr>
                                      <p:to>
                                        <p:strVal val="visible"/>
                                      </p:to>
                                    </p:set>
                                    <p:anim calcmode="lin" valueType="num">
                                      <p:cBhvr>
                                        <p:cTn id="13" dur="2000" fill="hold"/>
                                        <p:tgtEl>
                                          <p:spTgt spid="12290">
                                            <p:txEl>
                                              <p:pRg st="2" end="2"/>
                                            </p:txEl>
                                          </p:spTgt>
                                        </p:tgtEl>
                                        <p:attrNameLst>
                                          <p:attrName>ppt_w</p:attrName>
                                        </p:attrNameLst>
                                      </p:cBhvr>
                                      <p:tavLst>
                                        <p:tav tm="0">
                                          <p:val>
                                            <p:strVal val="#ppt_w*0.70"/>
                                          </p:val>
                                        </p:tav>
                                        <p:tav tm="100000">
                                          <p:val>
                                            <p:strVal val="#ppt_w"/>
                                          </p:val>
                                        </p:tav>
                                      </p:tavLst>
                                    </p:anim>
                                    <p:anim calcmode="lin" valueType="num">
                                      <p:cBhvr>
                                        <p:cTn id="14" dur="2000" fill="hold"/>
                                        <p:tgtEl>
                                          <p:spTgt spid="12290">
                                            <p:txEl>
                                              <p:pRg st="2" end="2"/>
                                            </p:txEl>
                                          </p:spTgt>
                                        </p:tgtEl>
                                        <p:attrNameLst>
                                          <p:attrName>ppt_h</p:attrName>
                                        </p:attrNameLst>
                                      </p:cBhvr>
                                      <p:tavLst>
                                        <p:tav tm="0">
                                          <p:val>
                                            <p:strVal val="#ppt_h"/>
                                          </p:val>
                                        </p:tav>
                                        <p:tav tm="100000">
                                          <p:val>
                                            <p:strVal val="#ppt_h"/>
                                          </p:val>
                                        </p:tav>
                                      </p:tavLst>
                                    </p:anim>
                                    <p:animEffect transition="in" filter="fade">
                                      <p:cBhvr>
                                        <p:cTn id="15" dur="2000"/>
                                        <p:tgtEl>
                                          <p:spTgt spid="12290">
                                            <p:txEl>
                                              <p:pRg st="2" end="2"/>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12290">
                                            <p:txEl>
                                              <p:pRg st="3" end="3"/>
                                            </p:txEl>
                                          </p:spTgt>
                                        </p:tgtEl>
                                        <p:attrNameLst>
                                          <p:attrName>style.visibility</p:attrName>
                                        </p:attrNameLst>
                                      </p:cBhvr>
                                      <p:to>
                                        <p:strVal val="visible"/>
                                      </p:to>
                                    </p:set>
                                    <p:anim calcmode="lin" valueType="num">
                                      <p:cBhvr>
                                        <p:cTn id="19" dur="2000" fill="hold"/>
                                        <p:tgtEl>
                                          <p:spTgt spid="12290">
                                            <p:txEl>
                                              <p:pRg st="3" end="3"/>
                                            </p:txEl>
                                          </p:spTgt>
                                        </p:tgtEl>
                                        <p:attrNameLst>
                                          <p:attrName>ppt_w</p:attrName>
                                        </p:attrNameLst>
                                      </p:cBhvr>
                                      <p:tavLst>
                                        <p:tav tm="0">
                                          <p:val>
                                            <p:strVal val="#ppt_w*0.70"/>
                                          </p:val>
                                        </p:tav>
                                        <p:tav tm="100000">
                                          <p:val>
                                            <p:strVal val="#ppt_w"/>
                                          </p:val>
                                        </p:tav>
                                      </p:tavLst>
                                    </p:anim>
                                    <p:anim calcmode="lin" valueType="num">
                                      <p:cBhvr>
                                        <p:cTn id="20" dur="2000" fill="hold"/>
                                        <p:tgtEl>
                                          <p:spTgt spid="12290">
                                            <p:txEl>
                                              <p:pRg st="3" end="3"/>
                                            </p:txEl>
                                          </p:spTgt>
                                        </p:tgtEl>
                                        <p:attrNameLst>
                                          <p:attrName>ppt_h</p:attrName>
                                        </p:attrNameLst>
                                      </p:cBhvr>
                                      <p:tavLst>
                                        <p:tav tm="0">
                                          <p:val>
                                            <p:strVal val="#ppt_h"/>
                                          </p:val>
                                        </p:tav>
                                        <p:tav tm="100000">
                                          <p:val>
                                            <p:strVal val="#ppt_h"/>
                                          </p:val>
                                        </p:tav>
                                      </p:tavLst>
                                    </p:anim>
                                    <p:animEffect transition="in" filter="fade">
                                      <p:cBhvr>
                                        <p:cTn id="21" dur="2000"/>
                                        <p:tgtEl>
                                          <p:spTgt spid="122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4D1E33D-9E46-4942-8833-B7C207D65D9D}"/>
              </a:ext>
            </a:extLst>
          </p:cNvPr>
          <p:cNvSpPr>
            <a:spLocks noGrp="1"/>
          </p:cNvSpPr>
          <p:nvPr>
            <p:ph type="title"/>
          </p:nvPr>
        </p:nvSpPr>
        <p:spPr>
          <a:xfrm>
            <a:off x="500063" y="0"/>
            <a:ext cx="8007350" cy="1962150"/>
          </a:xfrm>
        </p:spPr>
        <p:txBody>
          <a:bodyPr>
            <a:noAutofit/>
          </a:bodyPr>
          <a:lstStyle/>
          <a:p>
            <a:pPr eaLnBrk="1" hangingPunct="1">
              <a:spcBef>
                <a:spcPts val="4200"/>
              </a:spcBef>
              <a:spcAft>
                <a:spcPts val="3000"/>
              </a:spcAft>
              <a:defRPr/>
            </a:pPr>
            <a:r>
              <a:rPr lang="en-US" b="1" dirty="0">
                <a:solidFill>
                  <a:schemeClr val="tx1"/>
                </a:solidFill>
              </a:rPr>
              <a:t>DIRECTIONS: </a:t>
            </a:r>
            <a:r>
              <a:rPr lang="en-US" dirty="0">
                <a:solidFill>
                  <a:schemeClr val="tx1"/>
                </a:solidFill>
              </a:rPr>
              <a:t/>
            </a:r>
            <a:br>
              <a:rPr lang="en-US" dirty="0">
                <a:solidFill>
                  <a:schemeClr val="tx1"/>
                </a:solidFill>
              </a:rPr>
            </a:br>
            <a:r>
              <a:rPr lang="en-US" sz="1050" dirty="0">
                <a:solidFill>
                  <a:schemeClr val="tx1"/>
                </a:solidFill>
              </a:rPr>
              <a:t/>
            </a:r>
            <a:br>
              <a:rPr lang="en-US" sz="1050" dirty="0">
                <a:solidFill>
                  <a:schemeClr val="tx1"/>
                </a:solidFill>
              </a:rPr>
            </a:br>
            <a:r>
              <a:rPr lang="en-US" sz="1050" dirty="0">
                <a:solidFill>
                  <a:schemeClr val="tx1"/>
                </a:solidFill>
              </a:rPr>
              <a:t/>
            </a:r>
            <a:br>
              <a:rPr lang="en-US" sz="1050" dirty="0">
                <a:solidFill>
                  <a:schemeClr val="tx1"/>
                </a:solidFill>
              </a:rPr>
            </a:br>
            <a:r>
              <a:rPr lang="en-US" sz="2000" dirty="0"/>
              <a:t>What do you mean by Applied Psychology?</a:t>
            </a:r>
            <a:endParaRPr lang="en-US" sz="1800" b="1" dirty="0">
              <a:solidFill>
                <a:schemeClr val="tx1"/>
              </a:solidFill>
              <a:latin typeface="+mn-lt"/>
            </a:endParaRPr>
          </a:p>
        </p:txBody>
      </p:sp>
      <p:sp>
        <p:nvSpPr>
          <p:cNvPr id="3" name="Content Placeholder 2">
            <a:extLst>
              <a:ext uri="{FF2B5EF4-FFF2-40B4-BE49-F238E27FC236}">
                <a16:creationId xmlns:a16="http://schemas.microsoft.com/office/drawing/2014/main" xmlns="" id="{B080B26D-FCCB-45B6-A76F-2E85CD84B9F3}"/>
              </a:ext>
            </a:extLst>
          </p:cNvPr>
          <p:cNvSpPr>
            <a:spLocks noGrp="1"/>
          </p:cNvSpPr>
          <p:nvPr>
            <p:ph idx="1"/>
          </p:nvPr>
        </p:nvSpPr>
        <p:spPr>
          <a:xfrm>
            <a:off x="285720" y="1357298"/>
            <a:ext cx="8643998" cy="3675307"/>
          </a:xfrm>
        </p:spPr>
        <p:txBody>
          <a:bodyPr spcCol="36000">
            <a:noAutofit/>
          </a:bodyPr>
          <a:lstStyle/>
          <a:p>
            <a:pPr rtl="0" eaLnBrk="1" hangingPunct="1">
              <a:defRPr/>
            </a:pPr>
            <a:r>
              <a:rPr lang="en-US" b="1" dirty="0"/>
              <a:t>Applied psychology</a:t>
            </a:r>
            <a:r>
              <a:rPr lang="en-US" dirty="0"/>
              <a:t> is the use of </a:t>
            </a:r>
            <a:r>
              <a:rPr lang="en-US" b="1" dirty="0"/>
              <a:t>psychological</a:t>
            </a:r>
            <a:r>
              <a:rPr lang="en-US" dirty="0"/>
              <a:t> methods and findings of scientific </a:t>
            </a:r>
            <a:r>
              <a:rPr lang="en-US" b="1" dirty="0"/>
              <a:t>psychology</a:t>
            </a:r>
            <a:r>
              <a:rPr lang="en-US" dirty="0"/>
              <a:t> to solve practical problems of human and animal behavior and experience. ... For example, a human factors </a:t>
            </a:r>
            <a:r>
              <a:rPr lang="en-US" b="1" dirty="0"/>
              <a:t>psychologist</a:t>
            </a:r>
            <a:r>
              <a:rPr lang="en-US" dirty="0"/>
              <a:t> might use a cognitive </a:t>
            </a:r>
            <a:r>
              <a:rPr lang="en-US" b="1" dirty="0"/>
              <a:t>psychology</a:t>
            </a:r>
            <a:r>
              <a:rPr lang="en-US" dirty="0"/>
              <a:t> theory.</a:t>
            </a:r>
            <a:r>
              <a:rPr lang="fa-IR" dirty="0"/>
              <a:t> </a:t>
            </a:r>
          </a:p>
          <a:p>
            <a:pPr rtl="0" eaLnBrk="1" hangingPunct="1">
              <a:defRPr/>
            </a:pPr>
            <a:endParaRPr lang="fa-IR" dirty="0"/>
          </a:p>
          <a:p>
            <a:pPr marL="0" indent="0" algn="r" eaLnBrk="1" fontAlgn="auto" hangingPunct="1">
              <a:spcBef>
                <a:spcPts val="0"/>
              </a:spcBef>
              <a:spcAft>
                <a:spcPts val="0"/>
              </a:spcAft>
              <a:buClrTx/>
              <a:buFont typeface="Wingdings" panose="05000000000000000000" pitchFamily="2" charset="2"/>
              <a:buNone/>
              <a:defRPr/>
            </a:pPr>
            <a:r>
              <a:rPr lang="fa-IR" dirty="0"/>
              <a:t>منظوراز روانشناسی کاربردی چیست؟ روانشناسی کاربردی استفاده از روشهای روانشناختی و یافته های روانشناسی علمی برای حل مشکلات عملی رفتار و تجربه انسان و حیوان است. ... به عنوان مثال ، یک روانشناس فاکتورهای انسانی ممکن است از یک نظریه روانشناسی شناختی استفاده کند.</a:t>
            </a:r>
            <a:endParaRPr lang="en-US" dirty="0"/>
          </a:p>
          <a:p>
            <a:pPr eaLnBrk="1" hangingPunct="1">
              <a:defRPr/>
            </a:pPr>
            <a:endParaRPr lang="en-US" dirty="0"/>
          </a:p>
          <a:p>
            <a:pPr rtl="0" eaLnBrk="1" hangingPunct="1">
              <a:defRPr/>
            </a:pPr>
            <a:endParaRPr lang="en-US" dirty="0"/>
          </a:p>
        </p:txBody>
      </p:sp>
      <p:grpSp>
        <p:nvGrpSpPr>
          <p:cNvPr id="12292" name="Group 18">
            <a:extLst>
              <a:ext uri="{FF2B5EF4-FFF2-40B4-BE49-F238E27FC236}">
                <a16:creationId xmlns:a16="http://schemas.microsoft.com/office/drawing/2014/main" xmlns="" id="{ECF10F56-6ECD-4305-82C2-386537D9A770}"/>
              </a:ext>
            </a:extLst>
          </p:cNvPr>
          <p:cNvGrpSpPr>
            <a:grpSpLocks/>
          </p:cNvGrpSpPr>
          <p:nvPr/>
        </p:nvGrpSpPr>
        <p:grpSpPr bwMode="auto">
          <a:xfrm>
            <a:off x="523875" y="768350"/>
            <a:ext cx="8172450" cy="5422900"/>
            <a:chOff x="699108" y="935360"/>
            <a:chExt cx="10746132" cy="5256000"/>
          </a:xfrm>
        </p:grpSpPr>
        <p:cxnSp>
          <p:nvCxnSpPr>
            <p:cNvPr id="17" name="Straight Connector 16">
              <a:extLst>
                <a:ext uri="{FF2B5EF4-FFF2-40B4-BE49-F238E27FC236}">
                  <a16:creationId xmlns:a16="http://schemas.microsoft.com/office/drawing/2014/main" xmlns="" id="{22B60B0F-3B19-4BB2-A910-02CDA281C473}"/>
                </a:ext>
              </a:extLst>
            </p:cNvPr>
            <p:cNvCxnSpPr/>
            <p:nvPr/>
          </p:nvCxnSpPr>
          <p:spPr>
            <a:xfrm>
              <a:off x="4266541" y="947669"/>
              <a:ext cx="7178699"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Straight Connector 20">
              <a:extLst>
                <a:ext uri="{FF2B5EF4-FFF2-40B4-BE49-F238E27FC236}">
                  <a16:creationId xmlns:a16="http://schemas.microsoft.com/office/drawing/2014/main" xmlns="" id="{23A4E6EC-BB30-421A-B714-B290437F309C}"/>
                </a:ext>
              </a:extLst>
            </p:cNvPr>
            <p:cNvCxnSpPr/>
            <p:nvPr/>
          </p:nvCxnSpPr>
          <p:spPr>
            <a:xfrm>
              <a:off x="699108" y="6172896"/>
              <a:ext cx="1072734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Straight Connector 21">
              <a:extLst>
                <a:ext uri="{FF2B5EF4-FFF2-40B4-BE49-F238E27FC236}">
                  <a16:creationId xmlns:a16="http://schemas.microsoft.com/office/drawing/2014/main" xmlns="" id="{3435E6D1-8E3D-42ED-8DA2-E06E109623CC}"/>
                </a:ext>
              </a:extLst>
            </p:cNvPr>
            <p:cNvCxnSpPr>
              <a:cxnSpLocks/>
            </p:cNvCxnSpPr>
            <p:nvPr/>
          </p:nvCxnSpPr>
          <p:spPr>
            <a:xfrm rot="16200000">
              <a:off x="8800540" y="3563360"/>
              <a:ext cx="5256000" cy="0"/>
            </a:xfrm>
            <a:prstGeom prst="line">
              <a:avLst/>
            </a:prstGeom>
          </p:spPr>
          <p:style>
            <a:lnRef idx="3">
              <a:schemeClr val="accent2"/>
            </a:lnRef>
            <a:fillRef idx="0">
              <a:schemeClr val="accent2"/>
            </a:fillRef>
            <a:effectRef idx="2">
              <a:schemeClr val="accent2"/>
            </a:effectRef>
            <a:fontRef idx="minor">
              <a:schemeClr val="tx1"/>
            </a:fontRef>
          </p:style>
        </p:cxnSp>
      </p:grpSp>
    </p:spTree>
  </p:cSld>
  <p:clrMapOvr>
    <a:masterClrMapping/>
  </p:clrMapOvr>
  <p:transition spd="slow">
    <p:newsfla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a:extLst>
              <a:ext uri="{FF2B5EF4-FFF2-40B4-BE49-F238E27FC236}">
                <a16:creationId xmlns:a16="http://schemas.microsoft.com/office/drawing/2014/main" xmlns="" id="{767AAF38-C753-4085-AE8E-A622890C956B}"/>
              </a:ext>
            </a:extLst>
          </p:cNvPr>
          <p:cNvSpPr txBox="1">
            <a:spLocks noChangeArrowheads="1"/>
          </p:cNvSpPr>
          <p:nvPr/>
        </p:nvSpPr>
        <p:spPr bwMode="auto">
          <a:xfrm>
            <a:off x="611188" y="660400"/>
            <a:ext cx="792162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آلپورت از روان شناسی اجتماعی :</a:t>
            </a:r>
          </a:p>
          <a:p>
            <a:pPr algn="just" eaLnBrk="1" hangingPunct="1">
              <a:lnSpc>
                <a:spcPct val="150000"/>
              </a:lnSpc>
            </a:pPr>
            <a:r>
              <a:rPr lang="fa-IR" altLang="en-US" b="0">
                <a:solidFill>
                  <a:srgbClr val="FFFF00"/>
                </a:solidFill>
              </a:rPr>
              <a:t>	با جزئی استثنائات، روان شناسی اجتماعی رشته خود را کوششی می دانند برای فهم و تبیین این مطالب که افکار، احساسات یا رفتار افراد چگونه تحت تاثیر حضور واقعی، تصوری یا تلویحی دیگران قرار می گیرد.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 calcmode="lin" valueType="num">
                                      <p:cBhvr>
                                        <p:cTn id="7" dur="2000" fill="hold"/>
                                        <p:tgtEl>
                                          <p:spTgt spid="15362">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15362">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15362">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15362">
                                            <p:txEl>
                                              <p:pRg st="1" end="1"/>
                                            </p:txEl>
                                          </p:spTgt>
                                        </p:tgtEl>
                                        <p:attrNameLst>
                                          <p:attrName>style.visibility</p:attrName>
                                        </p:attrNameLst>
                                      </p:cBhvr>
                                      <p:to>
                                        <p:strVal val="visible"/>
                                      </p:to>
                                    </p:set>
                                    <p:anim calcmode="lin" valueType="num">
                                      <p:cBhvr>
                                        <p:cTn id="13" dur="2000" fill="hold"/>
                                        <p:tgtEl>
                                          <p:spTgt spid="15362">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15362">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1536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a:extLst>
              <a:ext uri="{FF2B5EF4-FFF2-40B4-BE49-F238E27FC236}">
                <a16:creationId xmlns:a16="http://schemas.microsoft.com/office/drawing/2014/main" xmlns="" id="{9A9F7E71-88B8-4594-94A0-826FF3C75B15}"/>
              </a:ext>
            </a:extLst>
          </p:cNvPr>
          <p:cNvSpPr txBox="1">
            <a:spLocks noChangeArrowheads="1"/>
          </p:cNvSpPr>
          <p:nvPr/>
        </p:nvSpPr>
        <p:spPr bwMode="auto">
          <a:xfrm>
            <a:off x="611188" y="631825"/>
            <a:ext cx="8104187"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ارائه تعریفی دیگر:</a:t>
            </a:r>
          </a:p>
          <a:p>
            <a:pPr algn="just" eaLnBrk="1" hangingPunct="1">
              <a:lnSpc>
                <a:spcPct val="150000"/>
              </a:lnSpc>
            </a:pPr>
            <a:r>
              <a:rPr lang="fa-IR" altLang="en-US" b="0">
                <a:solidFill>
                  <a:srgbClr val="FFFF00"/>
                </a:solidFill>
              </a:rPr>
              <a:t>	روان شناسی اجتماعی کاربردی به عنوان علم مطالعه رفتار متقابل بین انسانها یا علم مطالعه تعامل کاربردی انسانها شناخته می شود.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anim calcmode="lin" valueType="num">
                                      <p:cBhvr>
                                        <p:cTn id="7" dur="2000" fill="hold"/>
                                        <p:tgtEl>
                                          <p:spTgt spid="16386">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16386">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16386">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16386">
                                            <p:txEl>
                                              <p:pRg st="1" end="1"/>
                                            </p:txEl>
                                          </p:spTgt>
                                        </p:tgtEl>
                                        <p:attrNameLst>
                                          <p:attrName>style.visibility</p:attrName>
                                        </p:attrNameLst>
                                      </p:cBhvr>
                                      <p:to>
                                        <p:strVal val="visible"/>
                                      </p:to>
                                    </p:set>
                                    <p:anim calcmode="lin" valueType="num">
                                      <p:cBhvr>
                                        <p:cTn id="13" dur="2000" fill="hold"/>
                                        <p:tgtEl>
                                          <p:spTgt spid="16386">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16386">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1638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788B58A-63D6-422F-95B1-4069C98AD3A3}"/>
              </a:ext>
            </a:extLst>
          </p:cNvPr>
          <p:cNvSpPr>
            <a:spLocks noGrp="1"/>
          </p:cNvSpPr>
          <p:nvPr>
            <p:ph type="title"/>
          </p:nvPr>
        </p:nvSpPr>
        <p:spPr>
          <a:xfrm>
            <a:off x="447675" y="457200"/>
            <a:ext cx="8007350" cy="1962150"/>
          </a:xfrm>
        </p:spPr>
        <p:txBody>
          <a:bodyPr>
            <a:noAutofit/>
          </a:bodyPr>
          <a:lstStyle/>
          <a:p>
            <a:pPr eaLnBrk="1" hangingPunct="1">
              <a:spcBef>
                <a:spcPts val="4200"/>
              </a:spcBef>
              <a:spcAft>
                <a:spcPts val="3000"/>
              </a:spcAft>
              <a:defRPr/>
            </a:pPr>
            <a:r>
              <a:rPr lang="en-US" b="1" dirty="0">
                <a:solidFill>
                  <a:schemeClr val="tx1"/>
                </a:solidFill>
              </a:rPr>
              <a:t>DIRECTIONS: </a:t>
            </a:r>
            <a:r>
              <a:rPr lang="en-US" dirty="0">
                <a:solidFill>
                  <a:schemeClr val="tx1"/>
                </a:solidFill>
              </a:rPr>
              <a:t/>
            </a:r>
            <a:br>
              <a:rPr lang="en-US" dirty="0">
                <a:solidFill>
                  <a:schemeClr val="tx1"/>
                </a:solidFill>
              </a:rPr>
            </a:br>
            <a:r>
              <a:rPr lang="en-US" sz="1050" dirty="0">
                <a:solidFill>
                  <a:schemeClr val="tx1"/>
                </a:solidFill>
              </a:rPr>
              <a:t/>
            </a:r>
            <a:br>
              <a:rPr lang="en-US" sz="1050" dirty="0">
                <a:solidFill>
                  <a:schemeClr val="tx1"/>
                </a:solidFill>
              </a:rPr>
            </a:br>
            <a:r>
              <a:rPr lang="en-US" sz="1050" dirty="0">
                <a:solidFill>
                  <a:schemeClr val="tx1"/>
                </a:solidFill>
              </a:rPr>
              <a:t/>
            </a:r>
            <a:br>
              <a:rPr lang="en-US" sz="1050" dirty="0">
                <a:solidFill>
                  <a:schemeClr val="tx1"/>
                </a:solidFill>
              </a:rPr>
            </a:br>
            <a:r>
              <a:rPr lang="en-US" sz="2000" dirty="0"/>
              <a:t>What is an example of applied psychology?</a:t>
            </a:r>
            <a:endParaRPr lang="en-US" sz="1800" b="1" dirty="0">
              <a:solidFill>
                <a:schemeClr val="tx1"/>
              </a:solidFill>
              <a:latin typeface="+mn-lt"/>
            </a:endParaRPr>
          </a:p>
        </p:txBody>
      </p:sp>
      <p:sp>
        <p:nvSpPr>
          <p:cNvPr id="3" name="Content Placeholder 2">
            <a:extLst>
              <a:ext uri="{FF2B5EF4-FFF2-40B4-BE49-F238E27FC236}">
                <a16:creationId xmlns:a16="http://schemas.microsoft.com/office/drawing/2014/main" xmlns="" id="{79E9D48E-2C64-4EA9-A362-2DDCE20A8AC1}"/>
              </a:ext>
            </a:extLst>
          </p:cNvPr>
          <p:cNvSpPr>
            <a:spLocks noGrp="1"/>
          </p:cNvSpPr>
          <p:nvPr>
            <p:ph idx="1"/>
          </p:nvPr>
        </p:nvSpPr>
        <p:spPr>
          <a:xfrm>
            <a:off x="455751" y="2414452"/>
            <a:ext cx="8162469" cy="3675307"/>
          </a:xfrm>
        </p:spPr>
        <p:txBody>
          <a:bodyPr spcCol="36000">
            <a:noAutofit/>
          </a:bodyPr>
          <a:lstStyle/>
          <a:p>
            <a:pPr eaLnBrk="1" hangingPunct="1">
              <a:defRPr/>
            </a:pPr>
            <a:r>
              <a:rPr lang="en-US" dirty="0"/>
              <a:t>Some of the areas of </a:t>
            </a:r>
            <a:r>
              <a:rPr lang="en-US" b="1" dirty="0"/>
              <a:t>applied psychology</a:t>
            </a:r>
            <a:r>
              <a:rPr lang="en-US" dirty="0"/>
              <a:t> include clinical </a:t>
            </a:r>
            <a:r>
              <a:rPr lang="en-US" b="1" dirty="0"/>
              <a:t>psychology</a:t>
            </a:r>
            <a:r>
              <a:rPr lang="en-US" dirty="0"/>
              <a:t>, counseling </a:t>
            </a:r>
            <a:r>
              <a:rPr lang="en-US" b="1" dirty="0"/>
              <a:t>psychology</a:t>
            </a:r>
            <a:r>
              <a:rPr lang="en-US" dirty="0"/>
              <a:t>, evolutionary </a:t>
            </a:r>
            <a:r>
              <a:rPr lang="en-US" b="1" dirty="0"/>
              <a:t>psychology</a:t>
            </a:r>
            <a:r>
              <a:rPr lang="en-US" dirty="0"/>
              <a:t>, industrial and organizational </a:t>
            </a:r>
            <a:r>
              <a:rPr lang="en-US" b="1" dirty="0"/>
              <a:t>psychology</a:t>
            </a:r>
            <a:r>
              <a:rPr lang="en-US" dirty="0"/>
              <a:t>, legal </a:t>
            </a:r>
            <a:r>
              <a:rPr lang="en-US" b="1" dirty="0"/>
              <a:t>psychology</a:t>
            </a:r>
            <a:r>
              <a:rPr lang="en-US" dirty="0"/>
              <a:t>, neuropsychology, occupational health </a:t>
            </a:r>
            <a:r>
              <a:rPr lang="en-US" b="1" dirty="0"/>
              <a:t>psychology</a:t>
            </a:r>
            <a:r>
              <a:rPr lang="en-US" dirty="0"/>
              <a:t>, human factors, forensic </a:t>
            </a:r>
            <a:r>
              <a:rPr lang="en-US" b="1" dirty="0"/>
              <a:t>psychology</a:t>
            </a:r>
            <a:r>
              <a:rPr lang="en-US" dirty="0"/>
              <a:t>, engineering </a:t>
            </a:r>
            <a:r>
              <a:rPr lang="en-US" b="1" dirty="0"/>
              <a:t>psychology</a:t>
            </a:r>
            <a:r>
              <a:rPr lang="en-US" dirty="0"/>
              <a:t>, school </a:t>
            </a:r>
            <a:r>
              <a:rPr lang="en-US" b="1" dirty="0"/>
              <a:t>psychology</a:t>
            </a:r>
            <a:r>
              <a:rPr lang="en-US" dirty="0"/>
              <a:t>, sports</a:t>
            </a:r>
          </a:p>
          <a:p>
            <a:pPr eaLnBrk="1" hangingPunct="1">
              <a:defRPr/>
            </a:pPr>
            <a:endParaRPr lang="en-US" dirty="0"/>
          </a:p>
        </p:txBody>
      </p:sp>
      <p:grpSp>
        <p:nvGrpSpPr>
          <p:cNvPr id="15364" name="Group 18">
            <a:extLst>
              <a:ext uri="{FF2B5EF4-FFF2-40B4-BE49-F238E27FC236}">
                <a16:creationId xmlns:a16="http://schemas.microsoft.com/office/drawing/2014/main" xmlns="" id="{2C81A8EA-41EC-42F2-A01B-AC6F24AA54BC}"/>
              </a:ext>
            </a:extLst>
          </p:cNvPr>
          <p:cNvGrpSpPr>
            <a:grpSpLocks/>
          </p:cNvGrpSpPr>
          <p:nvPr/>
        </p:nvGrpSpPr>
        <p:grpSpPr bwMode="auto">
          <a:xfrm>
            <a:off x="523875" y="768350"/>
            <a:ext cx="8172450" cy="5422900"/>
            <a:chOff x="699108" y="935360"/>
            <a:chExt cx="10746132" cy="5256000"/>
          </a:xfrm>
        </p:grpSpPr>
        <p:cxnSp>
          <p:nvCxnSpPr>
            <p:cNvPr id="17" name="Straight Connector 16">
              <a:extLst>
                <a:ext uri="{FF2B5EF4-FFF2-40B4-BE49-F238E27FC236}">
                  <a16:creationId xmlns:a16="http://schemas.microsoft.com/office/drawing/2014/main" xmlns="" id="{CE8CF5A3-F06C-4061-9304-8F0A3329A50D}"/>
                </a:ext>
              </a:extLst>
            </p:cNvPr>
            <p:cNvCxnSpPr/>
            <p:nvPr/>
          </p:nvCxnSpPr>
          <p:spPr>
            <a:xfrm>
              <a:off x="4266541" y="947669"/>
              <a:ext cx="7178699"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Straight Connector 20">
              <a:extLst>
                <a:ext uri="{FF2B5EF4-FFF2-40B4-BE49-F238E27FC236}">
                  <a16:creationId xmlns:a16="http://schemas.microsoft.com/office/drawing/2014/main" xmlns="" id="{559525D0-56A5-4EC6-BEBA-A634267CB2FC}"/>
                </a:ext>
              </a:extLst>
            </p:cNvPr>
            <p:cNvCxnSpPr/>
            <p:nvPr/>
          </p:nvCxnSpPr>
          <p:spPr>
            <a:xfrm>
              <a:off x="699108" y="6172896"/>
              <a:ext cx="1072734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Straight Connector 21">
              <a:extLst>
                <a:ext uri="{FF2B5EF4-FFF2-40B4-BE49-F238E27FC236}">
                  <a16:creationId xmlns:a16="http://schemas.microsoft.com/office/drawing/2014/main" xmlns="" id="{DE1F5E6F-80B0-4386-8F2E-B42F1C064306}"/>
                </a:ext>
              </a:extLst>
            </p:cNvPr>
            <p:cNvCxnSpPr>
              <a:cxnSpLocks/>
            </p:cNvCxnSpPr>
            <p:nvPr/>
          </p:nvCxnSpPr>
          <p:spPr>
            <a:xfrm rot="16200000">
              <a:off x="8800540" y="3563360"/>
              <a:ext cx="5256000" cy="0"/>
            </a:xfrm>
            <a:prstGeom prst="line">
              <a:avLst/>
            </a:prstGeom>
          </p:spPr>
          <p:style>
            <a:lnRef idx="3">
              <a:schemeClr val="accent2"/>
            </a:lnRef>
            <a:fillRef idx="0">
              <a:schemeClr val="accent2"/>
            </a:fillRef>
            <a:effectRef idx="2">
              <a:schemeClr val="accent2"/>
            </a:effectRef>
            <a:fontRef idx="minor">
              <a:schemeClr val="tx1"/>
            </a:fontRef>
          </p:style>
        </p:cxnSp>
      </p:grpSp>
    </p:spTree>
  </p:cSld>
  <p:clrMapOvr>
    <a:masterClrMapping/>
  </p:clrMapOvr>
  <p:transition spd="slow">
    <p:newsfla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a:extLst>
              <a:ext uri="{FF2B5EF4-FFF2-40B4-BE49-F238E27FC236}">
                <a16:creationId xmlns:a16="http://schemas.microsoft.com/office/drawing/2014/main" xmlns="" id="{82298674-2790-4EE9-980C-CDB0D12F93EF}"/>
              </a:ext>
            </a:extLst>
          </p:cNvPr>
          <p:cNvSpPr txBox="1">
            <a:spLocks noChangeArrowheads="1"/>
          </p:cNvSpPr>
          <p:nvPr/>
        </p:nvSpPr>
        <p:spPr bwMode="auto">
          <a:xfrm>
            <a:off x="684213" y="765175"/>
            <a:ext cx="78486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تفاوت روان شناسی اجتماعی با جامعه شناسی:</a:t>
            </a:r>
          </a:p>
          <a:p>
            <a:pPr algn="just" eaLnBrk="1" hangingPunct="1">
              <a:lnSpc>
                <a:spcPct val="150000"/>
              </a:lnSpc>
            </a:pPr>
            <a:r>
              <a:rPr lang="fa-IR" altLang="en-US" b="0">
                <a:solidFill>
                  <a:srgbClr val="FFFF00"/>
                </a:solidFill>
              </a:rPr>
              <a:t>	نــظر </a:t>
            </a:r>
            <a:r>
              <a:rPr lang="fa-IR" altLang="en-US" sz="2500" b="0">
                <a:solidFill>
                  <a:srgbClr val="66FF99"/>
                </a:solidFill>
                <a:cs typeface="B Jadid" pitchFamily="2" charset="0"/>
              </a:rPr>
              <a:t>جامعــه شناس</a:t>
            </a:r>
            <a:r>
              <a:rPr lang="fa-IR" altLang="en-US" b="0">
                <a:solidFill>
                  <a:srgbClr val="FFFF00"/>
                </a:solidFill>
              </a:rPr>
              <a:t> به عوامل اجتماعی رفتار گروهی معطوف است.</a:t>
            </a:r>
          </a:p>
          <a:p>
            <a:pPr algn="just" eaLnBrk="1" hangingPunct="1">
              <a:lnSpc>
                <a:spcPct val="150000"/>
              </a:lnSpc>
            </a:pPr>
            <a:r>
              <a:rPr lang="fa-IR" altLang="en-US" b="0">
                <a:solidFill>
                  <a:srgbClr val="FFFF00"/>
                </a:solidFill>
              </a:rPr>
              <a:t>	روان شناسی اجتماعی به اثرات گروه بر روی فرد توجه خاص دارد.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7410">
                                            <p:txEl>
                                              <p:pRg st="0" end="0"/>
                                            </p:txEl>
                                          </p:spTgt>
                                        </p:tgtEl>
                                        <p:attrNameLst>
                                          <p:attrName>style.visibility</p:attrName>
                                        </p:attrNameLst>
                                      </p:cBhvr>
                                      <p:to>
                                        <p:strVal val="visible"/>
                                      </p:to>
                                    </p:set>
                                    <p:anim calcmode="lin" valueType="num">
                                      <p:cBhvr>
                                        <p:cTn id="7" dur="2000" fill="hold"/>
                                        <p:tgtEl>
                                          <p:spTgt spid="17410">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17410">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17410">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17410">
                                            <p:txEl>
                                              <p:pRg st="1" end="1"/>
                                            </p:txEl>
                                          </p:spTgt>
                                        </p:tgtEl>
                                        <p:attrNameLst>
                                          <p:attrName>style.visibility</p:attrName>
                                        </p:attrNameLst>
                                      </p:cBhvr>
                                      <p:to>
                                        <p:strVal val="visible"/>
                                      </p:to>
                                    </p:set>
                                    <p:anim calcmode="lin" valueType="num">
                                      <p:cBhvr>
                                        <p:cTn id="13" dur="2000" fill="hold"/>
                                        <p:tgtEl>
                                          <p:spTgt spid="17410">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17410">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17410">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17410">
                                            <p:txEl>
                                              <p:pRg st="2" end="2"/>
                                            </p:txEl>
                                          </p:spTgt>
                                        </p:tgtEl>
                                        <p:attrNameLst>
                                          <p:attrName>style.visibility</p:attrName>
                                        </p:attrNameLst>
                                      </p:cBhvr>
                                      <p:to>
                                        <p:strVal val="visible"/>
                                      </p:to>
                                    </p:set>
                                    <p:anim calcmode="lin" valueType="num">
                                      <p:cBhvr>
                                        <p:cTn id="19" dur="2000" fill="hold"/>
                                        <p:tgtEl>
                                          <p:spTgt spid="17410">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17410">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1741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a:extLst>
              <a:ext uri="{FF2B5EF4-FFF2-40B4-BE49-F238E27FC236}">
                <a16:creationId xmlns:a16="http://schemas.microsoft.com/office/drawing/2014/main" xmlns="" id="{6F39C6C9-FEDC-469B-B7C7-0E0318A6AFDD}"/>
              </a:ext>
            </a:extLst>
          </p:cNvPr>
          <p:cNvSpPr txBox="1">
            <a:spLocks noChangeArrowheads="1"/>
          </p:cNvSpPr>
          <p:nvPr/>
        </p:nvSpPr>
        <p:spPr bwMode="auto">
          <a:xfrm>
            <a:off x="665163" y="666750"/>
            <a:ext cx="78486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تفاوت روان شناسی اجتماعی با قوم شناسی:</a:t>
            </a:r>
          </a:p>
          <a:p>
            <a:pPr algn="just" eaLnBrk="1" hangingPunct="1">
              <a:lnSpc>
                <a:spcPct val="150000"/>
              </a:lnSpc>
            </a:pPr>
            <a:r>
              <a:rPr lang="fa-IR" altLang="en-US" b="0">
                <a:solidFill>
                  <a:srgbClr val="FFFF00"/>
                </a:solidFill>
              </a:rPr>
              <a:t>	روان شناسی اجتماعی علمی تر از قوم شناسی است چرا که در آن از روش علمی و تحقیقات کنترل شده آزمایشگاهی بیشتر استفاده می شود. </a:t>
            </a:r>
          </a:p>
          <a:p>
            <a:pPr algn="just" eaLnBrk="1" hangingPunct="1">
              <a:lnSpc>
                <a:spcPct val="150000"/>
              </a:lnSpc>
            </a:pPr>
            <a:r>
              <a:rPr lang="fa-IR" altLang="en-US" b="0">
                <a:solidFill>
                  <a:srgbClr val="FFFF00"/>
                </a:solidFill>
              </a:rPr>
              <a:t>	قوم شناسی عمدتاً جنبه توصیفی دارد.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8434">
                                            <p:txEl>
                                              <p:pRg st="0" end="0"/>
                                            </p:txEl>
                                          </p:spTgt>
                                        </p:tgtEl>
                                        <p:attrNameLst>
                                          <p:attrName>style.visibility</p:attrName>
                                        </p:attrNameLst>
                                      </p:cBhvr>
                                      <p:to>
                                        <p:strVal val="visible"/>
                                      </p:to>
                                    </p:set>
                                    <p:anim calcmode="lin" valueType="num">
                                      <p:cBhvr>
                                        <p:cTn id="7" dur="2000" fill="hold"/>
                                        <p:tgtEl>
                                          <p:spTgt spid="18434">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18434">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18434">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18434">
                                            <p:txEl>
                                              <p:pRg st="1" end="1"/>
                                            </p:txEl>
                                          </p:spTgt>
                                        </p:tgtEl>
                                        <p:attrNameLst>
                                          <p:attrName>style.visibility</p:attrName>
                                        </p:attrNameLst>
                                      </p:cBhvr>
                                      <p:to>
                                        <p:strVal val="visible"/>
                                      </p:to>
                                    </p:set>
                                    <p:anim calcmode="lin" valueType="num">
                                      <p:cBhvr>
                                        <p:cTn id="13" dur="2000" fill="hold"/>
                                        <p:tgtEl>
                                          <p:spTgt spid="18434">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18434">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18434">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18434">
                                            <p:txEl>
                                              <p:pRg st="2" end="2"/>
                                            </p:txEl>
                                          </p:spTgt>
                                        </p:tgtEl>
                                        <p:attrNameLst>
                                          <p:attrName>style.visibility</p:attrName>
                                        </p:attrNameLst>
                                      </p:cBhvr>
                                      <p:to>
                                        <p:strVal val="visible"/>
                                      </p:to>
                                    </p:set>
                                    <p:anim calcmode="lin" valueType="num">
                                      <p:cBhvr>
                                        <p:cTn id="19" dur="2000" fill="hold"/>
                                        <p:tgtEl>
                                          <p:spTgt spid="18434">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18434">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1843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a:extLst>
              <a:ext uri="{FF2B5EF4-FFF2-40B4-BE49-F238E27FC236}">
                <a16:creationId xmlns:a16="http://schemas.microsoft.com/office/drawing/2014/main" xmlns="" id="{77C41B87-917B-44D6-89B7-87BA80003462}"/>
              </a:ext>
            </a:extLst>
          </p:cNvPr>
          <p:cNvSpPr txBox="1">
            <a:spLocks noChangeArrowheads="1"/>
          </p:cNvSpPr>
          <p:nvPr/>
        </p:nvSpPr>
        <p:spPr bwMode="auto">
          <a:xfrm>
            <a:off x="627063" y="481013"/>
            <a:ext cx="78486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تفاوت روان شناسی اجتماعی با روان شناسی عمومی:</a:t>
            </a:r>
          </a:p>
          <a:p>
            <a:pPr eaLnBrk="1" hangingPunct="1">
              <a:lnSpc>
                <a:spcPct val="150000"/>
              </a:lnSpc>
            </a:pPr>
            <a:r>
              <a:rPr lang="fa-IR" altLang="en-US" b="0">
                <a:solidFill>
                  <a:srgbClr val="FFFF00"/>
                </a:solidFill>
              </a:rPr>
              <a:t>	متخصصان روان شناسی اجتماعی به اجتماعی ترین پدیده ها و رفتارها  می پردازند.</a:t>
            </a:r>
          </a:p>
          <a:p>
            <a:pPr eaLnBrk="1" hangingPunct="1">
              <a:lnSpc>
                <a:spcPct val="150000"/>
              </a:lnSpc>
            </a:pPr>
            <a:r>
              <a:rPr lang="fa-IR" altLang="en-US" b="0">
                <a:solidFill>
                  <a:srgbClr val="FFFF00"/>
                </a:solidFill>
              </a:rPr>
              <a:t>	متخصصان روان شناسی عمومی به پدیده هایی توجه دارند که کمتر از پدیده های دیگر، اجتماعی هستند.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anim calcmode="lin" valueType="num">
                                      <p:cBhvr>
                                        <p:cTn id="7" dur="2000" fill="hold"/>
                                        <p:tgtEl>
                                          <p:spTgt spid="19458">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19458">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19458">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19458">
                                            <p:txEl>
                                              <p:pRg st="1" end="1"/>
                                            </p:txEl>
                                          </p:spTgt>
                                        </p:tgtEl>
                                        <p:attrNameLst>
                                          <p:attrName>style.visibility</p:attrName>
                                        </p:attrNameLst>
                                      </p:cBhvr>
                                      <p:to>
                                        <p:strVal val="visible"/>
                                      </p:to>
                                    </p:set>
                                    <p:anim calcmode="lin" valueType="num">
                                      <p:cBhvr>
                                        <p:cTn id="13" dur="2000" fill="hold"/>
                                        <p:tgtEl>
                                          <p:spTgt spid="19458">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19458">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19458">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19458">
                                            <p:txEl>
                                              <p:pRg st="2" end="2"/>
                                            </p:txEl>
                                          </p:spTgt>
                                        </p:tgtEl>
                                        <p:attrNameLst>
                                          <p:attrName>style.visibility</p:attrName>
                                        </p:attrNameLst>
                                      </p:cBhvr>
                                      <p:to>
                                        <p:strVal val="visible"/>
                                      </p:to>
                                    </p:set>
                                    <p:anim calcmode="lin" valueType="num">
                                      <p:cBhvr>
                                        <p:cTn id="19" dur="2000" fill="hold"/>
                                        <p:tgtEl>
                                          <p:spTgt spid="19458">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19458">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1945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952369A-EC22-420E-A33A-FDFBDDC470C4}"/>
              </a:ext>
            </a:extLst>
          </p:cNvPr>
          <p:cNvSpPr>
            <a:spLocks noGrp="1"/>
          </p:cNvSpPr>
          <p:nvPr>
            <p:ph type="title"/>
          </p:nvPr>
        </p:nvSpPr>
        <p:spPr>
          <a:xfrm>
            <a:off x="447675" y="457200"/>
            <a:ext cx="8007350" cy="1962150"/>
          </a:xfrm>
        </p:spPr>
        <p:txBody>
          <a:bodyPr>
            <a:noAutofit/>
          </a:bodyPr>
          <a:lstStyle/>
          <a:p>
            <a:pPr eaLnBrk="1" hangingPunct="1">
              <a:spcBef>
                <a:spcPts val="4200"/>
              </a:spcBef>
              <a:spcAft>
                <a:spcPts val="3000"/>
              </a:spcAft>
              <a:defRPr/>
            </a:pPr>
            <a:r>
              <a:rPr lang="en-US" b="1" dirty="0">
                <a:solidFill>
                  <a:schemeClr val="tx1"/>
                </a:solidFill>
              </a:rPr>
              <a:t>DIRECTIONS: </a:t>
            </a:r>
            <a:r>
              <a:rPr lang="en-US" dirty="0">
                <a:solidFill>
                  <a:schemeClr val="tx1"/>
                </a:solidFill>
              </a:rPr>
              <a:t/>
            </a:r>
            <a:br>
              <a:rPr lang="en-US" dirty="0">
                <a:solidFill>
                  <a:schemeClr val="tx1"/>
                </a:solidFill>
              </a:rPr>
            </a:br>
            <a:r>
              <a:rPr lang="en-US" sz="1050" dirty="0">
                <a:solidFill>
                  <a:schemeClr val="tx1"/>
                </a:solidFill>
              </a:rPr>
              <a:t/>
            </a:r>
            <a:br>
              <a:rPr lang="en-US" sz="1050" dirty="0">
                <a:solidFill>
                  <a:schemeClr val="tx1"/>
                </a:solidFill>
              </a:rPr>
            </a:br>
            <a:r>
              <a:rPr lang="en-US" sz="1050" dirty="0">
                <a:solidFill>
                  <a:schemeClr val="tx1"/>
                </a:solidFill>
              </a:rPr>
              <a:t/>
            </a:r>
            <a:br>
              <a:rPr lang="en-US" sz="1050" dirty="0">
                <a:solidFill>
                  <a:schemeClr val="tx1"/>
                </a:solidFill>
              </a:rPr>
            </a:br>
            <a:r>
              <a:rPr lang="en-US" sz="2000" dirty="0"/>
              <a:t>What is the difference between psychology and applied psychology?</a:t>
            </a:r>
            <a:endParaRPr lang="en-US" sz="1800" b="1" dirty="0">
              <a:solidFill>
                <a:schemeClr val="tx1"/>
              </a:solidFill>
              <a:latin typeface="+mn-lt"/>
            </a:endParaRPr>
          </a:p>
        </p:txBody>
      </p:sp>
      <p:sp>
        <p:nvSpPr>
          <p:cNvPr id="3" name="Content Placeholder 2">
            <a:extLst>
              <a:ext uri="{FF2B5EF4-FFF2-40B4-BE49-F238E27FC236}">
                <a16:creationId xmlns:a16="http://schemas.microsoft.com/office/drawing/2014/main" xmlns="" id="{4ACAEE4A-1110-4923-9163-936A29A13902}"/>
              </a:ext>
            </a:extLst>
          </p:cNvPr>
          <p:cNvSpPr>
            <a:spLocks noGrp="1"/>
          </p:cNvSpPr>
          <p:nvPr>
            <p:ph idx="1"/>
          </p:nvPr>
        </p:nvSpPr>
        <p:spPr>
          <a:xfrm>
            <a:off x="455751" y="2414452"/>
            <a:ext cx="8162469" cy="3675307"/>
          </a:xfrm>
        </p:spPr>
        <p:txBody>
          <a:bodyPr spcCol="36000">
            <a:noAutofit/>
          </a:bodyPr>
          <a:lstStyle/>
          <a:p>
            <a:pPr eaLnBrk="1" hangingPunct="1">
              <a:defRPr/>
            </a:pPr>
            <a:r>
              <a:rPr lang="en-US" dirty="0"/>
              <a:t>The main </a:t>
            </a:r>
            <a:r>
              <a:rPr lang="en-US" b="1" dirty="0"/>
              <a:t>difference between</a:t>
            </a:r>
            <a:r>
              <a:rPr lang="en-US" dirty="0"/>
              <a:t> research </a:t>
            </a:r>
            <a:r>
              <a:rPr lang="en-US" b="1" dirty="0"/>
              <a:t>psychology and applied psychology</a:t>
            </a:r>
            <a:r>
              <a:rPr lang="en-US" dirty="0"/>
              <a:t> is that the main function of a research </a:t>
            </a:r>
            <a:r>
              <a:rPr lang="en-US" b="1" dirty="0"/>
              <a:t>psychologist</a:t>
            </a:r>
            <a:r>
              <a:rPr lang="en-US" dirty="0"/>
              <a:t> is to conduct experiments, </a:t>
            </a:r>
            <a:r>
              <a:rPr lang="en-US" b="1" dirty="0"/>
              <a:t>psychological</a:t>
            </a:r>
            <a:r>
              <a:rPr lang="en-US" dirty="0"/>
              <a:t> research studies, and observational studies, while </a:t>
            </a:r>
            <a:r>
              <a:rPr lang="en-US" b="1" dirty="0"/>
              <a:t>applied psychologists</a:t>
            </a:r>
            <a:r>
              <a:rPr lang="en-US" dirty="0"/>
              <a:t> applies </a:t>
            </a:r>
            <a:r>
              <a:rPr lang="en-US" b="1" dirty="0"/>
              <a:t>psychological</a:t>
            </a:r>
            <a:r>
              <a:rPr lang="en-US" dirty="0"/>
              <a:t> theories, principles, concepts, techniques, strategies, ...</a:t>
            </a:r>
          </a:p>
          <a:p>
            <a:pPr eaLnBrk="1" hangingPunct="1">
              <a:buFont typeface="Wingdings" panose="05000000000000000000" pitchFamily="2" charset="2"/>
              <a:buNone/>
              <a:defRPr/>
            </a:pPr>
            <a:endParaRPr lang="en-US" dirty="0"/>
          </a:p>
        </p:txBody>
      </p:sp>
      <p:grpSp>
        <p:nvGrpSpPr>
          <p:cNvPr id="19460" name="Group 18">
            <a:extLst>
              <a:ext uri="{FF2B5EF4-FFF2-40B4-BE49-F238E27FC236}">
                <a16:creationId xmlns:a16="http://schemas.microsoft.com/office/drawing/2014/main" xmlns="" id="{EA96E3E1-26F8-4277-9FD0-E386A857F0AA}"/>
              </a:ext>
            </a:extLst>
          </p:cNvPr>
          <p:cNvGrpSpPr>
            <a:grpSpLocks/>
          </p:cNvGrpSpPr>
          <p:nvPr/>
        </p:nvGrpSpPr>
        <p:grpSpPr bwMode="auto">
          <a:xfrm>
            <a:off x="523875" y="768350"/>
            <a:ext cx="8172450" cy="5422900"/>
            <a:chOff x="699108" y="935360"/>
            <a:chExt cx="10746132" cy="5256000"/>
          </a:xfrm>
        </p:grpSpPr>
        <p:cxnSp>
          <p:nvCxnSpPr>
            <p:cNvPr id="17" name="Straight Connector 16">
              <a:extLst>
                <a:ext uri="{FF2B5EF4-FFF2-40B4-BE49-F238E27FC236}">
                  <a16:creationId xmlns:a16="http://schemas.microsoft.com/office/drawing/2014/main" xmlns="" id="{0AB56515-9D6D-4B28-AB24-797F27E04DE5}"/>
                </a:ext>
              </a:extLst>
            </p:cNvPr>
            <p:cNvCxnSpPr/>
            <p:nvPr/>
          </p:nvCxnSpPr>
          <p:spPr>
            <a:xfrm>
              <a:off x="4266541" y="947669"/>
              <a:ext cx="7178699"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Straight Connector 20">
              <a:extLst>
                <a:ext uri="{FF2B5EF4-FFF2-40B4-BE49-F238E27FC236}">
                  <a16:creationId xmlns:a16="http://schemas.microsoft.com/office/drawing/2014/main" xmlns="" id="{0749C3B7-C1E5-4820-BFB5-CF878CAED6C0}"/>
                </a:ext>
              </a:extLst>
            </p:cNvPr>
            <p:cNvCxnSpPr/>
            <p:nvPr/>
          </p:nvCxnSpPr>
          <p:spPr>
            <a:xfrm>
              <a:off x="699108" y="6172896"/>
              <a:ext cx="10727346"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2" name="Straight Connector 21">
              <a:extLst>
                <a:ext uri="{FF2B5EF4-FFF2-40B4-BE49-F238E27FC236}">
                  <a16:creationId xmlns:a16="http://schemas.microsoft.com/office/drawing/2014/main" xmlns="" id="{93614A13-6CB1-4371-8665-450E53DF1A59}"/>
                </a:ext>
              </a:extLst>
            </p:cNvPr>
            <p:cNvCxnSpPr>
              <a:cxnSpLocks/>
            </p:cNvCxnSpPr>
            <p:nvPr/>
          </p:nvCxnSpPr>
          <p:spPr>
            <a:xfrm rot="16200000">
              <a:off x="8800540" y="3563360"/>
              <a:ext cx="5256000" cy="0"/>
            </a:xfrm>
            <a:prstGeom prst="line">
              <a:avLst/>
            </a:prstGeom>
          </p:spPr>
          <p:style>
            <a:lnRef idx="3">
              <a:schemeClr val="accent2"/>
            </a:lnRef>
            <a:fillRef idx="0">
              <a:schemeClr val="accent2"/>
            </a:fillRef>
            <a:effectRef idx="2">
              <a:schemeClr val="accent2"/>
            </a:effectRef>
            <a:fontRef idx="minor">
              <a:schemeClr val="tx1"/>
            </a:fontRef>
          </p:style>
        </p:cxnSp>
      </p:grpSp>
    </p:spTree>
  </p:cSld>
  <p:clrMapOvr>
    <a:masterClrMapping/>
  </p:clrMapOvr>
  <p:transition spd="slow">
    <p:newsfla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02A008C-0951-4E04-B236-30C4429E1973}"/>
              </a:ext>
            </a:extLst>
          </p:cNvPr>
          <p:cNvSpPr>
            <a:spLocks noGrp="1"/>
          </p:cNvSpPr>
          <p:nvPr>
            <p:ph type="title"/>
          </p:nvPr>
        </p:nvSpPr>
        <p:spPr>
          <a:xfrm>
            <a:off x="285750" y="593725"/>
            <a:ext cx="8858250" cy="1962150"/>
          </a:xfrm>
        </p:spPr>
        <p:txBody>
          <a:bodyPr/>
          <a:lstStyle/>
          <a:p>
            <a:pPr algn="ctr" eaLnBrk="1" hangingPunct="1">
              <a:defRPr/>
            </a:pPr>
            <a:r>
              <a:rPr lang="fa-IR" sz="3600" kern="1200" dirty="0">
                <a:solidFill>
                  <a:schemeClr val="tx1"/>
                </a:solidFill>
              </a:rPr>
              <a:t>تفاوت اصلی روانشناسی تحقیق و روانشناسی کاربردی</a:t>
            </a:r>
            <a:endParaRPr lang="en-US" sz="3600" dirty="0"/>
          </a:p>
        </p:txBody>
      </p:sp>
      <p:sp>
        <p:nvSpPr>
          <p:cNvPr id="3" name="Content Placeholder 2">
            <a:extLst>
              <a:ext uri="{FF2B5EF4-FFF2-40B4-BE49-F238E27FC236}">
                <a16:creationId xmlns:a16="http://schemas.microsoft.com/office/drawing/2014/main" xmlns="" id="{C10BFB09-032D-4C7F-AEFE-7E424085E31F}"/>
              </a:ext>
            </a:extLst>
          </p:cNvPr>
          <p:cNvSpPr>
            <a:spLocks noGrp="1"/>
          </p:cNvSpPr>
          <p:nvPr>
            <p:ph idx="1"/>
          </p:nvPr>
        </p:nvSpPr>
        <p:spPr>
          <a:xfrm>
            <a:off x="1428728" y="2084070"/>
            <a:ext cx="7258072" cy="3988135"/>
          </a:xfrm>
        </p:spPr>
        <p:txBody>
          <a:bodyPr/>
          <a:lstStyle/>
          <a:p>
            <a:pPr lvl="2" algn="r" eaLnBrk="1" hangingPunct="1">
              <a:defRPr/>
            </a:pPr>
            <a:r>
              <a:rPr lang="fa-IR" kern="1200" dirty="0">
                <a:solidFill>
                  <a:schemeClr val="tx1"/>
                </a:solidFill>
              </a:rPr>
              <a:t>تفاوت اصلی روانشناسی تحقیق و روانشناسی کاربردی در این است که اصلی ترین عملکرد یک روانشناس آزمایشی، انجام آزمایشات ، مطالعات تحقیقاتی روانشناسی و مطالعات مشاهده ای است ، در حالی که روانشناسان کاربردی نظریه های روانشناسی ، اصول ، مفاهیم ، تکنیک ها ، استراتژی ها و ... را اعمال می کنند.</a:t>
            </a:r>
            <a:endParaRPr lang="en-US" dirty="0"/>
          </a:p>
          <a:p>
            <a:pPr algn="r" eaLnBrk="1" hangingPunct="1">
              <a:defRPr/>
            </a:pPr>
            <a:endParaRPr lang="en-US" dirty="0"/>
          </a:p>
        </p:txBody>
      </p:sp>
    </p:spTree>
  </p:cSld>
  <p:clrMapOvr>
    <a:masterClrMapping/>
  </p:clrMapOvr>
  <p:transition spd="slow">
    <p:newsfla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a:extLst>
              <a:ext uri="{FF2B5EF4-FFF2-40B4-BE49-F238E27FC236}">
                <a16:creationId xmlns:a16="http://schemas.microsoft.com/office/drawing/2014/main" xmlns="" id="{B85D50BE-6FEC-480F-82E6-7D2D8925DC4A}"/>
              </a:ext>
            </a:extLst>
          </p:cNvPr>
          <p:cNvSpPr txBox="1">
            <a:spLocks noChangeArrowheads="1"/>
          </p:cNvSpPr>
          <p:nvPr/>
        </p:nvSpPr>
        <p:spPr bwMode="auto">
          <a:xfrm>
            <a:off x="698500" y="481013"/>
            <a:ext cx="7777163" cy="5305425"/>
          </a:xfrm>
          <a:prstGeom prst="rect">
            <a:avLst/>
          </a:prstGeom>
          <a:noFill/>
          <a:ln w="9525">
            <a:noFill/>
            <a:miter lim="800000"/>
            <a:headEnd/>
            <a:tailEnd/>
          </a:ln>
          <a:effectLst/>
        </p:spPr>
        <p:txBody>
          <a:bodyPr>
            <a:spAutoFit/>
          </a:bodyPr>
          <a:lstStyle/>
          <a:p>
            <a:pPr>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روشهای تحقیق (روان شناسی اجتماعی</a:t>
            </a:r>
            <a:r>
              <a:rPr lang="en-US" b="0" i="1" dirty="0">
                <a:solidFill>
                  <a:srgbClr val="FF9900"/>
                </a:solidFill>
                <a:effectLst>
                  <a:outerShdw blurRad="38100" dist="38100" dir="2700000" algn="tl">
                    <a:srgbClr val="000000"/>
                  </a:outerShdw>
                </a:effectLst>
                <a:latin typeface="Arial" charset="0"/>
                <a:cs typeface="B Titr" pitchFamily="2" charset="-78"/>
              </a:rPr>
              <a:t> </a:t>
            </a:r>
            <a:r>
              <a:rPr lang="fa-IR" b="0" i="1" dirty="0">
                <a:solidFill>
                  <a:srgbClr val="FF9900"/>
                </a:solidFill>
                <a:effectLst>
                  <a:outerShdw blurRad="38100" dist="38100" dir="2700000" algn="tl">
                    <a:srgbClr val="000000"/>
                  </a:outerShdw>
                </a:effectLst>
                <a:latin typeface="Arial" charset="0"/>
                <a:cs typeface="B Titr" pitchFamily="2" charset="-78"/>
              </a:rPr>
              <a:t>کاربردی )</a:t>
            </a:r>
          </a:p>
          <a:p>
            <a:pPr>
              <a:lnSpc>
                <a:spcPct val="150000"/>
              </a:lnSpc>
              <a:defRPr/>
            </a:pPr>
            <a:endParaRPr lang="fa-IR" sz="1800" b="0" dirty="0">
              <a:latin typeface="Arial" charset="0"/>
              <a:cs typeface="Arial" charset="0"/>
            </a:endParaRPr>
          </a:p>
          <a:p>
            <a:pPr>
              <a:lnSpc>
                <a:spcPct val="150000"/>
              </a:lnSpc>
              <a:defRPr/>
            </a:pPr>
            <a:r>
              <a:rPr lang="fa-IR" dirty="0">
                <a:solidFill>
                  <a:srgbClr val="FF3300"/>
                </a:solidFill>
                <a:latin typeface="Arial" charset="0"/>
                <a:cs typeface="B Zar" pitchFamily="2" charset="-78"/>
              </a:rPr>
              <a:t>ویژگی های روش علمی:</a:t>
            </a:r>
          </a:p>
          <a:p>
            <a:pPr>
              <a:lnSpc>
                <a:spcPct val="150000"/>
              </a:lnSpc>
              <a:defRPr/>
            </a:pPr>
            <a:r>
              <a:rPr lang="fa-IR" b="0" dirty="0">
                <a:solidFill>
                  <a:srgbClr val="FFFF00"/>
                </a:solidFill>
                <a:latin typeface="Arial" charset="0"/>
                <a:cs typeface="B Zar" pitchFamily="2" charset="-78"/>
              </a:rPr>
              <a:t>1- طرح یک سوال جهت بیان </a:t>
            </a:r>
            <a:r>
              <a:rPr lang="fa-IR" sz="2500" b="0" dirty="0">
                <a:solidFill>
                  <a:srgbClr val="66FFFF"/>
                </a:solidFill>
                <a:latin typeface="Arial" charset="0"/>
                <a:cs typeface="B Jadid" pitchFamily="2" charset="-78"/>
              </a:rPr>
              <a:t>مسئله</a:t>
            </a:r>
            <a:r>
              <a:rPr lang="fa-IR" b="0" dirty="0">
                <a:solidFill>
                  <a:srgbClr val="FFFF00"/>
                </a:solidFill>
                <a:latin typeface="Arial" charset="0"/>
                <a:cs typeface="B Zar" pitchFamily="2" charset="-78"/>
              </a:rPr>
              <a:t> مورد نظر </a:t>
            </a:r>
          </a:p>
          <a:p>
            <a:pPr>
              <a:lnSpc>
                <a:spcPct val="150000"/>
              </a:lnSpc>
              <a:defRPr/>
            </a:pPr>
            <a:r>
              <a:rPr lang="fa-IR" b="0" dirty="0">
                <a:solidFill>
                  <a:srgbClr val="FFFF00"/>
                </a:solidFill>
                <a:latin typeface="Arial" charset="0"/>
                <a:cs typeface="B Zar" pitchFamily="2" charset="-78"/>
              </a:rPr>
              <a:t>2- تدوین </a:t>
            </a:r>
            <a:r>
              <a:rPr lang="fa-IR" sz="2500" b="0" dirty="0">
                <a:solidFill>
                  <a:srgbClr val="66FFFF"/>
                </a:solidFill>
                <a:latin typeface="Arial" charset="0"/>
                <a:cs typeface="B Jadid" pitchFamily="2" charset="-78"/>
              </a:rPr>
              <a:t>فرضیه</a:t>
            </a:r>
            <a:r>
              <a:rPr lang="fa-IR" b="0" dirty="0">
                <a:solidFill>
                  <a:srgbClr val="FFFF00"/>
                </a:solidFill>
                <a:latin typeface="Arial" charset="0"/>
                <a:cs typeface="B Zar" pitchFamily="2" charset="-78"/>
              </a:rPr>
              <a:t> به صورت بیان جمله اثباتی </a:t>
            </a:r>
          </a:p>
          <a:p>
            <a:pPr>
              <a:lnSpc>
                <a:spcPct val="150000"/>
              </a:lnSpc>
              <a:defRPr/>
            </a:pPr>
            <a:r>
              <a:rPr lang="fa-IR" b="0" dirty="0">
                <a:solidFill>
                  <a:srgbClr val="FFFF00"/>
                </a:solidFill>
                <a:latin typeface="Arial" charset="0"/>
                <a:cs typeface="B Zar" pitchFamily="2" charset="-78"/>
              </a:rPr>
              <a:t>3- جمع آوری اطلاعات </a:t>
            </a:r>
          </a:p>
          <a:p>
            <a:pPr>
              <a:lnSpc>
                <a:spcPct val="150000"/>
              </a:lnSpc>
              <a:defRPr/>
            </a:pPr>
            <a:r>
              <a:rPr lang="fa-IR" b="0" dirty="0">
                <a:solidFill>
                  <a:srgbClr val="FFFF00"/>
                </a:solidFill>
                <a:latin typeface="Arial" charset="0"/>
                <a:cs typeface="B Zar" pitchFamily="2" charset="-78"/>
              </a:rPr>
              <a:t>4- تجزیه و تحلیل اطلاعات </a:t>
            </a:r>
          </a:p>
          <a:p>
            <a:pPr>
              <a:lnSpc>
                <a:spcPct val="150000"/>
              </a:lnSpc>
              <a:defRPr/>
            </a:pPr>
            <a:r>
              <a:rPr lang="fa-IR" b="0" dirty="0">
                <a:solidFill>
                  <a:srgbClr val="FFFF00"/>
                </a:solidFill>
                <a:latin typeface="Arial" charset="0"/>
                <a:cs typeface="B Zar" pitchFamily="2" charset="-78"/>
              </a:rPr>
              <a:t>5- نتیجه گیری کاربردی</a:t>
            </a:r>
            <a:endParaRPr lang="en-US" b="0" dirty="0">
              <a:solidFill>
                <a:srgbClr val="FFFF00"/>
              </a:solidFill>
              <a:latin typeface="Arial" charset="0"/>
              <a:cs typeface="B Zar" pitchFamily="2" charset="-78"/>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after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anim calcmode="lin" valueType="num">
                                      <p:cBhvr additive="base">
                                        <p:cTn id="7" dur="2000" fill="hold"/>
                                        <p:tgtEl>
                                          <p:spTgt spid="20482">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0482">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2" presetClass="entr" presetSubtype="9" fill="hold" nodeType="afterEffect">
                                  <p:stCondLst>
                                    <p:cond delay="0"/>
                                  </p:stCondLst>
                                  <p:childTnLst>
                                    <p:set>
                                      <p:cBhvr>
                                        <p:cTn id="11" dur="1" fill="hold">
                                          <p:stCondLst>
                                            <p:cond delay="0"/>
                                          </p:stCondLst>
                                        </p:cTn>
                                        <p:tgtEl>
                                          <p:spTgt spid="20482">
                                            <p:txEl>
                                              <p:pRg st="2" end="2"/>
                                            </p:txEl>
                                          </p:spTgt>
                                        </p:tgtEl>
                                        <p:attrNameLst>
                                          <p:attrName>style.visibility</p:attrName>
                                        </p:attrNameLst>
                                      </p:cBhvr>
                                      <p:to>
                                        <p:strVal val="visible"/>
                                      </p:to>
                                    </p:set>
                                    <p:anim calcmode="lin" valueType="num">
                                      <p:cBhvr additive="base">
                                        <p:cTn id="12" dur="2000" fill="hold"/>
                                        <p:tgtEl>
                                          <p:spTgt spid="20482">
                                            <p:txEl>
                                              <p:pRg st="2" end="2"/>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0482">
                                            <p:txEl>
                                              <p:pRg st="2" end="2"/>
                                            </p:txEl>
                                          </p:spTgt>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4000"/>
                            </p:stCondLst>
                            <p:childTnLst>
                              <p:par>
                                <p:cTn id="15" presetID="2" presetClass="entr" presetSubtype="9" fill="hold" nodeType="afterEffect">
                                  <p:stCondLst>
                                    <p:cond delay="0"/>
                                  </p:stCondLst>
                                  <p:childTnLst>
                                    <p:set>
                                      <p:cBhvr>
                                        <p:cTn id="16" dur="1" fill="hold">
                                          <p:stCondLst>
                                            <p:cond delay="0"/>
                                          </p:stCondLst>
                                        </p:cTn>
                                        <p:tgtEl>
                                          <p:spTgt spid="20482">
                                            <p:txEl>
                                              <p:pRg st="3" end="3"/>
                                            </p:txEl>
                                          </p:spTgt>
                                        </p:tgtEl>
                                        <p:attrNameLst>
                                          <p:attrName>style.visibility</p:attrName>
                                        </p:attrNameLst>
                                      </p:cBhvr>
                                      <p:to>
                                        <p:strVal val="visible"/>
                                      </p:to>
                                    </p:set>
                                    <p:anim calcmode="lin" valueType="num">
                                      <p:cBhvr additive="base">
                                        <p:cTn id="17" dur="2000" fill="hold"/>
                                        <p:tgtEl>
                                          <p:spTgt spid="20482">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0482">
                                            <p:txEl>
                                              <p:pRg st="3" end="3"/>
                                            </p:txEl>
                                          </p:spTgt>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6000"/>
                            </p:stCondLst>
                            <p:childTnLst>
                              <p:par>
                                <p:cTn id="20" presetID="2" presetClass="entr" presetSubtype="9" fill="hold" nodeType="afterEffect">
                                  <p:stCondLst>
                                    <p:cond delay="0"/>
                                  </p:stCondLst>
                                  <p:childTnLst>
                                    <p:set>
                                      <p:cBhvr>
                                        <p:cTn id="21" dur="1" fill="hold">
                                          <p:stCondLst>
                                            <p:cond delay="0"/>
                                          </p:stCondLst>
                                        </p:cTn>
                                        <p:tgtEl>
                                          <p:spTgt spid="20482">
                                            <p:txEl>
                                              <p:pRg st="4" end="4"/>
                                            </p:txEl>
                                          </p:spTgt>
                                        </p:tgtEl>
                                        <p:attrNameLst>
                                          <p:attrName>style.visibility</p:attrName>
                                        </p:attrNameLst>
                                      </p:cBhvr>
                                      <p:to>
                                        <p:strVal val="visible"/>
                                      </p:to>
                                    </p:set>
                                    <p:anim calcmode="lin" valueType="num">
                                      <p:cBhvr additive="base">
                                        <p:cTn id="22" dur="2000" fill="hold"/>
                                        <p:tgtEl>
                                          <p:spTgt spid="20482">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0482">
                                            <p:txEl>
                                              <p:pRg st="4" end="4"/>
                                            </p:txEl>
                                          </p:spTgt>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8000"/>
                            </p:stCondLst>
                            <p:childTnLst>
                              <p:par>
                                <p:cTn id="25" presetID="2" presetClass="entr" presetSubtype="9" fill="hold" nodeType="afterEffect">
                                  <p:stCondLst>
                                    <p:cond delay="0"/>
                                  </p:stCondLst>
                                  <p:childTnLst>
                                    <p:set>
                                      <p:cBhvr>
                                        <p:cTn id="26" dur="1" fill="hold">
                                          <p:stCondLst>
                                            <p:cond delay="0"/>
                                          </p:stCondLst>
                                        </p:cTn>
                                        <p:tgtEl>
                                          <p:spTgt spid="20482">
                                            <p:txEl>
                                              <p:pRg st="5" end="5"/>
                                            </p:txEl>
                                          </p:spTgt>
                                        </p:tgtEl>
                                        <p:attrNameLst>
                                          <p:attrName>style.visibility</p:attrName>
                                        </p:attrNameLst>
                                      </p:cBhvr>
                                      <p:to>
                                        <p:strVal val="visible"/>
                                      </p:to>
                                    </p:set>
                                    <p:anim calcmode="lin" valueType="num">
                                      <p:cBhvr additive="base">
                                        <p:cTn id="27" dur="2000" fill="hold"/>
                                        <p:tgtEl>
                                          <p:spTgt spid="20482">
                                            <p:txEl>
                                              <p:pRg st="5" end="5"/>
                                            </p:tx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0482">
                                            <p:txEl>
                                              <p:pRg st="5" end="5"/>
                                            </p:txEl>
                                          </p:spTgt>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10000"/>
                            </p:stCondLst>
                            <p:childTnLst>
                              <p:par>
                                <p:cTn id="30" presetID="2" presetClass="entr" presetSubtype="9" fill="hold" nodeType="afterEffect">
                                  <p:stCondLst>
                                    <p:cond delay="0"/>
                                  </p:stCondLst>
                                  <p:childTnLst>
                                    <p:set>
                                      <p:cBhvr>
                                        <p:cTn id="31" dur="1" fill="hold">
                                          <p:stCondLst>
                                            <p:cond delay="0"/>
                                          </p:stCondLst>
                                        </p:cTn>
                                        <p:tgtEl>
                                          <p:spTgt spid="20482">
                                            <p:txEl>
                                              <p:pRg st="6" end="6"/>
                                            </p:txEl>
                                          </p:spTgt>
                                        </p:tgtEl>
                                        <p:attrNameLst>
                                          <p:attrName>style.visibility</p:attrName>
                                        </p:attrNameLst>
                                      </p:cBhvr>
                                      <p:to>
                                        <p:strVal val="visible"/>
                                      </p:to>
                                    </p:set>
                                    <p:anim calcmode="lin" valueType="num">
                                      <p:cBhvr additive="base">
                                        <p:cTn id="32" dur="2000" fill="hold"/>
                                        <p:tgtEl>
                                          <p:spTgt spid="20482">
                                            <p:txEl>
                                              <p:pRg st="6" end="6"/>
                                            </p:txEl>
                                          </p:spTgt>
                                        </p:tgtEl>
                                        <p:attrNameLst>
                                          <p:attrName>ppt_x</p:attrName>
                                        </p:attrNameLst>
                                      </p:cBhvr>
                                      <p:tavLst>
                                        <p:tav tm="0">
                                          <p:val>
                                            <p:strVal val="0-#ppt_w/2"/>
                                          </p:val>
                                        </p:tav>
                                        <p:tav tm="100000">
                                          <p:val>
                                            <p:strVal val="#ppt_x"/>
                                          </p:val>
                                        </p:tav>
                                      </p:tavLst>
                                    </p:anim>
                                    <p:anim calcmode="lin" valueType="num">
                                      <p:cBhvr additive="base">
                                        <p:cTn id="33" dur="2000" fill="hold"/>
                                        <p:tgtEl>
                                          <p:spTgt spid="20482">
                                            <p:txEl>
                                              <p:pRg st="6" end="6"/>
                                            </p:txEl>
                                          </p:spTgt>
                                        </p:tgtEl>
                                        <p:attrNameLst>
                                          <p:attrName>ppt_y</p:attrName>
                                        </p:attrNameLst>
                                      </p:cBhvr>
                                      <p:tavLst>
                                        <p:tav tm="0">
                                          <p:val>
                                            <p:strVal val="0-#ppt_h/2"/>
                                          </p:val>
                                        </p:tav>
                                        <p:tav tm="100000">
                                          <p:val>
                                            <p:strVal val="#ppt_y"/>
                                          </p:val>
                                        </p:tav>
                                      </p:tavLst>
                                    </p:anim>
                                  </p:childTnLst>
                                </p:cTn>
                              </p:par>
                            </p:childTnLst>
                          </p:cTn>
                        </p:par>
                        <p:par>
                          <p:cTn id="34" fill="hold" nodeType="afterGroup">
                            <p:stCondLst>
                              <p:cond delay="12000"/>
                            </p:stCondLst>
                            <p:childTnLst>
                              <p:par>
                                <p:cTn id="35" presetID="2" presetClass="entr" presetSubtype="9" fill="hold" nodeType="afterEffect">
                                  <p:stCondLst>
                                    <p:cond delay="0"/>
                                  </p:stCondLst>
                                  <p:childTnLst>
                                    <p:set>
                                      <p:cBhvr>
                                        <p:cTn id="36" dur="1" fill="hold">
                                          <p:stCondLst>
                                            <p:cond delay="0"/>
                                          </p:stCondLst>
                                        </p:cTn>
                                        <p:tgtEl>
                                          <p:spTgt spid="20482">
                                            <p:txEl>
                                              <p:pRg st="7" end="7"/>
                                            </p:txEl>
                                          </p:spTgt>
                                        </p:tgtEl>
                                        <p:attrNameLst>
                                          <p:attrName>style.visibility</p:attrName>
                                        </p:attrNameLst>
                                      </p:cBhvr>
                                      <p:to>
                                        <p:strVal val="visible"/>
                                      </p:to>
                                    </p:set>
                                    <p:anim calcmode="lin" valueType="num">
                                      <p:cBhvr additive="base">
                                        <p:cTn id="37" dur="2000" fill="hold"/>
                                        <p:tgtEl>
                                          <p:spTgt spid="20482">
                                            <p:txEl>
                                              <p:pRg st="7" end="7"/>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0482">
                                            <p:txEl>
                                              <p:pRg st="7" end="7"/>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xmlns="" id="{36B0CD36-5B41-463F-B817-DF1FE584D589}"/>
              </a:ext>
            </a:extLst>
          </p:cNvPr>
          <p:cNvSpPr txBox="1">
            <a:spLocks noChangeArrowheads="1"/>
          </p:cNvSpPr>
          <p:nvPr/>
        </p:nvSpPr>
        <p:spPr bwMode="auto">
          <a:xfrm>
            <a:off x="2286000" y="642938"/>
            <a:ext cx="4157663"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u="sng">
                <a:solidFill>
                  <a:srgbClr val="00CCFF"/>
                </a:solidFill>
              </a:rPr>
              <a:t>ویژگیهای روش علمی کاربردی </a:t>
            </a:r>
          </a:p>
        </p:txBody>
      </p:sp>
      <p:sp>
        <p:nvSpPr>
          <p:cNvPr id="21510" name="Oval 6">
            <a:extLst>
              <a:ext uri="{FF2B5EF4-FFF2-40B4-BE49-F238E27FC236}">
                <a16:creationId xmlns:a16="http://schemas.microsoft.com/office/drawing/2014/main" xmlns="" id="{EC2B8F13-68A7-41AC-B78B-6AD758CB30CA}"/>
              </a:ext>
            </a:extLst>
          </p:cNvPr>
          <p:cNvSpPr>
            <a:spLocks noChangeArrowheads="1"/>
          </p:cNvSpPr>
          <p:nvPr/>
        </p:nvSpPr>
        <p:spPr bwMode="auto">
          <a:xfrm>
            <a:off x="6881813" y="2925763"/>
            <a:ext cx="1793875" cy="647700"/>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جبرگرایی </a:t>
            </a:r>
            <a:endParaRPr lang="en-US" altLang="en-US" sz="2500">
              <a:solidFill>
                <a:srgbClr val="66FFCC"/>
              </a:solidFill>
            </a:endParaRPr>
          </a:p>
        </p:txBody>
      </p:sp>
      <p:sp>
        <p:nvSpPr>
          <p:cNvPr id="21513" name="Oval 9">
            <a:extLst>
              <a:ext uri="{FF2B5EF4-FFF2-40B4-BE49-F238E27FC236}">
                <a16:creationId xmlns:a16="http://schemas.microsoft.com/office/drawing/2014/main" xmlns="" id="{2A8B3A0B-7CD4-4EC0-9925-5A3623CEE413}"/>
              </a:ext>
            </a:extLst>
          </p:cNvPr>
          <p:cNvSpPr>
            <a:spLocks noChangeArrowheads="1"/>
          </p:cNvSpPr>
          <p:nvPr/>
        </p:nvSpPr>
        <p:spPr bwMode="auto">
          <a:xfrm>
            <a:off x="4749800" y="2925763"/>
            <a:ext cx="1944688" cy="719137"/>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رویکرد تجربی</a:t>
            </a:r>
            <a:endParaRPr lang="en-US" altLang="en-US" sz="2500">
              <a:solidFill>
                <a:srgbClr val="66FFCC"/>
              </a:solidFill>
            </a:endParaRPr>
          </a:p>
        </p:txBody>
      </p:sp>
      <p:sp>
        <p:nvSpPr>
          <p:cNvPr id="21515" name="Oval 11">
            <a:extLst>
              <a:ext uri="{FF2B5EF4-FFF2-40B4-BE49-F238E27FC236}">
                <a16:creationId xmlns:a16="http://schemas.microsoft.com/office/drawing/2014/main" xmlns="" id="{B9EA57CF-AAD2-4C84-B052-C8D468860CC1}"/>
              </a:ext>
            </a:extLst>
          </p:cNvPr>
          <p:cNvSpPr>
            <a:spLocks noChangeArrowheads="1"/>
          </p:cNvSpPr>
          <p:nvPr/>
        </p:nvSpPr>
        <p:spPr bwMode="auto">
          <a:xfrm>
            <a:off x="2503488" y="2925763"/>
            <a:ext cx="2039937" cy="719137"/>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تعریف عملیاتی</a:t>
            </a:r>
            <a:endParaRPr lang="en-US" altLang="en-US" sz="2500">
              <a:solidFill>
                <a:srgbClr val="66FFCC"/>
              </a:solidFill>
            </a:endParaRPr>
          </a:p>
        </p:txBody>
      </p:sp>
      <p:sp>
        <p:nvSpPr>
          <p:cNvPr id="21517" name="Oval 13">
            <a:extLst>
              <a:ext uri="{FF2B5EF4-FFF2-40B4-BE49-F238E27FC236}">
                <a16:creationId xmlns:a16="http://schemas.microsoft.com/office/drawing/2014/main" xmlns="" id="{C4D693A4-C819-450A-9D20-22E0B5FAB049}"/>
              </a:ext>
            </a:extLst>
          </p:cNvPr>
          <p:cNvSpPr>
            <a:spLocks noChangeArrowheads="1"/>
          </p:cNvSpPr>
          <p:nvPr/>
        </p:nvSpPr>
        <p:spPr bwMode="auto">
          <a:xfrm>
            <a:off x="468313" y="2949575"/>
            <a:ext cx="1800225" cy="647700"/>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عینیت</a:t>
            </a:r>
            <a:endParaRPr lang="en-US" altLang="en-US" sz="2500">
              <a:solidFill>
                <a:srgbClr val="66FFCC"/>
              </a:solidFill>
            </a:endParaRPr>
          </a:p>
        </p:txBody>
      </p:sp>
      <p:grpSp>
        <p:nvGrpSpPr>
          <p:cNvPr id="2" name="Group 24">
            <a:extLst>
              <a:ext uri="{FF2B5EF4-FFF2-40B4-BE49-F238E27FC236}">
                <a16:creationId xmlns:a16="http://schemas.microsoft.com/office/drawing/2014/main" xmlns="" id="{2E960DFF-69D7-4E94-99C3-0FF21BE5132F}"/>
              </a:ext>
            </a:extLst>
          </p:cNvPr>
          <p:cNvGrpSpPr>
            <a:grpSpLocks/>
          </p:cNvGrpSpPr>
          <p:nvPr/>
        </p:nvGrpSpPr>
        <p:grpSpPr bwMode="auto">
          <a:xfrm>
            <a:off x="1258888" y="1628775"/>
            <a:ext cx="6697662" cy="1296988"/>
            <a:chOff x="1519" y="1299"/>
            <a:chExt cx="2631" cy="272"/>
          </a:xfrm>
        </p:grpSpPr>
        <p:sp>
          <p:nvSpPr>
            <p:cNvPr id="22536" name="Line 20">
              <a:extLst>
                <a:ext uri="{FF2B5EF4-FFF2-40B4-BE49-F238E27FC236}">
                  <a16:creationId xmlns:a16="http://schemas.microsoft.com/office/drawing/2014/main" xmlns="" id="{81863289-BE64-427F-AFAA-14D257EE34DA}"/>
                </a:ext>
              </a:extLst>
            </p:cNvPr>
            <p:cNvSpPr>
              <a:spLocks noChangeShapeType="1"/>
            </p:cNvSpPr>
            <p:nvPr/>
          </p:nvSpPr>
          <p:spPr bwMode="auto">
            <a:xfrm>
              <a:off x="2835" y="1299"/>
              <a:ext cx="1315" cy="272"/>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537" name="Line 21">
              <a:extLst>
                <a:ext uri="{FF2B5EF4-FFF2-40B4-BE49-F238E27FC236}">
                  <a16:creationId xmlns:a16="http://schemas.microsoft.com/office/drawing/2014/main" xmlns="" id="{1FCF3165-F781-4BA2-A6B8-839ACA953FA3}"/>
                </a:ext>
              </a:extLst>
            </p:cNvPr>
            <p:cNvSpPr>
              <a:spLocks noChangeShapeType="1"/>
            </p:cNvSpPr>
            <p:nvPr/>
          </p:nvSpPr>
          <p:spPr bwMode="auto">
            <a:xfrm>
              <a:off x="2835" y="1299"/>
              <a:ext cx="408" cy="272"/>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538" name="Line 22">
              <a:extLst>
                <a:ext uri="{FF2B5EF4-FFF2-40B4-BE49-F238E27FC236}">
                  <a16:creationId xmlns:a16="http://schemas.microsoft.com/office/drawing/2014/main" xmlns="" id="{5F337970-C3A5-477F-9F84-AE5740B21538}"/>
                </a:ext>
              </a:extLst>
            </p:cNvPr>
            <p:cNvSpPr>
              <a:spLocks noChangeShapeType="1"/>
            </p:cNvSpPr>
            <p:nvPr/>
          </p:nvSpPr>
          <p:spPr bwMode="auto">
            <a:xfrm flipH="1">
              <a:off x="2472" y="1299"/>
              <a:ext cx="363" cy="272"/>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539" name="Line 23">
              <a:extLst>
                <a:ext uri="{FF2B5EF4-FFF2-40B4-BE49-F238E27FC236}">
                  <a16:creationId xmlns:a16="http://schemas.microsoft.com/office/drawing/2014/main" xmlns="" id="{7A5F0759-0D08-41F9-BE1F-58B426A611DA}"/>
                </a:ext>
              </a:extLst>
            </p:cNvPr>
            <p:cNvSpPr>
              <a:spLocks noChangeShapeType="1"/>
            </p:cNvSpPr>
            <p:nvPr/>
          </p:nvSpPr>
          <p:spPr bwMode="auto">
            <a:xfrm flipH="1">
              <a:off x="1519" y="1299"/>
              <a:ext cx="1316" cy="272"/>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grpId="0" nodeType="after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additive="base">
                                        <p:cTn id="7" dur="2000" fill="hold"/>
                                        <p:tgtEl>
                                          <p:spTgt spid="21506"/>
                                        </p:tgtEl>
                                        <p:attrNameLst>
                                          <p:attrName>ppt_x</p:attrName>
                                        </p:attrNameLst>
                                      </p:cBhvr>
                                      <p:tavLst>
                                        <p:tav tm="0">
                                          <p:val>
                                            <p:strVal val="0-#ppt_w/2"/>
                                          </p:val>
                                        </p:tav>
                                        <p:tav tm="100000">
                                          <p:val>
                                            <p:strVal val="#ppt_x"/>
                                          </p:val>
                                        </p:tav>
                                      </p:tavLst>
                                    </p:anim>
                                    <p:anim calcmode="lin" valueType="num">
                                      <p:cBhvr additive="base">
                                        <p:cTn id="8" dur="2000" fill="hold"/>
                                        <p:tgtEl>
                                          <p:spTgt spid="21506"/>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2000" fill="hold"/>
                                        <p:tgtEl>
                                          <p:spTgt spid="2"/>
                                        </p:tgtEl>
                                        <p:attrNameLst>
                                          <p:attrName>ppt_x</p:attrName>
                                        </p:attrNameLst>
                                      </p:cBhvr>
                                      <p:tavLst>
                                        <p:tav tm="0">
                                          <p:val>
                                            <p:strVal val="0-#ppt_w/2"/>
                                          </p:val>
                                        </p:tav>
                                        <p:tav tm="100000">
                                          <p:val>
                                            <p:strVal val="#ppt_x"/>
                                          </p:val>
                                        </p:tav>
                                      </p:tavLst>
                                    </p:anim>
                                    <p:anim calcmode="lin" valueType="num">
                                      <p:cBhvr additive="base">
                                        <p:cTn id="13" dur="2000" fill="hold"/>
                                        <p:tgtEl>
                                          <p:spTgt spid="2"/>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grpId="0" nodeType="afterEffect">
                                  <p:stCondLst>
                                    <p:cond delay="0"/>
                                  </p:stCondLst>
                                  <p:childTnLst>
                                    <p:set>
                                      <p:cBhvr>
                                        <p:cTn id="16" dur="1" fill="hold">
                                          <p:stCondLst>
                                            <p:cond delay="0"/>
                                          </p:stCondLst>
                                        </p:cTn>
                                        <p:tgtEl>
                                          <p:spTgt spid="21510"/>
                                        </p:tgtEl>
                                        <p:attrNameLst>
                                          <p:attrName>style.visibility</p:attrName>
                                        </p:attrNameLst>
                                      </p:cBhvr>
                                      <p:to>
                                        <p:strVal val="visible"/>
                                      </p:to>
                                    </p:set>
                                    <p:anim calcmode="lin" valueType="num">
                                      <p:cBhvr additive="base">
                                        <p:cTn id="17" dur="2000" fill="hold"/>
                                        <p:tgtEl>
                                          <p:spTgt spid="21510"/>
                                        </p:tgtEl>
                                        <p:attrNameLst>
                                          <p:attrName>ppt_x</p:attrName>
                                        </p:attrNameLst>
                                      </p:cBhvr>
                                      <p:tavLst>
                                        <p:tav tm="0">
                                          <p:val>
                                            <p:strVal val="0-#ppt_w/2"/>
                                          </p:val>
                                        </p:tav>
                                        <p:tav tm="100000">
                                          <p:val>
                                            <p:strVal val="#ppt_x"/>
                                          </p:val>
                                        </p:tav>
                                      </p:tavLst>
                                    </p:anim>
                                    <p:anim calcmode="lin" valueType="num">
                                      <p:cBhvr additive="base">
                                        <p:cTn id="18" dur="2000" fill="hold"/>
                                        <p:tgtEl>
                                          <p:spTgt spid="21510"/>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grpId="0" nodeType="afterEffect">
                                  <p:stCondLst>
                                    <p:cond delay="0"/>
                                  </p:stCondLst>
                                  <p:childTnLst>
                                    <p:set>
                                      <p:cBhvr>
                                        <p:cTn id="21" dur="1" fill="hold">
                                          <p:stCondLst>
                                            <p:cond delay="0"/>
                                          </p:stCondLst>
                                        </p:cTn>
                                        <p:tgtEl>
                                          <p:spTgt spid="21513"/>
                                        </p:tgtEl>
                                        <p:attrNameLst>
                                          <p:attrName>style.visibility</p:attrName>
                                        </p:attrNameLst>
                                      </p:cBhvr>
                                      <p:to>
                                        <p:strVal val="visible"/>
                                      </p:to>
                                    </p:set>
                                    <p:anim calcmode="lin" valueType="num">
                                      <p:cBhvr additive="base">
                                        <p:cTn id="22" dur="2000" fill="hold"/>
                                        <p:tgtEl>
                                          <p:spTgt spid="21513"/>
                                        </p:tgtEl>
                                        <p:attrNameLst>
                                          <p:attrName>ppt_x</p:attrName>
                                        </p:attrNameLst>
                                      </p:cBhvr>
                                      <p:tavLst>
                                        <p:tav tm="0">
                                          <p:val>
                                            <p:strVal val="0-#ppt_w/2"/>
                                          </p:val>
                                        </p:tav>
                                        <p:tav tm="100000">
                                          <p:val>
                                            <p:strVal val="#ppt_x"/>
                                          </p:val>
                                        </p:tav>
                                      </p:tavLst>
                                    </p:anim>
                                    <p:anim calcmode="lin" valueType="num">
                                      <p:cBhvr additive="base">
                                        <p:cTn id="23" dur="2000" fill="hold"/>
                                        <p:tgtEl>
                                          <p:spTgt spid="21513"/>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8000"/>
                            </p:stCondLst>
                            <p:childTnLst>
                              <p:par>
                                <p:cTn id="25" presetID="7" presetClass="entr" presetSubtype="8" fill="hold" grpId="0" nodeType="afterEffect">
                                  <p:stCondLst>
                                    <p:cond delay="0"/>
                                  </p:stCondLst>
                                  <p:childTnLst>
                                    <p:set>
                                      <p:cBhvr>
                                        <p:cTn id="26" dur="1" fill="hold">
                                          <p:stCondLst>
                                            <p:cond delay="0"/>
                                          </p:stCondLst>
                                        </p:cTn>
                                        <p:tgtEl>
                                          <p:spTgt spid="21515"/>
                                        </p:tgtEl>
                                        <p:attrNameLst>
                                          <p:attrName>style.visibility</p:attrName>
                                        </p:attrNameLst>
                                      </p:cBhvr>
                                      <p:to>
                                        <p:strVal val="visible"/>
                                      </p:to>
                                    </p:set>
                                    <p:anim calcmode="lin" valueType="num">
                                      <p:cBhvr additive="base">
                                        <p:cTn id="27" dur="2000" fill="hold"/>
                                        <p:tgtEl>
                                          <p:spTgt spid="21515"/>
                                        </p:tgtEl>
                                        <p:attrNameLst>
                                          <p:attrName>ppt_x</p:attrName>
                                        </p:attrNameLst>
                                      </p:cBhvr>
                                      <p:tavLst>
                                        <p:tav tm="0">
                                          <p:val>
                                            <p:strVal val="0-#ppt_w/2"/>
                                          </p:val>
                                        </p:tav>
                                        <p:tav tm="100000">
                                          <p:val>
                                            <p:strVal val="#ppt_x"/>
                                          </p:val>
                                        </p:tav>
                                      </p:tavLst>
                                    </p:anim>
                                    <p:anim calcmode="lin" valueType="num">
                                      <p:cBhvr additive="base">
                                        <p:cTn id="28" dur="2000" fill="hold"/>
                                        <p:tgtEl>
                                          <p:spTgt spid="21515"/>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0000"/>
                            </p:stCondLst>
                            <p:childTnLst>
                              <p:par>
                                <p:cTn id="30" presetID="7" presetClass="entr" presetSubtype="8" fill="hold" grpId="0" nodeType="afterEffect">
                                  <p:stCondLst>
                                    <p:cond delay="0"/>
                                  </p:stCondLst>
                                  <p:childTnLst>
                                    <p:set>
                                      <p:cBhvr>
                                        <p:cTn id="31" dur="1" fill="hold">
                                          <p:stCondLst>
                                            <p:cond delay="0"/>
                                          </p:stCondLst>
                                        </p:cTn>
                                        <p:tgtEl>
                                          <p:spTgt spid="21517"/>
                                        </p:tgtEl>
                                        <p:attrNameLst>
                                          <p:attrName>style.visibility</p:attrName>
                                        </p:attrNameLst>
                                      </p:cBhvr>
                                      <p:to>
                                        <p:strVal val="visible"/>
                                      </p:to>
                                    </p:set>
                                    <p:anim calcmode="lin" valueType="num">
                                      <p:cBhvr additive="base">
                                        <p:cTn id="32" dur="2000" fill="hold"/>
                                        <p:tgtEl>
                                          <p:spTgt spid="21517"/>
                                        </p:tgtEl>
                                        <p:attrNameLst>
                                          <p:attrName>ppt_x</p:attrName>
                                        </p:attrNameLst>
                                      </p:cBhvr>
                                      <p:tavLst>
                                        <p:tav tm="0">
                                          <p:val>
                                            <p:strVal val="0-#ppt_w/2"/>
                                          </p:val>
                                        </p:tav>
                                        <p:tav tm="100000">
                                          <p:val>
                                            <p:strVal val="#ppt_x"/>
                                          </p:val>
                                        </p:tav>
                                      </p:tavLst>
                                    </p:anim>
                                    <p:anim calcmode="lin" valueType="num">
                                      <p:cBhvr additive="base">
                                        <p:cTn id="33" dur="2000" fill="hold"/>
                                        <p:tgtEl>
                                          <p:spTgt spid="215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10" grpId="0" animBg="1"/>
      <p:bldP spid="21513" grpId="0" animBg="1"/>
      <p:bldP spid="21515" grpId="0" animBg="1"/>
      <p:bldP spid="2151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Placeholder 75" descr="Stonehenge">
            <a:extLst>
              <a:ext uri="{FF2B5EF4-FFF2-40B4-BE49-F238E27FC236}">
                <a16:creationId xmlns:a16="http://schemas.microsoft.com/office/drawing/2014/main" xmlns="" id="{82D37169-0669-4DB3-AA0D-FE08B50B9A23}"/>
              </a:ext>
            </a:extLst>
          </p:cNvPr>
          <p:cNvPicPr>
            <a:picLocks noGrp="1" noChangeAspect="1"/>
          </p:cNvPicPr>
          <p:nvPr>
            <p:ph type="pic" sz="quarter" idx="18"/>
          </p:nvPr>
        </p:nvPicPr>
        <p:blipFill>
          <a:blip r:embed="rId2">
            <a:extLst>
              <a:ext uri="{28A0092B-C50C-407E-A947-70E740481C1C}">
                <a14:useLocalDpi xmlns:a14="http://schemas.microsoft.com/office/drawing/2010/main" val="0"/>
              </a:ext>
            </a:extLst>
          </a:blip>
          <a:srcRect l="105" r="105"/>
          <a:stretch>
            <a:fillRect/>
          </a:stretch>
        </p:blipFill>
        <p:spPr>
          <a:xfrm>
            <a:off x="617538" y="2952750"/>
            <a:ext cx="2160587" cy="2879725"/>
          </a:xfrm>
        </p:spPr>
      </p:pic>
      <p:pic>
        <p:nvPicPr>
          <p:cNvPr id="23555" name="Picture Placeholder 63" descr="Leaning Tower of Pisa">
            <a:extLst>
              <a:ext uri="{FF2B5EF4-FFF2-40B4-BE49-F238E27FC236}">
                <a16:creationId xmlns:a16="http://schemas.microsoft.com/office/drawing/2014/main" xmlns="" id="{910D0BE7-5E48-43F5-9E0B-ABF2814FB99C}"/>
              </a:ext>
            </a:extLst>
          </p:cNvPr>
          <p:cNvPicPr>
            <a:picLocks noGrp="1" noChangeAspect="1"/>
          </p:cNvPicPr>
          <p:nvPr>
            <p:ph type="pic" sz="quarter" idx="20"/>
          </p:nvPr>
        </p:nvPicPr>
        <p:blipFill>
          <a:blip r:embed="rId3">
            <a:extLst>
              <a:ext uri="{28A0092B-C50C-407E-A947-70E740481C1C}">
                <a14:useLocalDpi xmlns:a14="http://schemas.microsoft.com/office/drawing/2010/main" val="0"/>
              </a:ext>
            </a:extLst>
          </a:blip>
          <a:srcRect l="105" r="105"/>
          <a:stretch>
            <a:fillRect/>
          </a:stretch>
        </p:blipFill>
        <p:spPr>
          <a:xfrm>
            <a:off x="6365875" y="2952750"/>
            <a:ext cx="2160588" cy="2879725"/>
          </a:xfrm>
        </p:spPr>
      </p:pic>
      <p:sp>
        <p:nvSpPr>
          <p:cNvPr id="67" name="Title 66">
            <a:extLst>
              <a:ext uri="{FF2B5EF4-FFF2-40B4-BE49-F238E27FC236}">
                <a16:creationId xmlns:a16="http://schemas.microsoft.com/office/drawing/2014/main" xmlns="" id="{55A4A16D-FC8D-4F26-BB86-8026A64D5F23}"/>
              </a:ext>
            </a:extLst>
          </p:cNvPr>
          <p:cNvSpPr>
            <a:spLocks noGrp="1"/>
          </p:cNvSpPr>
          <p:nvPr>
            <p:ph type="title"/>
          </p:nvPr>
        </p:nvSpPr>
        <p:spPr>
          <a:xfrm>
            <a:off x="606425" y="288925"/>
            <a:ext cx="7923213" cy="1128713"/>
          </a:xfrm>
        </p:spPr>
        <p:txBody>
          <a:bodyPr/>
          <a:lstStyle/>
          <a:p>
            <a:pPr eaLnBrk="1" hangingPunct="1">
              <a:defRPr/>
            </a:pPr>
            <a:r>
              <a:rPr lang="fa-IR" b="1" dirty="0">
                <a:solidFill>
                  <a:schemeClr val="tx1"/>
                </a:solidFill>
              </a:rPr>
              <a:t>روان شناسی اجتماعی کاربردی</a:t>
            </a:r>
            <a:endParaRPr lang="en-US" dirty="0"/>
          </a:p>
        </p:txBody>
      </p:sp>
      <p:pic>
        <p:nvPicPr>
          <p:cNvPr id="23557" name="Picture Placeholder 70" descr="Taj Mahal">
            <a:extLst>
              <a:ext uri="{FF2B5EF4-FFF2-40B4-BE49-F238E27FC236}">
                <a16:creationId xmlns:a16="http://schemas.microsoft.com/office/drawing/2014/main" xmlns="" id="{147BDC4F-3895-467A-A749-5E5870D5E5A8}"/>
              </a:ext>
            </a:extLst>
          </p:cNvPr>
          <p:cNvPicPr>
            <a:picLocks noGrp="1" noChangeAspect="1"/>
          </p:cNvPicPr>
          <p:nvPr>
            <p:ph type="pic" sz="quarter" idx="19"/>
          </p:nvPr>
        </p:nvPicPr>
        <p:blipFill>
          <a:blip r:embed="rId4">
            <a:extLst>
              <a:ext uri="{28A0092B-C50C-407E-A947-70E740481C1C}">
                <a14:useLocalDpi xmlns:a14="http://schemas.microsoft.com/office/drawing/2010/main" val="0"/>
              </a:ext>
            </a:extLst>
          </a:blip>
          <a:srcRect l="105" r="105"/>
          <a:stretch>
            <a:fillRect/>
          </a:stretch>
        </p:blipFill>
        <p:spPr>
          <a:xfrm>
            <a:off x="3492500" y="2952750"/>
            <a:ext cx="2159000" cy="2879725"/>
          </a:xfrm>
        </p:spPr>
      </p:pic>
      <p:sp>
        <p:nvSpPr>
          <p:cNvPr id="68" name="Text Placeholder 67">
            <a:extLst>
              <a:ext uri="{FF2B5EF4-FFF2-40B4-BE49-F238E27FC236}">
                <a16:creationId xmlns:a16="http://schemas.microsoft.com/office/drawing/2014/main" xmlns="" id="{899E8B12-C901-4B16-BB90-97A26B6D239A}"/>
              </a:ext>
            </a:extLst>
          </p:cNvPr>
          <p:cNvSpPr>
            <a:spLocks noGrp="1"/>
          </p:cNvSpPr>
          <p:nvPr>
            <p:ph type="body" sz="quarter" idx="21"/>
          </p:nvPr>
        </p:nvSpPr>
        <p:spPr>
          <a:xfrm>
            <a:off x="606425" y="1493838"/>
            <a:ext cx="7920038" cy="1127125"/>
          </a:xfrm>
        </p:spPr>
        <p:txBody>
          <a:bodyPr/>
          <a:lstStyle/>
          <a:p>
            <a:pPr eaLnBrk="1" hangingPunct="1">
              <a:defRPr/>
            </a:pPr>
            <a:r>
              <a:rPr lang="en-US" b="1" dirty="0"/>
              <a:t>Applied science</a:t>
            </a:r>
            <a:r>
              <a:rPr lang="en-US" dirty="0"/>
              <a:t> is a discipline that is used to apply existing scientific knowledge to develop more practical</a:t>
            </a:r>
          </a:p>
        </p:txBody>
      </p:sp>
      <p:grpSp>
        <p:nvGrpSpPr>
          <p:cNvPr id="23559" name="Group 17">
            <a:extLst>
              <a:ext uri="{FF2B5EF4-FFF2-40B4-BE49-F238E27FC236}">
                <a16:creationId xmlns:a16="http://schemas.microsoft.com/office/drawing/2014/main" xmlns="" id="{1400F39A-5845-4AE2-A292-C4517F66B9E1}"/>
              </a:ext>
            </a:extLst>
          </p:cNvPr>
          <p:cNvGrpSpPr>
            <a:grpSpLocks/>
          </p:cNvGrpSpPr>
          <p:nvPr/>
        </p:nvGrpSpPr>
        <p:grpSpPr bwMode="auto">
          <a:xfrm rot="5400000" flipH="1">
            <a:off x="3219450" y="-2547937"/>
            <a:ext cx="2705100" cy="8572500"/>
            <a:chOff x="4578818" y="945960"/>
            <a:chExt cx="6880587" cy="5226241"/>
          </a:xfrm>
        </p:grpSpPr>
        <p:cxnSp>
          <p:nvCxnSpPr>
            <p:cNvPr id="19" name="Straight Connector 18">
              <a:extLst>
                <a:ext uri="{FF2B5EF4-FFF2-40B4-BE49-F238E27FC236}">
                  <a16:creationId xmlns:a16="http://schemas.microsoft.com/office/drawing/2014/main" xmlns="" id="{E985AEAA-5818-48F0-87C9-A6DAD1D88617}"/>
                </a:ext>
              </a:extLst>
            </p:cNvPr>
            <p:cNvCxnSpPr/>
            <p:nvPr/>
          </p:nvCxnSpPr>
          <p:spPr>
            <a:xfrm>
              <a:off x="4586894" y="956606"/>
              <a:ext cx="6864435"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0" name="Straight Connector 19">
              <a:extLst>
                <a:ext uri="{FF2B5EF4-FFF2-40B4-BE49-F238E27FC236}">
                  <a16:creationId xmlns:a16="http://schemas.microsoft.com/office/drawing/2014/main" xmlns="" id="{009D49B7-3D5F-4964-A548-354637E3BDCA}"/>
                </a:ext>
              </a:extLst>
            </p:cNvPr>
            <p:cNvCxnSpPr/>
            <p:nvPr/>
          </p:nvCxnSpPr>
          <p:spPr>
            <a:xfrm>
              <a:off x="4594970" y="6172201"/>
              <a:ext cx="6864435"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21" name="Straight Connector 20">
              <a:extLst>
                <a:ext uri="{FF2B5EF4-FFF2-40B4-BE49-F238E27FC236}">
                  <a16:creationId xmlns:a16="http://schemas.microsoft.com/office/drawing/2014/main" xmlns="" id="{B387F71D-4B4D-4127-9F47-A1B7BB047F3A}"/>
                </a:ext>
              </a:extLst>
            </p:cNvPr>
            <p:cNvCxnSpPr>
              <a:cxnSpLocks/>
            </p:cNvCxnSpPr>
            <p:nvPr/>
          </p:nvCxnSpPr>
          <p:spPr>
            <a:xfrm rot="16200000">
              <a:off x="8816885" y="3556177"/>
              <a:ext cx="5220434" cy="0"/>
            </a:xfrm>
            <a:prstGeom prst="line">
              <a:avLst/>
            </a:prstGeom>
          </p:spPr>
          <p:style>
            <a:lnRef idx="3">
              <a:schemeClr val="accent2"/>
            </a:lnRef>
            <a:fillRef idx="0">
              <a:schemeClr val="accent2"/>
            </a:fillRef>
            <a:effectRef idx="2">
              <a:schemeClr val="accent2"/>
            </a:effectRef>
            <a:fontRef idx="minor">
              <a:schemeClr val="tx1"/>
            </a:fontRef>
          </p:style>
        </p:cxnSp>
      </p:grpSp>
      <p:grpSp>
        <p:nvGrpSpPr>
          <p:cNvPr id="23560" name="Group 21">
            <a:extLst>
              <a:ext uri="{FF2B5EF4-FFF2-40B4-BE49-F238E27FC236}">
                <a16:creationId xmlns:a16="http://schemas.microsoft.com/office/drawing/2014/main" xmlns="" id="{0F1D260C-3D12-40DB-9059-F8CDE00DFE71}"/>
              </a:ext>
            </a:extLst>
          </p:cNvPr>
          <p:cNvGrpSpPr>
            <a:grpSpLocks/>
          </p:cNvGrpSpPr>
          <p:nvPr/>
        </p:nvGrpSpPr>
        <p:grpSpPr bwMode="auto">
          <a:xfrm rot="-5400000" flipH="1" flipV="1">
            <a:off x="2602706" y="94457"/>
            <a:ext cx="3938587" cy="8572500"/>
            <a:chOff x="4578818" y="945960"/>
            <a:chExt cx="6880587" cy="5226241"/>
          </a:xfrm>
        </p:grpSpPr>
        <p:cxnSp>
          <p:nvCxnSpPr>
            <p:cNvPr id="23" name="Straight Connector 22">
              <a:extLst>
                <a:ext uri="{FF2B5EF4-FFF2-40B4-BE49-F238E27FC236}">
                  <a16:creationId xmlns:a16="http://schemas.microsoft.com/office/drawing/2014/main" xmlns="" id="{E76F52EF-FCD6-4A03-B236-1A62ECBFE9CF}"/>
                </a:ext>
              </a:extLst>
            </p:cNvPr>
            <p:cNvCxnSpPr/>
            <p:nvPr/>
          </p:nvCxnSpPr>
          <p:spPr>
            <a:xfrm>
              <a:off x="4584364" y="954670"/>
              <a:ext cx="6866721" cy="0"/>
            </a:xfrm>
            <a:prstGeom prst="line">
              <a:avLst/>
            </a:prstGeom>
            <a:ln>
              <a:solidFill>
                <a:schemeClr val="bg1"/>
              </a:solidFill>
            </a:ln>
          </p:spPr>
          <p:style>
            <a:lnRef idx="3">
              <a:schemeClr val="accent2"/>
            </a:lnRef>
            <a:fillRef idx="0">
              <a:schemeClr val="accent2"/>
            </a:fillRef>
            <a:effectRef idx="2">
              <a:schemeClr val="accent2"/>
            </a:effectRef>
            <a:fontRef idx="minor">
              <a:schemeClr val="tx1"/>
            </a:fontRef>
          </p:style>
        </p:cxnSp>
        <p:cxnSp>
          <p:nvCxnSpPr>
            <p:cNvPr id="24" name="Straight Connector 23">
              <a:extLst>
                <a:ext uri="{FF2B5EF4-FFF2-40B4-BE49-F238E27FC236}">
                  <a16:creationId xmlns:a16="http://schemas.microsoft.com/office/drawing/2014/main" xmlns="" id="{06351835-D1B0-4A9B-97C8-F8CD4605E860}"/>
                </a:ext>
              </a:extLst>
            </p:cNvPr>
            <p:cNvCxnSpPr/>
            <p:nvPr/>
          </p:nvCxnSpPr>
          <p:spPr>
            <a:xfrm>
              <a:off x="4598229" y="6172201"/>
              <a:ext cx="6866721" cy="0"/>
            </a:xfrm>
            <a:prstGeom prst="line">
              <a:avLst/>
            </a:prstGeom>
            <a:ln>
              <a:solidFill>
                <a:schemeClr val="bg1"/>
              </a:solidFill>
            </a:ln>
          </p:spPr>
          <p:style>
            <a:lnRef idx="3">
              <a:schemeClr val="accent2"/>
            </a:lnRef>
            <a:fillRef idx="0">
              <a:schemeClr val="accent2"/>
            </a:fillRef>
            <a:effectRef idx="2">
              <a:schemeClr val="accent2"/>
            </a:effectRef>
            <a:fontRef idx="minor">
              <a:schemeClr val="tx1"/>
            </a:fontRef>
          </p:style>
        </p:cxnSp>
        <p:cxnSp>
          <p:nvCxnSpPr>
            <p:cNvPr id="25" name="Straight Connector 24">
              <a:extLst>
                <a:ext uri="{FF2B5EF4-FFF2-40B4-BE49-F238E27FC236}">
                  <a16:creationId xmlns:a16="http://schemas.microsoft.com/office/drawing/2014/main" xmlns="" id="{025C42A9-31AE-43F9-884E-70B45304C4F4}"/>
                </a:ext>
              </a:extLst>
            </p:cNvPr>
            <p:cNvCxnSpPr>
              <a:cxnSpLocks/>
            </p:cNvCxnSpPr>
            <p:nvPr/>
          </p:nvCxnSpPr>
          <p:spPr>
            <a:xfrm rot="16200000">
              <a:off x="8824228" y="3556177"/>
              <a:ext cx="5220434" cy="0"/>
            </a:xfrm>
            <a:prstGeom prst="line">
              <a:avLst/>
            </a:prstGeom>
            <a:ln>
              <a:solidFill>
                <a:schemeClr val="bg1"/>
              </a:solidFill>
            </a:ln>
          </p:spPr>
          <p:style>
            <a:lnRef idx="3">
              <a:schemeClr val="accent2"/>
            </a:lnRef>
            <a:fillRef idx="0">
              <a:schemeClr val="accent2"/>
            </a:fillRef>
            <a:effectRef idx="2">
              <a:schemeClr val="accent2"/>
            </a:effectRef>
            <a:fontRef idx="minor">
              <a:schemeClr val="tx1"/>
            </a:fontRef>
          </p:style>
        </p:cxnSp>
      </p:grpSp>
      <p:cxnSp>
        <p:nvCxnSpPr>
          <p:cNvPr id="5" name="Straight Connector 4">
            <a:extLst>
              <a:ext uri="{FF2B5EF4-FFF2-40B4-BE49-F238E27FC236}">
                <a16:creationId xmlns:a16="http://schemas.microsoft.com/office/drawing/2014/main" xmlns="" id="{DA1C0072-DC81-4362-B426-DEDD40A82D06}"/>
              </a:ext>
            </a:extLst>
          </p:cNvPr>
          <p:cNvCxnSpPr/>
          <p:nvPr/>
        </p:nvCxnSpPr>
        <p:spPr>
          <a:xfrm>
            <a:off x="2000250" y="1433513"/>
            <a:ext cx="5114925" cy="0"/>
          </a:xfrm>
          <a:prstGeom prst="line">
            <a:avLst/>
          </a:prstGeom>
          <a:ln w="31750">
            <a:solidFill>
              <a:schemeClr val="accent2"/>
            </a:solidFill>
          </a:ln>
        </p:spPr>
        <p:style>
          <a:lnRef idx="3">
            <a:schemeClr val="dk1"/>
          </a:lnRef>
          <a:fillRef idx="0">
            <a:schemeClr val="dk1"/>
          </a:fillRef>
          <a:effectRef idx="2">
            <a:schemeClr val="dk1"/>
          </a:effectRef>
          <a:fontRef idx="minor">
            <a:schemeClr val="tx1"/>
          </a:fontRef>
        </p:style>
      </p:cxnSp>
    </p:spTree>
  </p:cSld>
  <p:clrMapOvr>
    <a:masterClrMapping/>
  </p:clrMapOvr>
  <p:transition spd="slow">
    <p:newsfla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10">
            <a:extLst>
              <a:ext uri="{FF2B5EF4-FFF2-40B4-BE49-F238E27FC236}">
                <a16:creationId xmlns:a16="http://schemas.microsoft.com/office/drawing/2014/main" xmlns="" id="{62EDDB7D-DE34-47E1-98B8-A645FA38F10B}"/>
              </a:ext>
            </a:extLst>
          </p:cNvPr>
          <p:cNvSpPr txBox="1">
            <a:spLocks noChangeArrowheads="1"/>
          </p:cNvSpPr>
          <p:nvPr/>
        </p:nvSpPr>
        <p:spPr bwMode="auto">
          <a:xfrm>
            <a:off x="6372225" y="2565400"/>
            <a:ext cx="18716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en-US" altLang="en-US" sz="1800" b="0">
              <a:cs typeface="Arial" panose="020B0604020202020204" pitchFamily="34" charset="0"/>
            </a:endParaRPr>
          </a:p>
        </p:txBody>
      </p:sp>
      <p:sp>
        <p:nvSpPr>
          <p:cNvPr id="22539" name="Text Box 11">
            <a:extLst>
              <a:ext uri="{FF2B5EF4-FFF2-40B4-BE49-F238E27FC236}">
                <a16:creationId xmlns:a16="http://schemas.microsoft.com/office/drawing/2014/main" xmlns="" id="{59695A4A-2591-40EE-846C-76BD3CEC98D3}"/>
              </a:ext>
            </a:extLst>
          </p:cNvPr>
          <p:cNvSpPr txBox="1">
            <a:spLocks noChangeArrowheads="1"/>
          </p:cNvSpPr>
          <p:nvPr/>
        </p:nvSpPr>
        <p:spPr bwMode="auto">
          <a:xfrm>
            <a:off x="2900363" y="1041400"/>
            <a:ext cx="33845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u="sng">
                <a:solidFill>
                  <a:srgbClr val="00CCFF"/>
                </a:solidFill>
              </a:rPr>
              <a:t>مدل </a:t>
            </a:r>
            <a:r>
              <a:rPr lang="en-US" altLang="en-US" u="sng">
                <a:solidFill>
                  <a:srgbClr val="00CCFF"/>
                </a:solidFill>
              </a:rPr>
              <a:t>path</a:t>
            </a:r>
          </a:p>
        </p:txBody>
      </p:sp>
      <p:grpSp>
        <p:nvGrpSpPr>
          <p:cNvPr id="2" name="Group 29">
            <a:extLst>
              <a:ext uri="{FF2B5EF4-FFF2-40B4-BE49-F238E27FC236}">
                <a16:creationId xmlns:a16="http://schemas.microsoft.com/office/drawing/2014/main" xmlns="" id="{343DA181-EF62-4002-B209-1DCF26F8A392}"/>
              </a:ext>
            </a:extLst>
          </p:cNvPr>
          <p:cNvGrpSpPr>
            <a:grpSpLocks/>
          </p:cNvGrpSpPr>
          <p:nvPr/>
        </p:nvGrpSpPr>
        <p:grpSpPr bwMode="auto">
          <a:xfrm>
            <a:off x="4489450" y="1557338"/>
            <a:ext cx="4508500" cy="3300412"/>
            <a:chOff x="2828" y="981"/>
            <a:chExt cx="2840" cy="2079"/>
          </a:xfrm>
        </p:grpSpPr>
        <p:sp>
          <p:nvSpPr>
            <p:cNvPr id="24590" name="Oval 14">
              <a:extLst>
                <a:ext uri="{FF2B5EF4-FFF2-40B4-BE49-F238E27FC236}">
                  <a16:creationId xmlns:a16="http://schemas.microsoft.com/office/drawing/2014/main" xmlns="" id="{B0D03FB7-AF60-448F-B3EC-5763220BB051}"/>
                </a:ext>
              </a:extLst>
            </p:cNvPr>
            <p:cNvSpPr>
              <a:spLocks noChangeArrowheads="1"/>
            </p:cNvSpPr>
            <p:nvPr/>
          </p:nvSpPr>
          <p:spPr bwMode="auto">
            <a:xfrm>
              <a:off x="4352" y="1833"/>
              <a:ext cx="1316" cy="1227"/>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کشف روابط</a:t>
              </a:r>
            </a:p>
            <a:p>
              <a:pPr algn="ctr" eaLnBrk="1" hangingPunct="1"/>
              <a:r>
                <a:rPr lang="fa-IR" altLang="en-US" sz="2500">
                  <a:solidFill>
                    <a:srgbClr val="66FFCC"/>
                  </a:solidFill>
                </a:rPr>
                <a:t>بین پدیده های </a:t>
              </a:r>
            </a:p>
            <a:p>
              <a:pPr algn="ctr" eaLnBrk="1" hangingPunct="1"/>
              <a:r>
                <a:rPr lang="fa-IR" altLang="en-US" sz="2500">
                  <a:solidFill>
                    <a:srgbClr val="66FFCC"/>
                  </a:solidFill>
                </a:rPr>
                <a:t>مشکل زا</a:t>
              </a:r>
              <a:endParaRPr lang="en-US" altLang="en-US" sz="2500">
                <a:solidFill>
                  <a:srgbClr val="66FFCC"/>
                </a:solidFill>
              </a:endParaRPr>
            </a:p>
          </p:txBody>
        </p:sp>
        <p:sp>
          <p:nvSpPr>
            <p:cNvPr id="24591" name="Line 12">
              <a:extLst>
                <a:ext uri="{FF2B5EF4-FFF2-40B4-BE49-F238E27FC236}">
                  <a16:creationId xmlns:a16="http://schemas.microsoft.com/office/drawing/2014/main" xmlns="" id="{FAC72D57-8E6D-406C-A9A7-97AFF5BCD1D4}"/>
                </a:ext>
              </a:extLst>
            </p:cNvPr>
            <p:cNvSpPr>
              <a:spLocks noChangeShapeType="1"/>
            </p:cNvSpPr>
            <p:nvPr/>
          </p:nvSpPr>
          <p:spPr bwMode="auto">
            <a:xfrm>
              <a:off x="2828" y="981"/>
              <a:ext cx="1815" cy="907"/>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 name="Group 32">
            <a:extLst>
              <a:ext uri="{FF2B5EF4-FFF2-40B4-BE49-F238E27FC236}">
                <a16:creationId xmlns:a16="http://schemas.microsoft.com/office/drawing/2014/main" xmlns="" id="{BB60B9ED-3371-443F-A416-346C24EA8CF6}"/>
              </a:ext>
            </a:extLst>
          </p:cNvPr>
          <p:cNvGrpSpPr>
            <a:grpSpLocks/>
          </p:cNvGrpSpPr>
          <p:nvPr/>
        </p:nvGrpSpPr>
        <p:grpSpPr bwMode="auto">
          <a:xfrm>
            <a:off x="133350" y="1557338"/>
            <a:ext cx="4356100" cy="3300412"/>
            <a:chOff x="84" y="981"/>
            <a:chExt cx="2744" cy="2079"/>
          </a:xfrm>
        </p:grpSpPr>
        <p:sp>
          <p:nvSpPr>
            <p:cNvPr id="24588" name="Oval 17">
              <a:extLst>
                <a:ext uri="{FF2B5EF4-FFF2-40B4-BE49-F238E27FC236}">
                  <a16:creationId xmlns:a16="http://schemas.microsoft.com/office/drawing/2014/main" xmlns="" id="{2CB171F3-AB3E-4FEE-AD8F-716E6464C8DB}"/>
                </a:ext>
              </a:extLst>
            </p:cNvPr>
            <p:cNvSpPr>
              <a:spLocks noChangeArrowheads="1"/>
            </p:cNvSpPr>
            <p:nvPr/>
          </p:nvSpPr>
          <p:spPr bwMode="auto">
            <a:xfrm>
              <a:off x="84" y="1860"/>
              <a:ext cx="1337" cy="1200"/>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کمک از طریق</a:t>
              </a:r>
            </a:p>
            <a:p>
              <a:pPr algn="ctr" eaLnBrk="1" hangingPunct="1"/>
              <a:r>
                <a:rPr lang="fa-IR" altLang="en-US" sz="2500">
                  <a:solidFill>
                    <a:srgbClr val="66FFCC"/>
                  </a:solidFill>
                </a:rPr>
                <a:t>کنترل رویدادها</a:t>
              </a:r>
              <a:endParaRPr lang="en-US" altLang="en-US" sz="2500">
                <a:solidFill>
                  <a:srgbClr val="66FFCC"/>
                </a:solidFill>
              </a:endParaRPr>
            </a:p>
          </p:txBody>
        </p:sp>
        <p:sp>
          <p:nvSpPr>
            <p:cNvPr id="24589" name="Line 13">
              <a:extLst>
                <a:ext uri="{FF2B5EF4-FFF2-40B4-BE49-F238E27FC236}">
                  <a16:creationId xmlns:a16="http://schemas.microsoft.com/office/drawing/2014/main" xmlns="" id="{743E7808-33DA-4619-825A-DB42A7AC8AA1}"/>
                </a:ext>
              </a:extLst>
            </p:cNvPr>
            <p:cNvSpPr>
              <a:spLocks noChangeShapeType="1"/>
            </p:cNvSpPr>
            <p:nvPr/>
          </p:nvSpPr>
          <p:spPr bwMode="auto">
            <a:xfrm flipH="1">
              <a:off x="1011" y="981"/>
              <a:ext cx="1817" cy="907"/>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30">
            <a:extLst>
              <a:ext uri="{FF2B5EF4-FFF2-40B4-BE49-F238E27FC236}">
                <a16:creationId xmlns:a16="http://schemas.microsoft.com/office/drawing/2014/main" xmlns="" id="{5E4A0B18-1A9E-4D98-9BCF-8DACD7B0E4EB}"/>
              </a:ext>
            </a:extLst>
          </p:cNvPr>
          <p:cNvGrpSpPr>
            <a:grpSpLocks/>
          </p:cNvGrpSpPr>
          <p:nvPr/>
        </p:nvGrpSpPr>
        <p:grpSpPr bwMode="auto">
          <a:xfrm>
            <a:off x="4489450" y="1557338"/>
            <a:ext cx="2319338" cy="3228975"/>
            <a:chOff x="2828" y="981"/>
            <a:chExt cx="1461" cy="2034"/>
          </a:xfrm>
        </p:grpSpPr>
        <p:sp>
          <p:nvSpPr>
            <p:cNvPr id="24586" name="Oval 21">
              <a:extLst>
                <a:ext uri="{FF2B5EF4-FFF2-40B4-BE49-F238E27FC236}">
                  <a16:creationId xmlns:a16="http://schemas.microsoft.com/office/drawing/2014/main" xmlns="" id="{51FC876B-BB9F-4713-BE99-2779D5A869DF}"/>
                </a:ext>
              </a:extLst>
            </p:cNvPr>
            <p:cNvSpPr>
              <a:spLocks noChangeArrowheads="1"/>
            </p:cNvSpPr>
            <p:nvPr/>
          </p:nvSpPr>
          <p:spPr bwMode="auto">
            <a:xfrm>
              <a:off x="2838" y="1797"/>
              <a:ext cx="1451" cy="1218"/>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تبیین وتحلیل</a:t>
              </a:r>
            </a:p>
            <a:p>
              <a:pPr algn="ctr" eaLnBrk="1" hangingPunct="1"/>
              <a:r>
                <a:rPr lang="fa-IR" altLang="en-US" sz="2500">
                  <a:solidFill>
                    <a:srgbClr val="66FFCC"/>
                  </a:solidFill>
                </a:rPr>
                <a:t> پدیده ها</a:t>
              </a:r>
            </a:p>
            <a:p>
              <a:pPr algn="ctr" eaLnBrk="1" hangingPunct="1"/>
              <a:r>
                <a:rPr lang="fa-IR" altLang="en-US" sz="2500">
                  <a:solidFill>
                    <a:srgbClr val="66FFCC"/>
                  </a:solidFill>
                </a:rPr>
                <a:t>و روابط</a:t>
              </a:r>
              <a:endParaRPr lang="en-US" altLang="en-US" sz="2500">
                <a:solidFill>
                  <a:srgbClr val="66FFCC"/>
                </a:solidFill>
              </a:endParaRPr>
            </a:p>
          </p:txBody>
        </p:sp>
        <p:sp>
          <p:nvSpPr>
            <p:cNvPr id="24587" name="Line 26">
              <a:extLst>
                <a:ext uri="{FF2B5EF4-FFF2-40B4-BE49-F238E27FC236}">
                  <a16:creationId xmlns:a16="http://schemas.microsoft.com/office/drawing/2014/main" xmlns="" id="{EEAD5371-F919-437F-8D70-FBE6372318BD}"/>
                </a:ext>
              </a:extLst>
            </p:cNvPr>
            <p:cNvSpPr>
              <a:spLocks noChangeShapeType="1"/>
            </p:cNvSpPr>
            <p:nvPr/>
          </p:nvSpPr>
          <p:spPr bwMode="auto">
            <a:xfrm>
              <a:off x="2828" y="981"/>
              <a:ext cx="786" cy="807"/>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5" name="Group 31">
            <a:extLst>
              <a:ext uri="{FF2B5EF4-FFF2-40B4-BE49-F238E27FC236}">
                <a16:creationId xmlns:a16="http://schemas.microsoft.com/office/drawing/2014/main" xmlns="" id="{D3489750-AEB3-40C7-A556-185C07E7ABF0}"/>
              </a:ext>
            </a:extLst>
          </p:cNvPr>
          <p:cNvGrpSpPr>
            <a:grpSpLocks/>
          </p:cNvGrpSpPr>
          <p:nvPr/>
        </p:nvGrpSpPr>
        <p:grpSpPr bwMode="auto">
          <a:xfrm>
            <a:off x="2357438" y="1557338"/>
            <a:ext cx="2132012" cy="3371850"/>
            <a:chOff x="1485" y="981"/>
            <a:chExt cx="1343" cy="2124"/>
          </a:xfrm>
        </p:grpSpPr>
        <p:sp>
          <p:nvSpPr>
            <p:cNvPr id="24584" name="Oval 16">
              <a:extLst>
                <a:ext uri="{FF2B5EF4-FFF2-40B4-BE49-F238E27FC236}">
                  <a16:creationId xmlns:a16="http://schemas.microsoft.com/office/drawing/2014/main" xmlns="" id="{570E7474-B453-4445-A7DF-CD1625DA47C2}"/>
                </a:ext>
              </a:extLst>
            </p:cNvPr>
            <p:cNvSpPr>
              <a:spLocks noChangeArrowheads="1"/>
            </p:cNvSpPr>
            <p:nvPr/>
          </p:nvSpPr>
          <p:spPr bwMode="auto">
            <a:xfrm>
              <a:off x="1485" y="1866"/>
              <a:ext cx="1295" cy="1239"/>
            </a:xfrm>
            <a:prstGeom prst="ellipse">
              <a:avLst/>
            </a:prstGeom>
            <a:solidFill>
              <a:srgbClr val="9933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پیش بینی</a:t>
              </a:r>
            </a:p>
            <a:p>
              <a:pPr algn="ctr" eaLnBrk="1" hangingPunct="1"/>
              <a:r>
                <a:rPr lang="fa-IR" altLang="en-US" sz="2500">
                  <a:solidFill>
                    <a:srgbClr val="66FFCC"/>
                  </a:solidFill>
                </a:rPr>
                <a:t>روایدادها ازطریق</a:t>
              </a:r>
            </a:p>
            <a:p>
              <a:pPr algn="ctr" eaLnBrk="1" hangingPunct="1"/>
              <a:r>
                <a:rPr lang="fa-IR" altLang="en-US" sz="2500">
                  <a:solidFill>
                    <a:srgbClr val="66FFCC"/>
                  </a:solidFill>
                </a:rPr>
                <a:t>آزمون ها</a:t>
              </a:r>
              <a:endParaRPr lang="en-US" altLang="en-US" sz="2500">
                <a:solidFill>
                  <a:srgbClr val="66FFCC"/>
                </a:solidFill>
              </a:endParaRPr>
            </a:p>
          </p:txBody>
        </p:sp>
        <p:sp>
          <p:nvSpPr>
            <p:cNvPr id="24585" name="Line 27">
              <a:extLst>
                <a:ext uri="{FF2B5EF4-FFF2-40B4-BE49-F238E27FC236}">
                  <a16:creationId xmlns:a16="http://schemas.microsoft.com/office/drawing/2014/main" xmlns="" id="{8B717C26-1873-4289-ADEE-3E816185ED5C}"/>
                </a:ext>
              </a:extLst>
            </p:cNvPr>
            <p:cNvSpPr>
              <a:spLocks noChangeShapeType="1"/>
            </p:cNvSpPr>
            <p:nvPr/>
          </p:nvSpPr>
          <p:spPr bwMode="auto">
            <a:xfrm flipH="1">
              <a:off x="1862" y="981"/>
              <a:ext cx="966" cy="907"/>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539"/>
                                        </p:tgtEl>
                                        <p:attrNameLst>
                                          <p:attrName>style.visibility</p:attrName>
                                        </p:attrNameLst>
                                      </p:cBhvr>
                                      <p:to>
                                        <p:strVal val="visible"/>
                                      </p:to>
                                    </p:set>
                                    <p:animEffect transition="in" filter="wipe(left)">
                                      <p:cBhvr>
                                        <p:cTn id="7" dur="2000"/>
                                        <p:tgtEl>
                                          <p:spTgt spid="22539"/>
                                        </p:tgtEl>
                                      </p:cBhvr>
                                    </p:animEffect>
                                  </p:childTnLst>
                                </p:cTn>
                              </p:par>
                            </p:childTnLst>
                          </p:cTn>
                        </p:par>
                        <p:par>
                          <p:cTn id="8" fill="hold" nodeType="afterGroup">
                            <p:stCondLst>
                              <p:cond delay="20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2000"/>
                                        <p:tgtEl>
                                          <p:spTgt spid="2"/>
                                        </p:tgtEl>
                                      </p:cBhvr>
                                    </p:animEffect>
                                  </p:childTnLst>
                                </p:cTn>
                              </p:par>
                            </p:childTnLst>
                          </p:cTn>
                        </p:par>
                        <p:par>
                          <p:cTn id="12" fill="hold" nodeType="afterGroup">
                            <p:stCondLst>
                              <p:cond delay="4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2000"/>
                                        <p:tgtEl>
                                          <p:spTgt spid="4"/>
                                        </p:tgtEl>
                                      </p:cBhvr>
                                    </p:animEffect>
                                  </p:childTnLst>
                                </p:cTn>
                              </p:par>
                            </p:childTnLst>
                          </p:cTn>
                        </p:par>
                        <p:par>
                          <p:cTn id="16" fill="hold" nodeType="afterGroup">
                            <p:stCondLst>
                              <p:cond delay="60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2000"/>
                                        <p:tgtEl>
                                          <p:spTgt spid="5"/>
                                        </p:tgtEl>
                                      </p:cBhvr>
                                    </p:animEffect>
                                  </p:childTnLst>
                                </p:cTn>
                              </p:par>
                            </p:childTnLst>
                          </p:cTn>
                        </p:par>
                        <p:par>
                          <p:cTn id="20" fill="hold" nodeType="afterGroup">
                            <p:stCondLst>
                              <p:cond delay="8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a:extLst>
              <a:ext uri="{FF2B5EF4-FFF2-40B4-BE49-F238E27FC236}">
                <a16:creationId xmlns:a16="http://schemas.microsoft.com/office/drawing/2014/main" xmlns="" id="{02D95558-9711-498E-9B2F-939F7BD67602}"/>
              </a:ext>
            </a:extLst>
          </p:cNvPr>
          <p:cNvSpPr txBox="1">
            <a:spLocks noChangeArrowheads="1"/>
          </p:cNvSpPr>
          <p:nvPr/>
        </p:nvSpPr>
        <p:spPr bwMode="auto">
          <a:xfrm>
            <a:off x="6142038" y="3341688"/>
            <a:ext cx="2879725" cy="1016000"/>
          </a:xfrm>
          <a:prstGeom prst="rect">
            <a:avLst/>
          </a:prstGeom>
          <a:noFill/>
          <a:ln w="9525">
            <a:solidFill>
              <a:srgbClr val="66FFCC"/>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00CCFF"/>
                </a:solidFill>
              </a:rPr>
              <a:t>انواع روش تحقیق در</a:t>
            </a:r>
            <a:r>
              <a:rPr lang="en-US" altLang="en-US">
                <a:solidFill>
                  <a:srgbClr val="00CCFF"/>
                </a:solidFill>
              </a:rPr>
              <a:t>a.psy</a:t>
            </a:r>
          </a:p>
        </p:txBody>
      </p:sp>
      <p:grpSp>
        <p:nvGrpSpPr>
          <p:cNvPr id="2" name="Group 25">
            <a:extLst>
              <a:ext uri="{FF2B5EF4-FFF2-40B4-BE49-F238E27FC236}">
                <a16:creationId xmlns:a16="http://schemas.microsoft.com/office/drawing/2014/main" xmlns="" id="{4C0CD8CF-B58D-4ED7-B6F9-B4385D1E0FD1}"/>
              </a:ext>
            </a:extLst>
          </p:cNvPr>
          <p:cNvGrpSpPr>
            <a:grpSpLocks/>
          </p:cNvGrpSpPr>
          <p:nvPr/>
        </p:nvGrpSpPr>
        <p:grpSpPr bwMode="auto">
          <a:xfrm>
            <a:off x="1870075" y="3743325"/>
            <a:ext cx="4252913" cy="2819400"/>
            <a:chOff x="1178" y="2358"/>
            <a:chExt cx="2679" cy="1776"/>
          </a:xfrm>
        </p:grpSpPr>
        <p:sp>
          <p:nvSpPr>
            <p:cNvPr id="25619" name="Oval 9">
              <a:extLst>
                <a:ext uri="{FF2B5EF4-FFF2-40B4-BE49-F238E27FC236}">
                  <a16:creationId xmlns:a16="http://schemas.microsoft.com/office/drawing/2014/main" xmlns="" id="{758A9433-2E58-4853-B6F7-CD26D03F610E}"/>
                </a:ext>
              </a:extLst>
            </p:cNvPr>
            <p:cNvSpPr>
              <a:spLocks noChangeArrowheads="1"/>
            </p:cNvSpPr>
            <p:nvPr/>
          </p:nvSpPr>
          <p:spPr bwMode="auto">
            <a:xfrm>
              <a:off x="1178" y="3719"/>
              <a:ext cx="1406" cy="415"/>
            </a:xfrm>
            <a:prstGeom prst="ellipse">
              <a:avLst/>
            </a:prstGeom>
            <a:solidFill>
              <a:srgbClr val="9933FF"/>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آزمایش طبیعی</a:t>
              </a:r>
              <a:endParaRPr lang="en-US" altLang="en-US" sz="2500">
                <a:solidFill>
                  <a:srgbClr val="66FFCC"/>
                </a:solidFill>
              </a:endParaRPr>
            </a:p>
          </p:txBody>
        </p:sp>
        <p:sp>
          <p:nvSpPr>
            <p:cNvPr id="25620" name="Line 13">
              <a:extLst>
                <a:ext uri="{FF2B5EF4-FFF2-40B4-BE49-F238E27FC236}">
                  <a16:creationId xmlns:a16="http://schemas.microsoft.com/office/drawing/2014/main" xmlns="" id="{376C02BF-12D5-43D4-955B-8106643BCA38}"/>
                </a:ext>
              </a:extLst>
            </p:cNvPr>
            <p:cNvSpPr>
              <a:spLocks noChangeShapeType="1"/>
            </p:cNvSpPr>
            <p:nvPr/>
          </p:nvSpPr>
          <p:spPr bwMode="auto">
            <a:xfrm rot="5400000">
              <a:off x="2438" y="2511"/>
              <a:ext cx="1571" cy="1266"/>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 name="Group 20">
            <a:extLst>
              <a:ext uri="{FF2B5EF4-FFF2-40B4-BE49-F238E27FC236}">
                <a16:creationId xmlns:a16="http://schemas.microsoft.com/office/drawing/2014/main" xmlns="" id="{42F184C4-242F-48E3-B44A-5D9A91FEF3BE}"/>
              </a:ext>
            </a:extLst>
          </p:cNvPr>
          <p:cNvGrpSpPr>
            <a:grpSpLocks/>
          </p:cNvGrpSpPr>
          <p:nvPr/>
        </p:nvGrpSpPr>
        <p:grpSpPr bwMode="auto">
          <a:xfrm>
            <a:off x="1870075" y="333375"/>
            <a:ext cx="4252913" cy="3409950"/>
            <a:chOff x="1178" y="210"/>
            <a:chExt cx="2679" cy="2148"/>
          </a:xfrm>
        </p:grpSpPr>
        <p:sp>
          <p:nvSpPr>
            <p:cNvPr id="25617" name="Oval 5">
              <a:extLst>
                <a:ext uri="{FF2B5EF4-FFF2-40B4-BE49-F238E27FC236}">
                  <a16:creationId xmlns:a16="http://schemas.microsoft.com/office/drawing/2014/main" xmlns="" id="{497A3D42-C281-429B-912A-4BFD0AFBF808}"/>
                </a:ext>
              </a:extLst>
            </p:cNvPr>
            <p:cNvSpPr>
              <a:spLocks noChangeArrowheads="1"/>
            </p:cNvSpPr>
            <p:nvPr/>
          </p:nvSpPr>
          <p:spPr bwMode="auto">
            <a:xfrm>
              <a:off x="1178" y="210"/>
              <a:ext cx="1407" cy="454"/>
            </a:xfrm>
            <a:prstGeom prst="ellipse">
              <a:avLst/>
            </a:prstGeom>
            <a:solidFill>
              <a:srgbClr val="9933FF"/>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تحقیق آرشیوی</a:t>
              </a:r>
              <a:endParaRPr lang="en-US" altLang="en-US" sz="2500">
                <a:solidFill>
                  <a:srgbClr val="66FFCC"/>
                </a:solidFill>
              </a:endParaRPr>
            </a:p>
          </p:txBody>
        </p:sp>
        <p:sp>
          <p:nvSpPr>
            <p:cNvPr id="25618" name="Line 14">
              <a:extLst>
                <a:ext uri="{FF2B5EF4-FFF2-40B4-BE49-F238E27FC236}">
                  <a16:creationId xmlns:a16="http://schemas.microsoft.com/office/drawing/2014/main" xmlns="" id="{0ADC7A1B-DB9D-4B0C-8679-09FC4B0B24EE}"/>
                </a:ext>
              </a:extLst>
            </p:cNvPr>
            <p:cNvSpPr>
              <a:spLocks noChangeShapeType="1"/>
            </p:cNvSpPr>
            <p:nvPr/>
          </p:nvSpPr>
          <p:spPr bwMode="auto">
            <a:xfrm rot="5400000" flipH="1">
              <a:off x="2251" y="752"/>
              <a:ext cx="1946" cy="1266"/>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21">
            <a:extLst>
              <a:ext uri="{FF2B5EF4-FFF2-40B4-BE49-F238E27FC236}">
                <a16:creationId xmlns:a16="http://schemas.microsoft.com/office/drawing/2014/main" xmlns="" id="{7522FAE8-F1BA-4461-A8AB-CD1223694CF8}"/>
              </a:ext>
            </a:extLst>
          </p:cNvPr>
          <p:cNvGrpSpPr>
            <a:grpSpLocks/>
          </p:cNvGrpSpPr>
          <p:nvPr/>
        </p:nvGrpSpPr>
        <p:grpSpPr bwMode="auto">
          <a:xfrm>
            <a:off x="1249363" y="1557338"/>
            <a:ext cx="4872037" cy="2185987"/>
            <a:chOff x="787" y="981"/>
            <a:chExt cx="3069" cy="1377"/>
          </a:xfrm>
        </p:grpSpPr>
        <p:sp>
          <p:nvSpPr>
            <p:cNvPr id="25615" name="Oval 3">
              <a:extLst>
                <a:ext uri="{FF2B5EF4-FFF2-40B4-BE49-F238E27FC236}">
                  <a16:creationId xmlns:a16="http://schemas.microsoft.com/office/drawing/2014/main" xmlns="" id="{D8E3E404-A5D5-4278-A965-D7F27A23F7EF}"/>
                </a:ext>
              </a:extLst>
            </p:cNvPr>
            <p:cNvSpPr>
              <a:spLocks noChangeArrowheads="1"/>
            </p:cNvSpPr>
            <p:nvPr/>
          </p:nvSpPr>
          <p:spPr bwMode="auto">
            <a:xfrm>
              <a:off x="787" y="981"/>
              <a:ext cx="1594" cy="499"/>
            </a:xfrm>
            <a:prstGeom prst="ellipse">
              <a:avLst/>
            </a:prstGeom>
            <a:solidFill>
              <a:srgbClr val="9933FF"/>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تحقیق زمینه یابی</a:t>
              </a:r>
              <a:endParaRPr lang="en-US" altLang="en-US" sz="2500">
                <a:solidFill>
                  <a:srgbClr val="66FFCC"/>
                </a:solidFill>
              </a:endParaRPr>
            </a:p>
          </p:txBody>
        </p:sp>
        <p:sp>
          <p:nvSpPr>
            <p:cNvPr id="25616" name="Line 15">
              <a:extLst>
                <a:ext uri="{FF2B5EF4-FFF2-40B4-BE49-F238E27FC236}">
                  <a16:creationId xmlns:a16="http://schemas.microsoft.com/office/drawing/2014/main" xmlns="" id="{7623AAA4-D24B-4CC1-8EE5-E21763F7D295}"/>
                </a:ext>
              </a:extLst>
            </p:cNvPr>
            <p:cNvSpPr>
              <a:spLocks noChangeShapeType="1"/>
            </p:cNvSpPr>
            <p:nvPr/>
          </p:nvSpPr>
          <p:spPr bwMode="auto">
            <a:xfrm rot="5400000" flipH="1">
              <a:off x="2576" y="1077"/>
              <a:ext cx="1086" cy="1475"/>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5" name="Group 24">
            <a:extLst>
              <a:ext uri="{FF2B5EF4-FFF2-40B4-BE49-F238E27FC236}">
                <a16:creationId xmlns:a16="http://schemas.microsoft.com/office/drawing/2014/main" xmlns="" id="{E1891DE2-885F-44B6-8D77-C4B8FBA833BE}"/>
              </a:ext>
            </a:extLst>
          </p:cNvPr>
          <p:cNvGrpSpPr>
            <a:grpSpLocks/>
          </p:cNvGrpSpPr>
          <p:nvPr/>
        </p:nvGrpSpPr>
        <p:grpSpPr bwMode="auto">
          <a:xfrm>
            <a:off x="1023938" y="3743325"/>
            <a:ext cx="5097462" cy="1595438"/>
            <a:chOff x="645" y="2358"/>
            <a:chExt cx="3211" cy="1005"/>
          </a:xfrm>
        </p:grpSpPr>
        <p:sp>
          <p:nvSpPr>
            <p:cNvPr id="25613" name="Oval 12">
              <a:extLst>
                <a:ext uri="{FF2B5EF4-FFF2-40B4-BE49-F238E27FC236}">
                  <a16:creationId xmlns:a16="http://schemas.microsoft.com/office/drawing/2014/main" xmlns="" id="{6993DE3D-35B1-45F9-A562-D6C791F392BE}"/>
                </a:ext>
              </a:extLst>
            </p:cNvPr>
            <p:cNvSpPr>
              <a:spLocks noChangeArrowheads="1"/>
            </p:cNvSpPr>
            <p:nvPr/>
          </p:nvSpPr>
          <p:spPr bwMode="auto">
            <a:xfrm>
              <a:off x="645" y="2819"/>
              <a:ext cx="1724" cy="544"/>
            </a:xfrm>
            <a:prstGeom prst="ellipse">
              <a:avLst/>
            </a:prstGeom>
            <a:solidFill>
              <a:srgbClr val="9933FF"/>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تحقیق آزمایشگاهی</a:t>
              </a:r>
              <a:endParaRPr lang="en-US" altLang="en-US" sz="2500">
                <a:solidFill>
                  <a:srgbClr val="66FFCC"/>
                </a:solidFill>
              </a:endParaRPr>
            </a:p>
          </p:txBody>
        </p:sp>
        <p:sp>
          <p:nvSpPr>
            <p:cNvPr id="25614" name="Line 16">
              <a:extLst>
                <a:ext uri="{FF2B5EF4-FFF2-40B4-BE49-F238E27FC236}">
                  <a16:creationId xmlns:a16="http://schemas.microsoft.com/office/drawing/2014/main" xmlns="" id="{56BF3CF9-4B55-437F-AA03-E2B33CFC53E9}"/>
                </a:ext>
              </a:extLst>
            </p:cNvPr>
            <p:cNvSpPr>
              <a:spLocks noChangeShapeType="1"/>
            </p:cNvSpPr>
            <p:nvPr/>
          </p:nvSpPr>
          <p:spPr bwMode="auto">
            <a:xfrm rot="5400000">
              <a:off x="2745" y="1994"/>
              <a:ext cx="748" cy="1475"/>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6" name="Group 22">
            <a:extLst>
              <a:ext uri="{FF2B5EF4-FFF2-40B4-BE49-F238E27FC236}">
                <a16:creationId xmlns:a16="http://schemas.microsoft.com/office/drawing/2014/main" xmlns="" id="{755F6402-D295-4ACB-A1D9-40C57F3AB783}"/>
              </a:ext>
            </a:extLst>
          </p:cNvPr>
          <p:cNvGrpSpPr>
            <a:grpSpLocks/>
          </p:cNvGrpSpPr>
          <p:nvPr/>
        </p:nvGrpSpPr>
        <p:grpSpPr bwMode="auto">
          <a:xfrm>
            <a:off x="1797050" y="2732088"/>
            <a:ext cx="4325938" cy="1011237"/>
            <a:chOff x="1132" y="1721"/>
            <a:chExt cx="2725" cy="637"/>
          </a:xfrm>
        </p:grpSpPr>
        <p:sp>
          <p:nvSpPr>
            <p:cNvPr id="25611" name="Oval 11">
              <a:extLst>
                <a:ext uri="{FF2B5EF4-FFF2-40B4-BE49-F238E27FC236}">
                  <a16:creationId xmlns:a16="http://schemas.microsoft.com/office/drawing/2014/main" xmlns="" id="{48632B12-6174-4E25-870F-758FD07AE4AD}"/>
                </a:ext>
              </a:extLst>
            </p:cNvPr>
            <p:cNvSpPr>
              <a:spLocks noChangeArrowheads="1"/>
            </p:cNvSpPr>
            <p:nvPr/>
          </p:nvSpPr>
          <p:spPr bwMode="auto">
            <a:xfrm>
              <a:off x="1132" y="1721"/>
              <a:ext cx="1453" cy="454"/>
            </a:xfrm>
            <a:prstGeom prst="ellipse">
              <a:avLst/>
            </a:prstGeom>
            <a:solidFill>
              <a:srgbClr val="9933FF"/>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آزمایش میدانی</a:t>
              </a:r>
              <a:endParaRPr lang="en-US" altLang="en-US" sz="2500">
                <a:solidFill>
                  <a:srgbClr val="66FFCC"/>
                </a:solidFill>
              </a:endParaRPr>
            </a:p>
          </p:txBody>
        </p:sp>
        <p:sp>
          <p:nvSpPr>
            <p:cNvPr id="25612" name="Line 17">
              <a:extLst>
                <a:ext uri="{FF2B5EF4-FFF2-40B4-BE49-F238E27FC236}">
                  <a16:creationId xmlns:a16="http://schemas.microsoft.com/office/drawing/2014/main" xmlns="" id="{B75F2E59-B690-4C6B-8A28-1B57336A7188}"/>
                </a:ext>
              </a:extLst>
            </p:cNvPr>
            <p:cNvSpPr>
              <a:spLocks noChangeShapeType="1"/>
            </p:cNvSpPr>
            <p:nvPr/>
          </p:nvSpPr>
          <p:spPr bwMode="auto">
            <a:xfrm rot="5400000" flipH="1">
              <a:off x="3018" y="1519"/>
              <a:ext cx="412" cy="1266"/>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7" name="Group 23">
            <a:extLst>
              <a:ext uri="{FF2B5EF4-FFF2-40B4-BE49-F238E27FC236}">
                <a16:creationId xmlns:a16="http://schemas.microsoft.com/office/drawing/2014/main" xmlns="" id="{A5436C75-A471-43FF-8EB8-7AE6CB3C8535}"/>
              </a:ext>
            </a:extLst>
          </p:cNvPr>
          <p:cNvGrpSpPr>
            <a:grpSpLocks/>
          </p:cNvGrpSpPr>
          <p:nvPr/>
        </p:nvGrpSpPr>
        <p:grpSpPr bwMode="auto">
          <a:xfrm>
            <a:off x="1801813" y="3581400"/>
            <a:ext cx="4321175" cy="792163"/>
            <a:chOff x="1135" y="2256"/>
            <a:chExt cx="2722" cy="499"/>
          </a:xfrm>
        </p:grpSpPr>
        <p:sp>
          <p:nvSpPr>
            <p:cNvPr id="25609" name="Oval 7">
              <a:extLst>
                <a:ext uri="{FF2B5EF4-FFF2-40B4-BE49-F238E27FC236}">
                  <a16:creationId xmlns:a16="http://schemas.microsoft.com/office/drawing/2014/main" xmlns="" id="{98875624-CAD0-429A-BAD0-DB50C0D7CA8C}"/>
                </a:ext>
              </a:extLst>
            </p:cNvPr>
            <p:cNvSpPr>
              <a:spLocks noChangeArrowheads="1"/>
            </p:cNvSpPr>
            <p:nvPr/>
          </p:nvSpPr>
          <p:spPr bwMode="auto">
            <a:xfrm>
              <a:off x="1135" y="2256"/>
              <a:ext cx="1452" cy="499"/>
            </a:xfrm>
            <a:prstGeom prst="ellipse">
              <a:avLst/>
            </a:prstGeom>
            <a:solidFill>
              <a:srgbClr val="9933FF"/>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CC"/>
                  </a:solidFill>
                </a:rPr>
                <a:t>تحقیق میدانی</a:t>
              </a:r>
              <a:endParaRPr lang="en-US" altLang="en-US" sz="2500">
                <a:solidFill>
                  <a:srgbClr val="66FFCC"/>
                </a:solidFill>
              </a:endParaRPr>
            </a:p>
          </p:txBody>
        </p:sp>
        <p:sp>
          <p:nvSpPr>
            <p:cNvPr id="25610" name="Line 18">
              <a:extLst>
                <a:ext uri="{FF2B5EF4-FFF2-40B4-BE49-F238E27FC236}">
                  <a16:creationId xmlns:a16="http://schemas.microsoft.com/office/drawing/2014/main" xmlns="" id="{0DC30400-3854-40C5-B91D-3952FEAB3155}"/>
                </a:ext>
              </a:extLst>
            </p:cNvPr>
            <p:cNvSpPr>
              <a:spLocks noChangeShapeType="1"/>
            </p:cNvSpPr>
            <p:nvPr/>
          </p:nvSpPr>
          <p:spPr bwMode="auto">
            <a:xfrm rot="5400000">
              <a:off x="3149" y="1800"/>
              <a:ext cx="149" cy="1266"/>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wedge">
                                      <p:cBhvr>
                                        <p:cTn id="7" dur="2000"/>
                                        <p:tgtEl>
                                          <p:spTgt spid="23554"/>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edge">
                                      <p:cBhvr>
                                        <p:cTn id="11" dur="2000"/>
                                        <p:tgtEl>
                                          <p:spTgt spid="3"/>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edge">
                                      <p:cBhvr>
                                        <p:cTn id="15" dur="2000"/>
                                        <p:tgtEl>
                                          <p:spTgt spid="4"/>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edge">
                                      <p:cBhvr>
                                        <p:cTn id="19" dur="2000"/>
                                        <p:tgtEl>
                                          <p:spTgt spid="6"/>
                                        </p:tgtEl>
                                      </p:cBhvr>
                                    </p:animEffect>
                                  </p:childTnLst>
                                </p:cTn>
                              </p:par>
                            </p:childTnLst>
                          </p:cTn>
                        </p:par>
                        <p:par>
                          <p:cTn id="20" fill="hold" nodeType="afterGroup">
                            <p:stCondLst>
                              <p:cond delay="8000"/>
                            </p:stCondLst>
                            <p:childTnLst>
                              <p:par>
                                <p:cTn id="21" presetID="2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wedge">
                                      <p:cBhvr>
                                        <p:cTn id="23" dur="2000"/>
                                        <p:tgtEl>
                                          <p:spTgt spid="7"/>
                                        </p:tgtEl>
                                      </p:cBhvr>
                                    </p:animEffect>
                                  </p:childTnLst>
                                </p:cTn>
                              </p:par>
                            </p:childTnLst>
                          </p:cTn>
                        </p:par>
                        <p:par>
                          <p:cTn id="24" fill="hold" nodeType="afterGroup">
                            <p:stCondLst>
                              <p:cond delay="10000"/>
                            </p:stCondLst>
                            <p:childTnLst>
                              <p:par>
                                <p:cTn id="25" presetID="2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edge">
                                      <p:cBhvr>
                                        <p:cTn id="27" dur="2000"/>
                                        <p:tgtEl>
                                          <p:spTgt spid="5"/>
                                        </p:tgtEl>
                                      </p:cBhvr>
                                    </p:animEffect>
                                  </p:childTnLst>
                                </p:cTn>
                              </p:par>
                            </p:childTnLst>
                          </p:cTn>
                        </p:par>
                        <p:par>
                          <p:cTn id="28" fill="hold" nodeType="afterGroup">
                            <p:stCondLst>
                              <p:cond delay="12000"/>
                            </p:stCondLst>
                            <p:childTnLst>
                              <p:par>
                                <p:cTn id="29" presetID="20"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edge">
                                      <p:cBhvr>
                                        <p:cTn id="3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a:extLst>
              <a:ext uri="{FF2B5EF4-FFF2-40B4-BE49-F238E27FC236}">
                <a16:creationId xmlns:a16="http://schemas.microsoft.com/office/drawing/2014/main" xmlns="" id="{EF65CABA-44D5-441A-9213-9648042AC747}"/>
              </a:ext>
            </a:extLst>
          </p:cNvPr>
          <p:cNvSpPr txBox="1">
            <a:spLocks noChangeArrowheads="1"/>
          </p:cNvSpPr>
          <p:nvPr/>
        </p:nvSpPr>
        <p:spPr bwMode="auto">
          <a:xfrm>
            <a:off x="684213" y="576263"/>
            <a:ext cx="779145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الف - تحقیق آرشیوی:</a:t>
            </a:r>
          </a:p>
          <a:p>
            <a:pPr algn="just" eaLnBrk="1" hangingPunct="1">
              <a:lnSpc>
                <a:spcPct val="150000"/>
              </a:lnSpc>
            </a:pPr>
            <a:endParaRPr lang="fa-IR" altLang="en-US">
              <a:solidFill>
                <a:srgbClr val="CC0000"/>
              </a:solidFill>
            </a:endParaRPr>
          </a:p>
          <a:p>
            <a:pPr lvl="1" algn="just" eaLnBrk="1" hangingPunct="1">
              <a:lnSpc>
                <a:spcPct val="150000"/>
              </a:lnSpc>
              <a:buFontTx/>
              <a:buChar char="•"/>
            </a:pPr>
            <a:r>
              <a:rPr lang="fa-IR" altLang="en-US" b="0">
                <a:solidFill>
                  <a:srgbClr val="FFFF00"/>
                </a:solidFill>
              </a:rPr>
              <a:t> جمع آوری اطلاعات با استفاده از آرشیوها و بایگانی ها </a:t>
            </a:r>
          </a:p>
          <a:p>
            <a:pPr lvl="1" algn="just" eaLnBrk="1" hangingPunct="1">
              <a:lnSpc>
                <a:spcPct val="150000"/>
              </a:lnSpc>
              <a:buFontTx/>
              <a:buChar char="•"/>
            </a:pPr>
            <a:r>
              <a:rPr lang="fa-IR" altLang="en-US" b="0">
                <a:solidFill>
                  <a:srgbClr val="FFFF00"/>
                </a:solidFill>
              </a:rPr>
              <a:t> تجزیه و تحلیل اطلاعات در زمینه های مربوط به گذشته </a:t>
            </a:r>
            <a:endParaRPr lang="en-US" altLang="en-US" b="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Effect transition="in" filter="strips(upLeft)">
                                      <p:cBhvr>
                                        <p:cTn id="7" dur="2000"/>
                                        <p:tgtEl>
                                          <p:spTgt spid="24578">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24578">
                                            <p:txEl>
                                              <p:pRg st="2" end="2"/>
                                            </p:txEl>
                                          </p:spTgt>
                                        </p:tgtEl>
                                        <p:attrNameLst>
                                          <p:attrName>style.visibility</p:attrName>
                                        </p:attrNameLst>
                                      </p:cBhvr>
                                      <p:to>
                                        <p:strVal val="visible"/>
                                      </p:to>
                                    </p:set>
                                    <p:animEffect transition="in" filter="strips(upLeft)">
                                      <p:cBhvr>
                                        <p:cTn id="11" dur="2000"/>
                                        <p:tgtEl>
                                          <p:spTgt spid="24578">
                                            <p:txEl>
                                              <p:pRg st="2" end="2"/>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24578">
                                            <p:txEl>
                                              <p:pRg st="3" end="3"/>
                                            </p:txEl>
                                          </p:spTgt>
                                        </p:tgtEl>
                                        <p:attrNameLst>
                                          <p:attrName>style.visibility</p:attrName>
                                        </p:attrNameLst>
                                      </p:cBhvr>
                                      <p:to>
                                        <p:strVal val="visible"/>
                                      </p:to>
                                    </p:set>
                                    <p:animEffect transition="in" filter="strips(upLeft)">
                                      <p:cBhvr>
                                        <p:cTn id="15" dur="2000"/>
                                        <p:tgtEl>
                                          <p:spTgt spid="2457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a:extLst>
              <a:ext uri="{FF2B5EF4-FFF2-40B4-BE49-F238E27FC236}">
                <a16:creationId xmlns:a16="http://schemas.microsoft.com/office/drawing/2014/main" xmlns="" id="{DB19EE09-F597-4F3B-B305-BFC53644E321}"/>
              </a:ext>
            </a:extLst>
          </p:cNvPr>
          <p:cNvSpPr txBox="1">
            <a:spLocks noChangeArrowheads="1"/>
          </p:cNvSpPr>
          <p:nvPr/>
        </p:nvSpPr>
        <p:spPr bwMode="auto">
          <a:xfrm>
            <a:off x="665163" y="481013"/>
            <a:ext cx="7848600" cy="4206875"/>
          </a:xfrm>
          <a:prstGeom prst="rect">
            <a:avLst/>
          </a:prstGeom>
          <a:noFill/>
          <a:ln w="9525">
            <a:noFill/>
            <a:miter lim="800000"/>
            <a:headEnd/>
            <a:tailEnd/>
          </a:ln>
          <a:effectLst/>
        </p:spPr>
        <p:txBody>
          <a:bodyPr>
            <a:spAutoFit/>
          </a:bodyPr>
          <a:lstStyle/>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مزایا و معایب تحقیق آرشیوی:</a:t>
            </a:r>
          </a:p>
          <a:p>
            <a:pPr algn="just">
              <a:lnSpc>
                <a:spcPct val="150000"/>
              </a:lnSpc>
              <a:defRPr/>
            </a:pPr>
            <a:endParaRPr lang="fa-IR" b="0">
              <a:latin typeface="Arial" charset="0"/>
              <a:cs typeface="B Zar" pitchFamily="2" charset="-78"/>
            </a:endParaRPr>
          </a:p>
          <a:p>
            <a:pPr algn="just">
              <a:lnSpc>
                <a:spcPct val="150000"/>
              </a:lnSpc>
              <a:defRPr/>
            </a:pPr>
            <a:r>
              <a:rPr lang="fa-IR">
                <a:solidFill>
                  <a:srgbClr val="CC0000"/>
                </a:solidFill>
                <a:latin typeface="Arial" charset="0"/>
                <a:cs typeface="B Zar" pitchFamily="2" charset="-78"/>
              </a:rPr>
              <a:t>مزایا:</a:t>
            </a:r>
          </a:p>
          <a:p>
            <a:pPr algn="just">
              <a:lnSpc>
                <a:spcPct val="150000"/>
              </a:lnSpc>
              <a:buFontTx/>
              <a:buChar char="•"/>
              <a:defRPr/>
            </a:pPr>
            <a:r>
              <a:rPr lang="fa-IR" b="0">
                <a:solidFill>
                  <a:srgbClr val="66FFFF"/>
                </a:solidFill>
                <a:latin typeface="Arial" charset="0"/>
                <a:cs typeface="B Zar" pitchFamily="2" charset="-78"/>
              </a:rPr>
              <a:t> غیر عکس العملی بودن </a:t>
            </a:r>
          </a:p>
          <a:p>
            <a:pPr algn="just">
              <a:lnSpc>
                <a:spcPct val="150000"/>
              </a:lnSpc>
              <a:buFontTx/>
              <a:buChar char="•"/>
              <a:defRPr/>
            </a:pPr>
            <a:r>
              <a:rPr lang="fa-IR" b="0">
                <a:solidFill>
                  <a:srgbClr val="FFFF00"/>
                </a:solidFill>
                <a:latin typeface="Arial" charset="0"/>
                <a:cs typeface="B Zar" pitchFamily="2" charset="-78"/>
              </a:rPr>
              <a:t> عطف به ماسبق بودن</a:t>
            </a:r>
          </a:p>
          <a:p>
            <a:pPr algn="just">
              <a:lnSpc>
                <a:spcPct val="150000"/>
              </a:lnSpc>
              <a:buFontTx/>
              <a:buChar char="•"/>
              <a:defRPr/>
            </a:pPr>
            <a:r>
              <a:rPr lang="fa-IR" b="0">
                <a:solidFill>
                  <a:srgbClr val="FFFF00"/>
                </a:solidFill>
                <a:latin typeface="Arial" charset="0"/>
                <a:cs typeface="B Zar" pitchFamily="2" charset="-78"/>
              </a:rPr>
              <a:t> امکان تحقیق رویدادها در طی دوره های مختلف</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5602">
                                            <p:txEl>
                                              <p:pRg st="0" end="0"/>
                                            </p:txEl>
                                          </p:spTgt>
                                        </p:tgtEl>
                                        <p:attrNameLst>
                                          <p:attrName>style.visibility</p:attrName>
                                        </p:attrNameLst>
                                      </p:cBhvr>
                                      <p:to>
                                        <p:strVal val="visible"/>
                                      </p:to>
                                    </p:set>
                                    <p:animEffect transition="in" filter="box(in)">
                                      <p:cBhvr>
                                        <p:cTn id="7" dur="2000"/>
                                        <p:tgtEl>
                                          <p:spTgt spid="25602">
                                            <p:txEl>
                                              <p:pRg st="0" end="0"/>
                                            </p:txEl>
                                          </p:spTgt>
                                        </p:tgtEl>
                                      </p:cBhvr>
                                    </p:animEffect>
                                  </p:childTnLst>
                                </p:cTn>
                              </p:par>
                            </p:childTnLst>
                          </p:cTn>
                        </p:par>
                        <p:par>
                          <p:cTn id="8" fill="hold" nodeType="afterGroup">
                            <p:stCondLst>
                              <p:cond delay="2000"/>
                            </p:stCondLst>
                            <p:childTnLst>
                              <p:par>
                                <p:cTn id="9" presetID="4" presetClass="entr" presetSubtype="16" fill="hold" nodeType="afterEffect">
                                  <p:stCondLst>
                                    <p:cond delay="0"/>
                                  </p:stCondLst>
                                  <p:childTnLst>
                                    <p:set>
                                      <p:cBhvr>
                                        <p:cTn id="10" dur="1" fill="hold">
                                          <p:stCondLst>
                                            <p:cond delay="0"/>
                                          </p:stCondLst>
                                        </p:cTn>
                                        <p:tgtEl>
                                          <p:spTgt spid="25602">
                                            <p:txEl>
                                              <p:pRg st="2" end="2"/>
                                            </p:txEl>
                                          </p:spTgt>
                                        </p:tgtEl>
                                        <p:attrNameLst>
                                          <p:attrName>style.visibility</p:attrName>
                                        </p:attrNameLst>
                                      </p:cBhvr>
                                      <p:to>
                                        <p:strVal val="visible"/>
                                      </p:to>
                                    </p:set>
                                    <p:animEffect transition="in" filter="box(in)">
                                      <p:cBhvr>
                                        <p:cTn id="11" dur="2000"/>
                                        <p:tgtEl>
                                          <p:spTgt spid="25602">
                                            <p:txEl>
                                              <p:pRg st="2" end="2"/>
                                            </p:txEl>
                                          </p:spTgt>
                                        </p:tgtEl>
                                      </p:cBhvr>
                                    </p:animEffect>
                                  </p:childTnLst>
                                </p:cTn>
                              </p:par>
                            </p:childTnLst>
                          </p:cTn>
                        </p:par>
                        <p:par>
                          <p:cTn id="12" fill="hold" nodeType="afterGroup">
                            <p:stCondLst>
                              <p:cond delay="4000"/>
                            </p:stCondLst>
                            <p:childTnLst>
                              <p:par>
                                <p:cTn id="13" presetID="4" presetClass="entr" presetSubtype="16" fill="hold" nodeType="afterEffect">
                                  <p:stCondLst>
                                    <p:cond delay="0"/>
                                  </p:stCondLst>
                                  <p:childTnLst>
                                    <p:set>
                                      <p:cBhvr>
                                        <p:cTn id="14" dur="1" fill="hold">
                                          <p:stCondLst>
                                            <p:cond delay="0"/>
                                          </p:stCondLst>
                                        </p:cTn>
                                        <p:tgtEl>
                                          <p:spTgt spid="25602">
                                            <p:txEl>
                                              <p:pRg st="3" end="3"/>
                                            </p:txEl>
                                          </p:spTgt>
                                        </p:tgtEl>
                                        <p:attrNameLst>
                                          <p:attrName>style.visibility</p:attrName>
                                        </p:attrNameLst>
                                      </p:cBhvr>
                                      <p:to>
                                        <p:strVal val="visible"/>
                                      </p:to>
                                    </p:set>
                                    <p:animEffect transition="in" filter="box(in)">
                                      <p:cBhvr>
                                        <p:cTn id="15" dur="2000"/>
                                        <p:tgtEl>
                                          <p:spTgt spid="25602">
                                            <p:txEl>
                                              <p:pRg st="3" end="3"/>
                                            </p:txEl>
                                          </p:spTgt>
                                        </p:tgtEl>
                                      </p:cBhvr>
                                    </p:animEffect>
                                  </p:childTnLst>
                                </p:cTn>
                              </p:par>
                            </p:childTnLst>
                          </p:cTn>
                        </p:par>
                        <p:par>
                          <p:cTn id="16" fill="hold" nodeType="afterGroup">
                            <p:stCondLst>
                              <p:cond delay="6000"/>
                            </p:stCondLst>
                            <p:childTnLst>
                              <p:par>
                                <p:cTn id="17" presetID="4" presetClass="entr" presetSubtype="16" fill="hold" nodeType="afterEffect">
                                  <p:stCondLst>
                                    <p:cond delay="0"/>
                                  </p:stCondLst>
                                  <p:childTnLst>
                                    <p:set>
                                      <p:cBhvr>
                                        <p:cTn id="18" dur="1" fill="hold">
                                          <p:stCondLst>
                                            <p:cond delay="0"/>
                                          </p:stCondLst>
                                        </p:cTn>
                                        <p:tgtEl>
                                          <p:spTgt spid="25602">
                                            <p:txEl>
                                              <p:pRg st="4" end="4"/>
                                            </p:txEl>
                                          </p:spTgt>
                                        </p:tgtEl>
                                        <p:attrNameLst>
                                          <p:attrName>style.visibility</p:attrName>
                                        </p:attrNameLst>
                                      </p:cBhvr>
                                      <p:to>
                                        <p:strVal val="visible"/>
                                      </p:to>
                                    </p:set>
                                    <p:animEffect transition="in" filter="box(in)">
                                      <p:cBhvr>
                                        <p:cTn id="19" dur="2000"/>
                                        <p:tgtEl>
                                          <p:spTgt spid="25602">
                                            <p:txEl>
                                              <p:pRg st="4" end="4"/>
                                            </p:txEl>
                                          </p:spTgt>
                                        </p:tgtEl>
                                      </p:cBhvr>
                                    </p:animEffect>
                                  </p:childTnLst>
                                </p:cTn>
                              </p:par>
                            </p:childTnLst>
                          </p:cTn>
                        </p:par>
                        <p:par>
                          <p:cTn id="20" fill="hold" nodeType="afterGroup">
                            <p:stCondLst>
                              <p:cond delay="8000"/>
                            </p:stCondLst>
                            <p:childTnLst>
                              <p:par>
                                <p:cTn id="21" presetID="4" presetClass="entr" presetSubtype="16" fill="hold" nodeType="afterEffect">
                                  <p:stCondLst>
                                    <p:cond delay="0"/>
                                  </p:stCondLst>
                                  <p:childTnLst>
                                    <p:set>
                                      <p:cBhvr>
                                        <p:cTn id="22" dur="1" fill="hold">
                                          <p:stCondLst>
                                            <p:cond delay="0"/>
                                          </p:stCondLst>
                                        </p:cTn>
                                        <p:tgtEl>
                                          <p:spTgt spid="25602">
                                            <p:txEl>
                                              <p:pRg st="5" end="5"/>
                                            </p:txEl>
                                          </p:spTgt>
                                        </p:tgtEl>
                                        <p:attrNameLst>
                                          <p:attrName>style.visibility</p:attrName>
                                        </p:attrNameLst>
                                      </p:cBhvr>
                                      <p:to>
                                        <p:strVal val="visible"/>
                                      </p:to>
                                    </p:set>
                                    <p:animEffect transition="in" filter="box(in)">
                                      <p:cBhvr>
                                        <p:cTn id="23" dur="2000"/>
                                        <p:tgtEl>
                                          <p:spTgt spid="2560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2">
            <a:extLst>
              <a:ext uri="{FF2B5EF4-FFF2-40B4-BE49-F238E27FC236}">
                <a16:creationId xmlns:a16="http://schemas.microsoft.com/office/drawing/2014/main" xmlns="" id="{9937E1C7-3D8D-4240-BA51-8616CE7E5157}"/>
              </a:ext>
            </a:extLst>
          </p:cNvPr>
          <p:cNvSpPr txBox="1">
            <a:spLocks noChangeArrowheads="1"/>
          </p:cNvSpPr>
          <p:nvPr/>
        </p:nvSpPr>
        <p:spPr bwMode="auto">
          <a:xfrm>
            <a:off x="592138" y="614363"/>
            <a:ext cx="792162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CC0000"/>
                </a:solidFill>
              </a:rPr>
              <a:t>معایب:</a:t>
            </a:r>
          </a:p>
          <a:p>
            <a:pPr eaLnBrk="1" hangingPunct="1">
              <a:lnSpc>
                <a:spcPct val="150000"/>
              </a:lnSpc>
              <a:buFontTx/>
              <a:buChar char="•"/>
            </a:pPr>
            <a:r>
              <a:rPr lang="fa-IR" altLang="en-US" b="0">
                <a:solidFill>
                  <a:srgbClr val="FFFF00"/>
                </a:solidFill>
              </a:rPr>
              <a:t> عدم دسترسی به منابع موجود </a:t>
            </a:r>
          </a:p>
          <a:p>
            <a:pPr eaLnBrk="1" hangingPunct="1">
              <a:lnSpc>
                <a:spcPct val="150000"/>
              </a:lnSpc>
              <a:buFontTx/>
              <a:buChar char="•"/>
            </a:pPr>
            <a:r>
              <a:rPr lang="fa-IR" altLang="en-US" b="0">
                <a:solidFill>
                  <a:srgbClr val="FFFF00"/>
                </a:solidFill>
              </a:rPr>
              <a:t> پرخرج و دشوار بودن تحلیل داده های کاربردی</a:t>
            </a:r>
          </a:p>
          <a:p>
            <a:pPr eaLnBrk="1" hangingPunct="1">
              <a:lnSpc>
                <a:spcPct val="150000"/>
              </a:lnSpc>
              <a:buFontTx/>
              <a:buChar char="•"/>
            </a:pPr>
            <a:r>
              <a:rPr lang="fa-IR" altLang="en-US" b="0">
                <a:solidFill>
                  <a:srgbClr val="FFFF00"/>
                </a:solidFill>
              </a:rPr>
              <a:t> لزوم دقت در نمونه گیری مناسب از اطلاعات </a:t>
            </a:r>
          </a:p>
          <a:p>
            <a:pPr eaLnBrk="1" hangingPunct="1">
              <a:lnSpc>
                <a:spcPct val="150000"/>
              </a:lnSpc>
              <a:buFontTx/>
              <a:buChar char="•"/>
            </a:pPr>
            <a:r>
              <a:rPr lang="fa-IR" altLang="en-US" b="0">
                <a:solidFill>
                  <a:srgbClr val="FFFF00"/>
                </a:solidFill>
              </a:rPr>
              <a:t> وجود اطلاعات ضد و نقیض در یک مورد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26626">
                                            <p:txEl>
                                              <p:pRg st="0" end="0"/>
                                            </p:txEl>
                                          </p:spTgt>
                                        </p:tgtEl>
                                        <p:attrNameLst>
                                          <p:attrName>style.visibility</p:attrName>
                                        </p:attrNameLst>
                                      </p:cBhvr>
                                      <p:to>
                                        <p:strVal val="visible"/>
                                      </p:to>
                                    </p:set>
                                    <p:animEffect transition="in" filter="barn(inHorizontal)">
                                      <p:cBhvr>
                                        <p:cTn id="7" dur="2000"/>
                                        <p:tgtEl>
                                          <p:spTgt spid="26626">
                                            <p:txEl>
                                              <p:pRg st="0" end="0"/>
                                            </p:txEl>
                                          </p:spTgt>
                                        </p:tgtEl>
                                      </p:cBhvr>
                                    </p:animEffect>
                                  </p:childTnLst>
                                </p:cTn>
                              </p:par>
                            </p:childTnLst>
                          </p:cTn>
                        </p:par>
                        <p:par>
                          <p:cTn id="8" fill="hold" nodeType="afterGroup">
                            <p:stCondLst>
                              <p:cond delay="2000"/>
                            </p:stCondLst>
                            <p:childTnLst>
                              <p:par>
                                <p:cTn id="9" presetID="16" presetClass="entr" presetSubtype="26" fill="hold" nodeType="afterEffect">
                                  <p:stCondLst>
                                    <p:cond delay="0"/>
                                  </p:stCondLst>
                                  <p:childTnLst>
                                    <p:set>
                                      <p:cBhvr>
                                        <p:cTn id="10" dur="1" fill="hold">
                                          <p:stCondLst>
                                            <p:cond delay="0"/>
                                          </p:stCondLst>
                                        </p:cTn>
                                        <p:tgtEl>
                                          <p:spTgt spid="26626">
                                            <p:txEl>
                                              <p:pRg st="1" end="1"/>
                                            </p:txEl>
                                          </p:spTgt>
                                        </p:tgtEl>
                                        <p:attrNameLst>
                                          <p:attrName>style.visibility</p:attrName>
                                        </p:attrNameLst>
                                      </p:cBhvr>
                                      <p:to>
                                        <p:strVal val="visible"/>
                                      </p:to>
                                    </p:set>
                                    <p:animEffect transition="in" filter="barn(inHorizontal)">
                                      <p:cBhvr>
                                        <p:cTn id="11" dur="2000"/>
                                        <p:tgtEl>
                                          <p:spTgt spid="26626">
                                            <p:txEl>
                                              <p:pRg st="1" end="1"/>
                                            </p:txEl>
                                          </p:spTgt>
                                        </p:tgtEl>
                                      </p:cBhvr>
                                    </p:animEffect>
                                  </p:childTnLst>
                                </p:cTn>
                              </p:par>
                            </p:childTnLst>
                          </p:cTn>
                        </p:par>
                        <p:par>
                          <p:cTn id="12" fill="hold" nodeType="afterGroup">
                            <p:stCondLst>
                              <p:cond delay="4000"/>
                            </p:stCondLst>
                            <p:childTnLst>
                              <p:par>
                                <p:cTn id="13" presetID="16" presetClass="entr" presetSubtype="26" fill="hold" nodeType="afterEffect">
                                  <p:stCondLst>
                                    <p:cond delay="0"/>
                                  </p:stCondLst>
                                  <p:childTnLst>
                                    <p:set>
                                      <p:cBhvr>
                                        <p:cTn id="14" dur="1" fill="hold">
                                          <p:stCondLst>
                                            <p:cond delay="0"/>
                                          </p:stCondLst>
                                        </p:cTn>
                                        <p:tgtEl>
                                          <p:spTgt spid="26626">
                                            <p:txEl>
                                              <p:pRg st="2" end="2"/>
                                            </p:txEl>
                                          </p:spTgt>
                                        </p:tgtEl>
                                        <p:attrNameLst>
                                          <p:attrName>style.visibility</p:attrName>
                                        </p:attrNameLst>
                                      </p:cBhvr>
                                      <p:to>
                                        <p:strVal val="visible"/>
                                      </p:to>
                                    </p:set>
                                    <p:animEffect transition="in" filter="barn(inHorizontal)">
                                      <p:cBhvr>
                                        <p:cTn id="15" dur="2000"/>
                                        <p:tgtEl>
                                          <p:spTgt spid="26626">
                                            <p:txEl>
                                              <p:pRg st="2" end="2"/>
                                            </p:txEl>
                                          </p:spTgt>
                                        </p:tgtEl>
                                      </p:cBhvr>
                                    </p:animEffect>
                                  </p:childTnLst>
                                </p:cTn>
                              </p:par>
                            </p:childTnLst>
                          </p:cTn>
                        </p:par>
                        <p:par>
                          <p:cTn id="16" fill="hold" nodeType="afterGroup">
                            <p:stCondLst>
                              <p:cond delay="6000"/>
                            </p:stCondLst>
                            <p:childTnLst>
                              <p:par>
                                <p:cTn id="17" presetID="16" presetClass="entr" presetSubtype="26" fill="hold" nodeType="afterEffect">
                                  <p:stCondLst>
                                    <p:cond delay="0"/>
                                  </p:stCondLst>
                                  <p:childTnLst>
                                    <p:set>
                                      <p:cBhvr>
                                        <p:cTn id="18" dur="1" fill="hold">
                                          <p:stCondLst>
                                            <p:cond delay="0"/>
                                          </p:stCondLst>
                                        </p:cTn>
                                        <p:tgtEl>
                                          <p:spTgt spid="26626">
                                            <p:txEl>
                                              <p:pRg st="3" end="3"/>
                                            </p:txEl>
                                          </p:spTgt>
                                        </p:tgtEl>
                                        <p:attrNameLst>
                                          <p:attrName>style.visibility</p:attrName>
                                        </p:attrNameLst>
                                      </p:cBhvr>
                                      <p:to>
                                        <p:strVal val="visible"/>
                                      </p:to>
                                    </p:set>
                                    <p:animEffect transition="in" filter="barn(inHorizontal)">
                                      <p:cBhvr>
                                        <p:cTn id="19" dur="2000"/>
                                        <p:tgtEl>
                                          <p:spTgt spid="26626">
                                            <p:txEl>
                                              <p:pRg st="3" end="3"/>
                                            </p:txEl>
                                          </p:spTgt>
                                        </p:tgtEl>
                                      </p:cBhvr>
                                    </p:animEffect>
                                  </p:childTnLst>
                                </p:cTn>
                              </p:par>
                            </p:childTnLst>
                          </p:cTn>
                        </p:par>
                        <p:par>
                          <p:cTn id="20" fill="hold" nodeType="afterGroup">
                            <p:stCondLst>
                              <p:cond delay="8000"/>
                            </p:stCondLst>
                            <p:childTnLst>
                              <p:par>
                                <p:cTn id="21" presetID="16" presetClass="entr" presetSubtype="26" fill="hold" nodeType="afterEffect">
                                  <p:stCondLst>
                                    <p:cond delay="0"/>
                                  </p:stCondLst>
                                  <p:childTnLst>
                                    <p:set>
                                      <p:cBhvr>
                                        <p:cTn id="22" dur="1" fill="hold">
                                          <p:stCondLst>
                                            <p:cond delay="0"/>
                                          </p:stCondLst>
                                        </p:cTn>
                                        <p:tgtEl>
                                          <p:spTgt spid="26626">
                                            <p:txEl>
                                              <p:pRg st="4" end="4"/>
                                            </p:txEl>
                                          </p:spTgt>
                                        </p:tgtEl>
                                        <p:attrNameLst>
                                          <p:attrName>style.visibility</p:attrName>
                                        </p:attrNameLst>
                                      </p:cBhvr>
                                      <p:to>
                                        <p:strVal val="visible"/>
                                      </p:to>
                                    </p:set>
                                    <p:animEffect transition="in" filter="barn(inHorizontal)">
                                      <p:cBhvr>
                                        <p:cTn id="23" dur="2000"/>
                                        <p:tgtEl>
                                          <p:spTgt spid="2662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a:extLst>
              <a:ext uri="{FF2B5EF4-FFF2-40B4-BE49-F238E27FC236}">
                <a16:creationId xmlns:a16="http://schemas.microsoft.com/office/drawing/2014/main" xmlns="" id="{ACCDF7C8-9804-4783-AF0D-EED7DE2F8019}"/>
              </a:ext>
            </a:extLst>
          </p:cNvPr>
          <p:cNvSpPr txBox="1">
            <a:spLocks noChangeArrowheads="1"/>
          </p:cNvSpPr>
          <p:nvPr/>
        </p:nvSpPr>
        <p:spPr bwMode="auto">
          <a:xfrm>
            <a:off x="471488" y="744538"/>
            <a:ext cx="8137525"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ب- تحقیق زمینه یابی:</a:t>
            </a:r>
          </a:p>
          <a:p>
            <a:pPr algn="just" eaLnBrk="1" hangingPunct="1">
              <a:lnSpc>
                <a:spcPct val="150000"/>
              </a:lnSpc>
            </a:pPr>
            <a:endParaRPr lang="fa-IR" altLang="en-US">
              <a:solidFill>
                <a:srgbClr val="CC0000"/>
              </a:solidFill>
            </a:endParaRPr>
          </a:p>
          <a:p>
            <a:pPr algn="just" eaLnBrk="1" hangingPunct="1">
              <a:lnSpc>
                <a:spcPct val="150000"/>
              </a:lnSpc>
            </a:pPr>
            <a:r>
              <a:rPr lang="fa-IR" altLang="en-US" b="0">
                <a:solidFill>
                  <a:srgbClr val="FFFF00"/>
                </a:solidFill>
              </a:rPr>
              <a:t>مبتنی است بر نظر خواهی از افراد و گروهها در زمینه های گوناگون </a:t>
            </a:r>
          </a:p>
          <a:p>
            <a:pPr eaLnBrk="1" hangingPunct="1">
              <a:lnSpc>
                <a:spcPct val="150000"/>
              </a:lnSpc>
            </a:pPr>
            <a:r>
              <a:rPr lang="fa-IR" altLang="en-US" b="0">
                <a:solidFill>
                  <a:srgbClr val="FFFF00"/>
                </a:solidFill>
              </a:rPr>
              <a:t>			</a:t>
            </a:r>
            <a:r>
              <a:rPr lang="fa-IR" altLang="en-US" b="0">
                <a:solidFill>
                  <a:srgbClr val="FF3300"/>
                </a:solidFill>
              </a:rPr>
              <a:t>شفاهی</a:t>
            </a:r>
            <a:r>
              <a:rPr lang="fa-IR" altLang="en-US" b="0">
                <a:solidFill>
                  <a:srgbClr val="FFFF00"/>
                </a:solidFill>
              </a:rPr>
              <a:t> 			</a:t>
            </a:r>
            <a:r>
              <a:rPr lang="fa-IR" altLang="en-US" b="0">
                <a:solidFill>
                  <a:srgbClr val="FF9900"/>
                </a:solidFill>
              </a:rPr>
              <a:t>مصاحبه بالینی</a:t>
            </a:r>
            <a:r>
              <a:rPr lang="fa-IR" altLang="en-US" b="0">
                <a:solidFill>
                  <a:srgbClr val="FFFF00"/>
                </a:solidFill>
              </a:rPr>
              <a:t> </a:t>
            </a:r>
          </a:p>
          <a:p>
            <a:pPr eaLnBrk="1" hangingPunct="1">
              <a:lnSpc>
                <a:spcPct val="150000"/>
              </a:lnSpc>
            </a:pPr>
            <a:r>
              <a:rPr lang="fa-IR" altLang="en-US" b="0">
                <a:solidFill>
                  <a:srgbClr val="FFFF00"/>
                </a:solidFill>
              </a:rPr>
              <a:t>شامل پرسیدن   </a:t>
            </a:r>
          </a:p>
          <a:p>
            <a:pPr eaLnBrk="1" hangingPunct="1">
              <a:lnSpc>
                <a:spcPct val="150000"/>
              </a:lnSpc>
            </a:pPr>
            <a:r>
              <a:rPr lang="fa-IR" altLang="en-US" b="0">
                <a:solidFill>
                  <a:srgbClr val="FFFF00"/>
                </a:solidFill>
              </a:rPr>
              <a:t>			</a:t>
            </a:r>
            <a:r>
              <a:rPr lang="fa-IR" altLang="en-US" b="0">
                <a:solidFill>
                  <a:srgbClr val="FF3300"/>
                </a:solidFill>
              </a:rPr>
              <a:t>کتبی</a:t>
            </a:r>
            <a:r>
              <a:rPr lang="fa-IR" altLang="en-US" b="0">
                <a:solidFill>
                  <a:srgbClr val="FFFF00"/>
                </a:solidFill>
              </a:rPr>
              <a:t> 			</a:t>
            </a:r>
            <a:r>
              <a:rPr lang="fa-IR" altLang="en-US" b="0">
                <a:solidFill>
                  <a:srgbClr val="FF9900"/>
                </a:solidFill>
              </a:rPr>
              <a:t>پرسشنامه های هنجار</a:t>
            </a:r>
            <a:r>
              <a:rPr lang="fa-IR" altLang="en-US" b="0"/>
              <a:t> </a:t>
            </a:r>
          </a:p>
        </p:txBody>
      </p:sp>
      <p:grpSp>
        <p:nvGrpSpPr>
          <p:cNvPr id="2" name="Group 8">
            <a:extLst>
              <a:ext uri="{FF2B5EF4-FFF2-40B4-BE49-F238E27FC236}">
                <a16:creationId xmlns:a16="http://schemas.microsoft.com/office/drawing/2014/main" xmlns="" id="{8CA1EDBF-E615-448A-8FEC-94E414350A07}"/>
              </a:ext>
            </a:extLst>
          </p:cNvPr>
          <p:cNvGrpSpPr>
            <a:grpSpLocks/>
          </p:cNvGrpSpPr>
          <p:nvPr/>
        </p:nvGrpSpPr>
        <p:grpSpPr bwMode="auto">
          <a:xfrm>
            <a:off x="3257550" y="3175000"/>
            <a:ext cx="3595688" cy="1438275"/>
            <a:chOff x="2004" y="1818"/>
            <a:chExt cx="2265" cy="906"/>
          </a:xfrm>
        </p:grpSpPr>
        <p:sp>
          <p:nvSpPr>
            <p:cNvPr id="29700" name="Line 3">
              <a:extLst>
                <a:ext uri="{FF2B5EF4-FFF2-40B4-BE49-F238E27FC236}">
                  <a16:creationId xmlns:a16="http://schemas.microsoft.com/office/drawing/2014/main" xmlns="" id="{294FECBF-D1C8-4F91-B85C-548E53FEE160}"/>
                </a:ext>
              </a:extLst>
            </p:cNvPr>
            <p:cNvSpPr>
              <a:spLocks noChangeShapeType="1"/>
            </p:cNvSpPr>
            <p:nvPr/>
          </p:nvSpPr>
          <p:spPr bwMode="auto">
            <a:xfrm flipH="1">
              <a:off x="3716" y="2277"/>
              <a:ext cx="553" cy="383"/>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01" name="Line 4">
              <a:extLst>
                <a:ext uri="{FF2B5EF4-FFF2-40B4-BE49-F238E27FC236}">
                  <a16:creationId xmlns:a16="http://schemas.microsoft.com/office/drawing/2014/main" xmlns="" id="{1E076189-C6FA-40A1-9A4A-2FF5EC6A4278}"/>
                </a:ext>
              </a:extLst>
            </p:cNvPr>
            <p:cNvSpPr>
              <a:spLocks noChangeShapeType="1"/>
            </p:cNvSpPr>
            <p:nvPr/>
          </p:nvSpPr>
          <p:spPr bwMode="auto">
            <a:xfrm flipH="1" flipV="1">
              <a:off x="3716" y="1818"/>
              <a:ext cx="553" cy="459"/>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02" name="Line 5">
              <a:extLst>
                <a:ext uri="{FF2B5EF4-FFF2-40B4-BE49-F238E27FC236}">
                  <a16:creationId xmlns:a16="http://schemas.microsoft.com/office/drawing/2014/main" xmlns="" id="{55646230-7A3E-461E-9442-266549923BEA}"/>
                </a:ext>
              </a:extLst>
            </p:cNvPr>
            <p:cNvSpPr>
              <a:spLocks noChangeShapeType="1"/>
            </p:cNvSpPr>
            <p:nvPr/>
          </p:nvSpPr>
          <p:spPr bwMode="auto">
            <a:xfrm flipH="1">
              <a:off x="2016" y="1866"/>
              <a:ext cx="983" cy="0"/>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9703" name="Line 6">
              <a:extLst>
                <a:ext uri="{FF2B5EF4-FFF2-40B4-BE49-F238E27FC236}">
                  <a16:creationId xmlns:a16="http://schemas.microsoft.com/office/drawing/2014/main" xmlns="" id="{3EF910E9-592A-4827-8FE5-C4079FAE98F2}"/>
                </a:ext>
              </a:extLst>
            </p:cNvPr>
            <p:cNvSpPr>
              <a:spLocks noChangeShapeType="1"/>
            </p:cNvSpPr>
            <p:nvPr/>
          </p:nvSpPr>
          <p:spPr bwMode="auto">
            <a:xfrm flipH="1">
              <a:off x="2004" y="2724"/>
              <a:ext cx="1107" cy="0"/>
            </a:xfrm>
            <a:prstGeom prst="line">
              <a:avLst/>
            </a:prstGeom>
            <a:noFill/>
            <a:ln w="9525">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Effect transition="in" filter="wipe(right)">
                                      <p:cBhvr>
                                        <p:cTn id="7" dur="2000"/>
                                        <p:tgtEl>
                                          <p:spTgt spid="27650">
                                            <p:txEl>
                                              <p:pRg st="0" end="0"/>
                                            </p:txEl>
                                          </p:spTgt>
                                        </p:tgtEl>
                                      </p:cBhvr>
                                    </p:animEffect>
                                  </p:childTnLst>
                                </p:cTn>
                              </p:par>
                            </p:childTnLst>
                          </p:cTn>
                        </p:par>
                        <p:par>
                          <p:cTn id="8" fill="hold" nodeType="afterGroup">
                            <p:stCondLst>
                              <p:cond delay="2000"/>
                            </p:stCondLst>
                            <p:childTnLst>
                              <p:par>
                                <p:cTn id="9" presetID="22" presetClass="entr" presetSubtype="2" fill="hold" nodeType="afterEffect">
                                  <p:stCondLst>
                                    <p:cond delay="0"/>
                                  </p:stCondLst>
                                  <p:childTnLst>
                                    <p:set>
                                      <p:cBhvr>
                                        <p:cTn id="10" dur="1" fill="hold">
                                          <p:stCondLst>
                                            <p:cond delay="0"/>
                                          </p:stCondLst>
                                        </p:cTn>
                                        <p:tgtEl>
                                          <p:spTgt spid="27650">
                                            <p:txEl>
                                              <p:pRg st="2" end="2"/>
                                            </p:txEl>
                                          </p:spTgt>
                                        </p:tgtEl>
                                        <p:attrNameLst>
                                          <p:attrName>style.visibility</p:attrName>
                                        </p:attrNameLst>
                                      </p:cBhvr>
                                      <p:to>
                                        <p:strVal val="visible"/>
                                      </p:to>
                                    </p:set>
                                    <p:animEffect transition="in" filter="wipe(right)">
                                      <p:cBhvr>
                                        <p:cTn id="11" dur="2000"/>
                                        <p:tgtEl>
                                          <p:spTgt spid="27650">
                                            <p:txEl>
                                              <p:pRg st="2" end="2"/>
                                            </p:txEl>
                                          </p:spTgt>
                                        </p:tgtEl>
                                      </p:cBhvr>
                                    </p:animEffect>
                                  </p:childTnLst>
                                </p:cTn>
                              </p:par>
                            </p:childTnLst>
                          </p:cTn>
                        </p:par>
                        <p:par>
                          <p:cTn id="12" fill="hold" nodeType="afterGroup">
                            <p:stCondLst>
                              <p:cond delay="4000"/>
                            </p:stCondLst>
                            <p:childTnLst>
                              <p:par>
                                <p:cTn id="13" presetID="22" presetClass="entr" presetSubtype="2" fill="hold" nodeType="afterEffect">
                                  <p:stCondLst>
                                    <p:cond delay="0"/>
                                  </p:stCondLst>
                                  <p:childTnLst>
                                    <p:set>
                                      <p:cBhvr>
                                        <p:cTn id="14" dur="1" fill="hold">
                                          <p:stCondLst>
                                            <p:cond delay="0"/>
                                          </p:stCondLst>
                                        </p:cTn>
                                        <p:tgtEl>
                                          <p:spTgt spid="27650">
                                            <p:txEl>
                                              <p:pRg st="4" end="4"/>
                                            </p:txEl>
                                          </p:spTgt>
                                        </p:tgtEl>
                                        <p:attrNameLst>
                                          <p:attrName>style.visibility</p:attrName>
                                        </p:attrNameLst>
                                      </p:cBhvr>
                                      <p:to>
                                        <p:strVal val="visible"/>
                                      </p:to>
                                    </p:set>
                                    <p:animEffect transition="in" filter="wipe(right)">
                                      <p:cBhvr>
                                        <p:cTn id="15" dur="2000"/>
                                        <p:tgtEl>
                                          <p:spTgt spid="27650">
                                            <p:txEl>
                                              <p:pRg st="4" end="4"/>
                                            </p:txEl>
                                          </p:spTgt>
                                        </p:tgtEl>
                                      </p:cBhvr>
                                    </p:animEffect>
                                  </p:childTnLst>
                                </p:cTn>
                              </p:par>
                            </p:childTnLst>
                          </p:cTn>
                        </p:par>
                        <p:par>
                          <p:cTn id="16" fill="hold" nodeType="afterGroup">
                            <p:stCondLst>
                              <p:cond delay="6000"/>
                            </p:stCondLst>
                            <p:childTnLst>
                              <p:par>
                                <p:cTn id="17" presetID="22" presetClass="entr" presetSubtype="2"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right)">
                                      <p:cBhvr>
                                        <p:cTn id="19" dur="2000"/>
                                        <p:tgtEl>
                                          <p:spTgt spid="2"/>
                                        </p:tgtEl>
                                      </p:cBhvr>
                                    </p:animEffect>
                                  </p:childTnLst>
                                </p:cTn>
                              </p:par>
                            </p:childTnLst>
                          </p:cTn>
                        </p:par>
                        <p:par>
                          <p:cTn id="20" fill="hold" nodeType="afterGroup">
                            <p:stCondLst>
                              <p:cond delay="8000"/>
                            </p:stCondLst>
                            <p:childTnLst>
                              <p:par>
                                <p:cTn id="21" presetID="22" presetClass="entr" presetSubtype="2" fill="hold" nodeType="afterEffect">
                                  <p:stCondLst>
                                    <p:cond delay="0"/>
                                  </p:stCondLst>
                                  <p:childTnLst>
                                    <p:set>
                                      <p:cBhvr>
                                        <p:cTn id="22" dur="1" fill="hold">
                                          <p:stCondLst>
                                            <p:cond delay="0"/>
                                          </p:stCondLst>
                                        </p:cTn>
                                        <p:tgtEl>
                                          <p:spTgt spid="27650">
                                            <p:txEl>
                                              <p:pRg st="3" end="3"/>
                                            </p:txEl>
                                          </p:spTgt>
                                        </p:tgtEl>
                                        <p:attrNameLst>
                                          <p:attrName>style.visibility</p:attrName>
                                        </p:attrNameLst>
                                      </p:cBhvr>
                                      <p:to>
                                        <p:strVal val="visible"/>
                                      </p:to>
                                    </p:set>
                                    <p:animEffect transition="in" filter="wipe(right)">
                                      <p:cBhvr>
                                        <p:cTn id="23" dur="2000"/>
                                        <p:tgtEl>
                                          <p:spTgt spid="27650">
                                            <p:txEl>
                                              <p:pRg st="3" end="3"/>
                                            </p:txEl>
                                          </p:spTgt>
                                        </p:tgtEl>
                                      </p:cBhvr>
                                    </p:animEffect>
                                  </p:childTnLst>
                                </p:cTn>
                              </p:par>
                            </p:childTnLst>
                          </p:cTn>
                        </p:par>
                        <p:par>
                          <p:cTn id="24" fill="hold" nodeType="afterGroup">
                            <p:stCondLst>
                              <p:cond delay="10000"/>
                            </p:stCondLst>
                            <p:childTnLst>
                              <p:par>
                                <p:cTn id="25" presetID="22" presetClass="entr" presetSubtype="2" fill="hold" nodeType="afterEffect">
                                  <p:stCondLst>
                                    <p:cond delay="0"/>
                                  </p:stCondLst>
                                  <p:childTnLst>
                                    <p:set>
                                      <p:cBhvr>
                                        <p:cTn id="26" dur="1" fill="hold">
                                          <p:stCondLst>
                                            <p:cond delay="0"/>
                                          </p:stCondLst>
                                        </p:cTn>
                                        <p:tgtEl>
                                          <p:spTgt spid="27650">
                                            <p:txEl>
                                              <p:pRg st="5" end="5"/>
                                            </p:txEl>
                                          </p:spTgt>
                                        </p:tgtEl>
                                        <p:attrNameLst>
                                          <p:attrName>style.visibility</p:attrName>
                                        </p:attrNameLst>
                                      </p:cBhvr>
                                      <p:to>
                                        <p:strVal val="visible"/>
                                      </p:to>
                                    </p:set>
                                    <p:animEffect transition="in" filter="wipe(right)">
                                      <p:cBhvr>
                                        <p:cTn id="27" dur="2000"/>
                                        <p:tgtEl>
                                          <p:spTgt spid="2765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a:extLst>
              <a:ext uri="{FF2B5EF4-FFF2-40B4-BE49-F238E27FC236}">
                <a16:creationId xmlns:a16="http://schemas.microsoft.com/office/drawing/2014/main" xmlns="" id="{744C77D2-AB90-44B1-AAF7-2343DBEA6CF5}"/>
              </a:ext>
            </a:extLst>
          </p:cNvPr>
          <p:cNvSpPr txBox="1">
            <a:spLocks noChangeArrowheads="1"/>
          </p:cNvSpPr>
          <p:nvPr/>
        </p:nvSpPr>
        <p:spPr bwMode="auto">
          <a:xfrm>
            <a:off x="684213" y="447675"/>
            <a:ext cx="7848600" cy="6035675"/>
          </a:xfrm>
          <a:prstGeom prst="rect">
            <a:avLst/>
          </a:prstGeom>
          <a:noFill/>
          <a:ln w="9525">
            <a:noFill/>
            <a:miter lim="800000"/>
            <a:headEnd/>
            <a:tailEnd/>
          </a:ln>
          <a:effectLst/>
        </p:spPr>
        <p:txBody>
          <a:bodyPr>
            <a:spAutoFit/>
          </a:bodyPr>
          <a:lstStyle/>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مزایا و معایب تحقیق زمینه یابی :</a:t>
            </a:r>
          </a:p>
          <a:p>
            <a:pPr>
              <a:lnSpc>
                <a:spcPct val="150000"/>
              </a:lnSpc>
              <a:defRPr/>
            </a:pPr>
            <a:r>
              <a:rPr lang="fa-IR">
                <a:solidFill>
                  <a:srgbClr val="CC0000"/>
                </a:solidFill>
                <a:latin typeface="Arial" charset="0"/>
                <a:cs typeface="B Zar" pitchFamily="2" charset="-78"/>
              </a:rPr>
              <a:t>مزایا:</a:t>
            </a:r>
          </a:p>
          <a:p>
            <a:pPr>
              <a:lnSpc>
                <a:spcPct val="150000"/>
              </a:lnSpc>
              <a:buFontTx/>
              <a:buChar char="•"/>
              <a:defRPr/>
            </a:pPr>
            <a:r>
              <a:rPr lang="fa-IR" b="0">
                <a:solidFill>
                  <a:srgbClr val="FFFF00"/>
                </a:solidFill>
                <a:latin typeface="Arial" charset="0"/>
                <a:cs typeface="B Zar" pitchFamily="2" charset="-78"/>
              </a:rPr>
              <a:t> به دست آوردن اطلاعات دقیق درباره یک جمعیت </a:t>
            </a:r>
          </a:p>
          <a:p>
            <a:pPr>
              <a:lnSpc>
                <a:spcPct val="150000"/>
              </a:lnSpc>
              <a:buFontTx/>
              <a:buChar char="•"/>
              <a:defRPr/>
            </a:pPr>
            <a:r>
              <a:rPr lang="fa-IR" b="0">
                <a:solidFill>
                  <a:srgbClr val="FFFF00"/>
                </a:solidFill>
                <a:latin typeface="Arial" charset="0"/>
                <a:cs typeface="B Zar" pitchFamily="2" charset="-78"/>
              </a:rPr>
              <a:t> امکان پیش بینی های دقیق در مورد نتایج رویدادها </a:t>
            </a:r>
          </a:p>
          <a:p>
            <a:pPr>
              <a:defRPr/>
            </a:pPr>
            <a:endParaRPr lang="fa-IR">
              <a:solidFill>
                <a:srgbClr val="CC0000"/>
              </a:solidFill>
              <a:latin typeface="Arial" charset="0"/>
              <a:cs typeface="B Zar" pitchFamily="2" charset="-78"/>
            </a:endParaRPr>
          </a:p>
          <a:p>
            <a:pPr>
              <a:lnSpc>
                <a:spcPct val="150000"/>
              </a:lnSpc>
              <a:defRPr/>
            </a:pPr>
            <a:r>
              <a:rPr lang="fa-IR">
                <a:solidFill>
                  <a:srgbClr val="CC0000"/>
                </a:solidFill>
                <a:latin typeface="Arial" charset="0"/>
                <a:cs typeface="B Zar" pitchFamily="2" charset="-78"/>
              </a:rPr>
              <a:t>معایب :</a:t>
            </a:r>
          </a:p>
          <a:p>
            <a:pPr>
              <a:lnSpc>
                <a:spcPct val="150000"/>
              </a:lnSpc>
              <a:buFontTx/>
              <a:buChar char="•"/>
              <a:defRPr/>
            </a:pPr>
            <a:r>
              <a:rPr lang="fa-IR" b="0">
                <a:solidFill>
                  <a:srgbClr val="FFFF00"/>
                </a:solidFill>
                <a:latin typeface="Arial" charset="0"/>
                <a:cs typeface="B Zar" pitchFamily="2" charset="-78"/>
              </a:rPr>
              <a:t> خطای حاصل از نمونه گیری </a:t>
            </a:r>
          </a:p>
          <a:p>
            <a:pPr>
              <a:lnSpc>
                <a:spcPct val="150000"/>
              </a:lnSpc>
              <a:buFontTx/>
              <a:buChar char="•"/>
              <a:defRPr/>
            </a:pPr>
            <a:r>
              <a:rPr lang="fa-IR" b="0">
                <a:solidFill>
                  <a:srgbClr val="FFFF00"/>
                </a:solidFill>
                <a:latin typeface="Arial" charset="0"/>
                <a:cs typeface="B Zar" pitchFamily="2" charset="-78"/>
              </a:rPr>
              <a:t> نیاز به پرسنل کارآزموده و ماهر </a:t>
            </a:r>
          </a:p>
          <a:p>
            <a:pPr>
              <a:lnSpc>
                <a:spcPct val="150000"/>
              </a:lnSpc>
              <a:buFontTx/>
              <a:buChar char="•"/>
              <a:defRPr/>
            </a:pPr>
            <a:r>
              <a:rPr lang="fa-IR" b="0">
                <a:solidFill>
                  <a:srgbClr val="66FF99"/>
                </a:solidFill>
                <a:latin typeface="Arial" charset="0"/>
                <a:cs typeface="B Zar" pitchFamily="2" charset="-78"/>
              </a:rPr>
              <a:t> عکس العملی بودن </a:t>
            </a:r>
          </a:p>
        </p:txBody>
      </p:sp>
      <p:sp>
        <p:nvSpPr>
          <p:cNvPr id="30723" name="Text Box 5">
            <a:extLst>
              <a:ext uri="{FF2B5EF4-FFF2-40B4-BE49-F238E27FC236}">
                <a16:creationId xmlns:a16="http://schemas.microsoft.com/office/drawing/2014/main" xmlns="" id="{04484538-2963-4797-92EC-D969D53E1A2A}"/>
              </a:ext>
            </a:extLst>
          </p:cNvPr>
          <p:cNvSpPr txBox="1">
            <a:spLocks noChangeArrowheads="1"/>
          </p:cNvSpPr>
          <p:nvPr/>
        </p:nvSpPr>
        <p:spPr bwMode="auto">
          <a:xfrm>
            <a:off x="5219700" y="1052513"/>
            <a:ext cx="9366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en-US" altLang="en-US" sz="1800" b="0">
              <a:cs typeface="Arial" panose="020B0604020202020204"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28674">
                                            <p:txEl>
                                              <p:pRg st="0" end="0"/>
                                            </p:txEl>
                                          </p:spTgt>
                                        </p:tgtEl>
                                        <p:attrNameLst>
                                          <p:attrName>style.visibility</p:attrName>
                                        </p:attrNameLst>
                                      </p:cBhvr>
                                      <p:to>
                                        <p:strVal val="visible"/>
                                      </p:to>
                                    </p:set>
                                    <p:anim calcmode="lin" valueType="num">
                                      <p:cBhvr additive="base">
                                        <p:cTn id="7" dur="2000" fill="hold"/>
                                        <p:tgtEl>
                                          <p:spTgt spid="28674">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8674">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28674">
                                            <p:txEl>
                                              <p:pRg st="1" end="1"/>
                                            </p:txEl>
                                          </p:spTgt>
                                        </p:tgtEl>
                                        <p:attrNameLst>
                                          <p:attrName>style.visibility</p:attrName>
                                        </p:attrNameLst>
                                      </p:cBhvr>
                                      <p:to>
                                        <p:strVal val="visible"/>
                                      </p:to>
                                    </p:set>
                                    <p:anim calcmode="lin" valueType="num">
                                      <p:cBhvr additive="base">
                                        <p:cTn id="12" dur="2000" fill="hold"/>
                                        <p:tgtEl>
                                          <p:spTgt spid="28674">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8674">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28674">
                                            <p:txEl>
                                              <p:pRg st="2" end="2"/>
                                            </p:txEl>
                                          </p:spTgt>
                                        </p:tgtEl>
                                        <p:attrNameLst>
                                          <p:attrName>style.visibility</p:attrName>
                                        </p:attrNameLst>
                                      </p:cBhvr>
                                      <p:to>
                                        <p:strVal val="visible"/>
                                      </p:to>
                                    </p:set>
                                    <p:anim calcmode="lin" valueType="num">
                                      <p:cBhvr additive="base">
                                        <p:cTn id="17" dur="2000" fill="hold"/>
                                        <p:tgtEl>
                                          <p:spTgt spid="28674">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8674">
                                            <p:txEl>
                                              <p:pRg st="2" end="2"/>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nodeType="afterEffect">
                                  <p:stCondLst>
                                    <p:cond delay="0"/>
                                  </p:stCondLst>
                                  <p:childTnLst>
                                    <p:set>
                                      <p:cBhvr>
                                        <p:cTn id="21" dur="1" fill="hold">
                                          <p:stCondLst>
                                            <p:cond delay="0"/>
                                          </p:stCondLst>
                                        </p:cTn>
                                        <p:tgtEl>
                                          <p:spTgt spid="28674">
                                            <p:txEl>
                                              <p:pRg st="3" end="3"/>
                                            </p:txEl>
                                          </p:spTgt>
                                        </p:tgtEl>
                                        <p:attrNameLst>
                                          <p:attrName>style.visibility</p:attrName>
                                        </p:attrNameLst>
                                      </p:cBhvr>
                                      <p:to>
                                        <p:strVal val="visible"/>
                                      </p:to>
                                    </p:set>
                                    <p:anim calcmode="lin" valueType="num">
                                      <p:cBhvr additive="base">
                                        <p:cTn id="22" dur="2000" fill="hold"/>
                                        <p:tgtEl>
                                          <p:spTgt spid="28674">
                                            <p:txEl>
                                              <p:pRg st="3" end="3"/>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8674">
                                            <p:txEl>
                                              <p:pRg st="3" end="3"/>
                                            </p:txEl>
                                          </p:spTgt>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8000"/>
                            </p:stCondLst>
                            <p:childTnLst>
                              <p:par>
                                <p:cTn id="25" presetID="7" presetClass="entr" presetSubtype="8" fill="hold" nodeType="afterEffect">
                                  <p:stCondLst>
                                    <p:cond delay="0"/>
                                  </p:stCondLst>
                                  <p:childTnLst>
                                    <p:set>
                                      <p:cBhvr>
                                        <p:cTn id="26" dur="1" fill="hold">
                                          <p:stCondLst>
                                            <p:cond delay="0"/>
                                          </p:stCondLst>
                                        </p:cTn>
                                        <p:tgtEl>
                                          <p:spTgt spid="28674">
                                            <p:txEl>
                                              <p:pRg st="5" end="5"/>
                                            </p:txEl>
                                          </p:spTgt>
                                        </p:tgtEl>
                                        <p:attrNameLst>
                                          <p:attrName>style.visibility</p:attrName>
                                        </p:attrNameLst>
                                      </p:cBhvr>
                                      <p:to>
                                        <p:strVal val="visible"/>
                                      </p:to>
                                    </p:set>
                                    <p:anim calcmode="lin" valueType="num">
                                      <p:cBhvr additive="base">
                                        <p:cTn id="27" dur="2000" fill="hold"/>
                                        <p:tgtEl>
                                          <p:spTgt spid="28674">
                                            <p:txEl>
                                              <p:pRg st="5" end="5"/>
                                            </p:tx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28674">
                                            <p:txEl>
                                              <p:pRg st="5" end="5"/>
                                            </p:txEl>
                                          </p:spTgt>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0000"/>
                            </p:stCondLst>
                            <p:childTnLst>
                              <p:par>
                                <p:cTn id="30" presetID="7" presetClass="entr" presetSubtype="8" fill="hold" nodeType="afterEffect">
                                  <p:stCondLst>
                                    <p:cond delay="0"/>
                                  </p:stCondLst>
                                  <p:childTnLst>
                                    <p:set>
                                      <p:cBhvr>
                                        <p:cTn id="31" dur="1" fill="hold">
                                          <p:stCondLst>
                                            <p:cond delay="0"/>
                                          </p:stCondLst>
                                        </p:cTn>
                                        <p:tgtEl>
                                          <p:spTgt spid="28674">
                                            <p:txEl>
                                              <p:pRg st="6" end="6"/>
                                            </p:txEl>
                                          </p:spTgt>
                                        </p:tgtEl>
                                        <p:attrNameLst>
                                          <p:attrName>style.visibility</p:attrName>
                                        </p:attrNameLst>
                                      </p:cBhvr>
                                      <p:to>
                                        <p:strVal val="visible"/>
                                      </p:to>
                                    </p:set>
                                    <p:anim calcmode="lin" valueType="num">
                                      <p:cBhvr additive="base">
                                        <p:cTn id="32" dur="2000" fill="hold"/>
                                        <p:tgtEl>
                                          <p:spTgt spid="28674">
                                            <p:txEl>
                                              <p:pRg st="6" end="6"/>
                                            </p:txEl>
                                          </p:spTgt>
                                        </p:tgtEl>
                                        <p:attrNameLst>
                                          <p:attrName>ppt_x</p:attrName>
                                        </p:attrNameLst>
                                      </p:cBhvr>
                                      <p:tavLst>
                                        <p:tav tm="0">
                                          <p:val>
                                            <p:strVal val="0-#ppt_w/2"/>
                                          </p:val>
                                        </p:tav>
                                        <p:tav tm="100000">
                                          <p:val>
                                            <p:strVal val="#ppt_x"/>
                                          </p:val>
                                        </p:tav>
                                      </p:tavLst>
                                    </p:anim>
                                    <p:anim calcmode="lin" valueType="num">
                                      <p:cBhvr additive="base">
                                        <p:cTn id="33" dur="2000" fill="hold"/>
                                        <p:tgtEl>
                                          <p:spTgt spid="28674">
                                            <p:txEl>
                                              <p:pRg st="6" end="6"/>
                                            </p:txEl>
                                          </p:spTgt>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12000"/>
                            </p:stCondLst>
                            <p:childTnLst>
                              <p:par>
                                <p:cTn id="35" presetID="7" presetClass="entr" presetSubtype="8" fill="hold" nodeType="afterEffect">
                                  <p:stCondLst>
                                    <p:cond delay="0"/>
                                  </p:stCondLst>
                                  <p:childTnLst>
                                    <p:set>
                                      <p:cBhvr>
                                        <p:cTn id="36" dur="1" fill="hold">
                                          <p:stCondLst>
                                            <p:cond delay="0"/>
                                          </p:stCondLst>
                                        </p:cTn>
                                        <p:tgtEl>
                                          <p:spTgt spid="28674">
                                            <p:txEl>
                                              <p:pRg st="7" end="7"/>
                                            </p:txEl>
                                          </p:spTgt>
                                        </p:tgtEl>
                                        <p:attrNameLst>
                                          <p:attrName>style.visibility</p:attrName>
                                        </p:attrNameLst>
                                      </p:cBhvr>
                                      <p:to>
                                        <p:strVal val="visible"/>
                                      </p:to>
                                    </p:set>
                                    <p:anim calcmode="lin" valueType="num">
                                      <p:cBhvr additive="base">
                                        <p:cTn id="37" dur="2000" fill="hold"/>
                                        <p:tgtEl>
                                          <p:spTgt spid="28674">
                                            <p:txEl>
                                              <p:pRg st="7" end="7"/>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28674">
                                            <p:txEl>
                                              <p:pRg st="7" end="7"/>
                                            </p:txEl>
                                          </p:spTgt>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14000"/>
                            </p:stCondLst>
                            <p:childTnLst>
                              <p:par>
                                <p:cTn id="40" presetID="7" presetClass="entr" presetSubtype="8" fill="hold" nodeType="afterEffect">
                                  <p:stCondLst>
                                    <p:cond delay="0"/>
                                  </p:stCondLst>
                                  <p:childTnLst>
                                    <p:set>
                                      <p:cBhvr>
                                        <p:cTn id="41" dur="1" fill="hold">
                                          <p:stCondLst>
                                            <p:cond delay="0"/>
                                          </p:stCondLst>
                                        </p:cTn>
                                        <p:tgtEl>
                                          <p:spTgt spid="28674">
                                            <p:txEl>
                                              <p:pRg st="8" end="8"/>
                                            </p:txEl>
                                          </p:spTgt>
                                        </p:tgtEl>
                                        <p:attrNameLst>
                                          <p:attrName>style.visibility</p:attrName>
                                        </p:attrNameLst>
                                      </p:cBhvr>
                                      <p:to>
                                        <p:strVal val="visible"/>
                                      </p:to>
                                    </p:set>
                                    <p:anim calcmode="lin" valueType="num">
                                      <p:cBhvr additive="base">
                                        <p:cTn id="42" dur="2000" fill="hold"/>
                                        <p:tgtEl>
                                          <p:spTgt spid="28674">
                                            <p:txEl>
                                              <p:pRg st="8" end="8"/>
                                            </p:txEl>
                                          </p:spTgt>
                                        </p:tgtEl>
                                        <p:attrNameLst>
                                          <p:attrName>ppt_x</p:attrName>
                                        </p:attrNameLst>
                                      </p:cBhvr>
                                      <p:tavLst>
                                        <p:tav tm="0">
                                          <p:val>
                                            <p:strVal val="0-#ppt_w/2"/>
                                          </p:val>
                                        </p:tav>
                                        <p:tav tm="100000">
                                          <p:val>
                                            <p:strVal val="#ppt_x"/>
                                          </p:val>
                                        </p:tav>
                                      </p:tavLst>
                                    </p:anim>
                                    <p:anim calcmode="lin" valueType="num">
                                      <p:cBhvr additive="base">
                                        <p:cTn id="43" dur="2000" fill="hold"/>
                                        <p:tgtEl>
                                          <p:spTgt spid="28674">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2">
            <a:extLst>
              <a:ext uri="{FF2B5EF4-FFF2-40B4-BE49-F238E27FC236}">
                <a16:creationId xmlns:a16="http://schemas.microsoft.com/office/drawing/2014/main" xmlns="" id="{217B30AC-39B3-47C2-8C4C-D4408D9E52C6}"/>
              </a:ext>
            </a:extLst>
          </p:cNvPr>
          <p:cNvSpPr txBox="1">
            <a:spLocks noChangeArrowheads="1"/>
          </p:cNvSpPr>
          <p:nvPr/>
        </p:nvSpPr>
        <p:spPr bwMode="auto">
          <a:xfrm>
            <a:off x="630238" y="541338"/>
            <a:ext cx="7921625"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1450" indent="-171450" eaLnBrk="0" hangingPunct="0">
              <a:tabLst>
                <a:tab pos="171450" algn="l"/>
              </a:tabLst>
              <a:defRPr sz="3000" b="1">
                <a:solidFill>
                  <a:schemeClr val="tx1"/>
                </a:solidFill>
                <a:latin typeface="Arial" panose="020B0604020202020204" pitchFamily="34" charset="0"/>
                <a:cs typeface="B Zar" pitchFamily="2" charset="0"/>
              </a:defRPr>
            </a:lvl1pPr>
            <a:lvl2pPr marL="742950" indent="-285750" eaLnBrk="0" hangingPunct="0">
              <a:tabLst>
                <a:tab pos="171450" algn="l"/>
              </a:tabLst>
              <a:defRPr sz="3000" b="1">
                <a:solidFill>
                  <a:schemeClr val="tx1"/>
                </a:solidFill>
                <a:latin typeface="Arial" panose="020B0604020202020204" pitchFamily="34" charset="0"/>
                <a:cs typeface="B Zar" pitchFamily="2" charset="0"/>
              </a:defRPr>
            </a:lvl2pPr>
            <a:lvl3pPr marL="1143000" indent="-228600" eaLnBrk="0" hangingPunct="0">
              <a:tabLst>
                <a:tab pos="171450" algn="l"/>
              </a:tabLst>
              <a:defRPr sz="3000" b="1">
                <a:solidFill>
                  <a:schemeClr val="tx1"/>
                </a:solidFill>
                <a:latin typeface="Arial" panose="020B0604020202020204" pitchFamily="34" charset="0"/>
                <a:cs typeface="B Zar" pitchFamily="2" charset="0"/>
              </a:defRPr>
            </a:lvl3pPr>
            <a:lvl4pPr marL="1600200" indent="-228600" eaLnBrk="0" hangingPunct="0">
              <a:tabLst>
                <a:tab pos="171450" algn="l"/>
              </a:tabLst>
              <a:defRPr sz="3000" b="1">
                <a:solidFill>
                  <a:schemeClr val="tx1"/>
                </a:solidFill>
                <a:latin typeface="Arial" panose="020B0604020202020204" pitchFamily="34" charset="0"/>
                <a:cs typeface="B Zar" pitchFamily="2" charset="0"/>
              </a:defRPr>
            </a:lvl4pPr>
            <a:lvl5pPr marL="2057400" indent="-228600" eaLnBrk="0" hangingPunct="0">
              <a:tabLst>
                <a:tab pos="171450" algn="l"/>
              </a:tabLst>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tabLst>
                <a:tab pos="171450" algn="l"/>
              </a:tabLs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tabLst>
                <a:tab pos="171450" algn="l"/>
              </a:tabLs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tabLst>
                <a:tab pos="171450" algn="l"/>
              </a:tabLs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tabLst>
                <a:tab pos="171450" algn="l"/>
              </a:tabLs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پ- تحقیق میدانی:</a:t>
            </a:r>
            <a:endParaRPr lang="fa-IR" altLang="en-US" sz="1800" b="0">
              <a:cs typeface="Arial" panose="020B0604020202020204" pitchFamily="34" charset="0"/>
            </a:endParaRPr>
          </a:p>
          <a:p>
            <a:pPr algn="just" eaLnBrk="1" hangingPunct="1">
              <a:lnSpc>
                <a:spcPct val="150000"/>
              </a:lnSpc>
            </a:pPr>
            <a:endParaRPr lang="fa-IR" altLang="en-US" sz="1800" b="0">
              <a:cs typeface="Arial" panose="020B0604020202020204" pitchFamily="34" charset="0"/>
            </a:endParaRPr>
          </a:p>
          <a:p>
            <a:pPr algn="just" eaLnBrk="1" hangingPunct="1">
              <a:lnSpc>
                <a:spcPct val="150000"/>
              </a:lnSpc>
              <a:buFontTx/>
              <a:buChar char="•"/>
            </a:pPr>
            <a:r>
              <a:rPr lang="fa-IR" altLang="en-US" b="0">
                <a:solidFill>
                  <a:srgbClr val="FFFF00"/>
                </a:solidFill>
              </a:rPr>
              <a:t> زندگی موقتی محقق در موقعیت مورد تحقیق و مشاهده طبیعی موضوع مورد نظر و نیز استفاده از ابزارهای دیگر مثل پرسشنامه </a:t>
            </a:r>
          </a:p>
          <a:p>
            <a:pPr algn="just" eaLnBrk="1" hangingPunct="1">
              <a:lnSpc>
                <a:spcPct val="150000"/>
              </a:lnSpc>
              <a:buFontTx/>
              <a:buChar char="•"/>
            </a:pPr>
            <a:r>
              <a:rPr lang="fa-IR" altLang="en-US" b="0">
                <a:solidFill>
                  <a:srgbClr val="FFFF00"/>
                </a:solidFill>
              </a:rPr>
              <a:t> عمیق تر از تحقیق زمینه یابی است </a:t>
            </a:r>
          </a:p>
        </p:txBody>
      </p:sp>
      <p:sp>
        <p:nvSpPr>
          <p:cNvPr id="31747" name="Text Box 28">
            <a:extLst>
              <a:ext uri="{FF2B5EF4-FFF2-40B4-BE49-F238E27FC236}">
                <a16:creationId xmlns:a16="http://schemas.microsoft.com/office/drawing/2014/main" xmlns="" id="{2E23697C-095B-4DAD-BAB1-A49DAF2950D2}"/>
              </a:ext>
            </a:extLst>
          </p:cNvPr>
          <p:cNvSpPr txBox="1">
            <a:spLocks noChangeArrowheads="1"/>
          </p:cNvSpPr>
          <p:nvPr/>
        </p:nvSpPr>
        <p:spPr bwMode="auto">
          <a:xfrm>
            <a:off x="3419475" y="2852738"/>
            <a:ext cx="108108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en-US" altLang="en-US" sz="1800" b="0">
              <a:cs typeface="Arial" panose="020B0604020202020204" pitchFamily="34" charset="0"/>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29698">
                                            <p:txEl>
                                              <p:pRg st="0" end="0"/>
                                            </p:txEl>
                                          </p:spTgt>
                                        </p:tgtEl>
                                        <p:attrNameLst>
                                          <p:attrName>style.visibility</p:attrName>
                                        </p:attrNameLst>
                                      </p:cBhvr>
                                      <p:to>
                                        <p:strVal val="visible"/>
                                      </p:to>
                                    </p:set>
                                    <p:anim to="" calcmode="lin" valueType="num">
                                      <p:cBhvr>
                                        <p:cTn id="7" dur="1" fill="hold"/>
                                        <p:tgtEl>
                                          <p:spTgt spid="29698">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29698">
                                            <p:txEl>
                                              <p:pRg st="2" end="2"/>
                                            </p:txEl>
                                          </p:spTgt>
                                        </p:tgtEl>
                                        <p:attrNameLst>
                                          <p:attrName>style.visibility</p:attrName>
                                        </p:attrNameLst>
                                      </p:cBhvr>
                                      <p:to>
                                        <p:strVal val="visible"/>
                                      </p:to>
                                    </p:set>
                                    <p:anim to="" calcmode="lin" valueType="num">
                                      <p:cBhvr>
                                        <p:cTn id="11" dur="1" fill="hold"/>
                                        <p:tgtEl>
                                          <p:spTgt spid="29698">
                                            <p:txEl>
                                              <p:pRg st="2" end="2"/>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29698">
                                            <p:txEl>
                                              <p:pRg st="3" end="3"/>
                                            </p:txEl>
                                          </p:spTgt>
                                        </p:tgtEl>
                                        <p:attrNameLst>
                                          <p:attrName>style.visibility</p:attrName>
                                        </p:attrNameLst>
                                      </p:cBhvr>
                                      <p:to>
                                        <p:strVal val="visible"/>
                                      </p:to>
                                    </p:set>
                                    <p:anim to="" calcmode="lin" valueType="num">
                                      <p:cBhvr>
                                        <p:cTn id="15" dur="1" fill="hold"/>
                                        <p:tgtEl>
                                          <p:spTgt spid="29698">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a:extLst>
              <a:ext uri="{FF2B5EF4-FFF2-40B4-BE49-F238E27FC236}">
                <a16:creationId xmlns:a16="http://schemas.microsoft.com/office/drawing/2014/main" xmlns="" id="{664252DF-F744-4706-8BC0-DBB3DB46ABB6}"/>
              </a:ext>
            </a:extLst>
          </p:cNvPr>
          <p:cNvSpPr txBox="1">
            <a:spLocks noChangeArrowheads="1"/>
          </p:cNvSpPr>
          <p:nvPr/>
        </p:nvSpPr>
        <p:spPr bwMode="auto">
          <a:xfrm>
            <a:off x="611188" y="404813"/>
            <a:ext cx="7921625" cy="6172200"/>
          </a:xfrm>
          <a:prstGeom prst="rect">
            <a:avLst/>
          </a:prstGeom>
          <a:noFill/>
          <a:ln w="9525">
            <a:noFill/>
            <a:miter lim="800000"/>
            <a:headEnd/>
            <a:tailEnd/>
          </a:ln>
          <a:effectLst/>
        </p:spPr>
        <p:txBody>
          <a:bodyPr>
            <a:spAutoFit/>
          </a:bodyPr>
          <a:lstStyle/>
          <a:p>
            <a:pPr marL="266700" indent="-266700" algn="ctr">
              <a:spcBef>
                <a:spcPct val="50000"/>
              </a:spcBef>
              <a:defRPr/>
            </a:pPr>
            <a:r>
              <a:rPr lang="fa-IR" u="sng">
                <a:solidFill>
                  <a:schemeClr val="tx2"/>
                </a:solidFill>
                <a:effectLst>
                  <a:outerShdw blurRad="38100" dist="38100" dir="2700000" algn="tl">
                    <a:srgbClr val="000000"/>
                  </a:outerShdw>
                </a:effectLst>
                <a:latin typeface="Arial" charset="0"/>
                <a:cs typeface="B Zar" pitchFamily="2" charset="-78"/>
              </a:rPr>
              <a:t>مزایا و معایب تحقیق میدانی:</a:t>
            </a:r>
          </a:p>
          <a:p>
            <a:pPr marL="266700" indent="-266700" algn="just">
              <a:spcBef>
                <a:spcPct val="50000"/>
              </a:spcBef>
              <a:defRPr/>
            </a:pPr>
            <a:r>
              <a:rPr lang="fa-IR">
                <a:solidFill>
                  <a:srgbClr val="CC0000"/>
                </a:solidFill>
                <a:latin typeface="Arial" charset="0"/>
                <a:cs typeface="B Zar" pitchFamily="2" charset="-78"/>
              </a:rPr>
              <a:t>مزایا:</a:t>
            </a:r>
          </a:p>
          <a:p>
            <a:pPr marL="266700" indent="-266700" algn="just">
              <a:spcBef>
                <a:spcPct val="50000"/>
              </a:spcBef>
              <a:buFontTx/>
              <a:buChar char="•"/>
              <a:defRPr/>
            </a:pPr>
            <a:r>
              <a:rPr lang="fa-IR" b="0">
                <a:solidFill>
                  <a:srgbClr val="FFFF00"/>
                </a:solidFill>
                <a:latin typeface="Arial" charset="0"/>
                <a:cs typeface="B Zar" pitchFamily="2" charset="-78"/>
              </a:rPr>
              <a:t> قابلیت تعمیم داده های بدست آمده به دلیل کسب از محیط طبیعی </a:t>
            </a:r>
          </a:p>
          <a:p>
            <a:pPr marL="266700" indent="-266700" algn="just">
              <a:spcBef>
                <a:spcPct val="50000"/>
              </a:spcBef>
              <a:buFontTx/>
              <a:buChar char="•"/>
              <a:defRPr/>
            </a:pPr>
            <a:r>
              <a:rPr lang="fa-IR" b="0">
                <a:solidFill>
                  <a:srgbClr val="FFFF00"/>
                </a:solidFill>
                <a:latin typeface="Arial" charset="0"/>
                <a:cs typeface="B Zar" pitchFamily="2" charset="-78"/>
              </a:rPr>
              <a:t> امکان استخراج فرضیه ها و آزمایش آنها </a:t>
            </a:r>
          </a:p>
          <a:p>
            <a:pPr marL="266700" indent="-266700" algn="just">
              <a:lnSpc>
                <a:spcPct val="80000"/>
              </a:lnSpc>
              <a:defRPr/>
            </a:pPr>
            <a:endParaRPr lang="fa-IR">
              <a:solidFill>
                <a:srgbClr val="CC0000"/>
              </a:solidFill>
              <a:latin typeface="Arial" charset="0"/>
              <a:cs typeface="B Zar" pitchFamily="2" charset="-78"/>
            </a:endParaRPr>
          </a:p>
          <a:p>
            <a:pPr marL="266700" indent="-266700" algn="just">
              <a:lnSpc>
                <a:spcPct val="150000"/>
              </a:lnSpc>
              <a:defRPr/>
            </a:pPr>
            <a:r>
              <a:rPr lang="fa-IR">
                <a:solidFill>
                  <a:srgbClr val="CC0000"/>
                </a:solidFill>
                <a:latin typeface="Arial" charset="0"/>
                <a:cs typeface="B Zar" pitchFamily="2" charset="-78"/>
              </a:rPr>
              <a:t>معایب:</a:t>
            </a:r>
          </a:p>
          <a:p>
            <a:pPr marL="266700" indent="-266700" algn="just">
              <a:spcBef>
                <a:spcPct val="50000"/>
              </a:spcBef>
              <a:buFontTx/>
              <a:buChar char="•"/>
              <a:defRPr/>
            </a:pPr>
            <a:r>
              <a:rPr lang="fa-IR" b="0">
                <a:solidFill>
                  <a:srgbClr val="FFFF00"/>
                </a:solidFill>
                <a:latin typeface="Arial" charset="0"/>
                <a:cs typeface="B Zar" pitchFamily="2" charset="-78"/>
              </a:rPr>
              <a:t> احتمال رسیدن به رابطه علت و معلولی بین پدیده ها قطعی نیست </a:t>
            </a:r>
          </a:p>
          <a:p>
            <a:pPr marL="266700" indent="-266700" algn="just">
              <a:spcBef>
                <a:spcPct val="50000"/>
              </a:spcBef>
              <a:buFontTx/>
              <a:buChar char="•"/>
              <a:defRPr/>
            </a:pPr>
            <a:r>
              <a:rPr lang="fa-IR" b="0">
                <a:solidFill>
                  <a:srgbClr val="FFFF00"/>
                </a:solidFill>
                <a:latin typeface="Arial" charset="0"/>
                <a:cs typeface="B Zar" pitchFamily="2" charset="-78"/>
              </a:rPr>
              <a:t> حضور محقق در جامعه ممکن است در روند طبیعی زندگی آن جامعه اختلال یا تغییری ایجاد کند. </a:t>
            </a:r>
          </a:p>
          <a:p>
            <a:pPr marL="266700" indent="-266700" algn="just">
              <a:spcBef>
                <a:spcPct val="50000"/>
              </a:spcBef>
              <a:buFontTx/>
              <a:buChar char="•"/>
              <a:defRPr/>
            </a:pPr>
            <a:r>
              <a:rPr lang="fa-IR" b="0">
                <a:solidFill>
                  <a:srgbClr val="FFFF00"/>
                </a:solidFill>
                <a:latin typeface="Arial" charset="0"/>
                <a:cs typeface="B Zar" pitchFamily="2" charset="-78"/>
              </a:rPr>
              <a:t> پرخرج بودن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animEffect transition="in" filter="wipe(right)">
                                      <p:cBhvr>
                                        <p:cTn id="7" dur="2000"/>
                                        <p:tgtEl>
                                          <p:spTgt spid="30722">
                                            <p:txEl>
                                              <p:pRg st="0" end="0"/>
                                            </p:txEl>
                                          </p:spTgt>
                                        </p:tgtEl>
                                      </p:cBhvr>
                                    </p:animEffect>
                                  </p:childTnLst>
                                </p:cTn>
                              </p:par>
                            </p:childTnLst>
                          </p:cTn>
                        </p:par>
                        <p:par>
                          <p:cTn id="8" fill="hold" nodeType="afterGroup">
                            <p:stCondLst>
                              <p:cond delay="2000"/>
                            </p:stCondLst>
                            <p:childTnLst>
                              <p:par>
                                <p:cTn id="9" presetID="22" presetClass="entr" presetSubtype="2" fill="hold" nodeType="afterEffect">
                                  <p:stCondLst>
                                    <p:cond delay="0"/>
                                  </p:stCondLst>
                                  <p:childTnLst>
                                    <p:set>
                                      <p:cBhvr>
                                        <p:cTn id="10" dur="1" fill="hold">
                                          <p:stCondLst>
                                            <p:cond delay="0"/>
                                          </p:stCondLst>
                                        </p:cTn>
                                        <p:tgtEl>
                                          <p:spTgt spid="30722">
                                            <p:txEl>
                                              <p:pRg st="1" end="1"/>
                                            </p:txEl>
                                          </p:spTgt>
                                        </p:tgtEl>
                                        <p:attrNameLst>
                                          <p:attrName>style.visibility</p:attrName>
                                        </p:attrNameLst>
                                      </p:cBhvr>
                                      <p:to>
                                        <p:strVal val="visible"/>
                                      </p:to>
                                    </p:set>
                                    <p:animEffect transition="in" filter="wipe(right)">
                                      <p:cBhvr>
                                        <p:cTn id="11" dur="2000"/>
                                        <p:tgtEl>
                                          <p:spTgt spid="30722">
                                            <p:txEl>
                                              <p:pRg st="1" end="1"/>
                                            </p:txEl>
                                          </p:spTgt>
                                        </p:tgtEl>
                                      </p:cBhvr>
                                    </p:animEffect>
                                  </p:childTnLst>
                                </p:cTn>
                              </p:par>
                            </p:childTnLst>
                          </p:cTn>
                        </p:par>
                        <p:par>
                          <p:cTn id="12" fill="hold" nodeType="afterGroup">
                            <p:stCondLst>
                              <p:cond delay="4000"/>
                            </p:stCondLst>
                            <p:childTnLst>
                              <p:par>
                                <p:cTn id="13" presetID="22" presetClass="entr" presetSubtype="2" fill="hold" nodeType="afterEffect">
                                  <p:stCondLst>
                                    <p:cond delay="0"/>
                                  </p:stCondLst>
                                  <p:childTnLst>
                                    <p:set>
                                      <p:cBhvr>
                                        <p:cTn id="14" dur="1" fill="hold">
                                          <p:stCondLst>
                                            <p:cond delay="0"/>
                                          </p:stCondLst>
                                        </p:cTn>
                                        <p:tgtEl>
                                          <p:spTgt spid="30722">
                                            <p:txEl>
                                              <p:pRg st="2" end="2"/>
                                            </p:txEl>
                                          </p:spTgt>
                                        </p:tgtEl>
                                        <p:attrNameLst>
                                          <p:attrName>style.visibility</p:attrName>
                                        </p:attrNameLst>
                                      </p:cBhvr>
                                      <p:to>
                                        <p:strVal val="visible"/>
                                      </p:to>
                                    </p:set>
                                    <p:animEffect transition="in" filter="wipe(right)">
                                      <p:cBhvr>
                                        <p:cTn id="15" dur="2000"/>
                                        <p:tgtEl>
                                          <p:spTgt spid="30722">
                                            <p:txEl>
                                              <p:pRg st="2" end="2"/>
                                            </p:txEl>
                                          </p:spTgt>
                                        </p:tgtEl>
                                      </p:cBhvr>
                                    </p:animEffect>
                                  </p:childTnLst>
                                </p:cTn>
                              </p:par>
                            </p:childTnLst>
                          </p:cTn>
                        </p:par>
                        <p:par>
                          <p:cTn id="16" fill="hold" nodeType="afterGroup">
                            <p:stCondLst>
                              <p:cond delay="6000"/>
                            </p:stCondLst>
                            <p:childTnLst>
                              <p:par>
                                <p:cTn id="17" presetID="22" presetClass="entr" presetSubtype="2" fill="hold" nodeType="afterEffect">
                                  <p:stCondLst>
                                    <p:cond delay="0"/>
                                  </p:stCondLst>
                                  <p:childTnLst>
                                    <p:set>
                                      <p:cBhvr>
                                        <p:cTn id="18" dur="1" fill="hold">
                                          <p:stCondLst>
                                            <p:cond delay="0"/>
                                          </p:stCondLst>
                                        </p:cTn>
                                        <p:tgtEl>
                                          <p:spTgt spid="30722">
                                            <p:txEl>
                                              <p:pRg st="3" end="3"/>
                                            </p:txEl>
                                          </p:spTgt>
                                        </p:tgtEl>
                                        <p:attrNameLst>
                                          <p:attrName>style.visibility</p:attrName>
                                        </p:attrNameLst>
                                      </p:cBhvr>
                                      <p:to>
                                        <p:strVal val="visible"/>
                                      </p:to>
                                    </p:set>
                                    <p:animEffect transition="in" filter="wipe(right)">
                                      <p:cBhvr>
                                        <p:cTn id="19" dur="2000"/>
                                        <p:tgtEl>
                                          <p:spTgt spid="30722">
                                            <p:txEl>
                                              <p:pRg st="3" end="3"/>
                                            </p:txEl>
                                          </p:spTgt>
                                        </p:tgtEl>
                                      </p:cBhvr>
                                    </p:animEffect>
                                  </p:childTnLst>
                                </p:cTn>
                              </p:par>
                            </p:childTnLst>
                          </p:cTn>
                        </p:par>
                        <p:par>
                          <p:cTn id="20" fill="hold" nodeType="afterGroup">
                            <p:stCondLst>
                              <p:cond delay="8000"/>
                            </p:stCondLst>
                            <p:childTnLst>
                              <p:par>
                                <p:cTn id="21" presetID="22" presetClass="entr" presetSubtype="2" fill="hold" nodeType="afterEffect">
                                  <p:stCondLst>
                                    <p:cond delay="0"/>
                                  </p:stCondLst>
                                  <p:childTnLst>
                                    <p:set>
                                      <p:cBhvr>
                                        <p:cTn id="22" dur="1" fill="hold">
                                          <p:stCondLst>
                                            <p:cond delay="0"/>
                                          </p:stCondLst>
                                        </p:cTn>
                                        <p:tgtEl>
                                          <p:spTgt spid="30722">
                                            <p:txEl>
                                              <p:pRg st="5" end="5"/>
                                            </p:txEl>
                                          </p:spTgt>
                                        </p:tgtEl>
                                        <p:attrNameLst>
                                          <p:attrName>style.visibility</p:attrName>
                                        </p:attrNameLst>
                                      </p:cBhvr>
                                      <p:to>
                                        <p:strVal val="visible"/>
                                      </p:to>
                                    </p:set>
                                    <p:animEffect transition="in" filter="wipe(right)">
                                      <p:cBhvr>
                                        <p:cTn id="23" dur="2000"/>
                                        <p:tgtEl>
                                          <p:spTgt spid="30722">
                                            <p:txEl>
                                              <p:pRg st="5" end="5"/>
                                            </p:txEl>
                                          </p:spTgt>
                                        </p:tgtEl>
                                      </p:cBhvr>
                                    </p:animEffect>
                                  </p:childTnLst>
                                </p:cTn>
                              </p:par>
                            </p:childTnLst>
                          </p:cTn>
                        </p:par>
                        <p:par>
                          <p:cTn id="24" fill="hold" nodeType="afterGroup">
                            <p:stCondLst>
                              <p:cond delay="10000"/>
                            </p:stCondLst>
                            <p:childTnLst>
                              <p:par>
                                <p:cTn id="25" presetID="22" presetClass="entr" presetSubtype="2" fill="hold" nodeType="afterEffect">
                                  <p:stCondLst>
                                    <p:cond delay="0"/>
                                  </p:stCondLst>
                                  <p:childTnLst>
                                    <p:set>
                                      <p:cBhvr>
                                        <p:cTn id="26" dur="1" fill="hold">
                                          <p:stCondLst>
                                            <p:cond delay="0"/>
                                          </p:stCondLst>
                                        </p:cTn>
                                        <p:tgtEl>
                                          <p:spTgt spid="30722">
                                            <p:txEl>
                                              <p:pRg st="6" end="6"/>
                                            </p:txEl>
                                          </p:spTgt>
                                        </p:tgtEl>
                                        <p:attrNameLst>
                                          <p:attrName>style.visibility</p:attrName>
                                        </p:attrNameLst>
                                      </p:cBhvr>
                                      <p:to>
                                        <p:strVal val="visible"/>
                                      </p:to>
                                    </p:set>
                                    <p:animEffect transition="in" filter="wipe(right)">
                                      <p:cBhvr>
                                        <p:cTn id="27" dur="2000"/>
                                        <p:tgtEl>
                                          <p:spTgt spid="30722">
                                            <p:txEl>
                                              <p:pRg st="6" end="6"/>
                                            </p:txEl>
                                          </p:spTgt>
                                        </p:tgtEl>
                                      </p:cBhvr>
                                    </p:animEffect>
                                  </p:childTnLst>
                                </p:cTn>
                              </p:par>
                            </p:childTnLst>
                          </p:cTn>
                        </p:par>
                        <p:par>
                          <p:cTn id="28" fill="hold" nodeType="afterGroup">
                            <p:stCondLst>
                              <p:cond delay="12000"/>
                            </p:stCondLst>
                            <p:childTnLst>
                              <p:par>
                                <p:cTn id="29" presetID="22" presetClass="entr" presetSubtype="2" fill="hold" nodeType="afterEffect">
                                  <p:stCondLst>
                                    <p:cond delay="0"/>
                                  </p:stCondLst>
                                  <p:childTnLst>
                                    <p:set>
                                      <p:cBhvr>
                                        <p:cTn id="30" dur="1" fill="hold">
                                          <p:stCondLst>
                                            <p:cond delay="0"/>
                                          </p:stCondLst>
                                        </p:cTn>
                                        <p:tgtEl>
                                          <p:spTgt spid="30722">
                                            <p:txEl>
                                              <p:pRg st="7" end="7"/>
                                            </p:txEl>
                                          </p:spTgt>
                                        </p:tgtEl>
                                        <p:attrNameLst>
                                          <p:attrName>style.visibility</p:attrName>
                                        </p:attrNameLst>
                                      </p:cBhvr>
                                      <p:to>
                                        <p:strVal val="visible"/>
                                      </p:to>
                                    </p:set>
                                    <p:animEffect transition="in" filter="wipe(right)">
                                      <p:cBhvr>
                                        <p:cTn id="31" dur="2000"/>
                                        <p:tgtEl>
                                          <p:spTgt spid="30722">
                                            <p:txEl>
                                              <p:pRg st="7" end="7"/>
                                            </p:txEl>
                                          </p:spTgt>
                                        </p:tgtEl>
                                      </p:cBhvr>
                                    </p:animEffect>
                                  </p:childTnLst>
                                </p:cTn>
                              </p:par>
                            </p:childTnLst>
                          </p:cTn>
                        </p:par>
                        <p:par>
                          <p:cTn id="32" fill="hold" nodeType="afterGroup">
                            <p:stCondLst>
                              <p:cond delay="14000"/>
                            </p:stCondLst>
                            <p:childTnLst>
                              <p:par>
                                <p:cTn id="33" presetID="22" presetClass="entr" presetSubtype="2" fill="hold" nodeType="afterEffect">
                                  <p:stCondLst>
                                    <p:cond delay="0"/>
                                  </p:stCondLst>
                                  <p:childTnLst>
                                    <p:set>
                                      <p:cBhvr>
                                        <p:cTn id="34" dur="1" fill="hold">
                                          <p:stCondLst>
                                            <p:cond delay="0"/>
                                          </p:stCondLst>
                                        </p:cTn>
                                        <p:tgtEl>
                                          <p:spTgt spid="30722">
                                            <p:txEl>
                                              <p:pRg st="8" end="8"/>
                                            </p:txEl>
                                          </p:spTgt>
                                        </p:tgtEl>
                                        <p:attrNameLst>
                                          <p:attrName>style.visibility</p:attrName>
                                        </p:attrNameLst>
                                      </p:cBhvr>
                                      <p:to>
                                        <p:strVal val="visible"/>
                                      </p:to>
                                    </p:set>
                                    <p:animEffect transition="in" filter="wipe(right)">
                                      <p:cBhvr>
                                        <p:cTn id="35" dur="2000"/>
                                        <p:tgtEl>
                                          <p:spTgt spid="307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2">
            <a:extLst>
              <a:ext uri="{FF2B5EF4-FFF2-40B4-BE49-F238E27FC236}">
                <a16:creationId xmlns:a16="http://schemas.microsoft.com/office/drawing/2014/main" xmlns="" id="{D784532E-0038-4C23-9D1B-8259A11496A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770" name="Text Box 26">
            <a:extLst>
              <a:ext uri="{FF2B5EF4-FFF2-40B4-BE49-F238E27FC236}">
                <a16:creationId xmlns:a16="http://schemas.microsoft.com/office/drawing/2014/main" xmlns="" id="{798A3EE0-2DED-4B04-AC54-6CBCFAFB6C5A}"/>
              </a:ext>
            </a:extLst>
          </p:cNvPr>
          <p:cNvSpPr txBox="1">
            <a:spLocks noChangeArrowheads="1"/>
          </p:cNvSpPr>
          <p:nvPr/>
        </p:nvSpPr>
        <p:spPr bwMode="auto">
          <a:xfrm>
            <a:off x="598488" y="593725"/>
            <a:ext cx="7934325"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ت – آزمایش طبیعی:</a:t>
            </a:r>
            <a:r>
              <a:rPr lang="fa-IR" altLang="en-US" sz="1800" b="0">
                <a:cs typeface="Arial" panose="020B0604020202020204" pitchFamily="34" charset="0"/>
              </a:rPr>
              <a:t> </a:t>
            </a:r>
          </a:p>
          <a:p>
            <a:pPr algn="just" eaLnBrk="1" hangingPunct="1">
              <a:lnSpc>
                <a:spcPct val="150000"/>
              </a:lnSpc>
              <a:buFontTx/>
              <a:buChar char="•"/>
            </a:pPr>
            <a:r>
              <a:rPr lang="fa-IR" altLang="en-US" b="0">
                <a:solidFill>
                  <a:srgbClr val="FFFF00"/>
                </a:solidFill>
              </a:rPr>
              <a:t>بررسی و مطالعه یک رویداد طبیعی و متغیرهای مربوط به این قبیل رویدادها.</a:t>
            </a:r>
          </a:p>
          <a:p>
            <a:pPr algn="just" eaLnBrk="1" hangingPunct="1">
              <a:lnSpc>
                <a:spcPct val="150000"/>
              </a:lnSpc>
              <a:buFontTx/>
              <a:buChar char="•"/>
            </a:pPr>
            <a:r>
              <a:rPr lang="fa-IR" altLang="en-US" b="0">
                <a:solidFill>
                  <a:srgbClr val="FFFF00"/>
                </a:solidFill>
              </a:rPr>
              <a:t>دستکاری متغیر در اختیار آزمایشگر نیست.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31770">
                                            <p:txEl>
                                              <p:pRg st="0" end="0"/>
                                            </p:txEl>
                                          </p:spTgt>
                                        </p:tgtEl>
                                        <p:attrNameLst>
                                          <p:attrName>style.visibility</p:attrName>
                                        </p:attrNameLst>
                                      </p:cBhvr>
                                      <p:to>
                                        <p:strVal val="visible"/>
                                      </p:to>
                                    </p:set>
                                    <p:anim to="" calcmode="lin" valueType="num">
                                      <p:cBhvr>
                                        <p:cTn id="7" dur="1" fill="hold"/>
                                        <p:tgtEl>
                                          <p:spTgt spid="31770">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1770">
                                            <p:txEl>
                                              <p:pRg st="1" end="1"/>
                                            </p:txEl>
                                          </p:spTgt>
                                        </p:tgtEl>
                                        <p:attrNameLst>
                                          <p:attrName>style.visibility</p:attrName>
                                        </p:attrNameLst>
                                      </p:cBhvr>
                                      <p:to>
                                        <p:strVal val="visible"/>
                                      </p:to>
                                    </p:set>
                                    <p:anim to="" calcmode="lin" valueType="num">
                                      <p:cBhvr>
                                        <p:cTn id="11" dur="1" fill="hold"/>
                                        <p:tgtEl>
                                          <p:spTgt spid="31770">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31770">
                                            <p:txEl>
                                              <p:pRg st="2" end="2"/>
                                            </p:txEl>
                                          </p:spTgt>
                                        </p:tgtEl>
                                        <p:attrNameLst>
                                          <p:attrName>style.visibility</p:attrName>
                                        </p:attrNameLst>
                                      </p:cBhvr>
                                      <p:to>
                                        <p:strVal val="visible"/>
                                      </p:to>
                                    </p:set>
                                    <p:anim to="" calcmode="lin" valueType="num">
                                      <p:cBhvr>
                                        <p:cTn id="15" dur="1" fill="hold"/>
                                        <p:tgtEl>
                                          <p:spTgt spid="31770">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a:extLst>
              <a:ext uri="{FF2B5EF4-FFF2-40B4-BE49-F238E27FC236}">
                <a16:creationId xmlns:a16="http://schemas.microsoft.com/office/drawing/2014/main" xmlns="" id="{3CB2ABD5-6BDF-44D1-8C3B-9F069A93E4A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00355" name="Text Box 3">
            <a:extLst>
              <a:ext uri="{FF2B5EF4-FFF2-40B4-BE49-F238E27FC236}">
                <a16:creationId xmlns:a16="http://schemas.microsoft.com/office/drawing/2014/main" xmlns="" id="{53704C0D-3CE8-4A88-9353-025B0C0C6110}"/>
              </a:ext>
            </a:extLst>
          </p:cNvPr>
          <p:cNvSpPr txBox="1">
            <a:spLocks noChangeArrowheads="1"/>
          </p:cNvSpPr>
          <p:nvPr/>
        </p:nvSpPr>
        <p:spPr bwMode="auto">
          <a:xfrm>
            <a:off x="617538" y="696913"/>
            <a:ext cx="7934325" cy="4892675"/>
          </a:xfrm>
          <a:prstGeom prst="rect">
            <a:avLst/>
          </a:prstGeom>
          <a:noFill/>
          <a:ln w="9525">
            <a:noFill/>
            <a:miter lim="800000"/>
            <a:headEnd/>
            <a:tailEnd/>
          </a:ln>
          <a:effectLst/>
        </p:spPr>
        <p:txBody>
          <a:bodyPr>
            <a:spAutoFit/>
          </a:bodyPr>
          <a:lstStyle/>
          <a:p>
            <a:pPr marL="266700" indent="-2667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مزایا و معایب آزمایش طبیعی: </a:t>
            </a:r>
          </a:p>
          <a:p>
            <a:pPr marL="266700" indent="-266700" algn="just">
              <a:lnSpc>
                <a:spcPct val="150000"/>
              </a:lnSpc>
              <a:defRPr/>
            </a:pPr>
            <a:r>
              <a:rPr lang="fa-IR">
                <a:solidFill>
                  <a:srgbClr val="CC0000"/>
                </a:solidFill>
                <a:latin typeface="Arial" charset="0"/>
                <a:cs typeface="B Zar" pitchFamily="2" charset="-78"/>
              </a:rPr>
              <a:t>مزایا:</a:t>
            </a:r>
          </a:p>
          <a:p>
            <a:pPr marL="266700" indent="-266700" algn="just">
              <a:lnSpc>
                <a:spcPct val="150000"/>
              </a:lnSpc>
              <a:buFontTx/>
              <a:buChar char="•"/>
              <a:defRPr/>
            </a:pPr>
            <a:r>
              <a:rPr lang="fa-IR" b="0">
                <a:solidFill>
                  <a:srgbClr val="FFFF00"/>
                </a:solidFill>
                <a:latin typeface="Arial" charset="0"/>
                <a:cs typeface="B Zar" pitchFamily="2" charset="-78"/>
              </a:rPr>
              <a:t>مانند تحقیق آزمایشگاهی، در این روش نیز رابطه علت و معلولی به دست می آید.</a:t>
            </a:r>
          </a:p>
          <a:p>
            <a:pPr marL="266700" indent="-266700" algn="just">
              <a:lnSpc>
                <a:spcPct val="150000"/>
              </a:lnSpc>
              <a:buFontTx/>
              <a:buChar char="•"/>
              <a:defRPr/>
            </a:pPr>
            <a:r>
              <a:rPr lang="fa-IR" b="0">
                <a:solidFill>
                  <a:srgbClr val="FFFF00"/>
                </a:solidFill>
                <a:latin typeface="Arial" charset="0"/>
                <a:cs typeface="B Zar" pitchFamily="2" charset="-78"/>
              </a:rPr>
              <a:t>نتایج بدست آمده قابلیت تعمیم فراوانی به محیطهای طبیعی دارد.</a:t>
            </a:r>
          </a:p>
          <a:p>
            <a:pPr marL="266700" indent="-266700" algn="just">
              <a:lnSpc>
                <a:spcPct val="150000"/>
              </a:lnSpc>
              <a:buFontTx/>
              <a:buChar char="•"/>
              <a:defRPr/>
            </a:pPr>
            <a:r>
              <a:rPr lang="fa-IR" b="0">
                <a:solidFill>
                  <a:srgbClr val="FFFF00"/>
                </a:solidFill>
                <a:latin typeface="Arial" charset="0"/>
                <a:cs typeface="B Zar" pitchFamily="2" charset="-78"/>
              </a:rPr>
              <a:t>وجود متغیرهای قوی است که تاثیرات قوی بر آزمودنیها دارد و امکان ایجاد آن در محیط آزمایشگاه میسر نیست.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100355">
                                            <p:txEl>
                                              <p:pRg st="0" end="0"/>
                                            </p:txEl>
                                          </p:spTgt>
                                        </p:tgtEl>
                                        <p:attrNameLst>
                                          <p:attrName>style.visibility</p:attrName>
                                        </p:attrNameLst>
                                      </p:cBhvr>
                                      <p:to>
                                        <p:strVal val="visible"/>
                                      </p:to>
                                    </p:set>
                                    <p:animEffect transition="in" filter="barn(inHorizontal)">
                                      <p:cBhvr>
                                        <p:cTn id="7" dur="2000"/>
                                        <p:tgtEl>
                                          <p:spTgt spid="100355">
                                            <p:txEl>
                                              <p:pRg st="0" end="0"/>
                                            </p:txEl>
                                          </p:spTgt>
                                        </p:tgtEl>
                                      </p:cBhvr>
                                    </p:animEffect>
                                  </p:childTnLst>
                                </p:cTn>
                              </p:par>
                            </p:childTnLst>
                          </p:cTn>
                        </p:par>
                        <p:par>
                          <p:cTn id="8" fill="hold" nodeType="afterGroup">
                            <p:stCondLst>
                              <p:cond delay="2000"/>
                            </p:stCondLst>
                            <p:childTnLst>
                              <p:par>
                                <p:cTn id="9" presetID="16" presetClass="entr" presetSubtype="26" fill="hold" nodeType="afterEffect">
                                  <p:stCondLst>
                                    <p:cond delay="0"/>
                                  </p:stCondLst>
                                  <p:childTnLst>
                                    <p:set>
                                      <p:cBhvr>
                                        <p:cTn id="10" dur="1" fill="hold">
                                          <p:stCondLst>
                                            <p:cond delay="0"/>
                                          </p:stCondLst>
                                        </p:cTn>
                                        <p:tgtEl>
                                          <p:spTgt spid="100355">
                                            <p:txEl>
                                              <p:pRg st="1" end="1"/>
                                            </p:txEl>
                                          </p:spTgt>
                                        </p:tgtEl>
                                        <p:attrNameLst>
                                          <p:attrName>style.visibility</p:attrName>
                                        </p:attrNameLst>
                                      </p:cBhvr>
                                      <p:to>
                                        <p:strVal val="visible"/>
                                      </p:to>
                                    </p:set>
                                    <p:animEffect transition="in" filter="barn(inHorizontal)">
                                      <p:cBhvr>
                                        <p:cTn id="11" dur="2000"/>
                                        <p:tgtEl>
                                          <p:spTgt spid="100355">
                                            <p:txEl>
                                              <p:pRg st="1" end="1"/>
                                            </p:txEl>
                                          </p:spTgt>
                                        </p:tgtEl>
                                      </p:cBhvr>
                                    </p:animEffect>
                                  </p:childTnLst>
                                </p:cTn>
                              </p:par>
                            </p:childTnLst>
                          </p:cTn>
                        </p:par>
                        <p:par>
                          <p:cTn id="12" fill="hold" nodeType="afterGroup">
                            <p:stCondLst>
                              <p:cond delay="4000"/>
                            </p:stCondLst>
                            <p:childTnLst>
                              <p:par>
                                <p:cTn id="13" presetID="16" presetClass="entr" presetSubtype="26" fill="hold" nodeType="afterEffect">
                                  <p:stCondLst>
                                    <p:cond delay="0"/>
                                  </p:stCondLst>
                                  <p:childTnLst>
                                    <p:set>
                                      <p:cBhvr>
                                        <p:cTn id="14" dur="1" fill="hold">
                                          <p:stCondLst>
                                            <p:cond delay="0"/>
                                          </p:stCondLst>
                                        </p:cTn>
                                        <p:tgtEl>
                                          <p:spTgt spid="100355">
                                            <p:txEl>
                                              <p:pRg st="2" end="2"/>
                                            </p:txEl>
                                          </p:spTgt>
                                        </p:tgtEl>
                                        <p:attrNameLst>
                                          <p:attrName>style.visibility</p:attrName>
                                        </p:attrNameLst>
                                      </p:cBhvr>
                                      <p:to>
                                        <p:strVal val="visible"/>
                                      </p:to>
                                    </p:set>
                                    <p:animEffect transition="in" filter="barn(inHorizontal)">
                                      <p:cBhvr>
                                        <p:cTn id="15" dur="2000"/>
                                        <p:tgtEl>
                                          <p:spTgt spid="100355">
                                            <p:txEl>
                                              <p:pRg st="2" end="2"/>
                                            </p:txEl>
                                          </p:spTgt>
                                        </p:tgtEl>
                                      </p:cBhvr>
                                    </p:animEffect>
                                  </p:childTnLst>
                                </p:cTn>
                              </p:par>
                            </p:childTnLst>
                          </p:cTn>
                        </p:par>
                        <p:par>
                          <p:cTn id="16" fill="hold" nodeType="afterGroup">
                            <p:stCondLst>
                              <p:cond delay="6000"/>
                            </p:stCondLst>
                            <p:childTnLst>
                              <p:par>
                                <p:cTn id="17" presetID="16" presetClass="entr" presetSubtype="26" fill="hold" nodeType="afterEffect">
                                  <p:stCondLst>
                                    <p:cond delay="0"/>
                                  </p:stCondLst>
                                  <p:childTnLst>
                                    <p:set>
                                      <p:cBhvr>
                                        <p:cTn id="18" dur="1" fill="hold">
                                          <p:stCondLst>
                                            <p:cond delay="0"/>
                                          </p:stCondLst>
                                        </p:cTn>
                                        <p:tgtEl>
                                          <p:spTgt spid="100355">
                                            <p:txEl>
                                              <p:pRg st="3" end="3"/>
                                            </p:txEl>
                                          </p:spTgt>
                                        </p:tgtEl>
                                        <p:attrNameLst>
                                          <p:attrName>style.visibility</p:attrName>
                                        </p:attrNameLst>
                                      </p:cBhvr>
                                      <p:to>
                                        <p:strVal val="visible"/>
                                      </p:to>
                                    </p:set>
                                    <p:animEffect transition="in" filter="barn(inHorizontal)">
                                      <p:cBhvr>
                                        <p:cTn id="19" dur="2000"/>
                                        <p:tgtEl>
                                          <p:spTgt spid="100355">
                                            <p:txEl>
                                              <p:pRg st="3" end="3"/>
                                            </p:txEl>
                                          </p:spTgt>
                                        </p:tgtEl>
                                      </p:cBhvr>
                                    </p:animEffect>
                                  </p:childTnLst>
                                </p:cTn>
                              </p:par>
                            </p:childTnLst>
                          </p:cTn>
                        </p:par>
                        <p:par>
                          <p:cTn id="20" fill="hold" nodeType="afterGroup">
                            <p:stCondLst>
                              <p:cond delay="8000"/>
                            </p:stCondLst>
                            <p:childTnLst>
                              <p:par>
                                <p:cTn id="21" presetID="16" presetClass="entr" presetSubtype="26" fill="hold" nodeType="afterEffect">
                                  <p:stCondLst>
                                    <p:cond delay="0"/>
                                  </p:stCondLst>
                                  <p:childTnLst>
                                    <p:set>
                                      <p:cBhvr>
                                        <p:cTn id="22" dur="1" fill="hold">
                                          <p:stCondLst>
                                            <p:cond delay="0"/>
                                          </p:stCondLst>
                                        </p:cTn>
                                        <p:tgtEl>
                                          <p:spTgt spid="100355">
                                            <p:txEl>
                                              <p:pRg st="4" end="4"/>
                                            </p:txEl>
                                          </p:spTgt>
                                        </p:tgtEl>
                                        <p:attrNameLst>
                                          <p:attrName>style.visibility</p:attrName>
                                        </p:attrNameLst>
                                      </p:cBhvr>
                                      <p:to>
                                        <p:strVal val="visible"/>
                                      </p:to>
                                    </p:set>
                                    <p:animEffect transition="in" filter="barn(inHorizontal)">
                                      <p:cBhvr>
                                        <p:cTn id="23" dur="2000"/>
                                        <p:tgtEl>
                                          <p:spTgt spid="1003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a:extLst>
              <a:ext uri="{FF2B5EF4-FFF2-40B4-BE49-F238E27FC236}">
                <a16:creationId xmlns:a16="http://schemas.microsoft.com/office/drawing/2014/main" xmlns="" id="{B7785038-AD02-4D10-A1BB-D2AF3BA2A6E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01379" name="Text Box 3">
            <a:extLst>
              <a:ext uri="{FF2B5EF4-FFF2-40B4-BE49-F238E27FC236}">
                <a16:creationId xmlns:a16="http://schemas.microsoft.com/office/drawing/2014/main" xmlns="" id="{3E931AF6-5F52-415C-9DD5-A36516BB66FB}"/>
              </a:ext>
            </a:extLst>
          </p:cNvPr>
          <p:cNvSpPr txBox="1">
            <a:spLocks noChangeArrowheads="1"/>
          </p:cNvSpPr>
          <p:nvPr/>
        </p:nvSpPr>
        <p:spPr bwMode="auto">
          <a:xfrm>
            <a:off x="665163" y="555625"/>
            <a:ext cx="790575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معایب:</a:t>
            </a:r>
          </a:p>
          <a:p>
            <a:pPr algn="just" eaLnBrk="1" hangingPunct="1">
              <a:lnSpc>
                <a:spcPct val="150000"/>
              </a:lnSpc>
              <a:buFontTx/>
              <a:buChar char="•"/>
            </a:pPr>
            <a:r>
              <a:rPr lang="fa-IR" altLang="en-US" b="0">
                <a:solidFill>
                  <a:srgbClr val="FFFF00"/>
                </a:solidFill>
              </a:rPr>
              <a:t>به دلیل ناگهانی بودن وقوع رویدادهای طبیعی سرعت عمل محقق بسیار ضروری است.</a:t>
            </a:r>
          </a:p>
          <a:p>
            <a:pPr algn="just" eaLnBrk="1" hangingPunct="1">
              <a:lnSpc>
                <a:spcPct val="150000"/>
              </a:lnSpc>
              <a:buFontTx/>
              <a:buChar char="•"/>
            </a:pPr>
            <a:r>
              <a:rPr lang="fa-IR" altLang="en-US" b="0">
                <a:solidFill>
                  <a:srgbClr val="FFFF00"/>
                </a:solidFill>
              </a:rPr>
              <a:t>دخالت محقق در صحنه حادثه ممکن است موجب مخدوش شدن نتایج شود.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01379">
                                            <p:txEl>
                                              <p:pRg st="0" end="0"/>
                                            </p:txEl>
                                          </p:spTgt>
                                        </p:tgtEl>
                                        <p:attrNameLst>
                                          <p:attrName>style.visibility</p:attrName>
                                        </p:attrNameLst>
                                      </p:cBhvr>
                                      <p:to>
                                        <p:strVal val="visible"/>
                                      </p:to>
                                    </p:set>
                                    <p:anim calcmode="lin" valueType="num">
                                      <p:cBhvr additive="base">
                                        <p:cTn id="7" dur="2000" fill="hold"/>
                                        <p:tgtEl>
                                          <p:spTgt spid="101379">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01379">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2" presetClass="entr" presetSubtype="8" fill="hold" nodeType="afterEffect">
                                  <p:stCondLst>
                                    <p:cond delay="0"/>
                                  </p:stCondLst>
                                  <p:childTnLst>
                                    <p:set>
                                      <p:cBhvr>
                                        <p:cTn id="11" dur="1" fill="hold">
                                          <p:stCondLst>
                                            <p:cond delay="0"/>
                                          </p:stCondLst>
                                        </p:cTn>
                                        <p:tgtEl>
                                          <p:spTgt spid="101379">
                                            <p:txEl>
                                              <p:pRg st="1" end="1"/>
                                            </p:txEl>
                                          </p:spTgt>
                                        </p:tgtEl>
                                        <p:attrNameLst>
                                          <p:attrName>style.visibility</p:attrName>
                                        </p:attrNameLst>
                                      </p:cBhvr>
                                      <p:to>
                                        <p:strVal val="visible"/>
                                      </p:to>
                                    </p:set>
                                    <p:anim calcmode="lin" valueType="num">
                                      <p:cBhvr additive="base">
                                        <p:cTn id="12" dur="2000" fill="hold"/>
                                        <p:tgtEl>
                                          <p:spTgt spid="101379">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01379">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2" presetClass="entr" presetSubtype="8" fill="hold" nodeType="afterEffect">
                                  <p:stCondLst>
                                    <p:cond delay="0"/>
                                  </p:stCondLst>
                                  <p:childTnLst>
                                    <p:set>
                                      <p:cBhvr>
                                        <p:cTn id="16" dur="1" fill="hold">
                                          <p:stCondLst>
                                            <p:cond delay="0"/>
                                          </p:stCondLst>
                                        </p:cTn>
                                        <p:tgtEl>
                                          <p:spTgt spid="101379">
                                            <p:txEl>
                                              <p:pRg st="2" end="2"/>
                                            </p:txEl>
                                          </p:spTgt>
                                        </p:tgtEl>
                                        <p:attrNameLst>
                                          <p:attrName>style.visibility</p:attrName>
                                        </p:attrNameLst>
                                      </p:cBhvr>
                                      <p:to>
                                        <p:strVal val="visible"/>
                                      </p:to>
                                    </p:set>
                                    <p:anim calcmode="lin" valueType="num">
                                      <p:cBhvr additive="base">
                                        <p:cTn id="17" dur="2000" fill="hold"/>
                                        <p:tgtEl>
                                          <p:spTgt spid="101379">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101379">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2">
            <a:extLst>
              <a:ext uri="{FF2B5EF4-FFF2-40B4-BE49-F238E27FC236}">
                <a16:creationId xmlns:a16="http://schemas.microsoft.com/office/drawing/2014/main" xmlns="" id="{296C806F-550D-4C95-A4F5-016FA9430A0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68611" name="Text Box 3">
            <a:extLst>
              <a:ext uri="{FF2B5EF4-FFF2-40B4-BE49-F238E27FC236}">
                <a16:creationId xmlns:a16="http://schemas.microsoft.com/office/drawing/2014/main" xmlns="" id="{56755EB7-080A-4513-B182-780D99C29E03}"/>
              </a:ext>
            </a:extLst>
          </p:cNvPr>
          <p:cNvSpPr txBox="1">
            <a:spLocks noChangeArrowheads="1"/>
          </p:cNvSpPr>
          <p:nvPr/>
        </p:nvSpPr>
        <p:spPr bwMode="auto">
          <a:xfrm>
            <a:off x="900113" y="549275"/>
            <a:ext cx="7488237"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ث – آزمایش میدانی: </a:t>
            </a:r>
          </a:p>
          <a:p>
            <a:pPr algn="just" eaLnBrk="1" hangingPunct="1">
              <a:lnSpc>
                <a:spcPct val="150000"/>
              </a:lnSpc>
              <a:buFontTx/>
              <a:buChar char="•"/>
            </a:pPr>
            <a:r>
              <a:rPr lang="fa-IR" altLang="en-US" b="0">
                <a:solidFill>
                  <a:srgbClr val="FFFF00"/>
                </a:solidFill>
              </a:rPr>
              <a:t> طرح تحقیق و متغیرها توسط آزمایشگر تعیین و اجرا می شود. </a:t>
            </a:r>
          </a:p>
          <a:p>
            <a:pPr algn="just" eaLnBrk="1" hangingPunct="1">
              <a:lnSpc>
                <a:spcPct val="150000"/>
              </a:lnSpc>
              <a:buFontTx/>
              <a:buChar char="•"/>
            </a:pPr>
            <a:r>
              <a:rPr lang="fa-IR" altLang="en-US" b="0">
                <a:solidFill>
                  <a:srgbClr val="FFFF00"/>
                </a:solidFill>
              </a:rPr>
              <a:t> زمینه انجام تحقیق، یک زمینه واقعی است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68611">
                                            <p:txEl>
                                              <p:pRg st="0" end="0"/>
                                            </p:txEl>
                                          </p:spTgt>
                                        </p:tgtEl>
                                        <p:attrNameLst>
                                          <p:attrName>style.visibility</p:attrName>
                                        </p:attrNameLst>
                                      </p:cBhvr>
                                      <p:to>
                                        <p:strVal val="visible"/>
                                      </p:to>
                                    </p:set>
                                    <p:animEffect transition="in" filter="dissolve">
                                      <p:cBhvr>
                                        <p:cTn id="7" dur="2000"/>
                                        <p:tgtEl>
                                          <p:spTgt spid="68611">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68611">
                                            <p:txEl>
                                              <p:pRg st="1" end="1"/>
                                            </p:txEl>
                                          </p:spTgt>
                                        </p:tgtEl>
                                        <p:attrNameLst>
                                          <p:attrName>style.visibility</p:attrName>
                                        </p:attrNameLst>
                                      </p:cBhvr>
                                      <p:to>
                                        <p:strVal val="visible"/>
                                      </p:to>
                                    </p:set>
                                    <p:animEffect transition="in" filter="dissolve">
                                      <p:cBhvr>
                                        <p:cTn id="11" dur="2000"/>
                                        <p:tgtEl>
                                          <p:spTgt spid="68611">
                                            <p:txEl>
                                              <p:pRg st="1" end="1"/>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68611">
                                            <p:txEl>
                                              <p:pRg st="2" end="2"/>
                                            </p:txEl>
                                          </p:spTgt>
                                        </p:tgtEl>
                                        <p:attrNameLst>
                                          <p:attrName>style.visibility</p:attrName>
                                        </p:attrNameLst>
                                      </p:cBhvr>
                                      <p:to>
                                        <p:strVal val="visible"/>
                                      </p:to>
                                    </p:set>
                                    <p:animEffect transition="in" filter="dissolve">
                                      <p:cBhvr>
                                        <p:cTn id="15" dur="2000"/>
                                        <p:tgtEl>
                                          <p:spTgt spid="686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a:extLst>
              <a:ext uri="{FF2B5EF4-FFF2-40B4-BE49-F238E27FC236}">
                <a16:creationId xmlns:a16="http://schemas.microsoft.com/office/drawing/2014/main" xmlns="" id="{68CE9A58-ECDE-4F0D-A7C9-DF39E7A528E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69635" name="Text Box 3">
            <a:extLst>
              <a:ext uri="{FF2B5EF4-FFF2-40B4-BE49-F238E27FC236}">
                <a16:creationId xmlns:a16="http://schemas.microsoft.com/office/drawing/2014/main" xmlns="" id="{24D9888A-4935-4F34-A282-C31D49408F81}"/>
              </a:ext>
            </a:extLst>
          </p:cNvPr>
          <p:cNvSpPr txBox="1">
            <a:spLocks noChangeArrowheads="1"/>
          </p:cNvSpPr>
          <p:nvPr/>
        </p:nvSpPr>
        <p:spPr bwMode="auto">
          <a:xfrm>
            <a:off x="608013" y="549275"/>
            <a:ext cx="7920037" cy="4892675"/>
          </a:xfrm>
          <a:prstGeom prst="rect">
            <a:avLst/>
          </a:prstGeom>
          <a:noFill/>
          <a:ln w="9525">
            <a:noFill/>
            <a:miter lim="800000"/>
            <a:headEnd/>
            <a:tailEnd/>
          </a:ln>
          <a:effectLst/>
        </p:spPr>
        <p:txBody>
          <a:bodyPr>
            <a:spAutoFit/>
          </a:bodyPr>
          <a:lstStyle/>
          <a:p>
            <a:pPr marL="266700" indent="-2667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مزایا و معایب آزمایش میدانی :</a:t>
            </a:r>
          </a:p>
          <a:p>
            <a:pPr marL="266700" indent="-266700" algn="just">
              <a:lnSpc>
                <a:spcPct val="150000"/>
              </a:lnSpc>
              <a:defRPr/>
            </a:pPr>
            <a:r>
              <a:rPr lang="fa-IR">
                <a:solidFill>
                  <a:srgbClr val="CC0000"/>
                </a:solidFill>
                <a:latin typeface="Arial" charset="0"/>
                <a:cs typeface="B Zar" pitchFamily="2" charset="-78"/>
              </a:rPr>
              <a:t>مزایا:</a:t>
            </a:r>
          </a:p>
          <a:p>
            <a:pPr marL="266700" indent="-266700" algn="just">
              <a:lnSpc>
                <a:spcPct val="150000"/>
              </a:lnSpc>
              <a:buFontTx/>
              <a:buChar char="•"/>
              <a:defRPr/>
            </a:pPr>
            <a:r>
              <a:rPr lang="fa-IR" b="0">
                <a:solidFill>
                  <a:srgbClr val="FFFF00"/>
                </a:solidFill>
                <a:latin typeface="Arial" charset="0"/>
                <a:cs typeface="B Zar" pitchFamily="2" charset="-78"/>
              </a:rPr>
              <a:t>به علت واقعی بودن محیط آزمایش رابطه علت و معلولی به دست می آید. </a:t>
            </a:r>
          </a:p>
          <a:p>
            <a:pPr marL="266700" indent="-266700" algn="just">
              <a:lnSpc>
                <a:spcPct val="150000"/>
              </a:lnSpc>
              <a:buFontTx/>
              <a:buChar char="•"/>
              <a:defRPr/>
            </a:pPr>
            <a:r>
              <a:rPr lang="fa-IR" b="0">
                <a:solidFill>
                  <a:srgbClr val="FFFF00"/>
                </a:solidFill>
                <a:latin typeface="Arial" charset="0"/>
                <a:cs typeface="B Zar" pitchFamily="2" charset="-78"/>
              </a:rPr>
              <a:t>به علت واقعی بودن محیـط آزمایش قدرت تعمیم یافته ها به موقعیت های مشابه زیاد است</a:t>
            </a:r>
          </a:p>
          <a:p>
            <a:pPr marL="266700" indent="-266700" algn="just">
              <a:lnSpc>
                <a:spcPct val="150000"/>
              </a:lnSpc>
              <a:buFontTx/>
              <a:buChar char="•"/>
              <a:defRPr/>
            </a:pPr>
            <a:r>
              <a:rPr lang="fa-IR" b="0">
                <a:solidFill>
                  <a:srgbClr val="FFFF00"/>
                </a:solidFill>
                <a:latin typeface="Arial" charset="0"/>
                <a:cs typeface="B Zar" pitchFamily="2" charset="-78"/>
              </a:rPr>
              <a:t>سنجش فرضیه در آن امکان پذیر است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69635">
                                            <p:txEl>
                                              <p:pRg st="0" end="0"/>
                                            </p:txEl>
                                          </p:spTgt>
                                        </p:tgtEl>
                                        <p:attrNameLst>
                                          <p:attrName>style.visibility</p:attrName>
                                        </p:attrNameLst>
                                      </p:cBhvr>
                                      <p:to>
                                        <p:strVal val="visible"/>
                                      </p:to>
                                    </p:set>
                                    <p:anim to="" calcmode="lin" valueType="num">
                                      <p:cBhvr>
                                        <p:cTn id="7" dur="1" fill="hold"/>
                                        <p:tgtEl>
                                          <p:spTgt spid="69635">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69635">
                                            <p:txEl>
                                              <p:pRg st="1" end="1"/>
                                            </p:txEl>
                                          </p:spTgt>
                                        </p:tgtEl>
                                        <p:attrNameLst>
                                          <p:attrName>style.visibility</p:attrName>
                                        </p:attrNameLst>
                                      </p:cBhvr>
                                      <p:to>
                                        <p:strVal val="visible"/>
                                      </p:to>
                                    </p:set>
                                    <p:anim to="" calcmode="lin" valueType="num">
                                      <p:cBhvr>
                                        <p:cTn id="11" dur="1" fill="hold"/>
                                        <p:tgtEl>
                                          <p:spTgt spid="69635">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69635">
                                            <p:txEl>
                                              <p:pRg st="2" end="2"/>
                                            </p:txEl>
                                          </p:spTgt>
                                        </p:tgtEl>
                                        <p:attrNameLst>
                                          <p:attrName>style.visibility</p:attrName>
                                        </p:attrNameLst>
                                      </p:cBhvr>
                                      <p:to>
                                        <p:strVal val="visible"/>
                                      </p:to>
                                    </p:set>
                                    <p:anim to="" calcmode="lin" valueType="num">
                                      <p:cBhvr>
                                        <p:cTn id="15" dur="1" fill="hold"/>
                                        <p:tgtEl>
                                          <p:spTgt spid="69635">
                                            <p:txEl>
                                              <p:pRg st="2" end="2"/>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69635">
                                            <p:txEl>
                                              <p:pRg st="3" end="3"/>
                                            </p:txEl>
                                          </p:spTgt>
                                        </p:tgtEl>
                                        <p:attrNameLst>
                                          <p:attrName>style.visibility</p:attrName>
                                        </p:attrNameLst>
                                      </p:cBhvr>
                                      <p:to>
                                        <p:strVal val="visible"/>
                                      </p:to>
                                    </p:set>
                                    <p:anim to="" calcmode="lin" valueType="num">
                                      <p:cBhvr>
                                        <p:cTn id="19" dur="1" fill="hold"/>
                                        <p:tgtEl>
                                          <p:spTgt spid="69635">
                                            <p:txEl>
                                              <p:pRg st="3" end="3"/>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69635">
                                            <p:txEl>
                                              <p:pRg st="4" end="4"/>
                                            </p:txEl>
                                          </p:spTgt>
                                        </p:tgtEl>
                                        <p:attrNameLst>
                                          <p:attrName>style.visibility</p:attrName>
                                        </p:attrNameLst>
                                      </p:cBhvr>
                                      <p:to>
                                        <p:strVal val="visible"/>
                                      </p:to>
                                    </p:set>
                                    <p:anim to="" calcmode="lin" valueType="num">
                                      <p:cBhvr>
                                        <p:cTn id="23" dur="1" fill="hold"/>
                                        <p:tgtEl>
                                          <p:spTgt spid="69635">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 Box 2">
            <a:extLst>
              <a:ext uri="{FF2B5EF4-FFF2-40B4-BE49-F238E27FC236}">
                <a16:creationId xmlns:a16="http://schemas.microsoft.com/office/drawing/2014/main" xmlns="" id="{509EE5A1-A540-43FF-8B81-5A2F0A25ED8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0659" name="Text Box 3">
            <a:extLst>
              <a:ext uri="{FF2B5EF4-FFF2-40B4-BE49-F238E27FC236}">
                <a16:creationId xmlns:a16="http://schemas.microsoft.com/office/drawing/2014/main" xmlns="" id="{06B2B951-BA58-4E1F-98F7-6AD70711779D}"/>
              </a:ext>
            </a:extLst>
          </p:cNvPr>
          <p:cNvSpPr txBox="1">
            <a:spLocks noChangeArrowheads="1"/>
          </p:cNvSpPr>
          <p:nvPr/>
        </p:nvSpPr>
        <p:spPr bwMode="auto">
          <a:xfrm>
            <a:off x="539750" y="549275"/>
            <a:ext cx="80645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معایب:</a:t>
            </a:r>
          </a:p>
          <a:p>
            <a:pPr algn="just" eaLnBrk="1" hangingPunct="1">
              <a:lnSpc>
                <a:spcPct val="150000"/>
              </a:lnSpc>
              <a:buFontTx/>
              <a:buChar char="•"/>
            </a:pPr>
            <a:r>
              <a:rPr lang="fa-IR" altLang="en-US" b="0">
                <a:solidFill>
                  <a:srgbClr val="FFFF00"/>
                </a:solidFill>
              </a:rPr>
              <a:t>نیاز به کسب اجازه از موسسات مورد تحقیق </a:t>
            </a:r>
          </a:p>
          <a:p>
            <a:pPr algn="just" eaLnBrk="1" hangingPunct="1">
              <a:lnSpc>
                <a:spcPct val="150000"/>
              </a:lnSpc>
              <a:buFontTx/>
              <a:buChar char="•"/>
            </a:pPr>
            <a:r>
              <a:rPr lang="fa-IR" altLang="en-US" b="0">
                <a:solidFill>
                  <a:srgbClr val="FFFF00"/>
                </a:solidFill>
              </a:rPr>
              <a:t>کلیه ی پیش بینی های لازم درباره اثرات متغیرها باید بررسی شود </a:t>
            </a:r>
          </a:p>
          <a:p>
            <a:pPr algn="just" eaLnBrk="1" hangingPunct="1">
              <a:lnSpc>
                <a:spcPct val="150000"/>
              </a:lnSpc>
              <a:buFontTx/>
              <a:buChar char="•"/>
            </a:pPr>
            <a:r>
              <a:rPr lang="fa-IR" altLang="en-US" b="0">
                <a:solidFill>
                  <a:srgbClr val="FFFF00"/>
                </a:solidFill>
              </a:rPr>
              <a:t> دشوار بودن کنترل متغیرهای جانبی </a:t>
            </a:r>
          </a:p>
          <a:p>
            <a:pPr algn="just" eaLnBrk="1" hangingPunct="1">
              <a:lnSpc>
                <a:spcPct val="150000"/>
              </a:lnSpc>
              <a:buFontTx/>
              <a:buChar char="•"/>
            </a:pPr>
            <a:r>
              <a:rPr lang="fa-IR" altLang="en-US" b="0">
                <a:solidFill>
                  <a:srgbClr val="FFFF00"/>
                </a:solidFill>
              </a:rPr>
              <a:t>به دلیل لزوم نگهداشتن اهداف واقعی آزمایش ممکن است سوء ظن یا مشکلاتی در آزمودنیها ایجاد شود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70659">
                                            <p:txEl>
                                              <p:pRg st="0" end="0"/>
                                            </p:txEl>
                                          </p:spTgt>
                                        </p:tgtEl>
                                        <p:attrNameLst>
                                          <p:attrName>style.visibility</p:attrName>
                                        </p:attrNameLst>
                                      </p:cBhvr>
                                      <p:to>
                                        <p:strVal val="visible"/>
                                      </p:to>
                                    </p:set>
                                    <p:animEffect transition="in" filter="wipe(right)">
                                      <p:cBhvr>
                                        <p:cTn id="7" dur="2000"/>
                                        <p:tgtEl>
                                          <p:spTgt spid="70659">
                                            <p:txEl>
                                              <p:pRg st="0" end="0"/>
                                            </p:txEl>
                                          </p:spTgt>
                                        </p:tgtEl>
                                      </p:cBhvr>
                                    </p:animEffect>
                                  </p:childTnLst>
                                </p:cTn>
                              </p:par>
                            </p:childTnLst>
                          </p:cTn>
                        </p:par>
                        <p:par>
                          <p:cTn id="8" fill="hold" nodeType="afterGroup">
                            <p:stCondLst>
                              <p:cond delay="2000"/>
                            </p:stCondLst>
                            <p:childTnLst>
                              <p:par>
                                <p:cTn id="9" presetID="22" presetClass="entr" presetSubtype="2" fill="hold" nodeType="afterEffect">
                                  <p:stCondLst>
                                    <p:cond delay="0"/>
                                  </p:stCondLst>
                                  <p:childTnLst>
                                    <p:set>
                                      <p:cBhvr>
                                        <p:cTn id="10" dur="1" fill="hold">
                                          <p:stCondLst>
                                            <p:cond delay="0"/>
                                          </p:stCondLst>
                                        </p:cTn>
                                        <p:tgtEl>
                                          <p:spTgt spid="70659">
                                            <p:txEl>
                                              <p:pRg st="1" end="1"/>
                                            </p:txEl>
                                          </p:spTgt>
                                        </p:tgtEl>
                                        <p:attrNameLst>
                                          <p:attrName>style.visibility</p:attrName>
                                        </p:attrNameLst>
                                      </p:cBhvr>
                                      <p:to>
                                        <p:strVal val="visible"/>
                                      </p:to>
                                    </p:set>
                                    <p:animEffect transition="in" filter="wipe(right)">
                                      <p:cBhvr>
                                        <p:cTn id="11" dur="2000"/>
                                        <p:tgtEl>
                                          <p:spTgt spid="70659">
                                            <p:txEl>
                                              <p:pRg st="1" end="1"/>
                                            </p:txEl>
                                          </p:spTgt>
                                        </p:tgtEl>
                                      </p:cBhvr>
                                    </p:animEffect>
                                  </p:childTnLst>
                                </p:cTn>
                              </p:par>
                            </p:childTnLst>
                          </p:cTn>
                        </p:par>
                        <p:par>
                          <p:cTn id="12" fill="hold" nodeType="afterGroup">
                            <p:stCondLst>
                              <p:cond delay="4000"/>
                            </p:stCondLst>
                            <p:childTnLst>
                              <p:par>
                                <p:cTn id="13" presetID="22" presetClass="entr" presetSubtype="2" fill="hold" nodeType="afterEffect">
                                  <p:stCondLst>
                                    <p:cond delay="0"/>
                                  </p:stCondLst>
                                  <p:childTnLst>
                                    <p:set>
                                      <p:cBhvr>
                                        <p:cTn id="14" dur="1" fill="hold">
                                          <p:stCondLst>
                                            <p:cond delay="0"/>
                                          </p:stCondLst>
                                        </p:cTn>
                                        <p:tgtEl>
                                          <p:spTgt spid="70659">
                                            <p:txEl>
                                              <p:pRg st="2" end="2"/>
                                            </p:txEl>
                                          </p:spTgt>
                                        </p:tgtEl>
                                        <p:attrNameLst>
                                          <p:attrName>style.visibility</p:attrName>
                                        </p:attrNameLst>
                                      </p:cBhvr>
                                      <p:to>
                                        <p:strVal val="visible"/>
                                      </p:to>
                                    </p:set>
                                    <p:animEffect transition="in" filter="wipe(right)">
                                      <p:cBhvr>
                                        <p:cTn id="15" dur="2000"/>
                                        <p:tgtEl>
                                          <p:spTgt spid="70659">
                                            <p:txEl>
                                              <p:pRg st="2" end="2"/>
                                            </p:txEl>
                                          </p:spTgt>
                                        </p:tgtEl>
                                      </p:cBhvr>
                                    </p:animEffect>
                                  </p:childTnLst>
                                </p:cTn>
                              </p:par>
                            </p:childTnLst>
                          </p:cTn>
                        </p:par>
                        <p:par>
                          <p:cTn id="16" fill="hold" nodeType="afterGroup">
                            <p:stCondLst>
                              <p:cond delay="6000"/>
                            </p:stCondLst>
                            <p:childTnLst>
                              <p:par>
                                <p:cTn id="17" presetID="22" presetClass="entr" presetSubtype="2" fill="hold" nodeType="afterEffect">
                                  <p:stCondLst>
                                    <p:cond delay="0"/>
                                  </p:stCondLst>
                                  <p:childTnLst>
                                    <p:set>
                                      <p:cBhvr>
                                        <p:cTn id="18" dur="1" fill="hold">
                                          <p:stCondLst>
                                            <p:cond delay="0"/>
                                          </p:stCondLst>
                                        </p:cTn>
                                        <p:tgtEl>
                                          <p:spTgt spid="70659">
                                            <p:txEl>
                                              <p:pRg st="3" end="3"/>
                                            </p:txEl>
                                          </p:spTgt>
                                        </p:tgtEl>
                                        <p:attrNameLst>
                                          <p:attrName>style.visibility</p:attrName>
                                        </p:attrNameLst>
                                      </p:cBhvr>
                                      <p:to>
                                        <p:strVal val="visible"/>
                                      </p:to>
                                    </p:set>
                                    <p:animEffect transition="in" filter="wipe(right)">
                                      <p:cBhvr>
                                        <p:cTn id="19" dur="2000"/>
                                        <p:tgtEl>
                                          <p:spTgt spid="70659">
                                            <p:txEl>
                                              <p:pRg st="3" end="3"/>
                                            </p:txEl>
                                          </p:spTgt>
                                        </p:tgtEl>
                                      </p:cBhvr>
                                    </p:animEffect>
                                  </p:childTnLst>
                                </p:cTn>
                              </p:par>
                            </p:childTnLst>
                          </p:cTn>
                        </p:par>
                        <p:par>
                          <p:cTn id="20" fill="hold" nodeType="afterGroup">
                            <p:stCondLst>
                              <p:cond delay="8000"/>
                            </p:stCondLst>
                            <p:childTnLst>
                              <p:par>
                                <p:cTn id="21" presetID="22" presetClass="entr" presetSubtype="2" fill="hold" nodeType="afterEffect">
                                  <p:stCondLst>
                                    <p:cond delay="0"/>
                                  </p:stCondLst>
                                  <p:childTnLst>
                                    <p:set>
                                      <p:cBhvr>
                                        <p:cTn id="22" dur="1" fill="hold">
                                          <p:stCondLst>
                                            <p:cond delay="0"/>
                                          </p:stCondLst>
                                        </p:cTn>
                                        <p:tgtEl>
                                          <p:spTgt spid="70659">
                                            <p:txEl>
                                              <p:pRg st="4" end="4"/>
                                            </p:txEl>
                                          </p:spTgt>
                                        </p:tgtEl>
                                        <p:attrNameLst>
                                          <p:attrName>style.visibility</p:attrName>
                                        </p:attrNameLst>
                                      </p:cBhvr>
                                      <p:to>
                                        <p:strVal val="visible"/>
                                      </p:to>
                                    </p:set>
                                    <p:animEffect transition="in" filter="wipe(right)">
                                      <p:cBhvr>
                                        <p:cTn id="23" dur="2000"/>
                                        <p:tgtEl>
                                          <p:spTgt spid="7065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ext Box 2">
            <a:extLst>
              <a:ext uri="{FF2B5EF4-FFF2-40B4-BE49-F238E27FC236}">
                <a16:creationId xmlns:a16="http://schemas.microsoft.com/office/drawing/2014/main" xmlns="" id="{D7BD5655-AD9B-4CEE-B9CD-B67BEAEC5FA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1683" name="Text Box 3">
            <a:extLst>
              <a:ext uri="{FF2B5EF4-FFF2-40B4-BE49-F238E27FC236}">
                <a16:creationId xmlns:a16="http://schemas.microsoft.com/office/drawing/2014/main" xmlns="" id="{46826F09-4B28-4093-AD1C-B312C1EFC90A}"/>
              </a:ext>
            </a:extLst>
          </p:cNvPr>
          <p:cNvSpPr txBox="1">
            <a:spLocks noChangeArrowheads="1"/>
          </p:cNvSpPr>
          <p:nvPr/>
        </p:nvSpPr>
        <p:spPr bwMode="auto">
          <a:xfrm>
            <a:off x="611188" y="549275"/>
            <a:ext cx="7993062"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CC0000"/>
                </a:solidFill>
              </a:rPr>
              <a:t>ج - تحقیق آزمایشگاهی </a:t>
            </a:r>
          </a:p>
          <a:p>
            <a:pPr algn="just" eaLnBrk="1" hangingPunct="1">
              <a:lnSpc>
                <a:spcPct val="150000"/>
              </a:lnSpc>
              <a:buFontTx/>
              <a:buChar char="•"/>
            </a:pPr>
            <a:r>
              <a:rPr lang="fa-IR" altLang="en-US" b="0">
                <a:solidFill>
                  <a:srgbClr val="FFFF00"/>
                </a:solidFill>
              </a:rPr>
              <a:t>اعمال حداکثر کنترل بر متغیرها</a:t>
            </a:r>
          </a:p>
          <a:p>
            <a:pPr algn="just" eaLnBrk="1" hangingPunct="1">
              <a:lnSpc>
                <a:spcPct val="150000"/>
              </a:lnSpc>
              <a:buFontTx/>
              <a:buChar char="•"/>
            </a:pPr>
            <a:r>
              <a:rPr lang="fa-IR" altLang="en-US" b="0">
                <a:solidFill>
                  <a:srgbClr val="FFFF00"/>
                </a:solidFill>
              </a:rPr>
              <a:t> توانایی دستکاری متغیرها</a:t>
            </a:r>
          </a:p>
          <a:p>
            <a:pPr algn="just" eaLnBrk="1" hangingPunct="1">
              <a:lnSpc>
                <a:spcPct val="150000"/>
              </a:lnSpc>
              <a:buFontTx/>
              <a:buChar char="•"/>
            </a:pPr>
            <a:r>
              <a:rPr lang="fa-IR" altLang="en-US" b="0">
                <a:solidFill>
                  <a:srgbClr val="FFFF00"/>
                </a:solidFill>
              </a:rPr>
              <a:t>انتخاب یک گروه یا گروههای </a:t>
            </a:r>
            <a:r>
              <a:rPr lang="fa-IR" altLang="en-US" sz="2500" b="0">
                <a:solidFill>
                  <a:srgbClr val="66FF99"/>
                </a:solidFill>
                <a:cs typeface="B Sina" pitchFamily="2" charset="0"/>
              </a:rPr>
              <a:t>آزمایشی</a:t>
            </a:r>
            <a:r>
              <a:rPr lang="fa-IR" altLang="en-US" b="0">
                <a:solidFill>
                  <a:srgbClr val="FFFF00"/>
                </a:solidFill>
              </a:rPr>
              <a:t> و </a:t>
            </a:r>
            <a:r>
              <a:rPr lang="fa-IR" altLang="en-US" sz="2500" b="0">
                <a:solidFill>
                  <a:srgbClr val="66FF99"/>
                </a:solidFill>
                <a:cs typeface="B Sina" pitchFamily="2" charset="0"/>
              </a:rPr>
              <a:t>گواه</a:t>
            </a:r>
            <a:r>
              <a:rPr lang="fa-IR" altLang="en-US" b="0">
                <a:solidFill>
                  <a:srgbClr val="FFFF00"/>
                </a:solidFill>
              </a:rPr>
              <a:t> و نیز متغیرهای </a:t>
            </a:r>
            <a:r>
              <a:rPr lang="fa-IR" altLang="en-US" sz="2500" b="0">
                <a:solidFill>
                  <a:srgbClr val="66FF99"/>
                </a:solidFill>
                <a:cs typeface="B Sina" pitchFamily="2" charset="0"/>
              </a:rPr>
              <a:t>مستقل</a:t>
            </a:r>
            <a:r>
              <a:rPr lang="fa-IR" altLang="en-US" b="0">
                <a:solidFill>
                  <a:srgbClr val="FFFF00"/>
                </a:solidFill>
              </a:rPr>
              <a:t> و </a:t>
            </a:r>
            <a:r>
              <a:rPr lang="fa-IR" altLang="en-US" sz="2500" b="0">
                <a:solidFill>
                  <a:srgbClr val="66FF99"/>
                </a:solidFill>
                <a:cs typeface="B Sina" pitchFamily="2" charset="0"/>
              </a:rPr>
              <a:t>وابسته</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 calcmode="lin" valueType="num">
                                      <p:cBhvr additive="base">
                                        <p:cTn id="7" dur="2000" fill="hold"/>
                                        <p:tgtEl>
                                          <p:spTgt spid="7168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71683">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71683">
                                            <p:txEl>
                                              <p:pRg st="1" end="1"/>
                                            </p:txEl>
                                          </p:spTgt>
                                        </p:tgtEl>
                                        <p:attrNameLst>
                                          <p:attrName>style.visibility</p:attrName>
                                        </p:attrNameLst>
                                      </p:cBhvr>
                                      <p:to>
                                        <p:strVal val="visible"/>
                                      </p:to>
                                    </p:set>
                                    <p:anim calcmode="lin" valueType="num">
                                      <p:cBhvr additive="base">
                                        <p:cTn id="12" dur="2000" fill="hold"/>
                                        <p:tgtEl>
                                          <p:spTgt spid="71683">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71683">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71683">
                                            <p:txEl>
                                              <p:pRg st="2" end="2"/>
                                            </p:txEl>
                                          </p:spTgt>
                                        </p:tgtEl>
                                        <p:attrNameLst>
                                          <p:attrName>style.visibility</p:attrName>
                                        </p:attrNameLst>
                                      </p:cBhvr>
                                      <p:to>
                                        <p:strVal val="visible"/>
                                      </p:to>
                                    </p:set>
                                    <p:anim calcmode="lin" valueType="num">
                                      <p:cBhvr additive="base">
                                        <p:cTn id="17" dur="2000" fill="hold"/>
                                        <p:tgtEl>
                                          <p:spTgt spid="71683">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71683">
                                            <p:txEl>
                                              <p:pRg st="2" end="2"/>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nodeType="afterEffect">
                                  <p:stCondLst>
                                    <p:cond delay="0"/>
                                  </p:stCondLst>
                                  <p:childTnLst>
                                    <p:set>
                                      <p:cBhvr>
                                        <p:cTn id="21" dur="1" fill="hold">
                                          <p:stCondLst>
                                            <p:cond delay="0"/>
                                          </p:stCondLst>
                                        </p:cTn>
                                        <p:tgtEl>
                                          <p:spTgt spid="71683">
                                            <p:txEl>
                                              <p:pRg st="3" end="3"/>
                                            </p:txEl>
                                          </p:spTgt>
                                        </p:tgtEl>
                                        <p:attrNameLst>
                                          <p:attrName>style.visibility</p:attrName>
                                        </p:attrNameLst>
                                      </p:cBhvr>
                                      <p:to>
                                        <p:strVal val="visible"/>
                                      </p:to>
                                    </p:set>
                                    <p:anim calcmode="lin" valueType="num">
                                      <p:cBhvr additive="base">
                                        <p:cTn id="22" dur="2000" fill="hold"/>
                                        <p:tgtEl>
                                          <p:spTgt spid="71683">
                                            <p:txEl>
                                              <p:pRg st="3" end="3"/>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7168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2">
            <a:extLst>
              <a:ext uri="{FF2B5EF4-FFF2-40B4-BE49-F238E27FC236}">
                <a16:creationId xmlns:a16="http://schemas.microsoft.com/office/drawing/2014/main" xmlns="" id="{2CE0FF50-EBC4-46B8-9057-76584B20479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2707" name="Text Box 3">
            <a:extLst>
              <a:ext uri="{FF2B5EF4-FFF2-40B4-BE49-F238E27FC236}">
                <a16:creationId xmlns:a16="http://schemas.microsoft.com/office/drawing/2014/main" xmlns="" id="{6F8A7A99-B280-4BF3-B5DE-7494115E9810}"/>
              </a:ext>
            </a:extLst>
          </p:cNvPr>
          <p:cNvSpPr txBox="1">
            <a:spLocks noChangeArrowheads="1"/>
          </p:cNvSpPr>
          <p:nvPr/>
        </p:nvSpPr>
        <p:spPr bwMode="auto">
          <a:xfrm>
            <a:off x="611188" y="549275"/>
            <a:ext cx="7921625" cy="5578475"/>
          </a:xfrm>
          <a:prstGeom prst="rect">
            <a:avLst/>
          </a:prstGeom>
          <a:noFill/>
          <a:ln w="9525">
            <a:noFill/>
            <a:miter lim="800000"/>
            <a:headEnd/>
            <a:tailEnd/>
          </a:ln>
          <a:effectLst/>
        </p:spPr>
        <p:txBody>
          <a:bodyPr>
            <a:spAutoFit/>
          </a:bodyPr>
          <a:lstStyle/>
          <a:p>
            <a:pPr marL="266700" indent="-266700" algn="ctr">
              <a:spcBef>
                <a:spcPct val="50000"/>
              </a:spcBef>
              <a:defRPr/>
            </a:pPr>
            <a:r>
              <a:rPr lang="fa-IR" u="sng">
                <a:solidFill>
                  <a:schemeClr val="tx2"/>
                </a:solidFill>
                <a:effectLst>
                  <a:outerShdw blurRad="38100" dist="38100" dir="2700000" algn="tl">
                    <a:srgbClr val="000000"/>
                  </a:outerShdw>
                </a:effectLst>
                <a:latin typeface="Arial" charset="0"/>
                <a:cs typeface="B Zar" pitchFamily="2" charset="-78"/>
              </a:rPr>
              <a:t>مزایا و معایب تحقیق آزمایشگاهی:</a:t>
            </a:r>
          </a:p>
          <a:p>
            <a:pPr marL="266700" indent="-266700" algn="just">
              <a:spcBef>
                <a:spcPct val="50000"/>
              </a:spcBef>
              <a:defRPr/>
            </a:pPr>
            <a:r>
              <a:rPr lang="fa-IR">
                <a:solidFill>
                  <a:srgbClr val="CC0000"/>
                </a:solidFill>
                <a:latin typeface="Arial" charset="0"/>
                <a:cs typeface="B Zar" pitchFamily="2" charset="-78"/>
              </a:rPr>
              <a:t>مزایا:</a:t>
            </a:r>
          </a:p>
          <a:p>
            <a:pPr marL="266700" indent="-266700" algn="just">
              <a:spcBef>
                <a:spcPct val="50000"/>
              </a:spcBef>
              <a:buFontTx/>
              <a:buChar char="•"/>
              <a:defRPr/>
            </a:pPr>
            <a:r>
              <a:rPr lang="fa-IR" b="0">
                <a:solidFill>
                  <a:srgbClr val="FFFF00"/>
                </a:solidFill>
                <a:latin typeface="Arial" charset="0"/>
                <a:cs typeface="B Zar" pitchFamily="2" charset="-78"/>
              </a:rPr>
              <a:t>نتایج بدست آمده می تواند صحت فرضیه آزمایشی آزمایشگران را ثابت کند </a:t>
            </a:r>
          </a:p>
          <a:p>
            <a:pPr marL="266700" indent="-266700" algn="just">
              <a:spcBef>
                <a:spcPct val="50000"/>
              </a:spcBef>
              <a:buFontTx/>
              <a:buChar char="•"/>
              <a:defRPr/>
            </a:pPr>
            <a:r>
              <a:rPr lang="fa-IR" b="0">
                <a:solidFill>
                  <a:srgbClr val="FFFF00"/>
                </a:solidFill>
                <a:latin typeface="Arial" charset="0"/>
                <a:cs typeface="B Zar" pitchFamily="2" charset="-78"/>
              </a:rPr>
              <a:t>بررسی اثر متغیرهای منفرد شده </a:t>
            </a:r>
          </a:p>
          <a:p>
            <a:pPr marL="266700" indent="-266700" algn="just">
              <a:spcBef>
                <a:spcPct val="50000"/>
              </a:spcBef>
              <a:buFontTx/>
              <a:buChar char="•"/>
              <a:defRPr/>
            </a:pPr>
            <a:r>
              <a:rPr lang="fa-IR" b="0">
                <a:solidFill>
                  <a:srgbClr val="66FFFF"/>
                </a:solidFill>
                <a:latin typeface="Arial" charset="0"/>
                <a:cs typeface="B Zar" pitchFamily="2" charset="-78"/>
              </a:rPr>
              <a:t>به دست آوردن رابطه علت و معلولی </a:t>
            </a:r>
          </a:p>
          <a:p>
            <a:pPr marL="266700" indent="-266700" algn="just">
              <a:spcBef>
                <a:spcPct val="50000"/>
              </a:spcBef>
              <a:buFontTx/>
              <a:buChar char="•"/>
              <a:defRPr/>
            </a:pPr>
            <a:r>
              <a:rPr lang="fa-IR" b="0">
                <a:solidFill>
                  <a:srgbClr val="FFFF00"/>
                </a:solidFill>
                <a:latin typeface="Arial" charset="0"/>
                <a:cs typeface="B Zar" pitchFamily="2" charset="-78"/>
              </a:rPr>
              <a:t> امکان آزمون فرضیه های مختلف </a:t>
            </a:r>
          </a:p>
          <a:p>
            <a:pPr marL="266700" indent="-266700" algn="just">
              <a:spcBef>
                <a:spcPct val="50000"/>
              </a:spcBef>
              <a:buFontTx/>
              <a:buChar char="•"/>
              <a:defRPr/>
            </a:pPr>
            <a:r>
              <a:rPr lang="fa-IR" b="0">
                <a:solidFill>
                  <a:srgbClr val="FFFF00"/>
                </a:solidFill>
                <a:latin typeface="Arial" charset="0"/>
                <a:cs typeface="B Zar" pitchFamily="2" charset="-78"/>
              </a:rPr>
              <a:t> در صورت نمونه گیری دقیق و دقت در موقعیت آزمایشی قابلیت تعمیم نتایج تا حدودی بالا می رود.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72707">
                                            <p:txEl>
                                              <p:pRg st="0" end="0"/>
                                            </p:txEl>
                                          </p:spTgt>
                                        </p:tgtEl>
                                        <p:attrNameLst>
                                          <p:attrName>style.visibility</p:attrName>
                                        </p:attrNameLst>
                                      </p:cBhvr>
                                      <p:to>
                                        <p:strVal val="visible"/>
                                      </p:to>
                                    </p:set>
                                    <p:animEffect transition="in" filter="wheel(4)">
                                      <p:cBhvr>
                                        <p:cTn id="7" dur="2000"/>
                                        <p:tgtEl>
                                          <p:spTgt spid="72707">
                                            <p:txEl>
                                              <p:pRg st="0" end="0"/>
                                            </p:txEl>
                                          </p:spTgt>
                                        </p:tgtEl>
                                      </p:cBhvr>
                                    </p:animEffect>
                                  </p:childTnLst>
                                </p:cTn>
                              </p:par>
                            </p:childTnLst>
                          </p:cTn>
                        </p:par>
                        <p:par>
                          <p:cTn id="8" fill="hold" nodeType="afterGroup">
                            <p:stCondLst>
                              <p:cond delay="2000"/>
                            </p:stCondLst>
                            <p:childTnLst>
                              <p:par>
                                <p:cTn id="9" presetID="21" presetClass="entr" presetSubtype="4" fill="hold" nodeType="afterEffect">
                                  <p:stCondLst>
                                    <p:cond delay="0"/>
                                  </p:stCondLst>
                                  <p:childTnLst>
                                    <p:set>
                                      <p:cBhvr>
                                        <p:cTn id="10" dur="1" fill="hold">
                                          <p:stCondLst>
                                            <p:cond delay="0"/>
                                          </p:stCondLst>
                                        </p:cTn>
                                        <p:tgtEl>
                                          <p:spTgt spid="72707">
                                            <p:txEl>
                                              <p:pRg st="1" end="1"/>
                                            </p:txEl>
                                          </p:spTgt>
                                        </p:tgtEl>
                                        <p:attrNameLst>
                                          <p:attrName>style.visibility</p:attrName>
                                        </p:attrNameLst>
                                      </p:cBhvr>
                                      <p:to>
                                        <p:strVal val="visible"/>
                                      </p:to>
                                    </p:set>
                                    <p:animEffect transition="in" filter="wheel(4)">
                                      <p:cBhvr>
                                        <p:cTn id="11" dur="2000"/>
                                        <p:tgtEl>
                                          <p:spTgt spid="72707">
                                            <p:txEl>
                                              <p:pRg st="1" end="1"/>
                                            </p:txEl>
                                          </p:spTgt>
                                        </p:tgtEl>
                                      </p:cBhvr>
                                    </p:animEffect>
                                  </p:childTnLst>
                                </p:cTn>
                              </p:par>
                            </p:childTnLst>
                          </p:cTn>
                        </p:par>
                        <p:par>
                          <p:cTn id="12" fill="hold" nodeType="afterGroup">
                            <p:stCondLst>
                              <p:cond delay="4000"/>
                            </p:stCondLst>
                            <p:childTnLst>
                              <p:par>
                                <p:cTn id="13" presetID="21" presetClass="entr" presetSubtype="4" fill="hold" nodeType="afterEffect">
                                  <p:stCondLst>
                                    <p:cond delay="0"/>
                                  </p:stCondLst>
                                  <p:childTnLst>
                                    <p:set>
                                      <p:cBhvr>
                                        <p:cTn id="14" dur="1" fill="hold">
                                          <p:stCondLst>
                                            <p:cond delay="0"/>
                                          </p:stCondLst>
                                        </p:cTn>
                                        <p:tgtEl>
                                          <p:spTgt spid="72707">
                                            <p:txEl>
                                              <p:pRg st="2" end="2"/>
                                            </p:txEl>
                                          </p:spTgt>
                                        </p:tgtEl>
                                        <p:attrNameLst>
                                          <p:attrName>style.visibility</p:attrName>
                                        </p:attrNameLst>
                                      </p:cBhvr>
                                      <p:to>
                                        <p:strVal val="visible"/>
                                      </p:to>
                                    </p:set>
                                    <p:animEffect transition="in" filter="wheel(4)">
                                      <p:cBhvr>
                                        <p:cTn id="15" dur="2000"/>
                                        <p:tgtEl>
                                          <p:spTgt spid="72707">
                                            <p:txEl>
                                              <p:pRg st="2" end="2"/>
                                            </p:txEl>
                                          </p:spTgt>
                                        </p:tgtEl>
                                      </p:cBhvr>
                                    </p:animEffect>
                                  </p:childTnLst>
                                </p:cTn>
                              </p:par>
                            </p:childTnLst>
                          </p:cTn>
                        </p:par>
                        <p:par>
                          <p:cTn id="16" fill="hold" nodeType="afterGroup">
                            <p:stCondLst>
                              <p:cond delay="6000"/>
                            </p:stCondLst>
                            <p:childTnLst>
                              <p:par>
                                <p:cTn id="17" presetID="21" presetClass="entr" presetSubtype="4" fill="hold" nodeType="afterEffect">
                                  <p:stCondLst>
                                    <p:cond delay="0"/>
                                  </p:stCondLst>
                                  <p:childTnLst>
                                    <p:set>
                                      <p:cBhvr>
                                        <p:cTn id="18" dur="1" fill="hold">
                                          <p:stCondLst>
                                            <p:cond delay="0"/>
                                          </p:stCondLst>
                                        </p:cTn>
                                        <p:tgtEl>
                                          <p:spTgt spid="72707">
                                            <p:txEl>
                                              <p:pRg st="3" end="3"/>
                                            </p:txEl>
                                          </p:spTgt>
                                        </p:tgtEl>
                                        <p:attrNameLst>
                                          <p:attrName>style.visibility</p:attrName>
                                        </p:attrNameLst>
                                      </p:cBhvr>
                                      <p:to>
                                        <p:strVal val="visible"/>
                                      </p:to>
                                    </p:set>
                                    <p:animEffect transition="in" filter="wheel(4)">
                                      <p:cBhvr>
                                        <p:cTn id="19" dur="2000"/>
                                        <p:tgtEl>
                                          <p:spTgt spid="72707">
                                            <p:txEl>
                                              <p:pRg st="3" end="3"/>
                                            </p:txEl>
                                          </p:spTgt>
                                        </p:tgtEl>
                                      </p:cBhvr>
                                    </p:animEffect>
                                  </p:childTnLst>
                                </p:cTn>
                              </p:par>
                            </p:childTnLst>
                          </p:cTn>
                        </p:par>
                        <p:par>
                          <p:cTn id="20" fill="hold" nodeType="afterGroup">
                            <p:stCondLst>
                              <p:cond delay="8000"/>
                            </p:stCondLst>
                            <p:childTnLst>
                              <p:par>
                                <p:cTn id="21" presetID="21" presetClass="entr" presetSubtype="4" fill="hold" nodeType="afterEffect">
                                  <p:stCondLst>
                                    <p:cond delay="0"/>
                                  </p:stCondLst>
                                  <p:childTnLst>
                                    <p:set>
                                      <p:cBhvr>
                                        <p:cTn id="22" dur="1" fill="hold">
                                          <p:stCondLst>
                                            <p:cond delay="0"/>
                                          </p:stCondLst>
                                        </p:cTn>
                                        <p:tgtEl>
                                          <p:spTgt spid="72707">
                                            <p:txEl>
                                              <p:pRg st="4" end="4"/>
                                            </p:txEl>
                                          </p:spTgt>
                                        </p:tgtEl>
                                        <p:attrNameLst>
                                          <p:attrName>style.visibility</p:attrName>
                                        </p:attrNameLst>
                                      </p:cBhvr>
                                      <p:to>
                                        <p:strVal val="visible"/>
                                      </p:to>
                                    </p:set>
                                    <p:animEffect transition="in" filter="wheel(4)">
                                      <p:cBhvr>
                                        <p:cTn id="23" dur="2000"/>
                                        <p:tgtEl>
                                          <p:spTgt spid="72707">
                                            <p:txEl>
                                              <p:pRg st="4" end="4"/>
                                            </p:txEl>
                                          </p:spTgt>
                                        </p:tgtEl>
                                      </p:cBhvr>
                                    </p:animEffect>
                                  </p:childTnLst>
                                </p:cTn>
                              </p:par>
                            </p:childTnLst>
                          </p:cTn>
                        </p:par>
                        <p:par>
                          <p:cTn id="24" fill="hold" nodeType="afterGroup">
                            <p:stCondLst>
                              <p:cond delay="10000"/>
                            </p:stCondLst>
                            <p:childTnLst>
                              <p:par>
                                <p:cTn id="25" presetID="21" presetClass="entr" presetSubtype="4" fill="hold" nodeType="afterEffect">
                                  <p:stCondLst>
                                    <p:cond delay="0"/>
                                  </p:stCondLst>
                                  <p:childTnLst>
                                    <p:set>
                                      <p:cBhvr>
                                        <p:cTn id="26" dur="1" fill="hold">
                                          <p:stCondLst>
                                            <p:cond delay="0"/>
                                          </p:stCondLst>
                                        </p:cTn>
                                        <p:tgtEl>
                                          <p:spTgt spid="72707">
                                            <p:txEl>
                                              <p:pRg st="5" end="5"/>
                                            </p:txEl>
                                          </p:spTgt>
                                        </p:tgtEl>
                                        <p:attrNameLst>
                                          <p:attrName>style.visibility</p:attrName>
                                        </p:attrNameLst>
                                      </p:cBhvr>
                                      <p:to>
                                        <p:strVal val="visible"/>
                                      </p:to>
                                    </p:set>
                                    <p:animEffect transition="in" filter="wheel(4)">
                                      <p:cBhvr>
                                        <p:cTn id="27" dur="2000"/>
                                        <p:tgtEl>
                                          <p:spTgt spid="72707">
                                            <p:txEl>
                                              <p:pRg st="5" end="5"/>
                                            </p:txEl>
                                          </p:spTgt>
                                        </p:tgtEl>
                                      </p:cBhvr>
                                    </p:animEffect>
                                  </p:childTnLst>
                                </p:cTn>
                              </p:par>
                            </p:childTnLst>
                          </p:cTn>
                        </p:par>
                        <p:par>
                          <p:cTn id="28" fill="hold" nodeType="afterGroup">
                            <p:stCondLst>
                              <p:cond delay="12000"/>
                            </p:stCondLst>
                            <p:childTnLst>
                              <p:par>
                                <p:cTn id="29" presetID="21" presetClass="entr" presetSubtype="4" fill="hold" nodeType="afterEffect">
                                  <p:stCondLst>
                                    <p:cond delay="0"/>
                                  </p:stCondLst>
                                  <p:childTnLst>
                                    <p:set>
                                      <p:cBhvr>
                                        <p:cTn id="30" dur="1" fill="hold">
                                          <p:stCondLst>
                                            <p:cond delay="0"/>
                                          </p:stCondLst>
                                        </p:cTn>
                                        <p:tgtEl>
                                          <p:spTgt spid="72707">
                                            <p:txEl>
                                              <p:pRg st="6" end="6"/>
                                            </p:txEl>
                                          </p:spTgt>
                                        </p:tgtEl>
                                        <p:attrNameLst>
                                          <p:attrName>style.visibility</p:attrName>
                                        </p:attrNameLst>
                                      </p:cBhvr>
                                      <p:to>
                                        <p:strVal val="visible"/>
                                      </p:to>
                                    </p:set>
                                    <p:animEffect transition="in" filter="wheel(4)">
                                      <p:cBhvr>
                                        <p:cTn id="31" dur="2000"/>
                                        <p:tgtEl>
                                          <p:spTgt spid="7270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2">
            <a:extLst>
              <a:ext uri="{FF2B5EF4-FFF2-40B4-BE49-F238E27FC236}">
                <a16:creationId xmlns:a16="http://schemas.microsoft.com/office/drawing/2014/main" xmlns="" id="{FF644C16-883A-4592-B2D4-40A3F57DBEF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3731" name="Text Box 3">
            <a:extLst>
              <a:ext uri="{FF2B5EF4-FFF2-40B4-BE49-F238E27FC236}">
                <a16:creationId xmlns:a16="http://schemas.microsoft.com/office/drawing/2014/main" xmlns="" id="{E401F566-7F3E-44D2-9053-A5CF6F2A2142}"/>
              </a:ext>
            </a:extLst>
          </p:cNvPr>
          <p:cNvSpPr txBox="1">
            <a:spLocks noChangeArrowheads="1"/>
          </p:cNvSpPr>
          <p:nvPr/>
        </p:nvSpPr>
        <p:spPr bwMode="auto">
          <a:xfrm>
            <a:off x="611188" y="549275"/>
            <a:ext cx="7921625"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a:solidFill>
                  <a:srgbClr val="CC0000"/>
                </a:solidFill>
              </a:rPr>
              <a:t>معایب:</a:t>
            </a:r>
          </a:p>
          <a:p>
            <a:pPr algn="just" eaLnBrk="1" hangingPunct="1">
              <a:spcBef>
                <a:spcPct val="50000"/>
              </a:spcBef>
              <a:buFontTx/>
              <a:buChar char="•"/>
            </a:pPr>
            <a:r>
              <a:rPr lang="fa-IR" altLang="en-US" b="0">
                <a:solidFill>
                  <a:srgbClr val="FFFF00"/>
                </a:solidFill>
              </a:rPr>
              <a:t>مصنوعی بودن محیط آزمایشگاه در مقایسه با موقعیت های واقعی </a:t>
            </a:r>
          </a:p>
          <a:p>
            <a:pPr algn="just" eaLnBrk="1" hangingPunct="1">
              <a:spcBef>
                <a:spcPct val="50000"/>
              </a:spcBef>
              <a:buFontTx/>
              <a:buChar char="•"/>
            </a:pPr>
            <a:r>
              <a:rPr lang="fa-IR" altLang="en-US" b="0">
                <a:solidFill>
                  <a:srgbClr val="FFFF00"/>
                </a:solidFill>
              </a:rPr>
              <a:t> اصول اخلاقی مانع از ایجاد شرایط ناراحت کننده جسمی و روانی برای انسان است </a:t>
            </a:r>
          </a:p>
          <a:p>
            <a:pPr algn="just" eaLnBrk="1" hangingPunct="1">
              <a:spcBef>
                <a:spcPct val="50000"/>
              </a:spcBef>
              <a:buFontTx/>
              <a:buChar char="•"/>
            </a:pPr>
            <a:r>
              <a:rPr lang="fa-IR" altLang="en-US" b="0">
                <a:solidFill>
                  <a:srgbClr val="FFFF00"/>
                </a:solidFill>
              </a:rPr>
              <a:t> مستلزم مهارت ، دانش ، دقت و تجربه فراوان است </a:t>
            </a:r>
          </a:p>
          <a:p>
            <a:pPr algn="just" eaLnBrk="1" hangingPunct="1">
              <a:spcBef>
                <a:spcPct val="50000"/>
              </a:spcBef>
              <a:buFontTx/>
              <a:buChar char="•"/>
            </a:pPr>
            <a:r>
              <a:rPr lang="fa-IR" altLang="en-US" b="0">
                <a:solidFill>
                  <a:srgbClr val="FFFF00"/>
                </a:solidFill>
              </a:rPr>
              <a:t>ممکن است پرخرج و گران باشد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73731">
                                            <p:txEl>
                                              <p:pRg st="0" end="0"/>
                                            </p:txEl>
                                          </p:spTgt>
                                        </p:tgtEl>
                                        <p:attrNameLst>
                                          <p:attrName>style.visibility</p:attrName>
                                        </p:attrNameLst>
                                      </p:cBhvr>
                                      <p:to>
                                        <p:strVal val="visible"/>
                                      </p:to>
                                    </p:set>
                                    <p:animEffect transition="in" filter="wedge">
                                      <p:cBhvr>
                                        <p:cTn id="7" dur="2000"/>
                                        <p:tgtEl>
                                          <p:spTgt spid="73731">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73731">
                                            <p:txEl>
                                              <p:pRg st="1" end="1"/>
                                            </p:txEl>
                                          </p:spTgt>
                                        </p:tgtEl>
                                        <p:attrNameLst>
                                          <p:attrName>style.visibility</p:attrName>
                                        </p:attrNameLst>
                                      </p:cBhvr>
                                      <p:to>
                                        <p:strVal val="visible"/>
                                      </p:to>
                                    </p:set>
                                    <p:animEffect transition="in" filter="wedge">
                                      <p:cBhvr>
                                        <p:cTn id="11" dur="2000"/>
                                        <p:tgtEl>
                                          <p:spTgt spid="73731">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73731">
                                            <p:txEl>
                                              <p:pRg st="2" end="2"/>
                                            </p:txEl>
                                          </p:spTgt>
                                        </p:tgtEl>
                                        <p:attrNameLst>
                                          <p:attrName>style.visibility</p:attrName>
                                        </p:attrNameLst>
                                      </p:cBhvr>
                                      <p:to>
                                        <p:strVal val="visible"/>
                                      </p:to>
                                    </p:set>
                                    <p:animEffect transition="in" filter="wedge">
                                      <p:cBhvr>
                                        <p:cTn id="15" dur="2000"/>
                                        <p:tgtEl>
                                          <p:spTgt spid="73731">
                                            <p:txEl>
                                              <p:pRg st="2" end="2"/>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73731">
                                            <p:txEl>
                                              <p:pRg st="3" end="3"/>
                                            </p:txEl>
                                          </p:spTgt>
                                        </p:tgtEl>
                                        <p:attrNameLst>
                                          <p:attrName>style.visibility</p:attrName>
                                        </p:attrNameLst>
                                      </p:cBhvr>
                                      <p:to>
                                        <p:strVal val="visible"/>
                                      </p:to>
                                    </p:set>
                                    <p:animEffect transition="in" filter="wedge">
                                      <p:cBhvr>
                                        <p:cTn id="19" dur="2000"/>
                                        <p:tgtEl>
                                          <p:spTgt spid="73731">
                                            <p:txEl>
                                              <p:pRg st="3" end="3"/>
                                            </p:txEl>
                                          </p:spTgt>
                                        </p:tgtEl>
                                      </p:cBhvr>
                                    </p:animEffect>
                                  </p:childTnLst>
                                </p:cTn>
                              </p:par>
                            </p:childTnLst>
                          </p:cTn>
                        </p:par>
                        <p:par>
                          <p:cTn id="20" fill="hold" nodeType="afterGroup">
                            <p:stCondLst>
                              <p:cond delay="8000"/>
                            </p:stCondLst>
                            <p:childTnLst>
                              <p:par>
                                <p:cTn id="21" presetID="20" presetClass="entr" presetSubtype="0" fill="hold" nodeType="afterEffect">
                                  <p:stCondLst>
                                    <p:cond delay="0"/>
                                  </p:stCondLst>
                                  <p:childTnLst>
                                    <p:set>
                                      <p:cBhvr>
                                        <p:cTn id="22" dur="1" fill="hold">
                                          <p:stCondLst>
                                            <p:cond delay="0"/>
                                          </p:stCondLst>
                                        </p:cTn>
                                        <p:tgtEl>
                                          <p:spTgt spid="73731">
                                            <p:txEl>
                                              <p:pRg st="4" end="4"/>
                                            </p:txEl>
                                          </p:spTgt>
                                        </p:tgtEl>
                                        <p:attrNameLst>
                                          <p:attrName>style.visibility</p:attrName>
                                        </p:attrNameLst>
                                      </p:cBhvr>
                                      <p:to>
                                        <p:strVal val="visible"/>
                                      </p:to>
                                    </p:set>
                                    <p:animEffect transition="in" filter="wedge">
                                      <p:cBhvr>
                                        <p:cTn id="23" dur="2000"/>
                                        <p:tgtEl>
                                          <p:spTgt spid="737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2">
            <a:extLst>
              <a:ext uri="{FF2B5EF4-FFF2-40B4-BE49-F238E27FC236}">
                <a16:creationId xmlns:a16="http://schemas.microsoft.com/office/drawing/2014/main" xmlns="" id="{64839664-E911-4C6C-BE07-ED8F958E233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4755" name="Text Box 3">
            <a:extLst>
              <a:ext uri="{FF2B5EF4-FFF2-40B4-BE49-F238E27FC236}">
                <a16:creationId xmlns:a16="http://schemas.microsoft.com/office/drawing/2014/main" xmlns="" id="{B0A18664-1625-4E20-A3A0-DA388961ADC5}"/>
              </a:ext>
            </a:extLst>
          </p:cNvPr>
          <p:cNvSpPr txBox="1">
            <a:spLocks noChangeArrowheads="1"/>
          </p:cNvSpPr>
          <p:nvPr/>
        </p:nvSpPr>
        <p:spPr bwMode="auto">
          <a:xfrm>
            <a:off x="571500" y="625475"/>
            <a:ext cx="8143875" cy="4478338"/>
          </a:xfrm>
          <a:prstGeom prst="rect">
            <a:avLst/>
          </a:prstGeom>
          <a:noFill/>
          <a:ln w="9525">
            <a:noFill/>
            <a:miter lim="800000"/>
            <a:headEnd/>
            <a:tailEnd/>
          </a:ln>
          <a:effectLst/>
        </p:spPr>
        <p:txBody>
          <a:bodyPr>
            <a:spAutoFit/>
          </a:bodyPr>
          <a:lstStyle/>
          <a:p>
            <a:pPr algn="ctr">
              <a:lnSpc>
                <a:spcPct val="150000"/>
              </a:lnSpc>
              <a:defRPr/>
            </a:pPr>
            <a:r>
              <a:rPr lang="fa-IR" sz="4000" u="sng" dirty="0">
                <a:solidFill>
                  <a:srgbClr val="CC0000"/>
                </a:solidFill>
                <a:effectLst>
                  <a:outerShdw blurRad="38100" dist="38100" dir="2700000" algn="tl">
                    <a:srgbClr val="000000"/>
                  </a:outerShdw>
                </a:effectLst>
                <a:latin typeface="Arial" charset="0"/>
                <a:cs typeface="B Jadid" pitchFamily="2" charset="-78"/>
              </a:rPr>
              <a:t>گفتار دوم </a:t>
            </a:r>
          </a:p>
          <a:p>
            <a:pPr algn="ctr">
              <a:lnSpc>
                <a:spcPct val="150000"/>
              </a:lnSpc>
              <a:defRPr/>
            </a:pPr>
            <a:r>
              <a:rPr lang="fa-IR" dirty="0">
                <a:solidFill>
                  <a:srgbClr val="66FF99"/>
                </a:solidFill>
                <a:latin typeface="Arial" charset="0"/>
                <a:cs typeface="B Zar" pitchFamily="2" charset="-78"/>
              </a:rPr>
              <a:t>نظریه ها در روان شناسی اجتماعی کاربردی </a:t>
            </a:r>
          </a:p>
          <a:p>
            <a:pPr algn="just">
              <a:lnSpc>
                <a:spcPct val="150000"/>
              </a:lnSpc>
              <a:defRPr/>
            </a:pPr>
            <a:endParaRPr lang="fa-IR" i="1" dirty="0">
              <a:solidFill>
                <a:srgbClr val="66FF99"/>
              </a:solidFill>
              <a:effectLst>
                <a:outerShdw blurRad="38100" dist="38100" dir="2700000" algn="tl">
                  <a:srgbClr val="000000"/>
                </a:outerShdw>
              </a:effectLst>
              <a:latin typeface="Arial" charset="0"/>
              <a:cs typeface="B Zar" pitchFamily="2" charset="-78"/>
            </a:endParaRPr>
          </a:p>
          <a:p>
            <a:pPr algn="just">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b="0" dirty="0">
                <a:solidFill>
                  <a:srgbClr val="FFFF00"/>
                </a:solidFill>
                <a:latin typeface="Arial" charset="0"/>
                <a:cs typeface="B Zar" pitchFamily="2" charset="-78"/>
              </a:rPr>
              <a:t>	آشنایی با نظریه های مختلف در روان شناسی اجتماعی کاربردی و نحوه توجیه پدیده های اجتماعی در چارچوب این نظریه ها.</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 calcmode="lin" valueType="num">
                                      <p:cBhvr>
                                        <p:cTn id="7" dur="2000" fill="hold"/>
                                        <p:tgtEl>
                                          <p:spTgt spid="7475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7475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74755">
                                            <p:txEl>
                                              <p:pRg st="0" end="0"/>
                                            </p:txEl>
                                          </p:spTgt>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74755">
                                            <p:txEl>
                                              <p:pRg st="1" end="1"/>
                                            </p:txEl>
                                          </p:spTgt>
                                        </p:tgtEl>
                                        <p:attrNameLst>
                                          <p:attrName>style.visibility</p:attrName>
                                        </p:attrNameLst>
                                      </p:cBhvr>
                                      <p:to>
                                        <p:strVal val="visible"/>
                                      </p:to>
                                    </p:set>
                                    <p:anim calcmode="lin" valueType="num">
                                      <p:cBhvr>
                                        <p:cTn id="13" dur="2000" fill="hold"/>
                                        <p:tgtEl>
                                          <p:spTgt spid="74755">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74755">
                                            <p:txEl>
                                              <p:pRg st="1" end="1"/>
                                            </p:txEl>
                                          </p:spTgt>
                                        </p:tgtEl>
                                        <p:attrNameLst>
                                          <p:attrName>ppt_h</p:attrName>
                                        </p:attrNameLst>
                                      </p:cBhvr>
                                      <p:tavLst>
                                        <p:tav tm="0">
                                          <p:val>
                                            <p:fltVal val="0"/>
                                          </p:val>
                                        </p:tav>
                                        <p:tav tm="100000">
                                          <p:val>
                                            <p:strVal val="#ppt_h"/>
                                          </p:val>
                                        </p:tav>
                                      </p:tavLst>
                                    </p:anim>
                                    <p:animEffect transition="in" filter="fade">
                                      <p:cBhvr>
                                        <p:cTn id="15" dur="2000"/>
                                        <p:tgtEl>
                                          <p:spTgt spid="74755">
                                            <p:txEl>
                                              <p:pRg st="1" end="1"/>
                                            </p:txEl>
                                          </p:spTgt>
                                        </p:tgtEl>
                                      </p:cBhvr>
                                    </p:animEffect>
                                  </p:childTnLst>
                                </p:cTn>
                              </p:par>
                            </p:childTnLst>
                          </p:cTn>
                        </p:par>
                        <p:par>
                          <p:cTn id="16" fill="hold" nodeType="afterGroup">
                            <p:stCondLst>
                              <p:cond delay="4000"/>
                            </p:stCondLst>
                            <p:childTnLst>
                              <p:par>
                                <p:cTn id="17" presetID="53" presetClass="entr" presetSubtype="0" fill="hold" nodeType="afterEffect">
                                  <p:stCondLst>
                                    <p:cond delay="0"/>
                                  </p:stCondLst>
                                  <p:childTnLst>
                                    <p:set>
                                      <p:cBhvr>
                                        <p:cTn id="18" dur="1" fill="hold">
                                          <p:stCondLst>
                                            <p:cond delay="0"/>
                                          </p:stCondLst>
                                        </p:cTn>
                                        <p:tgtEl>
                                          <p:spTgt spid="74755">
                                            <p:txEl>
                                              <p:pRg st="3" end="3"/>
                                            </p:txEl>
                                          </p:spTgt>
                                        </p:tgtEl>
                                        <p:attrNameLst>
                                          <p:attrName>style.visibility</p:attrName>
                                        </p:attrNameLst>
                                      </p:cBhvr>
                                      <p:to>
                                        <p:strVal val="visible"/>
                                      </p:to>
                                    </p:set>
                                    <p:anim calcmode="lin" valueType="num">
                                      <p:cBhvr>
                                        <p:cTn id="19" dur="2000" fill="hold"/>
                                        <p:tgtEl>
                                          <p:spTgt spid="74755">
                                            <p:txEl>
                                              <p:pRg st="3" end="3"/>
                                            </p:txEl>
                                          </p:spTgt>
                                        </p:tgtEl>
                                        <p:attrNameLst>
                                          <p:attrName>ppt_w</p:attrName>
                                        </p:attrNameLst>
                                      </p:cBhvr>
                                      <p:tavLst>
                                        <p:tav tm="0">
                                          <p:val>
                                            <p:fltVal val="0"/>
                                          </p:val>
                                        </p:tav>
                                        <p:tav tm="100000">
                                          <p:val>
                                            <p:strVal val="#ppt_w"/>
                                          </p:val>
                                        </p:tav>
                                      </p:tavLst>
                                    </p:anim>
                                    <p:anim calcmode="lin" valueType="num">
                                      <p:cBhvr>
                                        <p:cTn id="20" dur="2000" fill="hold"/>
                                        <p:tgtEl>
                                          <p:spTgt spid="74755">
                                            <p:txEl>
                                              <p:pRg st="3" end="3"/>
                                            </p:txEl>
                                          </p:spTgt>
                                        </p:tgtEl>
                                        <p:attrNameLst>
                                          <p:attrName>ppt_h</p:attrName>
                                        </p:attrNameLst>
                                      </p:cBhvr>
                                      <p:tavLst>
                                        <p:tav tm="0">
                                          <p:val>
                                            <p:fltVal val="0"/>
                                          </p:val>
                                        </p:tav>
                                        <p:tav tm="100000">
                                          <p:val>
                                            <p:strVal val="#ppt_h"/>
                                          </p:val>
                                        </p:tav>
                                      </p:tavLst>
                                    </p:anim>
                                    <p:animEffect transition="in" filter="fade">
                                      <p:cBhvr>
                                        <p:cTn id="21" dur="2000"/>
                                        <p:tgtEl>
                                          <p:spTgt spid="74755">
                                            <p:txEl>
                                              <p:pRg st="3" end="3"/>
                                            </p:txEl>
                                          </p:spTgt>
                                        </p:tgtEl>
                                      </p:cBhvr>
                                    </p:animEffect>
                                  </p:childTnLst>
                                </p:cTn>
                              </p:par>
                            </p:childTnLst>
                          </p:cTn>
                        </p:par>
                        <p:par>
                          <p:cTn id="22" fill="hold" nodeType="afterGroup">
                            <p:stCondLst>
                              <p:cond delay="6000"/>
                            </p:stCondLst>
                            <p:childTnLst>
                              <p:par>
                                <p:cTn id="23" presetID="53" presetClass="entr" presetSubtype="0" fill="hold" nodeType="afterEffect">
                                  <p:stCondLst>
                                    <p:cond delay="0"/>
                                  </p:stCondLst>
                                  <p:childTnLst>
                                    <p:set>
                                      <p:cBhvr>
                                        <p:cTn id="24" dur="1" fill="hold">
                                          <p:stCondLst>
                                            <p:cond delay="0"/>
                                          </p:stCondLst>
                                        </p:cTn>
                                        <p:tgtEl>
                                          <p:spTgt spid="74755">
                                            <p:txEl>
                                              <p:pRg st="4" end="4"/>
                                            </p:txEl>
                                          </p:spTgt>
                                        </p:tgtEl>
                                        <p:attrNameLst>
                                          <p:attrName>style.visibility</p:attrName>
                                        </p:attrNameLst>
                                      </p:cBhvr>
                                      <p:to>
                                        <p:strVal val="visible"/>
                                      </p:to>
                                    </p:set>
                                    <p:anim calcmode="lin" valueType="num">
                                      <p:cBhvr>
                                        <p:cTn id="25" dur="2000" fill="hold"/>
                                        <p:tgtEl>
                                          <p:spTgt spid="74755">
                                            <p:txEl>
                                              <p:pRg st="4" end="4"/>
                                            </p:txEl>
                                          </p:spTgt>
                                        </p:tgtEl>
                                        <p:attrNameLst>
                                          <p:attrName>ppt_w</p:attrName>
                                        </p:attrNameLst>
                                      </p:cBhvr>
                                      <p:tavLst>
                                        <p:tav tm="0">
                                          <p:val>
                                            <p:fltVal val="0"/>
                                          </p:val>
                                        </p:tav>
                                        <p:tav tm="100000">
                                          <p:val>
                                            <p:strVal val="#ppt_w"/>
                                          </p:val>
                                        </p:tav>
                                      </p:tavLst>
                                    </p:anim>
                                    <p:anim calcmode="lin" valueType="num">
                                      <p:cBhvr>
                                        <p:cTn id="26" dur="2000" fill="hold"/>
                                        <p:tgtEl>
                                          <p:spTgt spid="74755">
                                            <p:txEl>
                                              <p:pRg st="4" end="4"/>
                                            </p:txEl>
                                          </p:spTgt>
                                        </p:tgtEl>
                                        <p:attrNameLst>
                                          <p:attrName>ppt_h</p:attrName>
                                        </p:attrNameLst>
                                      </p:cBhvr>
                                      <p:tavLst>
                                        <p:tav tm="0">
                                          <p:val>
                                            <p:fltVal val="0"/>
                                          </p:val>
                                        </p:tav>
                                        <p:tav tm="100000">
                                          <p:val>
                                            <p:strVal val="#ppt_h"/>
                                          </p:val>
                                        </p:tav>
                                      </p:tavLst>
                                    </p:anim>
                                    <p:animEffect transition="in" filter="fade">
                                      <p:cBhvr>
                                        <p:cTn id="27" dur="2000"/>
                                        <p:tgtEl>
                                          <p:spTgt spid="747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2">
            <a:extLst>
              <a:ext uri="{FF2B5EF4-FFF2-40B4-BE49-F238E27FC236}">
                <a16:creationId xmlns:a16="http://schemas.microsoft.com/office/drawing/2014/main" xmlns="" id="{8F305943-2B21-43AE-BA8A-48812B2FE84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5779" name="Text Box 3">
            <a:extLst>
              <a:ext uri="{FF2B5EF4-FFF2-40B4-BE49-F238E27FC236}">
                <a16:creationId xmlns:a16="http://schemas.microsoft.com/office/drawing/2014/main" xmlns="" id="{0C94F16D-4413-4C96-BDA8-DAC9DC045507}"/>
              </a:ext>
            </a:extLst>
          </p:cNvPr>
          <p:cNvSpPr txBox="1">
            <a:spLocks noChangeArrowheads="1"/>
          </p:cNvSpPr>
          <p:nvPr/>
        </p:nvSpPr>
        <p:spPr bwMode="auto">
          <a:xfrm>
            <a:off x="539750" y="549275"/>
            <a:ext cx="7993063" cy="5673725"/>
          </a:xfrm>
          <a:prstGeom prst="rect">
            <a:avLst/>
          </a:prstGeom>
          <a:noFill/>
          <a:ln w="9525">
            <a:noFill/>
            <a:miter lim="800000"/>
            <a:headEnd/>
            <a:tailEnd/>
          </a:ln>
          <a:effectLst/>
        </p:spPr>
        <p:txBody>
          <a:bodyPr>
            <a:spAutoFit/>
          </a:bodyPr>
          <a:lstStyle/>
          <a:p>
            <a:pPr marL="457200" indent="-457200" algn="just">
              <a:lnSpc>
                <a:spcPct val="12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هدفهای آموزشی جزئی :</a:t>
            </a:r>
          </a:p>
          <a:p>
            <a:pPr marL="457200" indent="-457200" algn="just">
              <a:lnSpc>
                <a:spcPct val="120000"/>
              </a:lnSpc>
              <a:defRPr/>
            </a:pPr>
            <a:r>
              <a:rPr lang="fa-IR" b="0" dirty="0">
                <a:solidFill>
                  <a:srgbClr val="FFFF00"/>
                </a:solidFill>
                <a:latin typeface="Arial" charset="0"/>
                <a:cs typeface="B Zar" pitchFamily="2" charset="-78"/>
              </a:rPr>
              <a:t>دانشجویان پس از مطالعه این فصل باید بتوانند:</a:t>
            </a:r>
          </a:p>
          <a:p>
            <a:pPr marL="457200" indent="-457200" algn="just">
              <a:lnSpc>
                <a:spcPct val="120000"/>
              </a:lnSpc>
              <a:defRPr/>
            </a:pPr>
            <a:r>
              <a:rPr lang="fa-IR" b="0" dirty="0">
                <a:solidFill>
                  <a:srgbClr val="FFFF00"/>
                </a:solidFill>
                <a:latin typeface="Arial" charset="0"/>
                <a:cs typeface="B Zar" pitchFamily="2" charset="-78"/>
              </a:rPr>
              <a:t>1- نظریه را تعریف کنند و جایگاه و کاربرد آن در روان شناسی اجتماعی کاربردی را بیان کنند. </a:t>
            </a:r>
          </a:p>
          <a:p>
            <a:pPr marL="457200" indent="-457200" algn="just">
              <a:lnSpc>
                <a:spcPct val="120000"/>
              </a:lnSpc>
              <a:defRPr/>
            </a:pPr>
            <a:r>
              <a:rPr lang="fa-IR" b="0" dirty="0">
                <a:solidFill>
                  <a:srgbClr val="FFFF00"/>
                </a:solidFill>
                <a:latin typeface="Arial" charset="0"/>
                <a:cs typeface="B Zar" pitchFamily="2" charset="-78"/>
              </a:rPr>
              <a:t>2- ویژگی های نظریه های مختلف روان شناسی اجتماعی کاربردی را که در زیر ذکر شده اند تشریح کنند. </a:t>
            </a:r>
          </a:p>
          <a:p>
            <a:pPr marL="457200" indent="-457200" algn="just">
              <a:lnSpc>
                <a:spcPct val="120000"/>
              </a:lnSpc>
              <a:defRPr/>
            </a:pPr>
            <a:r>
              <a:rPr lang="fa-IR" sz="2500" b="0" dirty="0">
                <a:solidFill>
                  <a:srgbClr val="FFFF00"/>
                </a:solidFill>
                <a:latin typeface="Arial" charset="0"/>
                <a:cs typeface="B Zar" pitchFamily="2" charset="-78"/>
              </a:rPr>
              <a:t>	الف) نظریه های محرک پاسخی و تقویتی </a:t>
            </a:r>
          </a:p>
          <a:p>
            <a:pPr marL="457200" indent="-457200" algn="just">
              <a:lnSpc>
                <a:spcPct val="120000"/>
              </a:lnSpc>
              <a:defRPr/>
            </a:pPr>
            <a:r>
              <a:rPr lang="fa-IR" sz="2500" b="0" dirty="0">
                <a:solidFill>
                  <a:srgbClr val="FFFF00"/>
                </a:solidFill>
                <a:latin typeface="Arial" charset="0"/>
                <a:cs typeface="B Zar" pitchFamily="2" charset="-78"/>
              </a:rPr>
              <a:t>	   ب) نظریه های گشتالت و شناختی </a:t>
            </a:r>
          </a:p>
          <a:p>
            <a:pPr marL="457200" indent="-457200" algn="just">
              <a:lnSpc>
                <a:spcPct val="120000"/>
              </a:lnSpc>
              <a:defRPr/>
            </a:pPr>
            <a:r>
              <a:rPr lang="fa-IR" sz="2500" b="0" dirty="0">
                <a:solidFill>
                  <a:srgbClr val="FFFF00"/>
                </a:solidFill>
                <a:latin typeface="Arial" charset="0"/>
                <a:cs typeface="B Zar" pitchFamily="2" charset="-78"/>
              </a:rPr>
              <a:t>	    ج) نظریه میدانی </a:t>
            </a:r>
          </a:p>
          <a:p>
            <a:pPr marL="457200" indent="-457200" algn="just">
              <a:lnSpc>
                <a:spcPct val="120000"/>
              </a:lnSpc>
              <a:defRPr/>
            </a:pPr>
            <a:r>
              <a:rPr lang="fa-IR" sz="2500" b="0" dirty="0">
                <a:solidFill>
                  <a:srgbClr val="FFFF00"/>
                </a:solidFill>
                <a:latin typeface="Arial" charset="0"/>
                <a:cs typeface="B Zar" pitchFamily="2" charset="-78"/>
              </a:rPr>
              <a:t> 	     د) نظریه روانکاری </a:t>
            </a:r>
          </a:p>
          <a:p>
            <a:pPr marL="457200" indent="-457200" algn="just">
              <a:lnSpc>
                <a:spcPct val="120000"/>
              </a:lnSpc>
              <a:defRPr/>
            </a:pPr>
            <a:r>
              <a:rPr lang="fa-IR" sz="2500" b="0" dirty="0">
                <a:solidFill>
                  <a:srgbClr val="FFFF00"/>
                </a:solidFill>
                <a:latin typeface="Arial" charset="0"/>
                <a:cs typeface="B Zar" pitchFamily="2" charset="-78"/>
              </a:rPr>
              <a:t>	    هـ) نظریه نقش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75779">
                                            <p:txEl>
                                              <p:pRg st="0" end="0"/>
                                            </p:txEl>
                                          </p:spTgt>
                                        </p:tgtEl>
                                        <p:attrNameLst>
                                          <p:attrName>style.visibility</p:attrName>
                                        </p:attrNameLst>
                                      </p:cBhvr>
                                      <p:to>
                                        <p:strVal val="visible"/>
                                      </p:to>
                                    </p:set>
                                    <p:anim calcmode="lin" valueType="num">
                                      <p:cBhvr additive="base">
                                        <p:cTn id="7" dur="2000" fill="hold"/>
                                        <p:tgtEl>
                                          <p:spTgt spid="75779">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75779">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75779">
                                            <p:txEl>
                                              <p:pRg st="1" end="1"/>
                                            </p:txEl>
                                          </p:spTgt>
                                        </p:tgtEl>
                                        <p:attrNameLst>
                                          <p:attrName>style.visibility</p:attrName>
                                        </p:attrNameLst>
                                      </p:cBhvr>
                                      <p:to>
                                        <p:strVal val="visible"/>
                                      </p:to>
                                    </p:set>
                                    <p:anim calcmode="lin" valueType="num">
                                      <p:cBhvr additive="base">
                                        <p:cTn id="12" dur="2000" fill="hold"/>
                                        <p:tgtEl>
                                          <p:spTgt spid="75779">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75779">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75779">
                                            <p:txEl>
                                              <p:pRg st="2" end="2"/>
                                            </p:txEl>
                                          </p:spTgt>
                                        </p:tgtEl>
                                        <p:attrNameLst>
                                          <p:attrName>style.visibility</p:attrName>
                                        </p:attrNameLst>
                                      </p:cBhvr>
                                      <p:to>
                                        <p:strVal val="visible"/>
                                      </p:to>
                                    </p:set>
                                    <p:anim calcmode="lin" valueType="num">
                                      <p:cBhvr additive="base">
                                        <p:cTn id="17" dur="2000" fill="hold"/>
                                        <p:tgtEl>
                                          <p:spTgt spid="75779">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75779">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75779">
                                            <p:txEl>
                                              <p:pRg st="3" end="3"/>
                                            </p:txEl>
                                          </p:spTgt>
                                        </p:tgtEl>
                                        <p:attrNameLst>
                                          <p:attrName>style.visibility</p:attrName>
                                        </p:attrNameLst>
                                      </p:cBhvr>
                                      <p:to>
                                        <p:strVal val="visible"/>
                                      </p:to>
                                    </p:set>
                                    <p:anim calcmode="lin" valueType="num">
                                      <p:cBhvr additive="base">
                                        <p:cTn id="22" dur="2000" fill="hold"/>
                                        <p:tgtEl>
                                          <p:spTgt spid="75779">
                                            <p:txEl>
                                              <p:pRg st="3" end="3"/>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75779">
                                            <p:txEl>
                                              <p:pRg st="3" end="3"/>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8000"/>
                            </p:stCondLst>
                            <p:childTnLst>
                              <p:par>
                                <p:cTn id="25" presetID="2" presetClass="entr" presetSubtype="12" fill="hold" nodeType="afterEffect">
                                  <p:stCondLst>
                                    <p:cond delay="0"/>
                                  </p:stCondLst>
                                  <p:childTnLst>
                                    <p:set>
                                      <p:cBhvr>
                                        <p:cTn id="26" dur="1" fill="hold">
                                          <p:stCondLst>
                                            <p:cond delay="0"/>
                                          </p:stCondLst>
                                        </p:cTn>
                                        <p:tgtEl>
                                          <p:spTgt spid="75779">
                                            <p:txEl>
                                              <p:pRg st="4" end="4"/>
                                            </p:txEl>
                                          </p:spTgt>
                                        </p:tgtEl>
                                        <p:attrNameLst>
                                          <p:attrName>style.visibility</p:attrName>
                                        </p:attrNameLst>
                                      </p:cBhvr>
                                      <p:to>
                                        <p:strVal val="visible"/>
                                      </p:to>
                                    </p:set>
                                    <p:anim calcmode="lin" valueType="num">
                                      <p:cBhvr additive="base">
                                        <p:cTn id="27" dur="2000" fill="hold"/>
                                        <p:tgtEl>
                                          <p:spTgt spid="75779">
                                            <p:txEl>
                                              <p:pRg st="4" end="4"/>
                                            </p:tx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75779">
                                            <p:txEl>
                                              <p:pRg st="4" end="4"/>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0"/>
                            </p:stCondLst>
                            <p:childTnLst>
                              <p:par>
                                <p:cTn id="30" presetID="2" presetClass="entr" presetSubtype="12" fill="hold" nodeType="afterEffect">
                                  <p:stCondLst>
                                    <p:cond delay="0"/>
                                  </p:stCondLst>
                                  <p:childTnLst>
                                    <p:set>
                                      <p:cBhvr>
                                        <p:cTn id="31" dur="1" fill="hold">
                                          <p:stCondLst>
                                            <p:cond delay="0"/>
                                          </p:stCondLst>
                                        </p:cTn>
                                        <p:tgtEl>
                                          <p:spTgt spid="75779">
                                            <p:txEl>
                                              <p:pRg st="5" end="5"/>
                                            </p:txEl>
                                          </p:spTgt>
                                        </p:tgtEl>
                                        <p:attrNameLst>
                                          <p:attrName>style.visibility</p:attrName>
                                        </p:attrNameLst>
                                      </p:cBhvr>
                                      <p:to>
                                        <p:strVal val="visible"/>
                                      </p:to>
                                    </p:set>
                                    <p:anim calcmode="lin" valueType="num">
                                      <p:cBhvr additive="base">
                                        <p:cTn id="32" dur="2000" fill="hold"/>
                                        <p:tgtEl>
                                          <p:spTgt spid="75779">
                                            <p:txEl>
                                              <p:pRg st="5" end="5"/>
                                            </p:txEl>
                                          </p:spTgt>
                                        </p:tgtEl>
                                        <p:attrNameLst>
                                          <p:attrName>ppt_x</p:attrName>
                                        </p:attrNameLst>
                                      </p:cBhvr>
                                      <p:tavLst>
                                        <p:tav tm="0">
                                          <p:val>
                                            <p:strVal val="0-#ppt_w/2"/>
                                          </p:val>
                                        </p:tav>
                                        <p:tav tm="100000">
                                          <p:val>
                                            <p:strVal val="#ppt_x"/>
                                          </p:val>
                                        </p:tav>
                                      </p:tavLst>
                                    </p:anim>
                                    <p:anim calcmode="lin" valueType="num">
                                      <p:cBhvr additive="base">
                                        <p:cTn id="33" dur="2000" fill="hold"/>
                                        <p:tgtEl>
                                          <p:spTgt spid="75779">
                                            <p:txEl>
                                              <p:pRg st="5" end="5"/>
                                            </p:txEl>
                                          </p:spTgt>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2000"/>
                            </p:stCondLst>
                            <p:childTnLst>
                              <p:par>
                                <p:cTn id="35" presetID="2" presetClass="entr" presetSubtype="12" fill="hold" nodeType="afterEffect">
                                  <p:stCondLst>
                                    <p:cond delay="0"/>
                                  </p:stCondLst>
                                  <p:childTnLst>
                                    <p:set>
                                      <p:cBhvr>
                                        <p:cTn id="36" dur="1" fill="hold">
                                          <p:stCondLst>
                                            <p:cond delay="0"/>
                                          </p:stCondLst>
                                        </p:cTn>
                                        <p:tgtEl>
                                          <p:spTgt spid="75779">
                                            <p:txEl>
                                              <p:pRg st="6" end="6"/>
                                            </p:txEl>
                                          </p:spTgt>
                                        </p:tgtEl>
                                        <p:attrNameLst>
                                          <p:attrName>style.visibility</p:attrName>
                                        </p:attrNameLst>
                                      </p:cBhvr>
                                      <p:to>
                                        <p:strVal val="visible"/>
                                      </p:to>
                                    </p:set>
                                    <p:anim calcmode="lin" valueType="num">
                                      <p:cBhvr additive="base">
                                        <p:cTn id="37" dur="2000" fill="hold"/>
                                        <p:tgtEl>
                                          <p:spTgt spid="75779">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75779">
                                            <p:txEl>
                                              <p:pRg st="6" end="6"/>
                                            </p:txEl>
                                          </p:spTgt>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14000"/>
                            </p:stCondLst>
                            <p:childTnLst>
                              <p:par>
                                <p:cTn id="40" presetID="2" presetClass="entr" presetSubtype="12" fill="hold" nodeType="afterEffect">
                                  <p:stCondLst>
                                    <p:cond delay="0"/>
                                  </p:stCondLst>
                                  <p:childTnLst>
                                    <p:set>
                                      <p:cBhvr>
                                        <p:cTn id="41" dur="1" fill="hold">
                                          <p:stCondLst>
                                            <p:cond delay="0"/>
                                          </p:stCondLst>
                                        </p:cTn>
                                        <p:tgtEl>
                                          <p:spTgt spid="75779">
                                            <p:txEl>
                                              <p:pRg st="7" end="7"/>
                                            </p:txEl>
                                          </p:spTgt>
                                        </p:tgtEl>
                                        <p:attrNameLst>
                                          <p:attrName>style.visibility</p:attrName>
                                        </p:attrNameLst>
                                      </p:cBhvr>
                                      <p:to>
                                        <p:strVal val="visible"/>
                                      </p:to>
                                    </p:set>
                                    <p:anim calcmode="lin" valueType="num">
                                      <p:cBhvr additive="base">
                                        <p:cTn id="42" dur="2000" fill="hold"/>
                                        <p:tgtEl>
                                          <p:spTgt spid="75779">
                                            <p:txEl>
                                              <p:pRg st="7" end="7"/>
                                            </p:txEl>
                                          </p:spTgt>
                                        </p:tgtEl>
                                        <p:attrNameLst>
                                          <p:attrName>ppt_x</p:attrName>
                                        </p:attrNameLst>
                                      </p:cBhvr>
                                      <p:tavLst>
                                        <p:tav tm="0">
                                          <p:val>
                                            <p:strVal val="0-#ppt_w/2"/>
                                          </p:val>
                                        </p:tav>
                                        <p:tav tm="100000">
                                          <p:val>
                                            <p:strVal val="#ppt_x"/>
                                          </p:val>
                                        </p:tav>
                                      </p:tavLst>
                                    </p:anim>
                                    <p:anim calcmode="lin" valueType="num">
                                      <p:cBhvr additive="base">
                                        <p:cTn id="43" dur="2000" fill="hold"/>
                                        <p:tgtEl>
                                          <p:spTgt spid="75779">
                                            <p:txEl>
                                              <p:pRg st="7" end="7"/>
                                            </p:txEl>
                                          </p:spTgt>
                                        </p:tgtEl>
                                        <p:attrNameLst>
                                          <p:attrName>ppt_y</p:attrName>
                                        </p:attrNameLst>
                                      </p:cBhvr>
                                      <p:tavLst>
                                        <p:tav tm="0">
                                          <p:val>
                                            <p:strVal val="1+#ppt_h/2"/>
                                          </p:val>
                                        </p:tav>
                                        <p:tav tm="100000">
                                          <p:val>
                                            <p:strVal val="#ppt_y"/>
                                          </p:val>
                                        </p:tav>
                                      </p:tavLst>
                                    </p:anim>
                                  </p:childTnLst>
                                </p:cTn>
                              </p:par>
                            </p:childTnLst>
                          </p:cTn>
                        </p:par>
                        <p:par>
                          <p:cTn id="44" fill="hold" nodeType="afterGroup">
                            <p:stCondLst>
                              <p:cond delay="16000"/>
                            </p:stCondLst>
                            <p:childTnLst>
                              <p:par>
                                <p:cTn id="45" presetID="2" presetClass="entr" presetSubtype="12" fill="hold" nodeType="afterEffect">
                                  <p:stCondLst>
                                    <p:cond delay="0"/>
                                  </p:stCondLst>
                                  <p:childTnLst>
                                    <p:set>
                                      <p:cBhvr>
                                        <p:cTn id="46" dur="1" fill="hold">
                                          <p:stCondLst>
                                            <p:cond delay="0"/>
                                          </p:stCondLst>
                                        </p:cTn>
                                        <p:tgtEl>
                                          <p:spTgt spid="75779">
                                            <p:txEl>
                                              <p:pRg st="8" end="8"/>
                                            </p:txEl>
                                          </p:spTgt>
                                        </p:tgtEl>
                                        <p:attrNameLst>
                                          <p:attrName>style.visibility</p:attrName>
                                        </p:attrNameLst>
                                      </p:cBhvr>
                                      <p:to>
                                        <p:strVal val="visible"/>
                                      </p:to>
                                    </p:set>
                                    <p:anim calcmode="lin" valueType="num">
                                      <p:cBhvr additive="base">
                                        <p:cTn id="47" dur="2000" fill="hold"/>
                                        <p:tgtEl>
                                          <p:spTgt spid="75779">
                                            <p:txEl>
                                              <p:pRg st="8" end="8"/>
                                            </p:txEl>
                                          </p:spTgt>
                                        </p:tgtEl>
                                        <p:attrNameLst>
                                          <p:attrName>ppt_x</p:attrName>
                                        </p:attrNameLst>
                                      </p:cBhvr>
                                      <p:tavLst>
                                        <p:tav tm="0">
                                          <p:val>
                                            <p:strVal val="0-#ppt_w/2"/>
                                          </p:val>
                                        </p:tav>
                                        <p:tav tm="100000">
                                          <p:val>
                                            <p:strVal val="#ppt_x"/>
                                          </p:val>
                                        </p:tav>
                                      </p:tavLst>
                                    </p:anim>
                                    <p:anim calcmode="lin" valueType="num">
                                      <p:cBhvr additive="base">
                                        <p:cTn id="48" dur="2000" fill="hold"/>
                                        <p:tgtEl>
                                          <p:spTgt spid="75779">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ext Box 2">
            <a:extLst>
              <a:ext uri="{FF2B5EF4-FFF2-40B4-BE49-F238E27FC236}">
                <a16:creationId xmlns:a16="http://schemas.microsoft.com/office/drawing/2014/main" xmlns="" id="{0FF295EF-5415-424B-B1EE-A690EB423F0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6803" name="Text Box 3">
            <a:extLst>
              <a:ext uri="{FF2B5EF4-FFF2-40B4-BE49-F238E27FC236}">
                <a16:creationId xmlns:a16="http://schemas.microsoft.com/office/drawing/2014/main" xmlns="" id="{251E1430-0A4D-4C49-B5B0-5469014CA369}"/>
              </a:ext>
            </a:extLst>
          </p:cNvPr>
          <p:cNvSpPr txBox="1">
            <a:spLocks noChangeArrowheads="1"/>
          </p:cNvSpPr>
          <p:nvPr/>
        </p:nvSpPr>
        <p:spPr bwMode="auto">
          <a:xfrm>
            <a:off x="684213" y="549275"/>
            <a:ext cx="78486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مورد تاریخی راسپوتین را بر اساس هر یک از نظریه های ذکر شده تجزیه و تحلیل کنند. </a:t>
            </a:r>
          </a:p>
          <a:p>
            <a:pPr algn="just" eaLnBrk="1" hangingPunct="1">
              <a:lnSpc>
                <a:spcPct val="150000"/>
              </a:lnSpc>
            </a:pPr>
            <a:r>
              <a:rPr lang="fa-IR" altLang="en-US" b="0">
                <a:solidFill>
                  <a:srgbClr val="FFFF00"/>
                </a:solidFill>
              </a:rPr>
              <a:t>4- نقاط ضعف و قوت نظریه های ذکر شده را با یکدیگر مقایسه کنند. </a:t>
            </a:r>
          </a:p>
          <a:p>
            <a:pPr algn="just" eaLnBrk="1" hangingPunct="1">
              <a:lnSpc>
                <a:spcPct val="150000"/>
              </a:lnSpc>
            </a:pPr>
            <a:r>
              <a:rPr lang="fa-IR" altLang="en-US" b="0">
                <a:solidFill>
                  <a:srgbClr val="FFFF00"/>
                </a:solidFill>
              </a:rPr>
              <a:t>5- با استفاده از منابع معرفی شده برای توضیح هر یک از نظریه های ذکر شده ، علاوه بر مورد راسپیوتین، حداقل یک یا دو مثال ذکر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76803">
                                            <p:txEl>
                                              <p:pRg st="0" end="0"/>
                                            </p:txEl>
                                          </p:spTgt>
                                        </p:tgtEl>
                                        <p:attrNameLst>
                                          <p:attrName>style.visibility</p:attrName>
                                        </p:attrNameLst>
                                      </p:cBhvr>
                                      <p:to>
                                        <p:strVal val="visible"/>
                                      </p:to>
                                    </p:set>
                                    <p:anim calcmode="lin" valueType="num">
                                      <p:cBhvr additive="base">
                                        <p:cTn id="7" dur="2000" fill="hold"/>
                                        <p:tgtEl>
                                          <p:spTgt spid="7680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76803">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76803">
                                            <p:txEl>
                                              <p:pRg st="1" end="1"/>
                                            </p:txEl>
                                          </p:spTgt>
                                        </p:tgtEl>
                                        <p:attrNameLst>
                                          <p:attrName>style.visibility</p:attrName>
                                        </p:attrNameLst>
                                      </p:cBhvr>
                                      <p:to>
                                        <p:strVal val="visible"/>
                                      </p:to>
                                    </p:set>
                                    <p:anim calcmode="lin" valueType="num">
                                      <p:cBhvr additive="base">
                                        <p:cTn id="12" dur="2000" fill="hold"/>
                                        <p:tgtEl>
                                          <p:spTgt spid="76803">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76803">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76803">
                                            <p:txEl>
                                              <p:pRg st="2" end="2"/>
                                            </p:txEl>
                                          </p:spTgt>
                                        </p:tgtEl>
                                        <p:attrNameLst>
                                          <p:attrName>style.visibility</p:attrName>
                                        </p:attrNameLst>
                                      </p:cBhvr>
                                      <p:to>
                                        <p:strVal val="visible"/>
                                      </p:to>
                                    </p:set>
                                    <p:anim calcmode="lin" valueType="num">
                                      <p:cBhvr additive="base">
                                        <p:cTn id="17" dur="2000" fill="hold"/>
                                        <p:tgtEl>
                                          <p:spTgt spid="76803">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7680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2">
            <a:extLst>
              <a:ext uri="{FF2B5EF4-FFF2-40B4-BE49-F238E27FC236}">
                <a16:creationId xmlns:a16="http://schemas.microsoft.com/office/drawing/2014/main" xmlns="" id="{1D6CDFB8-757A-44F8-8133-141D9A5AE44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7827" name="Text Box 3">
            <a:extLst>
              <a:ext uri="{FF2B5EF4-FFF2-40B4-BE49-F238E27FC236}">
                <a16:creationId xmlns:a16="http://schemas.microsoft.com/office/drawing/2014/main" xmlns="" id="{3C6518FD-32D2-48E7-88F0-35B6AB9AA368}"/>
              </a:ext>
            </a:extLst>
          </p:cNvPr>
          <p:cNvSpPr txBox="1">
            <a:spLocks noChangeArrowheads="1"/>
          </p:cNvSpPr>
          <p:nvPr/>
        </p:nvSpPr>
        <p:spPr bwMode="auto">
          <a:xfrm>
            <a:off x="501650" y="511175"/>
            <a:ext cx="8280400" cy="5997575"/>
          </a:xfrm>
          <a:prstGeom prst="rect">
            <a:avLst/>
          </a:prstGeom>
          <a:noFill/>
          <a:ln w="9525">
            <a:noFill/>
            <a:miter lim="800000"/>
            <a:headEnd/>
            <a:tailEnd/>
          </a:ln>
          <a:effectLst/>
        </p:spPr>
        <p:txBody>
          <a:bodyPr>
            <a:spAutoFit/>
          </a:bodyPr>
          <a:lstStyle/>
          <a:p>
            <a:pPr marL="266700" indent="-266700" algn="ctr">
              <a:spcBef>
                <a:spcPct val="50000"/>
              </a:spcBef>
              <a:defRPr/>
            </a:pPr>
            <a:r>
              <a:rPr lang="fa-IR" sz="3500" b="0" i="1" dirty="0">
                <a:solidFill>
                  <a:srgbClr val="FF9900"/>
                </a:solidFill>
                <a:effectLst>
                  <a:outerShdw blurRad="38100" dist="38100" dir="2700000" algn="tl">
                    <a:srgbClr val="000000"/>
                  </a:outerShdw>
                </a:effectLst>
                <a:latin typeface="Arial" charset="0"/>
                <a:cs typeface="B Titr" pitchFamily="2" charset="-78"/>
              </a:rPr>
              <a:t>نظریه های روان شناسی اجتماعی اجتماعی</a:t>
            </a:r>
            <a:r>
              <a:rPr lang="fa-IR" sz="3500" b="0" dirty="0">
                <a:latin typeface="Arial" charset="0"/>
                <a:cs typeface="B Zar" pitchFamily="2" charset="-78"/>
              </a:rPr>
              <a:t> </a:t>
            </a:r>
          </a:p>
          <a:p>
            <a:pPr marL="266700" indent="-266700" algn="ctr">
              <a:spcBef>
                <a:spcPct val="50000"/>
              </a:spcBef>
              <a:defRPr/>
            </a:pPr>
            <a:r>
              <a:rPr lang="fa-IR" dirty="0">
                <a:solidFill>
                  <a:schemeClr val="tx2"/>
                </a:solidFill>
                <a:latin typeface="Arial" charset="0"/>
                <a:cs typeface="B Zar" pitchFamily="2" charset="-78"/>
              </a:rPr>
              <a:t>الف) نظریه های محرک - پاسخ </a:t>
            </a:r>
          </a:p>
          <a:p>
            <a:pPr marL="266700" indent="-266700" algn="just">
              <a:spcBef>
                <a:spcPct val="50000"/>
              </a:spcBef>
              <a:defRPr/>
            </a:pPr>
            <a:r>
              <a:rPr lang="fa-IR" sz="2500" dirty="0">
                <a:solidFill>
                  <a:srgbClr val="CC0000"/>
                </a:solidFill>
                <a:latin typeface="Arial" charset="0"/>
                <a:cs typeface="B Zar" pitchFamily="2" charset="-78"/>
              </a:rPr>
              <a:t>مفروضات:</a:t>
            </a:r>
          </a:p>
          <a:p>
            <a:pPr marL="266700" indent="-266700" algn="just">
              <a:spcBef>
                <a:spcPct val="50000"/>
              </a:spcBef>
              <a:buFontTx/>
              <a:buChar char="-"/>
              <a:defRPr/>
            </a:pPr>
            <a:r>
              <a:rPr lang="fa-IR" b="0" dirty="0">
                <a:solidFill>
                  <a:srgbClr val="FFFF00"/>
                </a:solidFill>
                <a:latin typeface="Arial" charset="0"/>
                <a:cs typeface="B Zar" pitchFamily="2" charset="-78"/>
              </a:rPr>
              <a:t>بهترین روش درک رفتار اجتماعی مطالعه ارتباطهای بین محرک ها و پاسخ ها است.</a:t>
            </a:r>
          </a:p>
          <a:p>
            <a:pPr marL="266700" indent="-266700" algn="just">
              <a:spcBef>
                <a:spcPct val="50000"/>
              </a:spcBef>
              <a:buFontTx/>
              <a:buChar char="-"/>
              <a:defRPr/>
            </a:pPr>
            <a:r>
              <a:rPr lang="fa-IR" b="0" dirty="0">
                <a:solidFill>
                  <a:srgbClr val="FFFF00"/>
                </a:solidFill>
                <a:latin typeface="Arial" charset="0"/>
                <a:cs typeface="B Zar" pitchFamily="2" charset="-78"/>
              </a:rPr>
              <a:t>محرک عامل بیرونی یا درونی است که تغییری در رفتار شخص ایجاد می کنند.</a:t>
            </a:r>
          </a:p>
          <a:p>
            <a:pPr marL="266700" indent="-266700" algn="just">
              <a:spcBef>
                <a:spcPct val="50000"/>
              </a:spcBef>
              <a:buFontTx/>
              <a:buChar char="-"/>
              <a:defRPr/>
            </a:pPr>
            <a:r>
              <a:rPr lang="fa-IR" b="0" dirty="0">
                <a:solidFill>
                  <a:srgbClr val="FFFF00"/>
                </a:solidFill>
                <a:latin typeface="Arial" charset="0"/>
                <a:cs typeface="B Zar" pitchFamily="2" charset="-78"/>
              </a:rPr>
              <a:t>تغییر ایجاد شده در رفتار شخص پاسخ نام دارد. </a:t>
            </a:r>
          </a:p>
          <a:p>
            <a:pPr marL="266700" indent="-266700" algn="just">
              <a:spcBef>
                <a:spcPct val="50000"/>
              </a:spcBef>
              <a:buFontTx/>
              <a:buChar char="-"/>
              <a:defRPr/>
            </a:pPr>
            <a:r>
              <a:rPr lang="fa-IR" b="0" dirty="0">
                <a:solidFill>
                  <a:srgbClr val="FFFF00"/>
                </a:solidFill>
                <a:latin typeface="Arial" charset="0"/>
                <a:cs typeface="B Zar" pitchFamily="2" charset="-78"/>
              </a:rPr>
              <a:t>نیرومندی پیوند بین محرک - پاسخ بستگی به میزان تقویتی دارد که به دنبال پاسخ می آید.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77827">
                                            <p:txEl>
                                              <p:pRg st="0" end="0"/>
                                            </p:txEl>
                                          </p:spTgt>
                                        </p:tgtEl>
                                        <p:attrNameLst>
                                          <p:attrName>style.visibility</p:attrName>
                                        </p:attrNameLst>
                                      </p:cBhvr>
                                      <p:to>
                                        <p:strVal val="visible"/>
                                      </p:to>
                                    </p:set>
                                    <p:anim calcmode="lin" valueType="num">
                                      <p:cBhvr additive="base">
                                        <p:cTn id="7" dur="2000" fill="hold"/>
                                        <p:tgtEl>
                                          <p:spTgt spid="7782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7782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77827">
                                            <p:txEl>
                                              <p:pRg st="1" end="1"/>
                                            </p:txEl>
                                          </p:spTgt>
                                        </p:tgtEl>
                                        <p:attrNameLst>
                                          <p:attrName>style.visibility</p:attrName>
                                        </p:attrNameLst>
                                      </p:cBhvr>
                                      <p:to>
                                        <p:strVal val="visible"/>
                                      </p:to>
                                    </p:set>
                                    <p:anim calcmode="lin" valueType="num">
                                      <p:cBhvr additive="base">
                                        <p:cTn id="12" dur="2000" fill="hold"/>
                                        <p:tgtEl>
                                          <p:spTgt spid="77827">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77827">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77827">
                                            <p:txEl>
                                              <p:pRg st="2" end="2"/>
                                            </p:txEl>
                                          </p:spTgt>
                                        </p:tgtEl>
                                        <p:attrNameLst>
                                          <p:attrName>style.visibility</p:attrName>
                                        </p:attrNameLst>
                                      </p:cBhvr>
                                      <p:to>
                                        <p:strVal val="visible"/>
                                      </p:to>
                                    </p:set>
                                    <p:anim calcmode="lin" valueType="num">
                                      <p:cBhvr additive="base">
                                        <p:cTn id="17" dur="2000" fill="hold"/>
                                        <p:tgtEl>
                                          <p:spTgt spid="77827">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77827">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77827">
                                            <p:txEl>
                                              <p:pRg st="3" end="3"/>
                                            </p:txEl>
                                          </p:spTgt>
                                        </p:tgtEl>
                                        <p:attrNameLst>
                                          <p:attrName>style.visibility</p:attrName>
                                        </p:attrNameLst>
                                      </p:cBhvr>
                                      <p:to>
                                        <p:strVal val="visible"/>
                                      </p:to>
                                    </p:set>
                                    <p:anim calcmode="lin" valueType="num">
                                      <p:cBhvr additive="base">
                                        <p:cTn id="22" dur="2000" fill="hold"/>
                                        <p:tgtEl>
                                          <p:spTgt spid="77827">
                                            <p:txEl>
                                              <p:pRg st="3" end="3"/>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77827">
                                            <p:txEl>
                                              <p:pRg st="3" end="3"/>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8000"/>
                            </p:stCondLst>
                            <p:childTnLst>
                              <p:par>
                                <p:cTn id="25" presetID="2" presetClass="entr" presetSubtype="12" fill="hold" nodeType="afterEffect">
                                  <p:stCondLst>
                                    <p:cond delay="0"/>
                                  </p:stCondLst>
                                  <p:childTnLst>
                                    <p:set>
                                      <p:cBhvr>
                                        <p:cTn id="26" dur="1" fill="hold">
                                          <p:stCondLst>
                                            <p:cond delay="0"/>
                                          </p:stCondLst>
                                        </p:cTn>
                                        <p:tgtEl>
                                          <p:spTgt spid="77827">
                                            <p:txEl>
                                              <p:pRg st="4" end="4"/>
                                            </p:txEl>
                                          </p:spTgt>
                                        </p:tgtEl>
                                        <p:attrNameLst>
                                          <p:attrName>style.visibility</p:attrName>
                                        </p:attrNameLst>
                                      </p:cBhvr>
                                      <p:to>
                                        <p:strVal val="visible"/>
                                      </p:to>
                                    </p:set>
                                    <p:anim calcmode="lin" valueType="num">
                                      <p:cBhvr additive="base">
                                        <p:cTn id="27" dur="2000" fill="hold"/>
                                        <p:tgtEl>
                                          <p:spTgt spid="77827">
                                            <p:txEl>
                                              <p:pRg st="4" end="4"/>
                                            </p:tx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77827">
                                            <p:txEl>
                                              <p:pRg st="4" end="4"/>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0"/>
                            </p:stCondLst>
                            <p:childTnLst>
                              <p:par>
                                <p:cTn id="30" presetID="2" presetClass="entr" presetSubtype="12" fill="hold" nodeType="afterEffect">
                                  <p:stCondLst>
                                    <p:cond delay="0"/>
                                  </p:stCondLst>
                                  <p:childTnLst>
                                    <p:set>
                                      <p:cBhvr>
                                        <p:cTn id="31" dur="1" fill="hold">
                                          <p:stCondLst>
                                            <p:cond delay="0"/>
                                          </p:stCondLst>
                                        </p:cTn>
                                        <p:tgtEl>
                                          <p:spTgt spid="77827">
                                            <p:txEl>
                                              <p:pRg st="5" end="5"/>
                                            </p:txEl>
                                          </p:spTgt>
                                        </p:tgtEl>
                                        <p:attrNameLst>
                                          <p:attrName>style.visibility</p:attrName>
                                        </p:attrNameLst>
                                      </p:cBhvr>
                                      <p:to>
                                        <p:strVal val="visible"/>
                                      </p:to>
                                    </p:set>
                                    <p:anim calcmode="lin" valueType="num">
                                      <p:cBhvr additive="base">
                                        <p:cTn id="32" dur="2000" fill="hold"/>
                                        <p:tgtEl>
                                          <p:spTgt spid="77827">
                                            <p:txEl>
                                              <p:pRg st="5" end="5"/>
                                            </p:txEl>
                                          </p:spTgt>
                                        </p:tgtEl>
                                        <p:attrNameLst>
                                          <p:attrName>ppt_x</p:attrName>
                                        </p:attrNameLst>
                                      </p:cBhvr>
                                      <p:tavLst>
                                        <p:tav tm="0">
                                          <p:val>
                                            <p:strVal val="0-#ppt_w/2"/>
                                          </p:val>
                                        </p:tav>
                                        <p:tav tm="100000">
                                          <p:val>
                                            <p:strVal val="#ppt_x"/>
                                          </p:val>
                                        </p:tav>
                                      </p:tavLst>
                                    </p:anim>
                                    <p:anim calcmode="lin" valueType="num">
                                      <p:cBhvr additive="base">
                                        <p:cTn id="33" dur="2000" fill="hold"/>
                                        <p:tgtEl>
                                          <p:spTgt spid="77827">
                                            <p:txEl>
                                              <p:pRg st="5" end="5"/>
                                            </p:txEl>
                                          </p:spTgt>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2000"/>
                            </p:stCondLst>
                            <p:childTnLst>
                              <p:par>
                                <p:cTn id="35" presetID="2" presetClass="entr" presetSubtype="12" fill="hold" nodeType="afterEffect">
                                  <p:stCondLst>
                                    <p:cond delay="0"/>
                                  </p:stCondLst>
                                  <p:childTnLst>
                                    <p:set>
                                      <p:cBhvr>
                                        <p:cTn id="36" dur="1" fill="hold">
                                          <p:stCondLst>
                                            <p:cond delay="0"/>
                                          </p:stCondLst>
                                        </p:cTn>
                                        <p:tgtEl>
                                          <p:spTgt spid="77827">
                                            <p:txEl>
                                              <p:pRg st="6" end="6"/>
                                            </p:txEl>
                                          </p:spTgt>
                                        </p:tgtEl>
                                        <p:attrNameLst>
                                          <p:attrName>style.visibility</p:attrName>
                                        </p:attrNameLst>
                                      </p:cBhvr>
                                      <p:to>
                                        <p:strVal val="visible"/>
                                      </p:to>
                                    </p:set>
                                    <p:anim calcmode="lin" valueType="num">
                                      <p:cBhvr additive="base">
                                        <p:cTn id="37" dur="2000" fill="hold"/>
                                        <p:tgtEl>
                                          <p:spTgt spid="77827">
                                            <p:txEl>
                                              <p:pRg st="6" end="6"/>
                                            </p:txEl>
                                          </p:spTgt>
                                        </p:tgtEl>
                                        <p:attrNameLst>
                                          <p:attrName>ppt_x</p:attrName>
                                        </p:attrNameLst>
                                      </p:cBhvr>
                                      <p:tavLst>
                                        <p:tav tm="0">
                                          <p:val>
                                            <p:strVal val="0-#ppt_w/2"/>
                                          </p:val>
                                        </p:tav>
                                        <p:tav tm="100000">
                                          <p:val>
                                            <p:strVal val="#ppt_x"/>
                                          </p:val>
                                        </p:tav>
                                      </p:tavLst>
                                    </p:anim>
                                    <p:anim calcmode="lin" valueType="num">
                                      <p:cBhvr additive="base">
                                        <p:cTn id="38" dur="2000" fill="hold"/>
                                        <p:tgtEl>
                                          <p:spTgt spid="7782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ext Box 2">
            <a:extLst>
              <a:ext uri="{FF2B5EF4-FFF2-40B4-BE49-F238E27FC236}">
                <a16:creationId xmlns:a16="http://schemas.microsoft.com/office/drawing/2014/main" xmlns="" id="{88CF56F8-9868-48FC-BAD2-39F37B5F4AB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8851" name="Text Box 3">
            <a:extLst>
              <a:ext uri="{FF2B5EF4-FFF2-40B4-BE49-F238E27FC236}">
                <a16:creationId xmlns:a16="http://schemas.microsoft.com/office/drawing/2014/main" xmlns="" id="{8B95F252-3C4A-46B6-80CD-0B1BDD0B99B6}"/>
              </a:ext>
            </a:extLst>
          </p:cNvPr>
          <p:cNvSpPr txBox="1">
            <a:spLocks noChangeArrowheads="1"/>
          </p:cNvSpPr>
          <p:nvPr/>
        </p:nvSpPr>
        <p:spPr bwMode="auto">
          <a:xfrm>
            <a:off x="539750" y="549275"/>
            <a:ext cx="8064500" cy="5849938"/>
          </a:xfrm>
          <a:prstGeom prst="rect">
            <a:avLst/>
          </a:prstGeom>
          <a:noFill/>
          <a:ln w="9525">
            <a:noFill/>
            <a:miter lim="800000"/>
            <a:headEnd/>
            <a:tailEnd/>
          </a:ln>
          <a:effectLst/>
        </p:spPr>
        <p:txBody>
          <a:bodyPr>
            <a:spAutoFit/>
          </a:bodyPr>
          <a:lstStyle/>
          <a:p>
            <a:pPr algn="just">
              <a:lnSpc>
                <a:spcPct val="140000"/>
              </a:lnSpc>
              <a:defRPr/>
            </a:pPr>
            <a:r>
              <a:rPr lang="fa-IR" u="sng">
                <a:solidFill>
                  <a:schemeClr val="tx2"/>
                </a:solidFill>
                <a:effectLst>
                  <a:outerShdw blurRad="38100" dist="38100" dir="2700000" algn="tl">
                    <a:srgbClr val="000000"/>
                  </a:outerShdw>
                </a:effectLst>
                <a:latin typeface="Arial" charset="0"/>
                <a:cs typeface="B Zar" pitchFamily="2" charset="-78"/>
              </a:rPr>
              <a:t>عوامل مورد تاکید نظریه پردازان محرک - پاسخی </a:t>
            </a:r>
          </a:p>
          <a:p>
            <a:pPr algn="just">
              <a:lnSpc>
                <a:spcPct val="140000"/>
              </a:lnSpc>
              <a:defRPr/>
            </a:pPr>
            <a:r>
              <a:rPr lang="fa-IR" b="0">
                <a:solidFill>
                  <a:srgbClr val="FFFF00"/>
                </a:solidFill>
                <a:latin typeface="Arial" charset="0"/>
                <a:cs typeface="B Zar" pitchFamily="2" charset="-78"/>
              </a:rPr>
              <a:t>	در چارچوب نظریه های محرک - پاسخی، نظریه پردازان در تبیین رفتارهای اجتماعـی تاکیـدهای خـاص بـر روی عـوامل ویژه داشته اند. </a:t>
            </a:r>
          </a:p>
          <a:p>
            <a:pPr algn="just">
              <a:lnSpc>
                <a:spcPct val="140000"/>
              </a:lnSpc>
              <a:defRPr/>
            </a:pPr>
            <a:r>
              <a:rPr lang="fa-IR">
                <a:solidFill>
                  <a:srgbClr val="CC0000"/>
                </a:solidFill>
                <a:latin typeface="Arial" charset="0"/>
                <a:cs typeface="B Zar" pitchFamily="2" charset="-78"/>
              </a:rPr>
              <a:t>این عوامل عبارتند از:</a:t>
            </a:r>
          </a:p>
          <a:p>
            <a:pPr algn="just">
              <a:lnSpc>
                <a:spcPct val="140000"/>
              </a:lnSpc>
              <a:defRPr/>
            </a:pPr>
            <a:r>
              <a:rPr lang="fa-IR" b="0">
                <a:solidFill>
                  <a:srgbClr val="FF9900"/>
                </a:solidFill>
                <a:latin typeface="Arial" charset="0"/>
                <a:cs typeface="B Zar" pitchFamily="2" charset="-78"/>
              </a:rPr>
              <a:t>			- تقلید</a:t>
            </a:r>
          </a:p>
          <a:p>
            <a:pPr algn="just">
              <a:lnSpc>
                <a:spcPct val="140000"/>
              </a:lnSpc>
              <a:defRPr/>
            </a:pPr>
            <a:r>
              <a:rPr lang="fa-IR" b="0">
                <a:solidFill>
                  <a:srgbClr val="FF9900"/>
                </a:solidFill>
                <a:latin typeface="Arial" charset="0"/>
                <a:cs typeface="B Zar" pitchFamily="2" charset="-78"/>
              </a:rPr>
              <a:t>			- تقویت</a:t>
            </a:r>
          </a:p>
          <a:p>
            <a:pPr algn="just">
              <a:lnSpc>
                <a:spcPct val="140000"/>
              </a:lnSpc>
              <a:defRPr/>
            </a:pPr>
            <a:r>
              <a:rPr lang="fa-IR" b="0">
                <a:solidFill>
                  <a:srgbClr val="FF9900"/>
                </a:solidFill>
                <a:latin typeface="Arial" charset="0"/>
                <a:cs typeface="B Zar" pitchFamily="2" charset="-78"/>
              </a:rPr>
              <a:t>			- تقویت جانشینی</a:t>
            </a:r>
          </a:p>
          <a:p>
            <a:pPr algn="just">
              <a:lnSpc>
                <a:spcPct val="140000"/>
              </a:lnSpc>
              <a:defRPr/>
            </a:pPr>
            <a:r>
              <a:rPr lang="fa-IR" b="0">
                <a:solidFill>
                  <a:srgbClr val="FF9900"/>
                </a:solidFill>
                <a:latin typeface="Arial" charset="0"/>
                <a:cs typeface="B Zar" pitchFamily="2" charset="-78"/>
              </a:rPr>
              <a:t>			- تبادل اجتماعی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78851">
                                            <p:txEl>
                                              <p:pRg st="0" end="0"/>
                                            </p:txEl>
                                          </p:spTgt>
                                        </p:tgtEl>
                                        <p:attrNameLst>
                                          <p:attrName>style.visibility</p:attrName>
                                        </p:attrNameLst>
                                      </p:cBhvr>
                                      <p:to>
                                        <p:strVal val="visible"/>
                                      </p:to>
                                    </p:set>
                                    <p:animEffect transition="in" filter="wedge">
                                      <p:cBhvr>
                                        <p:cTn id="7" dur="2000"/>
                                        <p:tgtEl>
                                          <p:spTgt spid="78851">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78851">
                                            <p:txEl>
                                              <p:pRg st="1" end="1"/>
                                            </p:txEl>
                                          </p:spTgt>
                                        </p:tgtEl>
                                        <p:attrNameLst>
                                          <p:attrName>style.visibility</p:attrName>
                                        </p:attrNameLst>
                                      </p:cBhvr>
                                      <p:to>
                                        <p:strVal val="visible"/>
                                      </p:to>
                                    </p:set>
                                    <p:animEffect transition="in" filter="wedge">
                                      <p:cBhvr>
                                        <p:cTn id="11" dur="2000"/>
                                        <p:tgtEl>
                                          <p:spTgt spid="78851">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78851">
                                            <p:txEl>
                                              <p:pRg st="2" end="2"/>
                                            </p:txEl>
                                          </p:spTgt>
                                        </p:tgtEl>
                                        <p:attrNameLst>
                                          <p:attrName>style.visibility</p:attrName>
                                        </p:attrNameLst>
                                      </p:cBhvr>
                                      <p:to>
                                        <p:strVal val="visible"/>
                                      </p:to>
                                    </p:set>
                                    <p:animEffect transition="in" filter="wedge">
                                      <p:cBhvr>
                                        <p:cTn id="15" dur="2000"/>
                                        <p:tgtEl>
                                          <p:spTgt spid="78851">
                                            <p:txEl>
                                              <p:pRg st="2" end="2"/>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78851">
                                            <p:txEl>
                                              <p:pRg st="3" end="3"/>
                                            </p:txEl>
                                          </p:spTgt>
                                        </p:tgtEl>
                                        <p:attrNameLst>
                                          <p:attrName>style.visibility</p:attrName>
                                        </p:attrNameLst>
                                      </p:cBhvr>
                                      <p:to>
                                        <p:strVal val="visible"/>
                                      </p:to>
                                    </p:set>
                                    <p:animEffect transition="in" filter="wedge">
                                      <p:cBhvr>
                                        <p:cTn id="19" dur="2000"/>
                                        <p:tgtEl>
                                          <p:spTgt spid="78851">
                                            <p:txEl>
                                              <p:pRg st="3" end="3"/>
                                            </p:txEl>
                                          </p:spTgt>
                                        </p:tgtEl>
                                      </p:cBhvr>
                                    </p:animEffect>
                                  </p:childTnLst>
                                </p:cTn>
                              </p:par>
                            </p:childTnLst>
                          </p:cTn>
                        </p:par>
                        <p:par>
                          <p:cTn id="20" fill="hold" nodeType="afterGroup">
                            <p:stCondLst>
                              <p:cond delay="8000"/>
                            </p:stCondLst>
                            <p:childTnLst>
                              <p:par>
                                <p:cTn id="21" presetID="20" presetClass="entr" presetSubtype="0" fill="hold" nodeType="afterEffect">
                                  <p:stCondLst>
                                    <p:cond delay="0"/>
                                  </p:stCondLst>
                                  <p:childTnLst>
                                    <p:set>
                                      <p:cBhvr>
                                        <p:cTn id="22" dur="1" fill="hold">
                                          <p:stCondLst>
                                            <p:cond delay="0"/>
                                          </p:stCondLst>
                                        </p:cTn>
                                        <p:tgtEl>
                                          <p:spTgt spid="78851">
                                            <p:txEl>
                                              <p:pRg st="4" end="4"/>
                                            </p:txEl>
                                          </p:spTgt>
                                        </p:tgtEl>
                                        <p:attrNameLst>
                                          <p:attrName>style.visibility</p:attrName>
                                        </p:attrNameLst>
                                      </p:cBhvr>
                                      <p:to>
                                        <p:strVal val="visible"/>
                                      </p:to>
                                    </p:set>
                                    <p:animEffect transition="in" filter="wedge">
                                      <p:cBhvr>
                                        <p:cTn id="23" dur="2000"/>
                                        <p:tgtEl>
                                          <p:spTgt spid="78851">
                                            <p:txEl>
                                              <p:pRg st="4" end="4"/>
                                            </p:txEl>
                                          </p:spTgt>
                                        </p:tgtEl>
                                      </p:cBhvr>
                                    </p:animEffect>
                                  </p:childTnLst>
                                </p:cTn>
                              </p:par>
                            </p:childTnLst>
                          </p:cTn>
                        </p:par>
                        <p:par>
                          <p:cTn id="24" fill="hold" nodeType="afterGroup">
                            <p:stCondLst>
                              <p:cond delay="10000"/>
                            </p:stCondLst>
                            <p:childTnLst>
                              <p:par>
                                <p:cTn id="25" presetID="20" presetClass="entr" presetSubtype="0" fill="hold" nodeType="afterEffect">
                                  <p:stCondLst>
                                    <p:cond delay="0"/>
                                  </p:stCondLst>
                                  <p:childTnLst>
                                    <p:set>
                                      <p:cBhvr>
                                        <p:cTn id="26" dur="1" fill="hold">
                                          <p:stCondLst>
                                            <p:cond delay="0"/>
                                          </p:stCondLst>
                                        </p:cTn>
                                        <p:tgtEl>
                                          <p:spTgt spid="78851">
                                            <p:txEl>
                                              <p:pRg st="5" end="5"/>
                                            </p:txEl>
                                          </p:spTgt>
                                        </p:tgtEl>
                                        <p:attrNameLst>
                                          <p:attrName>style.visibility</p:attrName>
                                        </p:attrNameLst>
                                      </p:cBhvr>
                                      <p:to>
                                        <p:strVal val="visible"/>
                                      </p:to>
                                    </p:set>
                                    <p:animEffect transition="in" filter="wedge">
                                      <p:cBhvr>
                                        <p:cTn id="27" dur="2000"/>
                                        <p:tgtEl>
                                          <p:spTgt spid="78851">
                                            <p:txEl>
                                              <p:pRg st="5" end="5"/>
                                            </p:txEl>
                                          </p:spTgt>
                                        </p:tgtEl>
                                      </p:cBhvr>
                                    </p:animEffect>
                                  </p:childTnLst>
                                </p:cTn>
                              </p:par>
                            </p:childTnLst>
                          </p:cTn>
                        </p:par>
                        <p:par>
                          <p:cTn id="28" fill="hold" nodeType="afterGroup">
                            <p:stCondLst>
                              <p:cond delay="12000"/>
                            </p:stCondLst>
                            <p:childTnLst>
                              <p:par>
                                <p:cTn id="29" presetID="20" presetClass="entr" presetSubtype="0" fill="hold" nodeType="afterEffect">
                                  <p:stCondLst>
                                    <p:cond delay="0"/>
                                  </p:stCondLst>
                                  <p:childTnLst>
                                    <p:set>
                                      <p:cBhvr>
                                        <p:cTn id="30" dur="1" fill="hold">
                                          <p:stCondLst>
                                            <p:cond delay="0"/>
                                          </p:stCondLst>
                                        </p:cTn>
                                        <p:tgtEl>
                                          <p:spTgt spid="78851">
                                            <p:txEl>
                                              <p:pRg st="6" end="6"/>
                                            </p:txEl>
                                          </p:spTgt>
                                        </p:tgtEl>
                                        <p:attrNameLst>
                                          <p:attrName>style.visibility</p:attrName>
                                        </p:attrNameLst>
                                      </p:cBhvr>
                                      <p:to>
                                        <p:strVal val="visible"/>
                                      </p:to>
                                    </p:set>
                                    <p:animEffect transition="in" filter="wedge">
                                      <p:cBhvr>
                                        <p:cTn id="31" dur="2000"/>
                                        <p:tgtEl>
                                          <p:spTgt spid="7885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ext Box 2">
            <a:extLst>
              <a:ext uri="{FF2B5EF4-FFF2-40B4-BE49-F238E27FC236}">
                <a16:creationId xmlns:a16="http://schemas.microsoft.com/office/drawing/2014/main" xmlns="" id="{DEED0ED0-6529-47D6-B31F-EBA23BC1F02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79875" name="Text Box 3">
            <a:extLst>
              <a:ext uri="{FF2B5EF4-FFF2-40B4-BE49-F238E27FC236}">
                <a16:creationId xmlns:a16="http://schemas.microsoft.com/office/drawing/2014/main" xmlns="" id="{3FFC6CA8-A489-4D5B-A83E-6577D02C4F7A}"/>
              </a:ext>
            </a:extLst>
          </p:cNvPr>
          <p:cNvSpPr txBox="1">
            <a:spLocks noChangeArrowheads="1"/>
          </p:cNvSpPr>
          <p:nvPr/>
        </p:nvSpPr>
        <p:spPr bwMode="auto">
          <a:xfrm>
            <a:off x="539750" y="549275"/>
            <a:ext cx="8064500" cy="5578475"/>
          </a:xfrm>
          <a:prstGeom prst="rect">
            <a:avLst/>
          </a:prstGeom>
          <a:noFill/>
          <a:ln w="9525">
            <a:noFill/>
            <a:miter lim="800000"/>
            <a:headEnd/>
            <a:tailEnd/>
          </a:ln>
          <a:effectLst/>
        </p:spPr>
        <p:txBody>
          <a:bodyPr>
            <a:spAutoFit/>
          </a:bodyPr>
          <a:lstStyle/>
          <a:p>
            <a:pPr marL="266700" indent="-2667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کاربرد نظریه محرک – پاسخ درتبیین ماجرای راسپوتین </a:t>
            </a:r>
          </a:p>
          <a:p>
            <a:pPr marL="266700" indent="-266700" algn="just">
              <a:lnSpc>
                <a:spcPct val="150000"/>
              </a:lnSpc>
              <a:buFontTx/>
              <a:buChar char="-"/>
              <a:defRPr/>
            </a:pPr>
            <a:r>
              <a:rPr lang="fa-IR" b="0">
                <a:solidFill>
                  <a:srgbClr val="FFFF00"/>
                </a:solidFill>
                <a:latin typeface="Arial" charset="0"/>
                <a:cs typeface="B Zar" pitchFamily="2" charset="-78"/>
              </a:rPr>
              <a:t> هر حمله هموفیلی آلکسی کوچک یک محرک بود</a:t>
            </a:r>
          </a:p>
          <a:p>
            <a:pPr marL="266700" indent="-266700" algn="just">
              <a:lnSpc>
                <a:spcPct val="150000"/>
              </a:lnSpc>
              <a:buFontTx/>
              <a:buChar char="-"/>
              <a:defRPr/>
            </a:pPr>
            <a:r>
              <a:rPr lang="fa-IR" b="0">
                <a:solidFill>
                  <a:srgbClr val="FFFF00"/>
                </a:solidFill>
                <a:latin typeface="Arial" charset="0"/>
                <a:cs typeface="B Zar" pitchFamily="2" charset="-78"/>
              </a:rPr>
              <a:t> پاسخ همراه بودن راسپوتیـن با کـودک موجب قطع حمله بیماری می شد. </a:t>
            </a:r>
          </a:p>
          <a:p>
            <a:pPr marL="266700" indent="-266700" algn="just">
              <a:lnSpc>
                <a:spcPct val="150000"/>
              </a:lnSpc>
              <a:buFontTx/>
              <a:buChar char="-"/>
              <a:defRPr/>
            </a:pPr>
            <a:r>
              <a:rPr lang="fa-IR" b="0">
                <a:solidFill>
                  <a:srgbClr val="FFFF00"/>
                </a:solidFill>
                <a:latin typeface="Arial" charset="0"/>
                <a:cs typeface="B Zar" pitchFamily="2" charset="-78"/>
              </a:rPr>
              <a:t> فراخواندن راسپوتین تقویت می شد.</a:t>
            </a:r>
          </a:p>
          <a:p>
            <a:pPr marL="266700" indent="-266700" algn="just">
              <a:lnSpc>
                <a:spcPct val="150000"/>
              </a:lnSpc>
              <a:buFontTx/>
              <a:buChar char="-"/>
              <a:defRPr/>
            </a:pPr>
            <a:r>
              <a:rPr lang="fa-IR" b="0">
                <a:solidFill>
                  <a:srgbClr val="FFFF00"/>
                </a:solidFill>
                <a:latin typeface="Arial" charset="0"/>
                <a:cs typeface="B Zar" pitchFamily="2" charset="-78"/>
              </a:rPr>
              <a:t> پیروی از توصیه های راسپوتین در زمینه های دیگر توسط خانواده سلطنتی بر اساس مفهوم تعمیم محرک صورت می گرفت</a:t>
            </a:r>
          </a:p>
          <a:p>
            <a:pPr marL="266700" indent="-266700" algn="just">
              <a:lnSpc>
                <a:spcPct val="150000"/>
              </a:lnSpc>
              <a:buFontTx/>
              <a:buChar char="-"/>
              <a:defRPr/>
            </a:pPr>
            <a:r>
              <a:rPr lang="fa-IR" b="0">
                <a:solidFill>
                  <a:srgbClr val="FFFF00"/>
                </a:solidFill>
                <a:latin typeface="Arial" charset="0"/>
                <a:cs typeface="B Zar" pitchFamily="2" charset="-78"/>
              </a:rPr>
              <a:t> دوام تعامل راسپوتین و تزارینا بر طبق مفروضه تبادل اجتماعی بود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anim to="" calcmode="lin" valueType="num">
                                      <p:cBhvr>
                                        <p:cTn id="7" dur="1" fill="hold"/>
                                        <p:tgtEl>
                                          <p:spTgt spid="79875">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79875">
                                            <p:txEl>
                                              <p:pRg st="1" end="1"/>
                                            </p:txEl>
                                          </p:spTgt>
                                        </p:tgtEl>
                                        <p:attrNameLst>
                                          <p:attrName>style.visibility</p:attrName>
                                        </p:attrNameLst>
                                      </p:cBhvr>
                                      <p:to>
                                        <p:strVal val="visible"/>
                                      </p:to>
                                    </p:set>
                                    <p:anim to="" calcmode="lin" valueType="num">
                                      <p:cBhvr>
                                        <p:cTn id="11" dur="1" fill="hold"/>
                                        <p:tgtEl>
                                          <p:spTgt spid="79875">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79875">
                                            <p:txEl>
                                              <p:pRg st="2" end="2"/>
                                            </p:txEl>
                                          </p:spTgt>
                                        </p:tgtEl>
                                        <p:attrNameLst>
                                          <p:attrName>style.visibility</p:attrName>
                                        </p:attrNameLst>
                                      </p:cBhvr>
                                      <p:to>
                                        <p:strVal val="visible"/>
                                      </p:to>
                                    </p:set>
                                    <p:anim to="" calcmode="lin" valueType="num">
                                      <p:cBhvr>
                                        <p:cTn id="15" dur="1" fill="hold"/>
                                        <p:tgtEl>
                                          <p:spTgt spid="79875">
                                            <p:txEl>
                                              <p:pRg st="2" end="2"/>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79875">
                                            <p:txEl>
                                              <p:pRg st="3" end="3"/>
                                            </p:txEl>
                                          </p:spTgt>
                                        </p:tgtEl>
                                        <p:attrNameLst>
                                          <p:attrName>style.visibility</p:attrName>
                                        </p:attrNameLst>
                                      </p:cBhvr>
                                      <p:to>
                                        <p:strVal val="visible"/>
                                      </p:to>
                                    </p:set>
                                    <p:anim to="" calcmode="lin" valueType="num">
                                      <p:cBhvr>
                                        <p:cTn id="19" dur="1" fill="hold"/>
                                        <p:tgtEl>
                                          <p:spTgt spid="79875">
                                            <p:txEl>
                                              <p:pRg st="3" end="3"/>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79875">
                                            <p:txEl>
                                              <p:pRg st="4" end="4"/>
                                            </p:txEl>
                                          </p:spTgt>
                                        </p:tgtEl>
                                        <p:attrNameLst>
                                          <p:attrName>style.visibility</p:attrName>
                                        </p:attrNameLst>
                                      </p:cBhvr>
                                      <p:to>
                                        <p:strVal val="visible"/>
                                      </p:to>
                                    </p:set>
                                    <p:anim to="" calcmode="lin" valueType="num">
                                      <p:cBhvr>
                                        <p:cTn id="23" dur="1" fill="hold"/>
                                        <p:tgtEl>
                                          <p:spTgt spid="79875">
                                            <p:txEl>
                                              <p:pRg st="4" end="4"/>
                                            </p:txEl>
                                          </p:spTgt>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79875">
                                            <p:txEl>
                                              <p:pRg st="5" end="5"/>
                                            </p:txEl>
                                          </p:spTgt>
                                        </p:tgtEl>
                                        <p:attrNameLst>
                                          <p:attrName>style.visibility</p:attrName>
                                        </p:attrNameLst>
                                      </p:cBhvr>
                                      <p:to>
                                        <p:strVal val="visible"/>
                                      </p:to>
                                    </p:set>
                                    <p:anim to="" calcmode="lin" valueType="num">
                                      <p:cBhvr>
                                        <p:cTn id="27" dur="1" fill="hold"/>
                                        <p:tgtEl>
                                          <p:spTgt spid="79875">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2">
            <a:extLst>
              <a:ext uri="{FF2B5EF4-FFF2-40B4-BE49-F238E27FC236}">
                <a16:creationId xmlns:a16="http://schemas.microsoft.com/office/drawing/2014/main" xmlns="" id="{D4325CFA-4A6B-4F3C-9579-2CAB8AB9B63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80899" name="Text Box 3">
            <a:extLst>
              <a:ext uri="{FF2B5EF4-FFF2-40B4-BE49-F238E27FC236}">
                <a16:creationId xmlns:a16="http://schemas.microsoft.com/office/drawing/2014/main" xmlns="" id="{558DB26F-1F94-48BF-A379-6D12CD307C98}"/>
              </a:ext>
            </a:extLst>
          </p:cNvPr>
          <p:cNvSpPr txBox="1">
            <a:spLocks noChangeArrowheads="1"/>
          </p:cNvSpPr>
          <p:nvPr/>
        </p:nvSpPr>
        <p:spPr bwMode="auto">
          <a:xfrm>
            <a:off x="554038" y="568325"/>
            <a:ext cx="80645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chemeClr val="tx2"/>
                </a:solidFill>
              </a:rPr>
              <a:t>ب - نظریه های شناختی </a:t>
            </a:r>
          </a:p>
          <a:p>
            <a:pPr algn="ctr" eaLnBrk="1" hangingPunct="1">
              <a:lnSpc>
                <a:spcPct val="150000"/>
              </a:lnSpc>
            </a:pPr>
            <a:r>
              <a:rPr lang="fa-IR" altLang="en-US">
                <a:solidFill>
                  <a:schemeClr val="tx2"/>
                </a:solidFill>
              </a:rPr>
              <a:t>(گشتالت)</a:t>
            </a:r>
          </a:p>
          <a:p>
            <a:pPr eaLnBrk="1" hangingPunct="1">
              <a:lnSpc>
                <a:spcPct val="150000"/>
              </a:lnSpc>
            </a:pPr>
            <a:endParaRPr lang="fa-IR" altLang="en-US" b="0">
              <a:solidFill>
                <a:srgbClr val="FFFF00"/>
              </a:solidFill>
            </a:endParaRPr>
          </a:p>
          <a:p>
            <a:pPr eaLnBrk="1" hangingPunct="1">
              <a:lnSpc>
                <a:spcPct val="150000"/>
              </a:lnSpc>
            </a:pPr>
            <a:r>
              <a:rPr lang="fa-IR" altLang="en-US" b="0">
                <a:solidFill>
                  <a:srgbClr val="FFFF00"/>
                </a:solidFill>
              </a:rPr>
              <a:t>گشتالت: واژه های آلمانی به معنی شکل ، هیات یا الگو است. </a:t>
            </a:r>
          </a:p>
          <a:p>
            <a:pPr eaLnBrk="1" hangingPunct="1">
              <a:lnSpc>
                <a:spcPct val="150000"/>
              </a:lnSpc>
            </a:pPr>
            <a:endParaRPr lang="fa-IR" altLang="en-US" b="0">
              <a:solidFill>
                <a:srgbClr val="FFFF00"/>
              </a:solidFill>
            </a:endParaRPr>
          </a:p>
          <a:p>
            <a:pPr eaLnBrk="1" hangingPunct="1">
              <a:lnSpc>
                <a:spcPct val="150000"/>
              </a:lnSpc>
            </a:pPr>
            <a:r>
              <a:rPr lang="fa-IR" altLang="en-US">
                <a:solidFill>
                  <a:srgbClr val="CC0000"/>
                </a:solidFill>
              </a:rPr>
              <a:t>مفروضات:</a:t>
            </a:r>
          </a:p>
          <a:p>
            <a:pPr eaLnBrk="1" hangingPunct="1">
              <a:lnSpc>
                <a:spcPct val="150000"/>
              </a:lnSpc>
              <a:buFontTx/>
              <a:buChar char="•"/>
            </a:pPr>
            <a:r>
              <a:rPr lang="fa-IR" altLang="en-US" b="0">
                <a:solidFill>
                  <a:srgbClr val="FFFF00"/>
                </a:solidFill>
              </a:rPr>
              <a:t> کل چیزی بیش از مجموعه اجزاء خود است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after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animEffect transition="in" filter="checkerboard(down)">
                                      <p:cBhvr>
                                        <p:cTn id="7" dur="1000"/>
                                        <p:tgtEl>
                                          <p:spTgt spid="80899">
                                            <p:txEl>
                                              <p:pRg st="0" end="0"/>
                                            </p:txEl>
                                          </p:spTgt>
                                        </p:tgtEl>
                                      </p:cBhvr>
                                    </p:animEffect>
                                  </p:childTnLst>
                                </p:cTn>
                              </p:par>
                            </p:childTnLst>
                          </p:cTn>
                        </p:par>
                        <p:par>
                          <p:cTn id="8" fill="hold" nodeType="afterGroup">
                            <p:stCondLst>
                              <p:cond delay="1000"/>
                            </p:stCondLst>
                            <p:childTnLst>
                              <p:par>
                                <p:cTn id="9" presetID="5" presetClass="entr" presetSubtype="5" fill="hold" nodeType="afterEffect">
                                  <p:stCondLst>
                                    <p:cond delay="0"/>
                                  </p:stCondLst>
                                  <p:childTnLst>
                                    <p:set>
                                      <p:cBhvr>
                                        <p:cTn id="10" dur="1" fill="hold">
                                          <p:stCondLst>
                                            <p:cond delay="0"/>
                                          </p:stCondLst>
                                        </p:cTn>
                                        <p:tgtEl>
                                          <p:spTgt spid="80899">
                                            <p:txEl>
                                              <p:pRg st="1" end="1"/>
                                            </p:txEl>
                                          </p:spTgt>
                                        </p:tgtEl>
                                        <p:attrNameLst>
                                          <p:attrName>style.visibility</p:attrName>
                                        </p:attrNameLst>
                                      </p:cBhvr>
                                      <p:to>
                                        <p:strVal val="visible"/>
                                      </p:to>
                                    </p:set>
                                    <p:animEffect transition="in" filter="checkerboard(down)">
                                      <p:cBhvr>
                                        <p:cTn id="11" dur="1000"/>
                                        <p:tgtEl>
                                          <p:spTgt spid="80899">
                                            <p:txEl>
                                              <p:pRg st="1" end="1"/>
                                            </p:txEl>
                                          </p:spTgt>
                                        </p:tgtEl>
                                      </p:cBhvr>
                                    </p:animEffect>
                                  </p:childTnLst>
                                </p:cTn>
                              </p:par>
                            </p:childTnLst>
                          </p:cTn>
                        </p:par>
                        <p:par>
                          <p:cTn id="12" fill="hold" nodeType="afterGroup">
                            <p:stCondLst>
                              <p:cond delay="2000"/>
                            </p:stCondLst>
                            <p:childTnLst>
                              <p:par>
                                <p:cTn id="13" presetID="5" presetClass="entr" presetSubtype="5" fill="hold" nodeType="afterEffect">
                                  <p:stCondLst>
                                    <p:cond delay="0"/>
                                  </p:stCondLst>
                                  <p:childTnLst>
                                    <p:set>
                                      <p:cBhvr>
                                        <p:cTn id="14" dur="1" fill="hold">
                                          <p:stCondLst>
                                            <p:cond delay="0"/>
                                          </p:stCondLst>
                                        </p:cTn>
                                        <p:tgtEl>
                                          <p:spTgt spid="80899">
                                            <p:txEl>
                                              <p:pRg st="3" end="3"/>
                                            </p:txEl>
                                          </p:spTgt>
                                        </p:tgtEl>
                                        <p:attrNameLst>
                                          <p:attrName>style.visibility</p:attrName>
                                        </p:attrNameLst>
                                      </p:cBhvr>
                                      <p:to>
                                        <p:strVal val="visible"/>
                                      </p:to>
                                    </p:set>
                                    <p:animEffect transition="in" filter="checkerboard(down)">
                                      <p:cBhvr>
                                        <p:cTn id="15" dur="1000"/>
                                        <p:tgtEl>
                                          <p:spTgt spid="80899">
                                            <p:txEl>
                                              <p:pRg st="3" end="3"/>
                                            </p:txEl>
                                          </p:spTgt>
                                        </p:tgtEl>
                                      </p:cBhvr>
                                    </p:animEffect>
                                  </p:childTnLst>
                                </p:cTn>
                              </p:par>
                            </p:childTnLst>
                          </p:cTn>
                        </p:par>
                        <p:par>
                          <p:cTn id="16" fill="hold" nodeType="afterGroup">
                            <p:stCondLst>
                              <p:cond delay="3000"/>
                            </p:stCondLst>
                            <p:childTnLst>
                              <p:par>
                                <p:cTn id="17" presetID="5" presetClass="entr" presetSubtype="5" fill="hold" nodeType="afterEffect">
                                  <p:stCondLst>
                                    <p:cond delay="0"/>
                                  </p:stCondLst>
                                  <p:childTnLst>
                                    <p:set>
                                      <p:cBhvr>
                                        <p:cTn id="18" dur="1" fill="hold">
                                          <p:stCondLst>
                                            <p:cond delay="0"/>
                                          </p:stCondLst>
                                        </p:cTn>
                                        <p:tgtEl>
                                          <p:spTgt spid="80899">
                                            <p:txEl>
                                              <p:pRg st="5" end="5"/>
                                            </p:txEl>
                                          </p:spTgt>
                                        </p:tgtEl>
                                        <p:attrNameLst>
                                          <p:attrName>style.visibility</p:attrName>
                                        </p:attrNameLst>
                                      </p:cBhvr>
                                      <p:to>
                                        <p:strVal val="visible"/>
                                      </p:to>
                                    </p:set>
                                    <p:animEffect transition="in" filter="checkerboard(down)">
                                      <p:cBhvr>
                                        <p:cTn id="19" dur="1000"/>
                                        <p:tgtEl>
                                          <p:spTgt spid="80899">
                                            <p:txEl>
                                              <p:pRg st="5" end="5"/>
                                            </p:txEl>
                                          </p:spTgt>
                                        </p:tgtEl>
                                      </p:cBhvr>
                                    </p:animEffect>
                                  </p:childTnLst>
                                </p:cTn>
                              </p:par>
                            </p:childTnLst>
                          </p:cTn>
                        </p:par>
                        <p:par>
                          <p:cTn id="20" fill="hold" nodeType="afterGroup">
                            <p:stCondLst>
                              <p:cond delay="4000"/>
                            </p:stCondLst>
                            <p:childTnLst>
                              <p:par>
                                <p:cTn id="21" presetID="5" presetClass="entr" presetSubtype="5" fill="hold" nodeType="afterEffect">
                                  <p:stCondLst>
                                    <p:cond delay="0"/>
                                  </p:stCondLst>
                                  <p:childTnLst>
                                    <p:set>
                                      <p:cBhvr>
                                        <p:cTn id="22" dur="1" fill="hold">
                                          <p:stCondLst>
                                            <p:cond delay="0"/>
                                          </p:stCondLst>
                                        </p:cTn>
                                        <p:tgtEl>
                                          <p:spTgt spid="80899">
                                            <p:txEl>
                                              <p:pRg st="6" end="6"/>
                                            </p:txEl>
                                          </p:spTgt>
                                        </p:tgtEl>
                                        <p:attrNameLst>
                                          <p:attrName>style.visibility</p:attrName>
                                        </p:attrNameLst>
                                      </p:cBhvr>
                                      <p:to>
                                        <p:strVal val="visible"/>
                                      </p:to>
                                    </p:set>
                                    <p:animEffect transition="in" filter="checkerboard(down)">
                                      <p:cBhvr>
                                        <p:cTn id="23" dur="1000"/>
                                        <p:tgtEl>
                                          <p:spTgt spid="808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a:extLst>
              <a:ext uri="{FF2B5EF4-FFF2-40B4-BE49-F238E27FC236}">
                <a16:creationId xmlns:a16="http://schemas.microsoft.com/office/drawing/2014/main" xmlns="" id="{245A0152-F45F-4A43-809B-C65332B64E3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81923" name="Text Box 3">
            <a:extLst>
              <a:ext uri="{FF2B5EF4-FFF2-40B4-BE49-F238E27FC236}">
                <a16:creationId xmlns:a16="http://schemas.microsoft.com/office/drawing/2014/main" xmlns="" id="{26520222-1B7F-48C2-8CA5-985C9113B8B6}"/>
              </a:ext>
            </a:extLst>
          </p:cNvPr>
          <p:cNvSpPr txBox="1">
            <a:spLocks noChangeArrowheads="1"/>
          </p:cNvSpPr>
          <p:nvPr/>
        </p:nvSpPr>
        <p:spPr bwMode="auto">
          <a:xfrm>
            <a:off x="506413" y="587375"/>
            <a:ext cx="80645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buFontTx/>
              <a:buChar char="•"/>
            </a:pPr>
            <a:r>
              <a:rPr lang="fa-IR" altLang="en-US" b="0">
                <a:solidFill>
                  <a:srgbClr val="FFFF00"/>
                </a:solidFill>
              </a:rPr>
              <a:t>رفتار حالتی یکپارچه دارد و هدفدار است. </a:t>
            </a:r>
          </a:p>
          <a:p>
            <a:pPr algn="just" eaLnBrk="1" hangingPunct="1">
              <a:lnSpc>
                <a:spcPct val="150000"/>
              </a:lnSpc>
              <a:buFontTx/>
              <a:buChar char="•"/>
            </a:pPr>
            <a:r>
              <a:rPr lang="fa-IR" altLang="en-US" b="0">
                <a:solidFill>
                  <a:srgbClr val="FFFF00"/>
                </a:solidFill>
              </a:rPr>
              <a:t> فرآیندهای ادراکی مرکزی (در سیستم عصبی و مغز) در یادگیری نقش کلیدی دارند. </a:t>
            </a:r>
          </a:p>
          <a:p>
            <a:pPr algn="just" eaLnBrk="1" hangingPunct="1">
              <a:lnSpc>
                <a:spcPct val="150000"/>
              </a:lnSpc>
              <a:buFontTx/>
              <a:buChar char="•"/>
            </a:pPr>
            <a:r>
              <a:rPr lang="fa-IR" altLang="en-US" b="0">
                <a:solidFill>
                  <a:srgbClr val="FFFF00"/>
                </a:solidFill>
              </a:rPr>
              <a:t>مغز احساس و ادراک ما را به شکل یک ساخت شناختی سازمان می دهد. </a:t>
            </a:r>
          </a:p>
          <a:p>
            <a:pPr algn="just" eaLnBrk="1" hangingPunct="1">
              <a:lnSpc>
                <a:spcPct val="150000"/>
              </a:lnSpc>
              <a:buFontTx/>
              <a:buChar char="•"/>
            </a:pPr>
            <a:r>
              <a:rPr lang="fa-IR" altLang="en-US" b="0">
                <a:solidFill>
                  <a:srgbClr val="FFFF00"/>
                </a:solidFill>
              </a:rPr>
              <a:t>اثر هاله ای </a:t>
            </a:r>
          </a:p>
          <a:p>
            <a:pPr algn="just" eaLnBrk="1" hangingPunct="1">
              <a:lnSpc>
                <a:spcPct val="150000"/>
              </a:lnSpc>
              <a:buFontTx/>
              <a:buChar char="•"/>
            </a:pPr>
            <a:r>
              <a:rPr lang="fa-IR" altLang="en-US" b="0">
                <a:solidFill>
                  <a:srgbClr val="FFFF00"/>
                </a:solidFill>
              </a:rPr>
              <a:t> نظریه اسناد 		نظریه تعادل </a:t>
            </a:r>
          </a:p>
        </p:txBody>
      </p:sp>
      <p:sp>
        <p:nvSpPr>
          <p:cNvPr id="81924" name="Line 4">
            <a:extLst>
              <a:ext uri="{FF2B5EF4-FFF2-40B4-BE49-F238E27FC236}">
                <a16:creationId xmlns:a16="http://schemas.microsoft.com/office/drawing/2014/main" xmlns="" id="{ECD57799-4478-4BEE-95DC-3893D87CA34A}"/>
              </a:ext>
            </a:extLst>
          </p:cNvPr>
          <p:cNvSpPr>
            <a:spLocks noChangeShapeType="1"/>
          </p:cNvSpPr>
          <p:nvPr/>
        </p:nvSpPr>
        <p:spPr bwMode="auto">
          <a:xfrm flipH="1">
            <a:off x="6035675" y="5089525"/>
            <a:ext cx="647700" cy="0"/>
          </a:xfrm>
          <a:prstGeom prst="line">
            <a:avLst/>
          </a:prstGeom>
          <a:noFill/>
          <a:ln w="38100">
            <a:solidFill>
              <a:srgbClr val="66FFCC"/>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dissolve">
                                      <p:cBhvr>
                                        <p:cTn id="7" dur="2000"/>
                                        <p:tgtEl>
                                          <p:spTgt spid="81923">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81923">
                                            <p:txEl>
                                              <p:pRg st="1" end="1"/>
                                            </p:txEl>
                                          </p:spTgt>
                                        </p:tgtEl>
                                        <p:attrNameLst>
                                          <p:attrName>style.visibility</p:attrName>
                                        </p:attrNameLst>
                                      </p:cBhvr>
                                      <p:to>
                                        <p:strVal val="visible"/>
                                      </p:to>
                                    </p:set>
                                    <p:animEffect transition="in" filter="dissolve">
                                      <p:cBhvr>
                                        <p:cTn id="11" dur="2000"/>
                                        <p:tgtEl>
                                          <p:spTgt spid="81923">
                                            <p:txEl>
                                              <p:pRg st="1" end="1"/>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81923">
                                            <p:txEl>
                                              <p:pRg st="2" end="2"/>
                                            </p:txEl>
                                          </p:spTgt>
                                        </p:tgtEl>
                                        <p:attrNameLst>
                                          <p:attrName>style.visibility</p:attrName>
                                        </p:attrNameLst>
                                      </p:cBhvr>
                                      <p:to>
                                        <p:strVal val="visible"/>
                                      </p:to>
                                    </p:set>
                                    <p:animEffect transition="in" filter="dissolve">
                                      <p:cBhvr>
                                        <p:cTn id="15" dur="2000"/>
                                        <p:tgtEl>
                                          <p:spTgt spid="81923">
                                            <p:txEl>
                                              <p:pRg st="2" end="2"/>
                                            </p:txEl>
                                          </p:spTgt>
                                        </p:tgtEl>
                                      </p:cBhvr>
                                    </p:animEffect>
                                  </p:childTnLst>
                                </p:cTn>
                              </p:par>
                            </p:childTnLst>
                          </p:cTn>
                        </p:par>
                        <p:par>
                          <p:cTn id="16" fill="hold" nodeType="afterGroup">
                            <p:stCondLst>
                              <p:cond delay="6000"/>
                            </p:stCondLst>
                            <p:childTnLst>
                              <p:par>
                                <p:cTn id="17" presetID="9" presetClass="entr" presetSubtype="0" fill="hold" nodeType="afterEffect">
                                  <p:stCondLst>
                                    <p:cond delay="0"/>
                                  </p:stCondLst>
                                  <p:childTnLst>
                                    <p:set>
                                      <p:cBhvr>
                                        <p:cTn id="18" dur="1" fill="hold">
                                          <p:stCondLst>
                                            <p:cond delay="0"/>
                                          </p:stCondLst>
                                        </p:cTn>
                                        <p:tgtEl>
                                          <p:spTgt spid="81923">
                                            <p:txEl>
                                              <p:pRg st="3" end="3"/>
                                            </p:txEl>
                                          </p:spTgt>
                                        </p:tgtEl>
                                        <p:attrNameLst>
                                          <p:attrName>style.visibility</p:attrName>
                                        </p:attrNameLst>
                                      </p:cBhvr>
                                      <p:to>
                                        <p:strVal val="visible"/>
                                      </p:to>
                                    </p:set>
                                    <p:animEffect transition="in" filter="dissolve">
                                      <p:cBhvr>
                                        <p:cTn id="19" dur="2000"/>
                                        <p:tgtEl>
                                          <p:spTgt spid="81923">
                                            <p:txEl>
                                              <p:pRg st="3" end="3"/>
                                            </p:txEl>
                                          </p:spTgt>
                                        </p:tgtEl>
                                      </p:cBhvr>
                                    </p:animEffect>
                                  </p:childTnLst>
                                </p:cTn>
                              </p:par>
                            </p:childTnLst>
                          </p:cTn>
                        </p:par>
                        <p:par>
                          <p:cTn id="20" fill="hold" nodeType="afterGroup">
                            <p:stCondLst>
                              <p:cond delay="8000"/>
                            </p:stCondLst>
                            <p:childTnLst>
                              <p:par>
                                <p:cTn id="21" presetID="2" presetClass="entr" presetSubtype="4" fill="hold" nodeType="afterEffect">
                                  <p:stCondLst>
                                    <p:cond delay="0"/>
                                  </p:stCondLst>
                                  <p:childTnLst>
                                    <p:set>
                                      <p:cBhvr>
                                        <p:cTn id="22" dur="1" fill="hold">
                                          <p:stCondLst>
                                            <p:cond delay="0"/>
                                          </p:stCondLst>
                                        </p:cTn>
                                        <p:tgtEl>
                                          <p:spTgt spid="81924"/>
                                        </p:tgtEl>
                                        <p:attrNameLst>
                                          <p:attrName>style.visibility</p:attrName>
                                        </p:attrNameLst>
                                      </p:cBhvr>
                                      <p:to>
                                        <p:strVal val="visible"/>
                                      </p:to>
                                    </p:set>
                                    <p:anim calcmode="lin" valueType="num">
                                      <p:cBhvr additive="base">
                                        <p:cTn id="23" dur="500" fill="hold"/>
                                        <p:tgtEl>
                                          <p:spTgt spid="81924"/>
                                        </p:tgtEl>
                                        <p:attrNameLst>
                                          <p:attrName>ppt_x</p:attrName>
                                        </p:attrNameLst>
                                      </p:cBhvr>
                                      <p:tavLst>
                                        <p:tav tm="0">
                                          <p:val>
                                            <p:strVal val="#ppt_x"/>
                                          </p:val>
                                        </p:tav>
                                        <p:tav tm="100000">
                                          <p:val>
                                            <p:strVal val="#ppt_x"/>
                                          </p:val>
                                        </p:tav>
                                      </p:tavLst>
                                    </p:anim>
                                    <p:anim calcmode="lin" valueType="num">
                                      <p:cBhvr additive="base">
                                        <p:cTn id="24" dur="500" fill="hold"/>
                                        <p:tgtEl>
                                          <p:spTgt spid="81924"/>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8500"/>
                            </p:stCondLst>
                            <p:childTnLst>
                              <p:par>
                                <p:cTn id="26" presetID="20" presetClass="entr" presetSubtype="0" fill="hold" nodeType="afterEffect">
                                  <p:stCondLst>
                                    <p:cond delay="0"/>
                                  </p:stCondLst>
                                  <p:childTnLst>
                                    <p:set>
                                      <p:cBhvr>
                                        <p:cTn id="27" dur="1" fill="hold">
                                          <p:stCondLst>
                                            <p:cond delay="0"/>
                                          </p:stCondLst>
                                        </p:cTn>
                                        <p:tgtEl>
                                          <p:spTgt spid="81923">
                                            <p:txEl>
                                              <p:pRg st="4" end="4"/>
                                            </p:txEl>
                                          </p:spTgt>
                                        </p:tgtEl>
                                        <p:attrNameLst>
                                          <p:attrName>style.visibility</p:attrName>
                                        </p:attrNameLst>
                                      </p:cBhvr>
                                      <p:to>
                                        <p:strVal val="visible"/>
                                      </p:to>
                                    </p:set>
                                    <p:animEffect transition="in" filter="wedge">
                                      <p:cBhvr>
                                        <p:cTn id="28" dur="2000"/>
                                        <p:tgtEl>
                                          <p:spTgt spid="819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2">
            <a:extLst>
              <a:ext uri="{FF2B5EF4-FFF2-40B4-BE49-F238E27FC236}">
                <a16:creationId xmlns:a16="http://schemas.microsoft.com/office/drawing/2014/main" xmlns="" id="{846A399B-FE86-49EC-BACF-9C653D70AE6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83971" name="Text Box 3">
            <a:extLst>
              <a:ext uri="{FF2B5EF4-FFF2-40B4-BE49-F238E27FC236}">
                <a16:creationId xmlns:a16="http://schemas.microsoft.com/office/drawing/2014/main" xmlns="" id="{AC0D3A03-11B6-4BF5-9E75-8DD7CC84A92A}"/>
              </a:ext>
            </a:extLst>
          </p:cNvPr>
          <p:cNvSpPr txBox="1">
            <a:spLocks noChangeArrowheads="1"/>
          </p:cNvSpPr>
          <p:nvPr/>
        </p:nvSpPr>
        <p:spPr bwMode="auto">
          <a:xfrm>
            <a:off x="611188" y="606425"/>
            <a:ext cx="7921625" cy="4206875"/>
          </a:xfrm>
          <a:prstGeom prst="rect">
            <a:avLst/>
          </a:prstGeom>
          <a:noFill/>
          <a:ln w="9525">
            <a:noFill/>
            <a:miter lim="800000"/>
            <a:headEnd/>
            <a:tailEnd/>
          </a:ln>
          <a:effectLst/>
        </p:spPr>
        <p:txBody>
          <a:bodyPr>
            <a:spAutoFit/>
          </a:bodyPr>
          <a:lstStyle/>
          <a:p>
            <a:pPr marL="457200" indent="-4572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کاربرد نظریه گشتالت برای تبیین مورد راسپوتین</a:t>
            </a:r>
          </a:p>
          <a:p>
            <a:pPr marL="457200" indent="-457200" algn="ctr">
              <a:lnSpc>
                <a:spcPct val="150000"/>
              </a:lnSpc>
              <a:defRPr/>
            </a:pPr>
            <a:endParaRPr lang="fa-IR" u="sng">
              <a:solidFill>
                <a:schemeClr val="tx2"/>
              </a:solidFill>
              <a:effectLst>
                <a:outerShdw blurRad="38100" dist="38100" dir="2700000" algn="tl">
                  <a:srgbClr val="000000"/>
                </a:outerShdw>
              </a:effectLst>
              <a:latin typeface="Arial" charset="0"/>
              <a:cs typeface="B Zar" pitchFamily="2" charset="-78"/>
            </a:endParaRPr>
          </a:p>
          <a:p>
            <a:pPr marL="457200" indent="-457200" algn="just">
              <a:lnSpc>
                <a:spcPct val="150000"/>
              </a:lnSpc>
              <a:defRPr/>
            </a:pPr>
            <a:r>
              <a:rPr lang="fa-IR" b="0">
                <a:solidFill>
                  <a:srgbClr val="FFFF00"/>
                </a:solidFill>
                <a:latin typeface="Arial" charset="0"/>
                <a:cs typeface="B Zar" pitchFamily="2" charset="-78"/>
              </a:rPr>
              <a:t>1) استفاده از اصول </a:t>
            </a:r>
            <a:r>
              <a:rPr lang="fa-IR" sz="2500">
                <a:solidFill>
                  <a:srgbClr val="66FFFF"/>
                </a:solidFill>
                <a:latin typeface="Arial" charset="0"/>
                <a:cs typeface="B Yagut" pitchFamily="2" charset="-78"/>
              </a:rPr>
              <a:t>«نیکو پرازندن»</a:t>
            </a:r>
            <a:r>
              <a:rPr lang="fa-IR" b="0">
                <a:solidFill>
                  <a:srgbClr val="FFFF00"/>
                </a:solidFill>
                <a:latin typeface="Arial" charset="0"/>
                <a:cs typeface="B Zar" pitchFamily="2" charset="-78"/>
              </a:rPr>
              <a:t> و «ترمیم» برای پذیرش نظرات راسپوتین توسط تزارنیا </a:t>
            </a:r>
          </a:p>
          <a:p>
            <a:pPr marL="457200" indent="-457200" algn="just">
              <a:lnSpc>
                <a:spcPct val="150000"/>
              </a:lnSpc>
              <a:defRPr/>
            </a:pPr>
            <a:r>
              <a:rPr lang="fa-IR" b="0">
                <a:solidFill>
                  <a:srgbClr val="FFFF00"/>
                </a:solidFill>
                <a:latin typeface="Arial" charset="0"/>
                <a:cs typeface="B Zar" pitchFamily="2" charset="-78"/>
              </a:rPr>
              <a:t>2) استفاده از نظریه </a:t>
            </a:r>
            <a:r>
              <a:rPr lang="fa-IR" sz="2500">
                <a:solidFill>
                  <a:srgbClr val="66FFFF"/>
                </a:solidFill>
                <a:latin typeface="Arial" charset="0"/>
                <a:cs typeface="B Yagut" pitchFamily="2" charset="-78"/>
              </a:rPr>
              <a:t>«ناهماهنگی شناختی»</a:t>
            </a:r>
          </a:p>
          <a:p>
            <a:pPr marL="457200" indent="-457200" algn="just">
              <a:lnSpc>
                <a:spcPct val="150000"/>
              </a:lnSpc>
              <a:defRPr/>
            </a:pPr>
            <a:r>
              <a:rPr lang="fa-IR" b="0">
                <a:solidFill>
                  <a:srgbClr val="FFFF00"/>
                </a:solidFill>
                <a:latin typeface="Arial" charset="0"/>
                <a:cs typeface="B Zar" pitchFamily="2" charset="-78"/>
              </a:rPr>
              <a:t>3) استفاده از نظریه </a:t>
            </a:r>
            <a:r>
              <a:rPr lang="fa-IR" sz="2500">
                <a:solidFill>
                  <a:srgbClr val="66FFFF"/>
                </a:solidFill>
                <a:latin typeface="Arial" charset="0"/>
                <a:cs typeface="B Yagut" pitchFamily="2" charset="-78"/>
              </a:rPr>
              <a:t>«تعادل»</a:t>
            </a:r>
            <a:r>
              <a:rPr lang="fa-IR" b="0">
                <a:solidFill>
                  <a:srgbClr val="FFFF00"/>
                </a:solidFill>
                <a:latin typeface="Arial" charset="0"/>
                <a:cs typeface="B Zar" pitchFamily="2" charset="-78"/>
              </a:rPr>
              <a:t> یا نظریه «اسناد»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83971">
                                            <p:txEl>
                                              <p:pRg st="0" end="0"/>
                                            </p:txEl>
                                          </p:spTgt>
                                        </p:tgtEl>
                                        <p:attrNameLst>
                                          <p:attrName>style.visibility</p:attrName>
                                        </p:attrNameLst>
                                      </p:cBhvr>
                                      <p:to>
                                        <p:strVal val="visible"/>
                                      </p:to>
                                    </p:set>
                                    <p:anim calcmode="lin" valueType="num">
                                      <p:cBhvr additive="base">
                                        <p:cTn id="7" dur="2000" fill="hold"/>
                                        <p:tgtEl>
                                          <p:spTgt spid="83971">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83971">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83971">
                                            <p:txEl>
                                              <p:pRg st="2" end="2"/>
                                            </p:txEl>
                                          </p:spTgt>
                                        </p:tgtEl>
                                        <p:attrNameLst>
                                          <p:attrName>style.visibility</p:attrName>
                                        </p:attrNameLst>
                                      </p:cBhvr>
                                      <p:to>
                                        <p:strVal val="visible"/>
                                      </p:to>
                                    </p:set>
                                    <p:anim calcmode="lin" valueType="num">
                                      <p:cBhvr additive="base">
                                        <p:cTn id="12" dur="2000" fill="hold"/>
                                        <p:tgtEl>
                                          <p:spTgt spid="83971">
                                            <p:txEl>
                                              <p:pRg st="2" end="2"/>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83971">
                                            <p:txEl>
                                              <p:pRg st="2" end="2"/>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83971">
                                            <p:txEl>
                                              <p:pRg st="3" end="3"/>
                                            </p:txEl>
                                          </p:spTgt>
                                        </p:tgtEl>
                                        <p:attrNameLst>
                                          <p:attrName>style.visibility</p:attrName>
                                        </p:attrNameLst>
                                      </p:cBhvr>
                                      <p:to>
                                        <p:strVal val="visible"/>
                                      </p:to>
                                    </p:set>
                                    <p:anim calcmode="lin" valueType="num">
                                      <p:cBhvr additive="base">
                                        <p:cTn id="17" dur="2000" fill="hold"/>
                                        <p:tgtEl>
                                          <p:spTgt spid="83971">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83971">
                                            <p:txEl>
                                              <p:pRg st="3" end="3"/>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nodeType="afterEffect">
                                  <p:stCondLst>
                                    <p:cond delay="0"/>
                                  </p:stCondLst>
                                  <p:childTnLst>
                                    <p:set>
                                      <p:cBhvr>
                                        <p:cTn id="21" dur="1" fill="hold">
                                          <p:stCondLst>
                                            <p:cond delay="0"/>
                                          </p:stCondLst>
                                        </p:cTn>
                                        <p:tgtEl>
                                          <p:spTgt spid="83971">
                                            <p:txEl>
                                              <p:pRg st="4" end="4"/>
                                            </p:txEl>
                                          </p:spTgt>
                                        </p:tgtEl>
                                        <p:attrNameLst>
                                          <p:attrName>style.visibility</p:attrName>
                                        </p:attrNameLst>
                                      </p:cBhvr>
                                      <p:to>
                                        <p:strVal val="visible"/>
                                      </p:to>
                                    </p:set>
                                    <p:anim calcmode="lin" valueType="num">
                                      <p:cBhvr additive="base">
                                        <p:cTn id="22" dur="2000" fill="hold"/>
                                        <p:tgtEl>
                                          <p:spTgt spid="83971">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83971">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2">
            <a:extLst>
              <a:ext uri="{FF2B5EF4-FFF2-40B4-BE49-F238E27FC236}">
                <a16:creationId xmlns:a16="http://schemas.microsoft.com/office/drawing/2014/main" xmlns="" id="{F2B1554F-94AD-4FC7-A322-E4707435A81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46435" name="Text Box 3">
            <a:extLst>
              <a:ext uri="{FF2B5EF4-FFF2-40B4-BE49-F238E27FC236}">
                <a16:creationId xmlns:a16="http://schemas.microsoft.com/office/drawing/2014/main" xmlns="" id="{9EBEC71E-2793-406B-9691-678FDEEB74EE}"/>
              </a:ext>
            </a:extLst>
          </p:cNvPr>
          <p:cNvSpPr txBox="1">
            <a:spLocks noChangeArrowheads="1"/>
          </p:cNvSpPr>
          <p:nvPr/>
        </p:nvSpPr>
        <p:spPr bwMode="auto">
          <a:xfrm>
            <a:off x="900113" y="549275"/>
            <a:ext cx="7488237"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chemeClr val="tx2"/>
                </a:solidFill>
              </a:rPr>
              <a:t>ج) نظریه میدانی </a:t>
            </a:r>
          </a:p>
          <a:p>
            <a:pPr algn="ctr" eaLnBrk="1" hangingPunct="1">
              <a:spcBef>
                <a:spcPct val="50000"/>
              </a:spcBef>
            </a:pPr>
            <a:r>
              <a:rPr lang="fa-IR" altLang="en-US">
                <a:solidFill>
                  <a:schemeClr val="tx2"/>
                </a:solidFill>
              </a:rPr>
              <a:t>(کورت لوین)</a:t>
            </a:r>
            <a:endParaRPr lang="en-US" altLang="en-US">
              <a:solidFill>
                <a:schemeClr val="tx2"/>
              </a:solidFill>
            </a:endParaRPr>
          </a:p>
          <a:p>
            <a:pPr algn="ctr" eaLnBrk="1" hangingPunct="1">
              <a:spcBef>
                <a:spcPct val="50000"/>
              </a:spcBef>
            </a:pPr>
            <a:endParaRPr lang="fa-IR" altLang="en-US">
              <a:solidFill>
                <a:schemeClr val="tx2"/>
              </a:solidFill>
            </a:endParaRPr>
          </a:p>
          <a:p>
            <a:pPr eaLnBrk="1" hangingPunct="1">
              <a:spcBef>
                <a:spcPct val="50000"/>
              </a:spcBef>
            </a:pPr>
            <a:r>
              <a:rPr lang="fa-IR" altLang="en-US" sz="2500">
                <a:solidFill>
                  <a:srgbClr val="CC0000"/>
                </a:solidFill>
              </a:rPr>
              <a:t>فرض بنیادی:</a:t>
            </a:r>
          </a:p>
        </p:txBody>
      </p:sp>
      <p:sp>
        <p:nvSpPr>
          <p:cNvPr id="146436" name="Text Box 4">
            <a:extLst>
              <a:ext uri="{FF2B5EF4-FFF2-40B4-BE49-F238E27FC236}">
                <a16:creationId xmlns:a16="http://schemas.microsoft.com/office/drawing/2014/main" xmlns="" id="{1C4C137B-5380-4F7B-8FDD-F8247100DE6D}"/>
              </a:ext>
            </a:extLst>
          </p:cNvPr>
          <p:cNvSpPr txBox="1">
            <a:spLocks noChangeArrowheads="1"/>
          </p:cNvSpPr>
          <p:nvPr/>
        </p:nvSpPr>
        <p:spPr bwMode="auto">
          <a:xfrm>
            <a:off x="4140200" y="3789363"/>
            <a:ext cx="16573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spcBef>
                <a:spcPct val="50000"/>
              </a:spcBef>
            </a:pPr>
            <a:r>
              <a:rPr lang="en-US" altLang="en-US" sz="2500">
                <a:solidFill>
                  <a:srgbClr val="FFFF00"/>
                </a:solidFill>
                <a:latin typeface="Times New Roman" panose="02020603050405020304" pitchFamily="18" charset="0"/>
                <a:cs typeface="Times New Roman" panose="02020603050405020304" pitchFamily="18" charset="0"/>
              </a:rPr>
              <a:t>B=f(p,E)</a:t>
            </a:r>
          </a:p>
        </p:txBody>
      </p:sp>
      <p:grpSp>
        <p:nvGrpSpPr>
          <p:cNvPr id="2" name="Group 16">
            <a:extLst>
              <a:ext uri="{FF2B5EF4-FFF2-40B4-BE49-F238E27FC236}">
                <a16:creationId xmlns:a16="http://schemas.microsoft.com/office/drawing/2014/main" xmlns="" id="{8DEA6711-511D-429F-9156-FF257BA7EEEA}"/>
              </a:ext>
            </a:extLst>
          </p:cNvPr>
          <p:cNvGrpSpPr>
            <a:grpSpLocks/>
          </p:cNvGrpSpPr>
          <p:nvPr/>
        </p:nvGrpSpPr>
        <p:grpSpPr bwMode="auto">
          <a:xfrm>
            <a:off x="5507038" y="4292600"/>
            <a:ext cx="2955925" cy="1120775"/>
            <a:chOff x="3469" y="2704"/>
            <a:chExt cx="1862" cy="706"/>
          </a:xfrm>
        </p:grpSpPr>
        <p:sp>
          <p:nvSpPr>
            <p:cNvPr id="52239" name="Line 6">
              <a:extLst>
                <a:ext uri="{FF2B5EF4-FFF2-40B4-BE49-F238E27FC236}">
                  <a16:creationId xmlns:a16="http://schemas.microsoft.com/office/drawing/2014/main" xmlns="" id="{38E79B8C-0240-4AAD-B521-FBF3D9A3B334}"/>
                </a:ext>
              </a:extLst>
            </p:cNvPr>
            <p:cNvSpPr>
              <a:spLocks noChangeShapeType="1"/>
            </p:cNvSpPr>
            <p:nvPr/>
          </p:nvSpPr>
          <p:spPr bwMode="auto">
            <a:xfrm>
              <a:off x="3469" y="2713"/>
              <a:ext cx="590" cy="226"/>
            </a:xfrm>
            <a:prstGeom prst="line">
              <a:avLst/>
            </a:prstGeom>
            <a:noFill/>
            <a:ln w="28575">
              <a:solidFill>
                <a:srgbClr val="9933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2240" name="Text Box 7">
              <a:extLst>
                <a:ext uri="{FF2B5EF4-FFF2-40B4-BE49-F238E27FC236}">
                  <a16:creationId xmlns:a16="http://schemas.microsoft.com/office/drawing/2014/main" xmlns="" id="{4DD7999B-4BDF-4D75-B1F5-8C07DBA0B195}"/>
                </a:ext>
              </a:extLst>
            </p:cNvPr>
            <p:cNvSpPr txBox="1">
              <a:spLocks noChangeArrowheads="1"/>
            </p:cNvSpPr>
            <p:nvPr/>
          </p:nvSpPr>
          <p:spPr bwMode="auto">
            <a:xfrm>
              <a:off x="3878" y="2704"/>
              <a:ext cx="1453" cy="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b="0">
                  <a:solidFill>
                    <a:srgbClr val="66FFCC"/>
                  </a:solidFill>
                </a:rPr>
                <a:t>محيط</a:t>
              </a:r>
            </a:p>
            <a:p>
              <a:pPr algn="ctr" rtl="0" eaLnBrk="1" hangingPunct="1">
                <a:spcBef>
                  <a:spcPct val="50000"/>
                </a:spcBef>
              </a:pPr>
              <a:r>
                <a:rPr lang="en-US" altLang="en-US" sz="2500" b="0">
                  <a:solidFill>
                    <a:srgbClr val="66FFCC"/>
                  </a:solidFill>
                  <a:latin typeface="Times New Roman" panose="02020603050405020304" pitchFamily="18" charset="0"/>
                  <a:cs typeface="Times New Roman" panose="02020603050405020304" pitchFamily="18" charset="0"/>
                </a:rPr>
                <a:t>(Enviornment)</a:t>
              </a:r>
              <a:endParaRPr lang="fa-IR" altLang="en-US" sz="2500" b="0">
                <a:solidFill>
                  <a:srgbClr val="66FFCC"/>
                </a:solidFill>
                <a:latin typeface="Times New Roman" panose="02020603050405020304" pitchFamily="18" charset="0"/>
                <a:cs typeface="Times New Roman" panose="02020603050405020304" pitchFamily="18" charset="0"/>
              </a:endParaRPr>
            </a:p>
          </p:txBody>
        </p:sp>
      </p:grpSp>
      <p:grpSp>
        <p:nvGrpSpPr>
          <p:cNvPr id="3" name="Group 15">
            <a:extLst>
              <a:ext uri="{FF2B5EF4-FFF2-40B4-BE49-F238E27FC236}">
                <a16:creationId xmlns:a16="http://schemas.microsoft.com/office/drawing/2014/main" xmlns="" id="{6FCF1FD5-1552-41DB-8C56-AD7BF5E51A90}"/>
              </a:ext>
            </a:extLst>
          </p:cNvPr>
          <p:cNvGrpSpPr>
            <a:grpSpLocks/>
          </p:cNvGrpSpPr>
          <p:nvPr/>
        </p:nvGrpSpPr>
        <p:grpSpPr bwMode="auto">
          <a:xfrm>
            <a:off x="4210050" y="4306888"/>
            <a:ext cx="1657350" cy="1624012"/>
            <a:chOff x="2652" y="2713"/>
            <a:chExt cx="1044" cy="1023"/>
          </a:xfrm>
        </p:grpSpPr>
        <p:sp>
          <p:nvSpPr>
            <p:cNvPr id="52237" name="Line 8">
              <a:extLst>
                <a:ext uri="{FF2B5EF4-FFF2-40B4-BE49-F238E27FC236}">
                  <a16:creationId xmlns:a16="http://schemas.microsoft.com/office/drawing/2014/main" xmlns="" id="{149AC49C-C370-4B9A-8C0C-79659FF0026A}"/>
                </a:ext>
              </a:extLst>
            </p:cNvPr>
            <p:cNvSpPr>
              <a:spLocks noChangeShapeType="1"/>
            </p:cNvSpPr>
            <p:nvPr/>
          </p:nvSpPr>
          <p:spPr bwMode="auto">
            <a:xfrm>
              <a:off x="3197" y="2713"/>
              <a:ext cx="0" cy="317"/>
            </a:xfrm>
            <a:prstGeom prst="line">
              <a:avLst/>
            </a:prstGeom>
            <a:noFill/>
            <a:ln w="28575">
              <a:solidFill>
                <a:srgbClr val="9933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2238" name="Text Box 9">
              <a:extLst>
                <a:ext uri="{FF2B5EF4-FFF2-40B4-BE49-F238E27FC236}">
                  <a16:creationId xmlns:a16="http://schemas.microsoft.com/office/drawing/2014/main" xmlns="" id="{3EE65386-9869-4985-8927-3EF887AE2705}"/>
                </a:ext>
              </a:extLst>
            </p:cNvPr>
            <p:cNvSpPr txBox="1">
              <a:spLocks noChangeArrowheads="1"/>
            </p:cNvSpPr>
            <p:nvPr/>
          </p:nvSpPr>
          <p:spPr bwMode="auto">
            <a:xfrm>
              <a:off x="2652" y="3030"/>
              <a:ext cx="1044" cy="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b="0">
                  <a:solidFill>
                    <a:srgbClr val="66FFCC"/>
                  </a:solidFill>
                </a:rPr>
                <a:t>شخص</a:t>
              </a:r>
            </a:p>
            <a:p>
              <a:pPr algn="ctr" rtl="0" eaLnBrk="1" hangingPunct="1">
                <a:spcBef>
                  <a:spcPct val="50000"/>
                </a:spcBef>
              </a:pPr>
              <a:r>
                <a:rPr lang="en-US" altLang="en-US" sz="2500" b="0">
                  <a:solidFill>
                    <a:srgbClr val="66FFCC"/>
                  </a:solidFill>
                  <a:latin typeface="Times New Roman" panose="02020603050405020304" pitchFamily="18" charset="0"/>
                  <a:cs typeface="Times New Roman" panose="02020603050405020304" pitchFamily="18" charset="0"/>
                </a:rPr>
                <a:t>(Person)</a:t>
              </a:r>
            </a:p>
          </p:txBody>
        </p:sp>
      </p:grpSp>
      <p:grpSp>
        <p:nvGrpSpPr>
          <p:cNvPr id="4" name="Group 14">
            <a:extLst>
              <a:ext uri="{FF2B5EF4-FFF2-40B4-BE49-F238E27FC236}">
                <a16:creationId xmlns:a16="http://schemas.microsoft.com/office/drawing/2014/main" xmlns="" id="{225D1D98-0497-4193-BFA7-1C04092C32CE}"/>
              </a:ext>
            </a:extLst>
          </p:cNvPr>
          <p:cNvGrpSpPr>
            <a:grpSpLocks/>
          </p:cNvGrpSpPr>
          <p:nvPr/>
        </p:nvGrpSpPr>
        <p:grpSpPr bwMode="auto">
          <a:xfrm>
            <a:off x="1333500" y="4221163"/>
            <a:ext cx="3454400" cy="1111250"/>
            <a:chOff x="703" y="2713"/>
            <a:chExt cx="2176" cy="700"/>
          </a:xfrm>
        </p:grpSpPr>
        <p:sp>
          <p:nvSpPr>
            <p:cNvPr id="52235" name="Line 10">
              <a:extLst>
                <a:ext uri="{FF2B5EF4-FFF2-40B4-BE49-F238E27FC236}">
                  <a16:creationId xmlns:a16="http://schemas.microsoft.com/office/drawing/2014/main" xmlns="" id="{506DD5B4-0D34-443C-8977-88703F1D3E5C}"/>
                </a:ext>
              </a:extLst>
            </p:cNvPr>
            <p:cNvSpPr>
              <a:spLocks noChangeShapeType="1"/>
            </p:cNvSpPr>
            <p:nvPr/>
          </p:nvSpPr>
          <p:spPr bwMode="auto">
            <a:xfrm flipH="1">
              <a:off x="1881" y="2713"/>
              <a:ext cx="998" cy="362"/>
            </a:xfrm>
            <a:prstGeom prst="line">
              <a:avLst/>
            </a:prstGeom>
            <a:noFill/>
            <a:ln w="28575">
              <a:solidFill>
                <a:srgbClr val="9933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2236" name="Text Box 11">
              <a:extLst>
                <a:ext uri="{FF2B5EF4-FFF2-40B4-BE49-F238E27FC236}">
                  <a16:creationId xmlns:a16="http://schemas.microsoft.com/office/drawing/2014/main" xmlns="" id="{4DA9578C-E9BF-4B55-9DB7-5CE48255D403}"/>
                </a:ext>
              </a:extLst>
            </p:cNvPr>
            <p:cNvSpPr txBox="1">
              <a:spLocks noChangeArrowheads="1"/>
            </p:cNvSpPr>
            <p:nvPr/>
          </p:nvSpPr>
          <p:spPr bwMode="auto">
            <a:xfrm>
              <a:off x="703" y="3067"/>
              <a:ext cx="1497"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b="0">
                  <a:solidFill>
                    <a:srgbClr val="66FFCC"/>
                  </a:solidFill>
                </a:rPr>
                <a:t>تابعی است از</a:t>
              </a:r>
              <a:endParaRPr lang="en-US" altLang="en-US" sz="2500" b="0">
                <a:solidFill>
                  <a:srgbClr val="66FFCC"/>
                </a:solidFill>
                <a:latin typeface="Times New Roman" panose="02020603050405020304" pitchFamily="18" charset="0"/>
                <a:cs typeface="Times New Roman" panose="02020603050405020304" pitchFamily="18" charset="0"/>
              </a:endParaRPr>
            </a:p>
          </p:txBody>
        </p:sp>
      </p:grpSp>
      <p:grpSp>
        <p:nvGrpSpPr>
          <p:cNvPr id="5" name="Group 13">
            <a:extLst>
              <a:ext uri="{FF2B5EF4-FFF2-40B4-BE49-F238E27FC236}">
                <a16:creationId xmlns:a16="http://schemas.microsoft.com/office/drawing/2014/main" xmlns="" id="{210ED0EC-EE68-4798-A30C-4FB9591EA9AB}"/>
              </a:ext>
            </a:extLst>
          </p:cNvPr>
          <p:cNvGrpSpPr>
            <a:grpSpLocks/>
          </p:cNvGrpSpPr>
          <p:nvPr/>
        </p:nvGrpSpPr>
        <p:grpSpPr bwMode="auto">
          <a:xfrm>
            <a:off x="998538" y="3729038"/>
            <a:ext cx="3213100" cy="549275"/>
            <a:chOff x="629" y="2349"/>
            <a:chExt cx="2024" cy="346"/>
          </a:xfrm>
        </p:grpSpPr>
        <p:sp>
          <p:nvSpPr>
            <p:cNvPr id="52233" name="Line 5">
              <a:extLst>
                <a:ext uri="{FF2B5EF4-FFF2-40B4-BE49-F238E27FC236}">
                  <a16:creationId xmlns:a16="http://schemas.microsoft.com/office/drawing/2014/main" xmlns="" id="{6148435D-4C7E-49EE-BDEE-E4F9E4A0E7C3}"/>
                </a:ext>
              </a:extLst>
            </p:cNvPr>
            <p:cNvSpPr>
              <a:spLocks noChangeShapeType="1"/>
            </p:cNvSpPr>
            <p:nvPr/>
          </p:nvSpPr>
          <p:spPr bwMode="auto">
            <a:xfrm flipH="1">
              <a:off x="2290" y="2523"/>
              <a:ext cx="363" cy="0"/>
            </a:xfrm>
            <a:prstGeom prst="line">
              <a:avLst/>
            </a:prstGeom>
            <a:noFill/>
            <a:ln w="28575">
              <a:solidFill>
                <a:srgbClr val="9933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2234" name="Text Box 12">
              <a:extLst>
                <a:ext uri="{FF2B5EF4-FFF2-40B4-BE49-F238E27FC236}">
                  <a16:creationId xmlns:a16="http://schemas.microsoft.com/office/drawing/2014/main" xmlns="" id="{323A31CE-1FEE-4DF6-A341-181982AB1008}"/>
                </a:ext>
              </a:extLst>
            </p:cNvPr>
            <p:cNvSpPr txBox="1">
              <a:spLocks noChangeArrowheads="1"/>
            </p:cNvSpPr>
            <p:nvPr/>
          </p:nvSpPr>
          <p:spPr bwMode="auto">
            <a:xfrm>
              <a:off x="629" y="2349"/>
              <a:ext cx="1679" cy="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b="0">
                  <a:solidFill>
                    <a:srgbClr val="66FFCC"/>
                  </a:solidFill>
                </a:rPr>
                <a:t>رفتار     </a:t>
              </a:r>
              <a:r>
                <a:rPr lang="fa-IR" altLang="en-US" sz="2500" b="0">
                  <a:solidFill>
                    <a:srgbClr val="66FFCC"/>
                  </a:solidFill>
                  <a:latin typeface="Times New Roman" panose="02020603050405020304" pitchFamily="18" charset="0"/>
                  <a:cs typeface="Times New Roman" panose="02020603050405020304" pitchFamily="18" charset="0"/>
                </a:rPr>
                <a:t>(</a:t>
              </a:r>
              <a:r>
                <a:rPr lang="en-US" altLang="en-US" sz="2500" b="0">
                  <a:solidFill>
                    <a:srgbClr val="66FFCC"/>
                  </a:solidFill>
                  <a:latin typeface="Times New Roman" panose="02020603050405020304" pitchFamily="18" charset="0"/>
                  <a:cs typeface="Times New Roman" panose="02020603050405020304" pitchFamily="18" charset="0"/>
                </a:rPr>
                <a:t>Behavior</a:t>
              </a:r>
              <a:r>
                <a:rPr lang="fa-IR" altLang="en-US" sz="2500" b="0">
                  <a:solidFill>
                    <a:srgbClr val="66FFCC"/>
                  </a:solidFill>
                  <a:latin typeface="Times New Roman" panose="02020603050405020304" pitchFamily="18" charset="0"/>
                  <a:cs typeface="Times New Roman" panose="02020603050405020304" pitchFamily="18" charset="0"/>
                </a:rPr>
                <a:t>)</a:t>
              </a:r>
              <a:endParaRPr lang="en-US" altLang="en-US" sz="2500" b="0">
                <a:solidFill>
                  <a:srgbClr val="66FFCC"/>
                </a:solidFill>
                <a:latin typeface="Times New Roman" panose="02020603050405020304" pitchFamily="18" charset="0"/>
                <a:cs typeface="Times New Roman" panose="02020603050405020304" pitchFamily="18" charset="0"/>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146435">
                                            <p:txEl>
                                              <p:pRg st="0" end="0"/>
                                            </p:txEl>
                                          </p:spTgt>
                                        </p:tgtEl>
                                        <p:attrNameLst>
                                          <p:attrName>style.visibility</p:attrName>
                                        </p:attrNameLst>
                                      </p:cBhvr>
                                      <p:to>
                                        <p:strVal val="visible"/>
                                      </p:to>
                                    </p:set>
                                    <p:animEffect transition="in" filter="slide(fromLeft)">
                                      <p:cBhvr>
                                        <p:cTn id="7" dur="2000"/>
                                        <p:tgtEl>
                                          <p:spTgt spid="146435">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146435">
                                            <p:txEl>
                                              <p:pRg st="1" end="1"/>
                                            </p:txEl>
                                          </p:spTgt>
                                        </p:tgtEl>
                                        <p:attrNameLst>
                                          <p:attrName>style.visibility</p:attrName>
                                        </p:attrNameLst>
                                      </p:cBhvr>
                                      <p:to>
                                        <p:strVal val="visible"/>
                                      </p:to>
                                    </p:set>
                                    <p:animEffect transition="in" filter="slide(fromLeft)">
                                      <p:cBhvr>
                                        <p:cTn id="11" dur="2000"/>
                                        <p:tgtEl>
                                          <p:spTgt spid="146435">
                                            <p:txEl>
                                              <p:pRg st="1" end="1"/>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146435">
                                            <p:txEl>
                                              <p:pRg st="3" end="3"/>
                                            </p:txEl>
                                          </p:spTgt>
                                        </p:tgtEl>
                                        <p:attrNameLst>
                                          <p:attrName>style.visibility</p:attrName>
                                        </p:attrNameLst>
                                      </p:cBhvr>
                                      <p:to>
                                        <p:strVal val="visible"/>
                                      </p:to>
                                    </p:set>
                                    <p:animEffect transition="in" filter="slide(fromLeft)">
                                      <p:cBhvr>
                                        <p:cTn id="15" dur="2000"/>
                                        <p:tgtEl>
                                          <p:spTgt spid="146435">
                                            <p:txEl>
                                              <p:pRg st="3" end="3"/>
                                            </p:txEl>
                                          </p:spTgt>
                                        </p:tgtEl>
                                      </p:cBhvr>
                                    </p:animEffect>
                                  </p:childTnLst>
                                </p:cTn>
                              </p:par>
                            </p:childTnLst>
                          </p:cTn>
                        </p:par>
                        <p:par>
                          <p:cTn id="16" fill="hold" nodeType="afterGroup">
                            <p:stCondLst>
                              <p:cond delay="6000"/>
                            </p:stCondLst>
                            <p:childTnLst>
                              <p:par>
                                <p:cTn id="17" presetID="12" presetClass="entr" presetSubtype="8" fill="hold" grpId="0" nodeType="afterEffect">
                                  <p:stCondLst>
                                    <p:cond delay="0"/>
                                  </p:stCondLst>
                                  <p:childTnLst>
                                    <p:set>
                                      <p:cBhvr>
                                        <p:cTn id="18" dur="1" fill="hold">
                                          <p:stCondLst>
                                            <p:cond delay="0"/>
                                          </p:stCondLst>
                                        </p:cTn>
                                        <p:tgtEl>
                                          <p:spTgt spid="146436"/>
                                        </p:tgtEl>
                                        <p:attrNameLst>
                                          <p:attrName>style.visibility</p:attrName>
                                        </p:attrNameLst>
                                      </p:cBhvr>
                                      <p:to>
                                        <p:strVal val="visible"/>
                                      </p:to>
                                    </p:set>
                                    <p:animEffect transition="in" filter="slide(fromLeft)">
                                      <p:cBhvr>
                                        <p:cTn id="19" dur="2000"/>
                                        <p:tgtEl>
                                          <p:spTgt spid="146436"/>
                                        </p:tgtEl>
                                      </p:cBhvr>
                                    </p:animEffect>
                                  </p:childTnLst>
                                </p:cTn>
                              </p:par>
                            </p:childTnLst>
                          </p:cTn>
                        </p:par>
                        <p:par>
                          <p:cTn id="20" fill="hold" nodeType="afterGroup">
                            <p:stCondLst>
                              <p:cond delay="8000"/>
                            </p:stCondLst>
                            <p:childTnLst>
                              <p:par>
                                <p:cTn id="21" presetID="12" presetClass="entr" presetSubtype="8"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slide(fromLeft)">
                                      <p:cBhvr>
                                        <p:cTn id="23" dur="2000"/>
                                        <p:tgtEl>
                                          <p:spTgt spid="5"/>
                                        </p:tgtEl>
                                      </p:cBhvr>
                                    </p:animEffect>
                                  </p:childTnLst>
                                </p:cTn>
                              </p:par>
                            </p:childTnLst>
                          </p:cTn>
                        </p:par>
                        <p:par>
                          <p:cTn id="24" fill="hold" nodeType="afterGroup">
                            <p:stCondLst>
                              <p:cond delay="10000"/>
                            </p:stCondLst>
                            <p:childTnLst>
                              <p:par>
                                <p:cTn id="25" presetID="1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lide(fromLeft)">
                                      <p:cBhvr>
                                        <p:cTn id="27" dur="2000"/>
                                        <p:tgtEl>
                                          <p:spTgt spid="4"/>
                                        </p:tgtEl>
                                      </p:cBhvr>
                                    </p:animEffect>
                                  </p:childTnLst>
                                </p:cTn>
                              </p:par>
                            </p:childTnLst>
                          </p:cTn>
                        </p:par>
                        <p:par>
                          <p:cTn id="28" fill="hold" nodeType="afterGroup">
                            <p:stCondLst>
                              <p:cond delay="12000"/>
                            </p:stCondLst>
                            <p:childTnLst>
                              <p:par>
                                <p:cTn id="29" presetID="1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slide(fromLeft)">
                                      <p:cBhvr>
                                        <p:cTn id="31" dur="2000"/>
                                        <p:tgtEl>
                                          <p:spTgt spid="3"/>
                                        </p:tgtEl>
                                      </p:cBhvr>
                                    </p:animEffect>
                                  </p:childTnLst>
                                </p:cTn>
                              </p:par>
                            </p:childTnLst>
                          </p:cTn>
                        </p:par>
                        <p:par>
                          <p:cTn id="32" fill="hold" nodeType="afterGroup">
                            <p:stCondLst>
                              <p:cond delay="14000"/>
                            </p:stCondLst>
                            <p:childTnLst>
                              <p:par>
                                <p:cTn id="33" presetID="12" presetClass="entr" presetSubtype="8"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slide(fromLeft)">
                                      <p:cBhvr>
                                        <p:cTn id="3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2">
            <a:extLst>
              <a:ext uri="{FF2B5EF4-FFF2-40B4-BE49-F238E27FC236}">
                <a16:creationId xmlns:a16="http://schemas.microsoft.com/office/drawing/2014/main" xmlns="" id="{DF15DE71-743F-4F49-B29B-F6A61C43C45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47459" name="Text Box 3">
            <a:extLst>
              <a:ext uri="{FF2B5EF4-FFF2-40B4-BE49-F238E27FC236}">
                <a16:creationId xmlns:a16="http://schemas.microsoft.com/office/drawing/2014/main" xmlns="" id="{63CF9D45-01CE-42E1-9B1B-8A4DAA92568C}"/>
              </a:ext>
            </a:extLst>
          </p:cNvPr>
          <p:cNvSpPr txBox="1">
            <a:spLocks noChangeArrowheads="1"/>
          </p:cNvSpPr>
          <p:nvPr/>
        </p:nvSpPr>
        <p:spPr bwMode="auto">
          <a:xfrm>
            <a:off x="3635375" y="290513"/>
            <a:ext cx="1871663" cy="587375"/>
          </a:xfrm>
          <a:prstGeom prst="rect">
            <a:avLst/>
          </a:prstGeom>
          <a:noFill/>
          <a:ln w="38100">
            <a:solidFill>
              <a:srgbClr val="9933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FFFF00"/>
                </a:solidFill>
              </a:rPr>
              <a:t>رفتار</a:t>
            </a:r>
            <a:r>
              <a:rPr lang="fa-IR" altLang="en-US" b="0">
                <a:solidFill>
                  <a:srgbClr val="FFFF00"/>
                </a:solidFill>
              </a:rPr>
              <a:t> خود</a:t>
            </a:r>
          </a:p>
        </p:txBody>
      </p:sp>
      <p:grpSp>
        <p:nvGrpSpPr>
          <p:cNvPr id="2" name="Group 12">
            <a:extLst>
              <a:ext uri="{FF2B5EF4-FFF2-40B4-BE49-F238E27FC236}">
                <a16:creationId xmlns:a16="http://schemas.microsoft.com/office/drawing/2014/main" xmlns="" id="{10A82B7A-88F4-4E28-8116-D84D5D15CA45}"/>
              </a:ext>
            </a:extLst>
          </p:cNvPr>
          <p:cNvGrpSpPr>
            <a:grpSpLocks/>
          </p:cNvGrpSpPr>
          <p:nvPr/>
        </p:nvGrpSpPr>
        <p:grpSpPr bwMode="auto">
          <a:xfrm>
            <a:off x="5003800" y="908050"/>
            <a:ext cx="4032250" cy="1316038"/>
            <a:chOff x="3152" y="572"/>
            <a:chExt cx="2540" cy="829"/>
          </a:xfrm>
        </p:grpSpPr>
        <p:sp>
          <p:nvSpPr>
            <p:cNvPr id="53260" name="Line 4">
              <a:extLst>
                <a:ext uri="{FF2B5EF4-FFF2-40B4-BE49-F238E27FC236}">
                  <a16:creationId xmlns:a16="http://schemas.microsoft.com/office/drawing/2014/main" xmlns="" id="{EAE2BE12-C5F6-4E79-8424-61C56970BE29}"/>
                </a:ext>
              </a:extLst>
            </p:cNvPr>
            <p:cNvSpPr>
              <a:spLocks noChangeShapeType="1"/>
            </p:cNvSpPr>
            <p:nvPr/>
          </p:nvSpPr>
          <p:spPr bwMode="auto">
            <a:xfrm>
              <a:off x="3152" y="572"/>
              <a:ext cx="1678" cy="545"/>
            </a:xfrm>
            <a:prstGeom prst="line">
              <a:avLst/>
            </a:prstGeom>
            <a:noFill/>
            <a:ln w="95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61" name="Text Box 6">
              <a:extLst>
                <a:ext uri="{FF2B5EF4-FFF2-40B4-BE49-F238E27FC236}">
                  <a16:creationId xmlns:a16="http://schemas.microsoft.com/office/drawing/2014/main" xmlns="" id="{0F06BC40-9296-425E-B105-0FC4B2644D47}"/>
                </a:ext>
              </a:extLst>
            </p:cNvPr>
            <p:cNvSpPr txBox="1">
              <a:spLocks noChangeArrowheads="1"/>
            </p:cNvSpPr>
            <p:nvPr/>
          </p:nvSpPr>
          <p:spPr bwMode="auto">
            <a:xfrm>
              <a:off x="3968" y="1116"/>
              <a:ext cx="1724" cy="285"/>
            </a:xfrm>
            <a:prstGeom prst="rect">
              <a:avLst/>
            </a:prstGeom>
            <a:solidFill>
              <a:srgbClr val="FFCC00"/>
            </a:solidFill>
            <a:ln w="9525">
              <a:solidFill>
                <a:srgbClr val="9933FF"/>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300">
                  <a:solidFill>
                    <a:srgbClr val="FF3300"/>
                  </a:solidFill>
                </a:rPr>
                <a:t>خصوصیات درونی</a:t>
              </a:r>
              <a:endParaRPr lang="en-US" altLang="en-US" sz="2300">
                <a:solidFill>
                  <a:srgbClr val="FF3300"/>
                </a:solidFill>
              </a:endParaRPr>
            </a:p>
          </p:txBody>
        </p:sp>
      </p:grpSp>
      <p:grpSp>
        <p:nvGrpSpPr>
          <p:cNvPr id="3" name="Group 13">
            <a:extLst>
              <a:ext uri="{FF2B5EF4-FFF2-40B4-BE49-F238E27FC236}">
                <a16:creationId xmlns:a16="http://schemas.microsoft.com/office/drawing/2014/main" xmlns="" id="{39093D82-7D1A-4B2E-B2AD-D9DB8BB64F9F}"/>
              </a:ext>
            </a:extLst>
          </p:cNvPr>
          <p:cNvGrpSpPr>
            <a:grpSpLocks/>
          </p:cNvGrpSpPr>
          <p:nvPr/>
        </p:nvGrpSpPr>
        <p:grpSpPr bwMode="auto">
          <a:xfrm>
            <a:off x="107950" y="908050"/>
            <a:ext cx="5400675" cy="1317625"/>
            <a:chOff x="68" y="572"/>
            <a:chExt cx="3402" cy="830"/>
          </a:xfrm>
        </p:grpSpPr>
        <p:sp>
          <p:nvSpPr>
            <p:cNvPr id="53258" name="Line 5">
              <a:extLst>
                <a:ext uri="{FF2B5EF4-FFF2-40B4-BE49-F238E27FC236}">
                  <a16:creationId xmlns:a16="http://schemas.microsoft.com/office/drawing/2014/main" xmlns="" id="{E2D8F100-8E3A-454A-9E02-C9435D0E2EB1}"/>
                </a:ext>
              </a:extLst>
            </p:cNvPr>
            <p:cNvSpPr>
              <a:spLocks noChangeShapeType="1"/>
            </p:cNvSpPr>
            <p:nvPr/>
          </p:nvSpPr>
          <p:spPr bwMode="auto">
            <a:xfrm flipH="1">
              <a:off x="1701" y="572"/>
              <a:ext cx="998" cy="545"/>
            </a:xfrm>
            <a:prstGeom prst="line">
              <a:avLst/>
            </a:prstGeom>
            <a:noFill/>
            <a:ln w="952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53259" name="Text Box 7">
              <a:extLst>
                <a:ext uri="{FF2B5EF4-FFF2-40B4-BE49-F238E27FC236}">
                  <a16:creationId xmlns:a16="http://schemas.microsoft.com/office/drawing/2014/main" xmlns="" id="{4B09A441-6783-461D-A272-482D20461FC2}"/>
                </a:ext>
              </a:extLst>
            </p:cNvPr>
            <p:cNvSpPr txBox="1">
              <a:spLocks noChangeArrowheads="1"/>
            </p:cNvSpPr>
            <p:nvPr/>
          </p:nvSpPr>
          <p:spPr bwMode="auto">
            <a:xfrm>
              <a:off x="68" y="1117"/>
              <a:ext cx="3402" cy="285"/>
            </a:xfrm>
            <a:prstGeom prst="rect">
              <a:avLst/>
            </a:prstGeom>
            <a:solidFill>
              <a:srgbClr val="FFCC00"/>
            </a:solidFill>
            <a:ln w="9525">
              <a:solidFill>
                <a:srgbClr val="9933FF"/>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300">
                  <a:solidFill>
                    <a:srgbClr val="FF3300"/>
                  </a:solidFill>
                </a:rPr>
                <a:t>موقعیت اجتماعی که در آن لحظه در آن قرار دارد</a:t>
              </a:r>
              <a:endParaRPr lang="en-US" altLang="en-US" sz="2300">
                <a:solidFill>
                  <a:srgbClr val="FF3300"/>
                </a:solidFill>
              </a:endParaRPr>
            </a:p>
          </p:txBody>
        </p:sp>
      </p:grpSp>
      <p:sp>
        <p:nvSpPr>
          <p:cNvPr id="147464" name="Line 8">
            <a:extLst>
              <a:ext uri="{FF2B5EF4-FFF2-40B4-BE49-F238E27FC236}">
                <a16:creationId xmlns:a16="http://schemas.microsoft.com/office/drawing/2014/main" xmlns="" id="{C3E9A944-AD96-433D-91E9-4959E4189B2A}"/>
              </a:ext>
            </a:extLst>
          </p:cNvPr>
          <p:cNvSpPr>
            <a:spLocks noChangeShapeType="1"/>
          </p:cNvSpPr>
          <p:nvPr/>
        </p:nvSpPr>
        <p:spPr bwMode="auto">
          <a:xfrm>
            <a:off x="7740650" y="2224088"/>
            <a:ext cx="0" cy="360362"/>
          </a:xfrm>
          <a:prstGeom prst="line">
            <a:avLst/>
          </a:prstGeom>
          <a:noFill/>
          <a:ln w="2857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7465" name="Text Box 9">
            <a:extLst>
              <a:ext uri="{FF2B5EF4-FFF2-40B4-BE49-F238E27FC236}">
                <a16:creationId xmlns:a16="http://schemas.microsoft.com/office/drawing/2014/main" xmlns="" id="{46450009-0F59-47E6-AB8B-998020B58B97}"/>
              </a:ext>
            </a:extLst>
          </p:cNvPr>
          <p:cNvSpPr txBox="1">
            <a:spLocks noChangeArrowheads="1"/>
          </p:cNvSpPr>
          <p:nvPr/>
        </p:nvSpPr>
        <p:spPr bwMode="auto">
          <a:xfrm>
            <a:off x="6640513" y="2574925"/>
            <a:ext cx="2160587" cy="3530600"/>
          </a:xfrm>
          <a:prstGeom prst="rect">
            <a:avLst/>
          </a:prstGeom>
          <a:solidFill>
            <a:srgbClr val="CC0000"/>
          </a:solidFill>
          <a:ln w="9525">
            <a:solidFill>
              <a:srgbClr val="9933FF"/>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b="0">
                <a:solidFill>
                  <a:srgbClr val="FFFF00"/>
                </a:solidFill>
              </a:rPr>
              <a:t>توارث </a:t>
            </a:r>
          </a:p>
          <a:p>
            <a:pPr algn="ctr" eaLnBrk="1" hangingPunct="1">
              <a:lnSpc>
                <a:spcPct val="150000"/>
              </a:lnSpc>
            </a:pPr>
            <a:r>
              <a:rPr lang="fa-IR" altLang="en-US" b="0">
                <a:solidFill>
                  <a:srgbClr val="FFFF00"/>
                </a:solidFill>
              </a:rPr>
              <a:t>توانائیها </a:t>
            </a:r>
          </a:p>
          <a:p>
            <a:pPr algn="ctr" eaLnBrk="1" hangingPunct="1">
              <a:lnSpc>
                <a:spcPct val="150000"/>
              </a:lnSpc>
            </a:pPr>
            <a:r>
              <a:rPr lang="fa-IR" altLang="en-US" b="0">
                <a:solidFill>
                  <a:srgbClr val="FFFF00"/>
                </a:solidFill>
              </a:rPr>
              <a:t>شخصیت </a:t>
            </a:r>
          </a:p>
          <a:p>
            <a:pPr algn="ctr" eaLnBrk="1" hangingPunct="1">
              <a:lnSpc>
                <a:spcPct val="150000"/>
              </a:lnSpc>
            </a:pPr>
            <a:r>
              <a:rPr lang="fa-IR" altLang="en-US" b="0">
                <a:solidFill>
                  <a:srgbClr val="FFFF00"/>
                </a:solidFill>
              </a:rPr>
              <a:t>وضع سلامت و غیره</a:t>
            </a:r>
            <a:endParaRPr lang="en-US" altLang="en-US" b="0">
              <a:solidFill>
                <a:srgbClr val="FFFF00"/>
              </a:solidFill>
            </a:endParaRPr>
          </a:p>
        </p:txBody>
      </p:sp>
      <p:sp>
        <p:nvSpPr>
          <p:cNvPr id="147466" name="Line 10">
            <a:extLst>
              <a:ext uri="{FF2B5EF4-FFF2-40B4-BE49-F238E27FC236}">
                <a16:creationId xmlns:a16="http://schemas.microsoft.com/office/drawing/2014/main" xmlns="" id="{BFFFF7D2-1AA5-488D-85A9-4A415F103B99}"/>
              </a:ext>
            </a:extLst>
          </p:cNvPr>
          <p:cNvSpPr>
            <a:spLocks noChangeShapeType="1"/>
          </p:cNvSpPr>
          <p:nvPr/>
        </p:nvSpPr>
        <p:spPr bwMode="auto">
          <a:xfrm>
            <a:off x="2771775" y="2243138"/>
            <a:ext cx="0" cy="287337"/>
          </a:xfrm>
          <a:prstGeom prst="line">
            <a:avLst/>
          </a:prstGeom>
          <a:noFill/>
          <a:ln w="28575">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7467" name="Text Box 11">
            <a:extLst>
              <a:ext uri="{FF2B5EF4-FFF2-40B4-BE49-F238E27FC236}">
                <a16:creationId xmlns:a16="http://schemas.microsoft.com/office/drawing/2014/main" xmlns="" id="{C1A478ED-2CD3-40B3-BA64-5FE8C1DC286D}"/>
              </a:ext>
            </a:extLst>
          </p:cNvPr>
          <p:cNvSpPr txBox="1">
            <a:spLocks noChangeArrowheads="1"/>
          </p:cNvSpPr>
          <p:nvPr/>
        </p:nvSpPr>
        <p:spPr bwMode="auto">
          <a:xfrm>
            <a:off x="430213" y="2546350"/>
            <a:ext cx="4608512" cy="2159000"/>
          </a:xfrm>
          <a:prstGeom prst="rect">
            <a:avLst/>
          </a:prstGeom>
          <a:solidFill>
            <a:srgbClr val="CC0000"/>
          </a:solidFill>
          <a:ln w="9525">
            <a:solidFill>
              <a:srgbClr val="9933FF"/>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b="0">
                <a:solidFill>
                  <a:srgbClr val="FFFF00"/>
                </a:solidFill>
              </a:rPr>
              <a:t>حضور یا عدم حضور دیگران </a:t>
            </a:r>
          </a:p>
          <a:p>
            <a:pPr algn="ctr" eaLnBrk="1" hangingPunct="1">
              <a:lnSpc>
                <a:spcPct val="150000"/>
              </a:lnSpc>
            </a:pPr>
            <a:r>
              <a:rPr lang="fa-IR" altLang="en-US" b="0">
                <a:solidFill>
                  <a:srgbClr val="FFFF00"/>
                </a:solidFill>
              </a:rPr>
              <a:t>میزان ممانعت از رسیدن خود به هدف </a:t>
            </a:r>
          </a:p>
          <a:p>
            <a:pPr algn="ctr" eaLnBrk="1" hangingPunct="1">
              <a:lnSpc>
                <a:spcPct val="150000"/>
              </a:lnSpc>
            </a:pPr>
            <a:r>
              <a:rPr lang="fa-IR" altLang="en-US" b="0">
                <a:solidFill>
                  <a:srgbClr val="FFFF00"/>
                </a:solidFill>
              </a:rPr>
              <a:t>نگرش جامعه نسبت به رفتار خود</a:t>
            </a:r>
            <a:endParaRPr lang="en-US" altLang="en-US" b="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147459"/>
                                        </p:tgtEl>
                                        <p:attrNameLst>
                                          <p:attrName>style.visibility</p:attrName>
                                        </p:attrNameLst>
                                      </p:cBhvr>
                                      <p:to>
                                        <p:strVal val="visible"/>
                                      </p:to>
                                    </p:set>
                                    <p:anim to="" calcmode="lin" valueType="num">
                                      <p:cBhvr>
                                        <p:cTn id="7" dur="1" fill="hold"/>
                                        <p:tgtEl>
                                          <p:spTgt spid="147459"/>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to="" calcmode="lin" valueType="num">
                                      <p:cBhvr>
                                        <p:cTn id="11" dur="1" fill="hold"/>
                                        <p:tgtEl>
                                          <p:spTgt spid="2"/>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 to="" calcmode="lin" valueType="num">
                                      <p:cBhvr>
                                        <p:cTn id="15" dur="1" fill="hold"/>
                                        <p:tgtEl>
                                          <p:spTgt spid="3"/>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147464"/>
                                        </p:tgtEl>
                                        <p:attrNameLst>
                                          <p:attrName>style.visibility</p:attrName>
                                        </p:attrNameLst>
                                      </p:cBhvr>
                                      <p:to>
                                        <p:strVal val="visible"/>
                                      </p:to>
                                    </p:set>
                                    <p:anim to="" calcmode="lin" valueType="num">
                                      <p:cBhvr>
                                        <p:cTn id="19" dur="1" fill="hold"/>
                                        <p:tgtEl>
                                          <p:spTgt spid="147464"/>
                                        </p:tgtEl>
                                        <p:attrNameLst>
                                          <p:attrName/>
                                        </p:attrNameLst>
                                      </p:cBhvr>
                                    </p:anim>
                                  </p:childTnLst>
                                </p:cTn>
                              </p:par>
                            </p:childTnLst>
                          </p:cTn>
                        </p:par>
                        <p:par>
                          <p:cTn id="20" fill="hold" nodeType="afterGroup">
                            <p:stCondLst>
                              <p:cond delay="0"/>
                            </p:stCondLst>
                            <p:childTnLst>
                              <p:par>
                                <p:cTn id="21" presetID="24" presetClass="entr" presetSubtype="0" fill="hold" grpId="0" nodeType="afterEffect">
                                  <p:stCondLst>
                                    <p:cond delay="0"/>
                                  </p:stCondLst>
                                  <p:childTnLst>
                                    <p:set>
                                      <p:cBhvr>
                                        <p:cTn id="22" dur="1" fill="hold">
                                          <p:stCondLst>
                                            <p:cond delay="0"/>
                                          </p:stCondLst>
                                        </p:cTn>
                                        <p:tgtEl>
                                          <p:spTgt spid="147465"/>
                                        </p:tgtEl>
                                        <p:attrNameLst>
                                          <p:attrName>style.visibility</p:attrName>
                                        </p:attrNameLst>
                                      </p:cBhvr>
                                      <p:to>
                                        <p:strVal val="visible"/>
                                      </p:to>
                                    </p:set>
                                    <p:anim to="" calcmode="lin" valueType="num">
                                      <p:cBhvr>
                                        <p:cTn id="23" dur="1" fill="hold"/>
                                        <p:tgtEl>
                                          <p:spTgt spid="147465"/>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147466"/>
                                        </p:tgtEl>
                                        <p:attrNameLst>
                                          <p:attrName>style.visibility</p:attrName>
                                        </p:attrNameLst>
                                      </p:cBhvr>
                                      <p:to>
                                        <p:strVal val="visible"/>
                                      </p:to>
                                    </p:set>
                                    <p:anim to="" calcmode="lin" valueType="num">
                                      <p:cBhvr>
                                        <p:cTn id="27" dur="1" fill="hold"/>
                                        <p:tgtEl>
                                          <p:spTgt spid="147466"/>
                                        </p:tgtEl>
                                        <p:attrNameLst>
                                          <p:attrName/>
                                        </p:attrNameLst>
                                      </p:cBhvr>
                                    </p:anim>
                                  </p:childTnLst>
                                </p:cTn>
                              </p:par>
                            </p:childTnLst>
                          </p:cTn>
                        </p:par>
                        <p:par>
                          <p:cTn id="28" fill="hold" nodeType="afterGroup">
                            <p:stCondLst>
                              <p:cond delay="0"/>
                            </p:stCondLst>
                            <p:childTnLst>
                              <p:par>
                                <p:cTn id="29" presetID="24" presetClass="entr" presetSubtype="0" fill="hold" grpId="0" nodeType="afterEffect">
                                  <p:stCondLst>
                                    <p:cond delay="0"/>
                                  </p:stCondLst>
                                  <p:childTnLst>
                                    <p:set>
                                      <p:cBhvr>
                                        <p:cTn id="30" dur="1" fill="hold">
                                          <p:stCondLst>
                                            <p:cond delay="0"/>
                                          </p:stCondLst>
                                        </p:cTn>
                                        <p:tgtEl>
                                          <p:spTgt spid="147467"/>
                                        </p:tgtEl>
                                        <p:attrNameLst>
                                          <p:attrName>style.visibility</p:attrName>
                                        </p:attrNameLst>
                                      </p:cBhvr>
                                      <p:to>
                                        <p:strVal val="visible"/>
                                      </p:to>
                                    </p:set>
                                    <p:anim to="" calcmode="lin" valueType="num">
                                      <p:cBhvr>
                                        <p:cTn id="31" dur="1" fill="hold"/>
                                        <p:tgtEl>
                                          <p:spTgt spid="14746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animBg="1"/>
      <p:bldP spid="147465" grpId="0" animBg="1"/>
      <p:bldP spid="14746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3" name="Text Box 3">
            <a:extLst>
              <a:ext uri="{FF2B5EF4-FFF2-40B4-BE49-F238E27FC236}">
                <a16:creationId xmlns:a16="http://schemas.microsoft.com/office/drawing/2014/main" xmlns="" id="{94672CCC-8E97-40E7-AF50-1E3C4D81A5E0}"/>
              </a:ext>
            </a:extLst>
          </p:cNvPr>
          <p:cNvSpPr txBox="1">
            <a:spLocks noChangeArrowheads="1"/>
          </p:cNvSpPr>
          <p:nvPr/>
        </p:nvSpPr>
        <p:spPr bwMode="auto">
          <a:xfrm>
            <a:off x="577850" y="549275"/>
            <a:ext cx="7848600" cy="184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CC0000"/>
                </a:solidFill>
              </a:rPr>
              <a:t>فرض دوم:</a:t>
            </a:r>
          </a:p>
          <a:p>
            <a:pPr algn="just" eaLnBrk="1" hangingPunct="1">
              <a:lnSpc>
                <a:spcPct val="150000"/>
              </a:lnSpc>
            </a:pPr>
            <a:r>
              <a:rPr lang="fa-IR" altLang="en-US" b="0">
                <a:solidFill>
                  <a:srgbClr val="FFFF00"/>
                </a:solidFill>
              </a:rPr>
              <a:t>	رفتار خود در یک </a:t>
            </a:r>
            <a:r>
              <a:rPr lang="fa-IR" altLang="en-US" sz="2500" b="0">
                <a:solidFill>
                  <a:srgbClr val="0000FF"/>
                </a:solidFill>
                <a:cs typeface="B Titr" pitchFamily="2" charset="0"/>
              </a:rPr>
              <a:t>میدان</a:t>
            </a:r>
            <a:r>
              <a:rPr lang="fa-IR" altLang="en-US" b="0">
                <a:solidFill>
                  <a:srgbClr val="FFFF00"/>
                </a:solidFill>
              </a:rPr>
              <a:t> وقوع پیدا می کند که این میدان رفتارهای دیگر خود و جنبه های دیگر محیط را شامل می شود. </a:t>
            </a:r>
            <a:endParaRPr lang="fa-IR" altLang="en-US" sz="1800" b="0">
              <a:cs typeface="Arial" panose="020B0604020202020204" pitchFamily="34" charset="0"/>
            </a:endParaRPr>
          </a:p>
        </p:txBody>
      </p:sp>
      <p:sp>
        <p:nvSpPr>
          <p:cNvPr id="148484" name="Line 4">
            <a:extLst>
              <a:ext uri="{FF2B5EF4-FFF2-40B4-BE49-F238E27FC236}">
                <a16:creationId xmlns:a16="http://schemas.microsoft.com/office/drawing/2014/main" xmlns="" id="{7EA54F36-C778-4BAA-A173-332428E9D8D7}"/>
              </a:ext>
            </a:extLst>
          </p:cNvPr>
          <p:cNvSpPr>
            <a:spLocks noChangeShapeType="1"/>
          </p:cNvSpPr>
          <p:nvPr/>
        </p:nvSpPr>
        <p:spPr bwMode="auto">
          <a:xfrm>
            <a:off x="6186488" y="3644900"/>
            <a:ext cx="0" cy="719138"/>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8485" name="Oval 5">
            <a:extLst>
              <a:ext uri="{FF2B5EF4-FFF2-40B4-BE49-F238E27FC236}">
                <a16:creationId xmlns:a16="http://schemas.microsoft.com/office/drawing/2014/main" xmlns="" id="{A41369BF-F157-4110-AF3B-7EC83C827E49}"/>
              </a:ext>
            </a:extLst>
          </p:cNvPr>
          <p:cNvSpPr>
            <a:spLocks noChangeArrowheads="1"/>
          </p:cNvSpPr>
          <p:nvPr/>
        </p:nvSpPr>
        <p:spPr bwMode="auto">
          <a:xfrm>
            <a:off x="5076825" y="4365625"/>
            <a:ext cx="2232025" cy="863600"/>
          </a:xfrm>
          <a:prstGeom prst="ellipse">
            <a:avLst/>
          </a:prstGeom>
          <a:solidFill>
            <a:srgbClr val="FFCC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فضای زندگی </a:t>
            </a:r>
            <a:endParaRPr lang="en-US" altLang="en-US" sz="2500">
              <a:solidFill>
                <a:srgbClr val="FF3300"/>
              </a:solidFill>
            </a:endParaRPr>
          </a:p>
        </p:txBody>
      </p:sp>
      <p:sp>
        <p:nvSpPr>
          <p:cNvPr id="148486" name="Line 6">
            <a:extLst>
              <a:ext uri="{FF2B5EF4-FFF2-40B4-BE49-F238E27FC236}">
                <a16:creationId xmlns:a16="http://schemas.microsoft.com/office/drawing/2014/main" xmlns="" id="{1C2EB836-B95E-4789-9A9B-EB306A845B91}"/>
              </a:ext>
            </a:extLst>
          </p:cNvPr>
          <p:cNvSpPr>
            <a:spLocks noChangeShapeType="1"/>
          </p:cNvSpPr>
          <p:nvPr/>
        </p:nvSpPr>
        <p:spPr bwMode="auto">
          <a:xfrm>
            <a:off x="2103438" y="3573463"/>
            <a:ext cx="647700" cy="576262"/>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8487" name="Line 7">
            <a:extLst>
              <a:ext uri="{FF2B5EF4-FFF2-40B4-BE49-F238E27FC236}">
                <a16:creationId xmlns:a16="http://schemas.microsoft.com/office/drawing/2014/main" xmlns="" id="{30928A33-C78E-4787-90BA-9B604AC83851}"/>
              </a:ext>
            </a:extLst>
          </p:cNvPr>
          <p:cNvSpPr>
            <a:spLocks noChangeShapeType="1"/>
          </p:cNvSpPr>
          <p:nvPr/>
        </p:nvSpPr>
        <p:spPr bwMode="auto">
          <a:xfrm flipH="1">
            <a:off x="1619250" y="3573463"/>
            <a:ext cx="503238" cy="576262"/>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8488" name="Oval 8">
            <a:extLst>
              <a:ext uri="{FF2B5EF4-FFF2-40B4-BE49-F238E27FC236}">
                <a16:creationId xmlns:a16="http://schemas.microsoft.com/office/drawing/2014/main" xmlns="" id="{FAD54D82-5578-4FC8-8121-8E0B3B96A3EE}"/>
              </a:ext>
            </a:extLst>
          </p:cNvPr>
          <p:cNvSpPr>
            <a:spLocks noChangeArrowheads="1"/>
          </p:cNvSpPr>
          <p:nvPr/>
        </p:nvSpPr>
        <p:spPr bwMode="auto">
          <a:xfrm>
            <a:off x="2392363" y="4038600"/>
            <a:ext cx="2232025" cy="863600"/>
          </a:xfrm>
          <a:prstGeom prst="ellipse">
            <a:avLst/>
          </a:prstGeom>
          <a:solidFill>
            <a:srgbClr val="FFCC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اینجا و اکنون  </a:t>
            </a:r>
            <a:endParaRPr lang="en-US" altLang="en-US" sz="2500">
              <a:solidFill>
                <a:srgbClr val="FF3300"/>
              </a:solidFill>
            </a:endParaRPr>
          </a:p>
        </p:txBody>
      </p:sp>
      <p:sp>
        <p:nvSpPr>
          <p:cNvPr id="148489" name="Oval 9">
            <a:extLst>
              <a:ext uri="{FF2B5EF4-FFF2-40B4-BE49-F238E27FC236}">
                <a16:creationId xmlns:a16="http://schemas.microsoft.com/office/drawing/2014/main" xmlns="" id="{6B28EE38-9C91-4D6C-93AB-438B6BB510A5}"/>
              </a:ext>
            </a:extLst>
          </p:cNvPr>
          <p:cNvSpPr>
            <a:spLocks noChangeArrowheads="1"/>
          </p:cNvSpPr>
          <p:nvPr/>
        </p:nvSpPr>
        <p:spPr bwMode="auto">
          <a:xfrm>
            <a:off x="130175" y="4111625"/>
            <a:ext cx="2232025" cy="863600"/>
          </a:xfrm>
          <a:prstGeom prst="ellipse">
            <a:avLst/>
          </a:prstGeom>
          <a:solidFill>
            <a:srgbClr val="FFCC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نظام کنش</a:t>
            </a:r>
            <a:endParaRPr lang="en-US" altLang="en-US" sz="2500">
              <a:solidFill>
                <a:srgbClr val="FF3300"/>
              </a:solidFill>
            </a:endParaRPr>
          </a:p>
        </p:txBody>
      </p:sp>
      <p:sp>
        <p:nvSpPr>
          <p:cNvPr id="148490" name="Text Box 10">
            <a:extLst>
              <a:ext uri="{FF2B5EF4-FFF2-40B4-BE49-F238E27FC236}">
                <a16:creationId xmlns:a16="http://schemas.microsoft.com/office/drawing/2014/main" xmlns="" id="{2BA4926B-8E02-468C-909F-4B10BF9B25D5}"/>
              </a:ext>
            </a:extLst>
          </p:cNvPr>
          <p:cNvSpPr txBox="1">
            <a:spLocks noChangeArrowheads="1"/>
          </p:cNvSpPr>
          <p:nvPr/>
        </p:nvSpPr>
        <p:spPr bwMode="auto">
          <a:xfrm>
            <a:off x="3708400" y="2997200"/>
            <a:ext cx="50403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0099FF"/>
                </a:solidFill>
              </a:rPr>
              <a:t>بنیادی ترین اصطلاح نظریه میدانی</a:t>
            </a:r>
            <a:endParaRPr lang="en-US" altLang="en-US">
              <a:solidFill>
                <a:srgbClr val="0099FF"/>
              </a:solidFill>
            </a:endParaRPr>
          </a:p>
        </p:txBody>
      </p:sp>
      <p:sp>
        <p:nvSpPr>
          <p:cNvPr id="148491" name="Text Box 11">
            <a:extLst>
              <a:ext uri="{FF2B5EF4-FFF2-40B4-BE49-F238E27FC236}">
                <a16:creationId xmlns:a16="http://schemas.microsoft.com/office/drawing/2014/main" xmlns="" id="{F850AD3F-B78A-4AD3-AA20-6AF24231FB74}"/>
              </a:ext>
            </a:extLst>
          </p:cNvPr>
          <p:cNvSpPr txBox="1">
            <a:spLocks noChangeArrowheads="1"/>
          </p:cNvSpPr>
          <p:nvPr/>
        </p:nvSpPr>
        <p:spPr bwMode="auto">
          <a:xfrm>
            <a:off x="898525" y="3024188"/>
            <a:ext cx="26654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0099FF"/>
                </a:solidFill>
              </a:rPr>
              <a:t>اصطلاحات مهم</a:t>
            </a:r>
            <a:endParaRPr lang="en-US" altLang="en-US">
              <a:solidFill>
                <a:srgbClr val="0099FF"/>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5" fill="hold" nodeType="afterEffect">
                                  <p:stCondLst>
                                    <p:cond delay="0"/>
                                  </p:stCondLst>
                                  <p:childTnLst>
                                    <p:set>
                                      <p:cBhvr>
                                        <p:cTn id="6" dur="1" fill="hold">
                                          <p:stCondLst>
                                            <p:cond delay="0"/>
                                          </p:stCondLst>
                                        </p:cTn>
                                        <p:tgtEl>
                                          <p:spTgt spid="148483">
                                            <p:txEl>
                                              <p:pRg st="0" end="0"/>
                                            </p:txEl>
                                          </p:spTgt>
                                        </p:tgtEl>
                                        <p:attrNameLst>
                                          <p:attrName>style.visibility</p:attrName>
                                        </p:attrNameLst>
                                      </p:cBhvr>
                                      <p:to>
                                        <p:strVal val="visible"/>
                                      </p:to>
                                    </p:set>
                                    <p:animEffect transition="in" filter="randombar(vertical)">
                                      <p:cBhvr>
                                        <p:cTn id="7" dur="2000"/>
                                        <p:tgtEl>
                                          <p:spTgt spid="148483">
                                            <p:txEl>
                                              <p:pRg st="0" end="0"/>
                                            </p:txEl>
                                          </p:spTgt>
                                        </p:tgtEl>
                                      </p:cBhvr>
                                    </p:animEffect>
                                  </p:childTnLst>
                                </p:cTn>
                              </p:par>
                            </p:childTnLst>
                          </p:cTn>
                        </p:par>
                        <p:par>
                          <p:cTn id="8" fill="hold" nodeType="afterGroup">
                            <p:stCondLst>
                              <p:cond delay="2000"/>
                            </p:stCondLst>
                            <p:childTnLst>
                              <p:par>
                                <p:cTn id="9" presetID="14" presetClass="entr" presetSubtype="5" fill="hold" nodeType="afterEffect">
                                  <p:stCondLst>
                                    <p:cond delay="0"/>
                                  </p:stCondLst>
                                  <p:childTnLst>
                                    <p:set>
                                      <p:cBhvr>
                                        <p:cTn id="10" dur="1" fill="hold">
                                          <p:stCondLst>
                                            <p:cond delay="0"/>
                                          </p:stCondLst>
                                        </p:cTn>
                                        <p:tgtEl>
                                          <p:spTgt spid="148483">
                                            <p:txEl>
                                              <p:pRg st="1" end="1"/>
                                            </p:txEl>
                                          </p:spTgt>
                                        </p:tgtEl>
                                        <p:attrNameLst>
                                          <p:attrName>style.visibility</p:attrName>
                                        </p:attrNameLst>
                                      </p:cBhvr>
                                      <p:to>
                                        <p:strVal val="visible"/>
                                      </p:to>
                                    </p:set>
                                    <p:animEffect transition="in" filter="randombar(vertical)">
                                      <p:cBhvr>
                                        <p:cTn id="11" dur="2000"/>
                                        <p:tgtEl>
                                          <p:spTgt spid="148483">
                                            <p:txEl>
                                              <p:pRg st="1" end="1"/>
                                            </p:txEl>
                                          </p:spTgt>
                                        </p:tgtEl>
                                      </p:cBhvr>
                                    </p:animEffect>
                                  </p:childTnLst>
                                </p:cTn>
                              </p:par>
                            </p:childTnLst>
                          </p:cTn>
                        </p:par>
                        <p:par>
                          <p:cTn id="12" fill="hold" nodeType="afterGroup">
                            <p:stCondLst>
                              <p:cond delay="4000"/>
                            </p:stCondLst>
                            <p:childTnLst>
                              <p:par>
                                <p:cTn id="13" presetID="14" presetClass="entr" presetSubtype="5" fill="hold" grpId="0" nodeType="afterEffect">
                                  <p:stCondLst>
                                    <p:cond delay="0"/>
                                  </p:stCondLst>
                                  <p:childTnLst>
                                    <p:set>
                                      <p:cBhvr>
                                        <p:cTn id="14" dur="1" fill="hold">
                                          <p:stCondLst>
                                            <p:cond delay="0"/>
                                          </p:stCondLst>
                                        </p:cTn>
                                        <p:tgtEl>
                                          <p:spTgt spid="148490"/>
                                        </p:tgtEl>
                                        <p:attrNameLst>
                                          <p:attrName>style.visibility</p:attrName>
                                        </p:attrNameLst>
                                      </p:cBhvr>
                                      <p:to>
                                        <p:strVal val="visible"/>
                                      </p:to>
                                    </p:set>
                                    <p:animEffect transition="in" filter="randombar(vertical)">
                                      <p:cBhvr>
                                        <p:cTn id="15" dur="2000"/>
                                        <p:tgtEl>
                                          <p:spTgt spid="148490"/>
                                        </p:tgtEl>
                                      </p:cBhvr>
                                    </p:animEffect>
                                  </p:childTnLst>
                                </p:cTn>
                              </p:par>
                            </p:childTnLst>
                          </p:cTn>
                        </p:par>
                        <p:par>
                          <p:cTn id="16" fill="hold" nodeType="afterGroup">
                            <p:stCondLst>
                              <p:cond delay="6000"/>
                            </p:stCondLst>
                            <p:childTnLst>
                              <p:par>
                                <p:cTn id="17" presetID="14" presetClass="entr" presetSubtype="5" fill="hold" nodeType="afterEffect">
                                  <p:stCondLst>
                                    <p:cond delay="0"/>
                                  </p:stCondLst>
                                  <p:childTnLst>
                                    <p:set>
                                      <p:cBhvr>
                                        <p:cTn id="18" dur="1" fill="hold">
                                          <p:stCondLst>
                                            <p:cond delay="0"/>
                                          </p:stCondLst>
                                        </p:cTn>
                                        <p:tgtEl>
                                          <p:spTgt spid="148484"/>
                                        </p:tgtEl>
                                        <p:attrNameLst>
                                          <p:attrName>style.visibility</p:attrName>
                                        </p:attrNameLst>
                                      </p:cBhvr>
                                      <p:to>
                                        <p:strVal val="visible"/>
                                      </p:to>
                                    </p:set>
                                    <p:animEffect transition="in" filter="randombar(vertical)">
                                      <p:cBhvr>
                                        <p:cTn id="19" dur="2000"/>
                                        <p:tgtEl>
                                          <p:spTgt spid="148484"/>
                                        </p:tgtEl>
                                      </p:cBhvr>
                                    </p:animEffect>
                                  </p:childTnLst>
                                </p:cTn>
                              </p:par>
                            </p:childTnLst>
                          </p:cTn>
                        </p:par>
                        <p:par>
                          <p:cTn id="20" fill="hold" nodeType="afterGroup">
                            <p:stCondLst>
                              <p:cond delay="8000"/>
                            </p:stCondLst>
                            <p:childTnLst>
                              <p:par>
                                <p:cTn id="21" presetID="14" presetClass="entr" presetSubtype="5" fill="hold" grpId="0" nodeType="afterEffect">
                                  <p:stCondLst>
                                    <p:cond delay="0"/>
                                  </p:stCondLst>
                                  <p:childTnLst>
                                    <p:set>
                                      <p:cBhvr>
                                        <p:cTn id="22" dur="1" fill="hold">
                                          <p:stCondLst>
                                            <p:cond delay="0"/>
                                          </p:stCondLst>
                                        </p:cTn>
                                        <p:tgtEl>
                                          <p:spTgt spid="148485"/>
                                        </p:tgtEl>
                                        <p:attrNameLst>
                                          <p:attrName>style.visibility</p:attrName>
                                        </p:attrNameLst>
                                      </p:cBhvr>
                                      <p:to>
                                        <p:strVal val="visible"/>
                                      </p:to>
                                    </p:set>
                                    <p:animEffect transition="in" filter="randombar(vertical)">
                                      <p:cBhvr>
                                        <p:cTn id="23" dur="2000"/>
                                        <p:tgtEl>
                                          <p:spTgt spid="148485"/>
                                        </p:tgtEl>
                                      </p:cBhvr>
                                    </p:animEffect>
                                  </p:childTnLst>
                                </p:cTn>
                              </p:par>
                            </p:childTnLst>
                          </p:cTn>
                        </p:par>
                        <p:par>
                          <p:cTn id="24" fill="hold" nodeType="afterGroup">
                            <p:stCondLst>
                              <p:cond delay="10000"/>
                            </p:stCondLst>
                            <p:childTnLst>
                              <p:par>
                                <p:cTn id="25" presetID="14" presetClass="entr" presetSubtype="5" fill="hold" grpId="0" nodeType="afterEffect">
                                  <p:stCondLst>
                                    <p:cond delay="0"/>
                                  </p:stCondLst>
                                  <p:childTnLst>
                                    <p:set>
                                      <p:cBhvr>
                                        <p:cTn id="26" dur="1" fill="hold">
                                          <p:stCondLst>
                                            <p:cond delay="0"/>
                                          </p:stCondLst>
                                        </p:cTn>
                                        <p:tgtEl>
                                          <p:spTgt spid="148491"/>
                                        </p:tgtEl>
                                        <p:attrNameLst>
                                          <p:attrName>style.visibility</p:attrName>
                                        </p:attrNameLst>
                                      </p:cBhvr>
                                      <p:to>
                                        <p:strVal val="visible"/>
                                      </p:to>
                                    </p:set>
                                    <p:animEffect transition="in" filter="randombar(vertical)">
                                      <p:cBhvr>
                                        <p:cTn id="27" dur="2000"/>
                                        <p:tgtEl>
                                          <p:spTgt spid="148491"/>
                                        </p:tgtEl>
                                      </p:cBhvr>
                                    </p:animEffect>
                                  </p:childTnLst>
                                </p:cTn>
                              </p:par>
                            </p:childTnLst>
                          </p:cTn>
                        </p:par>
                        <p:par>
                          <p:cTn id="28" fill="hold" nodeType="afterGroup">
                            <p:stCondLst>
                              <p:cond delay="12000"/>
                            </p:stCondLst>
                            <p:childTnLst>
                              <p:par>
                                <p:cTn id="29" presetID="14" presetClass="entr" presetSubtype="5" fill="hold" nodeType="afterEffect">
                                  <p:stCondLst>
                                    <p:cond delay="0"/>
                                  </p:stCondLst>
                                  <p:childTnLst>
                                    <p:set>
                                      <p:cBhvr>
                                        <p:cTn id="30" dur="1" fill="hold">
                                          <p:stCondLst>
                                            <p:cond delay="0"/>
                                          </p:stCondLst>
                                        </p:cTn>
                                        <p:tgtEl>
                                          <p:spTgt spid="148486"/>
                                        </p:tgtEl>
                                        <p:attrNameLst>
                                          <p:attrName>style.visibility</p:attrName>
                                        </p:attrNameLst>
                                      </p:cBhvr>
                                      <p:to>
                                        <p:strVal val="visible"/>
                                      </p:to>
                                    </p:set>
                                    <p:animEffect transition="in" filter="randombar(vertical)">
                                      <p:cBhvr>
                                        <p:cTn id="31" dur="2000"/>
                                        <p:tgtEl>
                                          <p:spTgt spid="148486"/>
                                        </p:tgtEl>
                                      </p:cBhvr>
                                    </p:animEffect>
                                  </p:childTnLst>
                                </p:cTn>
                              </p:par>
                            </p:childTnLst>
                          </p:cTn>
                        </p:par>
                        <p:par>
                          <p:cTn id="32" fill="hold" nodeType="afterGroup">
                            <p:stCondLst>
                              <p:cond delay="14000"/>
                            </p:stCondLst>
                            <p:childTnLst>
                              <p:par>
                                <p:cTn id="33" presetID="14" presetClass="entr" presetSubtype="5" fill="hold" grpId="0" nodeType="afterEffect">
                                  <p:stCondLst>
                                    <p:cond delay="0"/>
                                  </p:stCondLst>
                                  <p:childTnLst>
                                    <p:set>
                                      <p:cBhvr>
                                        <p:cTn id="34" dur="1" fill="hold">
                                          <p:stCondLst>
                                            <p:cond delay="0"/>
                                          </p:stCondLst>
                                        </p:cTn>
                                        <p:tgtEl>
                                          <p:spTgt spid="148488"/>
                                        </p:tgtEl>
                                        <p:attrNameLst>
                                          <p:attrName>style.visibility</p:attrName>
                                        </p:attrNameLst>
                                      </p:cBhvr>
                                      <p:to>
                                        <p:strVal val="visible"/>
                                      </p:to>
                                    </p:set>
                                    <p:animEffect transition="in" filter="randombar(vertical)">
                                      <p:cBhvr>
                                        <p:cTn id="35" dur="2000"/>
                                        <p:tgtEl>
                                          <p:spTgt spid="148488"/>
                                        </p:tgtEl>
                                      </p:cBhvr>
                                    </p:animEffect>
                                  </p:childTnLst>
                                </p:cTn>
                              </p:par>
                            </p:childTnLst>
                          </p:cTn>
                        </p:par>
                        <p:par>
                          <p:cTn id="36" fill="hold" nodeType="afterGroup">
                            <p:stCondLst>
                              <p:cond delay="16000"/>
                            </p:stCondLst>
                            <p:childTnLst>
                              <p:par>
                                <p:cTn id="37" presetID="14" presetClass="entr" presetSubtype="5" fill="hold" nodeType="afterEffect">
                                  <p:stCondLst>
                                    <p:cond delay="0"/>
                                  </p:stCondLst>
                                  <p:childTnLst>
                                    <p:set>
                                      <p:cBhvr>
                                        <p:cTn id="38" dur="1" fill="hold">
                                          <p:stCondLst>
                                            <p:cond delay="0"/>
                                          </p:stCondLst>
                                        </p:cTn>
                                        <p:tgtEl>
                                          <p:spTgt spid="148487"/>
                                        </p:tgtEl>
                                        <p:attrNameLst>
                                          <p:attrName>style.visibility</p:attrName>
                                        </p:attrNameLst>
                                      </p:cBhvr>
                                      <p:to>
                                        <p:strVal val="visible"/>
                                      </p:to>
                                    </p:set>
                                    <p:animEffect transition="in" filter="randombar(vertical)">
                                      <p:cBhvr>
                                        <p:cTn id="39" dur="2000"/>
                                        <p:tgtEl>
                                          <p:spTgt spid="148487"/>
                                        </p:tgtEl>
                                      </p:cBhvr>
                                    </p:animEffect>
                                  </p:childTnLst>
                                </p:cTn>
                              </p:par>
                            </p:childTnLst>
                          </p:cTn>
                        </p:par>
                        <p:par>
                          <p:cTn id="40" fill="hold" nodeType="afterGroup">
                            <p:stCondLst>
                              <p:cond delay="18000"/>
                            </p:stCondLst>
                            <p:childTnLst>
                              <p:par>
                                <p:cTn id="41" presetID="14" presetClass="entr" presetSubtype="5" fill="hold" grpId="0" nodeType="afterEffect">
                                  <p:stCondLst>
                                    <p:cond delay="0"/>
                                  </p:stCondLst>
                                  <p:childTnLst>
                                    <p:set>
                                      <p:cBhvr>
                                        <p:cTn id="42" dur="1" fill="hold">
                                          <p:stCondLst>
                                            <p:cond delay="0"/>
                                          </p:stCondLst>
                                        </p:cTn>
                                        <p:tgtEl>
                                          <p:spTgt spid="148489"/>
                                        </p:tgtEl>
                                        <p:attrNameLst>
                                          <p:attrName>style.visibility</p:attrName>
                                        </p:attrNameLst>
                                      </p:cBhvr>
                                      <p:to>
                                        <p:strVal val="visible"/>
                                      </p:to>
                                    </p:set>
                                    <p:animEffect transition="in" filter="randombar(vertical)">
                                      <p:cBhvr>
                                        <p:cTn id="43" dur="2000"/>
                                        <p:tgtEl>
                                          <p:spTgt spid="1484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485" grpId="0" animBg="1"/>
      <p:bldP spid="148488" grpId="0" animBg="1"/>
      <p:bldP spid="148489" grpId="0" animBg="1"/>
      <p:bldP spid="148490" grpId="0"/>
      <p:bldP spid="14849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2">
            <a:extLst>
              <a:ext uri="{FF2B5EF4-FFF2-40B4-BE49-F238E27FC236}">
                <a16:creationId xmlns:a16="http://schemas.microsoft.com/office/drawing/2014/main" xmlns="" id="{AB60D6FE-4F5E-4698-AB57-A850F0ECC94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49507" name="Text Box 3">
            <a:extLst>
              <a:ext uri="{FF2B5EF4-FFF2-40B4-BE49-F238E27FC236}">
                <a16:creationId xmlns:a16="http://schemas.microsoft.com/office/drawing/2014/main" xmlns="" id="{AB5A5962-5A21-466C-BE1A-04BCB0DA51E5}"/>
              </a:ext>
            </a:extLst>
          </p:cNvPr>
          <p:cNvSpPr txBox="1">
            <a:spLocks noChangeArrowheads="1"/>
          </p:cNvSpPr>
          <p:nvPr/>
        </p:nvSpPr>
        <p:spPr bwMode="auto">
          <a:xfrm>
            <a:off x="539750" y="638175"/>
            <a:ext cx="8064500" cy="4619625"/>
          </a:xfrm>
          <a:prstGeom prst="rect">
            <a:avLst/>
          </a:prstGeom>
          <a:noFill/>
          <a:ln w="9525">
            <a:noFill/>
            <a:miter lim="800000"/>
            <a:headEnd/>
            <a:tailEnd/>
          </a:ln>
          <a:effectLst/>
        </p:spPr>
        <p:txBody>
          <a:bodyPr>
            <a:spAutoFit/>
          </a:bodyPr>
          <a:lstStyle/>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کاربرد نظریه میدانی برای تبیین مورد راسپوتین:</a:t>
            </a:r>
          </a:p>
          <a:p>
            <a:pPr algn="just">
              <a:lnSpc>
                <a:spcPct val="150000"/>
              </a:lnSpc>
              <a:defRPr/>
            </a:pPr>
            <a:endParaRPr lang="fa-IR" b="0">
              <a:solidFill>
                <a:srgbClr val="FFFF00"/>
              </a:solidFill>
              <a:latin typeface="Arial" charset="0"/>
              <a:cs typeface="B Zar" pitchFamily="2" charset="-78"/>
            </a:endParaRPr>
          </a:p>
          <a:p>
            <a:pPr algn="just">
              <a:lnSpc>
                <a:spcPct val="150000"/>
              </a:lnSpc>
              <a:defRPr/>
            </a:pPr>
            <a:r>
              <a:rPr lang="fa-IR" b="0">
                <a:solidFill>
                  <a:srgbClr val="FFFF00"/>
                </a:solidFill>
                <a:latin typeface="Arial" charset="0"/>
                <a:cs typeface="B Zar" pitchFamily="2" charset="-78"/>
              </a:rPr>
              <a:t>1) تبیین بر اساس ترسیم </a:t>
            </a:r>
            <a:r>
              <a:rPr lang="fa-IR" sz="2500" b="0">
                <a:solidFill>
                  <a:srgbClr val="FF3300"/>
                </a:solidFill>
                <a:latin typeface="Arial" charset="0"/>
                <a:cs typeface="B Sina" pitchFamily="2" charset="-78"/>
              </a:rPr>
              <a:t>فضای زندگی</a:t>
            </a:r>
            <a:r>
              <a:rPr lang="fa-IR" b="0">
                <a:solidFill>
                  <a:srgbClr val="FFFF00"/>
                </a:solidFill>
                <a:latin typeface="Arial" charset="0"/>
                <a:cs typeface="B Zar" pitchFamily="2" charset="-78"/>
              </a:rPr>
              <a:t> تزارینا حاوی این عوامل بود:</a:t>
            </a:r>
          </a:p>
          <a:p>
            <a:pPr algn="just">
              <a:lnSpc>
                <a:spcPct val="150000"/>
              </a:lnSpc>
              <a:defRPr/>
            </a:pPr>
            <a:r>
              <a:rPr lang="fa-IR" sz="2700" b="0">
                <a:solidFill>
                  <a:srgbClr val="FFFF00"/>
                </a:solidFill>
                <a:latin typeface="Arial" charset="0"/>
                <a:cs typeface="B Zar" pitchFamily="2" charset="-78"/>
              </a:rPr>
              <a:t>الف) یک نظام تنش بر طرف نشده که او را به سوی تحویل دادن یک وارث ذکور سالم هدایت می کرد. </a:t>
            </a:r>
          </a:p>
          <a:p>
            <a:pPr algn="just">
              <a:lnSpc>
                <a:spcPct val="150000"/>
              </a:lnSpc>
              <a:defRPr/>
            </a:pPr>
            <a:r>
              <a:rPr lang="fa-IR" sz="2700" b="0">
                <a:solidFill>
                  <a:srgbClr val="FFFF00"/>
                </a:solidFill>
                <a:latin typeface="Arial" charset="0"/>
                <a:cs typeface="B Zar" pitchFamily="2" charset="-78"/>
              </a:rPr>
              <a:t>ب ) سد شدن راه رسیدن به این هدف به وسیله بیماری آلکسی </a:t>
            </a:r>
          </a:p>
          <a:p>
            <a:pPr algn="just">
              <a:lnSpc>
                <a:spcPct val="150000"/>
              </a:lnSpc>
              <a:defRPr/>
            </a:pPr>
            <a:r>
              <a:rPr lang="fa-IR" sz="2700" b="0">
                <a:solidFill>
                  <a:srgbClr val="FFFF00"/>
                </a:solidFill>
                <a:latin typeface="Arial" charset="0"/>
                <a:cs typeface="B Zar" pitchFamily="2" charset="-78"/>
              </a:rPr>
              <a:t>ج) نیروهای وارده بر الکساندرا برای حرکت دادن او در جهت هدف خود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149507">
                                            <p:txEl>
                                              <p:pRg st="0" end="0"/>
                                            </p:txEl>
                                          </p:spTgt>
                                        </p:tgtEl>
                                        <p:attrNameLst>
                                          <p:attrName>style.visibility</p:attrName>
                                        </p:attrNameLst>
                                      </p:cBhvr>
                                      <p:to>
                                        <p:strVal val="visible"/>
                                      </p:to>
                                    </p:set>
                                    <p:anim calcmode="lin" valueType="num">
                                      <p:cBhvr additive="base">
                                        <p:cTn id="7" dur="2000" fill="hold"/>
                                        <p:tgtEl>
                                          <p:spTgt spid="14950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49507">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2" presetClass="entr" presetSubtype="8" fill="hold" nodeType="afterEffect">
                                  <p:stCondLst>
                                    <p:cond delay="0"/>
                                  </p:stCondLst>
                                  <p:childTnLst>
                                    <p:set>
                                      <p:cBhvr>
                                        <p:cTn id="11" dur="1" fill="hold">
                                          <p:stCondLst>
                                            <p:cond delay="0"/>
                                          </p:stCondLst>
                                        </p:cTn>
                                        <p:tgtEl>
                                          <p:spTgt spid="149507">
                                            <p:txEl>
                                              <p:pRg st="2" end="2"/>
                                            </p:txEl>
                                          </p:spTgt>
                                        </p:tgtEl>
                                        <p:attrNameLst>
                                          <p:attrName>style.visibility</p:attrName>
                                        </p:attrNameLst>
                                      </p:cBhvr>
                                      <p:to>
                                        <p:strVal val="visible"/>
                                      </p:to>
                                    </p:set>
                                    <p:anim calcmode="lin" valueType="num">
                                      <p:cBhvr additive="base">
                                        <p:cTn id="12" dur="2000" fill="hold"/>
                                        <p:tgtEl>
                                          <p:spTgt spid="149507">
                                            <p:txEl>
                                              <p:pRg st="2" end="2"/>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49507">
                                            <p:txEl>
                                              <p:pRg st="2" end="2"/>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2" presetClass="entr" presetSubtype="8" fill="hold" nodeType="afterEffect">
                                  <p:stCondLst>
                                    <p:cond delay="0"/>
                                  </p:stCondLst>
                                  <p:childTnLst>
                                    <p:set>
                                      <p:cBhvr>
                                        <p:cTn id="16" dur="1" fill="hold">
                                          <p:stCondLst>
                                            <p:cond delay="0"/>
                                          </p:stCondLst>
                                        </p:cTn>
                                        <p:tgtEl>
                                          <p:spTgt spid="149507">
                                            <p:txEl>
                                              <p:pRg st="3" end="3"/>
                                            </p:txEl>
                                          </p:spTgt>
                                        </p:tgtEl>
                                        <p:attrNameLst>
                                          <p:attrName>style.visibility</p:attrName>
                                        </p:attrNameLst>
                                      </p:cBhvr>
                                      <p:to>
                                        <p:strVal val="visible"/>
                                      </p:to>
                                    </p:set>
                                    <p:anim calcmode="lin" valueType="num">
                                      <p:cBhvr additive="base">
                                        <p:cTn id="17" dur="2000" fill="hold"/>
                                        <p:tgtEl>
                                          <p:spTgt spid="149507">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149507">
                                            <p:txEl>
                                              <p:pRg st="3" end="3"/>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2" presetClass="entr" presetSubtype="8" fill="hold" nodeType="afterEffect">
                                  <p:stCondLst>
                                    <p:cond delay="0"/>
                                  </p:stCondLst>
                                  <p:childTnLst>
                                    <p:set>
                                      <p:cBhvr>
                                        <p:cTn id="21" dur="1" fill="hold">
                                          <p:stCondLst>
                                            <p:cond delay="0"/>
                                          </p:stCondLst>
                                        </p:cTn>
                                        <p:tgtEl>
                                          <p:spTgt spid="149507">
                                            <p:txEl>
                                              <p:pRg st="4" end="4"/>
                                            </p:txEl>
                                          </p:spTgt>
                                        </p:tgtEl>
                                        <p:attrNameLst>
                                          <p:attrName>style.visibility</p:attrName>
                                        </p:attrNameLst>
                                      </p:cBhvr>
                                      <p:to>
                                        <p:strVal val="visible"/>
                                      </p:to>
                                    </p:set>
                                    <p:anim calcmode="lin" valueType="num">
                                      <p:cBhvr additive="base">
                                        <p:cTn id="22" dur="2000" fill="hold"/>
                                        <p:tgtEl>
                                          <p:spTgt spid="149507">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149507">
                                            <p:txEl>
                                              <p:pRg st="4" end="4"/>
                                            </p:txEl>
                                          </p:spTgt>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8000"/>
                            </p:stCondLst>
                            <p:childTnLst>
                              <p:par>
                                <p:cTn id="25" presetID="2" presetClass="entr" presetSubtype="8" fill="hold" nodeType="afterEffect">
                                  <p:stCondLst>
                                    <p:cond delay="0"/>
                                  </p:stCondLst>
                                  <p:childTnLst>
                                    <p:set>
                                      <p:cBhvr>
                                        <p:cTn id="26" dur="1" fill="hold">
                                          <p:stCondLst>
                                            <p:cond delay="0"/>
                                          </p:stCondLst>
                                        </p:cTn>
                                        <p:tgtEl>
                                          <p:spTgt spid="149507">
                                            <p:txEl>
                                              <p:pRg st="5" end="5"/>
                                            </p:txEl>
                                          </p:spTgt>
                                        </p:tgtEl>
                                        <p:attrNameLst>
                                          <p:attrName>style.visibility</p:attrName>
                                        </p:attrNameLst>
                                      </p:cBhvr>
                                      <p:to>
                                        <p:strVal val="visible"/>
                                      </p:to>
                                    </p:set>
                                    <p:anim calcmode="lin" valueType="num">
                                      <p:cBhvr additive="base">
                                        <p:cTn id="27" dur="2000" fill="hold"/>
                                        <p:tgtEl>
                                          <p:spTgt spid="149507">
                                            <p:txEl>
                                              <p:pRg st="5" end="5"/>
                                            </p:txEl>
                                          </p:spTgt>
                                        </p:tgtEl>
                                        <p:attrNameLst>
                                          <p:attrName>ppt_x</p:attrName>
                                        </p:attrNameLst>
                                      </p:cBhvr>
                                      <p:tavLst>
                                        <p:tav tm="0">
                                          <p:val>
                                            <p:strVal val="0-#ppt_w/2"/>
                                          </p:val>
                                        </p:tav>
                                        <p:tav tm="100000">
                                          <p:val>
                                            <p:strVal val="#ppt_x"/>
                                          </p:val>
                                        </p:tav>
                                      </p:tavLst>
                                    </p:anim>
                                    <p:anim calcmode="lin" valueType="num">
                                      <p:cBhvr additive="base">
                                        <p:cTn id="28" dur="2000" fill="hold"/>
                                        <p:tgtEl>
                                          <p:spTgt spid="149507">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a:extLst>
              <a:ext uri="{FF2B5EF4-FFF2-40B4-BE49-F238E27FC236}">
                <a16:creationId xmlns:a16="http://schemas.microsoft.com/office/drawing/2014/main" xmlns="" id="{2B7C7405-660C-4147-A2D6-3255FE61FE2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0531" name="Text Box 3">
            <a:extLst>
              <a:ext uri="{FF2B5EF4-FFF2-40B4-BE49-F238E27FC236}">
                <a16:creationId xmlns:a16="http://schemas.microsoft.com/office/drawing/2014/main" xmlns="" id="{94730C91-BB2C-4098-A9CB-F7E0286423CA}"/>
              </a:ext>
            </a:extLst>
          </p:cNvPr>
          <p:cNvSpPr txBox="1">
            <a:spLocks noChangeArrowheads="1"/>
          </p:cNvSpPr>
          <p:nvPr/>
        </p:nvSpPr>
        <p:spPr bwMode="auto">
          <a:xfrm>
            <a:off x="4500563" y="792163"/>
            <a:ext cx="40322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b="0">
                <a:solidFill>
                  <a:srgbClr val="FFFF00"/>
                </a:solidFill>
              </a:rPr>
              <a:t>2) استفاده از مفهوم </a:t>
            </a:r>
            <a:r>
              <a:rPr lang="fa-IR" altLang="en-US" sz="2500" b="0">
                <a:solidFill>
                  <a:srgbClr val="FF3300"/>
                </a:solidFill>
                <a:cs typeface="B Sina" pitchFamily="2" charset="0"/>
              </a:rPr>
              <a:t>تعارض ها</a:t>
            </a:r>
          </a:p>
        </p:txBody>
      </p:sp>
      <p:sp>
        <p:nvSpPr>
          <p:cNvPr id="150532" name="Line 4">
            <a:extLst>
              <a:ext uri="{FF2B5EF4-FFF2-40B4-BE49-F238E27FC236}">
                <a16:creationId xmlns:a16="http://schemas.microsoft.com/office/drawing/2014/main" xmlns="" id="{563A667F-BB13-4D38-8C02-24DE5AA12327}"/>
              </a:ext>
            </a:extLst>
          </p:cNvPr>
          <p:cNvSpPr>
            <a:spLocks noChangeShapeType="1"/>
          </p:cNvSpPr>
          <p:nvPr/>
        </p:nvSpPr>
        <p:spPr bwMode="auto">
          <a:xfrm>
            <a:off x="5364163" y="2708275"/>
            <a:ext cx="1512887" cy="504825"/>
          </a:xfrm>
          <a:prstGeom prst="line">
            <a:avLst/>
          </a:prstGeom>
          <a:noFill/>
          <a:ln w="2857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0533" name="Line 5">
            <a:extLst>
              <a:ext uri="{FF2B5EF4-FFF2-40B4-BE49-F238E27FC236}">
                <a16:creationId xmlns:a16="http://schemas.microsoft.com/office/drawing/2014/main" xmlns="" id="{DC535CA9-3DA2-48A3-B5D9-0953E87BDC04}"/>
              </a:ext>
            </a:extLst>
          </p:cNvPr>
          <p:cNvSpPr>
            <a:spLocks noChangeShapeType="1"/>
          </p:cNvSpPr>
          <p:nvPr/>
        </p:nvSpPr>
        <p:spPr bwMode="auto">
          <a:xfrm>
            <a:off x="4648200" y="2924175"/>
            <a:ext cx="0" cy="1152525"/>
          </a:xfrm>
          <a:prstGeom prst="line">
            <a:avLst/>
          </a:prstGeom>
          <a:noFill/>
          <a:ln w="2857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0534" name="Line 6">
            <a:extLst>
              <a:ext uri="{FF2B5EF4-FFF2-40B4-BE49-F238E27FC236}">
                <a16:creationId xmlns:a16="http://schemas.microsoft.com/office/drawing/2014/main" xmlns="" id="{4E7C717D-BD15-48BD-81BE-984065340308}"/>
              </a:ext>
            </a:extLst>
          </p:cNvPr>
          <p:cNvSpPr>
            <a:spLocks noChangeShapeType="1"/>
          </p:cNvSpPr>
          <p:nvPr/>
        </p:nvSpPr>
        <p:spPr bwMode="auto">
          <a:xfrm flipH="1">
            <a:off x="2195513" y="2708275"/>
            <a:ext cx="1655762" cy="433388"/>
          </a:xfrm>
          <a:prstGeom prst="line">
            <a:avLst/>
          </a:prstGeom>
          <a:noFill/>
          <a:ln w="2857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0535" name="Oval 7">
            <a:extLst>
              <a:ext uri="{FF2B5EF4-FFF2-40B4-BE49-F238E27FC236}">
                <a16:creationId xmlns:a16="http://schemas.microsoft.com/office/drawing/2014/main" xmlns="" id="{22EFB7B0-F4A3-47AE-937A-C44ED4D8B7F2}"/>
              </a:ext>
            </a:extLst>
          </p:cNvPr>
          <p:cNvSpPr>
            <a:spLocks noChangeArrowheads="1"/>
          </p:cNvSpPr>
          <p:nvPr/>
        </p:nvSpPr>
        <p:spPr bwMode="auto">
          <a:xfrm>
            <a:off x="5942013" y="3214688"/>
            <a:ext cx="2159000" cy="790575"/>
          </a:xfrm>
          <a:prstGeom prst="ellipse">
            <a:avLst/>
          </a:prstGeom>
          <a:solidFill>
            <a:srgbClr val="0000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CC00"/>
                </a:solidFill>
              </a:rPr>
              <a:t>رویکرد- رویکرد </a:t>
            </a:r>
            <a:endParaRPr lang="en-US" altLang="en-US" sz="2500">
              <a:solidFill>
                <a:srgbClr val="FFCC00"/>
              </a:solidFill>
            </a:endParaRPr>
          </a:p>
        </p:txBody>
      </p:sp>
      <p:sp>
        <p:nvSpPr>
          <p:cNvPr id="150536" name="Oval 8">
            <a:extLst>
              <a:ext uri="{FF2B5EF4-FFF2-40B4-BE49-F238E27FC236}">
                <a16:creationId xmlns:a16="http://schemas.microsoft.com/office/drawing/2014/main" xmlns="" id="{A9741B5D-78FF-42D4-AEC6-7A9AD009FD7B}"/>
              </a:ext>
            </a:extLst>
          </p:cNvPr>
          <p:cNvSpPr>
            <a:spLocks noChangeArrowheads="1"/>
          </p:cNvSpPr>
          <p:nvPr/>
        </p:nvSpPr>
        <p:spPr bwMode="auto">
          <a:xfrm>
            <a:off x="3238500" y="4078288"/>
            <a:ext cx="2808288" cy="1006475"/>
          </a:xfrm>
          <a:prstGeom prst="ellipse">
            <a:avLst/>
          </a:prstGeom>
          <a:solidFill>
            <a:srgbClr val="0000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CC00"/>
                </a:solidFill>
              </a:rPr>
              <a:t>رویگردان – رویگردان </a:t>
            </a:r>
            <a:endParaRPr lang="en-US" altLang="en-US" sz="2500">
              <a:solidFill>
                <a:srgbClr val="FFCC00"/>
              </a:solidFill>
            </a:endParaRPr>
          </a:p>
        </p:txBody>
      </p:sp>
      <p:sp>
        <p:nvSpPr>
          <p:cNvPr id="150537" name="Oval 9">
            <a:extLst>
              <a:ext uri="{FF2B5EF4-FFF2-40B4-BE49-F238E27FC236}">
                <a16:creationId xmlns:a16="http://schemas.microsoft.com/office/drawing/2014/main" xmlns="" id="{E5BBC4E5-5F72-4F19-AD64-781E918591CB}"/>
              </a:ext>
            </a:extLst>
          </p:cNvPr>
          <p:cNvSpPr>
            <a:spLocks noChangeArrowheads="1"/>
          </p:cNvSpPr>
          <p:nvPr/>
        </p:nvSpPr>
        <p:spPr bwMode="auto">
          <a:xfrm>
            <a:off x="611188" y="3141663"/>
            <a:ext cx="2663825" cy="935037"/>
          </a:xfrm>
          <a:prstGeom prst="ellipse">
            <a:avLst/>
          </a:prstGeom>
          <a:solidFill>
            <a:srgbClr val="0000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CC00"/>
                </a:solidFill>
              </a:rPr>
              <a:t>رویکرد – رویگردان </a:t>
            </a:r>
            <a:endParaRPr lang="en-US" altLang="en-US" sz="2500">
              <a:solidFill>
                <a:srgbClr val="FFCC00"/>
              </a:solidFill>
            </a:endParaRPr>
          </a:p>
        </p:txBody>
      </p:sp>
      <p:sp>
        <p:nvSpPr>
          <p:cNvPr id="150538" name="Text Box 10">
            <a:extLst>
              <a:ext uri="{FF2B5EF4-FFF2-40B4-BE49-F238E27FC236}">
                <a16:creationId xmlns:a16="http://schemas.microsoft.com/office/drawing/2014/main" xmlns="" id="{05D1D0E3-D68C-4366-8453-E4F37416C38A}"/>
              </a:ext>
            </a:extLst>
          </p:cNvPr>
          <p:cNvSpPr txBox="1">
            <a:spLocks noChangeArrowheads="1"/>
          </p:cNvSpPr>
          <p:nvPr/>
        </p:nvSpPr>
        <p:spPr bwMode="auto">
          <a:xfrm>
            <a:off x="3860800" y="2349500"/>
            <a:ext cx="159861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FF3300"/>
                </a:solidFill>
              </a:rPr>
              <a:t>تعارض ها </a:t>
            </a:r>
            <a:endParaRPr lang="en-US" altLang="en-US">
              <a:solidFill>
                <a:srgbClr val="FF33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150531"/>
                                        </p:tgtEl>
                                        <p:attrNameLst>
                                          <p:attrName>style.visibility</p:attrName>
                                        </p:attrNameLst>
                                      </p:cBhvr>
                                      <p:to>
                                        <p:strVal val="visible"/>
                                      </p:to>
                                    </p:set>
                                    <p:anim to="" calcmode="lin" valueType="num">
                                      <p:cBhvr>
                                        <p:cTn id="7" dur="1" fill="hold"/>
                                        <p:tgtEl>
                                          <p:spTgt spid="150531"/>
                                        </p:tgtEl>
                                        <p:attrNameLst>
                                          <p:attrName/>
                                        </p:attrNameLst>
                                      </p:cBhvr>
                                    </p:anim>
                                  </p:childTnLst>
                                </p:cTn>
                              </p:par>
                            </p:childTnLst>
                          </p:cTn>
                        </p:par>
                        <p:par>
                          <p:cTn id="8" fill="hold" nodeType="afterGroup">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150538"/>
                                        </p:tgtEl>
                                        <p:attrNameLst>
                                          <p:attrName>style.visibility</p:attrName>
                                        </p:attrNameLst>
                                      </p:cBhvr>
                                      <p:to>
                                        <p:strVal val="visible"/>
                                      </p:to>
                                    </p:set>
                                    <p:anim to="" calcmode="lin" valueType="num">
                                      <p:cBhvr>
                                        <p:cTn id="11" dur="1" fill="hold"/>
                                        <p:tgtEl>
                                          <p:spTgt spid="150538"/>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150532"/>
                                        </p:tgtEl>
                                        <p:attrNameLst>
                                          <p:attrName>style.visibility</p:attrName>
                                        </p:attrNameLst>
                                      </p:cBhvr>
                                      <p:to>
                                        <p:strVal val="visible"/>
                                      </p:to>
                                    </p:set>
                                    <p:anim to="" calcmode="lin" valueType="num">
                                      <p:cBhvr>
                                        <p:cTn id="15" dur="1" fill="hold"/>
                                        <p:tgtEl>
                                          <p:spTgt spid="150532"/>
                                        </p:tgtEl>
                                        <p:attrNameLst>
                                          <p:attrName/>
                                        </p:attrNameLst>
                                      </p:cBhvr>
                                    </p:anim>
                                  </p:childTnLst>
                                </p:cTn>
                              </p:par>
                            </p:childTnLst>
                          </p:cTn>
                        </p:par>
                        <p:par>
                          <p:cTn id="16" fill="hold" nodeType="afterGroup">
                            <p:stCondLst>
                              <p:cond delay="0"/>
                            </p:stCondLst>
                            <p:childTnLst>
                              <p:par>
                                <p:cTn id="17" presetID="24" presetClass="entr" presetSubtype="0" fill="hold" grpId="0" nodeType="afterEffect">
                                  <p:stCondLst>
                                    <p:cond delay="0"/>
                                  </p:stCondLst>
                                  <p:childTnLst>
                                    <p:set>
                                      <p:cBhvr>
                                        <p:cTn id="18" dur="1" fill="hold">
                                          <p:stCondLst>
                                            <p:cond delay="0"/>
                                          </p:stCondLst>
                                        </p:cTn>
                                        <p:tgtEl>
                                          <p:spTgt spid="150535"/>
                                        </p:tgtEl>
                                        <p:attrNameLst>
                                          <p:attrName>style.visibility</p:attrName>
                                        </p:attrNameLst>
                                      </p:cBhvr>
                                      <p:to>
                                        <p:strVal val="visible"/>
                                      </p:to>
                                    </p:set>
                                    <p:anim to="" calcmode="lin" valueType="num">
                                      <p:cBhvr>
                                        <p:cTn id="19" dur="1" fill="hold"/>
                                        <p:tgtEl>
                                          <p:spTgt spid="150535"/>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150533"/>
                                        </p:tgtEl>
                                        <p:attrNameLst>
                                          <p:attrName>style.visibility</p:attrName>
                                        </p:attrNameLst>
                                      </p:cBhvr>
                                      <p:to>
                                        <p:strVal val="visible"/>
                                      </p:to>
                                    </p:set>
                                    <p:anim to="" calcmode="lin" valueType="num">
                                      <p:cBhvr>
                                        <p:cTn id="23" dur="1" fill="hold"/>
                                        <p:tgtEl>
                                          <p:spTgt spid="150533"/>
                                        </p:tgtEl>
                                        <p:attrNameLst>
                                          <p:attrName/>
                                        </p:attrNameLst>
                                      </p:cBhvr>
                                    </p:anim>
                                  </p:childTnLst>
                                </p:cTn>
                              </p:par>
                            </p:childTnLst>
                          </p:cTn>
                        </p:par>
                        <p:par>
                          <p:cTn id="24" fill="hold" nodeType="afterGroup">
                            <p:stCondLst>
                              <p:cond delay="0"/>
                            </p:stCondLst>
                            <p:childTnLst>
                              <p:par>
                                <p:cTn id="25" presetID="24" presetClass="entr" presetSubtype="0" fill="hold" grpId="0" nodeType="afterEffect">
                                  <p:stCondLst>
                                    <p:cond delay="0"/>
                                  </p:stCondLst>
                                  <p:childTnLst>
                                    <p:set>
                                      <p:cBhvr>
                                        <p:cTn id="26" dur="1" fill="hold">
                                          <p:stCondLst>
                                            <p:cond delay="0"/>
                                          </p:stCondLst>
                                        </p:cTn>
                                        <p:tgtEl>
                                          <p:spTgt spid="150536"/>
                                        </p:tgtEl>
                                        <p:attrNameLst>
                                          <p:attrName>style.visibility</p:attrName>
                                        </p:attrNameLst>
                                      </p:cBhvr>
                                      <p:to>
                                        <p:strVal val="visible"/>
                                      </p:to>
                                    </p:set>
                                    <p:anim to="" calcmode="lin" valueType="num">
                                      <p:cBhvr>
                                        <p:cTn id="27" dur="1" fill="hold"/>
                                        <p:tgtEl>
                                          <p:spTgt spid="150536"/>
                                        </p:tgtEl>
                                        <p:attrNameLst>
                                          <p:attrName/>
                                        </p:attrNameLst>
                                      </p:cBhvr>
                                    </p:anim>
                                  </p:childTnLst>
                                </p:cTn>
                              </p:par>
                            </p:childTnLst>
                          </p:cTn>
                        </p:par>
                        <p:par>
                          <p:cTn id="28" fill="hold" nodeType="afterGroup">
                            <p:stCondLst>
                              <p:cond delay="0"/>
                            </p:stCondLst>
                            <p:childTnLst>
                              <p:par>
                                <p:cTn id="29" presetID="24" presetClass="entr" presetSubtype="0" fill="hold" nodeType="afterEffect">
                                  <p:stCondLst>
                                    <p:cond delay="0"/>
                                  </p:stCondLst>
                                  <p:childTnLst>
                                    <p:set>
                                      <p:cBhvr>
                                        <p:cTn id="30" dur="1" fill="hold">
                                          <p:stCondLst>
                                            <p:cond delay="0"/>
                                          </p:stCondLst>
                                        </p:cTn>
                                        <p:tgtEl>
                                          <p:spTgt spid="150534"/>
                                        </p:tgtEl>
                                        <p:attrNameLst>
                                          <p:attrName>style.visibility</p:attrName>
                                        </p:attrNameLst>
                                      </p:cBhvr>
                                      <p:to>
                                        <p:strVal val="visible"/>
                                      </p:to>
                                    </p:set>
                                    <p:anim to="" calcmode="lin" valueType="num">
                                      <p:cBhvr>
                                        <p:cTn id="31" dur="1" fill="hold"/>
                                        <p:tgtEl>
                                          <p:spTgt spid="150534"/>
                                        </p:tgtEl>
                                        <p:attrNameLst>
                                          <p:attrName/>
                                        </p:attrNameLst>
                                      </p:cBhvr>
                                    </p:anim>
                                  </p:childTnLst>
                                </p:cTn>
                              </p:par>
                            </p:childTnLst>
                          </p:cTn>
                        </p:par>
                        <p:par>
                          <p:cTn id="32" fill="hold" nodeType="afterGroup">
                            <p:stCondLst>
                              <p:cond delay="0"/>
                            </p:stCondLst>
                            <p:childTnLst>
                              <p:par>
                                <p:cTn id="33" presetID="24" presetClass="entr" presetSubtype="0" fill="hold" grpId="0" nodeType="afterEffect">
                                  <p:stCondLst>
                                    <p:cond delay="0"/>
                                  </p:stCondLst>
                                  <p:childTnLst>
                                    <p:set>
                                      <p:cBhvr>
                                        <p:cTn id="34" dur="1" fill="hold">
                                          <p:stCondLst>
                                            <p:cond delay="0"/>
                                          </p:stCondLst>
                                        </p:cTn>
                                        <p:tgtEl>
                                          <p:spTgt spid="150537"/>
                                        </p:tgtEl>
                                        <p:attrNameLst>
                                          <p:attrName>style.visibility</p:attrName>
                                        </p:attrNameLst>
                                      </p:cBhvr>
                                      <p:to>
                                        <p:strVal val="visible"/>
                                      </p:to>
                                    </p:set>
                                    <p:anim to="" calcmode="lin" valueType="num">
                                      <p:cBhvr>
                                        <p:cTn id="35" dur="1" fill="hold"/>
                                        <p:tgtEl>
                                          <p:spTgt spid="15053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0531" grpId="0"/>
      <p:bldP spid="150535" grpId="0" animBg="1"/>
      <p:bldP spid="150536" grpId="0" animBg="1"/>
      <p:bldP spid="150537" grpId="0" animBg="1"/>
      <p:bldP spid="15053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2">
            <a:extLst>
              <a:ext uri="{FF2B5EF4-FFF2-40B4-BE49-F238E27FC236}">
                <a16:creationId xmlns:a16="http://schemas.microsoft.com/office/drawing/2014/main" xmlns="" id="{B394B5C4-3F3E-4924-9D53-44D625010F4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1555" name="Text Box 3">
            <a:extLst>
              <a:ext uri="{FF2B5EF4-FFF2-40B4-BE49-F238E27FC236}">
                <a16:creationId xmlns:a16="http://schemas.microsoft.com/office/drawing/2014/main" xmlns="" id="{FE2CBB3A-7469-4525-B003-6B9ED1A50A30}"/>
              </a:ext>
            </a:extLst>
          </p:cNvPr>
          <p:cNvSpPr txBox="1">
            <a:spLocks noChangeArrowheads="1"/>
          </p:cNvSpPr>
          <p:nvPr/>
        </p:nvSpPr>
        <p:spPr bwMode="auto">
          <a:xfrm>
            <a:off x="611188" y="549275"/>
            <a:ext cx="7921625" cy="221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chemeClr val="tx2"/>
                </a:solidFill>
              </a:rPr>
              <a:t>د) نظریه روانکاوی </a:t>
            </a:r>
          </a:p>
          <a:p>
            <a:pPr algn="ctr" eaLnBrk="1" hangingPunct="1">
              <a:spcBef>
                <a:spcPct val="50000"/>
              </a:spcBef>
            </a:pPr>
            <a:r>
              <a:rPr lang="fa-IR" altLang="en-US">
                <a:solidFill>
                  <a:schemeClr val="tx2"/>
                </a:solidFill>
              </a:rPr>
              <a:t>«زیگموند فروید»</a:t>
            </a:r>
          </a:p>
          <a:p>
            <a:pPr eaLnBrk="1" hangingPunct="1">
              <a:spcBef>
                <a:spcPct val="50000"/>
              </a:spcBef>
            </a:pPr>
            <a:endParaRPr lang="fa-IR" altLang="en-US" sz="1800" b="0">
              <a:cs typeface="Arial" panose="020B0604020202020204" pitchFamily="34" charset="0"/>
            </a:endParaRPr>
          </a:p>
          <a:p>
            <a:pPr eaLnBrk="1" hangingPunct="1">
              <a:spcBef>
                <a:spcPct val="50000"/>
              </a:spcBef>
            </a:pPr>
            <a:r>
              <a:rPr lang="fa-IR" altLang="en-US" sz="2500">
                <a:solidFill>
                  <a:srgbClr val="FF3300"/>
                </a:solidFill>
              </a:rPr>
              <a:t>توجه به ساختار و چگونگی رشد شخصیت </a:t>
            </a:r>
            <a:endParaRPr lang="fa-IR" altLang="en-US" sz="1800" b="0">
              <a:cs typeface="Arial" panose="020B0604020202020204" pitchFamily="34" charset="0"/>
            </a:endParaRPr>
          </a:p>
        </p:txBody>
      </p:sp>
      <p:sp>
        <p:nvSpPr>
          <p:cNvPr id="151556" name="Line 4">
            <a:extLst>
              <a:ext uri="{FF2B5EF4-FFF2-40B4-BE49-F238E27FC236}">
                <a16:creationId xmlns:a16="http://schemas.microsoft.com/office/drawing/2014/main" xmlns="" id="{265CC6D2-B689-456A-9756-6894B1824374}"/>
              </a:ext>
            </a:extLst>
          </p:cNvPr>
          <p:cNvSpPr>
            <a:spLocks noChangeShapeType="1"/>
          </p:cNvSpPr>
          <p:nvPr/>
        </p:nvSpPr>
        <p:spPr bwMode="auto">
          <a:xfrm flipH="1">
            <a:off x="6462713" y="4579938"/>
            <a:ext cx="539750" cy="0"/>
          </a:xfrm>
          <a:prstGeom prst="line">
            <a:avLst/>
          </a:prstGeom>
          <a:noFill/>
          <a:ln w="2857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1557" name="Rectangle 5">
            <a:extLst>
              <a:ext uri="{FF2B5EF4-FFF2-40B4-BE49-F238E27FC236}">
                <a16:creationId xmlns:a16="http://schemas.microsoft.com/office/drawing/2014/main" xmlns="" id="{76BCEB51-3629-40A7-B4B7-47EA8D57C1DB}"/>
              </a:ext>
            </a:extLst>
          </p:cNvPr>
          <p:cNvSpPr>
            <a:spLocks noChangeArrowheads="1"/>
          </p:cNvSpPr>
          <p:nvPr/>
        </p:nvSpPr>
        <p:spPr bwMode="auto">
          <a:xfrm>
            <a:off x="7037388" y="4148138"/>
            <a:ext cx="1657350" cy="86518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مرحله دهانی </a:t>
            </a:r>
            <a:endParaRPr lang="en-US" altLang="en-US" sz="2500">
              <a:solidFill>
                <a:srgbClr val="0000FF"/>
              </a:solidFill>
            </a:endParaRPr>
          </a:p>
        </p:txBody>
      </p:sp>
      <p:sp>
        <p:nvSpPr>
          <p:cNvPr id="151558" name="Rectangle 6">
            <a:extLst>
              <a:ext uri="{FF2B5EF4-FFF2-40B4-BE49-F238E27FC236}">
                <a16:creationId xmlns:a16="http://schemas.microsoft.com/office/drawing/2014/main" xmlns="" id="{B63DC706-F1B1-40E5-A03F-A9C4C668A4C4}"/>
              </a:ext>
            </a:extLst>
          </p:cNvPr>
          <p:cNvSpPr>
            <a:spLocks noChangeArrowheads="1"/>
          </p:cNvSpPr>
          <p:nvPr/>
        </p:nvSpPr>
        <p:spPr bwMode="auto">
          <a:xfrm>
            <a:off x="4725988" y="4148138"/>
            <a:ext cx="1728787" cy="86518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مرحله مقعدی</a:t>
            </a:r>
            <a:endParaRPr lang="en-US" altLang="en-US" sz="2500">
              <a:solidFill>
                <a:srgbClr val="0000FF"/>
              </a:solidFill>
            </a:endParaRPr>
          </a:p>
        </p:txBody>
      </p:sp>
      <p:sp>
        <p:nvSpPr>
          <p:cNvPr id="151559" name="Rectangle 7">
            <a:extLst>
              <a:ext uri="{FF2B5EF4-FFF2-40B4-BE49-F238E27FC236}">
                <a16:creationId xmlns:a16="http://schemas.microsoft.com/office/drawing/2014/main" xmlns="" id="{A9236D4F-2C1E-479A-BAC6-D7713507A0A0}"/>
              </a:ext>
            </a:extLst>
          </p:cNvPr>
          <p:cNvSpPr>
            <a:spLocks noChangeArrowheads="1"/>
          </p:cNvSpPr>
          <p:nvPr/>
        </p:nvSpPr>
        <p:spPr bwMode="auto">
          <a:xfrm>
            <a:off x="2689225" y="4148138"/>
            <a:ext cx="1512888" cy="86518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مرحله آلتی</a:t>
            </a:r>
            <a:endParaRPr lang="en-US" altLang="en-US" sz="2500">
              <a:solidFill>
                <a:srgbClr val="0000FF"/>
              </a:solidFill>
            </a:endParaRPr>
          </a:p>
        </p:txBody>
      </p:sp>
      <p:sp>
        <p:nvSpPr>
          <p:cNvPr id="151560" name="Rectangle 8">
            <a:extLst>
              <a:ext uri="{FF2B5EF4-FFF2-40B4-BE49-F238E27FC236}">
                <a16:creationId xmlns:a16="http://schemas.microsoft.com/office/drawing/2014/main" xmlns="" id="{3939DDF7-80F6-4CE6-93AA-0A3B8DE6742B}"/>
              </a:ext>
            </a:extLst>
          </p:cNvPr>
          <p:cNvSpPr>
            <a:spLocks noChangeArrowheads="1"/>
          </p:cNvSpPr>
          <p:nvPr/>
        </p:nvSpPr>
        <p:spPr bwMode="auto">
          <a:xfrm>
            <a:off x="366713" y="4148138"/>
            <a:ext cx="1800225" cy="86518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مرحله جنسی</a:t>
            </a:r>
            <a:endParaRPr lang="en-US" altLang="en-US" sz="2500">
              <a:solidFill>
                <a:srgbClr val="0000FF"/>
              </a:solidFill>
            </a:endParaRPr>
          </a:p>
        </p:txBody>
      </p:sp>
      <p:sp>
        <p:nvSpPr>
          <p:cNvPr id="151561" name="Line 9">
            <a:extLst>
              <a:ext uri="{FF2B5EF4-FFF2-40B4-BE49-F238E27FC236}">
                <a16:creationId xmlns:a16="http://schemas.microsoft.com/office/drawing/2014/main" xmlns="" id="{83A98384-E9DA-466D-BC81-6595A0DA17B8}"/>
              </a:ext>
            </a:extLst>
          </p:cNvPr>
          <p:cNvSpPr>
            <a:spLocks noChangeShapeType="1"/>
          </p:cNvSpPr>
          <p:nvPr/>
        </p:nvSpPr>
        <p:spPr bwMode="auto">
          <a:xfrm flipH="1">
            <a:off x="4197350" y="4579938"/>
            <a:ext cx="539750" cy="0"/>
          </a:xfrm>
          <a:prstGeom prst="line">
            <a:avLst/>
          </a:prstGeom>
          <a:noFill/>
          <a:ln w="2857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1562" name="Line 10">
            <a:extLst>
              <a:ext uri="{FF2B5EF4-FFF2-40B4-BE49-F238E27FC236}">
                <a16:creationId xmlns:a16="http://schemas.microsoft.com/office/drawing/2014/main" xmlns="" id="{1B1AC0D3-41EA-4BEF-99BC-786CC91BC765}"/>
              </a:ext>
            </a:extLst>
          </p:cNvPr>
          <p:cNvSpPr>
            <a:spLocks noChangeShapeType="1"/>
          </p:cNvSpPr>
          <p:nvPr/>
        </p:nvSpPr>
        <p:spPr bwMode="auto">
          <a:xfrm flipH="1">
            <a:off x="2162175" y="4579938"/>
            <a:ext cx="539750" cy="0"/>
          </a:xfrm>
          <a:prstGeom prst="line">
            <a:avLst/>
          </a:prstGeom>
          <a:noFill/>
          <a:ln w="2857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1563" name="Text Box 11">
            <a:extLst>
              <a:ext uri="{FF2B5EF4-FFF2-40B4-BE49-F238E27FC236}">
                <a16:creationId xmlns:a16="http://schemas.microsoft.com/office/drawing/2014/main" xmlns="" id="{72DA40CA-BB30-4746-816E-2EA3E0D056F4}"/>
              </a:ext>
            </a:extLst>
          </p:cNvPr>
          <p:cNvSpPr txBox="1">
            <a:spLocks noChangeArrowheads="1"/>
          </p:cNvSpPr>
          <p:nvPr/>
        </p:nvSpPr>
        <p:spPr bwMode="auto">
          <a:xfrm>
            <a:off x="3635375" y="3357563"/>
            <a:ext cx="201612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FFFF00"/>
                </a:solidFill>
              </a:rPr>
              <a:t>مراحل رشد </a:t>
            </a:r>
            <a:endParaRPr lang="en-US" altLang="en-US">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151555">
                                            <p:txEl>
                                              <p:pRg st="0" end="0"/>
                                            </p:txEl>
                                          </p:spTgt>
                                        </p:tgtEl>
                                        <p:attrNameLst>
                                          <p:attrName>style.visibility</p:attrName>
                                        </p:attrNameLst>
                                      </p:cBhvr>
                                      <p:to>
                                        <p:strVal val="visible"/>
                                      </p:to>
                                    </p:set>
                                    <p:animEffect transition="in" filter="strips(downLeft)">
                                      <p:cBhvr>
                                        <p:cTn id="7" dur="2000"/>
                                        <p:tgtEl>
                                          <p:spTgt spid="151555">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151555">
                                            <p:txEl>
                                              <p:pRg st="1" end="1"/>
                                            </p:txEl>
                                          </p:spTgt>
                                        </p:tgtEl>
                                        <p:attrNameLst>
                                          <p:attrName>style.visibility</p:attrName>
                                        </p:attrNameLst>
                                      </p:cBhvr>
                                      <p:to>
                                        <p:strVal val="visible"/>
                                      </p:to>
                                    </p:set>
                                    <p:animEffect transition="in" filter="strips(downLeft)">
                                      <p:cBhvr>
                                        <p:cTn id="11" dur="2000"/>
                                        <p:tgtEl>
                                          <p:spTgt spid="151555">
                                            <p:txEl>
                                              <p:pRg st="1" end="1"/>
                                            </p:txEl>
                                          </p:spTgt>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151555">
                                            <p:txEl>
                                              <p:pRg st="3" end="3"/>
                                            </p:txEl>
                                          </p:spTgt>
                                        </p:tgtEl>
                                        <p:attrNameLst>
                                          <p:attrName>style.visibility</p:attrName>
                                        </p:attrNameLst>
                                      </p:cBhvr>
                                      <p:to>
                                        <p:strVal val="visible"/>
                                      </p:to>
                                    </p:set>
                                    <p:animEffect transition="in" filter="strips(downLeft)">
                                      <p:cBhvr>
                                        <p:cTn id="15" dur="2000"/>
                                        <p:tgtEl>
                                          <p:spTgt spid="151555">
                                            <p:txEl>
                                              <p:pRg st="3" end="3"/>
                                            </p:txEl>
                                          </p:spTgt>
                                        </p:tgtEl>
                                      </p:cBhvr>
                                    </p:animEffect>
                                  </p:childTnLst>
                                </p:cTn>
                              </p:par>
                            </p:childTnLst>
                          </p:cTn>
                        </p:par>
                        <p:par>
                          <p:cTn id="16" fill="hold" nodeType="afterGroup">
                            <p:stCondLst>
                              <p:cond delay="6000"/>
                            </p:stCondLst>
                            <p:childTnLst>
                              <p:par>
                                <p:cTn id="17" presetID="18" presetClass="entr" presetSubtype="12" fill="hold" grpId="0" nodeType="afterEffect">
                                  <p:stCondLst>
                                    <p:cond delay="0"/>
                                  </p:stCondLst>
                                  <p:childTnLst>
                                    <p:set>
                                      <p:cBhvr>
                                        <p:cTn id="18" dur="1" fill="hold">
                                          <p:stCondLst>
                                            <p:cond delay="0"/>
                                          </p:stCondLst>
                                        </p:cTn>
                                        <p:tgtEl>
                                          <p:spTgt spid="151563"/>
                                        </p:tgtEl>
                                        <p:attrNameLst>
                                          <p:attrName>style.visibility</p:attrName>
                                        </p:attrNameLst>
                                      </p:cBhvr>
                                      <p:to>
                                        <p:strVal val="visible"/>
                                      </p:to>
                                    </p:set>
                                    <p:animEffect transition="in" filter="strips(downLeft)">
                                      <p:cBhvr>
                                        <p:cTn id="19" dur="2000"/>
                                        <p:tgtEl>
                                          <p:spTgt spid="151563"/>
                                        </p:tgtEl>
                                      </p:cBhvr>
                                    </p:animEffect>
                                  </p:childTnLst>
                                </p:cTn>
                              </p:par>
                            </p:childTnLst>
                          </p:cTn>
                        </p:par>
                        <p:par>
                          <p:cTn id="20" fill="hold" nodeType="afterGroup">
                            <p:stCondLst>
                              <p:cond delay="8000"/>
                            </p:stCondLst>
                            <p:childTnLst>
                              <p:par>
                                <p:cTn id="21" presetID="18" presetClass="entr" presetSubtype="12" fill="hold" grpId="0" nodeType="afterEffect">
                                  <p:stCondLst>
                                    <p:cond delay="0"/>
                                  </p:stCondLst>
                                  <p:childTnLst>
                                    <p:set>
                                      <p:cBhvr>
                                        <p:cTn id="22" dur="1" fill="hold">
                                          <p:stCondLst>
                                            <p:cond delay="0"/>
                                          </p:stCondLst>
                                        </p:cTn>
                                        <p:tgtEl>
                                          <p:spTgt spid="151557"/>
                                        </p:tgtEl>
                                        <p:attrNameLst>
                                          <p:attrName>style.visibility</p:attrName>
                                        </p:attrNameLst>
                                      </p:cBhvr>
                                      <p:to>
                                        <p:strVal val="visible"/>
                                      </p:to>
                                    </p:set>
                                    <p:animEffect transition="in" filter="strips(downLeft)">
                                      <p:cBhvr>
                                        <p:cTn id="23" dur="2000"/>
                                        <p:tgtEl>
                                          <p:spTgt spid="151557"/>
                                        </p:tgtEl>
                                      </p:cBhvr>
                                    </p:animEffect>
                                  </p:childTnLst>
                                </p:cTn>
                              </p:par>
                            </p:childTnLst>
                          </p:cTn>
                        </p:par>
                        <p:par>
                          <p:cTn id="24" fill="hold" nodeType="afterGroup">
                            <p:stCondLst>
                              <p:cond delay="10000"/>
                            </p:stCondLst>
                            <p:childTnLst>
                              <p:par>
                                <p:cTn id="25" presetID="18" presetClass="entr" presetSubtype="12" fill="hold" nodeType="afterEffect">
                                  <p:stCondLst>
                                    <p:cond delay="0"/>
                                  </p:stCondLst>
                                  <p:childTnLst>
                                    <p:set>
                                      <p:cBhvr>
                                        <p:cTn id="26" dur="1" fill="hold">
                                          <p:stCondLst>
                                            <p:cond delay="0"/>
                                          </p:stCondLst>
                                        </p:cTn>
                                        <p:tgtEl>
                                          <p:spTgt spid="151556"/>
                                        </p:tgtEl>
                                        <p:attrNameLst>
                                          <p:attrName>style.visibility</p:attrName>
                                        </p:attrNameLst>
                                      </p:cBhvr>
                                      <p:to>
                                        <p:strVal val="visible"/>
                                      </p:to>
                                    </p:set>
                                    <p:animEffect transition="in" filter="strips(downLeft)">
                                      <p:cBhvr>
                                        <p:cTn id="27" dur="2000"/>
                                        <p:tgtEl>
                                          <p:spTgt spid="151556"/>
                                        </p:tgtEl>
                                      </p:cBhvr>
                                    </p:animEffect>
                                  </p:childTnLst>
                                </p:cTn>
                              </p:par>
                            </p:childTnLst>
                          </p:cTn>
                        </p:par>
                        <p:par>
                          <p:cTn id="28" fill="hold" nodeType="afterGroup">
                            <p:stCondLst>
                              <p:cond delay="12000"/>
                            </p:stCondLst>
                            <p:childTnLst>
                              <p:par>
                                <p:cTn id="29" presetID="18" presetClass="entr" presetSubtype="12" fill="hold" grpId="0" nodeType="afterEffect">
                                  <p:stCondLst>
                                    <p:cond delay="0"/>
                                  </p:stCondLst>
                                  <p:childTnLst>
                                    <p:set>
                                      <p:cBhvr>
                                        <p:cTn id="30" dur="1" fill="hold">
                                          <p:stCondLst>
                                            <p:cond delay="0"/>
                                          </p:stCondLst>
                                        </p:cTn>
                                        <p:tgtEl>
                                          <p:spTgt spid="151558"/>
                                        </p:tgtEl>
                                        <p:attrNameLst>
                                          <p:attrName>style.visibility</p:attrName>
                                        </p:attrNameLst>
                                      </p:cBhvr>
                                      <p:to>
                                        <p:strVal val="visible"/>
                                      </p:to>
                                    </p:set>
                                    <p:animEffect transition="in" filter="strips(downLeft)">
                                      <p:cBhvr>
                                        <p:cTn id="31" dur="2000"/>
                                        <p:tgtEl>
                                          <p:spTgt spid="151558"/>
                                        </p:tgtEl>
                                      </p:cBhvr>
                                    </p:animEffect>
                                  </p:childTnLst>
                                </p:cTn>
                              </p:par>
                            </p:childTnLst>
                          </p:cTn>
                        </p:par>
                        <p:par>
                          <p:cTn id="32" fill="hold" nodeType="afterGroup">
                            <p:stCondLst>
                              <p:cond delay="14000"/>
                            </p:stCondLst>
                            <p:childTnLst>
                              <p:par>
                                <p:cTn id="33" presetID="18" presetClass="entr" presetSubtype="12" fill="hold" nodeType="afterEffect">
                                  <p:stCondLst>
                                    <p:cond delay="0"/>
                                  </p:stCondLst>
                                  <p:childTnLst>
                                    <p:set>
                                      <p:cBhvr>
                                        <p:cTn id="34" dur="1" fill="hold">
                                          <p:stCondLst>
                                            <p:cond delay="0"/>
                                          </p:stCondLst>
                                        </p:cTn>
                                        <p:tgtEl>
                                          <p:spTgt spid="151561"/>
                                        </p:tgtEl>
                                        <p:attrNameLst>
                                          <p:attrName>style.visibility</p:attrName>
                                        </p:attrNameLst>
                                      </p:cBhvr>
                                      <p:to>
                                        <p:strVal val="visible"/>
                                      </p:to>
                                    </p:set>
                                    <p:animEffect transition="in" filter="strips(downLeft)">
                                      <p:cBhvr>
                                        <p:cTn id="35" dur="2000"/>
                                        <p:tgtEl>
                                          <p:spTgt spid="151561"/>
                                        </p:tgtEl>
                                      </p:cBhvr>
                                    </p:animEffect>
                                  </p:childTnLst>
                                </p:cTn>
                              </p:par>
                            </p:childTnLst>
                          </p:cTn>
                        </p:par>
                        <p:par>
                          <p:cTn id="36" fill="hold" nodeType="afterGroup">
                            <p:stCondLst>
                              <p:cond delay="16000"/>
                            </p:stCondLst>
                            <p:childTnLst>
                              <p:par>
                                <p:cTn id="37" presetID="18" presetClass="entr" presetSubtype="12" fill="hold" grpId="0" nodeType="afterEffect">
                                  <p:stCondLst>
                                    <p:cond delay="0"/>
                                  </p:stCondLst>
                                  <p:childTnLst>
                                    <p:set>
                                      <p:cBhvr>
                                        <p:cTn id="38" dur="1" fill="hold">
                                          <p:stCondLst>
                                            <p:cond delay="0"/>
                                          </p:stCondLst>
                                        </p:cTn>
                                        <p:tgtEl>
                                          <p:spTgt spid="151559"/>
                                        </p:tgtEl>
                                        <p:attrNameLst>
                                          <p:attrName>style.visibility</p:attrName>
                                        </p:attrNameLst>
                                      </p:cBhvr>
                                      <p:to>
                                        <p:strVal val="visible"/>
                                      </p:to>
                                    </p:set>
                                    <p:animEffect transition="in" filter="strips(downLeft)">
                                      <p:cBhvr>
                                        <p:cTn id="39" dur="2000"/>
                                        <p:tgtEl>
                                          <p:spTgt spid="151559"/>
                                        </p:tgtEl>
                                      </p:cBhvr>
                                    </p:animEffect>
                                  </p:childTnLst>
                                </p:cTn>
                              </p:par>
                            </p:childTnLst>
                          </p:cTn>
                        </p:par>
                        <p:par>
                          <p:cTn id="40" fill="hold" nodeType="afterGroup">
                            <p:stCondLst>
                              <p:cond delay="18000"/>
                            </p:stCondLst>
                            <p:childTnLst>
                              <p:par>
                                <p:cTn id="41" presetID="18" presetClass="entr" presetSubtype="12" fill="hold" nodeType="afterEffect">
                                  <p:stCondLst>
                                    <p:cond delay="0"/>
                                  </p:stCondLst>
                                  <p:childTnLst>
                                    <p:set>
                                      <p:cBhvr>
                                        <p:cTn id="42" dur="1" fill="hold">
                                          <p:stCondLst>
                                            <p:cond delay="0"/>
                                          </p:stCondLst>
                                        </p:cTn>
                                        <p:tgtEl>
                                          <p:spTgt spid="151562"/>
                                        </p:tgtEl>
                                        <p:attrNameLst>
                                          <p:attrName>style.visibility</p:attrName>
                                        </p:attrNameLst>
                                      </p:cBhvr>
                                      <p:to>
                                        <p:strVal val="visible"/>
                                      </p:to>
                                    </p:set>
                                    <p:animEffect transition="in" filter="strips(downLeft)">
                                      <p:cBhvr>
                                        <p:cTn id="43" dur="2000"/>
                                        <p:tgtEl>
                                          <p:spTgt spid="151562"/>
                                        </p:tgtEl>
                                      </p:cBhvr>
                                    </p:animEffect>
                                  </p:childTnLst>
                                </p:cTn>
                              </p:par>
                            </p:childTnLst>
                          </p:cTn>
                        </p:par>
                        <p:par>
                          <p:cTn id="44" fill="hold" nodeType="afterGroup">
                            <p:stCondLst>
                              <p:cond delay="20000"/>
                            </p:stCondLst>
                            <p:childTnLst>
                              <p:par>
                                <p:cTn id="45" presetID="18" presetClass="entr" presetSubtype="12" fill="hold" grpId="0" nodeType="afterEffect">
                                  <p:stCondLst>
                                    <p:cond delay="0"/>
                                  </p:stCondLst>
                                  <p:childTnLst>
                                    <p:set>
                                      <p:cBhvr>
                                        <p:cTn id="46" dur="1" fill="hold">
                                          <p:stCondLst>
                                            <p:cond delay="0"/>
                                          </p:stCondLst>
                                        </p:cTn>
                                        <p:tgtEl>
                                          <p:spTgt spid="151560"/>
                                        </p:tgtEl>
                                        <p:attrNameLst>
                                          <p:attrName>style.visibility</p:attrName>
                                        </p:attrNameLst>
                                      </p:cBhvr>
                                      <p:to>
                                        <p:strVal val="visible"/>
                                      </p:to>
                                    </p:set>
                                    <p:animEffect transition="in" filter="strips(downLeft)">
                                      <p:cBhvr>
                                        <p:cTn id="47" dur="2000"/>
                                        <p:tgtEl>
                                          <p:spTgt spid="151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1557" grpId="0" animBg="1"/>
      <p:bldP spid="151558" grpId="0" animBg="1"/>
      <p:bldP spid="151559" grpId="0" animBg="1"/>
      <p:bldP spid="151560" grpId="0" animBg="1"/>
      <p:bldP spid="15156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 Box 2">
            <a:extLst>
              <a:ext uri="{FF2B5EF4-FFF2-40B4-BE49-F238E27FC236}">
                <a16:creationId xmlns:a16="http://schemas.microsoft.com/office/drawing/2014/main" xmlns="" id="{F4609CDC-E61A-40E2-AAC2-135C4C2FFA0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2579" name="Text Box 3">
            <a:extLst>
              <a:ext uri="{FF2B5EF4-FFF2-40B4-BE49-F238E27FC236}">
                <a16:creationId xmlns:a16="http://schemas.microsoft.com/office/drawing/2014/main" xmlns="" id="{534C96EF-D054-4223-A2A0-5749AF4D1545}"/>
              </a:ext>
            </a:extLst>
          </p:cNvPr>
          <p:cNvSpPr txBox="1">
            <a:spLocks noChangeArrowheads="1"/>
          </p:cNvSpPr>
          <p:nvPr/>
        </p:nvSpPr>
        <p:spPr bwMode="auto">
          <a:xfrm>
            <a:off x="2052638" y="620713"/>
            <a:ext cx="4464050"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FFFF00"/>
                </a:solidFill>
              </a:rPr>
              <a:t>ساختار شخصیت از نظر فروید</a:t>
            </a:r>
          </a:p>
        </p:txBody>
      </p:sp>
      <p:sp>
        <p:nvSpPr>
          <p:cNvPr id="152580" name="Line 4">
            <a:extLst>
              <a:ext uri="{FF2B5EF4-FFF2-40B4-BE49-F238E27FC236}">
                <a16:creationId xmlns:a16="http://schemas.microsoft.com/office/drawing/2014/main" xmlns="" id="{D5381E65-EACD-4445-9733-3CC76E9CAFA3}"/>
              </a:ext>
            </a:extLst>
          </p:cNvPr>
          <p:cNvSpPr>
            <a:spLocks noChangeShapeType="1"/>
          </p:cNvSpPr>
          <p:nvPr/>
        </p:nvSpPr>
        <p:spPr bwMode="auto">
          <a:xfrm>
            <a:off x="5141913" y="1339850"/>
            <a:ext cx="1230312" cy="649288"/>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2581" name="Line 5">
            <a:extLst>
              <a:ext uri="{FF2B5EF4-FFF2-40B4-BE49-F238E27FC236}">
                <a16:creationId xmlns:a16="http://schemas.microsoft.com/office/drawing/2014/main" xmlns="" id="{0EBBD441-F246-4CBC-9E01-CC056DC0EF18}"/>
              </a:ext>
            </a:extLst>
          </p:cNvPr>
          <p:cNvSpPr>
            <a:spLocks noChangeShapeType="1"/>
          </p:cNvSpPr>
          <p:nvPr/>
        </p:nvSpPr>
        <p:spPr bwMode="auto">
          <a:xfrm>
            <a:off x="4643438" y="1339850"/>
            <a:ext cx="0" cy="792163"/>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2582" name="Line 6">
            <a:extLst>
              <a:ext uri="{FF2B5EF4-FFF2-40B4-BE49-F238E27FC236}">
                <a16:creationId xmlns:a16="http://schemas.microsoft.com/office/drawing/2014/main" xmlns="" id="{A9E34642-EADF-4551-A134-C1A304635EAA}"/>
              </a:ext>
            </a:extLst>
          </p:cNvPr>
          <p:cNvSpPr>
            <a:spLocks noChangeShapeType="1"/>
          </p:cNvSpPr>
          <p:nvPr/>
        </p:nvSpPr>
        <p:spPr bwMode="auto">
          <a:xfrm flipH="1">
            <a:off x="2987675" y="1357313"/>
            <a:ext cx="1092200" cy="631825"/>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2583" name="Oval 7">
            <a:extLst>
              <a:ext uri="{FF2B5EF4-FFF2-40B4-BE49-F238E27FC236}">
                <a16:creationId xmlns:a16="http://schemas.microsoft.com/office/drawing/2014/main" xmlns="" id="{570D8AC4-51A1-4E1F-ADC6-B9766D788FD6}"/>
              </a:ext>
            </a:extLst>
          </p:cNvPr>
          <p:cNvSpPr>
            <a:spLocks noChangeArrowheads="1"/>
          </p:cNvSpPr>
          <p:nvPr/>
        </p:nvSpPr>
        <p:spPr bwMode="auto">
          <a:xfrm>
            <a:off x="5795963" y="1989138"/>
            <a:ext cx="1223962" cy="792162"/>
          </a:xfrm>
          <a:prstGeom prst="ellipse">
            <a:avLst/>
          </a:prstGeom>
          <a:solidFill>
            <a:srgbClr val="0000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3300"/>
                </a:solidFill>
              </a:rPr>
              <a:t>نهاد </a:t>
            </a:r>
            <a:endParaRPr lang="en-US" altLang="en-US" sz="2500">
              <a:solidFill>
                <a:srgbClr val="FF3300"/>
              </a:solidFill>
            </a:endParaRPr>
          </a:p>
        </p:txBody>
      </p:sp>
      <p:sp>
        <p:nvSpPr>
          <p:cNvPr id="152584" name="Oval 8">
            <a:extLst>
              <a:ext uri="{FF2B5EF4-FFF2-40B4-BE49-F238E27FC236}">
                <a16:creationId xmlns:a16="http://schemas.microsoft.com/office/drawing/2014/main" xmlns="" id="{ACF7A731-AFBF-4CB9-A85C-194E2705A65B}"/>
              </a:ext>
            </a:extLst>
          </p:cNvPr>
          <p:cNvSpPr>
            <a:spLocks noChangeArrowheads="1"/>
          </p:cNvSpPr>
          <p:nvPr/>
        </p:nvSpPr>
        <p:spPr bwMode="auto">
          <a:xfrm>
            <a:off x="4011613" y="2128838"/>
            <a:ext cx="1223962" cy="792162"/>
          </a:xfrm>
          <a:prstGeom prst="ellipse">
            <a:avLst/>
          </a:prstGeom>
          <a:solidFill>
            <a:srgbClr val="0000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3300"/>
                </a:solidFill>
              </a:rPr>
              <a:t>خود</a:t>
            </a:r>
            <a:endParaRPr lang="en-US" altLang="en-US" sz="2500">
              <a:solidFill>
                <a:srgbClr val="FF3300"/>
              </a:solidFill>
            </a:endParaRPr>
          </a:p>
        </p:txBody>
      </p:sp>
      <p:sp>
        <p:nvSpPr>
          <p:cNvPr id="152585" name="Oval 9">
            <a:extLst>
              <a:ext uri="{FF2B5EF4-FFF2-40B4-BE49-F238E27FC236}">
                <a16:creationId xmlns:a16="http://schemas.microsoft.com/office/drawing/2014/main" xmlns="" id="{83BCB05D-7B45-40CF-BB5E-F10F6A31CFFE}"/>
              </a:ext>
            </a:extLst>
          </p:cNvPr>
          <p:cNvSpPr>
            <a:spLocks noChangeArrowheads="1"/>
          </p:cNvSpPr>
          <p:nvPr/>
        </p:nvSpPr>
        <p:spPr bwMode="auto">
          <a:xfrm>
            <a:off x="2392363" y="1989138"/>
            <a:ext cx="1223962" cy="792162"/>
          </a:xfrm>
          <a:prstGeom prst="ellipse">
            <a:avLst/>
          </a:prstGeom>
          <a:solidFill>
            <a:srgbClr val="0000FF"/>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3300"/>
                </a:solidFill>
              </a:rPr>
              <a:t>فراخود</a:t>
            </a:r>
            <a:endParaRPr lang="en-US" altLang="en-US" sz="2500">
              <a:solidFill>
                <a:srgbClr val="FF3300"/>
              </a:solidFill>
            </a:endParaRPr>
          </a:p>
        </p:txBody>
      </p:sp>
      <p:sp>
        <p:nvSpPr>
          <p:cNvPr id="152586" name="Line 10">
            <a:extLst>
              <a:ext uri="{FF2B5EF4-FFF2-40B4-BE49-F238E27FC236}">
                <a16:creationId xmlns:a16="http://schemas.microsoft.com/office/drawing/2014/main" xmlns="" id="{B9F0008D-9F21-4DC5-BB82-4A7C55152B4F}"/>
              </a:ext>
            </a:extLst>
          </p:cNvPr>
          <p:cNvSpPr>
            <a:spLocks noChangeShapeType="1"/>
          </p:cNvSpPr>
          <p:nvPr/>
        </p:nvSpPr>
        <p:spPr bwMode="auto">
          <a:xfrm>
            <a:off x="4643438" y="3140075"/>
            <a:ext cx="0" cy="792163"/>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52587" name="Rectangle 11">
            <a:extLst>
              <a:ext uri="{FF2B5EF4-FFF2-40B4-BE49-F238E27FC236}">
                <a16:creationId xmlns:a16="http://schemas.microsoft.com/office/drawing/2014/main" xmlns="" id="{2FF58F28-9420-403A-8233-99430228D62D}"/>
              </a:ext>
            </a:extLst>
          </p:cNvPr>
          <p:cNvSpPr>
            <a:spLocks noChangeArrowheads="1"/>
          </p:cNvSpPr>
          <p:nvPr/>
        </p:nvSpPr>
        <p:spPr bwMode="auto">
          <a:xfrm>
            <a:off x="3205163" y="3943350"/>
            <a:ext cx="2898775" cy="854075"/>
          </a:xfrm>
          <a:prstGeom prst="rect">
            <a:avLst/>
          </a:prstGeom>
          <a:solidFill>
            <a:srgbClr val="FF33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300">
                <a:solidFill>
                  <a:srgbClr val="0000FF"/>
                </a:solidFill>
              </a:rPr>
              <a:t>استفاده از مکانسیم دفاعی </a:t>
            </a:r>
            <a:endParaRPr lang="en-US" altLang="en-US" sz="2300">
              <a:solidFill>
                <a:srgbClr val="0000FF"/>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152579"/>
                                        </p:tgtEl>
                                        <p:attrNameLst>
                                          <p:attrName>style.visibility</p:attrName>
                                        </p:attrNameLst>
                                      </p:cBhvr>
                                      <p:to>
                                        <p:strVal val="visible"/>
                                      </p:to>
                                    </p:set>
                                    <p:animEffect transition="in" filter="barn(outVertical)">
                                      <p:cBhvr>
                                        <p:cTn id="7" dur="2000"/>
                                        <p:tgtEl>
                                          <p:spTgt spid="152579"/>
                                        </p:tgtEl>
                                      </p:cBhvr>
                                    </p:animEffect>
                                  </p:childTnLst>
                                </p:cTn>
                              </p:par>
                            </p:childTnLst>
                          </p:cTn>
                        </p:par>
                        <p:par>
                          <p:cTn id="8" fill="hold" nodeType="afterGroup">
                            <p:stCondLst>
                              <p:cond delay="2000"/>
                            </p:stCondLst>
                            <p:childTnLst>
                              <p:par>
                                <p:cTn id="9" presetID="16" presetClass="entr" presetSubtype="37" fill="hold" nodeType="afterEffect">
                                  <p:stCondLst>
                                    <p:cond delay="0"/>
                                  </p:stCondLst>
                                  <p:childTnLst>
                                    <p:set>
                                      <p:cBhvr>
                                        <p:cTn id="10" dur="1" fill="hold">
                                          <p:stCondLst>
                                            <p:cond delay="0"/>
                                          </p:stCondLst>
                                        </p:cTn>
                                        <p:tgtEl>
                                          <p:spTgt spid="152580"/>
                                        </p:tgtEl>
                                        <p:attrNameLst>
                                          <p:attrName>style.visibility</p:attrName>
                                        </p:attrNameLst>
                                      </p:cBhvr>
                                      <p:to>
                                        <p:strVal val="visible"/>
                                      </p:to>
                                    </p:set>
                                    <p:animEffect transition="in" filter="barn(outVertical)">
                                      <p:cBhvr>
                                        <p:cTn id="11" dur="2000"/>
                                        <p:tgtEl>
                                          <p:spTgt spid="152580"/>
                                        </p:tgtEl>
                                      </p:cBhvr>
                                    </p:animEffect>
                                  </p:childTnLst>
                                </p:cTn>
                              </p:par>
                            </p:childTnLst>
                          </p:cTn>
                        </p:par>
                        <p:par>
                          <p:cTn id="12" fill="hold" nodeType="afterGroup">
                            <p:stCondLst>
                              <p:cond delay="4000"/>
                            </p:stCondLst>
                            <p:childTnLst>
                              <p:par>
                                <p:cTn id="13" presetID="16" presetClass="entr" presetSubtype="37" fill="hold" grpId="0" nodeType="afterEffect">
                                  <p:stCondLst>
                                    <p:cond delay="0"/>
                                  </p:stCondLst>
                                  <p:childTnLst>
                                    <p:set>
                                      <p:cBhvr>
                                        <p:cTn id="14" dur="1" fill="hold">
                                          <p:stCondLst>
                                            <p:cond delay="0"/>
                                          </p:stCondLst>
                                        </p:cTn>
                                        <p:tgtEl>
                                          <p:spTgt spid="152583"/>
                                        </p:tgtEl>
                                        <p:attrNameLst>
                                          <p:attrName>style.visibility</p:attrName>
                                        </p:attrNameLst>
                                      </p:cBhvr>
                                      <p:to>
                                        <p:strVal val="visible"/>
                                      </p:to>
                                    </p:set>
                                    <p:animEffect transition="in" filter="barn(outVertical)">
                                      <p:cBhvr>
                                        <p:cTn id="15" dur="2000"/>
                                        <p:tgtEl>
                                          <p:spTgt spid="152583"/>
                                        </p:tgtEl>
                                      </p:cBhvr>
                                    </p:animEffect>
                                  </p:childTnLst>
                                </p:cTn>
                              </p:par>
                            </p:childTnLst>
                          </p:cTn>
                        </p:par>
                        <p:par>
                          <p:cTn id="16" fill="hold" nodeType="afterGroup">
                            <p:stCondLst>
                              <p:cond delay="6000"/>
                            </p:stCondLst>
                            <p:childTnLst>
                              <p:par>
                                <p:cTn id="17" presetID="16" presetClass="entr" presetSubtype="37" fill="hold" nodeType="afterEffect">
                                  <p:stCondLst>
                                    <p:cond delay="0"/>
                                  </p:stCondLst>
                                  <p:childTnLst>
                                    <p:set>
                                      <p:cBhvr>
                                        <p:cTn id="18" dur="1" fill="hold">
                                          <p:stCondLst>
                                            <p:cond delay="0"/>
                                          </p:stCondLst>
                                        </p:cTn>
                                        <p:tgtEl>
                                          <p:spTgt spid="152581"/>
                                        </p:tgtEl>
                                        <p:attrNameLst>
                                          <p:attrName>style.visibility</p:attrName>
                                        </p:attrNameLst>
                                      </p:cBhvr>
                                      <p:to>
                                        <p:strVal val="visible"/>
                                      </p:to>
                                    </p:set>
                                    <p:animEffect transition="in" filter="barn(outVertical)">
                                      <p:cBhvr>
                                        <p:cTn id="19" dur="2000"/>
                                        <p:tgtEl>
                                          <p:spTgt spid="152581"/>
                                        </p:tgtEl>
                                      </p:cBhvr>
                                    </p:animEffect>
                                  </p:childTnLst>
                                </p:cTn>
                              </p:par>
                            </p:childTnLst>
                          </p:cTn>
                        </p:par>
                        <p:par>
                          <p:cTn id="20" fill="hold" nodeType="afterGroup">
                            <p:stCondLst>
                              <p:cond delay="8000"/>
                            </p:stCondLst>
                            <p:childTnLst>
                              <p:par>
                                <p:cTn id="21" presetID="16" presetClass="entr" presetSubtype="37" fill="hold" grpId="0" nodeType="afterEffect">
                                  <p:stCondLst>
                                    <p:cond delay="0"/>
                                  </p:stCondLst>
                                  <p:childTnLst>
                                    <p:set>
                                      <p:cBhvr>
                                        <p:cTn id="22" dur="1" fill="hold">
                                          <p:stCondLst>
                                            <p:cond delay="0"/>
                                          </p:stCondLst>
                                        </p:cTn>
                                        <p:tgtEl>
                                          <p:spTgt spid="152584"/>
                                        </p:tgtEl>
                                        <p:attrNameLst>
                                          <p:attrName>style.visibility</p:attrName>
                                        </p:attrNameLst>
                                      </p:cBhvr>
                                      <p:to>
                                        <p:strVal val="visible"/>
                                      </p:to>
                                    </p:set>
                                    <p:animEffect transition="in" filter="barn(outVertical)">
                                      <p:cBhvr>
                                        <p:cTn id="23" dur="2000"/>
                                        <p:tgtEl>
                                          <p:spTgt spid="152584"/>
                                        </p:tgtEl>
                                      </p:cBhvr>
                                    </p:animEffect>
                                  </p:childTnLst>
                                </p:cTn>
                              </p:par>
                            </p:childTnLst>
                          </p:cTn>
                        </p:par>
                        <p:par>
                          <p:cTn id="24" fill="hold" nodeType="afterGroup">
                            <p:stCondLst>
                              <p:cond delay="10000"/>
                            </p:stCondLst>
                            <p:childTnLst>
                              <p:par>
                                <p:cTn id="25" presetID="16" presetClass="entr" presetSubtype="37" fill="hold" nodeType="afterEffect">
                                  <p:stCondLst>
                                    <p:cond delay="0"/>
                                  </p:stCondLst>
                                  <p:childTnLst>
                                    <p:set>
                                      <p:cBhvr>
                                        <p:cTn id="26" dur="1" fill="hold">
                                          <p:stCondLst>
                                            <p:cond delay="0"/>
                                          </p:stCondLst>
                                        </p:cTn>
                                        <p:tgtEl>
                                          <p:spTgt spid="152586"/>
                                        </p:tgtEl>
                                        <p:attrNameLst>
                                          <p:attrName>style.visibility</p:attrName>
                                        </p:attrNameLst>
                                      </p:cBhvr>
                                      <p:to>
                                        <p:strVal val="visible"/>
                                      </p:to>
                                    </p:set>
                                    <p:animEffect transition="in" filter="barn(outVertical)">
                                      <p:cBhvr>
                                        <p:cTn id="27" dur="2000"/>
                                        <p:tgtEl>
                                          <p:spTgt spid="152586"/>
                                        </p:tgtEl>
                                      </p:cBhvr>
                                    </p:animEffect>
                                  </p:childTnLst>
                                </p:cTn>
                              </p:par>
                            </p:childTnLst>
                          </p:cTn>
                        </p:par>
                        <p:par>
                          <p:cTn id="28" fill="hold" nodeType="afterGroup">
                            <p:stCondLst>
                              <p:cond delay="12000"/>
                            </p:stCondLst>
                            <p:childTnLst>
                              <p:par>
                                <p:cTn id="29" presetID="16" presetClass="entr" presetSubtype="37" fill="hold" grpId="0" nodeType="afterEffect">
                                  <p:stCondLst>
                                    <p:cond delay="0"/>
                                  </p:stCondLst>
                                  <p:childTnLst>
                                    <p:set>
                                      <p:cBhvr>
                                        <p:cTn id="30" dur="1" fill="hold">
                                          <p:stCondLst>
                                            <p:cond delay="0"/>
                                          </p:stCondLst>
                                        </p:cTn>
                                        <p:tgtEl>
                                          <p:spTgt spid="152587"/>
                                        </p:tgtEl>
                                        <p:attrNameLst>
                                          <p:attrName>style.visibility</p:attrName>
                                        </p:attrNameLst>
                                      </p:cBhvr>
                                      <p:to>
                                        <p:strVal val="visible"/>
                                      </p:to>
                                    </p:set>
                                    <p:animEffect transition="in" filter="barn(outVertical)">
                                      <p:cBhvr>
                                        <p:cTn id="31" dur="2000"/>
                                        <p:tgtEl>
                                          <p:spTgt spid="152587"/>
                                        </p:tgtEl>
                                      </p:cBhvr>
                                    </p:animEffect>
                                  </p:childTnLst>
                                </p:cTn>
                              </p:par>
                            </p:childTnLst>
                          </p:cTn>
                        </p:par>
                        <p:par>
                          <p:cTn id="32" fill="hold" nodeType="afterGroup">
                            <p:stCondLst>
                              <p:cond delay="14000"/>
                            </p:stCondLst>
                            <p:childTnLst>
                              <p:par>
                                <p:cTn id="33" presetID="16" presetClass="entr" presetSubtype="37" fill="hold" nodeType="afterEffect">
                                  <p:stCondLst>
                                    <p:cond delay="0"/>
                                  </p:stCondLst>
                                  <p:childTnLst>
                                    <p:set>
                                      <p:cBhvr>
                                        <p:cTn id="34" dur="1" fill="hold">
                                          <p:stCondLst>
                                            <p:cond delay="0"/>
                                          </p:stCondLst>
                                        </p:cTn>
                                        <p:tgtEl>
                                          <p:spTgt spid="152582"/>
                                        </p:tgtEl>
                                        <p:attrNameLst>
                                          <p:attrName>style.visibility</p:attrName>
                                        </p:attrNameLst>
                                      </p:cBhvr>
                                      <p:to>
                                        <p:strVal val="visible"/>
                                      </p:to>
                                    </p:set>
                                    <p:animEffect transition="in" filter="barn(outVertical)">
                                      <p:cBhvr>
                                        <p:cTn id="35" dur="2000"/>
                                        <p:tgtEl>
                                          <p:spTgt spid="152582"/>
                                        </p:tgtEl>
                                      </p:cBhvr>
                                    </p:animEffect>
                                  </p:childTnLst>
                                </p:cTn>
                              </p:par>
                            </p:childTnLst>
                          </p:cTn>
                        </p:par>
                        <p:par>
                          <p:cTn id="36" fill="hold" nodeType="afterGroup">
                            <p:stCondLst>
                              <p:cond delay="16000"/>
                            </p:stCondLst>
                            <p:childTnLst>
                              <p:par>
                                <p:cTn id="37" presetID="16" presetClass="entr" presetSubtype="37" fill="hold" grpId="0" nodeType="afterEffect">
                                  <p:stCondLst>
                                    <p:cond delay="0"/>
                                  </p:stCondLst>
                                  <p:childTnLst>
                                    <p:set>
                                      <p:cBhvr>
                                        <p:cTn id="38" dur="1" fill="hold">
                                          <p:stCondLst>
                                            <p:cond delay="0"/>
                                          </p:stCondLst>
                                        </p:cTn>
                                        <p:tgtEl>
                                          <p:spTgt spid="152585"/>
                                        </p:tgtEl>
                                        <p:attrNameLst>
                                          <p:attrName>style.visibility</p:attrName>
                                        </p:attrNameLst>
                                      </p:cBhvr>
                                      <p:to>
                                        <p:strVal val="visible"/>
                                      </p:to>
                                    </p:set>
                                    <p:animEffect transition="in" filter="barn(outVertical)">
                                      <p:cBhvr>
                                        <p:cTn id="39" dur="2000"/>
                                        <p:tgtEl>
                                          <p:spTgt spid="1525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9" grpId="0"/>
      <p:bldP spid="152583" grpId="0" animBg="1"/>
      <p:bldP spid="152584" grpId="0" animBg="1"/>
      <p:bldP spid="152585" grpId="0" animBg="1"/>
      <p:bldP spid="15258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2">
            <a:extLst>
              <a:ext uri="{FF2B5EF4-FFF2-40B4-BE49-F238E27FC236}">
                <a16:creationId xmlns:a16="http://schemas.microsoft.com/office/drawing/2014/main" xmlns="" id="{68728582-440E-498C-88E6-72197C3CD9E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3603" name="Text Box 3">
            <a:extLst>
              <a:ext uri="{FF2B5EF4-FFF2-40B4-BE49-F238E27FC236}">
                <a16:creationId xmlns:a16="http://schemas.microsoft.com/office/drawing/2014/main" xmlns="" id="{E2130275-095E-44CA-81C6-E00B597119E0}"/>
              </a:ext>
            </a:extLst>
          </p:cNvPr>
          <p:cNvSpPr txBox="1">
            <a:spLocks noChangeArrowheads="1"/>
          </p:cNvSpPr>
          <p:nvPr/>
        </p:nvSpPr>
        <p:spPr bwMode="auto">
          <a:xfrm>
            <a:off x="611188" y="549275"/>
            <a:ext cx="7920037" cy="4892675"/>
          </a:xfrm>
          <a:prstGeom prst="rect">
            <a:avLst/>
          </a:prstGeom>
          <a:noFill/>
          <a:ln w="9525">
            <a:noFill/>
            <a:miter lim="800000"/>
            <a:headEnd/>
            <a:tailEnd/>
          </a:ln>
          <a:effectLst/>
        </p:spPr>
        <p:txBody>
          <a:bodyPr>
            <a:spAutoFit/>
          </a:bodyPr>
          <a:lstStyle/>
          <a:p>
            <a:pPr marL="342900" indent="-3429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کاربرد نظریه روانکاوی برای تبیین مورد راسپوتین </a:t>
            </a:r>
          </a:p>
          <a:p>
            <a:pPr marL="342900" indent="-342900" algn="ctr">
              <a:lnSpc>
                <a:spcPct val="150000"/>
              </a:lnSpc>
              <a:defRPr/>
            </a:pPr>
            <a:endParaRPr lang="fa-IR" u="sng">
              <a:solidFill>
                <a:schemeClr val="tx2"/>
              </a:solidFill>
              <a:effectLst>
                <a:outerShdw blurRad="38100" dist="38100" dir="2700000" algn="tl">
                  <a:srgbClr val="000000"/>
                </a:outerShdw>
              </a:effectLst>
              <a:latin typeface="Arial" charset="0"/>
              <a:cs typeface="B Zar" pitchFamily="2" charset="-78"/>
            </a:endParaRPr>
          </a:p>
          <a:p>
            <a:pPr marL="342900" indent="-342900">
              <a:lnSpc>
                <a:spcPct val="150000"/>
              </a:lnSpc>
              <a:defRPr/>
            </a:pPr>
            <a:r>
              <a:rPr lang="fa-IR" b="0">
                <a:solidFill>
                  <a:srgbClr val="FFFF00"/>
                </a:solidFill>
                <a:latin typeface="Arial" charset="0"/>
                <a:cs typeface="B Zar" pitchFamily="2" charset="-78"/>
              </a:rPr>
              <a:t>1) بررسی مراحل رشد الکساندرا </a:t>
            </a:r>
          </a:p>
          <a:p>
            <a:pPr marL="342900" indent="-342900">
              <a:lnSpc>
                <a:spcPct val="150000"/>
              </a:lnSpc>
              <a:defRPr/>
            </a:pPr>
            <a:r>
              <a:rPr lang="fa-IR" b="0">
                <a:solidFill>
                  <a:srgbClr val="FFFF00"/>
                </a:solidFill>
                <a:latin typeface="Arial" charset="0"/>
                <a:cs typeface="B Zar" pitchFamily="2" charset="-78"/>
              </a:rPr>
              <a:t>2) توجه به شخصیت الکساندرا </a:t>
            </a:r>
          </a:p>
          <a:p>
            <a:pPr marL="2171700" lvl="4" indent="-342900">
              <a:lnSpc>
                <a:spcPct val="150000"/>
              </a:lnSpc>
              <a:buFontTx/>
              <a:buChar char="•"/>
              <a:defRPr/>
            </a:pPr>
            <a:r>
              <a:rPr lang="fa-IR" b="0">
                <a:solidFill>
                  <a:srgbClr val="FFFF00"/>
                </a:solidFill>
                <a:latin typeface="Arial" charset="0"/>
                <a:cs typeface="B Zar" pitchFamily="2" charset="-78"/>
              </a:rPr>
              <a:t>شخصیت اقتدار طلب </a:t>
            </a:r>
          </a:p>
          <a:p>
            <a:pPr marL="2171700" lvl="4" indent="-342900">
              <a:lnSpc>
                <a:spcPct val="150000"/>
              </a:lnSpc>
              <a:buFontTx/>
              <a:buChar char="•"/>
              <a:defRPr/>
            </a:pPr>
            <a:r>
              <a:rPr lang="fa-IR" b="0">
                <a:solidFill>
                  <a:srgbClr val="FFFF00"/>
                </a:solidFill>
                <a:latin typeface="Arial" charset="0"/>
                <a:cs typeface="B Zar" pitchFamily="2" charset="-78"/>
              </a:rPr>
              <a:t>خود ضعیف و فراخود قوی </a:t>
            </a:r>
          </a:p>
          <a:p>
            <a:pPr marL="2171700" lvl="4" indent="-342900">
              <a:lnSpc>
                <a:spcPct val="150000"/>
              </a:lnSpc>
              <a:buFontTx/>
              <a:buChar char="•"/>
              <a:defRPr/>
            </a:pPr>
            <a:r>
              <a:rPr lang="fa-IR" b="0">
                <a:solidFill>
                  <a:srgbClr val="FFFF00"/>
                </a:solidFill>
                <a:latin typeface="Arial" charset="0"/>
                <a:cs typeface="B Zar" pitchFamily="2" charset="-78"/>
              </a:rPr>
              <a:t>استفاده از مکانیسم فرافکنی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153603">
                                            <p:txEl>
                                              <p:pRg st="0" end="0"/>
                                            </p:txEl>
                                          </p:spTgt>
                                        </p:tgtEl>
                                        <p:attrNameLst>
                                          <p:attrName>style.visibility</p:attrName>
                                        </p:attrNameLst>
                                      </p:cBhvr>
                                      <p:to>
                                        <p:strVal val="visible"/>
                                      </p:to>
                                    </p:set>
                                    <p:animEffect transition="in" filter="dissolve">
                                      <p:cBhvr>
                                        <p:cTn id="7" dur="2000"/>
                                        <p:tgtEl>
                                          <p:spTgt spid="153603">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153603">
                                            <p:txEl>
                                              <p:pRg st="2" end="2"/>
                                            </p:txEl>
                                          </p:spTgt>
                                        </p:tgtEl>
                                        <p:attrNameLst>
                                          <p:attrName>style.visibility</p:attrName>
                                        </p:attrNameLst>
                                      </p:cBhvr>
                                      <p:to>
                                        <p:strVal val="visible"/>
                                      </p:to>
                                    </p:set>
                                    <p:animEffect transition="in" filter="dissolve">
                                      <p:cBhvr>
                                        <p:cTn id="11" dur="2000"/>
                                        <p:tgtEl>
                                          <p:spTgt spid="153603">
                                            <p:txEl>
                                              <p:pRg st="2" end="2"/>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153603">
                                            <p:txEl>
                                              <p:pRg st="3" end="3"/>
                                            </p:txEl>
                                          </p:spTgt>
                                        </p:tgtEl>
                                        <p:attrNameLst>
                                          <p:attrName>style.visibility</p:attrName>
                                        </p:attrNameLst>
                                      </p:cBhvr>
                                      <p:to>
                                        <p:strVal val="visible"/>
                                      </p:to>
                                    </p:set>
                                    <p:animEffect transition="in" filter="dissolve">
                                      <p:cBhvr>
                                        <p:cTn id="15" dur="2000"/>
                                        <p:tgtEl>
                                          <p:spTgt spid="153603">
                                            <p:txEl>
                                              <p:pRg st="3" end="3"/>
                                            </p:txEl>
                                          </p:spTgt>
                                        </p:tgtEl>
                                      </p:cBhvr>
                                    </p:animEffect>
                                  </p:childTnLst>
                                </p:cTn>
                              </p:par>
                            </p:childTnLst>
                          </p:cTn>
                        </p:par>
                        <p:par>
                          <p:cTn id="16" fill="hold" nodeType="afterGroup">
                            <p:stCondLst>
                              <p:cond delay="6000"/>
                            </p:stCondLst>
                            <p:childTnLst>
                              <p:par>
                                <p:cTn id="17" presetID="9" presetClass="entr" presetSubtype="0" fill="hold" nodeType="afterEffect">
                                  <p:stCondLst>
                                    <p:cond delay="0"/>
                                  </p:stCondLst>
                                  <p:childTnLst>
                                    <p:set>
                                      <p:cBhvr>
                                        <p:cTn id="18" dur="1" fill="hold">
                                          <p:stCondLst>
                                            <p:cond delay="0"/>
                                          </p:stCondLst>
                                        </p:cTn>
                                        <p:tgtEl>
                                          <p:spTgt spid="153603">
                                            <p:txEl>
                                              <p:pRg st="4" end="4"/>
                                            </p:txEl>
                                          </p:spTgt>
                                        </p:tgtEl>
                                        <p:attrNameLst>
                                          <p:attrName>style.visibility</p:attrName>
                                        </p:attrNameLst>
                                      </p:cBhvr>
                                      <p:to>
                                        <p:strVal val="visible"/>
                                      </p:to>
                                    </p:set>
                                    <p:animEffect transition="in" filter="dissolve">
                                      <p:cBhvr>
                                        <p:cTn id="19" dur="2000"/>
                                        <p:tgtEl>
                                          <p:spTgt spid="153603">
                                            <p:txEl>
                                              <p:pRg st="4" end="4"/>
                                            </p:txEl>
                                          </p:spTgt>
                                        </p:tgtEl>
                                      </p:cBhvr>
                                    </p:animEffect>
                                  </p:childTnLst>
                                </p:cTn>
                              </p:par>
                            </p:childTnLst>
                          </p:cTn>
                        </p:par>
                        <p:par>
                          <p:cTn id="20" fill="hold" nodeType="afterGroup">
                            <p:stCondLst>
                              <p:cond delay="8000"/>
                            </p:stCondLst>
                            <p:childTnLst>
                              <p:par>
                                <p:cTn id="21" presetID="9" presetClass="entr" presetSubtype="0" fill="hold" nodeType="afterEffect">
                                  <p:stCondLst>
                                    <p:cond delay="0"/>
                                  </p:stCondLst>
                                  <p:childTnLst>
                                    <p:set>
                                      <p:cBhvr>
                                        <p:cTn id="22" dur="1" fill="hold">
                                          <p:stCondLst>
                                            <p:cond delay="0"/>
                                          </p:stCondLst>
                                        </p:cTn>
                                        <p:tgtEl>
                                          <p:spTgt spid="153603">
                                            <p:txEl>
                                              <p:pRg st="5" end="5"/>
                                            </p:txEl>
                                          </p:spTgt>
                                        </p:tgtEl>
                                        <p:attrNameLst>
                                          <p:attrName>style.visibility</p:attrName>
                                        </p:attrNameLst>
                                      </p:cBhvr>
                                      <p:to>
                                        <p:strVal val="visible"/>
                                      </p:to>
                                    </p:set>
                                    <p:animEffect transition="in" filter="dissolve">
                                      <p:cBhvr>
                                        <p:cTn id="23" dur="2000"/>
                                        <p:tgtEl>
                                          <p:spTgt spid="153603">
                                            <p:txEl>
                                              <p:pRg st="5" end="5"/>
                                            </p:txEl>
                                          </p:spTgt>
                                        </p:tgtEl>
                                      </p:cBhvr>
                                    </p:animEffect>
                                  </p:childTnLst>
                                </p:cTn>
                              </p:par>
                            </p:childTnLst>
                          </p:cTn>
                        </p:par>
                        <p:par>
                          <p:cTn id="24" fill="hold" nodeType="afterGroup">
                            <p:stCondLst>
                              <p:cond delay="10000"/>
                            </p:stCondLst>
                            <p:childTnLst>
                              <p:par>
                                <p:cTn id="25" presetID="9" presetClass="entr" presetSubtype="0" fill="hold" nodeType="afterEffect">
                                  <p:stCondLst>
                                    <p:cond delay="0"/>
                                  </p:stCondLst>
                                  <p:childTnLst>
                                    <p:set>
                                      <p:cBhvr>
                                        <p:cTn id="26" dur="1" fill="hold">
                                          <p:stCondLst>
                                            <p:cond delay="0"/>
                                          </p:stCondLst>
                                        </p:cTn>
                                        <p:tgtEl>
                                          <p:spTgt spid="153603">
                                            <p:txEl>
                                              <p:pRg st="6" end="6"/>
                                            </p:txEl>
                                          </p:spTgt>
                                        </p:tgtEl>
                                        <p:attrNameLst>
                                          <p:attrName>style.visibility</p:attrName>
                                        </p:attrNameLst>
                                      </p:cBhvr>
                                      <p:to>
                                        <p:strVal val="visible"/>
                                      </p:to>
                                    </p:set>
                                    <p:animEffect transition="in" filter="dissolve">
                                      <p:cBhvr>
                                        <p:cTn id="27" dur="2000"/>
                                        <p:tgtEl>
                                          <p:spTgt spid="1536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 Box 2">
            <a:extLst>
              <a:ext uri="{FF2B5EF4-FFF2-40B4-BE49-F238E27FC236}">
                <a16:creationId xmlns:a16="http://schemas.microsoft.com/office/drawing/2014/main" xmlns="" id="{270CA75F-9F22-43E6-91F4-3BFEC39B210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4627" name="Text Box 3">
            <a:extLst>
              <a:ext uri="{FF2B5EF4-FFF2-40B4-BE49-F238E27FC236}">
                <a16:creationId xmlns:a16="http://schemas.microsoft.com/office/drawing/2014/main" xmlns="" id="{0362C3BE-8F88-4732-9AE9-4B8032E708AD}"/>
              </a:ext>
            </a:extLst>
          </p:cNvPr>
          <p:cNvSpPr txBox="1">
            <a:spLocks noChangeArrowheads="1"/>
          </p:cNvSpPr>
          <p:nvPr/>
        </p:nvSpPr>
        <p:spPr bwMode="auto">
          <a:xfrm>
            <a:off x="611188" y="549275"/>
            <a:ext cx="7993062"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chemeClr val="tx2"/>
                </a:solidFill>
              </a:rPr>
              <a:t>هـ) نظریه نقش </a:t>
            </a:r>
          </a:p>
          <a:p>
            <a:pPr algn="just" eaLnBrk="1" hangingPunct="1">
              <a:lnSpc>
                <a:spcPct val="150000"/>
              </a:lnSpc>
            </a:pPr>
            <a:endParaRPr lang="fa-IR" altLang="en-US">
              <a:solidFill>
                <a:schemeClr val="tx2"/>
              </a:solidFill>
            </a:endParaRPr>
          </a:p>
          <a:p>
            <a:pPr algn="just" eaLnBrk="1" hangingPunct="1">
              <a:lnSpc>
                <a:spcPct val="150000"/>
              </a:lnSpc>
            </a:pPr>
            <a:r>
              <a:rPr lang="fa-IR" altLang="en-US">
                <a:solidFill>
                  <a:srgbClr val="FF3300"/>
                </a:solidFill>
              </a:rPr>
              <a:t>تعریف نقش:</a:t>
            </a:r>
          </a:p>
          <a:p>
            <a:pPr algn="just" eaLnBrk="1" hangingPunct="1">
              <a:lnSpc>
                <a:spcPct val="150000"/>
              </a:lnSpc>
            </a:pPr>
            <a:r>
              <a:rPr lang="fa-IR" altLang="en-US" b="0">
                <a:solidFill>
                  <a:srgbClr val="FFFF00"/>
                </a:solidFill>
              </a:rPr>
              <a:t>	نقش عبارت است از مجموعه ای از رفتارها که برای فرد با یک موقعیت خاص و در یک زمینه اجتماعی خاص مناسب باشد.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154627">
                                            <p:txEl>
                                              <p:pRg st="0" end="0"/>
                                            </p:txEl>
                                          </p:spTgt>
                                        </p:tgtEl>
                                        <p:attrNameLst>
                                          <p:attrName>style.visibility</p:attrName>
                                        </p:attrNameLst>
                                      </p:cBhvr>
                                      <p:to>
                                        <p:strVal val="visible"/>
                                      </p:to>
                                    </p:set>
                                    <p:animEffect transition="in" filter="strips(upLeft)">
                                      <p:cBhvr>
                                        <p:cTn id="7" dur="2000"/>
                                        <p:tgtEl>
                                          <p:spTgt spid="154627">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154627">
                                            <p:txEl>
                                              <p:pRg st="2" end="2"/>
                                            </p:txEl>
                                          </p:spTgt>
                                        </p:tgtEl>
                                        <p:attrNameLst>
                                          <p:attrName>style.visibility</p:attrName>
                                        </p:attrNameLst>
                                      </p:cBhvr>
                                      <p:to>
                                        <p:strVal val="visible"/>
                                      </p:to>
                                    </p:set>
                                    <p:animEffect transition="in" filter="strips(upLeft)">
                                      <p:cBhvr>
                                        <p:cTn id="11" dur="2000"/>
                                        <p:tgtEl>
                                          <p:spTgt spid="154627">
                                            <p:txEl>
                                              <p:pRg st="2" end="2"/>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154627">
                                            <p:txEl>
                                              <p:pRg st="3" end="3"/>
                                            </p:txEl>
                                          </p:spTgt>
                                        </p:tgtEl>
                                        <p:attrNameLst>
                                          <p:attrName>style.visibility</p:attrName>
                                        </p:attrNameLst>
                                      </p:cBhvr>
                                      <p:to>
                                        <p:strVal val="visible"/>
                                      </p:to>
                                    </p:set>
                                    <p:animEffect transition="in" filter="strips(upLeft)">
                                      <p:cBhvr>
                                        <p:cTn id="15" dur="2000"/>
                                        <p:tgtEl>
                                          <p:spTgt spid="1546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2">
            <a:extLst>
              <a:ext uri="{FF2B5EF4-FFF2-40B4-BE49-F238E27FC236}">
                <a16:creationId xmlns:a16="http://schemas.microsoft.com/office/drawing/2014/main" xmlns="" id="{1809D7D0-23EB-4AA2-9EE4-7BB14CEF379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5651" name="Text Box 3">
            <a:extLst>
              <a:ext uri="{FF2B5EF4-FFF2-40B4-BE49-F238E27FC236}">
                <a16:creationId xmlns:a16="http://schemas.microsoft.com/office/drawing/2014/main" xmlns="" id="{A68F06B0-022C-4486-981B-E9FBF2CE46FD}"/>
              </a:ext>
            </a:extLst>
          </p:cNvPr>
          <p:cNvSpPr txBox="1">
            <a:spLocks noChangeArrowheads="1"/>
          </p:cNvSpPr>
          <p:nvPr/>
        </p:nvSpPr>
        <p:spPr bwMode="auto">
          <a:xfrm>
            <a:off x="592138" y="549275"/>
            <a:ext cx="7969250" cy="5578475"/>
          </a:xfrm>
          <a:prstGeom prst="rect">
            <a:avLst/>
          </a:prstGeom>
          <a:noFill/>
          <a:ln w="9525">
            <a:noFill/>
            <a:miter lim="800000"/>
            <a:headEnd/>
            <a:tailEnd/>
          </a:ln>
          <a:effectLst/>
        </p:spPr>
        <p:txBody>
          <a:bodyPr>
            <a:spAutoFit/>
          </a:bodyPr>
          <a:lstStyle/>
          <a:p>
            <a:pPr marL="342900" indent="-342900">
              <a:lnSpc>
                <a:spcPct val="150000"/>
              </a:lnSpc>
              <a:defRPr/>
            </a:pPr>
            <a:r>
              <a:rPr lang="fa-IR">
                <a:solidFill>
                  <a:srgbClr val="FF3300"/>
                </a:solidFill>
                <a:latin typeface="Arial" charset="0"/>
                <a:cs typeface="B Zar" pitchFamily="2" charset="-78"/>
              </a:rPr>
              <a:t>مفاهیم نظریه نقش:</a:t>
            </a:r>
          </a:p>
          <a:p>
            <a:pPr marL="1257300" lvl="2" indent="-342900">
              <a:lnSpc>
                <a:spcPct val="150000"/>
              </a:lnSpc>
              <a:buFontTx/>
              <a:buChar char="•"/>
              <a:defRPr/>
            </a:pPr>
            <a:r>
              <a:rPr lang="fa-IR" b="0">
                <a:solidFill>
                  <a:srgbClr val="FFFF00"/>
                </a:solidFill>
                <a:latin typeface="Arial" charset="0"/>
                <a:cs typeface="B Zar" pitchFamily="2" charset="-78"/>
              </a:rPr>
              <a:t>انتظارات نقش </a:t>
            </a:r>
          </a:p>
          <a:p>
            <a:pPr marL="1257300" lvl="2" indent="-342900">
              <a:lnSpc>
                <a:spcPct val="150000"/>
              </a:lnSpc>
              <a:buFontTx/>
              <a:buChar char="•"/>
              <a:defRPr/>
            </a:pPr>
            <a:r>
              <a:rPr lang="fa-IR" b="0">
                <a:solidFill>
                  <a:srgbClr val="FFFF00"/>
                </a:solidFill>
                <a:latin typeface="Arial" charset="0"/>
                <a:cs typeface="B Zar" pitchFamily="2" charset="-78"/>
              </a:rPr>
              <a:t>تعارض نقش</a:t>
            </a:r>
            <a:r>
              <a:rPr lang="fa-IR" b="0">
                <a:latin typeface="Arial" charset="0"/>
                <a:cs typeface="B Zar" pitchFamily="2" charset="-78"/>
              </a:rPr>
              <a:t> </a:t>
            </a:r>
          </a:p>
          <a:p>
            <a:pPr marL="342900" indent="-342900">
              <a:lnSpc>
                <a:spcPct val="150000"/>
              </a:lnSpc>
              <a:defRPr/>
            </a:pPr>
            <a:endParaRPr lang="fa-IR" b="0">
              <a:latin typeface="Arial" charset="0"/>
              <a:cs typeface="B Zar" pitchFamily="2" charset="-78"/>
            </a:endParaRPr>
          </a:p>
          <a:p>
            <a:pPr marL="342900" indent="-342900">
              <a:lnSpc>
                <a:spcPct val="150000"/>
              </a:lnSpc>
              <a:defRPr/>
            </a:pPr>
            <a:endParaRPr lang="fa-IR" b="0">
              <a:latin typeface="Arial" charset="0"/>
              <a:cs typeface="B Zar" pitchFamily="2" charset="-78"/>
            </a:endParaRPr>
          </a:p>
          <a:p>
            <a:pPr marL="342900" indent="-3429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کاربرد نظریه نقش برای تبیین مورد راسپوتین </a:t>
            </a:r>
          </a:p>
          <a:p>
            <a:pPr marL="342900" indent="-342900" algn="just">
              <a:lnSpc>
                <a:spcPct val="150000"/>
              </a:lnSpc>
              <a:defRPr/>
            </a:pPr>
            <a:r>
              <a:rPr lang="fa-IR" b="0">
                <a:solidFill>
                  <a:srgbClr val="FFFF00"/>
                </a:solidFill>
                <a:latin typeface="Arial" charset="0"/>
                <a:cs typeface="B Zar" pitchFamily="2" charset="-78"/>
              </a:rPr>
              <a:t>1) تبیین بر اساس </a:t>
            </a:r>
            <a:r>
              <a:rPr lang="fa-IR" sz="2000" b="0">
                <a:solidFill>
                  <a:srgbClr val="66FF99"/>
                </a:solidFill>
                <a:latin typeface="Arial" charset="0"/>
                <a:cs typeface="B Nasim" pitchFamily="2" charset="-78"/>
              </a:rPr>
              <a:t>انتظارات نقشی</a:t>
            </a:r>
            <a:r>
              <a:rPr lang="fa-IR" b="0">
                <a:solidFill>
                  <a:srgbClr val="FFFF00"/>
                </a:solidFill>
                <a:latin typeface="Arial" charset="0"/>
                <a:cs typeface="B Zar" pitchFamily="2" charset="-78"/>
              </a:rPr>
              <a:t> راسپوتین و الکساندرا از یکدیگر</a:t>
            </a:r>
          </a:p>
          <a:p>
            <a:pPr marL="342900" indent="-342900" algn="just">
              <a:lnSpc>
                <a:spcPct val="150000"/>
              </a:lnSpc>
              <a:defRPr/>
            </a:pPr>
            <a:r>
              <a:rPr lang="fa-IR" b="0">
                <a:solidFill>
                  <a:srgbClr val="FFFF00"/>
                </a:solidFill>
                <a:latin typeface="Arial" charset="0"/>
                <a:cs typeface="B Zar" pitchFamily="2" charset="-78"/>
              </a:rPr>
              <a:t>2) تضاد رفتار با انتظارات نقشی در مورد راسپوتین </a:t>
            </a:r>
          </a:p>
        </p:txBody>
      </p:sp>
      <p:grpSp>
        <p:nvGrpSpPr>
          <p:cNvPr id="2" name="Group 8">
            <a:extLst>
              <a:ext uri="{FF2B5EF4-FFF2-40B4-BE49-F238E27FC236}">
                <a16:creationId xmlns:a16="http://schemas.microsoft.com/office/drawing/2014/main" xmlns="" id="{56AB33E0-CD40-41D4-B449-1D11F88DF752}"/>
              </a:ext>
            </a:extLst>
          </p:cNvPr>
          <p:cNvGrpSpPr>
            <a:grpSpLocks/>
          </p:cNvGrpSpPr>
          <p:nvPr/>
        </p:nvGrpSpPr>
        <p:grpSpPr bwMode="auto">
          <a:xfrm>
            <a:off x="2247900" y="1716088"/>
            <a:ext cx="3427413" cy="552450"/>
            <a:chOff x="1416" y="1081"/>
            <a:chExt cx="2159" cy="348"/>
          </a:xfrm>
        </p:grpSpPr>
        <p:sp>
          <p:nvSpPr>
            <p:cNvPr id="61448" name="Line 4">
              <a:extLst>
                <a:ext uri="{FF2B5EF4-FFF2-40B4-BE49-F238E27FC236}">
                  <a16:creationId xmlns:a16="http://schemas.microsoft.com/office/drawing/2014/main" xmlns="" id="{8D906FD8-69DA-4028-9F7D-350DFDFAE9D1}"/>
                </a:ext>
              </a:extLst>
            </p:cNvPr>
            <p:cNvSpPr>
              <a:spLocks noChangeShapeType="1"/>
            </p:cNvSpPr>
            <p:nvPr/>
          </p:nvSpPr>
          <p:spPr bwMode="auto">
            <a:xfrm flipH="1" flipV="1">
              <a:off x="3020" y="1248"/>
              <a:ext cx="555" cy="181"/>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449" name="Text Box 6">
              <a:extLst>
                <a:ext uri="{FF2B5EF4-FFF2-40B4-BE49-F238E27FC236}">
                  <a16:creationId xmlns:a16="http://schemas.microsoft.com/office/drawing/2014/main" xmlns="" id="{30F04242-0403-43F1-BBCB-559E264F1BC8}"/>
                </a:ext>
              </a:extLst>
            </p:cNvPr>
            <p:cNvSpPr txBox="1">
              <a:spLocks noChangeArrowheads="1"/>
            </p:cNvSpPr>
            <p:nvPr/>
          </p:nvSpPr>
          <p:spPr bwMode="auto">
            <a:xfrm>
              <a:off x="1416" y="1081"/>
              <a:ext cx="1542"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a:solidFill>
                    <a:srgbClr val="66FF99"/>
                  </a:solidFill>
                </a:rPr>
                <a:t>تعارض بین نقشی </a:t>
              </a:r>
              <a:endParaRPr lang="en-US" altLang="en-US" sz="2500">
                <a:solidFill>
                  <a:srgbClr val="66FF99"/>
                </a:solidFill>
              </a:endParaRPr>
            </a:p>
          </p:txBody>
        </p:sp>
      </p:grpSp>
      <p:grpSp>
        <p:nvGrpSpPr>
          <p:cNvPr id="3" name="Group 9">
            <a:extLst>
              <a:ext uri="{FF2B5EF4-FFF2-40B4-BE49-F238E27FC236}">
                <a16:creationId xmlns:a16="http://schemas.microsoft.com/office/drawing/2014/main" xmlns="" id="{466C72BC-45C9-4ACB-BE0A-B7089FEE25E0}"/>
              </a:ext>
            </a:extLst>
          </p:cNvPr>
          <p:cNvGrpSpPr>
            <a:grpSpLocks/>
          </p:cNvGrpSpPr>
          <p:nvPr/>
        </p:nvGrpSpPr>
        <p:grpSpPr bwMode="auto">
          <a:xfrm>
            <a:off x="2124075" y="2413000"/>
            <a:ext cx="3551238" cy="503238"/>
            <a:chOff x="1338" y="1520"/>
            <a:chExt cx="2237" cy="317"/>
          </a:xfrm>
        </p:grpSpPr>
        <p:sp>
          <p:nvSpPr>
            <p:cNvPr id="61446" name="Line 5">
              <a:extLst>
                <a:ext uri="{FF2B5EF4-FFF2-40B4-BE49-F238E27FC236}">
                  <a16:creationId xmlns:a16="http://schemas.microsoft.com/office/drawing/2014/main" xmlns="" id="{1318E748-95D4-467E-9A5C-68E83AD19354}"/>
                </a:ext>
              </a:extLst>
            </p:cNvPr>
            <p:cNvSpPr>
              <a:spLocks noChangeShapeType="1"/>
            </p:cNvSpPr>
            <p:nvPr/>
          </p:nvSpPr>
          <p:spPr bwMode="auto">
            <a:xfrm flipH="1">
              <a:off x="3020" y="1520"/>
              <a:ext cx="555" cy="18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61447" name="Text Box 7">
              <a:extLst>
                <a:ext uri="{FF2B5EF4-FFF2-40B4-BE49-F238E27FC236}">
                  <a16:creationId xmlns:a16="http://schemas.microsoft.com/office/drawing/2014/main" xmlns="" id="{1B95252C-61A5-4DA1-B645-6EB252455FD9}"/>
                </a:ext>
              </a:extLst>
            </p:cNvPr>
            <p:cNvSpPr txBox="1">
              <a:spLocks noChangeArrowheads="1"/>
            </p:cNvSpPr>
            <p:nvPr/>
          </p:nvSpPr>
          <p:spPr bwMode="auto">
            <a:xfrm>
              <a:off x="1338" y="1539"/>
              <a:ext cx="1666"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a:solidFill>
                    <a:srgbClr val="66FF99"/>
                  </a:solidFill>
                </a:rPr>
                <a:t>تعارض درون نقشی</a:t>
              </a:r>
              <a:endParaRPr lang="en-US" altLang="en-US" sz="2500">
                <a:solidFill>
                  <a:srgbClr val="66FF99"/>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155651">
                                            <p:txEl>
                                              <p:pRg st="0" end="0"/>
                                            </p:txEl>
                                          </p:spTgt>
                                        </p:tgtEl>
                                        <p:attrNameLst>
                                          <p:attrName>style.visibility</p:attrName>
                                        </p:attrNameLst>
                                      </p:cBhvr>
                                      <p:to>
                                        <p:strVal val="visible"/>
                                      </p:to>
                                    </p:set>
                                    <p:anim calcmode="lin" valueType="num">
                                      <p:cBhvr additive="base">
                                        <p:cTn id="7" dur="2000" fill="hold"/>
                                        <p:tgtEl>
                                          <p:spTgt spid="155651">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55651">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155651">
                                            <p:txEl>
                                              <p:pRg st="1" end="1"/>
                                            </p:txEl>
                                          </p:spTgt>
                                        </p:tgtEl>
                                        <p:attrNameLst>
                                          <p:attrName>style.visibility</p:attrName>
                                        </p:attrNameLst>
                                      </p:cBhvr>
                                      <p:to>
                                        <p:strVal val="visible"/>
                                      </p:to>
                                    </p:set>
                                    <p:anim calcmode="lin" valueType="num">
                                      <p:cBhvr additive="base">
                                        <p:cTn id="12" dur="2000" fill="hold"/>
                                        <p:tgtEl>
                                          <p:spTgt spid="155651">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55651">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155651">
                                            <p:txEl>
                                              <p:pRg st="2" end="2"/>
                                            </p:txEl>
                                          </p:spTgt>
                                        </p:tgtEl>
                                        <p:attrNameLst>
                                          <p:attrName>style.visibility</p:attrName>
                                        </p:attrNameLst>
                                      </p:cBhvr>
                                      <p:to>
                                        <p:strVal val="visible"/>
                                      </p:to>
                                    </p:set>
                                    <p:anim calcmode="lin" valueType="num">
                                      <p:cBhvr additive="base">
                                        <p:cTn id="17" dur="2000" fill="hold"/>
                                        <p:tgtEl>
                                          <p:spTgt spid="155651">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155651">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000" fill="hold"/>
                                        <p:tgtEl>
                                          <p:spTgt spid="2"/>
                                        </p:tgtEl>
                                        <p:attrNameLst>
                                          <p:attrName>ppt_x</p:attrName>
                                        </p:attrNameLst>
                                      </p:cBhvr>
                                      <p:tavLst>
                                        <p:tav tm="0">
                                          <p:val>
                                            <p:strVal val="0-#ppt_w/2"/>
                                          </p:val>
                                        </p:tav>
                                        <p:tav tm="100000">
                                          <p:val>
                                            <p:strVal val="#ppt_x"/>
                                          </p:val>
                                        </p:tav>
                                      </p:tavLst>
                                    </p:anim>
                                    <p:anim calcmode="lin" valueType="num">
                                      <p:cBhvr additive="base">
                                        <p:cTn id="23" dur="2000" fill="hold"/>
                                        <p:tgtEl>
                                          <p:spTgt spid="2"/>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8000"/>
                            </p:stCondLst>
                            <p:childTnLst>
                              <p:par>
                                <p:cTn id="25" presetID="2" presetClass="entr" presetSubtype="12"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0-#ppt_w/2"/>
                                          </p:val>
                                        </p:tav>
                                        <p:tav tm="100000">
                                          <p:val>
                                            <p:strVal val="#ppt_x"/>
                                          </p:val>
                                        </p:tav>
                                      </p:tavLst>
                                    </p:anim>
                                    <p:anim calcmode="lin" valueType="num">
                                      <p:cBhvr additive="base">
                                        <p:cTn id="28" dur="2000" fill="hold"/>
                                        <p:tgtEl>
                                          <p:spTgt spid="3"/>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0"/>
                            </p:stCondLst>
                            <p:childTnLst>
                              <p:par>
                                <p:cTn id="30" presetID="20" presetClass="entr" presetSubtype="0" fill="hold" nodeType="afterEffect">
                                  <p:stCondLst>
                                    <p:cond delay="0"/>
                                  </p:stCondLst>
                                  <p:childTnLst>
                                    <p:set>
                                      <p:cBhvr>
                                        <p:cTn id="31" dur="1" fill="hold">
                                          <p:stCondLst>
                                            <p:cond delay="0"/>
                                          </p:stCondLst>
                                        </p:cTn>
                                        <p:tgtEl>
                                          <p:spTgt spid="155651">
                                            <p:txEl>
                                              <p:pRg st="5" end="5"/>
                                            </p:txEl>
                                          </p:spTgt>
                                        </p:tgtEl>
                                        <p:attrNameLst>
                                          <p:attrName>style.visibility</p:attrName>
                                        </p:attrNameLst>
                                      </p:cBhvr>
                                      <p:to>
                                        <p:strVal val="visible"/>
                                      </p:to>
                                    </p:set>
                                    <p:animEffect transition="in" filter="wedge">
                                      <p:cBhvr>
                                        <p:cTn id="32" dur="2000"/>
                                        <p:tgtEl>
                                          <p:spTgt spid="155651">
                                            <p:txEl>
                                              <p:pRg st="5" end="5"/>
                                            </p:txEl>
                                          </p:spTgt>
                                        </p:tgtEl>
                                      </p:cBhvr>
                                    </p:animEffect>
                                  </p:childTnLst>
                                </p:cTn>
                              </p:par>
                            </p:childTnLst>
                          </p:cTn>
                        </p:par>
                        <p:par>
                          <p:cTn id="33" fill="hold" nodeType="afterGroup">
                            <p:stCondLst>
                              <p:cond delay="12000"/>
                            </p:stCondLst>
                            <p:childTnLst>
                              <p:par>
                                <p:cTn id="34" presetID="20" presetClass="entr" presetSubtype="0" fill="hold" nodeType="afterEffect">
                                  <p:stCondLst>
                                    <p:cond delay="0"/>
                                  </p:stCondLst>
                                  <p:childTnLst>
                                    <p:set>
                                      <p:cBhvr>
                                        <p:cTn id="35" dur="1" fill="hold">
                                          <p:stCondLst>
                                            <p:cond delay="0"/>
                                          </p:stCondLst>
                                        </p:cTn>
                                        <p:tgtEl>
                                          <p:spTgt spid="155651">
                                            <p:txEl>
                                              <p:pRg st="6" end="6"/>
                                            </p:txEl>
                                          </p:spTgt>
                                        </p:tgtEl>
                                        <p:attrNameLst>
                                          <p:attrName>style.visibility</p:attrName>
                                        </p:attrNameLst>
                                      </p:cBhvr>
                                      <p:to>
                                        <p:strVal val="visible"/>
                                      </p:to>
                                    </p:set>
                                    <p:animEffect transition="in" filter="wedge">
                                      <p:cBhvr>
                                        <p:cTn id="36" dur="2000"/>
                                        <p:tgtEl>
                                          <p:spTgt spid="155651">
                                            <p:txEl>
                                              <p:pRg st="6" end="6"/>
                                            </p:txEl>
                                          </p:spTgt>
                                        </p:tgtEl>
                                      </p:cBhvr>
                                    </p:animEffect>
                                  </p:childTnLst>
                                </p:cTn>
                              </p:par>
                            </p:childTnLst>
                          </p:cTn>
                        </p:par>
                        <p:par>
                          <p:cTn id="37" fill="hold" nodeType="afterGroup">
                            <p:stCondLst>
                              <p:cond delay="14000"/>
                            </p:stCondLst>
                            <p:childTnLst>
                              <p:par>
                                <p:cTn id="38" presetID="20" presetClass="entr" presetSubtype="0" fill="hold" nodeType="afterEffect">
                                  <p:stCondLst>
                                    <p:cond delay="0"/>
                                  </p:stCondLst>
                                  <p:childTnLst>
                                    <p:set>
                                      <p:cBhvr>
                                        <p:cTn id="39" dur="1" fill="hold">
                                          <p:stCondLst>
                                            <p:cond delay="0"/>
                                          </p:stCondLst>
                                        </p:cTn>
                                        <p:tgtEl>
                                          <p:spTgt spid="155651">
                                            <p:txEl>
                                              <p:pRg st="7" end="7"/>
                                            </p:txEl>
                                          </p:spTgt>
                                        </p:tgtEl>
                                        <p:attrNameLst>
                                          <p:attrName>style.visibility</p:attrName>
                                        </p:attrNameLst>
                                      </p:cBhvr>
                                      <p:to>
                                        <p:strVal val="visible"/>
                                      </p:to>
                                    </p:set>
                                    <p:animEffect transition="in" filter="wedge">
                                      <p:cBhvr>
                                        <p:cTn id="40" dur="2000"/>
                                        <p:tgtEl>
                                          <p:spTgt spid="15565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a:extLst>
              <a:ext uri="{FF2B5EF4-FFF2-40B4-BE49-F238E27FC236}">
                <a16:creationId xmlns:a16="http://schemas.microsoft.com/office/drawing/2014/main" xmlns="" id="{E8041E84-E622-44F6-A3A6-5BA1A9BC2C1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6675" name="Text Box 3">
            <a:extLst>
              <a:ext uri="{FF2B5EF4-FFF2-40B4-BE49-F238E27FC236}">
                <a16:creationId xmlns:a16="http://schemas.microsoft.com/office/drawing/2014/main" xmlns="" id="{E186ADEF-D70E-4F7C-B097-80F92EE37CAB}"/>
              </a:ext>
            </a:extLst>
          </p:cNvPr>
          <p:cNvSpPr txBox="1">
            <a:spLocks noChangeArrowheads="1"/>
          </p:cNvSpPr>
          <p:nvPr/>
        </p:nvSpPr>
        <p:spPr bwMode="auto">
          <a:xfrm>
            <a:off x="608013" y="636588"/>
            <a:ext cx="7991475" cy="4435475"/>
          </a:xfrm>
          <a:prstGeom prst="rect">
            <a:avLst/>
          </a:prstGeom>
          <a:noFill/>
          <a:ln w="9525">
            <a:noFill/>
            <a:miter lim="800000"/>
            <a:headEnd/>
            <a:tailEnd/>
          </a:ln>
          <a:effectLst/>
        </p:spPr>
        <p:txBody>
          <a:bodyPr>
            <a:spAutoFit/>
          </a:bodyPr>
          <a:lstStyle/>
          <a:p>
            <a:pPr algn="ctr">
              <a:lnSpc>
                <a:spcPct val="150000"/>
              </a:lnSpc>
              <a:defRPr/>
            </a:pPr>
            <a:r>
              <a:rPr lang="fa-IR" sz="4000" u="sng" dirty="0">
                <a:solidFill>
                  <a:srgbClr val="CC0000"/>
                </a:solidFill>
                <a:effectLst>
                  <a:outerShdw blurRad="38100" dist="38100" dir="2700000" algn="tl">
                    <a:srgbClr val="000000"/>
                  </a:outerShdw>
                </a:effectLst>
                <a:latin typeface="Arial" charset="0"/>
                <a:cs typeface="B Jadid" pitchFamily="2" charset="-78"/>
              </a:rPr>
              <a:t>گفتار سوم </a:t>
            </a:r>
          </a:p>
          <a:p>
            <a:pPr algn="ctr">
              <a:lnSpc>
                <a:spcPct val="150000"/>
              </a:lnSpc>
              <a:defRPr/>
            </a:pPr>
            <a:r>
              <a:rPr lang="fa-IR" dirty="0">
                <a:solidFill>
                  <a:srgbClr val="66FF99"/>
                </a:solidFill>
                <a:latin typeface="Arial" charset="0"/>
                <a:cs typeface="B Zar" pitchFamily="2" charset="-78"/>
              </a:rPr>
              <a:t>رفتار در گروهها </a:t>
            </a:r>
          </a:p>
          <a:p>
            <a:pPr algn="ctr">
              <a:lnSpc>
                <a:spcPct val="150000"/>
              </a:lnSpc>
              <a:defRPr/>
            </a:pPr>
            <a:endParaRPr lang="fa-IR" dirty="0">
              <a:solidFill>
                <a:srgbClr val="66FF99"/>
              </a:solidFill>
              <a:latin typeface="Arial" charset="0"/>
              <a:cs typeface="B Zar" pitchFamily="2" charset="-78"/>
            </a:endParaRPr>
          </a:p>
          <a:p>
            <a:pPr>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b="0" dirty="0">
                <a:solidFill>
                  <a:srgbClr val="FFFF00"/>
                </a:solidFill>
                <a:latin typeface="Arial" charset="0"/>
                <a:cs typeface="B Zar" pitchFamily="2" charset="-78"/>
              </a:rPr>
              <a:t>	آشنایی با مفهوم گروه از نظر روان شناسی اجتماعی کاربردی، چگونگی شکل گیری، ویپگیها و عملکردهای آن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2" fill="hold" nodeType="clickEffect">
                                  <p:stCondLst>
                                    <p:cond delay="0"/>
                                  </p:stCondLst>
                                  <p:childTnLst>
                                    <p:set>
                                      <p:cBhvr>
                                        <p:cTn id="6" dur="1" fill="hold">
                                          <p:stCondLst>
                                            <p:cond delay="0"/>
                                          </p:stCondLst>
                                        </p:cTn>
                                        <p:tgtEl>
                                          <p:spTgt spid="156675">
                                            <p:txEl>
                                              <p:pRg st="0" end="0"/>
                                            </p:txEl>
                                          </p:spTgt>
                                        </p:tgtEl>
                                        <p:attrNameLst>
                                          <p:attrName>style.visibility</p:attrName>
                                        </p:attrNameLst>
                                      </p:cBhvr>
                                      <p:to>
                                        <p:strVal val="visible"/>
                                      </p:to>
                                    </p:set>
                                    <p:anim calcmode="lin" valueType="num">
                                      <p:cBhvr additive="base">
                                        <p:cTn id="7" dur="2000" fill="hold"/>
                                        <p:tgtEl>
                                          <p:spTgt spid="156675">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5667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156675">
                                            <p:txEl>
                                              <p:pRg st="1" end="1"/>
                                            </p:txEl>
                                          </p:spTgt>
                                        </p:tgtEl>
                                        <p:attrNameLst>
                                          <p:attrName>style.visibility</p:attrName>
                                        </p:attrNameLst>
                                      </p:cBhvr>
                                      <p:to>
                                        <p:strVal val="visible"/>
                                      </p:to>
                                    </p:set>
                                    <p:anim calcmode="lin" valueType="num">
                                      <p:cBhvr additive="base">
                                        <p:cTn id="11" dur="2000" fill="hold"/>
                                        <p:tgtEl>
                                          <p:spTgt spid="156675">
                                            <p:txEl>
                                              <p:pRg st="1" end="1"/>
                                            </p:txEl>
                                          </p:spTgt>
                                        </p:tgtEl>
                                        <p:attrNameLst>
                                          <p:attrName>ppt_x</p:attrName>
                                        </p:attrNameLst>
                                      </p:cBhvr>
                                      <p:tavLst>
                                        <p:tav tm="0">
                                          <p:val>
                                            <p:strVal val="0-#ppt_w/2"/>
                                          </p:val>
                                        </p:tav>
                                        <p:tav tm="100000">
                                          <p:val>
                                            <p:strVal val="#ppt_x"/>
                                          </p:val>
                                        </p:tav>
                                      </p:tavLst>
                                    </p:anim>
                                    <p:anim calcmode="lin" valueType="num">
                                      <p:cBhvr additive="base">
                                        <p:cTn id="12" dur="2000" fill="hold"/>
                                        <p:tgtEl>
                                          <p:spTgt spid="156675">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56675">
                                            <p:txEl>
                                              <p:pRg st="3" end="3"/>
                                            </p:txEl>
                                          </p:spTgt>
                                        </p:tgtEl>
                                        <p:attrNameLst>
                                          <p:attrName>style.visibility</p:attrName>
                                        </p:attrNameLst>
                                      </p:cBhvr>
                                      <p:to>
                                        <p:strVal val="visible"/>
                                      </p:to>
                                    </p:set>
                                    <p:anim calcmode="lin" valueType="num">
                                      <p:cBhvr additive="base">
                                        <p:cTn id="15" dur="2000" fill="hold"/>
                                        <p:tgtEl>
                                          <p:spTgt spid="156675">
                                            <p:txEl>
                                              <p:pRg st="3" end="3"/>
                                            </p:txEl>
                                          </p:spTgt>
                                        </p:tgtEl>
                                        <p:attrNameLst>
                                          <p:attrName>ppt_x</p:attrName>
                                        </p:attrNameLst>
                                      </p:cBhvr>
                                      <p:tavLst>
                                        <p:tav tm="0">
                                          <p:val>
                                            <p:strVal val="0-#ppt_w/2"/>
                                          </p:val>
                                        </p:tav>
                                        <p:tav tm="100000">
                                          <p:val>
                                            <p:strVal val="#ppt_x"/>
                                          </p:val>
                                        </p:tav>
                                      </p:tavLst>
                                    </p:anim>
                                    <p:anim calcmode="lin" valueType="num">
                                      <p:cBhvr additive="base">
                                        <p:cTn id="16" dur="2000" fill="hold"/>
                                        <p:tgtEl>
                                          <p:spTgt spid="156675">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56675">
                                            <p:txEl>
                                              <p:pRg st="4" end="4"/>
                                            </p:txEl>
                                          </p:spTgt>
                                        </p:tgtEl>
                                        <p:attrNameLst>
                                          <p:attrName>style.visibility</p:attrName>
                                        </p:attrNameLst>
                                      </p:cBhvr>
                                      <p:to>
                                        <p:strVal val="visible"/>
                                      </p:to>
                                    </p:set>
                                    <p:anim calcmode="lin" valueType="num">
                                      <p:cBhvr additive="base">
                                        <p:cTn id="19" dur="2000" fill="hold"/>
                                        <p:tgtEl>
                                          <p:spTgt spid="156675">
                                            <p:txEl>
                                              <p:pRg st="4" end="4"/>
                                            </p:txEl>
                                          </p:spTgt>
                                        </p:tgtEl>
                                        <p:attrNameLst>
                                          <p:attrName>ppt_x</p:attrName>
                                        </p:attrNameLst>
                                      </p:cBhvr>
                                      <p:tavLst>
                                        <p:tav tm="0">
                                          <p:val>
                                            <p:strVal val="0-#ppt_w/2"/>
                                          </p:val>
                                        </p:tav>
                                        <p:tav tm="100000">
                                          <p:val>
                                            <p:strVal val="#ppt_x"/>
                                          </p:val>
                                        </p:tav>
                                      </p:tavLst>
                                    </p:anim>
                                    <p:anim calcmode="lin" valueType="num">
                                      <p:cBhvr additive="base">
                                        <p:cTn id="20" dur="2000" fill="hold"/>
                                        <p:tgtEl>
                                          <p:spTgt spid="15667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2">
            <a:extLst>
              <a:ext uri="{FF2B5EF4-FFF2-40B4-BE49-F238E27FC236}">
                <a16:creationId xmlns:a16="http://schemas.microsoft.com/office/drawing/2014/main" xmlns="" id="{FA915938-EEFB-4600-9C80-61692580292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7699" name="Text Box 3">
            <a:extLst>
              <a:ext uri="{FF2B5EF4-FFF2-40B4-BE49-F238E27FC236}">
                <a16:creationId xmlns:a16="http://schemas.microsoft.com/office/drawing/2014/main" xmlns="" id="{94001F8E-6CCA-423D-9ECF-1D50AD42A361}"/>
              </a:ext>
            </a:extLst>
          </p:cNvPr>
          <p:cNvSpPr txBox="1">
            <a:spLocks noChangeArrowheads="1"/>
          </p:cNvSpPr>
          <p:nvPr/>
        </p:nvSpPr>
        <p:spPr bwMode="auto">
          <a:xfrm>
            <a:off x="900113" y="549275"/>
            <a:ext cx="7488237" cy="4892675"/>
          </a:xfrm>
          <a:prstGeom prst="rect">
            <a:avLst/>
          </a:prstGeom>
          <a:noFill/>
          <a:ln w="9525">
            <a:noFill/>
            <a:miter lim="800000"/>
            <a:headEnd/>
            <a:tailEnd/>
          </a:ln>
          <a:effectLst/>
        </p:spPr>
        <p:txBody>
          <a:bodyPr>
            <a:spAutoFit/>
          </a:bodyPr>
          <a:lstStyle/>
          <a:p>
            <a:pPr marL="361950" indent="-361950" algn="just">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هدفهای آموزش جزئی:</a:t>
            </a:r>
          </a:p>
          <a:p>
            <a:pPr marL="361950" indent="-361950" algn="just">
              <a:lnSpc>
                <a:spcPct val="150000"/>
              </a:lnSpc>
              <a:defRPr/>
            </a:pPr>
            <a:r>
              <a:rPr lang="fa-IR" b="0" dirty="0">
                <a:solidFill>
                  <a:srgbClr val="FFFF00"/>
                </a:solidFill>
                <a:latin typeface="Arial" charset="0"/>
                <a:cs typeface="B Zar" pitchFamily="2" charset="-78"/>
              </a:rPr>
              <a:t>دانشجویان پس از مطالعه این فصل باید بتوانند:</a:t>
            </a:r>
          </a:p>
          <a:p>
            <a:pPr marL="361950" indent="-361950" algn="just">
              <a:lnSpc>
                <a:spcPct val="150000"/>
              </a:lnSpc>
              <a:defRPr/>
            </a:pPr>
            <a:r>
              <a:rPr lang="fa-IR" b="0" dirty="0">
                <a:solidFill>
                  <a:srgbClr val="FFFF00"/>
                </a:solidFill>
                <a:latin typeface="Arial" charset="0"/>
                <a:cs typeface="B Zar" pitchFamily="2" charset="-78"/>
              </a:rPr>
              <a:t>1) اصطلاحات زیر را تعریف کنند و آنها را در توضیح پدیده های روان شناسی اجتماعی کاربردی به کار ببرند:</a:t>
            </a:r>
          </a:p>
          <a:p>
            <a:pPr marL="361950" indent="-361950" algn="just">
              <a:lnSpc>
                <a:spcPct val="150000"/>
              </a:lnSpc>
              <a:defRPr/>
            </a:pPr>
            <a:r>
              <a:rPr lang="fa-IR" b="0" dirty="0">
                <a:solidFill>
                  <a:srgbClr val="FFFF00"/>
                </a:solidFill>
                <a:latin typeface="Arial" charset="0"/>
                <a:cs typeface="B Zar" pitchFamily="2" charset="-78"/>
              </a:rPr>
              <a:t>		گروه، انبوهه، آسان سازی اجتماعی، بازداری اجتماعی، شبکه های ارتباطی، پیوستگی گروه، بارش مغزی، پاسخهای مسلط، گروه همکوش</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157699">
                                            <p:txEl>
                                              <p:pRg st="0" end="0"/>
                                            </p:txEl>
                                          </p:spTgt>
                                        </p:tgtEl>
                                        <p:attrNameLst>
                                          <p:attrName>style.visibility</p:attrName>
                                        </p:attrNameLst>
                                      </p:cBhvr>
                                      <p:to>
                                        <p:strVal val="visible"/>
                                      </p:to>
                                    </p:set>
                                    <p:animEffect transition="in" filter="slide(fromBottom)">
                                      <p:cBhvr>
                                        <p:cTn id="7" dur="2000"/>
                                        <p:tgtEl>
                                          <p:spTgt spid="157699">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157699">
                                            <p:txEl>
                                              <p:pRg st="1" end="1"/>
                                            </p:txEl>
                                          </p:spTgt>
                                        </p:tgtEl>
                                        <p:attrNameLst>
                                          <p:attrName>style.visibility</p:attrName>
                                        </p:attrNameLst>
                                      </p:cBhvr>
                                      <p:to>
                                        <p:strVal val="visible"/>
                                      </p:to>
                                    </p:set>
                                    <p:animEffect transition="in" filter="slide(fromBottom)">
                                      <p:cBhvr>
                                        <p:cTn id="11" dur="2000"/>
                                        <p:tgtEl>
                                          <p:spTgt spid="157699">
                                            <p:txEl>
                                              <p:pRg st="1" end="1"/>
                                            </p:txEl>
                                          </p:spTgt>
                                        </p:tgtEl>
                                      </p:cBhvr>
                                    </p:animEffect>
                                  </p:childTnLst>
                                </p:cTn>
                              </p:par>
                            </p:childTnLst>
                          </p:cTn>
                        </p:par>
                        <p:par>
                          <p:cTn id="12" fill="hold" nodeType="afterGroup">
                            <p:stCondLst>
                              <p:cond delay="4000"/>
                            </p:stCondLst>
                            <p:childTnLst>
                              <p:par>
                                <p:cTn id="13" presetID="12" presetClass="entr" presetSubtype="4" fill="hold" nodeType="afterEffect">
                                  <p:stCondLst>
                                    <p:cond delay="0"/>
                                  </p:stCondLst>
                                  <p:childTnLst>
                                    <p:set>
                                      <p:cBhvr>
                                        <p:cTn id="14" dur="1" fill="hold">
                                          <p:stCondLst>
                                            <p:cond delay="0"/>
                                          </p:stCondLst>
                                        </p:cTn>
                                        <p:tgtEl>
                                          <p:spTgt spid="157699">
                                            <p:txEl>
                                              <p:pRg st="2" end="2"/>
                                            </p:txEl>
                                          </p:spTgt>
                                        </p:tgtEl>
                                        <p:attrNameLst>
                                          <p:attrName>style.visibility</p:attrName>
                                        </p:attrNameLst>
                                      </p:cBhvr>
                                      <p:to>
                                        <p:strVal val="visible"/>
                                      </p:to>
                                    </p:set>
                                    <p:animEffect transition="in" filter="slide(fromBottom)">
                                      <p:cBhvr>
                                        <p:cTn id="15" dur="2000"/>
                                        <p:tgtEl>
                                          <p:spTgt spid="157699">
                                            <p:txEl>
                                              <p:pRg st="2" end="2"/>
                                            </p:txEl>
                                          </p:spTgt>
                                        </p:tgtEl>
                                      </p:cBhvr>
                                    </p:animEffect>
                                  </p:childTnLst>
                                </p:cTn>
                              </p:par>
                            </p:childTnLst>
                          </p:cTn>
                        </p:par>
                        <p:par>
                          <p:cTn id="16" fill="hold" nodeType="afterGroup">
                            <p:stCondLst>
                              <p:cond delay="6000"/>
                            </p:stCondLst>
                            <p:childTnLst>
                              <p:par>
                                <p:cTn id="17" presetID="12" presetClass="entr" presetSubtype="4" fill="hold" nodeType="afterEffect">
                                  <p:stCondLst>
                                    <p:cond delay="0"/>
                                  </p:stCondLst>
                                  <p:childTnLst>
                                    <p:set>
                                      <p:cBhvr>
                                        <p:cTn id="18" dur="1" fill="hold">
                                          <p:stCondLst>
                                            <p:cond delay="0"/>
                                          </p:stCondLst>
                                        </p:cTn>
                                        <p:tgtEl>
                                          <p:spTgt spid="157699">
                                            <p:txEl>
                                              <p:pRg st="3" end="3"/>
                                            </p:txEl>
                                          </p:spTgt>
                                        </p:tgtEl>
                                        <p:attrNameLst>
                                          <p:attrName>style.visibility</p:attrName>
                                        </p:attrNameLst>
                                      </p:cBhvr>
                                      <p:to>
                                        <p:strVal val="visible"/>
                                      </p:to>
                                    </p:set>
                                    <p:animEffect transition="in" filter="slide(fromBottom)">
                                      <p:cBhvr>
                                        <p:cTn id="19" dur="2000"/>
                                        <p:tgtEl>
                                          <p:spTgt spid="1576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ext Box 2">
            <a:extLst>
              <a:ext uri="{FF2B5EF4-FFF2-40B4-BE49-F238E27FC236}">
                <a16:creationId xmlns:a16="http://schemas.microsoft.com/office/drawing/2014/main" xmlns="" id="{49515FC9-E375-4979-8772-3AE717DEF53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58723" name="Text Box 3">
            <a:extLst>
              <a:ext uri="{FF2B5EF4-FFF2-40B4-BE49-F238E27FC236}">
                <a16:creationId xmlns:a16="http://schemas.microsoft.com/office/drawing/2014/main" xmlns="" id="{85362FF8-7D01-4FDE-A571-9D902B1ECEE7}"/>
              </a:ext>
            </a:extLst>
          </p:cNvPr>
          <p:cNvSpPr txBox="1">
            <a:spLocks noChangeArrowheads="1"/>
          </p:cNvSpPr>
          <p:nvPr/>
        </p:nvSpPr>
        <p:spPr bwMode="auto">
          <a:xfrm>
            <a:off x="687388" y="587375"/>
            <a:ext cx="7758112"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2- با تشریح مدل تاثیر اجتماعی، اثر سه عامل گروه تماشاچیان غیر فعال را توضیح دهید. </a:t>
            </a:r>
          </a:p>
          <a:p>
            <a:pPr algn="just" eaLnBrk="1" hangingPunct="1">
              <a:lnSpc>
                <a:spcPct val="150000"/>
              </a:lnSpc>
            </a:pPr>
            <a:r>
              <a:rPr lang="fa-IR" altLang="en-US" b="0">
                <a:solidFill>
                  <a:srgbClr val="FFFF00"/>
                </a:solidFill>
              </a:rPr>
              <a:t>3- الگوی انگیزشی در مورد چگونگی تاثیر تماشاچیان غیر فعال بر رفتار شخص عمل کننده را تشریح کنند و علل این تاثیرات را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158723">
                                            <p:txEl>
                                              <p:pRg st="0" end="0"/>
                                            </p:txEl>
                                          </p:spTgt>
                                        </p:tgtEl>
                                        <p:attrNameLst>
                                          <p:attrName>style.visibility</p:attrName>
                                        </p:attrNameLst>
                                      </p:cBhvr>
                                      <p:to>
                                        <p:strVal val="visible"/>
                                      </p:to>
                                    </p:set>
                                    <p:anim calcmode="lin" valueType="num">
                                      <p:cBhvr additive="base">
                                        <p:cTn id="7" dur="2000" fill="hold"/>
                                        <p:tgtEl>
                                          <p:spTgt spid="15872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58723">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4" fill="hold" nodeType="afterEffect">
                                  <p:stCondLst>
                                    <p:cond delay="0"/>
                                  </p:stCondLst>
                                  <p:childTnLst>
                                    <p:set>
                                      <p:cBhvr>
                                        <p:cTn id="11" dur="1" fill="hold">
                                          <p:stCondLst>
                                            <p:cond delay="0"/>
                                          </p:stCondLst>
                                        </p:cTn>
                                        <p:tgtEl>
                                          <p:spTgt spid="158723">
                                            <p:txEl>
                                              <p:pRg st="1" end="1"/>
                                            </p:txEl>
                                          </p:spTgt>
                                        </p:tgtEl>
                                        <p:attrNameLst>
                                          <p:attrName>style.visibility</p:attrName>
                                        </p:attrNameLst>
                                      </p:cBhvr>
                                      <p:to>
                                        <p:strVal val="visible"/>
                                      </p:to>
                                    </p:set>
                                    <p:anim calcmode="lin" valueType="num">
                                      <p:cBhvr additive="base">
                                        <p:cTn id="12" dur="2000" fill="hold"/>
                                        <p:tgtEl>
                                          <p:spTgt spid="15872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15872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7" name="Text Box 3">
            <a:extLst>
              <a:ext uri="{FF2B5EF4-FFF2-40B4-BE49-F238E27FC236}">
                <a16:creationId xmlns:a16="http://schemas.microsoft.com/office/drawing/2014/main" xmlns="" id="{635226D4-3EA3-4B2C-B215-A3EA9CA4BB4F}"/>
              </a:ext>
            </a:extLst>
          </p:cNvPr>
          <p:cNvSpPr txBox="1">
            <a:spLocks noChangeArrowheads="1"/>
          </p:cNvSpPr>
          <p:nvPr/>
        </p:nvSpPr>
        <p:spPr bwMode="auto">
          <a:xfrm>
            <a:off x="615950" y="665163"/>
            <a:ext cx="78486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b="0">
                <a:solidFill>
                  <a:srgbClr val="FFFF00"/>
                </a:solidFill>
              </a:rPr>
              <a:t>4- اثرات عوامل مختلف گروه تماشاچیان فعال ( گروه همکوش) بر چگونگی رفتار شخص عمل کننده را تشریح کنند. </a:t>
            </a:r>
          </a:p>
          <a:p>
            <a:pPr eaLnBrk="1" hangingPunct="1">
              <a:lnSpc>
                <a:spcPct val="150000"/>
              </a:lnSpc>
            </a:pPr>
            <a:r>
              <a:rPr lang="fa-IR" altLang="en-US" b="0">
                <a:solidFill>
                  <a:srgbClr val="FFFF00"/>
                </a:solidFill>
              </a:rPr>
              <a:t>5- تاثیر تغییرات اندازه گروه در ارتباط با سایر ویژگیهای گروه را در نحوه عملکرد آن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59747">
                                            <p:txEl>
                                              <p:pRg st="0" end="0"/>
                                            </p:txEl>
                                          </p:spTgt>
                                        </p:tgtEl>
                                        <p:attrNameLst>
                                          <p:attrName>style.visibility</p:attrName>
                                        </p:attrNameLst>
                                      </p:cBhvr>
                                      <p:to>
                                        <p:strVal val="visible"/>
                                      </p:to>
                                    </p:set>
                                    <p:anim to="" calcmode="lin" valueType="num">
                                      <p:cBhvr>
                                        <p:cTn id="7" dur="1" fill="hold"/>
                                        <p:tgtEl>
                                          <p:spTgt spid="159747">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59747">
                                            <p:txEl>
                                              <p:pRg st="1" end="1"/>
                                            </p:txEl>
                                          </p:spTgt>
                                        </p:tgtEl>
                                        <p:attrNameLst>
                                          <p:attrName>style.visibility</p:attrName>
                                        </p:attrNameLst>
                                      </p:cBhvr>
                                      <p:to>
                                        <p:strVal val="visible"/>
                                      </p:to>
                                    </p:set>
                                    <p:anim to="" calcmode="lin" valueType="num">
                                      <p:cBhvr>
                                        <p:cTn id="11" dur="1" fill="hold"/>
                                        <p:tgtEl>
                                          <p:spTgt spid="159747">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2">
            <a:extLst>
              <a:ext uri="{FF2B5EF4-FFF2-40B4-BE49-F238E27FC236}">
                <a16:creationId xmlns:a16="http://schemas.microsoft.com/office/drawing/2014/main" xmlns="" id="{06B4D8BC-5FB8-4D4C-AF8B-731A173949F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0771" name="Text Box 3">
            <a:extLst>
              <a:ext uri="{FF2B5EF4-FFF2-40B4-BE49-F238E27FC236}">
                <a16:creationId xmlns:a16="http://schemas.microsoft.com/office/drawing/2014/main" xmlns="" id="{33ED5A56-AD3E-4875-B3B5-F07899E76A88}"/>
              </a:ext>
            </a:extLst>
          </p:cNvPr>
          <p:cNvSpPr txBox="1">
            <a:spLocks noChangeArrowheads="1"/>
          </p:cNvSpPr>
          <p:nvPr/>
        </p:nvSpPr>
        <p:spPr bwMode="auto">
          <a:xfrm>
            <a:off x="612775" y="703263"/>
            <a:ext cx="7847013"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6- اثر شکل های مختلف فرصتهای ارتباطی (شبکه های ارتباط ) را بر جنبه های گوناگون فعالیت گروه شرح دهند </a:t>
            </a:r>
          </a:p>
          <a:p>
            <a:pPr algn="just" eaLnBrk="1" hangingPunct="1">
              <a:lnSpc>
                <a:spcPct val="150000"/>
              </a:lnSpc>
            </a:pPr>
            <a:r>
              <a:rPr lang="fa-IR" altLang="en-US" b="0">
                <a:solidFill>
                  <a:srgbClr val="FFFF00"/>
                </a:solidFill>
              </a:rPr>
              <a:t>7- تاثیر تجاتس و هماهنگی درگروه بر نحوه عمل آن را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60771">
                                            <p:txEl>
                                              <p:pRg st="0" end="0"/>
                                            </p:txEl>
                                          </p:spTgt>
                                        </p:tgtEl>
                                        <p:attrNameLst>
                                          <p:attrName>style.visibility</p:attrName>
                                        </p:attrNameLst>
                                      </p:cBhvr>
                                      <p:to>
                                        <p:strVal val="visible"/>
                                      </p:to>
                                    </p:set>
                                    <p:anim to="" calcmode="lin" valueType="num">
                                      <p:cBhvr>
                                        <p:cTn id="7" dur="1" fill="hold"/>
                                        <p:tgtEl>
                                          <p:spTgt spid="160771">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60771">
                                            <p:txEl>
                                              <p:pRg st="1" end="1"/>
                                            </p:txEl>
                                          </p:spTgt>
                                        </p:tgtEl>
                                        <p:attrNameLst>
                                          <p:attrName>style.visibility</p:attrName>
                                        </p:attrNameLst>
                                      </p:cBhvr>
                                      <p:to>
                                        <p:strVal val="visible"/>
                                      </p:to>
                                    </p:set>
                                    <p:anim to="" calcmode="lin" valueType="num">
                                      <p:cBhvr>
                                        <p:cTn id="11" dur="1" fill="hold"/>
                                        <p:tgtEl>
                                          <p:spTgt spid="160771">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2">
            <a:extLst>
              <a:ext uri="{FF2B5EF4-FFF2-40B4-BE49-F238E27FC236}">
                <a16:creationId xmlns:a16="http://schemas.microsoft.com/office/drawing/2014/main" xmlns="" id="{7098655C-8CF5-480A-B2E3-6F34CFE4163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1795" name="Text Box 3">
            <a:extLst>
              <a:ext uri="{FF2B5EF4-FFF2-40B4-BE49-F238E27FC236}">
                <a16:creationId xmlns:a16="http://schemas.microsoft.com/office/drawing/2014/main" xmlns="" id="{AFEABFF1-AAB3-4E8E-B8BC-DF959664284D}"/>
              </a:ext>
            </a:extLst>
          </p:cNvPr>
          <p:cNvSpPr txBox="1">
            <a:spLocks noChangeArrowheads="1"/>
          </p:cNvSpPr>
          <p:nvPr/>
        </p:nvSpPr>
        <p:spPr bwMode="auto">
          <a:xfrm>
            <a:off x="611188" y="593725"/>
            <a:ext cx="78486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8- جنبه های گوناگون عملکرد گروه در زمینه قضاوت و حل مسئله را با عملکرد افراد مقایسه کنند. </a:t>
            </a:r>
          </a:p>
          <a:p>
            <a:pPr algn="just" eaLnBrk="1" hangingPunct="1">
              <a:lnSpc>
                <a:spcPct val="150000"/>
              </a:lnSpc>
            </a:pPr>
            <a:r>
              <a:rPr lang="fa-IR" altLang="en-US" b="0">
                <a:solidFill>
                  <a:srgbClr val="FFFF00"/>
                </a:solidFill>
              </a:rPr>
              <a:t>9- ویژگیهای گروه </a:t>
            </a:r>
            <a:r>
              <a:rPr lang="en-US" altLang="en-US" sz="2500" b="0">
                <a:solidFill>
                  <a:srgbClr val="FFFF00"/>
                </a:solidFill>
                <a:latin typeface="Times New Roman" panose="02020603050405020304" pitchFamily="18" charset="0"/>
                <a:cs typeface="Times New Roman" panose="02020603050405020304" pitchFamily="18" charset="0"/>
              </a:rPr>
              <a:t>T</a:t>
            </a:r>
            <a:r>
              <a:rPr lang="fa-IR" altLang="en-US" b="0">
                <a:solidFill>
                  <a:srgbClr val="FFFF00"/>
                </a:solidFill>
              </a:rPr>
              <a:t>  و گروههای رویاروی را بیان کنند و وجوه شباهت و تفاوت آنها را نشان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61795">
                                            <p:txEl>
                                              <p:pRg st="0" end="0"/>
                                            </p:txEl>
                                          </p:spTgt>
                                        </p:tgtEl>
                                        <p:attrNameLst>
                                          <p:attrName>style.visibility</p:attrName>
                                        </p:attrNameLst>
                                      </p:cBhvr>
                                      <p:to>
                                        <p:strVal val="visible"/>
                                      </p:to>
                                    </p:set>
                                    <p:anim to="" calcmode="lin" valueType="num">
                                      <p:cBhvr>
                                        <p:cTn id="7" dur="1" fill="hold"/>
                                        <p:tgtEl>
                                          <p:spTgt spid="161795">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61795">
                                            <p:txEl>
                                              <p:pRg st="1" end="1"/>
                                            </p:txEl>
                                          </p:spTgt>
                                        </p:tgtEl>
                                        <p:attrNameLst>
                                          <p:attrName>style.visibility</p:attrName>
                                        </p:attrNameLst>
                                      </p:cBhvr>
                                      <p:to>
                                        <p:strVal val="visible"/>
                                      </p:to>
                                    </p:set>
                                    <p:anim to="" calcmode="lin" valueType="num">
                                      <p:cBhvr>
                                        <p:cTn id="11" dur="1" fill="hold"/>
                                        <p:tgtEl>
                                          <p:spTgt spid="161795">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2">
            <a:extLst>
              <a:ext uri="{FF2B5EF4-FFF2-40B4-BE49-F238E27FC236}">
                <a16:creationId xmlns:a16="http://schemas.microsoft.com/office/drawing/2014/main" xmlns="" id="{16610F92-6309-4192-AE67-A179F8B7C8A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2819" name="Text Box 3">
            <a:extLst>
              <a:ext uri="{FF2B5EF4-FFF2-40B4-BE49-F238E27FC236}">
                <a16:creationId xmlns:a16="http://schemas.microsoft.com/office/drawing/2014/main" xmlns="" id="{5591580E-A1F9-4869-8485-D666B6135E64}"/>
              </a:ext>
            </a:extLst>
          </p:cNvPr>
          <p:cNvSpPr txBox="1">
            <a:spLocks noChangeArrowheads="1"/>
          </p:cNvSpPr>
          <p:nvPr/>
        </p:nvSpPr>
        <p:spPr bwMode="auto">
          <a:xfrm>
            <a:off x="646113" y="587375"/>
            <a:ext cx="78486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گروه:</a:t>
            </a:r>
          </a:p>
          <a:p>
            <a:pPr algn="just" eaLnBrk="1" hangingPunct="1">
              <a:lnSpc>
                <a:spcPct val="150000"/>
              </a:lnSpc>
            </a:pPr>
            <a:r>
              <a:rPr lang="en-US" altLang="en-US" b="0">
                <a:solidFill>
                  <a:srgbClr val="FFFF00"/>
                </a:solidFill>
              </a:rPr>
              <a:t>	</a:t>
            </a:r>
            <a:r>
              <a:rPr lang="fa-IR" altLang="en-US" b="0">
                <a:solidFill>
                  <a:srgbClr val="FFFF00"/>
                </a:solidFill>
              </a:rPr>
              <a:t>گروه عبارت است از دو فرد یا بیشتر که با هم تعامل دارند به نحوی که هر یک می تواند در دیگری یا دیگران تاثیر گذاشته و از آنان متاثر شود. شاوه (1981)</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162819">
                                            <p:txEl>
                                              <p:pRg st="0" end="0"/>
                                            </p:txEl>
                                          </p:spTgt>
                                        </p:tgtEl>
                                        <p:attrNameLst>
                                          <p:attrName>style.visibility</p:attrName>
                                        </p:attrNameLst>
                                      </p:cBhvr>
                                      <p:to>
                                        <p:strVal val="visible"/>
                                      </p:to>
                                    </p:set>
                                    <p:animEffect transition="in" filter="wedge">
                                      <p:cBhvr>
                                        <p:cTn id="7" dur="2000"/>
                                        <p:tgtEl>
                                          <p:spTgt spid="162819">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162819">
                                            <p:txEl>
                                              <p:pRg st="1" end="1"/>
                                            </p:txEl>
                                          </p:spTgt>
                                        </p:tgtEl>
                                        <p:attrNameLst>
                                          <p:attrName>style.visibility</p:attrName>
                                        </p:attrNameLst>
                                      </p:cBhvr>
                                      <p:to>
                                        <p:strVal val="visible"/>
                                      </p:to>
                                    </p:set>
                                    <p:animEffect transition="in" filter="wedge">
                                      <p:cBhvr>
                                        <p:cTn id="11" dur="2000"/>
                                        <p:tgtEl>
                                          <p:spTgt spid="1628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2">
            <a:extLst>
              <a:ext uri="{FF2B5EF4-FFF2-40B4-BE49-F238E27FC236}">
                <a16:creationId xmlns:a16="http://schemas.microsoft.com/office/drawing/2014/main" xmlns="" id="{F42D797D-1795-4456-8A1A-E49932F3FC2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3843" name="Text Box 3">
            <a:extLst>
              <a:ext uri="{FF2B5EF4-FFF2-40B4-BE49-F238E27FC236}">
                <a16:creationId xmlns:a16="http://schemas.microsoft.com/office/drawing/2014/main" xmlns="" id="{2B09EC66-C4A3-41DA-946F-190F2026C5E2}"/>
              </a:ext>
            </a:extLst>
          </p:cNvPr>
          <p:cNvSpPr txBox="1">
            <a:spLocks noChangeArrowheads="1"/>
          </p:cNvSpPr>
          <p:nvPr/>
        </p:nvSpPr>
        <p:spPr bwMode="auto">
          <a:xfrm>
            <a:off x="611188" y="665163"/>
            <a:ext cx="7777162"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دوم از گروه:</a:t>
            </a:r>
          </a:p>
          <a:p>
            <a:pPr algn="just" eaLnBrk="1" hangingPunct="1">
              <a:lnSpc>
                <a:spcPct val="150000"/>
              </a:lnSpc>
            </a:pPr>
            <a:r>
              <a:rPr lang="en-US" altLang="en-US" b="0">
                <a:solidFill>
                  <a:srgbClr val="FFFF00"/>
                </a:solidFill>
              </a:rPr>
              <a:t>	</a:t>
            </a:r>
            <a:r>
              <a:rPr lang="fa-IR" altLang="en-US" b="0">
                <a:solidFill>
                  <a:srgbClr val="FFFF00"/>
                </a:solidFill>
              </a:rPr>
              <a:t>گروه عبارت است از تعامل بین افراد، داشتن درک و تصور از دیگر اعضا، ایجاد پیوندهای عاطفی و وابستگی متقابل یا نقش های متقابل. (دولاماتر 1974)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163843">
                                            <p:txEl>
                                              <p:pRg st="0" end="0"/>
                                            </p:txEl>
                                          </p:spTgt>
                                        </p:tgtEl>
                                        <p:attrNameLst>
                                          <p:attrName>style.visibility</p:attrName>
                                        </p:attrNameLst>
                                      </p:cBhvr>
                                      <p:to>
                                        <p:strVal val="visible"/>
                                      </p:to>
                                    </p:set>
                                    <p:animEffect transition="in" filter="fade">
                                      <p:cBhvr>
                                        <p:cTn id="7" dur="2000"/>
                                        <p:tgtEl>
                                          <p:spTgt spid="163843">
                                            <p:txEl>
                                              <p:pRg st="0" end="0"/>
                                            </p:txEl>
                                          </p:spTgt>
                                        </p:tgtEl>
                                      </p:cBhvr>
                                    </p:animEffect>
                                    <p:anim calcmode="lin" valueType="num">
                                      <p:cBhvr>
                                        <p:cTn id="8" dur="2000" fill="hold"/>
                                        <p:tgtEl>
                                          <p:spTgt spid="16384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163843">
                                            <p:txEl>
                                              <p:pRg st="0" end="0"/>
                                            </p:txEl>
                                          </p:spTgt>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4800"/>
                            </p:stCondLst>
                            <p:childTnLst>
                              <p:par>
                                <p:cTn id="11" presetID="45" presetClass="entr" presetSubtype="0" fill="hold" nodeType="afterEffect">
                                  <p:stCondLst>
                                    <p:cond delay="0"/>
                                  </p:stCondLst>
                                  <p:iterate type="lt">
                                    <p:tmPct val="10000"/>
                                  </p:iterate>
                                  <p:childTnLst>
                                    <p:set>
                                      <p:cBhvr>
                                        <p:cTn id="12" dur="1" fill="hold">
                                          <p:stCondLst>
                                            <p:cond delay="0"/>
                                          </p:stCondLst>
                                        </p:cTn>
                                        <p:tgtEl>
                                          <p:spTgt spid="163843">
                                            <p:txEl>
                                              <p:pRg st="1" end="1"/>
                                            </p:txEl>
                                          </p:spTgt>
                                        </p:tgtEl>
                                        <p:attrNameLst>
                                          <p:attrName>style.visibility</p:attrName>
                                        </p:attrNameLst>
                                      </p:cBhvr>
                                      <p:to>
                                        <p:strVal val="visible"/>
                                      </p:to>
                                    </p:set>
                                    <p:animEffect transition="in" filter="fade">
                                      <p:cBhvr>
                                        <p:cTn id="13" dur="2000"/>
                                        <p:tgtEl>
                                          <p:spTgt spid="163843">
                                            <p:txEl>
                                              <p:pRg st="1" end="1"/>
                                            </p:txEl>
                                          </p:spTgt>
                                        </p:tgtEl>
                                      </p:cBhvr>
                                    </p:animEffect>
                                    <p:anim calcmode="lin" valueType="num">
                                      <p:cBhvr>
                                        <p:cTn id="14" dur="2000" fill="hold"/>
                                        <p:tgtEl>
                                          <p:spTgt spid="163843">
                                            <p:txEl>
                                              <p:pRg st="1" end="1"/>
                                            </p:txEl>
                                          </p:spTgt>
                                        </p:tgtEl>
                                        <p:attrNameLst>
                                          <p:attrName>ppt_w</p:attrName>
                                        </p:attrNameLst>
                                      </p:cBhvr>
                                      <p:tavLst>
                                        <p:tav tm="0" fmla="#ppt_w*sin(2.5*pi*$)">
                                          <p:val>
                                            <p:fltVal val="0"/>
                                          </p:val>
                                        </p:tav>
                                        <p:tav tm="100000">
                                          <p:val>
                                            <p:fltVal val="1"/>
                                          </p:val>
                                        </p:tav>
                                      </p:tavLst>
                                    </p:anim>
                                    <p:anim calcmode="lin" valueType="num">
                                      <p:cBhvr>
                                        <p:cTn id="15" dur="2000" fill="hold"/>
                                        <p:tgtEl>
                                          <p:spTgt spid="163843">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a:extLst>
              <a:ext uri="{FF2B5EF4-FFF2-40B4-BE49-F238E27FC236}">
                <a16:creationId xmlns:a16="http://schemas.microsoft.com/office/drawing/2014/main" xmlns="" id="{A0F50480-A57E-43CC-8BE5-83CF169786F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4867" name="Text Box 3">
            <a:extLst>
              <a:ext uri="{FF2B5EF4-FFF2-40B4-BE49-F238E27FC236}">
                <a16:creationId xmlns:a16="http://schemas.microsoft.com/office/drawing/2014/main" xmlns="" id="{95CBFC72-2A1A-45E9-A35D-EF1B558162E5}"/>
              </a:ext>
            </a:extLst>
          </p:cNvPr>
          <p:cNvSpPr txBox="1">
            <a:spLocks noChangeArrowheads="1"/>
          </p:cNvSpPr>
          <p:nvPr/>
        </p:nvSpPr>
        <p:spPr bwMode="auto">
          <a:xfrm>
            <a:off x="577850" y="784225"/>
            <a:ext cx="7920038"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واژه انبوهه </a:t>
            </a:r>
          </a:p>
          <a:p>
            <a:pPr algn="just" eaLnBrk="1" hangingPunct="1">
              <a:lnSpc>
                <a:spcPct val="150000"/>
              </a:lnSpc>
            </a:pPr>
            <a:r>
              <a:rPr lang="en-US" altLang="en-US" b="0">
                <a:solidFill>
                  <a:srgbClr val="FFFF00"/>
                </a:solidFill>
              </a:rPr>
              <a:t>	</a:t>
            </a:r>
            <a:r>
              <a:rPr lang="fa-IR" altLang="en-US" b="0">
                <a:solidFill>
                  <a:srgbClr val="FFFF00"/>
                </a:solidFill>
              </a:rPr>
              <a:t>مجموعه ای از افراد که با یکدیگر در تعامل نیستند. </a:t>
            </a:r>
          </a:p>
          <a:p>
            <a:pPr algn="just" eaLnBrk="1" hangingPunct="1">
              <a:lnSpc>
                <a:spcPct val="150000"/>
              </a:lnSpc>
            </a:pPr>
            <a:endParaRPr lang="en-US" altLang="en-US" b="0">
              <a:solidFill>
                <a:srgbClr val="FFFF00"/>
              </a:solidFill>
            </a:endParaRPr>
          </a:p>
          <a:p>
            <a:pPr algn="just" eaLnBrk="1" hangingPunct="1">
              <a:lnSpc>
                <a:spcPct val="150000"/>
              </a:lnSpc>
            </a:pPr>
            <a:r>
              <a:rPr lang="fa-IR" altLang="en-US" sz="2500" u="sng">
                <a:solidFill>
                  <a:srgbClr val="0099FF"/>
                </a:solidFill>
              </a:rPr>
              <a:t>مثال:</a:t>
            </a:r>
          </a:p>
          <a:p>
            <a:pPr algn="just" eaLnBrk="1" hangingPunct="1">
              <a:lnSpc>
                <a:spcPct val="150000"/>
              </a:lnSpc>
            </a:pPr>
            <a:r>
              <a:rPr lang="en-US" altLang="en-US" b="0">
                <a:solidFill>
                  <a:srgbClr val="66FF99"/>
                </a:solidFill>
              </a:rPr>
              <a:t>	</a:t>
            </a:r>
            <a:r>
              <a:rPr lang="fa-IR" altLang="en-US" b="0">
                <a:solidFill>
                  <a:srgbClr val="66FF99"/>
                </a:solidFill>
              </a:rPr>
              <a:t>تماشاچیان یک فیلم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164867">
                                            <p:txEl>
                                              <p:pRg st="0" end="0"/>
                                            </p:txEl>
                                          </p:spTgt>
                                        </p:tgtEl>
                                        <p:attrNameLst>
                                          <p:attrName>style.visibility</p:attrName>
                                        </p:attrNameLst>
                                      </p:cBhvr>
                                      <p:to>
                                        <p:strVal val="visible"/>
                                      </p:to>
                                    </p:set>
                                    <p:animEffect transition="in" filter="wedge">
                                      <p:cBhvr>
                                        <p:cTn id="7" dur="2000"/>
                                        <p:tgtEl>
                                          <p:spTgt spid="164867">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164867">
                                            <p:txEl>
                                              <p:pRg st="1" end="1"/>
                                            </p:txEl>
                                          </p:spTgt>
                                        </p:tgtEl>
                                        <p:attrNameLst>
                                          <p:attrName>style.visibility</p:attrName>
                                        </p:attrNameLst>
                                      </p:cBhvr>
                                      <p:to>
                                        <p:strVal val="visible"/>
                                      </p:to>
                                    </p:set>
                                    <p:animEffect transition="in" filter="wedge">
                                      <p:cBhvr>
                                        <p:cTn id="11" dur="2000"/>
                                        <p:tgtEl>
                                          <p:spTgt spid="164867">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164867">
                                            <p:txEl>
                                              <p:pRg st="3" end="3"/>
                                            </p:txEl>
                                          </p:spTgt>
                                        </p:tgtEl>
                                        <p:attrNameLst>
                                          <p:attrName>style.visibility</p:attrName>
                                        </p:attrNameLst>
                                      </p:cBhvr>
                                      <p:to>
                                        <p:strVal val="visible"/>
                                      </p:to>
                                    </p:set>
                                    <p:animEffect transition="in" filter="wedge">
                                      <p:cBhvr>
                                        <p:cTn id="15" dur="2000"/>
                                        <p:tgtEl>
                                          <p:spTgt spid="164867">
                                            <p:txEl>
                                              <p:pRg st="3" end="3"/>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164867">
                                            <p:txEl>
                                              <p:pRg st="4" end="4"/>
                                            </p:txEl>
                                          </p:spTgt>
                                        </p:tgtEl>
                                        <p:attrNameLst>
                                          <p:attrName>style.visibility</p:attrName>
                                        </p:attrNameLst>
                                      </p:cBhvr>
                                      <p:to>
                                        <p:strVal val="visible"/>
                                      </p:to>
                                    </p:set>
                                    <p:animEffect transition="in" filter="wedge">
                                      <p:cBhvr>
                                        <p:cTn id="19" dur="2000"/>
                                        <p:tgtEl>
                                          <p:spTgt spid="1648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2">
            <a:extLst>
              <a:ext uri="{FF2B5EF4-FFF2-40B4-BE49-F238E27FC236}">
                <a16:creationId xmlns:a16="http://schemas.microsoft.com/office/drawing/2014/main" xmlns="" id="{8056142D-6E5A-43BE-B7C2-4708EC3A4F7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5891" name="Text Box 3">
            <a:extLst>
              <a:ext uri="{FF2B5EF4-FFF2-40B4-BE49-F238E27FC236}">
                <a16:creationId xmlns:a16="http://schemas.microsoft.com/office/drawing/2014/main" xmlns="" id="{A788E51A-BF5E-4207-8B96-50508B5E24CC}"/>
              </a:ext>
            </a:extLst>
          </p:cNvPr>
          <p:cNvSpPr txBox="1">
            <a:spLocks noChangeArrowheads="1"/>
          </p:cNvSpPr>
          <p:nvPr/>
        </p:nvSpPr>
        <p:spPr bwMode="auto">
          <a:xfrm>
            <a:off x="900113" y="549275"/>
            <a:ext cx="7488237"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تاثیر اجتماعی:</a:t>
            </a:r>
          </a:p>
          <a:p>
            <a:pPr eaLnBrk="1" hangingPunct="1">
              <a:lnSpc>
                <a:spcPct val="150000"/>
              </a:lnSpc>
            </a:pPr>
            <a:r>
              <a:rPr lang="fa-IR" altLang="en-US" b="0">
                <a:solidFill>
                  <a:srgbClr val="FFFF00"/>
                </a:solidFill>
              </a:rPr>
              <a:t>	تاثیر و نفوذ تماشاچیان به چند عامل بستگی دارد.</a:t>
            </a:r>
          </a:p>
        </p:txBody>
      </p:sp>
      <p:grpSp>
        <p:nvGrpSpPr>
          <p:cNvPr id="2" name="Group 14">
            <a:extLst>
              <a:ext uri="{FF2B5EF4-FFF2-40B4-BE49-F238E27FC236}">
                <a16:creationId xmlns:a16="http://schemas.microsoft.com/office/drawing/2014/main" xmlns="" id="{97D2D390-EB94-42E3-8E20-E4760AC5EF32}"/>
              </a:ext>
            </a:extLst>
          </p:cNvPr>
          <p:cNvGrpSpPr>
            <a:grpSpLocks/>
          </p:cNvGrpSpPr>
          <p:nvPr/>
        </p:nvGrpSpPr>
        <p:grpSpPr bwMode="auto">
          <a:xfrm>
            <a:off x="5364163" y="3475038"/>
            <a:ext cx="1728787" cy="1800225"/>
            <a:chOff x="3379" y="2189"/>
            <a:chExt cx="1089" cy="1134"/>
          </a:xfrm>
        </p:grpSpPr>
        <p:sp>
          <p:nvSpPr>
            <p:cNvPr id="71694" name="Line 4">
              <a:extLst>
                <a:ext uri="{FF2B5EF4-FFF2-40B4-BE49-F238E27FC236}">
                  <a16:creationId xmlns:a16="http://schemas.microsoft.com/office/drawing/2014/main" xmlns="" id="{6EDB8951-E7A1-4E09-9C09-766C65130D14}"/>
                </a:ext>
              </a:extLst>
            </p:cNvPr>
            <p:cNvSpPr>
              <a:spLocks noChangeShapeType="1"/>
            </p:cNvSpPr>
            <p:nvPr/>
          </p:nvSpPr>
          <p:spPr bwMode="auto">
            <a:xfrm>
              <a:off x="3379" y="2189"/>
              <a:ext cx="408" cy="322"/>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1695" name="Oval 7">
              <a:extLst>
                <a:ext uri="{FF2B5EF4-FFF2-40B4-BE49-F238E27FC236}">
                  <a16:creationId xmlns:a16="http://schemas.microsoft.com/office/drawing/2014/main" xmlns="" id="{FF1F5A0F-8478-4611-94AB-86A084967383}"/>
                </a:ext>
              </a:extLst>
            </p:cNvPr>
            <p:cNvSpPr>
              <a:spLocks noChangeArrowheads="1"/>
            </p:cNvSpPr>
            <p:nvPr/>
          </p:nvSpPr>
          <p:spPr bwMode="auto">
            <a:xfrm>
              <a:off x="3606" y="2506"/>
              <a:ext cx="726" cy="322"/>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تعداد </a:t>
              </a:r>
              <a:endParaRPr lang="en-US" altLang="en-US" sz="2500">
                <a:solidFill>
                  <a:srgbClr val="FF3300"/>
                </a:solidFill>
              </a:endParaRPr>
            </a:p>
          </p:txBody>
        </p:sp>
        <p:sp>
          <p:nvSpPr>
            <p:cNvPr id="71696" name="Text Box 10">
              <a:extLst>
                <a:ext uri="{FF2B5EF4-FFF2-40B4-BE49-F238E27FC236}">
                  <a16:creationId xmlns:a16="http://schemas.microsoft.com/office/drawing/2014/main" xmlns="" id="{EA387C5A-B8A9-4A0F-AACB-1B6AE48D3CBB}"/>
                </a:ext>
              </a:extLst>
            </p:cNvPr>
            <p:cNvSpPr txBox="1">
              <a:spLocks noChangeArrowheads="1"/>
            </p:cNvSpPr>
            <p:nvPr/>
          </p:nvSpPr>
          <p:spPr bwMode="auto">
            <a:xfrm>
              <a:off x="3606" y="2881"/>
              <a:ext cx="862"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تعداد افراد تماشاچیان </a:t>
              </a:r>
              <a:endParaRPr lang="en-US" altLang="en-US" sz="2000">
                <a:solidFill>
                  <a:srgbClr val="66FFFF"/>
                </a:solidFill>
              </a:endParaRPr>
            </a:p>
          </p:txBody>
        </p:sp>
      </p:grpSp>
      <p:grpSp>
        <p:nvGrpSpPr>
          <p:cNvPr id="3" name="Group 15">
            <a:extLst>
              <a:ext uri="{FF2B5EF4-FFF2-40B4-BE49-F238E27FC236}">
                <a16:creationId xmlns:a16="http://schemas.microsoft.com/office/drawing/2014/main" xmlns="" id="{5A5441F3-89B7-40D5-B1AC-F60E7E59EE40}"/>
              </a:ext>
            </a:extLst>
          </p:cNvPr>
          <p:cNvGrpSpPr>
            <a:grpSpLocks/>
          </p:cNvGrpSpPr>
          <p:nvPr/>
        </p:nvGrpSpPr>
        <p:grpSpPr bwMode="auto">
          <a:xfrm>
            <a:off x="3673475" y="3625850"/>
            <a:ext cx="1728788" cy="2009775"/>
            <a:chOff x="2314" y="2284"/>
            <a:chExt cx="1089" cy="1266"/>
          </a:xfrm>
        </p:grpSpPr>
        <p:sp>
          <p:nvSpPr>
            <p:cNvPr id="71691" name="Line 5">
              <a:extLst>
                <a:ext uri="{FF2B5EF4-FFF2-40B4-BE49-F238E27FC236}">
                  <a16:creationId xmlns:a16="http://schemas.microsoft.com/office/drawing/2014/main" xmlns="" id="{B4574484-B593-43C4-9D5E-DCD7A80E6F10}"/>
                </a:ext>
              </a:extLst>
            </p:cNvPr>
            <p:cNvSpPr>
              <a:spLocks noChangeShapeType="1"/>
            </p:cNvSpPr>
            <p:nvPr/>
          </p:nvSpPr>
          <p:spPr bwMode="auto">
            <a:xfrm>
              <a:off x="2880" y="2284"/>
              <a:ext cx="0" cy="408"/>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1692" name="Oval 8">
              <a:extLst>
                <a:ext uri="{FF2B5EF4-FFF2-40B4-BE49-F238E27FC236}">
                  <a16:creationId xmlns:a16="http://schemas.microsoft.com/office/drawing/2014/main" xmlns="" id="{2659331E-11B0-4456-9974-02832A9FBDA8}"/>
                </a:ext>
              </a:extLst>
            </p:cNvPr>
            <p:cNvSpPr>
              <a:spLocks noChangeArrowheads="1"/>
            </p:cNvSpPr>
            <p:nvPr/>
          </p:nvSpPr>
          <p:spPr bwMode="auto">
            <a:xfrm>
              <a:off x="2502" y="2688"/>
              <a:ext cx="765" cy="366"/>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نزدیکی</a:t>
              </a:r>
              <a:endParaRPr lang="en-US" altLang="en-US" sz="2500">
                <a:solidFill>
                  <a:srgbClr val="FF3300"/>
                </a:solidFill>
              </a:endParaRPr>
            </a:p>
          </p:txBody>
        </p:sp>
        <p:sp>
          <p:nvSpPr>
            <p:cNvPr id="71693" name="Text Box 11">
              <a:extLst>
                <a:ext uri="{FF2B5EF4-FFF2-40B4-BE49-F238E27FC236}">
                  <a16:creationId xmlns:a16="http://schemas.microsoft.com/office/drawing/2014/main" xmlns="" id="{DC470EE1-572F-4893-92D9-81C39A25E76A}"/>
                </a:ext>
              </a:extLst>
            </p:cNvPr>
            <p:cNvSpPr txBox="1">
              <a:spLocks noChangeArrowheads="1"/>
            </p:cNvSpPr>
            <p:nvPr/>
          </p:nvSpPr>
          <p:spPr bwMode="auto">
            <a:xfrm>
              <a:off x="2314" y="3108"/>
              <a:ext cx="1089"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بلاواسطه بودن تماشاچیان </a:t>
              </a:r>
              <a:endParaRPr lang="en-US" altLang="en-US" sz="2000">
                <a:solidFill>
                  <a:srgbClr val="66FFFF"/>
                </a:solidFill>
              </a:endParaRPr>
            </a:p>
          </p:txBody>
        </p:sp>
      </p:grpSp>
      <p:grpSp>
        <p:nvGrpSpPr>
          <p:cNvPr id="4" name="Group 16">
            <a:extLst>
              <a:ext uri="{FF2B5EF4-FFF2-40B4-BE49-F238E27FC236}">
                <a16:creationId xmlns:a16="http://schemas.microsoft.com/office/drawing/2014/main" xmlns="" id="{9BA2EDE9-B79E-423A-9539-47B59082C4DB}"/>
              </a:ext>
            </a:extLst>
          </p:cNvPr>
          <p:cNvGrpSpPr>
            <a:grpSpLocks/>
          </p:cNvGrpSpPr>
          <p:nvPr/>
        </p:nvGrpSpPr>
        <p:grpSpPr bwMode="auto">
          <a:xfrm>
            <a:off x="1835150" y="3475038"/>
            <a:ext cx="2016125" cy="1944687"/>
            <a:chOff x="1156" y="2189"/>
            <a:chExt cx="1270" cy="1225"/>
          </a:xfrm>
        </p:grpSpPr>
        <p:sp>
          <p:nvSpPr>
            <p:cNvPr id="71688" name="Line 6">
              <a:extLst>
                <a:ext uri="{FF2B5EF4-FFF2-40B4-BE49-F238E27FC236}">
                  <a16:creationId xmlns:a16="http://schemas.microsoft.com/office/drawing/2014/main" xmlns="" id="{DAC0E026-E17A-4127-9ABD-574C552DDC46}"/>
                </a:ext>
              </a:extLst>
            </p:cNvPr>
            <p:cNvSpPr>
              <a:spLocks noChangeShapeType="1"/>
            </p:cNvSpPr>
            <p:nvPr/>
          </p:nvSpPr>
          <p:spPr bwMode="auto">
            <a:xfrm flipH="1">
              <a:off x="2018" y="2189"/>
              <a:ext cx="408" cy="317"/>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1689" name="Oval 9">
              <a:extLst>
                <a:ext uri="{FF2B5EF4-FFF2-40B4-BE49-F238E27FC236}">
                  <a16:creationId xmlns:a16="http://schemas.microsoft.com/office/drawing/2014/main" xmlns="" id="{010A8D92-E808-45F6-B5DA-726B23400F69}"/>
                </a:ext>
              </a:extLst>
            </p:cNvPr>
            <p:cNvSpPr>
              <a:spLocks noChangeArrowheads="1"/>
            </p:cNvSpPr>
            <p:nvPr/>
          </p:nvSpPr>
          <p:spPr bwMode="auto">
            <a:xfrm>
              <a:off x="1428" y="2506"/>
              <a:ext cx="862" cy="412"/>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نیرومندی</a:t>
              </a:r>
              <a:endParaRPr lang="en-US" altLang="en-US" sz="2500">
                <a:solidFill>
                  <a:srgbClr val="FF3300"/>
                </a:solidFill>
              </a:endParaRPr>
            </a:p>
          </p:txBody>
        </p:sp>
        <p:sp>
          <p:nvSpPr>
            <p:cNvPr id="71690" name="Text Box 12">
              <a:extLst>
                <a:ext uri="{FF2B5EF4-FFF2-40B4-BE49-F238E27FC236}">
                  <a16:creationId xmlns:a16="http://schemas.microsoft.com/office/drawing/2014/main" xmlns="" id="{83EE9416-CB40-463A-AA31-9C7CAE8E9E85}"/>
                </a:ext>
              </a:extLst>
            </p:cNvPr>
            <p:cNvSpPr txBox="1">
              <a:spLocks noChangeArrowheads="1"/>
            </p:cNvSpPr>
            <p:nvPr/>
          </p:nvSpPr>
          <p:spPr bwMode="auto">
            <a:xfrm>
              <a:off x="1156" y="2972"/>
              <a:ext cx="1089"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پایگاه اجتماعی تماشاچیان </a:t>
              </a:r>
              <a:endParaRPr lang="en-US" altLang="en-US" sz="2000">
                <a:solidFill>
                  <a:srgbClr val="66FFFF"/>
                </a:solidFill>
              </a:endParaRPr>
            </a:p>
          </p:txBody>
        </p:sp>
      </p:grpSp>
      <p:sp>
        <p:nvSpPr>
          <p:cNvPr id="165901" name="Text Box 13">
            <a:extLst>
              <a:ext uri="{FF2B5EF4-FFF2-40B4-BE49-F238E27FC236}">
                <a16:creationId xmlns:a16="http://schemas.microsoft.com/office/drawing/2014/main" xmlns="" id="{1B76A0BC-054E-4C08-B2A1-1FA4E1598CA4}"/>
              </a:ext>
            </a:extLst>
          </p:cNvPr>
          <p:cNvSpPr txBox="1">
            <a:spLocks noChangeArrowheads="1"/>
          </p:cNvSpPr>
          <p:nvPr/>
        </p:nvSpPr>
        <p:spPr bwMode="auto">
          <a:xfrm>
            <a:off x="3779838" y="2997200"/>
            <a:ext cx="165576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مدل لانانه</a:t>
            </a:r>
            <a:endParaRPr lang="en-US" altLang="en-US">
              <a:solidFill>
                <a:srgbClr val="66FF99"/>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165891">
                                            <p:txEl>
                                              <p:pRg st="0" end="0"/>
                                            </p:txEl>
                                          </p:spTgt>
                                        </p:tgtEl>
                                        <p:attrNameLst>
                                          <p:attrName>style.visibility</p:attrName>
                                        </p:attrNameLst>
                                      </p:cBhvr>
                                      <p:to>
                                        <p:strVal val="visible"/>
                                      </p:to>
                                    </p:set>
                                    <p:animEffect transition="in" filter="strips(upLeft)">
                                      <p:cBhvr>
                                        <p:cTn id="7" dur="2000"/>
                                        <p:tgtEl>
                                          <p:spTgt spid="165891">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165891">
                                            <p:txEl>
                                              <p:pRg st="1" end="1"/>
                                            </p:txEl>
                                          </p:spTgt>
                                        </p:tgtEl>
                                        <p:attrNameLst>
                                          <p:attrName>style.visibility</p:attrName>
                                        </p:attrNameLst>
                                      </p:cBhvr>
                                      <p:to>
                                        <p:strVal val="visible"/>
                                      </p:to>
                                    </p:set>
                                    <p:animEffect transition="in" filter="strips(upLeft)">
                                      <p:cBhvr>
                                        <p:cTn id="11" dur="2000"/>
                                        <p:tgtEl>
                                          <p:spTgt spid="165891">
                                            <p:txEl>
                                              <p:pRg st="1" end="1"/>
                                            </p:txEl>
                                          </p:spTgt>
                                        </p:tgtEl>
                                      </p:cBhvr>
                                    </p:animEffect>
                                  </p:childTnLst>
                                </p:cTn>
                              </p:par>
                            </p:childTnLst>
                          </p:cTn>
                        </p:par>
                        <p:par>
                          <p:cTn id="12" fill="hold" nodeType="afterGroup">
                            <p:stCondLst>
                              <p:cond delay="4000"/>
                            </p:stCondLst>
                            <p:childTnLst>
                              <p:par>
                                <p:cTn id="13" presetID="18" presetClass="entr" presetSubtype="9" fill="hold" grpId="0" nodeType="afterEffect">
                                  <p:stCondLst>
                                    <p:cond delay="0"/>
                                  </p:stCondLst>
                                  <p:childTnLst>
                                    <p:set>
                                      <p:cBhvr>
                                        <p:cTn id="14" dur="1" fill="hold">
                                          <p:stCondLst>
                                            <p:cond delay="0"/>
                                          </p:stCondLst>
                                        </p:cTn>
                                        <p:tgtEl>
                                          <p:spTgt spid="165901"/>
                                        </p:tgtEl>
                                        <p:attrNameLst>
                                          <p:attrName>style.visibility</p:attrName>
                                        </p:attrNameLst>
                                      </p:cBhvr>
                                      <p:to>
                                        <p:strVal val="visible"/>
                                      </p:to>
                                    </p:set>
                                    <p:animEffect transition="in" filter="strips(upLeft)">
                                      <p:cBhvr>
                                        <p:cTn id="15" dur="2000"/>
                                        <p:tgtEl>
                                          <p:spTgt spid="165901"/>
                                        </p:tgtEl>
                                      </p:cBhvr>
                                    </p:animEffect>
                                  </p:childTnLst>
                                </p:cTn>
                              </p:par>
                            </p:childTnLst>
                          </p:cTn>
                        </p:par>
                        <p:par>
                          <p:cTn id="16" fill="hold" nodeType="afterGroup">
                            <p:stCondLst>
                              <p:cond delay="6000"/>
                            </p:stCondLst>
                            <p:childTnLst>
                              <p:par>
                                <p:cTn id="17" presetID="18" presetClass="entr" presetSubtype="9"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strips(upLeft)">
                                      <p:cBhvr>
                                        <p:cTn id="19" dur="2000"/>
                                        <p:tgtEl>
                                          <p:spTgt spid="2"/>
                                        </p:tgtEl>
                                      </p:cBhvr>
                                    </p:animEffect>
                                  </p:childTnLst>
                                </p:cTn>
                              </p:par>
                            </p:childTnLst>
                          </p:cTn>
                        </p:par>
                        <p:par>
                          <p:cTn id="20" fill="hold" nodeType="afterGroup">
                            <p:stCondLst>
                              <p:cond delay="8000"/>
                            </p:stCondLst>
                            <p:childTnLst>
                              <p:par>
                                <p:cTn id="21" presetID="18" presetClass="entr" presetSubtype="9"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trips(upLeft)">
                                      <p:cBhvr>
                                        <p:cTn id="23" dur="2000"/>
                                        <p:tgtEl>
                                          <p:spTgt spid="3"/>
                                        </p:tgtEl>
                                      </p:cBhvr>
                                    </p:animEffect>
                                  </p:childTnLst>
                                </p:cTn>
                              </p:par>
                            </p:childTnLst>
                          </p:cTn>
                        </p:par>
                        <p:par>
                          <p:cTn id="24" fill="hold" nodeType="afterGroup">
                            <p:stCondLst>
                              <p:cond delay="10000"/>
                            </p:stCondLst>
                            <p:childTnLst>
                              <p:par>
                                <p:cTn id="25" presetID="18" presetClass="entr" presetSubtype="9"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trips(upLeft)">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590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6" name="Oval 4">
            <a:extLst>
              <a:ext uri="{FF2B5EF4-FFF2-40B4-BE49-F238E27FC236}">
                <a16:creationId xmlns:a16="http://schemas.microsoft.com/office/drawing/2014/main" xmlns="" id="{8CEBC397-3404-4392-ABDE-76413CF0C7C3}"/>
              </a:ext>
            </a:extLst>
          </p:cNvPr>
          <p:cNvSpPr>
            <a:spLocks noChangeArrowheads="1"/>
          </p:cNvSpPr>
          <p:nvPr/>
        </p:nvSpPr>
        <p:spPr bwMode="auto">
          <a:xfrm>
            <a:off x="6732588" y="836613"/>
            <a:ext cx="1135062" cy="576262"/>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b="0">
                <a:solidFill>
                  <a:srgbClr val="FF3300"/>
                </a:solidFill>
              </a:rPr>
              <a:t>هدف</a:t>
            </a:r>
            <a:endParaRPr lang="en-US" altLang="en-US" b="0">
              <a:solidFill>
                <a:srgbClr val="FF3300"/>
              </a:solidFill>
            </a:endParaRPr>
          </a:p>
        </p:txBody>
      </p:sp>
      <p:grpSp>
        <p:nvGrpSpPr>
          <p:cNvPr id="2" name="Group 15">
            <a:extLst>
              <a:ext uri="{FF2B5EF4-FFF2-40B4-BE49-F238E27FC236}">
                <a16:creationId xmlns:a16="http://schemas.microsoft.com/office/drawing/2014/main" xmlns="" id="{E87744AC-4919-4072-9ABF-EA32E1A7EE53}"/>
              </a:ext>
            </a:extLst>
          </p:cNvPr>
          <p:cNvGrpSpPr>
            <a:grpSpLocks/>
          </p:cNvGrpSpPr>
          <p:nvPr/>
        </p:nvGrpSpPr>
        <p:grpSpPr bwMode="auto">
          <a:xfrm>
            <a:off x="4124325" y="620713"/>
            <a:ext cx="3976688" cy="3494087"/>
            <a:chOff x="2598" y="391"/>
            <a:chExt cx="2505" cy="2201"/>
          </a:xfrm>
        </p:grpSpPr>
        <p:sp>
          <p:nvSpPr>
            <p:cNvPr id="72710" name="AutoShape 5">
              <a:extLst>
                <a:ext uri="{FF2B5EF4-FFF2-40B4-BE49-F238E27FC236}">
                  <a16:creationId xmlns:a16="http://schemas.microsoft.com/office/drawing/2014/main" xmlns="" id="{0447E656-8488-4F5A-B39A-742B1DAAFA8A}"/>
                </a:ext>
              </a:extLst>
            </p:cNvPr>
            <p:cNvSpPr>
              <a:spLocks noChangeArrowheads="1"/>
            </p:cNvSpPr>
            <p:nvPr/>
          </p:nvSpPr>
          <p:spPr bwMode="auto">
            <a:xfrm rot="-5400000">
              <a:off x="4336" y="1410"/>
              <a:ext cx="1037" cy="238"/>
            </a:xfrm>
            <a:prstGeom prst="notchedRightArrow">
              <a:avLst>
                <a:gd name="adj1" fmla="val 50000"/>
                <a:gd name="adj2" fmla="val 108929"/>
              </a:avLst>
            </a:prstGeom>
            <a:noFill/>
            <a:ln w="9525">
              <a:solidFill>
                <a:srgbClr val="66FF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2711" name="AutoShape 6">
              <a:extLst>
                <a:ext uri="{FF2B5EF4-FFF2-40B4-BE49-F238E27FC236}">
                  <a16:creationId xmlns:a16="http://schemas.microsoft.com/office/drawing/2014/main" xmlns="" id="{31CD659B-5F55-4DBE-B428-B55206B7E025}"/>
                </a:ext>
              </a:extLst>
            </p:cNvPr>
            <p:cNvSpPr>
              <a:spLocks noChangeArrowheads="1"/>
            </p:cNvSpPr>
            <p:nvPr/>
          </p:nvSpPr>
          <p:spPr bwMode="auto">
            <a:xfrm rot="-3399243">
              <a:off x="3478" y="1278"/>
              <a:ext cx="1037" cy="238"/>
            </a:xfrm>
            <a:prstGeom prst="notchedRightArrow">
              <a:avLst>
                <a:gd name="adj1" fmla="val 50000"/>
                <a:gd name="adj2" fmla="val 108929"/>
              </a:avLst>
            </a:prstGeom>
            <a:noFill/>
            <a:ln w="9525">
              <a:solidFill>
                <a:srgbClr val="66FF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2712" name="AutoShape 7">
              <a:extLst>
                <a:ext uri="{FF2B5EF4-FFF2-40B4-BE49-F238E27FC236}">
                  <a16:creationId xmlns:a16="http://schemas.microsoft.com/office/drawing/2014/main" xmlns="" id="{7DB98CA3-698E-418A-9FA7-D3CBDDA14756}"/>
                </a:ext>
              </a:extLst>
            </p:cNvPr>
            <p:cNvSpPr>
              <a:spLocks noChangeArrowheads="1"/>
            </p:cNvSpPr>
            <p:nvPr/>
          </p:nvSpPr>
          <p:spPr bwMode="auto">
            <a:xfrm>
              <a:off x="3115" y="505"/>
              <a:ext cx="1037" cy="238"/>
            </a:xfrm>
            <a:prstGeom prst="notchedRightArrow">
              <a:avLst>
                <a:gd name="adj1" fmla="val 50000"/>
                <a:gd name="adj2" fmla="val 108929"/>
              </a:avLst>
            </a:prstGeom>
            <a:noFill/>
            <a:ln w="9525">
              <a:solidFill>
                <a:srgbClr val="66FF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2713" name="AutoShape 8">
              <a:extLst>
                <a:ext uri="{FF2B5EF4-FFF2-40B4-BE49-F238E27FC236}">
                  <a16:creationId xmlns:a16="http://schemas.microsoft.com/office/drawing/2014/main" xmlns="" id="{F9DFC9EF-A568-4957-A04C-8ACF24C64B24}"/>
                </a:ext>
              </a:extLst>
            </p:cNvPr>
            <p:cNvSpPr>
              <a:spLocks noChangeArrowheads="1"/>
            </p:cNvSpPr>
            <p:nvPr/>
          </p:nvSpPr>
          <p:spPr bwMode="auto">
            <a:xfrm>
              <a:off x="3612" y="847"/>
              <a:ext cx="583" cy="90"/>
            </a:xfrm>
            <a:prstGeom prst="notchedRightArrow">
              <a:avLst>
                <a:gd name="adj1" fmla="val 50000"/>
                <a:gd name="adj2" fmla="val 161944"/>
              </a:avLst>
            </a:prstGeom>
            <a:noFill/>
            <a:ln w="9525">
              <a:solidFill>
                <a:srgbClr val="66FFFF"/>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2714" name="Oval 9">
              <a:extLst>
                <a:ext uri="{FF2B5EF4-FFF2-40B4-BE49-F238E27FC236}">
                  <a16:creationId xmlns:a16="http://schemas.microsoft.com/office/drawing/2014/main" xmlns="" id="{39B4CABF-92CA-4D9E-B3E5-BA39E6B47239}"/>
                </a:ext>
              </a:extLst>
            </p:cNvPr>
            <p:cNvSpPr>
              <a:spLocks noChangeArrowheads="1"/>
            </p:cNvSpPr>
            <p:nvPr/>
          </p:nvSpPr>
          <p:spPr bwMode="auto">
            <a:xfrm>
              <a:off x="2598" y="391"/>
              <a:ext cx="454" cy="454"/>
            </a:xfrm>
            <a:prstGeom prst="ellipse">
              <a:avLst/>
            </a:prstGeom>
            <a:noFill/>
            <a:ln w="9525">
              <a:solidFill>
                <a:srgbClr val="66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2715" name="Oval 10">
              <a:extLst>
                <a:ext uri="{FF2B5EF4-FFF2-40B4-BE49-F238E27FC236}">
                  <a16:creationId xmlns:a16="http://schemas.microsoft.com/office/drawing/2014/main" xmlns="" id="{374A0E6E-EE0D-4CE7-A71A-C2B83D6E3528}"/>
                </a:ext>
              </a:extLst>
            </p:cNvPr>
            <p:cNvSpPr>
              <a:spLocks noChangeArrowheads="1"/>
            </p:cNvSpPr>
            <p:nvPr/>
          </p:nvSpPr>
          <p:spPr bwMode="auto">
            <a:xfrm>
              <a:off x="3298" y="1842"/>
              <a:ext cx="498" cy="454"/>
            </a:xfrm>
            <a:prstGeom prst="ellipse">
              <a:avLst/>
            </a:prstGeom>
            <a:noFill/>
            <a:ln w="9525">
              <a:solidFill>
                <a:srgbClr val="66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2716" name="Oval 11">
              <a:extLst>
                <a:ext uri="{FF2B5EF4-FFF2-40B4-BE49-F238E27FC236}">
                  <a16:creationId xmlns:a16="http://schemas.microsoft.com/office/drawing/2014/main" xmlns="" id="{AD57D76C-1598-45C2-A07E-0421716317ED}"/>
                </a:ext>
              </a:extLst>
            </p:cNvPr>
            <p:cNvSpPr>
              <a:spLocks noChangeArrowheads="1"/>
            </p:cNvSpPr>
            <p:nvPr/>
          </p:nvSpPr>
          <p:spPr bwMode="auto">
            <a:xfrm>
              <a:off x="4583" y="2139"/>
              <a:ext cx="520" cy="453"/>
            </a:xfrm>
            <a:prstGeom prst="ellipse">
              <a:avLst/>
            </a:prstGeom>
            <a:noFill/>
            <a:ln w="9525">
              <a:solidFill>
                <a:srgbClr val="66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2717" name="Oval 12">
              <a:extLst>
                <a:ext uri="{FF2B5EF4-FFF2-40B4-BE49-F238E27FC236}">
                  <a16:creationId xmlns:a16="http://schemas.microsoft.com/office/drawing/2014/main" xmlns="" id="{A7947031-31E2-42B2-95AC-6A27766388F1}"/>
                </a:ext>
              </a:extLst>
            </p:cNvPr>
            <p:cNvSpPr>
              <a:spLocks noChangeArrowheads="1"/>
            </p:cNvSpPr>
            <p:nvPr/>
          </p:nvSpPr>
          <p:spPr bwMode="auto">
            <a:xfrm>
              <a:off x="3242" y="732"/>
              <a:ext cx="273" cy="318"/>
            </a:xfrm>
            <a:prstGeom prst="ellipse">
              <a:avLst/>
            </a:prstGeom>
            <a:noFill/>
            <a:ln w="9525">
              <a:solidFill>
                <a:srgbClr val="66FFFF"/>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grpSp>
      <p:sp>
        <p:nvSpPr>
          <p:cNvPr id="166925" name="Text Box 13">
            <a:extLst>
              <a:ext uri="{FF2B5EF4-FFF2-40B4-BE49-F238E27FC236}">
                <a16:creationId xmlns:a16="http://schemas.microsoft.com/office/drawing/2014/main" xmlns="" id="{2FBDDCB9-B908-4410-9158-DEBEBC7EB6A5}"/>
              </a:ext>
            </a:extLst>
          </p:cNvPr>
          <p:cNvSpPr txBox="1">
            <a:spLocks noChangeArrowheads="1"/>
          </p:cNvSpPr>
          <p:nvPr/>
        </p:nvSpPr>
        <p:spPr bwMode="auto">
          <a:xfrm>
            <a:off x="2916238" y="2097088"/>
            <a:ext cx="935037"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b="0">
                <a:solidFill>
                  <a:srgbClr val="FF3300"/>
                </a:solidFill>
              </a:rPr>
              <a:t>منابع</a:t>
            </a:r>
            <a:endParaRPr lang="en-US" altLang="en-US" b="0">
              <a:solidFill>
                <a:srgbClr val="FF3300"/>
              </a:solidFill>
            </a:endParaRPr>
          </a:p>
        </p:txBody>
      </p:sp>
      <p:sp>
        <p:nvSpPr>
          <p:cNvPr id="166926" name="Text Box 14">
            <a:extLst>
              <a:ext uri="{FF2B5EF4-FFF2-40B4-BE49-F238E27FC236}">
                <a16:creationId xmlns:a16="http://schemas.microsoft.com/office/drawing/2014/main" xmlns="" id="{2DE907F0-F01E-46A5-AD9C-ADB28314797C}"/>
              </a:ext>
            </a:extLst>
          </p:cNvPr>
          <p:cNvSpPr txBox="1">
            <a:spLocks noChangeArrowheads="1"/>
          </p:cNvSpPr>
          <p:nvPr/>
        </p:nvSpPr>
        <p:spPr bwMode="auto">
          <a:xfrm>
            <a:off x="611188" y="4365625"/>
            <a:ext cx="7921625"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الگوی انگیزشی اثر یک گروه تماشاچی بستگی به تعداد منابع (تعداد دایره ها)، نیرومندی آنها (اندازه دایره ها) و فاصله آنها از فرد عمل کننده (طول پیکانها دارد).</a:t>
            </a:r>
            <a:endParaRPr lang="en-US" altLang="en-US" b="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166916"/>
                                        </p:tgtEl>
                                        <p:attrNameLst>
                                          <p:attrName>style.visibility</p:attrName>
                                        </p:attrNameLst>
                                      </p:cBhvr>
                                      <p:to>
                                        <p:strVal val="visible"/>
                                      </p:to>
                                    </p:set>
                                    <p:animEffect transition="in" filter="wheel(4)">
                                      <p:cBhvr>
                                        <p:cTn id="7" dur="2000"/>
                                        <p:tgtEl>
                                          <p:spTgt spid="166916"/>
                                        </p:tgtEl>
                                      </p:cBhvr>
                                    </p:animEffect>
                                  </p:childTnLst>
                                </p:cTn>
                              </p:par>
                            </p:childTnLst>
                          </p:cTn>
                        </p:par>
                        <p:par>
                          <p:cTn id="8" fill="hold" nodeType="afterGroup">
                            <p:stCondLst>
                              <p:cond delay="2000"/>
                            </p:stCondLst>
                            <p:childTnLst>
                              <p:par>
                                <p:cTn id="9" presetID="21"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4)">
                                      <p:cBhvr>
                                        <p:cTn id="11" dur="2000"/>
                                        <p:tgtEl>
                                          <p:spTgt spid="2"/>
                                        </p:tgtEl>
                                      </p:cBhvr>
                                    </p:animEffect>
                                  </p:childTnLst>
                                </p:cTn>
                              </p:par>
                            </p:childTnLst>
                          </p:cTn>
                        </p:par>
                        <p:par>
                          <p:cTn id="12" fill="hold" nodeType="afterGroup">
                            <p:stCondLst>
                              <p:cond delay="4000"/>
                            </p:stCondLst>
                            <p:childTnLst>
                              <p:par>
                                <p:cTn id="13" presetID="21" presetClass="entr" presetSubtype="4" fill="hold" grpId="0" nodeType="afterEffect">
                                  <p:stCondLst>
                                    <p:cond delay="0"/>
                                  </p:stCondLst>
                                  <p:childTnLst>
                                    <p:set>
                                      <p:cBhvr>
                                        <p:cTn id="14" dur="1" fill="hold">
                                          <p:stCondLst>
                                            <p:cond delay="0"/>
                                          </p:stCondLst>
                                        </p:cTn>
                                        <p:tgtEl>
                                          <p:spTgt spid="166925"/>
                                        </p:tgtEl>
                                        <p:attrNameLst>
                                          <p:attrName>style.visibility</p:attrName>
                                        </p:attrNameLst>
                                      </p:cBhvr>
                                      <p:to>
                                        <p:strVal val="visible"/>
                                      </p:to>
                                    </p:set>
                                    <p:animEffect transition="in" filter="wheel(4)">
                                      <p:cBhvr>
                                        <p:cTn id="15" dur="2000"/>
                                        <p:tgtEl>
                                          <p:spTgt spid="166925"/>
                                        </p:tgtEl>
                                      </p:cBhvr>
                                    </p:animEffect>
                                  </p:childTnLst>
                                </p:cTn>
                              </p:par>
                            </p:childTnLst>
                          </p:cTn>
                        </p:par>
                        <p:par>
                          <p:cTn id="16" fill="hold" nodeType="afterGroup">
                            <p:stCondLst>
                              <p:cond delay="6000"/>
                            </p:stCondLst>
                            <p:childTnLst>
                              <p:par>
                                <p:cTn id="17" presetID="21" presetClass="entr" presetSubtype="4" fill="hold" grpId="0" nodeType="afterEffect">
                                  <p:stCondLst>
                                    <p:cond delay="0"/>
                                  </p:stCondLst>
                                  <p:childTnLst>
                                    <p:set>
                                      <p:cBhvr>
                                        <p:cTn id="18" dur="1" fill="hold">
                                          <p:stCondLst>
                                            <p:cond delay="0"/>
                                          </p:stCondLst>
                                        </p:cTn>
                                        <p:tgtEl>
                                          <p:spTgt spid="166926"/>
                                        </p:tgtEl>
                                        <p:attrNameLst>
                                          <p:attrName>style.visibility</p:attrName>
                                        </p:attrNameLst>
                                      </p:cBhvr>
                                      <p:to>
                                        <p:strVal val="visible"/>
                                      </p:to>
                                    </p:set>
                                    <p:animEffect transition="in" filter="wheel(4)">
                                      <p:cBhvr>
                                        <p:cTn id="19" dur="2000"/>
                                        <p:tgtEl>
                                          <p:spTgt spid="166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916" grpId="0" animBg="1"/>
      <p:bldP spid="166925" grpId="0"/>
      <p:bldP spid="166926"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ext Box 2">
            <a:extLst>
              <a:ext uri="{FF2B5EF4-FFF2-40B4-BE49-F238E27FC236}">
                <a16:creationId xmlns:a16="http://schemas.microsoft.com/office/drawing/2014/main" xmlns="" id="{C3958816-7057-457C-863E-51B17BFAF8A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7939" name="Text Box 3">
            <a:extLst>
              <a:ext uri="{FF2B5EF4-FFF2-40B4-BE49-F238E27FC236}">
                <a16:creationId xmlns:a16="http://schemas.microsoft.com/office/drawing/2014/main" xmlns="" id="{40988B11-EEF6-4DEE-82E9-6A0419287FB8}"/>
              </a:ext>
            </a:extLst>
          </p:cNvPr>
          <p:cNvSpPr txBox="1">
            <a:spLocks noChangeArrowheads="1"/>
          </p:cNvSpPr>
          <p:nvPr/>
        </p:nvSpPr>
        <p:spPr bwMode="auto">
          <a:xfrm>
            <a:off x="615950" y="587375"/>
            <a:ext cx="78486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آسان سازی اجتماعی:</a:t>
            </a:r>
          </a:p>
          <a:p>
            <a:pPr algn="just" eaLnBrk="1" hangingPunct="1">
              <a:lnSpc>
                <a:spcPct val="150000"/>
              </a:lnSpc>
            </a:pPr>
            <a:r>
              <a:rPr lang="en-US" altLang="en-US" b="0">
                <a:solidFill>
                  <a:srgbClr val="FFFF00"/>
                </a:solidFill>
              </a:rPr>
              <a:t>	</a:t>
            </a:r>
            <a:r>
              <a:rPr lang="fa-IR" altLang="en-US" b="0">
                <a:solidFill>
                  <a:srgbClr val="FFFF00"/>
                </a:solidFill>
              </a:rPr>
              <a:t>اصطلاحی از فلوید آلپورت (1920)</a:t>
            </a:r>
            <a:r>
              <a:rPr lang="en-US" altLang="en-US" b="0">
                <a:solidFill>
                  <a:srgbClr val="FFFF00"/>
                </a:solidFill>
              </a:rPr>
              <a:t> </a:t>
            </a:r>
            <a:r>
              <a:rPr lang="fa-IR" altLang="en-US" b="0">
                <a:solidFill>
                  <a:srgbClr val="FFFF00"/>
                </a:solidFill>
              </a:rPr>
              <a:t>بهتر شدن عملکرد فرد به علت حضور افراد دیگر (حضور صرف و نه تعامل بین فرد و تماشاچیان )  </a:t>
            </a:r>
          </a:p>
          <a:p>
            <a:pPr algn="just" eaLnBrk="1" hangingPunct="1">
              <a:lnSpc>
                <a:spcPct val="150000"/>
              </a:lnSpc>
            </a:pPr>
            <a:endParaRPr lang="en-US" altLang="en-US" b="0">
              <a:solidFill>
                <a:srgbClr val="FFFF00"/>
              </a:solidFill>
            </a:endParaRPr>
          </a:p>
          <a:p>
            <a:pPr algn="just" eaLnBrk="1" hangingPunct="1">
              <a:lnSpc>
                <a:spcPct val="150000"/>
              </a:lnSpc>
            </a:pPr>
            <a:r>
              <a:rPr lang="fa-IR" altLang="en-US">
                <a:solidFill>
                  <a:srgbClr val="FF3300"/>
                </a:solidFill>
              </a:rPr>
              <a:t>بازداری اجتماعی:</a:t>
            </a:r>
          </a:p>
          <a:p>
            <a:pPr algn="just" eaLnBrk="1" hangingPunct="1">
              <a:lnSpc>
                <a:spcPct val="150000"/>
              </a:lnSpc>
            </a:pPr>
            <a:r>
              <a:rPr lang="en-US" altLang="en-US" b="0">
                <a:solidFill>
                  <a:srgbClr val="FFFF00"/>
                </a:solidFill>
              </a:rPr>
              <a:t>	</a:t>
            </a:r>
            <a:r>
              <a:rPr lang="fa-IR" altLang="en-US" b="0">
                <a:solidFill>
                  <a:srgbClr val="FFFF00"/>
                </a:solidFill>
              </a:rPr>
              <a:t>کاهش در عملکرد فرد به علت حضور افراد دیگر</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167939">
                                            <p:txEl>
                                              <p:pRg st="0" end="0"/>
                                            </p:txEl>
                                          </p:spTgt>
                                        </p:tgtEl>
                                        <p:attrNameLst>
                                          <p:attrName>style.visibility</p:attrName>
                                        </p:attrNameLst>
                                      </p:cBhvr>
                                      <p:to>
                                        <p:strVal val="visible"/>
                                      </p:to>
                                    </p:set>
                                    <p:anim calcmode="lin" valueType="num">
                                      <p:cBhvr additive="base">
                                        <p:cTn id="7" dur="2000" fill="hold"/>
                                        <p:tgtEl>
                                          <p:spTgt spid="167939">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67939">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2" presetClass="entr" presetSubtype="1" fill="hold" nodeType="afterEffect">
                                  <p:stCondLst>
                                    <p:cond delay="0"/>
                                  </p:stCondLst>
                                  <p:childTnLst>
                                    <p:set>
                                      <p:cBhvr>
                                        <p:cTn id="11" dur="1" fill="hold">
                                          <p:stCondLst>
                                            <p:cond delay="0"/>
                                          </p:stCondLst>
                                        </p:cTn>
                                        <p:tgtEl>
                                          <p:spTgt spid="167939">
                                            <p:txEl>
                                              <p:pRg st="1" end="1"/>
                                            </p:txEl>
                                          </p:spTgt>
                                        </p:tgtEl>
                                        <p:attrNameLst>
                                          <p:attrName>style.visibility</p:attrName>
                                        </p:attrNameLst>
                                      </p:cBhvr>
                                      <p:to>
                                        <p:strVal val="visible"/>
                                      </p:to>
                                    </p:set>
                                    <p:anim calcmode="lin" valueType="num">
                                      <p:cBhvr additive="base">
                                        <p:cTn id="12" dur="2000" fill="hold"/>
                                        <p:tgtEl>
                                          <p:spTgt spid="167939">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167939">
                                            <p:txEl>
                                              <p:pRg st="1" end="1"/>
                                            </p:txEl>
                                          </p:spTgt>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4000"/>
                            </p:stCondLst>
                            <p:childTnLst>
                              <p:par>
                                <p:cTn id="15" presetID="2" presetClass="entr" presetSubtype="1" fill="hold" nodeType="afterEffect">
                                  <p:stCondLst>
                                    <p:cond delay="0"/>
                                  </p:stCondLst>
                                  <p:childTnLst>
                                    <p:set>
                                      <p:cBhvr>
                                        <p:cTn id="16" dur="1" fill="hold">
                                          <p:stCondLst>
                                            <p:cond delay="0"/>
                                          </p:stCondLst>
                                        </p:cTn>
                                        <p:tgtEl>
                                          <p:spTgt spid="167939">
                                            <p:txEl>
                                              <p:pRg st="3" end="3"/>
                                            </p:txEl>
                                          </p:spTgt>
                                        </p:tgtEl>
                                        <p:attrNameLst>
                                          <p:attrName>style.visibility</p:attrName>
                                        </p:attrNameLst>
                                      </p:cBhvr>
                                      <p:to>
                                        <p:strVal val="visible"/>
                                      </p:to>
                                    </p:set>
                                    <p:anim calcmode="lin" valueType="num">
                                      <p:cBhvr additive="base">
                                        <p:cTn id="17" dur="2000" fill="hold"/>
                                        <p:tgtEl>
                                          <p:spTgt spid="167939">
                                            <p:txEl>
                                              <p:pRg st="3" end="3"/>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167939">
                                            <p:txEl>
                                              <p:pRg st="3" end="3"/>
                                            </p:txEl>
                                          </p:spTgt>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6000"/>
                            </p:stCondLst>
                            <p:childTnLst>
                              <p:par>
                                <p:cTn id="20" presetID="2" presetClass="entr" presetSubtype="1" fill="hold" nodeType="afterEffect">
                                  <p:stCondLst>
                                    <p:cond delay="0"/>
                                  </p:stCondLst>
                                  <p:childTnLst>
                                    <p:set>
                                      <p:cBhvr>
                                        <p:cTn id="21" dur="1" fill="hold">
                                          <p:stCondLst>
                                            <p:cond delay="0"/>
                                          </p:stCondLst>
                                        </p:cTn>
                                        <p:tgtEl>
                                          <p:spTgt spid="167939">
                                            <p:txEl>
                                              <p:pRg st="4" end="4"/>
                                            </p:txEl>
                                          </p:spTgt>
                                        </p:tgtEl>
                                        <p:attrNameLst>
                                          <p:attrName>style.visibility</p:attrName>
                                        </p:attrNameLst>
                                      </p:cBhvr>
                                      <p:to>
                                        <p:strVal val="visible"/>
                                      </p:to>
                                    </p:set>
                                    <p:anim calcmode="lin" valueType="num">
                                      <p:cBhvr additive="base">
                                        <p:cTn id="22" dur="2000" fill="hold"/>
                                        <p:tgtEl>
                                          <p:spTgt spid="167939">
                                            <p:txEl>
                                              <p:pRg st="4" end="4"/>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167939">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ext Box 2">
            <a:extLst>
              <a:ext uri="{FF2B5EF4-FFF2-40B4-BE49-F238E27FC236}">
                <a16:creationId xmlns:a16="http://schemas.microsoft.com/office/drawing/2014/main" xmlns="" id="{2187515F-5B03-4915-942C-3E3179EEB7A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68963" name="Text Box 3">
            <a:extLst>
              <a:ext uri="{FF2B5EF4-FFF2-40B4-BE49-F238E27FC236}">
                <a16:creationId xmlns:a16="http://schemas.microsoft.com/office/drawing/2014/main" xmlns="" id="{66923D1F-0F8E-4DBD-B8BC-E4C32627BDDC}"/>
              </a:ext>
            </a:extLst>
          </p:cNvPr>
          <p:cNvSpPr txBox="1">
            <a:spLocks noChangeArrowheads="1"/>
          </p:cNvSpPr>
          <p:nvPr/>
        </p:nvSpPr>
        <p:spPr bwMode="auto">
          <a:xfrm>
            <a:off x="900113" y="549275"/>
            <a:ext cx="7488237" cy="1235075"/>
          </a:xfrm>
          <a:prstGeom prst="rect">
            <a:avLst/>
          </a:prstGeom>
          <a:noFill/>
          <a:ln w="9525">
            <a:noFill/>
            <a:miter lim="800000"/>
            <a:headEnd/>
            <a:tailEnd/>
          </a:ln>
          <a:effectLst/>
        </p:spPr>
        <p:txBody>
          <a:bodyPr>
            <a:spAutoFit/>
          </a:bodyPr>
          <a:lstStyle/>
          <a:p>
            <a:pPr marL="342900" indent="-342900" algn="ctr">
              <a:spcBef>
                <a:spcPct val="50000"/>
              </a:spcBef>
              <a:defRPr/>
            </a:pPr>
            <a:r>
              <a:rPr lang="fa-IR">
                <a:solidFill>
                  <a:schemeClr val="tx2"/>
                </a:solidFill>
                <a:effectLst>
                  <a:outerShdw blurRad="38100" dist="38100" dir="2700000" algn="tl">
                    <a:srgbClr val="000000"/>
                  </a:outerShdw>
                </a:effectLst>
                <a:latin typeface="Arial" charset="0"/>
                <a:cs typeface="B Zar" pitchFamily="2" charset="-78"/>
              </a:rPr>
              <a:t>الگوی انگیزشی در آسان سازی اجتماعی </a:t>
            </a:r>
          </a:p>
          <a:p>
            <a:pPr marL="342900" indent="-342900" algn="ctr">
              <a:spcBef>
                <a:spcPct val="50000"/>
              </a:spcBef>
              <a:defRPr/>
            </a:pPr>
            <a:r>
              <a:rPr lang="fa-IR">
                <a:solidFill>
                  <a:schemeClr val="tx2"/>
                </a:solidFill>
                <a:effectLst>
                  <a:outerShdw blurRad="38100" dist="38100" dir="2700000" algn="tl">
                    <a:srgbClr val="000000"/>
                  </a:outerShdw>
                </a:effectLst>
                <a:latin typeface="Arial" charset="0"/>
                <a:cs typeface="B Zar" pitchFamily="2" charset="-78"/>
              </a:rPr>
              <a:t>از </a:t>
            </a:r>
            <a:r>
              <a:rPr lang="fa-IR">
                <a:solidFill>
                  <a:srgbClr val="FF9900"/>
                </a:solidFill>
                <a:effectLst>
                  <a:outerShdw blurRad="38100" dist="38100" dir="2700000" algn="tl">
                    <a:srgbClr val="000000"/>
                  </a:outerShdw>
                </a:effectLst>
                <a:latin typeface="Arial" charset="0"/>
                <a:cs typeface="B Zar" pitchFamily="2" charset="-78"/>
              </a:rPr>
              <a:t>زایونک</a:t>
            </a:r>
            <a:r>
              <a:rPr lang="fa-IR">
                <a:solidFill>
                  <a:schemeClr val="tx2"/>
                </a:solidFill>
                <a:effectLst>
                  <a:outerShdw blurRad="38100" dist="38100" dir="2700000" algn="tl">
                    <a:srgbClr val="000000"/>
                  </a:outerShdw>
                </a:effectLst>
                <a:latin typeface="Arial" charset="0"/>
                <a:cs typeface="B Zar" pitchFamily="2" charset="-78"/>
              </a:rPr>
              <a:t> (1965)</a:t>
            </a:r>
          </a:p>
        </p:txBody>
      </p:sp>
      <p:sp>
        <p:nvSpPr>
          <p:cNvPr id="168964" name="Rectangle 4">
            <a:extLst>
              <a:ext uri="{FF2B5EF4-FFF2-40B4-BE49-F238E27FC236}">
                <a16:creationId xmlns:a16="http://schemas.microsoft.com/office/drawing/2014/main" xmlns="" id="{5AEAF2DA-6D8C-4A14-93AA-34A53857E56C}"/>
              </a:ext>
            </a:extLst>
          </p:cNvPr>
          <p:cNvSpPr>
            <a:spLocks noChangeArrowheads="1"/>
          </p:cNvSpPr>
          <p:nvPr/>
        </p:nvSpPr>
        <p:spPr bwMode="auto">
          <a:xfrm>
            <a:off x="5724525" y="2636838"/>
            <a:ext cx="2160588" cy="1008062"/>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تمایل بیشتر به </a:t>
            </a:r>
          </a:p>
          <a:p>
            <a:pPr algn="ctr" eaLnBrk="1" hangingPunct="1"/>
            <a:r>
              <a:rPr lang="fa-IR" altLang="en-US" sz="2500">
                <a:solidFill>
                  <a:srgbClr val="FFFF00"/>
                </a:solidFill>
              </a:rPr>
              <a:t>عرضه پاسخ مسلط</a:t>
            </a:r>
            <a:endParaRPr lang="en-US" altLang="en-US" sz="2500">
              <a:solidFill>
                <a:srgbClr val="FFFF00"/>
              </a:solidFill>
            </a:endParaRPr>
          </a:p>
        </p:txBody>
      </p:sp>
      <p:sp>
        <p:nvSpPr>
          <p:cNvPr id="168965" name="Rectangle 5">
            <a:extLst>
              <a:ext uri="{FF2B5EF4-FFF2-40B4-BE49-F238E27FC236}">
                <a16:creationId xmlns:a16="http://schemas.microsoft.com/office/drawing/2014/main" xmlns="" id="{D26C151B-DAF1-4038-B2A0-19EF073852E4}"/>
              </a:ext>
            </a:extLst>
          </p:cNvPr>
          <p:cNvSpPr>
            <a:spLocks noChangeArrowheads="1"/>
          </p:cNvSpPr>
          <p:nvPr/>
        </p:nvSpPr>
        <p:spPr bwMode="auto">
          <a:xfrm>
            <a:off x="3779838" y="2636838"/>
            <a:ext cx="1008062" cy="1008062"/>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تهیج </a:t>
            </a:r>
          </a:p>
        </p:txBody>
      </p:sp>
      <p:sp>
        <p:nvSpPr>
          <p:cNvPr id="168966" name="Rectangle 6">
            <a:extLst>
              <a:ext uri="{FF2B5EF4-FFF2-40B4-BE49-F238E27FC236}">
                <a16:creationId xmlns:a16="http://schemas.microsoft.com/office/drawing/2014/main" xmlns="" id="{C35A1870-5234-4E89-85F7-DA27A5311003}"/>
              </a:ext>
            </a:extLst>
          </p:cNvPr>
          <p:cNvSpPr>
            <a:spLocks noChangeArrowheads="1"/>
          </p:cNvSpPr>
          <p:nvPr/>
        </p:nvSpPr>
        <p:spPr bwMode="auto">
          <a:xfrm>
            <a:off x="827088" y="2674938"/>
            <a:ext cx="2089150" cy="93662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حضور تماشاچیان </a:t>
            </a:r>
          </a:p>
        </p:txBody>
      </p:sp>
      <p:sp>
        <p:nvSpPr>
          <p:cNvPr id="168967" name="Line 7">
            <a:extLst>
              <a:ext uri="{FF2B5EF4-FFF2-40B4-BE49-F238E27FC236}">
                <a16:creationId xmlns:a16="http://schemas.microsoft.com/office/drawing/2014/main" xmlns="" id="{D199F239-8A89-4E00-948A-36FBAFFB83C8}"/>
              </a:ext>
            </a:extLst>
          </p:cNvPr>
          <p:cNvSpPr>
            <a:spLocks noChangeShapeType="1"/>
          </p:cNvSpPr>
          <p:nvPr/>
        </p:nvSpPr>
        <p:spPr bwMode="auto">
          <a:xfrm>
            <a:off x="3060700" y="3141663"/>
            <a:ext cx="574675" cy="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8968" name="Line 8">
            <a:extLst>
              <a:ext uri="{FF2B5EF4-FFF2-40B4-BE49-F238E27FC236}">
                <a16:creationId xmlns:a16="http://schemas.microsoft.com/office/drawing/2014/main" xmlns="" id="{9EA9F115-A733-48B3-9A38-4FFB1F36844C}"/>
              </a:ext>
            </a:extLst>
          </p:cNvPr>
          <p:cNvSpPr>
            <a:spLocks noChangeShapeType="1"/>
          </p:cNvSpPr>
          <p:nvPr/>
        </p:nvSpPr>
        <p:spPr bwMode="auto">
          <a:xfrm>
            <a:off x="4932363" y="3068638"/>
            <a:ext cx="647700" cy="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8969" name="Line 9">
            <a:extLst>
              <a:ext uri="{FF2B5EF4-FFF2-40B4-BE49-F238E27FC236}">
                <a16:creationId xmlns:a16="http://schemas.microsoft.com/office/drawing/2014/main" xmlns="" id="{41D2FF65-5637-44D6-AE60-B085679F52CF}"/>
              </a:ext>
            </a:extLst>
          </p:cNvPr>
          <p:cNvSpPr>
            <a:spLocks noChangeShapeType="1"/>
          </p:cNvSpPr>
          <p:nvPr/>
        </p:nvSpPr>
        <p:spPr bwMode="auto">
          <a:xfrm>
            <a:off x="8027988" y="3122613"/>
            <a:ext cx="504825" cy="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68970" name="Rectangle 10">
            <a:extLst>
              <a:ext uri="{FF2B5EF4-FFF2-40B4-BE49-F238E27FC236}">
                <a16:creationId xmlns:a16="http://schemas.microsoft.com/office/drawing/2014/main" xmlns="" id="{9CBF8BE2-3116-47CC-913F-D55C4EDA47C5}"/>
              </a:ext>
            </a:extLst>
          </p:cNvPr>
          <p:cNvSpPr>
            <a:spLocks noChangeArrowheads="1"/>
          </p:cNvSpPr>
          <p:nvPr/>
        </p:nvSpPr>
        <p:spPr bwMode="auto">
          <a:xfrm>
            <a:off x="1081088" y="4365625"/>
            <a:ext cx="3419475" cy="1150938"/>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آیا رفتار مورد نظر تماشاچیان </a:t>
            </a:r>
          </a:p>
          <a:p>
            <a:pPr algn="ctr" eaLnBrk="1" hangingPunct="1"/>
            <a:r>
              <a:rPr lang="fa-IR" altLang="en-US" sz="2500">
                <a:solidFill>
                  <a:srgbClr val="FFFF00"/>
                </a:solidFill>
              </a:rPr>
              <a:t>همان رفتار مسلط است؟</a:t>
            </a:r>
            <a:endParaRPr lang="en-US" altLang="en-US" sz="2500">
              <a:solidFill>
                <a:srgbClr val="FFFF00"/>
              </a:solidFill>
            </a:endParaRPr>
          </a:p>
        </p:txBody>
      </p:sp>
      <p:grpSp>
        <p:nvGrpSpPr>
          <p:cNvPr id="2" name="Group 18">
            <a:extLst>
              <a:ext uri="{FF2B5EF4-FFF2-40B4-BE49-F238E27FC236}">
                <a16:creationId xmlns:a16="http://schemas.microsoft.com/office/drawing/2014/main" xmlns="" id="{4FE2D6DA-E7BF-4073-A9DC-284207E6D19B}"/>
              </a:ext>
            </a:extLst>
          </p:cNvPr>
          <p:cNvGrpSpPr>
            <a:grpSpLocks/>
          </p:cNvGrpSpPr>
          <p:nvPr/>
        </p:nvGrpSpPr>
        <p:grpSpPr bwMode="auto">
          <a:xfrm>
            <a:off x="4694238" y="4111625"/>
            <a:ext cx="671512" cy="473075"/>
            <a:chOff x="2957" y="2590"/>
            <a:chExt cx="423" cy="298"/>
          </a:xfrm>
        </p:grpSpPr>
        <p:sp>
          <p:nvSpPr>
            <p:cNvPr id="74769" name="Line 11">
              <a:extLst>
                <a:ext uri="{FF2B5EF4-FFF2-40B4-BE49-F238E27FC236}">
                  <a16:creationId xmlns:a16="http://schemas.microsoft.com/office/drawing/2014/main" xmlns="" id="{D5BA53A0-208E-4E8C-8D5F-AF30C605FD4A}"/>
                </a:ext>
              </a:extLst>
            </p:cNvPr>
            <p:cNvSpPr>
              <a:spLocks noChangeShapeType="1"/>
            </p:cNvSpPr>
            <p:nvPr/>
          </p:nvSpPr>
          <p:spPr bwMode="auto">
            <a:xfrm>
              <a:off x="3017" y="2877"/>
              <a:ext cx="363" cy="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4770" name="Text Box 13">
              <a:extLst>
                <a:ext uri="{FF2B5EF4-FFF2-40B4-BE49-F238E27FC236}">
                  <a16:creationId xmlns:a16="http://schemas.microsoft.com/office/drawing/2014/main" xmlns="" id="{E8648C57-1631-424C-B48D-F32A9A472F1D}"/>
                </a:ext>
              </a:extLst>
            </p:cNvPr>
            <p:cNvSpPr txBox="1">
              <a:spLocks noChangeArrowheads="1"/>
            </p:cNvSpPr>
            <p:nvPr/>
          </p:nvSpPr>
          <p:spPr bwMode="auto">
            <a:xfrm>
              <a:off x="2957" y="2590"/>
              <a:ext cx="36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بله</a:t>
              </a:r>
              <a:endParaRPr lang="en-US" altLang="en-US" sz="2500">
                <a:solidFill>
                  <a:srgbClr val="66FF99"/>
                </a:solidFill>
              </a:endParaRPr>
            </a:p>
          </p:txBody>
        </p:sp>
      </p:grpSp>
      <p:grpSp>
        <p:nvGrpSpPr>
          <p:cNvPr id="3" name="Group 17">
            <a:extLst>
              <a:ext uri="{FF2B5EF4-FFF2-40B4-BE49-F238E27FC236}">
                <a16:creationId xmlns:a16="http://schemas.microsoft.com/office/drawing/2014/main" xmlns="" id="{033DD305-0847-428E-9968-ACC1AA4BAF4F}"/>
              </a:ext>
            </a:extLst>
          </p:cNvPr>
          <p:cNvGrpSpPr>
            <a:grpSpLocks/>
          </p:cNvGrpSpPr>
          <p:nvPr/>
        </p:nvGrpSpPr>
        <p:grpSpPr bwMode="auto">
          <a:xfrm>
            <a:off x="4711700" y="4884738"/>
            <a:ext cx="654050" cy="488950"/>
            <a:chOff x="2968" y="3077"/>
            <a:chExt cx="412" cy="308"/>
          </a:xfrm>
        </p:grpSpPr>
        <p:sp>
          <p:nvSpPr>
            <p:cNvPr id="74767" name="Line 12">
              <a:extLst>
                <a:ext uri="{FF2B5EF4-FFF2-40B4-BE49-F238E27FC236}">
                  <a16:creationId xmlns:a16="http://schemas.microsoft.com/office/drawing/2014/main" xmlns="" id="{08862435-3213-4755-A7E9-53DD601097C1}"/>
                </a:ext>
              </a:extLst>
            </p:cNvPr>
            <p:cNvSpPr>
              <a:spLocks noChangeShapeType="1"/>
            </p:cNvSpPr>
            <p:nvPr/>
          </p:nvSpPr>
          <p:spPr bwMode="auto">
            <a:xfrm>
              <a:off x="3017" y="3385"/>
              <a:ext cx="363" cy="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4768" name="Text Box 14">
              <a:extLst>
                <a:ext uri="{FF2B5EF4-FFF2-40B4-BE49-F238E27FC236}">
                  <a16:creationId xmlns:a16="http://schemas.microsoft.com/office/drawing/2014/main" xmlns="" id="{B7045EC2-8949-4B23-9572-1BEF1431DE7B}"/>
                </a:ext>
              </a:extLst>
            </p:cNvPr>
            <p:cNvSpPr txBox="1">
              <a:spLocks noChangeArrowheads="1"/>
            </p:cNvSpPr>
            <p:nvPr/>
          </p:nvSpPr>
          <p:spPr bwMode="auto">
            <a:xfrm>
              <a:off x="2968" y="3077"/>
              <a:ext cx="408"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خیر</a:t>
              </a:r>
              <a:endParaRPr lang="en-US" altLang="en-US" sz="2500">
                <a:solidFill>
                  <a:srgbClr val="66FF99"/>
                </a:solidFill>
              </a:endParaRPr>
            </a:p>
          </p:txBody>
        </p:sp>
      </p:grpSp>
      <p:sp>
        <p:nvSpPr>
          <p:cNvPr id="168975" name="Rectangle 15">
            <a:extLst>
              <a:ext uri="{FF2B5EF4-FFF2-40B4-BE49-F238E27FC236}">
                <a16:creationId xmlns:a16="http://schemas.microsoft.com/office/drawing/2014/main" xmlns="" id="{0D4F2376-4A34-4277-BC87-CFA6DDAC680E}"/>
              </a:ext>
            </a:extLst>
          </p:cNvPr>
          <p:cNvSpPr>
            <a:spLocks noChangeArrowheads="1"/>
          </p:cNvSpPr>
          <p:nvPr/>
        </p:nvSpPr>
        <p:spPr bwMode="auto">
          <a:xfrm>
            <a:off x="5702300" y="4221163"/>
            <a:ext cx="2160588" cy="647700"/>
          </a:xfrm>
          <a:prstGeom prst="rect">
            <a:avLst/>
          </a:prstGeom>
          <a:solidFill>
            <a:srgbClr val="0099FF"/>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chemeClr val="tx2"/>
                </a:solidFill>
              </a:rPr>
              <a:t>افزایش عملکرد</a:t>
            </a:r>
            <a:endParaRPr lang="en-US" altLang="en-US" sz="2500">
              <a:solidFill>
                <a:schemeClr val="tx2"/>
              </a:solidFill>
            </a:endParaRPr>
          </a:p>
        </p:txBody>
      </p:sp>
      <p:sp>
        <p:nvSpPr>
          <p:cNvPr id="168976" name="Rectangle 16">
            <a:extLst>
              <a:ext uri="{FF2B5EF4-FFF2-40B4-BE49-F238E27FC236}">
                <a16:creationId xmlns:a16="http://schemas.microsoft.com/office/drawing/2014/main" xmlns="" id="{D14B1682-A342-46FA-A672-638071625E23}"/>
              </a:ext>
            </a:extLst>
          </p:cNvPr>
          <p:cNvSpPr>
            <a:spLocks noChangeArrowheads="1"/>
          </p:cNvSpPr>
          <p:nvPr/>
        </p:nvSpPr>
        <p:spPr bwMode="auto">
          <a:xfrm>
            <a:off x="5724525" y="5157788"/>
            <a:ext cx="2160588" cy="576262"/>
          </a:xfrm>
          <a:prstGeom prst="rect">
            <a:avLst/>
          </a:prstGeom>
          <a:solidFill>
            <a:srgbClr val="0099FF"/>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chemeClr val="tx2"/>
                </a:solidFill>
              </a:rPr>
              <a:t>کاهش عملکرد </a:t>
            </a:r>
            <a:endParaRPr lang="en-US" altLang="en-US" sz="2500">
              <a:solidFill>
                <a:schemeClr val="tx2"/>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168963"/>
                                        </p:tgtEl>
                                        <p:attrNameLst>
                                          <p:attrName>style.visibility</p:attrName>
                                        </p:attrNameLst>
                                      </p:cBhvr>
                                      <p:to>
                                        <p:strVal val="visible"/>
                                      </p:to>
                                    </p:set>
                                    <p:anim to="" calcmode="lin" valueType="num">
                                      <p:cBhvr>
                                        <p:cTn id="7" dur="1" fill="hold"/>
                                        <p:tgtEl>
                                          <p:spTgt spid="168963"/>
                                        </p:tgtEl>
                                        <p:attrNameLst>
                                          <p:attrName/>
                                        </p:attrNameLst>
                                      </p:cBhvr>
                                    </p:anim>
                                  </p:childTnLst>
                                </p:cTn>
                              </p:par>
                            </p:childTnLst>
                          </p:cTn>
                        </p:par>
                        <p:par>
                          <p:cTn id="8" fill="hold" nodeType="afterGroup">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168966"/>
                                        </p:tgtEl>
                                        <p:attrNameLst>
                                          <p:attrName>style.visibility</p:attrName>
                                        </p:attrNameLst>
                                      </p:cBhvr>
                                      <p:to>
                                        <p:strVal val="visible"/>
                                      </p:to>
                                    </p:set>
                                    <p:anim to="" calcmode="lin" valueType="num">
                                      <p:cBhvr>
                                        <p:cTn id="11" dur="1" fill="hold"/>
                                        <p:tgtEl>
                                          <p:spTgt spid="168966"/>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168967"/>
                                        </p:tgtEl>
                                        <p:attrNameLst>
                                          <p:attrName>style.visibility</p:attrName>
                                        </p:attrNameLst>
                                      </p:cBhvr>
                                      <p:to>
                                        <p:strVal val="visible"/>
                                      </p:to>
                                    </p:set>
                                    <p:anim to="" calcmode="lin" valueType="num">
                                      <p:cBhvr>
                                        <p:cTn id="15" dur="1" fill="hold"/>
                                        <p:tgtEl>
                                          <p:spTgt spid="168967"/>
                                        </p:tgtEl>
                                        <p:attrNameLst>
                                          <p:attrName/>
                                        </p:attrNameLst>
                                      </p:cBhvr>
                                    </p:anim>
                                  </p:childTnLst>
                                </p:cTn>
                              </p:par>
                            </p:childTnLst>
                          </p:cTn>
                        </p:par>
                        <p:par>
                          <p:cTn id="16" fill="hold" nodeType="afterGroup">
                            <p:stCondLst>
                              <p:cond delay="0"/>
                            </p:stCondLst>
                            <p:childTnLst>
                              <p:par>
                                <p:cTn id="17" presetID="24" presetClass="entr" presetSubtype="0" fill="hold" grpId="0" nodeType="afterEffect">
                                  <p:stCondLst>
                                    <p:cond delay="0"/>
                                  </p:stCondLst>
                                  <p:childTnLst>
                                    <p:set>
                                      <p:cBhvr>
                                        <p:cTn id="18" dur="1" fill="hold">
                                          <p:stCondLst>
                                            <p:cond delay="0"/>
                                          </p:stCondLst>
                                        </p:cTn>
                                        <p:tgtEl>
                                          <p:spTgt spid="168965"/>
                                        </p:tgtEl>
                                        <p:attrNameLst>
                                          <p:attrName>style.visibility</p:attrName>
                                        </p:attrNameLst>
                                      </p:cBhvr>
                                      <p:to>
                                        <p:strVal val="visible"/>
                                      </p:to>
                                    </p:set>
                                    <p:anim to="" calcmode="lin" valueType="num">
                                      <p:cBhvr>
                                        <p:cTn id="19" dur="1" fill="hold"/>
                                        <p:tgtEl>
                                          <p:spTgt spid="168965"/>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168968"/>
                                        </p:tgtEl>
                                        <p:attrNameLst>
                                          <p:attrName>style.visibility</p:attrName>
                                        </p:attrNameLst>
                                      </p:cBhvr>
                                      <p:to>
                                        <p:strVal val="visible"/>
                                      </p:to>
                                    </p:set>
                                    <p:anim to="" calcmode="lin" valueType="num">
                                      <p:cBhvr>
                                        <p:cTn id="23" dur="1" fill="hold"/>
                                        <p:tgtEl>
                                          <p:spTgt spid="168968"/>
                                        </p:tgtEl>
                                        <p:attrNameLst>
                                          <p:attrName/>
                                        </p:attrNameLst>
                                      </p:cBhvr>
                                    </p:anim>
                                  </p:childTnLst>
                                </p:cTn>
                              </p:par>
                            </p:childTnLst>
                          </p:cTn>
                        </p:par>
                        <p:par>
                          <p:cTn id="24" fill="hold" nodeType="afterGroup">
                            <p:stCondLst>
                              <p:cond delay="0"/>
                            </p:stCondLst>
                            <p:childTnLst>
                              <p:par>
                                <p:cTn id="25" presetID="24" presetClass="entr" presetSubtype="0" fill="hold" grpId="0" nodeType="afterEffect">
                                  <p:stCondLst>
                                    <p:cond delay="0"/>
                                  </p:stCondLst>
                                  <p:childTnLst>
                                    <p:set>
                                      <p:cBhvr>
                                        <p:cTn id="26" dur="1" fill="hold">
                                          <p:stCondLst>
                                            <p:cond delay="0"/>
                                          </p:stCondLst>
                                        </p:cTn>
                                        <p:tgtEl>
                                          <p:spTgt spid="168964"/>
                                        </p:tgtEl>
                                        <p:attrNameLst>
                                          <p:attrName>style.visibility</p:attrName>
                                        </p:attrNameLst>
                                      </p:cBhvr>
                                      <p:to>
                                        <p:strVal val="visible"/>
                                      </p:to>
                                    </p:set>
                                    <p:anim to="" calcmode="lin" valueType="num">
                                      <p:cBhvr>
                                        <p:cTn id="27" dur="1" fill="hold"/>
                                        <p:tgtEl>
                                          <p:spTgt spid="168964"/>
                                        </p:tgtEl>
                                        <p:attrNameLst>
                                          <p:attrName/>
                                        </p:attrNameLst>
                                      </p:cBhvr>
                                    </p:anim>
                                  </p:childTnLst>
                                </p:cTn>
                              </p:par>
                            </p:childTnLst>
                          </p:cTn>
                        </p:par>
                        <p:par>
                          <p:cTn id="28" fill="hold" nodeType="afterGroup">
                            <p:stCondLst>
                              <p:cond delay="0"/>
                            </p:stCondLst>
                            <p:childTnLst>
                              <p:par>
                                <p:cTn id="29" presetID="24" presetClass="entr" presetSubtype="0" fill="hold" nodeType="afterEffect">
                                  <p:stCondLst>
                                    <p:cond delay="0"/>
                                  </p:stCondLst>
                                  <p:childTnLst>
                                    <p:set>
                                      <p:cBhvr>
                                        <p:cTn id="30" dur="1" fill="hold">
                                          <p:stCondLst>
                                            <p:cond delay="0"/>
                                          </p:stCondLst>
                                        </p:cTn>
                                        <p:tgtEl>
                                          <p:spTgt spid="168969"/>
                                        </p:tgtEl>
                                        <p:attrNameLst>
                                          <p:attrName>style.visibility</p:attrName>
                                        </p:attrNameLst>
                                      </p:cBhvr>
                                      <p:to>
                                        <p:strVal val="visible"/>
                                      </p:to>
                                    </p:set>
                                    <p:anim to="" calcmode="lin" valueType="num">
                                      <p:cBhvr>
                                        <p:cTn id="31" dur="1" fill="hold"/>
                                        <p:tgtEl>
                                          <p:spTgt spid="168969"/>
                                        </p:tgtEl>
                                        <p:attrNameLst>
                                          <p:attrName/>
                                        </p:attrNameLst>
                                      </p:cBhvr>
                                    </p:anim>
                                  </p:childTnLst>
                                </p:cTn>
                              </p:par>
                            </p:childTnLst>
                          </p:cTn>
                        </p:par>
                        <p:par>
                          <p:cTn id="32" fill="hold" nodeType="afterGroup">
                            <p:stCondLst>
                              <p:cond delay="0"/>
                            </p:stCondLst>
                            <p:childTnLst>
                              <p:par>
                                <p:cTn id="33" presetID="24" presetClass="entr" presetSubtype="0" fill="hold" grpId="0" nodeType="afterEffect">
                                  <p:stCondLst>
                                    <p:cond delay="0"/>
                                  </p:stCondLst>
                                  <p:childTnLst>
                                    <p:set>
                                      <p:cBhvr>
                                        <p:cTn id="34" dur="1" fill="hold">
                                          <p:stCondLst>
                                            <p:cond delay="0"/>
                                          </p:stCondLst>
                                        </p:cTn>
                                        <p:tgtEl>
                                          <p:spTgt spid="168970"/>
                                        </p:tgtEl>
                                        <p:attrNameLst>
                                          <p:attrName>style.visibility</p:attrName>
                                        </p:attrNameLst>
                                      </p:cBhvr>
                                      <p:to>
                                        <p:strVal val="visible"/>
                                      </p:to>
                                    </p:set>
                                    <p:anim to="" calcmode="lin" valueType="num">
                                      <p:cBhvr>
                                        <p:cTn id="35" dur="1" fill="hold"/>
                                        <p:tgtEl>
                                          <p:spTgt spid="168970"/>
                                        </p:tgtEl>
                                        <p:attrNameLst>
                                          <p:attrName/>
                                        </p:attrNameLst>
                                      </p:cBhvr>
                                    </p:anim>
                                  </p:childTnLst>
                                </p:cTn>
                              </p:par>
                            </p:childTnLst>
                          </p:cTn>
                        </p:par>
                        <p:par>
                          <p:cTn id="36" fill="hold" nodeType="afterGroup">
                            <p:stCondLst>
                              <p:cond delay="0"/>
                            </p:stCondLst>
                            <p:childTnLst>
                              <p:par>
                                <p:cTn id="37" presetID="24" presetClass="entr" presetSubtype="0"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 to="" calcmode="lin" valueType="num">
                                      <p:cBhvr>
                                        <p:cTn id="39" dur="1" fill="hold"/>
                                        <p:tgtEl>
                                          <p:spTgt spid="2"/>
                                        </p:tgtEl>
                                        <p:attrNameLst>
                                          <p:attrName/>
                                        </p:attrNameLst>
                                      </p:cBhvr>
                                    </p:anim>
                                  </p:childTnLst>
                                </p:cTn>
                              </p:par>
                            </p:childTnLst>
                          </p:cTn>
                        </p:par>
                        <p:par>
                          <p:cTn id="40" fill="hold" nodeType="afterGroup">
                            <p:stCondLst>
                              <p:cond delay="0"/>
                            </p:stCondLst>
                            <p:childTnLst>
                              <p:par>
                                <p:cTn id="41" presetID="24" presetClass="entr" presetSubtype="0" fill="hold" grpId="0" nodeType="afterEffect">
                                  <p:stCondLst>
                                    <p:cond delay="0"/>
                                  </p:stCondLst>
                                  <p:childTnLst>
                                    <p:set>
                                      <p:cBhvr>
                                        <p:cTn id="42" dur="1" fill="hold">
                                          <p:stCondLst>
                                            <p:cond delay="0"/>
                                          </p:stCondLst>
                                        </p:cTn>
                                        <p:tgtEl>
                                          <p:spTgt spid="168975"/>
                                        </p:tgtEl>
                                        <p:attrNameLst>
                                          <p:attrName>style.visibility</p:attrName>
                                        </p:attrNameLst>
                                      </p:cBhvr>
                                      <p:to>
                                        <p:strVal val="visible"/>
                                      </p:to>
                                    </p:set>
                                    <p:anim to="" calcmode="lin" valueType="num">
                                      <p:cBhvr>
                                        <p:cTn id="43" dur="1" fill="hold"/>
                                        <p:tgtEl>
                                          <p:spTgt spid="168975"/>
                                        </p:tgtEl>
                                        <p:attrNameLst>
                                          <p:attrName/>
                                        </p:attrNameLst>
                                      </p:cBhvr>
                                    </p:anim>
                                  </p:childTnLst>
                                </p:cTn>
                              </p:par>
                            </p:childTnLst>
                          </p:cTn>
                        </p:par>
                        <p:par>
                          <p:cTn id="44" fill="hold" nodeType="afterGroup">
                            <p:stCondLst>
                              <p:cond delay="0"/>
                            </p:stCondLst>
                            <p:childTnLst>
                              <p:par>
                                <p:cTn id="45" presetID="24" presetClass="entr" presetSubtype="0" fill="hold" nodeType="afterEffect">
                                  <p:stCondLst>
                                    <p:cond delay="0"/>
                                  </p:stCondLst>
                                  <p:childTnLst>
                                    <p:set>
                                      <p:cBhvr>
                                        <p:cTn id="46" dur="1" fill="hold">
                                          <p:stCondLst>
                                            <p:cond delay="0"/>
                                          </p:stCondLst>
                                        </p:cTn>
                                        <p:tgtEl>
                                          <p:spTgt spid="3"/>
                                        </p:tgtEl>
                                        <p:attrNameLst>
                                          <p:attrName>style.visibility</p:attrName>
                                        </p:attrNameLst>
                                      </p:cBhvr>
                                      <p:to>
                                        <p:strVal val="visible"/>
                                      </p:to>
                                    </p:set>
                                    <p:anim to="" calcmode="lin" valueType="num">
                                      <p:cBhvr>
                                        <p:cTn id="47" dur="1" fill="hold"/>
                                        <p:tgtEl>
                                          <p:spTgt spid="3"/>
                                        </p:tgtEl>
                                        <p:attrNameLst>
                                          <p:attrName/>
                                        </p:attrNameLst>
                                      </p:cBhvr>
                                    </p:anim>
                                  </p:childTnLst>
                                </p:cTn>
                              </p:par>
                            </p:childTnLst>
                          </p:cTn>
                        </p:par>
                        <p:par>
                          <p:cTn id="48" fill="hold" nodeType="afterGroup">
                            <p:stCondLst>
                              <p:cond delay="0"/>
                            </p:stCondLst>
                            <p:childTnLst>
                              <p:par>
                                <p:cTn id="49" presetID="24" presetClass="entr" presetSubtype="0" fill="hold" grpId="0" nodeType="afterEffect">
                                  <p:stCondLst>
                                    <p:cond delay="0"/>
                                  </p:stCondLst>
                                  <p:childTnLst>
                                    <p:set>
                                      <p:cBhvr>
                                        <p:cTn id="50" dur="1" fill="hold">
                                          <p:stCondLst>
                                            <p:cond delay="0"/>
                                          </p:stCondLst>
                                        </p:cTn>
                                        <p:tgtEl>
                                          <p:spTgt spid="168976"/>
                                        </p:tgtEl>
                                        <p:attrNameLst>
                                          <p:attrName>style.visibility</p:attrName>
                                        </p:attrNameLst>
                                      </p:cBhvr>
                                      <p:to>
                                        <p:strVal val="visible"/>
                                      </p:to>
                                    </p:set>
                                    <p:anim to="" calcmode="lin" valueType="num">
                                      <p:cBhvr>
                                        <p:cTn id="51" dur="1" fill="hold"/>
                                        <p:tgtEl>
                                          <p:spTgt spid="16897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3" grpId="0"/>
      <p:bldP spid="168964" grpId="0" animBg="1"/>
      <p:bldP spid="168965" grpId="0" animBg="1"/>
      <p:bldP spid="168966" grpId="0" animBg="1"/>
      <p:bldP spid="168970" grpId="0" animBg="1"/>
      <p:bldP spid="168975" grpId="0" animBg="1"/>
      <p:bldP spid="16897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7" name="Text Box 3">
            <a:extLst>
              <a:ext uri="{FF2B5EF4-FFF2-40B4-BE49-F238E27FC236}">
                <a16:creationId xmlns:a16="http://schemas.microsoft.com/office/drawing/2014/main" xmlns="" id="{6295E8F9-0BB5-4E97-BC34-51F9D1BDBC08}"/>
              </a:ext>
            </a:extLst>
          </p:cNvPr>
          <p:cNvSpPr txBox="1">
            <a:spLocks noChangeArrowheads="1"/>
          </p:cNvSpPr>
          <p:nvPr/>
        </p:nvSpPr>
        <p:spPr bwMode="auto">
          <a:xfrm>
            <a:off x="5651500" y="647700"/>
            <a:ext cx="2736850" cy="549275"/>
          </a:xfrm>
          <a:prstGeom prst="rect">
            <a:avLst/>
          </a:prstGeom>
          <a:noFill/>
          <a:ln w="9525">
            <a:noFill/>
            <a:miter lim="800000"/>
            <a:headEnd/>
            <a:tailEnd/>
          </a:ln>
          <a:effectLst/>
        </p:spPr>
        <p:txBody>
          <a:bodyPr>
            <a:spAutoFit/>
          </a:bodyPr>
          <a:lstStyle/>
          <a:p>
            <a:pPr marL="342900" indent="-342900">
              <a:spcBef>
                <a:spcPct val="50000"/>
              </a:spcBef>
              <a:defRPr/>
            </a:pPr>
            <a:r>
              <a:rPr lang="fa-IR" u="sng">
                <a:solidFill>
                  <a:schemeClr val="tx2"/>
                </a:solidFill>
                <a:effectLst>
                  <a:outerShdw blurRad="38100" dist="38100" dir="2700000" algn="tl">
                    <a:srgbClr val="000000"/>
                  </a:outerShdw>
                </a:effectLst>
                <a:latin typeface="Arial" charset="0"/>
                <a:cs typeface="B Zar" pitchFamily="2" charset="-78"/>
              </a:rPr>
              <a:t>ویژگی های گروه</a:t>
            </a:r>
          </a:p>
        </p:txBody>
      </p:sp>
      <p:grpSp>
        <p:nvGrpSpPr>
          <p:cNvPr id="2" name="Group 15">
            <a:extLst>
              <a:ext uri="{FF2B5EF4-FFF2-40B4-BE49-F238E27FC236}">
                <a16:creationId xmlns:a16="http://schemas.microsoft.com/office/drawing/2014/main" xmlns="" id="{BBC98CDE-C83C-4C61-B4EA-34E3DA6261FD}"/>
              </a:ext>
            </a:extLst>
          </p:cNvPr>
          <p:cNvGrpSpPr>
            <a:grpSpLocks/>
          </p:cNvGrpSpPr>
          <p:nvPr/>
        </p:nvGrpSpPr>
        <p:grpSpPr bwMode="auto">
          <a:xfrm>
            <a:off x="5360988" y="2416175"/>
            <a:ext cx="3098800" cy="863600"/>
            <a:chOff x="3377" y="1522"/>
            <a:chExt cx="1952" cy="544"/>
          </a:xfrm>
        </p:grpSpPr>
        <p:sp>
          <p:nvSpPr>
            <p:cNvPr id="75793" name="Line 7">
              <a:extLst>
                <a:ext uri="{FF2B5EF4-FFF2-40B4-BE49-F238E27FC236}">
                  <a16:creationId xmlns:a16="http://schemas.microsoft.com/office/drawing/2014/main" xmlns="" id="{A7784BE4-DB6D-46CE-AA08-4700EF10F9D8}"/>
                </a:ext>
              </a:extLst>
            </p:cNvPr>
            <p:cNvSpPr>
              <a:spLocks noChangeShapeType="1"/>
            </p:cNvSpPr>
            <p:nvPr/>
          </p:nvSpPr>
          <p:spPr bwMode="auto">
            <a:xfrm>
              <a:off x="3377" y="1525"/>
              <a:ext cx="1134" cy="27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5794" name="Oval 9">
              <a:extLst>
                <a:ext uri="{FF2B5EF4-FFF2-40B4-BE49-F238E27FC236}">
                  <a16:creationId xmlns:a16="http://schemas.microsoft.com/office/drawing/2014/main" xmlns="" id="{2FD0AE84-4101-454D-B87D-853EA52F478E}"/>
                </a:ext>
              </a:extLst>
            </p:cNvPr>
            <p:cNvSpPr>
              <a:spLocks noChangeArrowheads="1"/>
            </p:cNvSpPr>
            <p:nvPr/>
          </p:nvSpPr>
          <p:spPr bwMode="auto">
            <a:xfrm>
              <a:off x="4512" y="1522"/>
              <a:ext cx="817" cy="544"/>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اندازه </a:t>
              </a:r>
              <a:endParaRPr lang="en-US" altLang="en-US" sz="2500">
                <a:solidFill>
                  <a:srgbClr val="FFFF00"/>
                </a:solidFill>
              </a:endParaRPr>
            </a:p>
          </p:txBody>
        </p:sp>
      </p:grpSp>
      <p:grpSp>
        <p:nvGrpSpPr>
          <p:cNvPr id="3" name="Group 16">
            <a:extLst>
              <a:ext uri="{FF2B5EF4-FFF2-40B4-BE49-F238E27FC236}">
                <a16:creationId xmlns:a16="http://schemas.microsoft.com/office/drawing/2014/main" xmlns="" id="{DED842CB-604D-4008-BAA1-F79F271D1AC5}"/>
              </a:ext>
            </a:extLst>
          </p:cNvPr>
          <p:cNvGrpSpPr>
            <a:grpSpLocks/>
          </p:cNvGrpSpPr>
          <p:nvPr/>
        </p:nvGrpSpPr>
        <p:grpSpPr bwMode="auto">
          <a:xfrm>
            <a:off x="5146675" y="2565400"/>
            <a:ext cx="2376488" cy="1458913"/>
            <a:chOff x="3242" y="1616"/>
            <a:chExt cx="1497" cy="919"/>
          </a:xfrm>
        </p:grpSpPr>
        <p:sp>
          <p:nvSpPr>
            <p:cNvPr id="75791" name="Line 5">
              <a:extLst>
                <a:ext uri="{FF2B5EF4-FFF2-40B4-BE49-F238E27FC236}">
                  <a16:creationId xmlns:a16="http://schemas.microsoft.com/office/drawing/2014/main" xmlns="" id="{A5924259-E9DD-45B7-BE34-EEE09700BEE3}"/>
                </a:ext>
              </a:extLst>
            </p:cNvPr>
            <p:cNvSpPr>
              <a:spLocks noChangeShapeType="1"/>
            </p:cNvSpPr>
            <p:nvPr/>
          </p:nvSpPr>
          <p:spPr bwMode="auto">
            <a:xfrm>
              <a:off x="3242" y="1616"/>
              <a:ext cx="544" cy="453"/>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5792" name="Oval 10">
              <a:extLst>
                <a:ext uri="{FF2B5EF4-FFF2-40B4-BE49-F238E27FC236}">
                  <a16:creationId xmlns:a16="http://schemas.microsoft.com/office/drawing/2014/main" xmlns="" id="{6FA7E246-CDAA-4CBC-B878-A65F3B4AE322}"/>
                </a:ext>
              </a:extLst>
            </p:cNvPr>
            <p:cNvSpPr>
              <a:spLocks noChangeArrowheads="1"/>
            </p:cNvSpPr>
            <p:nvPr/>
          </p:nvSpPr>
          <p:spPr bwMode="auto">
            <a:xfrm>
              <a:off x="3605" y="1991"/>
              <a:ext cx="1134" cy="544"/>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افراد شخصیت</a:t>
              </a:r>
              <a:endParaRPr lang="en-US" altLang="en-US" sz="2500">
                <a:solidFill>
                  <a:srgbClr val="FFFF00"/>
                </a:solidFill>
              </a:endParaRPr>
            </a:p>
          </p:txBody>
        </p:sp>
      </p:grpSp>
      <p:grpSp>
        <p:nvGrpSpPr>
          <p:cNvPr id="4" name="Group 17">
            <a:extLst>
              <a:ext uri="{FF2B5EF4-FFF2-40B4-BE49-F238E27FC236}">
                <a16:creationId xmlns:a16="http://schemas.microsoft.com/office/drawing/2014/main" xmlns="" id="{ABB1FBC9-1CF2-43EC-BC85-F06EEB281781}"/>
              </a:ext>
            </a:extLst>
          </p:cNvPr>
          <p:cNvGrpSpPr>
            <a:grpSpLocks/>
          </p:cNvGrpSpPr>
          <p:nvPr/>
        </p:nvGrpSpPr>
        <p:grpSpPr bwMode="auto">
          <a:xfrm>
            <a:off x="4191000" y="2565400"/>
            <a:ext cx="1296988" cy="1760538"/>
            <a:chOff x="2640" y="1616"/>
            <a:chExt cx="817" cy="1109"/>
          </a:xfrm>
        </p:grpSpPr>
        <p:sp>
          <p:nvSpPr>
            <p:cNvPr id="75789" name="Line 4">
              <a:extLst>
                <a:ext uri="{FF2B5EF4-FFF2-40B4-BE49-F238E27FC236}">
                  <a16:creationId xmlns:a16="http://schemas.microsoft.com/office/drawing/2014/main" xmlns="" id="{C2752869-1AC3-43D5-B656-1899AAD6189A}"/>
                </a:ext>
              </a:extLst>
            </p:cNvPr>
            <p:cNvSpPr>
              <a:spLocks noChangeShapeType="1"/>
            </p:cNvSpPr>
            <p:nvPr/>
          </p:nvSpPr>
          <p:spPr bwMode="auto">
            <a:xfrm>
              <a:off x="3061" y="1616"/>
              <a:ext cx="0" cy="544"/>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5790" name="Oval 11">
              <a:extLst>
                <a:ext uri="{FF2B5EF4-FFF2-40B4-BE49-F238E27FC236}">
                  <a16:creationId xmlns:a16="http://schemas.microsoft.com/office/drawing/2014/main" xmlns="" id="{91633AED-EF81-4735-B82B-A02A73B27D95}"/>
                </a:ext>
              </a:extLst>
            </p:cNvPr>
            <p:cNvSpPr>
              <a:spLocks noChangeArrowheads="1"/>
            </p:cNvSpPr>
            <p:nvPr/>
          </p:nvSpPr>
          <p:spPr bwMode="auto">
            <a:xfrm>
              <a:off x="2640" y="2181"/>
              <a:ext cx="817" cy="544"/>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جنسیت</a:t>
              </a:r>
              <a:endParaRPr lang="en-US" altLang="en-US" sz="2500">
                <a:solidFill>
                  <a:srgbClr val="FFFF00"/>
                </a:solidFill>
              </a:endParaRPr>
            </a:p>
          </p:txBody>
        </p:sp>
      </p:grpSp>
      <p:grpSp>
        <p:nvGrpSpPr>
          <p:cNvPr id="5" name="Group 18">
            <a:extLst>
              <a:ext uri="{FF2B5EF4-FFF2-40B4-BE49-F238E27FC236}">
                <a16:creationId xmlns:a16="http://schemas.microsoft.com/office/drawing/2014/main" xmlns="" id="{3377C378-E24A-448F-ACFA-3B65E8C3E6C9}"/>
              </a:ext>
            </a:extLst>
          </p:cNvPr>
          <p:cNvGrpSpPr>
            <a:grpSpLocks/>
          </p:cNvGrpSpPr>
          <p:nvPr/>
        </p:nvGrpSpPr>
        <p:grpSpPr bwMode="auto">
          <a:xfrm>
            <a:off x="2357438" y="2493963"/>
            <a:ext cx="2351087" cy="1476375"/>
            <a:chOff x="1485" y="1571"/>
            <a:chExt cx="1481" cy="930"/>
          </a:xfrm>
        </p:grpSpPr>
        <p:sp>
          <p:nvSpPr>
            <p:cNvPr id="75787" name="Line 6">
              <a:extLst>
                <a:ext uri="{FF2B5EF4-FFF2-40B4-BE49-F238E27FC236}">
                  <a16:creationId xmlns:a16="http://schemas.microsoft.com/office/drawing/2014/main" xmlns="" id="{C954EC3D-BDE5-45B7-977A-EA9076FB6B03}"/>
                </a:ext>
              </a:extLst>
            </p:cNvPr>
            <p:cNvSpPr>
              <a:spLocks noChangeShapeType="1"/>
            </p:cNvSpPr>
            <p:nvPr/>
          </p:nvSpPr>
          <p:spPr bwMode="auto">
            <a:xfrm flipH="1">
              <a:off x="2331" y="1571"/>
              <a:ext cx="635" cy="453"/>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5788" name="Oval 12">
              <a:extLst>
                <a:ext uri="{FF2B5EF4-FFF2-40B4-BE49-F238E27FC236}">
                  <a16:creationId xmlns:a16="http://schemas.microsoft.com/office/drawing/2014/main" xmlns="" id="{3281FA96-8EDC-42E2-B91B-871AD8342932}"/>
                </a:ext>
              </a:extLst>
            </p:cNvPr>
            <p:cNvSpPr>
              <a:spLocks noChangeArrowheads="1"/>
            </p:cNvSpPr>
            <p:nvPr/>
          </p:nvSpPr>
          <p:spPr bwMode="auto">
            <a:xfrm>
              <a:off x="1485" y="1957"/>
              <a:ext cx="998" cy="544"/>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قومیت نژاد</a:t>
              </a:r>
              <a:endParaRPr lang="en-US" altLang="en-US" sz="2500">
                <a:solidFill>
                  <a:srgbClr val="FFFF00"/>
                </a:solidFill>
              </a:endParaRPr>
            </a:p>
          </p:txBody>
        </p:sp>
      </p:grpSp>
      <p:grpSp>
        <p:nvGrpSpPr>
          <p:cNvPr id="6" name="Group 19">
            <a:extLst>
              <a:ext uri="{FF2B5EF4-FFF2-40B4-BE49-F238E27FC236}">
                <a16:creationId xmlns:a16="http://schemas.microsoft.com/office/drawing/2014/main" xmlns="" id="{04D48A92-6CA8-4CA9-A5A2-4A5649D9263F}"/>
              </a:ext>
            </a:extLst>
          </p:cNvPr>
          <p:cNvGrpSpPr>
            <a:grpSpLocks/>
          </p:cNvGrpSpPr>
          <p:nvPr/>
        </p:nvGrpSpPr>
        <p:grpSpPr bwMode="auto">
          <a:xfrm>
            <a:off x="609600" y="2349500"/>
            <a:ext cx="3959225" cy="863600"/>
            <a:chOff x="384" y="1480"/>
            <a:chExt cx="2494" cy="544"/>
          </a:xfrm>
        </p:grpSpPr>
        <p:sp>
          <p:nvSpPr>
            <p:cNvPr id="75785" name="Line 8">
              <a:extLst>
                <a:ext uri="{FF2B5EF4-FFF2-40B4-BE49-F238E27FC236}">
                  <a16:creationId xmlns:a16="http://schemas.microsoft.com/office/drawing/2014/main" xmlns="" id="{2F295F7D-0624-4FF6-8C76-2A1D0EF3B6BA}"/>
                </a:ext>
              </a:extLst>
            </p:cNvPr>
            <p:cNvSpPr>
              <a:spLocks noChangeShapeType="1"/>
            </p:cNvSpPr>
            <p:nvPr/>
          </p:nvSpPr>
          <p:spPr bwMode="auto">
            <a:xfrm flipH="1">
              <a:off x="1563" y="1525"/>
              <a:ext cx="1315" cy="226"/>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5786" name="Oval 13">
              <a:extLst>
                <a:ext uri="{FF2B5EF4-FFF2-40B4-BE49-F238E27FC236}">
                  <a16:creationId xmlns:a16="http://schemas.microsoft.com/office/drawing/2014/main" xmlns="" id="{B943A8A4-7B07-4F1A-BF8E-DC1575DC3A11}"/>
                </a:ext>
              </a:extLst>
            </p:cNvPr>
            <p:cNvSpPr>
              <a:spLocks noChangeArrowheads="1"/>
            </p:cNvSpPr>
            <p:nvPr/>
          </p:nvSpPr>
          <p:spPr bwMode="auto">
            <a:xfrm>
              <a:off x="384" y="1480"/>
              <a:ext cx="1179" cy="544"/>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تواناییهای اعضا</a:t>
              </a:r>
              <a:endParaRPr lang="en-US" altLang="en-US" sz="2500">
                <a:solidFill>
                  <a:srgbClr val="FFFF00"/>
                </a:solidFill>
              </a:endParaRPr>
            </a:p>
          </p:txBody>
        </p:sp>
      </p:grpSp>
      <p:sp>
        <p:nvSpPr>
          <p:cNvPr id="169998" name="Text Box 14">
            <a:extLst>
              <a:ext uri="{FF2B5EF4-FFF2-40B4-BE49-F238E27FC236}">
                <a16:creationId xmlns:a16="http://schemas.microsoft.com/office/drawing/2014/main" xmlns="" id="{990DAD47-649C-46EC-A112-F98E02B23838}"/>
              </a:ext>
            </a:extLst>
          </p:cNvPr>
          <p:cNvSpPr txBox="1">
            <a:spLocks noChangeArrowheads="1"/>
          </p:cNvSpPr>
          <p:nvPr/>
        </p:nvSpPr>
        <p:spPr bwMode="auto">
          <a:xfrm>
            <a:off x="3421063" y="1557338"/>
            <a:ext cx="2735262"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66FF99"/>
                </a:solidFill>
              </a:rPr>
              <a:t>1- ترکیب گروه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grpId="0" nodeType="afterEffect">
                                  <p:stCondLst>
                                    <p:cond delay="0"/>
                                  </p:stCondLst>
                                  <p:childTnLst>
                                    <p:set>
                                      <p:cBhvr>
                                        <p:cTn id="6" dur="1" fill="hold">
                                          <p:stCondLst>
                                            <p:cond delay="0"/>
                                          </p:stCondLst>
                                        </p:cTn>
                                        <p:tgtEl>
                                          <p:spTgt spid="169987"/>
                                        </p:tgtEl>
                                        <p:attrNameLst>
                                          <p:attrName>style.visibility</p:attrName>
                                        </p:attrNameLst>
                                      </p:cBhvr>
                                      <p:to>
                                        <p:strVal val="visible"/>
                                      </p:to>
                                    </p:set>
                                    <p:anim calcmode="lin" valueType="num">
                                      <p:cBhvr additive="base">
                                        <p:cTn id="7" dur="2000" fill="hold"/>
                                        <p:tgtEl>
                                          <p:spTgt spid="169987"/>
                                        </p:tgtEl>
                                        <p:attrNameLst>
                                          <p:attrName>ppt_x</p:attrName>
                                        </p:attrNameLst>
                                      </p:cBhvr>
                                      <p:tavLst>
                                        <p:tav tm="0">
                                          <p:val>
                                            <p:strVal val="0-#ppt_w/2"/>
                                          </p:val>
                                        </p:tav>
                                        <p:tav tm="100000">
                                          <p:val>
                                            <p:strVal val="#ppt_x"/>
                                          </p:val>
                                        </p:tav>
                                      </p:tavLst>
                                    </p:anim>
                                    <p:anim calcmode="lin" valueType="num">
                                      <p:cBhvr additive="base">
                                        <p:cTn id="8" dur="2000" fill="hold"/>
                                        <p:tgtEl>
                                          <p:spTgt spid="16998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grpId="0" nodeType="afterEffect">
                                  <p:stCondLst>
                                    <p:cond delay="0"/>
                                  </p:stCondLst>
                                  <p:childTnLst>
                                    <p:set>
                                      <p:cBhvr>
                                        <p:cTn id="11" dur="1" fill="hold">
                                          <p:stCondLst>
                                            <p:cond delay="0"/>
                                          </p:stCondLst>
                                        </p:cTn>
                                        <p:tgtEl>
                                          <p:spTgt spid="169998"/>
                                        </p:tgtEl>
                                        <p:attrNameLst>
                                          <p:attrName>style.visibility</p:attrName>
                                        </p:attrNameLst>
                                      </p:cBhvr>
                                      <p:to>
                                        <p:strVal val="visible"/>
                                      </p:to>
                                    </p:set>
                                    <p:anim calcmode="lin" valueType="num">
                                      <p:cBhvr additive="base">
                                        <p:cTn id="12" dur="2000" fill="hold"/>
                                        <p:tgtEl>
                                          <p:spTgt spid="169998"/>
                                        </p:tgtEl>
                                        <p:attrNameLst>
                                          <p:attrName>ppt_x</p:attrName>
                                        </p:attrNameLst>
                                      </p:cBhvr>
                                      <p:tavLst>
                                        <p:tav tm="0">
                                          <p:val>
                                            <p:strVal val="0-#ppt_w/2"/>
                                          </p:val>
                                        </p:tav>
                                        <p:tav tm="100000">
                                          <p:val>
                                            <p:strVal val="#ppt_x"/>
                                          </p:val>
                                        </p:tav>
                                      </p:tavLst>
                                    </p:anim>
                                    <p:anim calcmode="lin" valueType="num">
                                      <p:cBhvr additive="base">
                                        <p:cTn id="13" dur="2000" fill="hold"/>
                                        <p:tgtEl>
                                          <p:spTgt spid="169998"/>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2000" fill="hold"/>
                                        <p:tgtEl>
                                          <p:spTgt spid="2"/>
                                        </p:tgtEl>
                                        <p:attrNameLst>
                                          <p:attrName>ppt_x</p:attrName>
                                        </p:attrNameLst>
                                      </p:cBhvr>
                                      <p:tavLst>
                                        <p:tav tm="0">
                                          <p:val>
                                            <p:strVal val="0-#ppt_w/2"/>
                                          </p:val>
                                        </p:tav>
                                        <p:tav tm="100000">
                                          <p:val>
                                            <p:strVal val="#ppt_x"/>
                                          </p:val>
                                        </p:tav>
                                      </p:tavLst>
                                    </p:anim>
                                    <p:anim calcmode="lin" valueType="num">
                                      <p:cBhvr additive="base">
                                        <p:cTn id="18" dur="2000" fill="hold"/>
                                        <p:tgtEl>
                                          <p:spTgt spid="2"/>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additive="base">
                                        <p:cTn id="22" dur="2000" fill="hold"/>
                                        <p:tgtEl>
                                          <p:spTgt spid="3"/>
                                        </p:tgtEl>
                                        <p:attrNameLst>
                                          <p:attrName>ppt_x</p:attrName>
                                        </p:attrNameLst>
                                      </p:cBhvr>
                                      <p:tavLst>
                                        <p:tav tm="0">
                                          <p:val>
                                            <p:strVal val="0-#ppt_w/2"/>
                                          </p:val>
                                        </p:tav>
                                        <p:tav tm="100000">
                                          <p:val>
                                            <p:strVal val="#ppt_x"/>
                                          </p:val>
                                        </p:tav>
                                      </p:tavLst>
                                    </p:anim>
                                    <p:anim calcmode="lin" valueType="num">
                                      <p:cBhvr additive="base">
                                        <p:cTn id="23" dur="2000" fill="hold"/>
                                        <p:tgtEl>
                                          <p:spTgt spid="3"/>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8000"/>
                            </p:stCondLst>
                            <p:childTnLst>
                              <p:par>
                                <p:cTn id="25" presetID="7"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2000" fill="hold"/>
                                        <p:tgtEl>
                                          <p:spTgt spid="4"/>
                                        </p:tgtEl>
                                        <p:attrNameLst>
                                          <p:attrName>ppt_x</p:attrName>
                                        </p:attrNameLst>
                                      </p:cBhvr>
                                      <p:tavLst>
                                        <p:tav tm="0">
                                          <p:val>
                                            <p:strVal val="0-#ppt_w/2"/>
                                          </p:val>
                                        </p:tav>
                                        <p:tav tm="100000">
                                          <p:val>
                                            <p:strVal val="#ppt_x"/>
                                          </p:val>
                                        </p:tav>
                                      </p:tavLst>
                                    </p:anim>
                                    <p:anim calcmode="lin" valueType="num">
                                      <p:cBhvr additive="base">
                                        <p:cTn id="28" dur="2000" fill="hold"/>
                                        <p:tgtEl>
                                          <p:spTgt spid="4"/>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0000"/>
                            </p:stCondLst>
                            <p:childTnLst>
                              <p:par>
                                <p:cTn id="30" presetID="7"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2000" fill="hold"/>
                                        <p:tgtEl>
                                          <p:spTgt spid="5"/>
                                        </p:tgtEl>
                                        <p:attrNameLst>
                                          <p:attrName>ppt_x</p:attrName>
                                        </p:attrNameLst>
                                      </p:cBhvr>
                                      <p:tavLst>
                                        <p:tav tm="0">
                                          <p:val>
                                            <p:strVal val="0-#ppt_w/2"/>
                                          </p:val>
                                        </p:tav>
                                        <p:tav tm="100000">
                                          <p:val>
                                            <p:strVal val="#ppt_x"/>
                                          </p:val>
                                        </p:tav>
                                      </p:tavLst>
                                    </p:anim>
                                    <p:anim calcmode="lin" valueType="num">
                                      <p:cBhvr additive="base">
                                        <p:cTn id="33" dur="2000" fill="hold"/>
                                        <p:tgtEl>
                                          <p:spTgt spid="5"/>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12000"/>
                            </p:stCondLst>
                            <p:childTnLst>
                              <p:par>
                                <p:cTn id="35" presetID="7" presetClass="entr" presetSubtype="8" fill="hold"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7" grpId="0"/>
      <p:bldP spid="169998"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1" name="Text Box 3">
            <a:extLst>
              <a:ext uri="{FF2B5EF4-FFF2-40B4-BE49-F238E27FC236}">
                <a16:creationId xmlns:a16="http://schemas.microsoft.com/office/drawing/2014/main" xmlns="" id="{D9EA5E7F-CD17-4049-8734-D098C34B270E}"/>
              </a:ext>
            </a:extLst>
          </p:cNvPr>
          <p:cNvSpPr txBox="1">
            <a:spLocks noChangeArrowheads="1"/>
          </p:cNvSpPr>
          <p:nvPr/>
        </p:nvSpPr>
        <p:spPr bwMode="auto">
          <a:xfrm>
            <a:off x="2987675" y="1054100"/>
            <a:ext cx="266382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2- ساختار گروه</a:t>
            </a:r>
            <a:endParaRPr lang="fa-IR" altLang="en-US" b="0">
              <a:cs typeface="Arial" panose="020B0604020202020204" pitchFamily="34" charset="0"/>
            </a:endParaRPr>
          </a:p>
        </p:txBody>
      </p:sp>
      <p:grpSp>
        <p:nvGrpSpPr>
          <p:cNvPr id="2" name="Group 10">
            <a:extLst>
              <a:ext uri="{FF2B5EF4-FFF2-40B4-BE49-F238E27FC236}">
                <a16:creationId xmlns:a16="http://schemas.microsoft.com/office/drawing/2014/main" xmlns="" id="{8E461778-5F64-443B-B644-AC51A42BDDF8}"/>
              </a:ext>
            </a:extLst>
          </p:cNvPr>
          <p:cNvGrpSpPr>
            <a:grpSpLocks/>
          </p:cNvGrpSpPr>
          <p:nvPr/>
        </p:nvGrpSpPr>
        <p:grpSpPr bwMode="auto">
          <a:xfrm>
            <a:off x="4716463" y="1557338"/>
            <a:ext cx="3095625" cy="1781175"/>
            <a:chOff x="2971" y="981"/>
            <a:chExt cx="1950" cy="1122"/>
          </a:xfrm>
        </p:grpSpPr>
        <p:sp>
          <p:nvSpPr>
            <p:cNvPr id="76810" name="Line 5">
              <a:extLst>
                <a:ext uri="{FF2B5EF4-FFF2-40B4-BE49-F238E27FC236}">
                  <a16:creationId xmlns:a16="http://schemas.microsoft.com/office/drawing/2014/main" xmlns="" id="{749C55FB-E734-4531-BBE4-A9ACDE9962C9}"/>
                </a:ext>
              </a:extLst>
            </p:cNvPr>
            <p:cNvSpPr>
              <a:spLocks noChangeShapeType="1"/>
            </p:cNvSpPr>
            <p:nvPr/>
          </p:nvSpPr>
          <p:spPr bwMode="auto">
            <a:xfrm>
              <a:off x="2971" y="981"/>
              <a:ext cx="725" cy="499"/>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6811" name="Oval 7">
              <a:extLst>
                <a:ext uri="{FF2B5EF4-FFF2-40B4-BE49-F238E27FC236}">
                  <a16:creationId xmlns:a16="http://schemas.microsoft.com/office/drawing/2014/main" xmlns="" id="{46468DB7-4990-4F63-B8C5-70081FE0367D}"/>
                </a:ext>
              </a:extLst>
            </p:cNvPr>
            <p:cNvSpPr>
              <a:spLocks noChangeArrowheads="1"/>
            </p:cNvSpPr>
            <p:nvPr/>
          </p:nvSpPr>
          <p:spPr bwMode="auto">
            <a:xfrm>
              <a:off x="3424" y="1411"/>
              <a:ext cx="1497" cy="692"/>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کانالهای ارتباطی </a:t>
              </a:r>
              <a:endParaRPr lang="en-US" altLang="en-US" sz="2500">
                <a:solidFill>
                  <a:srgbClr val="FFFF00"/>
                </a:solidFill>
              </a:endParaRPr>
            </a:p>
          </p:txBody>
        </p:sp>
      </p:grpSp>
      <p:grpSp>
        <p:nvGrpSpPr>
          <p:cNvPr id="3" name="Group 11">
            <a:extLst>
              <a:ext uri="{FF2B5EF4-FFF2-40B4-BE49-F238E27FC236}">
                <a16:creationId xmlns:a16="http://schemas.microsoft.com/office/drawing/2014/main" xmlns="" id="{017F9B57-80BA-448D-A364-5D02FC479BCB}"/>
              </a:ext>
            </a:extLst>
          </p:cNvPr>
          <p:cNvGrpSpPr>
            <a:grpSpLocks/>
          </p:cNvGrpSpPr>
          <p:nvPr/>
        </p:nvGrpSpPr>
        <p:grpSpPr bwMode="auto">
          <a:xfrm>
            <a:off x="3348038" y="1630363"/>
            <a:ext cx="2305050" cy="2735262"/>
            <a:chOff x="2109" y="1027"/>
            <a:chExt cx="1452" cy="1723"/>
          </a:xfrm>
        </p:grpSpPr>
        <p:sp>
          <p:nvSpPr>
            <p:cNvPr id="76808" name="Line 4">
              <a:extLst>
                <a:ext uri="{FF2B5EF4-FFF2-40B4-BE49-F238E27FC236}">
                  <a16:creationId xmlns:a16="http://schemas.microsoft.com/office/drawing/2014/main" xmlns="" id="{82672FF3-6755-46DC-B747-71A44C50ECF3}"/>
                </a:ext>
              </a:extLst>
            </p:cNvPr>
            <p:cNvSpPr>
              <a:spLocks noChangeShapeType="1"/>
            </p:cNvSpPr>
            <p:nvPr/>
          </p:nvSpPr>
          <p:spPr bwMode="auto">
            <a:xfrm>
              <a:off x="2835" y="1027"/>
              <a:ext cx="0" cy="1134"/>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6809" name="Oval 8">
              <a:extLst>
                <a:ext uri="{FF2B5EF4-FFF2-40B4-BE49-F238E27FC236}">
                  <a16:creationId xmlns:a16="http://schemas.microsoft.com/office/drawing/2014/main" xmlns="" id="{9917666E-ED62-4971-879D-0ECC59F0BDCA}"/>
                </a:ext>
              </a:extLst>
            </p:cNvPr>
            <p:cNvSpPr>
              <a:spLocks noChangeArrowheads="1"/>
            </p:cNvSpPr>
            <p:nvPr/>
          </p:nvSpPr>
          <p:spPr bwMode="auto">
            <a:xfrm>
              <a:off x="2109" y="2161"/>
              <a:ext cx="1452" cy="589"/>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نظامهای طبقاتی</a:t>
              </a:r>
              <a:endParaRPr lang="en-US" altLang="en-US" sz="2500">
                <a:solidFill>
                  <a:srgbClr val="FFFF00"/>
                </a:solidFill>
              </a:endParaRPr>
            </a:p>
          </p:txBody>
        </p:sp>
      </p:grpSp>
      <p:grpSp>
        <p:nvGrpSpPr>
          <p:cNvPr id="4" name="Group 12">
            <a:extLst>
              <a:ext uri="{FF2B5EF4-FFF2-40B4-BE49-F238E27FC236}">
                <a16:creationId xmlns:a16="http://schemas.microsoft.com/office/drawing/2014/main" xmlns="" id="{60AC4153-3D95-44F1-A763-B78609E2ABD9}"/>
              </a:ext>
            </a:extLst>
          </p:cNvPr>
          <p:cNvGrpSpPr>
            <a:grpSpLocks/>
          </p:cNvGrpSpPr>
          <p:nvPr/>
        </p:nvGrpSpPr>
        <p:grpSpPr bwMode="auto">
          <a:xfrm>
            <a:off x="1331913" y="1557338"/>
            <a:ext cx="2808287" cy="1800225"/>
            <a:chOff x="839" y="981"/>
            <a:chExt cx="1769" cy="1134"/>
          </a:xfrm>
        </p:grpSpPr>
        <p:sp>
          <p:nvSpPr>
            <p:cNvPr id="76806" name="Line 6">
              <a:extLst>
                <a:ext uri="{FF2B5EF4-FFF2-40B4-BE49-F238E27FC236}">
                  <a16:creationId xmlns:a16="http://schemas.microsoft.com/office/drawing/2014/main" xmlns="" id="{F09147A6-4D2F-4D72-BCD9-005E47FABEA7}"/>
                </a:ext>
              </a:extLst>
            </p:cNvPr>
            <p:cNvSpPr>
              <a:spLocks noChangeShapeType="1"/>
            </p:cNvSpPr>
            <p:nvPr/>
          </p:nvSpPr>
          <p:spPr bwMode="auto">
            <a:xfrm flipH="1">
              <a:off x="1927" y="981"/>
              <a:ext cx="681" cy="59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6807" name="Oval 9">
              <a:extLst>
                <a:ext uri="{FF2B5EF4-FFF2-40B4-BE49-F238E27FC236}">
                  <a16:creationId xmlns:a16="http://schemas.microsoft.com/office/drawing/2014/main" xmlns="" id="{E1FC4012-7B17-4A19-902A-A98655D43A4E}"/>
                </a:ext>
              </a:extLst>
            </p:cNvPr>
            <p:cNvSpPr>
              <a:spLocks noChangeArrowheads="1"/>
            </p:cNvSpPr>
            <p:nvPr/>
          </p:nvSpPr>
          <p:spPr bwMode="auto">
            <a:xfrm>
              <a:off x="839" y="1526"/>
              <a:ext cx="1361" cy="589"/>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رهبری گروه</a:t>
              </a:r>
              <a:endParaRPr lang="en-US" altLang="en-US" sz="2500">
                <a:solidFill>
                  <a:srgbClr val="FFFF00"/>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171011"/>
                                        </p:tgtEl>
                                        <p:attrNameLst>
                                          <p:attrName>style.visibility</p:attrName>
                                        </p:attrNameLst>
                                      </p:cBhvr>
                                      <p:to>
                                        <p:strVal val="visible"/>
                                      </p:to>
                                    </p:set>
                                    <p:animEffect transition="in" filter="wedge">
                                      <p:cBhvr>
                                        <p:cTn id="7" dur="2000"/>
                                        <p:tgtEl>
                                          <p:spTgt spid="171011"/>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edge">
                                      <p:cBhvr>
                                        <p:cTn id="11" dur="2000"/>
                                        <p:tgtEl>
                                          <p:spTgt spid="2"/>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edge">
                                      <p:cBhvr>
                                        <p:cTn id="15" dur="2000"/>
                                        <p:tgtEl>
                                          <p:spTgt spid="3"/>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edge">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1"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5" name="Text Box 3">
            <a:extLst>
              <a:ext uri="{FF2B5EF4-FFF2-40B4-BE49-F238E27FC236}">
                <a16:creationId xmlns:a16="http://schemas.microsoft.com/office/drawing/2014/main" xmlns="" id="{04726232-739D-4796-9F6C-2B789E021BC5}"/>
              </a:ext>
            </a:extLst>
          </p:cNvPr>
          <p:cNvSpPr txBox="1">
            <a:spLocks noChangeArrowheads="1"/>
          </p:cNvSpPr>
          <p:nvPr/>
        </p:nvSpPr>
        <p:spPr bwMode="auto">
          <a:xfrm>
            <a:off x="3203575" y="476250"/>
            <a:ext cx="25923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3- پویایی گروه </a:t>
            </a:r>
          </a:p>
        </p:txBody>
      </p:sp>
      <p:grpSp>
        <p:nvGrpSpPr>
          <p:cNvPr id="2" name="Group 11">
            <a:extLst>
              <a:ext uri="{FF2B5EF4-FFF2-40B4-BE49-F238E27FC236}">
                <a16:creationId xmlns:a16="http://schemas.microsoft.com/office/drawing/2014/main" xmlns="" id="{31BF99A2-26F6-44FE-B65C-18C684D5827F}"/>
              </a:ext>
            </a:extLst>
          </p:cNvPr>
          <p:cNvGrpSpPr>
            <a:grpSpLocks/>
          </p:cNvGrpSpPr>
          <p:nvPr/>
        </p:nvGrpSpPr>
        <p:grpSpPr bwMode="auto">
          <a:xfrm>
            <a:off x="4716463" y="1050925"/>
            <a:ext cx="3022600" cy="1874838"/>
            <a:chOff x="2971" y="572"/>
            <a:chExt cx="1904" cy="1181"/>
          </a:xfrm>
        </p:grpSpPr>
        <p:sp>
          <p:nvSpPr>
            <p:cNvPr id="77835" name="Line 4">
              <a:extLst>
                <a:ext uri="{FF2B5EF4-FFF2-40B4-BE49-F238E27FC236}">
                  <a16:creationId xmlns:a16="http://schemas.microsoft.com/office/drawing/2014/main" xmlns="" id="{1C9F1024-0ADB-4B93-9D88-CF88BA2FEF78}"/>
                </a:ext>
              </a:extLst>
            </p:cNvPr>
            <p:cNvSpPr>
              <a:spLocks noChangeShapeType="1"/>
            </p:cNvSpPr>
            <p:nvPr/>
          </p:nvSpPr>
          <p:spPr bwMode="auto">
            <a:xfrm>
              <a:off x="2971" y="572"/>
              <a:ext cx="680" cy="454"/>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7836" name="Oval 6">
              <a:extLst>
                <a:ext uri="{FF2B5EF4-FFF2-40B4-BE49-F238E27FC236}">
                  <a16:creationId xmlns:a16="http://schemas.microsoft.com/office/drawing/2014/main" xmlns="" id="{51376D84-77D7-44EA-B9BE-0606ACB998AA}"/>
                </a:ext>
              </a:extLst>
            </p:cNvPr>
            <p:cNvSpPr>
              <a:spLocks noChangeArrowheads="1"/>
            </p:cNvSpPr>
            <p:nvPr/>
          </p:nvSpPr>
          <p:spPr bwMode="auto">
            <a:xfrm>
              <a:off x="3288" y="981"/>
              <a:ext cx="1587" cy="772"/>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نحوه نفوذ تاثیر</a:t>
              </a:r>
            </a:p>
            <a:p>
              <a:pPr algn="ctr" eaLnBrk="1" hangingPunct="1"/>
              <a:r>
                <a:rPr lang="fa-IR" altLang="en-US" sz="2500">
                  <a:solidFill>
                    <a:srgbClr val="FFFF00"/>
                  </a:solidFill>
                </a:rPr>
                <a:t> اعضاء بر یکدیگر</a:t>
              </a:r>
              <a:endParaRPr lang="en-US" altLang="en-US" sz="2500">
                <a:solidFill>
                  <a:srgbClr val="FFFF00"/>
                </a:solidFill>
              </a:endParaRPr>
            </a:p>
          </p:txBody>
        </p:sp>
      </p:grpSp>
      <p:grpSp>
        <p:nvGrpSpPr>
          <p:cNvPr id="3" name="Group 12">
            <a:extLst>
              <a:ext uri="{FF2B5EF4-FFF2-40B4-BE49-F238E27FC236}">
                <a16:creationId xmlns:a16="http://schemas.microsoft.com/office/drawing/2014/main" xmlns="" id="{164F8D47-89B4-4DBE-84D9-2D4D1841D7EF}"/>
              </a:ext>
            </a:extLst>
          </p:cNvPr>
          <p:cNvGrpSpPr>
            <a:grpSpLocks/>
          </p:cNvGrpSpPr>
          <p:nvPr/>
        </p:nvGrpSpPr>
        <p:grpSpPr bwMode="auto">
          <a:xfrm>
            <a:off x="1403350" y="1050925"/>
            <a:ext cx="2952750" cy="1893888"/>
            <a:chOff x="884" y="572"/>
            <a:chExt cx="1860" cy="1193"/>
          </a:xfrm>
        </p:grpSpPr>
        <p:sp>
          <p:nvSpPr>
            <p:cNvPr id="77833" name="Line 5">
              <a:extLst>
                <a:ext uri="{FF2B5EF4-FFF2-40B4-BE49-F238E27FC236}">
                  <a16:creationId xmlns:a16="http://schemas.microsoft.com/office/drawing/2014/main" xmlns="" id="{0DE38B62-691B-4C6A-BC81-3C7C6348A7D8}"/>
                </a:ext>
              </a:extLst>
            </p:cNvPr>
            <p:cNvSpPr>
              <a:spLocks noChangeShapeType="1"/>
            </p:cNvSpPr>
            <p:nvPr/>
          </p:nvSpPr>
          <p:spPr bwMode="auto">
            <a:xfrm flipH="1">
              <a:off x="2018" y="572"/>
              <a:ext cx="726" cy="499"/>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7834" name="Oval 7">
              <a:extLst>
                <a:ext uri="{FF2B5EF4-FFF2-40B4-BE49-F238E27FC236}">
                  <a16:creationId xmlns:a16="http://schemas.microsoft.com/office/drawing/2014/main" xmlns="" id="{EFCDB385-0D7B-4FBE-8F8A-69C2B473938E}"/>
                </a:ext>
              </a:extLst>
            </p:cNvPr>
            <p:cNvSpPr>
              <a:spLocks noChangeArrowheads="1"/>
            </p:cNvSpPr>
            <p:nvPr/>
          </p:nvSpPr>
          <p:spPr bwMode="auto">
            <a:xfrm>
              <a:off x="884" y="993"/>
              <a:ext cx="1452" cy="772"/>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پیوندهای عاطفی</a:t>
              </a:r>
              <a:endParaRPr lang="en-US" altLang="en-US" sz="2500">
                <a:solidFill>
                  <a:srgbClr val="FFFF00"/>
                </a:solidFill>
              </a:endParaRPr>
            </a:p>
          </p:txBody>
        </p:sp>
      </p:grpSp>
      <p:sp>
        <p:nvSpPr>
          <p:cNvPr id="172040" name="Text Box 8">
            <a:extLst>
              <a:ext uri="{FF2B5EF4-FFF2-40B4-BE49-F238E27FC236}">
                <a16:creationId xmlns:a16="http://schemas.microsoft.com/office/drawing/2014/main" xmlns="" id="{CF1F4B8A-9FBE-4C3E-B8A5-FF4B4C1AE028}"/>
              </a:ext>
            </a:extLst>
          </p:cNvPr>
          <p:cNvSpPr txBox="1">
            <a:spLocks noChangeArrowheads="1"/>
          </p:cNvSpPr>
          <p:nvPr/>
        </p:nvSpPr>
        <p:spPr bwMode="auto">
          <a:xfrm>
            <a:off x="1906588" y="3787775"/>
            <a:ext cx="54006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4- عملکرد گروه </a:t>
            </a:r>
            <a:endParaRPr lang="en-US" altLang="en-US">
              <a:solidFill>
                <a:srgbClr val="66FF99"/>
              </a:solidFill>
            </a:endParaRPr>
          </a:p>
        </p:txBody>
      </p:sp>
      <p:grpSp>
        <p:nvGrpSpPr>
          <p:cNvPr id="4" name="Group 13">
            <a:extLst>
              <a:ext uri="{FF2B5EF4-FFF2-40B4-BE49-F238E27FC236}">
                <a16:creationId xmlns:a16="http://schemas.microsoft.com/office/drawing/2014/main" xmlns="" id="{7EF446ED-D3A0-409A-8E86-B6BF872A62CE}"/>
              </a:ext>
            </a:extLst>
          </p:cNvPr>
          <p:cNvGrpSpPr>
            <a:grpSpLocks/>
          </p:cNvGrpSpPr>
          <p:nvPr/>
        </p:nvGrpSpPr>
        <p:grpSpPr bwMode="auto">
          <a:xfrm>
            <a:off x="900113" y="4364038"/>
            <a:ext cx="7199312" cy="1801812"/>
            <a:chOff x="567" y="2659"/>
            <a:chExt cx="4535" cy="1135"/>
          </a:xfrm>
        </p:grpSpPr>
        <p:sp>
          <p:nvSpPr>
            <p:cNvPr id="77831" name="Line 9">
              <a:extLst>
                <a:ext uri="{FF2B5EF4-FFF2-40B4-BE49-F238E27FC236}">
                  <a16:creationId xmlns:a16="http://schemas.microsoft.com/office/drawing/2014/main" xmlns="" id="{210C4CC0-828A-4D06-A13F-4933186AABC1}"/>
                </a:ext>
              </a:extLst>
            </p:cNvPr>
            <p:cNvSpPr>
              <a:spLocks noChangeShapeType="1"/>
            </p:cNvSpPr>
            <p:nvPr/>
          </p:nvSpPr>
          <p:spPr bwMode="auto">
            <a:xfrm>
              <a:off x="2835" y="2659"/>
              <a:ext cx="0" cy="363"/>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77832" name="Oval 10">
              <a:extLst>
                <a:ext uri="{FF2B5EF4-FFF2-40B4-BE49-F238E27FC236}">
                  <a16:creationId xmlns:a16="http://schemas.microsoft.com/office/drawing/2014/main" xmlns="" id="{AA424ED5-39C1-4F91-9E19-05E9CB6C00BD}"/>
                </a:ext>
              </a:extLst>
            </p:cNvPr>
            <p:cNvSpPr>
              <a:spLocks noChangeArrowheads="1"/>
            </p:cNvSpPr>
            <p:nvPr/>
          </p:nvSpPr>
          <p:spPr bwMode="auto">
            <a:xfrm>
              <a:off x="567" y="3022"/>
              <a:ext cx="4535" cy="772"/>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میزان خوب یا بد عمل کردن گروه برای دستیابی به هدف</a:t>
              </a:r>
              <a:endParaRPr lang="en-US" altLang="en-US" sz="2500">
                <a:solidFill>
                  <a:srgbClr val="FFFF00"/>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172035"/>
                                        </p:tgtEl>
                                        <p:attrNameLst>
                                          <p:attrName>style.visibility</p:attrName>
                                        </p:attrNameLst>
                                      </p:cBhvr>
                                      <p:to>
                                        <p:strVal val="visible"/>
                                      </p:to>
                                    </p:set>
                                    <p:animEffect transition="in" filter="box(out)">
                                      <p:cBhvr>
                                        <p:cTn id="7" dur="2000"/>
                                        <p:tgtEl>
                                          <p:spTgt spid="172035"/>
                                        </p:tgtEl>
                                      </p:cBhvr>
                                    </p:animEffect>
                                  </p:childTnLst>
                                </p:cTn>
                              </p:par>
                            </p:childTnLst>
                          </p:cTn>
                        </p:par>
                        <p:par>
                          <p:cTn id="8" fill="hold" nodeType="afterGroup">
                            <p:stCondLst>
                              <p:cond delay="2000"/>
                            </p:stCondLst>
                            <p:childTnLst>
                              <p:par>
                                <p:cTn id="9" presetID="4" presetClass="entr" presetSubtype="3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ox(out)">
                                      <p:cBhvr>
                                        <p:cTn id="11" dur="2000"/>
                                        <p:tgtEl>
                                          <p:spTgt spid="2"/>
                                        </p:tgtEl>
                                      </p:cBhvr>
                                    </p:animEffect>
                                  </p:childTnLst>
                                </p:cTn>
                              </p:par>
                            </p:childTnLst>
                          </p:cTn>
                        </p:par>
                        <p:par>
                          <p:cTn id="12" fill="hold" nodeType="afterGroup">
                            <p:stCondLst>
                              <p:cond delay="4000"/>
                            </p:stCondLst>
                            <p:childTnLst>
                              <p:par>
                                <p:cTn id="13" presetID="4" presetClass="entr" presetSubtype="32"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out)">
                                      <p:cBhvr>
                                        <p:cTn id="15" dur="2000"/>
                                        <p:tgtEl>
                                          <p:spTgt spid="3"/>
                                        </p:tgtEl>
                                      </p:cBhvr>
                                    </p:animEffect>
                                  </p:childTnLst>
                                </p:cTn>
                              </p:par>
                            </p:childTnLst>
                          </p:cTn>
                        </p:par>
                        <p:par>
                          <p:cTn id="16" fill="hold" nodeType="afterGroup">
                            <p:stCondLst>
                              <p:cond delay="6000"/>
                            </p:stCondLst>
                            <p:childTnLst>
                              <p:par>
                                <p:cTn id="17" presetID="4" presetClass="entr" presetSubtype="32" fill="hold" grpId="0" nodeType="afterEffect">
                                  <p:stCondLst>
                                    <p:cond delay="0"/>
                                  </p:stCondLst>
                                  <p:childTnLst>
                                    <p:set>
                                      <p:cBhvr>
                                        <p:cTn id="18" dur="1" fill="hold">
                                          <p:stCondLst>
                                            <p:cond delay="0"/>
                                          </p:stCondLst>
                                        </p:cTn>
                                        <p:tgtEl>
                                          <p:spTgt spid="172040"/>
                                        </p:tgtEl>
                                        <p:attrNameLst>
                                          <p:attrName>style.visibility</p:attrName>
                                        </p:attrNameLst>
                                      </p:cBhvr>
                                      <p:to>
                                        <p:strVal val="visible"/>
                                      </p:to>
                                    </p:set>
                                    <p:animEffect transition="in" filter="box(out)">
                                      <p:cBhvr>
                                        <p:cTn id="19" dur="2000"/>
                                        <p:tgtEl>
                                          <p:spTgt spid="172040"/>
                                        </p:tgtEl>
                                      </p:cBhvr>
                                    </p:animEffect>
                                  </p:childTnLst>
                                </p:cTn>
                              </p:par>
                            </p:childTnLst>
                          </p:cTn>
                        </p:par>
                        <p:par>
                          <p:cTn id="20" fill="hold" nodeType="afterGroup">
                            <p:stCondLst>
                              <p:cond delay="8000"/>
                            </p:stCondLst>
                            <p:childTnLst>
                              <p:par>
                                <p:cTn id="21" presetID="4" presetClass="entr" presetSubtype="32"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p:bldP spid="172040"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a:extLst>
              <a:ext uri="{FF2B5EF4-FFF2-40B4-BE49-F238E27FC236}">
                <a16:creationId xmlns:a16="http://schemas.microsoft.com/office/drawing/2014/main" xmlns="" id="{018864B5-70CD-4229-AC1F-5FEC0BC018B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73059" name="Text Box 3">
            <a:extLst>
              <a:ext uri="{FF2B5EF4-FFF2-40B4-BE49-F238E27FC236}">
                <a16:creationId xmlns:a16="http://schemas.microsoft.com/office/drawing/2014/main" xmlns="" id="{2CB97306-8F15-4986-8D8D-DA8504804A01}"/>
              </a:ext>
            </a:extLst>
          </p:cNvPr>
          <p:cNvSpPr txBox="1">
            <a:spLocks noChangeArrowheads="1"/>
          </p:cNvSpPr>
          <p:nvPr/>
        </p:nvSpPr>
        <p:spPr bwMode="auto">
          <a:xfrm>
            <a:off x="755650" y="549275"/>
            <a:ext cx="7632700" cy="1235075"/>
          </a:xfrm>
          <a:prstGeom prst="rect">
            <a:avLst/>
          </a:prstGeom>
          <a:noFill/>
          <a:ln w="9525">
            <a:noFill/>
            <a:miter lim="800000"/>
            <a:headEnd/>
            <a:tailEnd/>
          </a:ln>
          <a:effectLst/>
        </p:spPr>
        <p:txBody>
          <a:bodyPr>
            <a:spAutoFit/>
          </a:bodyPr>
          <a:lstStyle/>
          <a:p>
            <a:pPr marL="342900" indent="-342900" algn="ctr">
              <a:lnSpc>
                <a:spcPct val="150000"/>
              </a:lnSpc>
              <a:defRPr/>
            </a:pPr>
            <a:r>
              <a:rPr lang="fa-IR" sz="2500" u="sng">
                <a:solidFill>
                  <a:srgbClr val="FF3300"/>
                </a:solidFill>
                <a:effectLst>
                  <a:outerShdw blurRad="38100" dist="38100" dir="2700000" algn="tl">
                    <a:srgbClr val="000000"/>
                  </a:outerShdw>
                </a:effectLst>
                <a:latin typeface="Arial" charset="0"/>
                <a:cs typeface="B Zar" pitchFamily="2" charset="-78"/>
              </a:rPr>
              <a:t>نمونه هایی از شبکه های ارتباطی (نقطه ها نماینده موقعیت افراد در شبکه خطوط نماینده کانالهای مجاز برای ارتباط ) </a:t>
            </a:r>
          </a:p>
        </p:txBody>
      </p:sp>
      <p:grpSp>
        <p:nvGrpSpPr>
          <p:cNvPr id="2" name="Group 60">
            <a:extLst>
              <a:ext uri="{FF2B5EF4-FFF2-40B4-BE49-F238E27FC236}">
                <a16:creationId xmlns:a16="http://schemas.microsoft.com/office/drawing/2014/main" xmlns="" id="{46550DDE-0AAA-4F29-BA80-DF0803781158}"/>
              </a:ext>
            </a:extLst>
          </p:cNvPr>
          <p:cNvGrpSpPr>
            <a:grpSpLocks/>
          </p:cNvGrpSpPr>
          <p:nvPr/>
        </p:nvGrpSpPr>
        <p:grpSpPr bwMode="auto">
          <a:xfrm>
            <a:off x="2312988" y="2271713"/>
            <a:ext cx="331787" cy="792162"/>
            <a:chOff x="1230" y="1431"/>
            <a:chExt cx="209" cy="499"/>
          </a:xfrm>
        </p:grpSpPr>
        <p:sp>
          <p:nvSpPr>
            <p:cNvPr id="78900" name="AutoShape 4">
              <a:extLst>
                <a:ext uri="{FF2B5EF4-FFF2-40B4-BE49-F238E27FC236}">
                  <a16:creationId xmlns:a16="http://schemas.microsoft.com/office/drawing/2014/main" xmlns="" id="{EFD61436-0B58-4802-9A27-450A6298A08E}"/>
                </a:ext>
              </a:extLst>
            </p:cNvPr>
            <p:cNvSpPr>
              <a:spLocks noChangeArrowheads="1"/>
            </p:cNvSpPr>
            <p:nvPr/>
          </p:nvSpPr>
          <p:spPr bwMode="auto">
            <a:xfrm>
              <a:off x="1230" y="1431"/>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901" name="AutoShape 5">
              <a:extLst>
                <a:ext uri="{FF2B5EF4-FFF2-40B4-BE49-F238E27FC236}">
                  <a16:creationId xmlns:a16="http://schemas.microsoft.com/office/drawing/2014/main" xmlns="" id="{6D5AA9E9-6F9B-4160-9775-282260D9E676}"/>
                </a:ext>
              </a:extLst>
            </p:cNvPr>
            <p:cNvSpPr>
              <a:spLocks noChangeArrowheads="1"/>
            </p:cNvSpPr>
            <p:nvPr/>
          </p:nvSpPr>
          <p:spPr bwMode="auto">
            <a:xfrm>
              <a:off x="1394" y="1434"/>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902" name="AutoShape 6">
              <a:extLst>
                <a:ext uri="{FF2B5EF4-FFF2-40B4-BE49-F238E27FC236}">
                  <a16:creationId xmlns:a16="http://schemas.microsoft.com/office/drawing/2014/main" xmlns="" id="{F97BE99E-AB43-4125-B009-BC1453B5F8B1}"/>
                </a:ext>
              </a:extLst>
            </p:cNvPr>
            <p:cNvSpPr>
              <a:spLocks noChangeArrowheads="1"/>
            </p:cNvSpPr>
            <p:nvPr/>
          </p:nvSpPr>
          <p:spPr bwMode="auto">
            <a:xfrm>
              <a:off x="1310" y="1546"/>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903" name="AutoShape 7">
              <a:extLst>
                <a:ext uri="{FF2B5EF4-FFF2-40B4-BE49-F238E27FC236}">
                  <a16:creationId xmlns:a16="http://schemas.microsoft.com/office/drawing/2014/main" xmlns="" id="{BC6012AB-4B11-4D96-B5D3-0637FF7C2949}"/>
                </a:ext>
              </a:extLst>
            </p:cNvPr>
            <p:cNvSpPr>
              <a:spLocks noChangeArrowheads="1"/>
            </p:cNvSpPr>
            <p:nvPr/>
          </p:nvSpPr>
          <p:spPr bwMode="auto">
            <a:xfrm>
              <a:off x="1310" y="1703"/>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904" name="AutoShape 8">
              <a:extLst>
                <a:ext uri="{FF2B5EF4-FFF2-40B4-BE49-F238E27FC236}">
                  <a16:creationId xmlns:a16="http://schemas.microsoft.com/office/drawing/2014/main" xmlns="" id="{83459F86-0B6E-4B97-A514-2D3AB948CEBA}"/>
                </a:ext>
              </a:extLst>
            </p:cNvPr>
            <p:cNvSpPr>
              <a:spLocks noChangeArrowheads="1"/>
            </p:cNvSpPr>
            <p:nvPr/>
          </p:nvSpPr>
          <p:spPr bwMode="auto">
            <a:xfrm>
              <a:off x="1303" y="188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905" name="Line 9">
              <a:extLst>
                <a:ext uri="{FF2B5EF4-FFF2-40B4-BE49-F238E27FC236}">
                  <a16:creationId xmlns:a16="http://schemas.microsoft.com/office/drawing/2014/main" xmlns="" id="{9AC2CF27-0577-42FA-9410-9C1ADC1BE6C7}"/>
                </a:ext>
              </a:extLst>
            </p:cNvPr>
            <p:cNvSpPr>
              <a:spLocks noChangeShapeType="1"/>
            </p:cNvSpPr>
            <p:nvPr/>
          </p:nvSpPr>
          <p:spPr bwMode="auto">
            <a:xfrm flipH="1">
              <a:off x="1321" y="1452"/>
              <a:ext cx="90" cy="136"/>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906" name="Line 10">
              <a:extLst>
                <a:ext uri="{FF2B5EF4-FFF2-40B4-BE49-F238E27FC236}">
                  <a16:creationId xmlns:a16="http://schemas.microsoft.com/office/drawing/2014/main" xmlns="" id="{4DD1C071-751E-45E1-A16F-8B9C13DAFD07}"/>
                </a:ext>
              </a:extLst>
            </p:cNvPr>
            <p:cNvSpPr>
              <a:spLocks noChangeShapeType="1"/>
            </p:cNvSpPr>
            <p:nvPr/>
          </p:nvSpPr>
          <p:spPr bwMode="auto">
            <a:xfrm>
              <a:off x="1275" y="1476"/>
              <a:ext cx="46" cy="91"/>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907" name="Line 11">
              <a:extLst>
                <a:ext uri="{FF2B5EF4-FFF2-40B4-BE49-F238E27FC236}">
                  <a16:creationId xmlns:a16="http://schemas.microsoft.com/office/drawing/2014/main" xmlns="" id="{444082C7-FF23-47E9-BF55-5E1A957AD87A}"/>
                </a:ext>
              </a:extLst>
            </p:cNvPr>
            <p:cNvSpPr>
              <a:spLocks noChangeShapeType="1"/>
            </p:cNvSpPr>
            <p:nvPr/>
          </p:nvSpPr>
          <p:spPr bwMode="auto">
            <a:xfrm>
              <a:off x="1328" y="1567"/>
              <a:ext cx="0" cy="317"/>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61">
            <a:extLst>
              <a:ext uri="{FF2B5EF4-FFF2-40B4-BE49-F238E27FC236}">
                <a16:creationId xmlns:a16="http://schemas.microsoft.com/office/drawing/2014/main" xmlns="" id="{7B6260CC-2227-4043-890A-F0CA430146A0}"/>
              </a:ext>
            </a:extLst>
          </p:cNvPr>
          <p:cNvGrpSpPr>
            <a:grpSpLocks/>
          </p:cNvGrpSpPr>
          <p:nvPr/>
        </p:nvGrpSpPr>
        <p:grpSpPr bwMode="auto">
          <a:xfrm>
            <a:off x="3859213" y="2198688"/>
            <a:ext cx="1046162" cy="865187"/>
            <a:chOff x="2204" y="1385"/>
            <a:chExt cx="659" cy="545"/>
          </a:xfrm>
        </p:grpSpPr>
        <p:sp>
          <p:nvSpPr>
            <p:cNvPr id="78890" name="AutoShape 12">
              <a:extLst>
                <a:ext uri="{FF2B5EF4-FFF2-40B4-BE49-F238E27FC236}">
                  <a16:creationId xmlns:a16="http://schemas.microsoft.com/office/drawing/2014/main" xmlns="" id="{03566F11-1696-4C3A-B8D5-6186E9B50954}"/>
                </a:ext>
              </a:extLst>
            </p:cNvPr>
            <p:cNvSpPr>
              <a:spLocks noChangeArrowheads="1"/>
            </p:cNvSpPr>
            <p:nvPr/>
          </p:nvSpPr>
          <p:spPr bwMode="auto">
            <a:xfrm>
              <a:off x="2500" y="138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91" name="AutoShape 13">
              <a:extLst>
                <a:ext uri="{FF2B5EF4-FFF2-40B4-BE49-F238E27FC236}">
                  <a16:creationId xmlns:a16="http://schemas.microsoft.com/office/drawing/2014/main" xmlns="" id="{83FD43F4-509A-4511-97C6-E3C96FF7AA92}"/>
                </a:ext>
              </a:extLst>
            </p:cNvPr>
            <p:cNvSpPr>
              <a:spLocks noChangeArrowheads="1"/>
            </p:cNvSpPr>
            <p:nvPr/>
          </p:nvSpPr>
          <p:spPr bwMode="auto">
            <a:xfrm>
              <a:off x="2204" y="159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92" name="AutoShape 14">
              <a:extLst>
                <a:ext uri="{FF2B5EF4-FFF2-40B4-BE49-F238E27FC236}">
                  <a16:creationId xmlns:a16="http://schemas.microsoft.com/office/drawing/2014/main" xmlns="" id="{D25ADA45-7E4E-494D-82CA-C214381BB6C1}"/>
                </a:ext>
              </a:extLst>
            </p:cNvPr>
            <p:cNvSpPr>
              <a:spLocks noChangeArrowheads="1"/>
            </p:cNvSpPr>
            <p:nvPr/>
          </p:nvSpPr>
          <p:spPr bwMode="auto">
            <a:xfrm>
              <a:off x="2818" y="159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93" name="AutoShape 15">
              <a:extLst>
                <a:ext uri="{FF2B5EF4-FFF2-40B4-BE49-F238E27FC236}">
                  <a16:creationId xmlns:a16="http://schemas.microsoft.com/office/drawing/2014/main" xmlns="" id="{9E2B82B7-DDBA-4EEB-A48E-A63671C00422}"/>
                </a:ext>
              </a:extLst>
            </p:cNvPr>
            <p:cNvSpPr>
              <a:spLocks noChangeArrowheads="1"/>
            </p:cNvSpPr>
            <p:nvPr/>
          </p:nvSpPr>
          <p:spPr bwMode="auto">
            <a:xfrm>
              <a:off x="2364" y="188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94" name="AutoShape 16">
              <a:extLst>
                <a:ext uri="{FF2B5EF4-FFF2-40B4-BE49-F238E27FC236}">
                  <a16:creationId xmlns:a16="http://schemas.microsoft.com/office/drawing/2014/main" xmlns="" id="{464540F3-78D1-43C3-BDB4-2547AF613D30}"/>
                </a:ext>
              </a:extLst>
            </p:cNvPr>
            <p:cNvSpPr>
              <a:spLocks noChangeArrowheads="1"/>
            </p:cNvSpPr>
            <p:nvPr/>
          </p:nvSpPr>
          <p:spPr bwMode="auto">
            <a:xfrm>
              <a:off x="2682" y="188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95" name="Line 17">
              <a:extLst>
                <a:ext uri="{FF2B5EF4-FFF2-40B4-BE49-F238E27FC236}">
                  <a16:creationId xmlns:a16="http://schemas.microsoft.com/office/drawing/2014/main" xmlns="" id="{17192F6C-7B5D-483E-BA89-73A885AC7473}"/>
                </a:ext>
              </a:extLst>
            </p:cNvPr>
            <p:cNvSpPr>
              <a:spLocks noChangeShapeType="1"/>
            </p:cNvSpPr>
            <p:nvPr/>
          </p:nvSpPr>
          <p:spPr bwMode="auto">
            <a:xfrm flipH="1">
              <a:off x="2713" y="1619"/>
              <a:ext cx="136" cy="272"/>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96" name="Line 18">
              <a:extLst>
                <a:ext uri="{FF2B5EF4-FFF2-40B4-BE49-F238E27FC236}">
                  <a16:creationId xmlns:a16="http://schemas.microsoft.com/office/drawing/2014/main" xmlns="" id="{E7BFBA0D-CDFD-4CF9-B3D9-A33720C3BBF6}"/>
                </a:ext>
              </a:extLst>
            </p:cNvPr>
            <p:cNvSpPr>
              <a:spLocks noChangeShapeType="1"/>
            </p:cNvSpPr>
            <p:nvPr/>
          </p:nvSpPr>
          <p:spPr bwMode="auto">
            <a:xfrm flipH="1">
              <a:off x="2416" y="1912"/>
              <a:ext cx="272" cy="0"/>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97" name="Line 19">
              <a:extLst>
                <a:ext uri="{FF2B5EF4-FFF2-40B4-BE49-F238E27FC236}">
                  <a16:creationId xmlns:a16="http://schemas.microsoft.com/office/drawing/2014/main" xmlns="" id="{4D9BCBB7-0681-467E-B426-EDD8EB51A30B}"/>
                </a:ext>
              </a:extLst>
            </p:cNvPr>
            <p:cNvSpPr>
              <a:spLocks noChangeShapeType="1"/>
            </p:cNvSpPr>
            <p:nvPr/>
          </p:nvSpPr>
          <p:spPr bwMode="auto">
            <a:xfrm flipH="1" flipV="1">
              <a:off x="2228" y="1612"/>
              <a:ext cx="136" cy="272"/>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98" name="Line 20">
              <a:extLst>
                <a:ext uri="{FF2B5EF4-FFF2-40B4-BE49-F238E27FC236}">
                  <a16:creationId xmlns:a16="http://schemas.microsoft.com/office/drawing/2014/main" xmlns="" id="{6BAB5B69-81B7-46FF-ADC8-477CD20AE687}"/>
                </a:ext>
              </a:extLst>
            </p:cNvPr>
            <p:cNvSpPr>
              <a:spLocks noChangeShapeType="1"/>
            </p:cNvSpPr>
            <p:nvPr/>
          </p:nvSpPr>
          <p:spPr bwMode="auto">
            <a:xfrm flipV="1">
              <a:off x="2242" y="1399"/>
              <a:ext cx="272" cy="227"/>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99" name="Line 21">
              <a:extLst>
                <a:ext uri="{FF2B5EF4-FFF2-40B4-BE49-F238E27FC236}">
                  <a16:creationId xmlns:a16="http://schemas.microsoft.com/office/drawing/2014/main" xmlns="" id="{813A14B2-998B-4693-9CF0-7E846BB69E8B}"/>
                </a:ext>
              </a:extLst>
            </p:cNvPr>
            <p:cNvSpPr>
              <a:spLocks noChangeShapeType="1"/>
            </p:cNvSpPr>
            <p:nvPr/>
          </p:nvSpPr>
          <p:spPr bwMode="auto">
            <a:xfrm>
              <a:off x="2507" y="1392"/>
              <a:ext cx="317" cy="227"/>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4" name="Group 58">
            <a:extLst>
              <a:ext uri="{FF2B5EF4-FFF2-40B4-BE49-F238E27FC236}">
                <a16:creationId xmlns:a16="http://schemas.microsoft.com/office/drawing/2014/main" xmlns="" id="{5C5AD5D8-2590-4B35-957B-1BC6FD201162}"/>
              </a:ext>
            </a:extLst>
          </p:cNvPr>
          <p:cNvGrpSpPr>
            <a:grpSpLocks/>
          </p:cNvGrpSpPr>
          <p:nvPr/>
        </p:nvGrpSpPr>
        <p:grpSpPr bwMode="auto">
          <a:xfrm>
            <a:off x="2312988" y="4187825"/>
            <a:ext cx="1346200" cy="1450975"/>
            <a:chOff x="1366" y="2819"/>
            <a:chExt cx="848" cy="914"/>
          </a:xfrm>
        </p:grpSpPr>
        <p:sp>
          <p:nvSpPr>
            <p:cNvPr id="78883" name="AutoShape 37">
              <a:extLst>
                <a:ext uri="{FF2B5EF4-FFF2-40B4-BE49-F238E27FC236}">
                  <a16:creationId xmlns:a16="http://schemas.microsoft.com/office/drawing/2014/main" xmlns="" id="{6928C893-41E8-44DD-B8E5-9ECDF7C22438}"/>
                </a:ext>
              </a:extLst>
            </p:cNvPr>
            <p:cNvSpPr>
              <a:spLocks noChangeArrowheads="1"/>
            </p:cNvSpPr>
            <p:nvPr/>
          </p:nvSpPr>
          <p:spPr bwMode="auto">
            <a:xfrm>
              <a:off x="2169" y="2819"/>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84" name="AutoShape 38">
              <a:extLst>
                <a:ext uri="{FF2B5EF4-FFF2-40B4-BE49-F238E27FC236}">
                  <a16:creationId xmlns:a16="http://schemas.microsoft.com/office/drawing/2014/main" xmlns="" id="{CD4A5274-7299-4187-91B2-A2513F9AF2C4}"/>
                </a:ext>
              </a:extLst>
            </p:cNvPr>
            <p:cNvSpPr>
              <a:spLocks noChangeArrowheads="1"/>
            </p:cNvSpPr>
            <p:nvPr/>
          </p:nvSpPr>
          <p:spPr bwMode="auto">
            <a:xfrm>
              <a:off x="1380" y="3688"/>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85" name="AutoShape 39">
              <a:extLst>
                <a:ext uri="{FF2B5EF4-FFF2-40B4-BE49-F238E27FC236}">
                  <a16:creationId xmlns:a16="http://schemas.microsoft.com/office/drawing/2014/main" xmlns="" id="{A206DDCF-C003-4180-AEFA-E17100A75DD3}"/>
                </a:ext>
              </a:extLst>
            </p:cNvPr>
            <p:cNvSpPr>
              <a:spLocks noChangeArrowheads="1"/>
            </p:cNvSpPr>
            <p:nvPr/>
          </p:nvSpPr>
          <p:spPr bwMode="auto">
            <a:xfrm>
              <a:off x="1761" y="3262"/>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86" name="AutoShape 40">
              <a:extLst>
                <a:ext uri="{FF2B5EF4-FFF2-40B4-BE49-F238E27FC236}">
                  <a16:creationId xmlns:a16="http://schemas.microsoft.com/office/drawing/2014/main" xmlns="" id="{042246BB-49D3-4788-BF50-80D081C7B10E}"/>
                </a:ext>
              </a:extLst>
            </p:cNvPr>
            <p:cNvSpPr>
              <a:spLocks noChangeArrowheads="1"/>
            </p:cNvSpPr>
            <p:nvPr/>
          </p:nvSpPr>
          <p:spPr bwMode="auto">
            <a:xfrm>
              <a:off x="1366" y="2840"/>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87" name="AutoShape 41">
              <a:extLst>
                <a:ext uri="{FF2B5EF4-FFF2-40B4-BE49-F238E27FC236}">
                  <a16:creationId xmlns:a16="http://schemas.microsoft.com/office/drawing/2014/main" xmlns="" id="{E350C47C-728C-4AF1-874A-D62F71AECF22}"/>
                </a:ext>
              </a:extLst>
            </p:cNvPr>
            <p:cNvSpPr>
              <a:spLocks noChangeArrowheads="1"/>
            </p:cNvSpPr>
            <p:nvPr/>
          </p:nvSpPr>
          <p:spPr bwMode="auto">
            <a:xfrm>
              <a:off x="2144" y="3667"/>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88" name="Line 42">
              <a:extLst>
                <a:ext uri="{FF2B5EF4-FFF2-40B4-BE49-F238E27FC236}">
                  <a16:creationId xmlns:a16="http://schemas.microsoft.com/office/drawing/2014/main" xmlns="" id="{DD6B1517-B117-4D32-8388-EDB1DDEFE318}"/>
                </a:ext>
              </a:extLst>
            </p:cNvPr>
            <p:cNvSpPr>
              <a:spLocks noChangeShapeType="1"/>
            </p:cNvSpPr>
            <p:nvPr/>
          </p:nvSpPr>
          <p:spPr bwMode="auto">
            <a:xfrm flipH="1">
              <a:off x="1411" y="2840"/>
              <a:ext cx="771" cy="862"/>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89" name="Line 43">
              <a:extLst>
                <a:ext uri="{FF2B5EF4-FFF2-40B4-BE49-F238E27FC236}">
                  <a16:creationId xmlns:a16="http://schemas.microsoft.com/office/drawing/2014/main" xmlns="" id="{A9730B94-059A-4EA2-A2F2-1E7DF660BE0A}"/>
                </a:ext>
              </a:extLst>
            </p:cNvPr>
            <p:cNvSpPr>
              <a:spLocks noChangeShapeType="1"/>
            </p:cNvSpPr>
            <p:nvPr/>
          </p:nvSpPr>
          <p:spPr bwMode="auto">
            <a:xfrm>
              <a:off x="1373" y="2840"/>
              <a:ext cx="809" cy="852"/>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5" name="Group 59">
            <a:extLst>
              <a:ext uri="{FF2B5EF4-FFF2-40B4-BE49-F238E27FC236}">
                <a16:creationId xmlns:a16="http://schemas.microsoft.com/office/drawing/2014/main" xmlns="" id="{B4966042-785C-4387-BF30-4C8DCA967952}"/>
              </a:ext>
            </a:extLst>
          </p:cNvPr>
          <p:cNvGrpSpPr>
            <a:grpSpLocks/>
          </p:cNvGrpSpPr>
          <p:nvPr/>
        </p:nvGrpSpPr>
        <p:grpSpPr bwMode="auto">
          <a:xfrm>
            <a:off x="5842000" y="3933825"/>
            <a:ext cx="1395413" cy="1366838"/>
            <a:chOff x="3589" y="2659"/>
            <a:chExt cx="879" cy="861"/>
          </a:xfrm>
        </p:grpSpPr>
        <p:sp>
          <p:nvSpPr>
            <p:cNvPr id="78874" name="AutoShape 44">
              <a:extLst>
                <a:ext uri="{FF2B5EF4-FFF2-40B4-BE49-F238E27FC236}">
                  <a16:creationId xmlns:a16="http://schemas.microsoft.com/office/drawing/2014/main" xmlns="" id="{E7183D8A-B9C2-4B66-A056-31C4E0182F74}"/>
                </a:ext>
              </a:extLst>
            </p:cNvPr>
            <p:cNvSpPr>
              <a:spLocks noChangeArrowheads="1"/>
            </p:cNvSpPr>
            <p:nvPr/>
          </p:nvSpPr>
          <p:spPr bwMode="auto">
            <a:xfrm>
              <a:off x="3951" y="2659"/>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75" name="AutoShape 45">
              <a:extLst>
                <a:ext uri="{FF2B5EF4-FFF2-40B4-BE49-F238E27FC236}">
                  <a16:creationId xmlns:a16="http://schemas.microsoft.com/office/drawing/2014/main" xmlns="" id="{0C0B47B7-178F-4054-B9E9-72F1DB8BAE6D}"/>
                </a:ext>
              </a:extLst>
            </p:cNvPr>
            <p:cNvSpPr>
              <a:spLocks noChangeArrowheads="1"/>
            </p:cNvSpPr>
            <p:nvPr/>
          </p:nvSpPr>
          <p:spPr bwMode="auto">
            <a:xfrm>
              <a:off x="3589" y="3021"/>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76" name="AutoShape 46">
              <a:extLst>
                <a:ext uri="{FF2B5EF4-FFF2-40B4-BE49-F238E27FC236}">
                  <a16:creationId xmlns:a16="http://schemas.microsoft.com/office/drawing/2014/main" xmlns="" id="{FF96BA9C-65A5-437C-B954-124E941EB359}"/>
                </a:ext>
              </a:extLst>
            </p:cNvPr>
            <p:cNvSpPr>
              <a:spLocks noChangeArrowheads="1"/>
            </p:cNvSpPr>
            <p:nvPr/>
          </p:nvSpPr>
          <p:spPr bwMode="auto">
            <a:xfrm>
              <a:off x="4423" y="3021"/>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77" name="AutoShape 47">
              <a:extLst>
                <a:ext uri="{FF2B5EF4-FFF2-40B4-BE49-F238E27FC236}">
                  <a16:creationId xmlns:a16="http://schemas.microsoft.com/office/drawing/2014/main" xmlns="" id="{96B18A66-1161-44A1-9A23-0C0C9FAC2E55}"/>
                </a:ext>
              </a:extLst>
            </p:cNvPr>
            <p:cNvSpPr>
              <a:spLocks noChangeArrowheads="1"/>
            </p:cNvSpPr>
            <p:nvPr/>
          </p:nvSpPr>
          <p:spPr bwMode="auto">
            <a:xfrm>
              <a:off x="3815" y="347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78" name="AutoShape 48">
              <a:extLst>
                <a:ext uri="{FF2B5EF4-FFF2-40B4-BE49-F238E27FC236}">
                  <a16:creationId xmlns:a16="http://schemas.microsoft.com/office/drawing/2014/main" xmlns="" id="{D104C3B2-3FA6-4D04-983B-CFB080328598}"/>
                </a:ext>
              </a:extLst>
            </p:cNvPr>
            <p:cNvSpPr>
              <a:spLocks noChangeArrowheads="1"/>
            </p:cNvSpPr>
            <p:nvPr/>
          </p:nvSpPr>
          <p:spPr bwMode="auto">
            <a:xfrm>
              <a:off x="4224" y="3475"/>
              <a:ext cx="45" cy="45"/>
            </a:xfrm>
            <a:prstGeom prst="flowChartConnector">
              <a:avLst/>
            </a:prstGeom>
            <a:solidFill>
              <a:schemeClr val="tx1"/>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79" name="Line 49">
              <a:extLst>
                <a:ext uri="{FF2B5EF4-FFF2-40B4-BE49-F238E27FC236}">
                  <a16:creationId xmlns:a16="http://schemas.microsoft.com/office/drawing/2014/main" xmlns="" id="{B5B93530-A416-4DC5-8466-9606F5F06DEE}"/>
                </a:ext>
              </a:extLst>
            </p:cNvPr>
            <p:cNvSpPr>
              <a:spLocks noChangeShapeType="1"/>
            </p:cNvSpPr>
            <p:nvPr/>
          </p:nvSpPr>
          <p:spPr bwMode="auto">
            <a:xfrm>
              <a:off x="3610" y="3066"/>
              <a:ext cx="251" cy="454"/>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80" name="Line 50">
              <a:extLst>
                <a:ext uri="{FF2B5EF4-FFF2-40B4-BE49-F238E27FC236}">
                  <a16:creationId xmlns:a16="http://schemas.microsoft.com/office/drawing/2014/main" xmlns="" id="{580B7ED9-E83F-478F-8F22-9A018B113304}"/>
                </a:ext>
              </a:extLst>
            </p:cNvPr>
            <p:cNvSpPr>
              <a:spLocks noChangeShapeType="1"/>
            </p:cNvSpPr>
            <p:nvPr/>
          </p:nvSpPr>
          <p:spPr bwMode="auto">
            <a:xfrm flipH="1">
              <a:off x="3589" y="2704"/>
              <a:ext cx="362" cy="362"/>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81" name="Line 51">
              <a:extLst>
                <a:ext uri="{FF2B5EF4-FFF2-40B4-BE49-F238E27FC236}">
                  <a16:creationId xmlns:a16="http://schemas.microsoft.com/office/drawing/2014/main" xmlns="" id="{72B09C44-5150-4055-B12B-3F879B7DCA01}"/>
                </a:ext>
              </a:extLst>
            </p:cNvPr>
            <p:cNvSpPr>
              <a:spLocks noChangeShapeType="1"/>
            </p:cNvSpPr>
            <p:nvPr/>
          </p:nvSpPr>
          <p:spPr bwMode="auto">
            <a:xfrm>
              <a:off x="3965" y="2686"/>
              <a:ext cx="499" cy="363"/>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82" name="Line 52">
              <a:extLst>
                <a:ext uri="{FF2B5EF4-FFF2-40B4-BE49-F238E27FC236}">
                  <a16:creationId xmlns:a16="http://schemas.microsoft.com/office/drawing/2014/main" xmlns="" id="{A56AE135-0417-4236-B9C6-7918FE86C381}"/>
                </a:ext>
              </a:extLst>
            </p:cNvPr>
            <p:cNvSpPr>
              <a:spLocks noChangeShapeType="1"/>
            </p:cNvSpPr>
            <p:nvPr/>
          </p:nvSpPr>
          <p:spPr bwMode="auto">
            <a:xfrm flipH="1">
              <a:off x="4269" y="3021"/>
              <a:ext cx="181" cy="454"/>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3109" name="Text Box 53">
            <a:extLst>
              <a:ext uri="{FF2B5EF4-FFF2-40B4-BE49-F238E27FC236}">
                <a16:creationId xmlns:a16="http://schemas.microsoft.com/office/drawing/2014/main" xmlns="" id="{ECBFA32A-1C93-4CDF-A53E-15B4DAE42A77}"/>
              </a:ext>
            </a:extLst>
          </p:cNvPr>
          <p:cNvSpPr txBox="1">
            <a:spLocks noChangeArrowheads="1"/>
          </p:cNvSpPr>
          <p:nvPr/>
        </p:nvSpPr>
        <p:spPr bwMode="auto">
          <a:xfrm>
            <a:off x="5797550" y="3206750"/>
            <a:ext cx="136683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هم پیوند </a:t>
            </a:r>
            <a:endParaRPr lang="en-US" altLang="en-US" sz="2500">
              <a:solidFill>
                <a:srgbClr val="66FF99"/>
              </a:solidFill>
            </a:endParaRPr>
          </a:p>
        </p:txBody>
      </p:sp>
      <p:sp>
        <p:nvSpPr>
          <p:cNvPr id="173110" name="Text Box 54">
            <a:extLst>
              <a:ext uri="{FF2B5EF4-FFF2-40B4-BE49-F238E27FC236}">
                <a16:creationId xmlns:a16="http://schemas.microsoft.com/office/drawing/2014/main" xmlns="" id="{424EFF0D-485F-448B-A5D8-BE3EB941BF68}"/>
              </a:ext>
            </a:extLst>
          </p:cNvPr>
          <p:cNvSpPr txBox="1">
            <a:spLocks noChangeArrowheads="1"/>
          </p:cNvSpPr>
          <p:nvPr/>
        </p:nvSpPr>
        <p:spPr bwMode="auto">
          <a:xfrm>
            <a:off x="3708400" y="3243263"/>
            <a:ext cx="12954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دایره </a:t>
            </a:r>
            <a:endParaRPr lang="en-US" altLang="en-US" sz="2500">
              <a:solidFill>
                <a:srgbClr val="66FF99"/>
              </a:solidFill>
            </a:endParaRPr>
          </a:p>
        </p:txBody>
      </p:sp>
      <p:sp>
        <p:nvSpPr>
          <p:cNvPr id="173111" name="Text Box 55">
            <a:extLst>
              <a:ext uri="{FF2B5EF4-FFF2-40B4-BE49-F238E27FC236}">
                <a16:creationId xmlns:a16="http://schemas.microsoft.com/office/drawing/2014/main" xmlns="" id="{EFA4AF90-42DC-460A-882B-42C98F3DC112}"/>
              </a:ext>
            </a:extLst>
          </p:cNvPr>
          <p:cNvSpPr txBox="1">
            <a:spLocks noChangeArrowheads="1"/>
          </p:cNvSpPr>
          <p:nvPr/>
        </p:nvSpPr>
        <p:spPr bwMode="auto">
          <a:xfrm>
            <a:off x="1906588" y="3284538"/>
            <a:ext cx="1081087"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spcBef>
                <a:spcPct val="50000"/>
              </a:spcBef>
            </a:pPr>
            <a:r>
              <a:rPr lang="en-US" altLang="en-US" sz="2500">
                <a:solidFill>
                  <a:srgbClr val="66FF99"/>
                </a:solidFill>
              </a:rPr>
              <a:t>Y</a:t>
            </a:r>
            <a:r>
              <a:rPr lang="fa-IR" altLang="en-US" sz="2500">
                <a:solidFill>
                  <a:srgbClr val="66FF99"/>
                </a:solidFill>
              </a:rPr>
              <a:t>شکل </a:t>
            </a:r>
            <a:endParaRPr lang="en-US" altLang="en-US" sz="2500">
              <a:solidFill>
                <a:srgbClr val="66FF99"/>
              </a:solidFill>
            </a:endParaRPr>
          </a:p>
        </p:txBody>
      </p:sp>
      <p:sp>
        <p:nvSpPr>
          <p:cNvPr id="173112" name="Text Box 56">
            <a:extLst>
              <a:ext uri="{FF2B5EF4-FFF2-40B4-BE49-F238E27FC236}">
                <a16:creationId xmlns:a16="http://schemas.microsoft.com/office/drawing/2014/main" xmlns="" id="{2254539E-7BC1-4A08-A841-71C36B26EE01}"/>
              </a:ext>
            </a:extLst>
          </p:cNvPr>
          <p:cNvSpPr txBox="1">
            <a:spLocks noChangeArrowheads="1"/>
          </p:cNvSpPr>
          <p:nvPr/>
        </p:nvSpPr>
        <p:spPr bwMode="auto">
          <a:xfrm>
            <a:off x="2195513" y="5661025"/>
            <a:ext cx="1512887"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چرخ </a:t>
            </a:r>
            <a:endParaRPr lang="en-US" altLang="en-US" sz="2500">
              <a:solidFill>
                <a:srgbClr val="66FF99"/>
              </a:solidFill>
            </a:endParaRPr>
          </a:p>
        </p:txBody>
      </p:sp>
      <p:sp>
        <p:nvSpPr>
          <p:cNvPr id="173113" name="Text Box 57">
            <a:extLst>
              <a:ext uri="{FF2B5EF4-FFF2-40B4-BE49-F238E27FC236}">
                <a16:creationId xmlns:a16="http://schemas.microsoft.com/office/drawing/2014/main" xmlns="" id="{16F34E3A-7647-42DB-90C3-D081F3235F81}"/>
              </a:ext>
            </a:extLst>
          </p:cNvPr>
          <p:cNvSpPr txBox="1">
            <a:spLocks noChangeArrowheads="1"/>
          </p:cNvSpPr>
          <p:nvPr/>
        </p:nvSpPr>
        <p:spPr bwMode="auto">
          <a:xfrm>
            <a:off x="5651500" y="5445125"/>
            <a:ext cx="172878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زنجیر</a:t>
            </a:r>
            <a:endParaRPr lang="en-US" altLang="en-US" sz="2500">
              <a:solidFill>
                <a:srgbClr val="66FF99"/>
              </a:solidFill>
            </a:endParaRPr>
          </a:p>
        </p:txBody>
      </p:sp>
      <p:grpSp>
        <p:nvGrpSpPr>
          <p:cNvPr id="6" name="Group 75">
            <a:extLst>
              <a:ext uri="{FF2B5EF4-FFF2-40B4-BE49-F238E27FC236}">
                <a16:creationId xmlns:a16="http://schemas.microsoft.com/office/drawing/2014/main" xmlns="" id="{24CA49BD-C319-4959-9EF7-79020BA0255A}"/>
              </a:ext>
            </a:extLst>
          </p:cNvPr>
          <p:cNvGrpSpPr>
            <a:grpSpLocks/>
          </p:cNvGrpSpPr>
          <p:nvPr/>
        </p:nvGrpSpPr>
        <p:grpSpPr bwMode="auto">
          <a:xfrm>
            <a:off x="5983288" y="2243138"/>
            <a:ext cx="912812" cy="873125"/>
            <a:chOff x="3769" y="1413"/>
            <a:chExt cx="575" cy="550"/>
          </a:xfrm>
        </p:grpSpPr>
        <p:grpSp>
          <p:nvGrpSpPr>
            <p:cNvPr id="78862" name="Group 69">
              <a:extLst>
                <a:ext uri="{FF2B5EF4-FFF2-40B4-BE49-F238E27FC236}">
                  <a16:creationId xmlns:a16="http://schemas.microsoft.com/office/drawing/2014/main" xmlns="" id="{C941530E-A271-4CB8-B502-86D4C4BD5866}"/>
                </a:ext>
              </a:extLst>
            </p:cNvPr>
            <p:cNvGrpSpPr>
              <a:grpSpLocks/>
            </p:cNvGrpSpPr>
            <p:nvPr/>
          </p:nvGrpSpPr>
          <p:grpSpPr bwMode="auto">
            <a:xfrm>
              <a:off x="3787" y="1434"/>
              <a:ext cx="545" cy="504"/>
              <a:chOff x="4694" y="1434"/>
              <a:chExt cx="545" cy="504"/>
            </a:xfrm>
          </p:grpSpPr>
          <p:sp>
            <p:nvSpPr>
              <p:cNvPr id="78868" name="AutoShape 63">
                <a:extLst>
                  <a:ext uri="{FF2B5EF4-FFF2-40B4-BE49-F238E27FC236}">
                    <a16:creationId xmlns:a16="http://schemas.microsoft.com/office/drawing/2014/main" xmlns="" id="{137855E2-DC5F-4E40-9701-46D072A7C57A}"/>
                  </a:ext>
                </a:extLst>
              </p:cNvPr>
              <p:cNvSpPr>
                <a:spLocks noChangeArrowheads="1"/>
              </p:cNvSpPr>
              <p:nvPr/>
            </p:nvSpPr>
            <p:spPr bwMode="auto">
              <a:xfrm>
                <a:off x="4694" y="1434"/>
                <a:ext cx="545" cy="499"/>
              </a:xfrm>
              <a:prstGeom prst="pentagon">
                <a:avLst/>
              </a:prstGeom>
              <a:noFill/>
              <a:ln w="9525">
                <a:solidFill>
                  <a:srgbClr val="FFFF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69" name="Line 64">
                <a:extLst>
                  <a:ext uri="{FF2B5EF4-FFF2-40B4-BE49-F238E27FC236}">
                    <a16:creationId xmlns:a16="http://schemas.microsoft.com/office/drawing/2014/main" xmlns="" id="{CF4584C8-D5E3-432B-8B3B-E17EC6CA33EC}"/>
                  </a:ext>
                </a:extLst>
              </p:cNvPr>
              <p:cNvSpPr>
                <a:spLocks noChangeShapeType="1"/>
              </p:cNvSpPr>
              <p:nvPr/>
            </p:nvSpPr>
            <p:spPr bwMode="auto">
              <a:xfrm>
                <a:off x="4700" y="1622"/>
                <a:ext cx="431" cy="295"/>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70" name="Line 65">
                <a:extLst>
                  <a:ext uri="{FF2B5EF4-FFF2-40B4-BE49-F238E27FC236}">
                    <a16:creationId xmlns:a16="http://schemas.microsoft.com/office/drawing/2014/main" xmlns="" id="{C16A0A8B-D1C5-497A-A016-80DE57385456}"/>
                  </a:ext>
                </a:extLst>
              </p:cNvPr>
              <p:cNvSpPr>
                <a:spLocks noChangeShapeType="1"/>
              </p:cNvSpPr>
              <p:nvPr/>
            </p:nvSpPr>
            <p:spPr bwMode="auto">
              <a:xfrm rot="5400000">
                <a:off x="4860" y="1558"/>
                <a:ext cx="322" cy="437"/>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71" name="Line 66">
                <a:extLst>
                  <a:ext uri="{FF2B5EF4-FFF2-40B4-BE49-F238E27FC236}">
                    <a16:creationId xmlns:a16="http://schemas.microsoft.com/office/drawing/2014/main" xmlns="" id="{3631C662-D43B-481F-A661-4AFCEAD1D30C}"/>
                  </a:ext>
                </a:extLst>
              </p:cNvPr>
              <p:cNvSpPr>
                <a:spLocks noChangeShapeType="1"/>
              </p:cNvSpPr>
              <p:nvPr/>
            </p:nvSpPr>
            <p:spPr bwMode="auto">
              <a:xfrm flipH="1">
                <a:off x="4694" y="1622"/>
                <a:ext cx="545" cy="0"/>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72" name="Line 67">
                <a:extLst>
                  <a:ext uri="{FF2B5EF4-FFF2-40B4-BE49-F238E27FC236}">
                    <a16:creationId xmlns:a16="http://schemas.microsoft.com/office/drawing/2014/main" xmlns="" id="{7240A13C-1AFD-4DD6-9E4C-852F429177D6}"/>
                  </a:ext>
                </a:extLst>
              </p:cNvPr>
              <p:cNvSpPr>
                <a:spLocks noChangeShapeType="1"/>
              </p:cNvSpPr>
              <p:nvPr/>
            </p:nvSpPr>
            <p:spPr bwMode="auto">
              <a:xfrm flipV="1">
                <a:off x="4806" y="1446"/>
                <a:ext cx="159" cy="476"/>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8873" name="Line 68">
                <a:extLst>
                  <a:ext uri="{FF2B5EF4-FFF2-40B4-BE49-F238E27FC236}">
                    <a16:creationId xmlns:a16="http://schemas.microsoft.com/office/drawing/2014/main" xmlns="" id="{3863889C-3690-4407-A93C-0D61BEDE96BE}"/>
                  </a:ext>
                </a:extLst>
              </p:cNvPr>
              <p:cNvSpPr>
                <a:spLocks noChangeShapeType="1"/>
              </p:cNvSpPr>
              <p:nvPr/>
            </p:nvSpPr>
            <p:spPr bwMode="auto">
              <a:xfrm flipH="1" flipV="1">
                <a:off x="4966" y="1446"/>
                <a:ext cx="159" cy="476"/>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78863" name="Oval 70">
              <a:extLst>
                <a:ext uri="{FF2B5EF4-FFF2-40B4-BE49-F238E27FC236}">
                  <a16:creationId xmlns:a16="http://schemas.microsoft.com/office/drawing/2014/main" xmlns="" id="{21AE4F75-98D3-4FF7-83CB-248F9D09A516}"/>
                </a:ext>
              </a:extLst>
            </p:cNvPr>
            <p:cNvSpPr>
              <a:spLocks noChangeArrowheads="1"/>
            </p:cNvSpPr>
            <p:nvPr/>
          </p:nvSpPr>
          <p:spPr bwMode="auto">
            <a:xfrm>
              <a:off x="4038" y="1413"/>
              <a:ext cx="46" cy="45"/>
            </a:xfrm>
            <a:prstGeom prst="ellipse">
              <a:avLst/>
            </a:prstGeom>
            <a:solidFill>
              <a:srgbClr val="FFFFCC"/>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64" name="Oval 71">
              <a:extLst>
                <a:ext uri="{FF2B5EF4-FFF2-40B4-BE49-F238E27FC236}">
                  <a16:creationId xmlns:a16="http://schemas.microsoft.com/office/drawing/2014/main" xmlns="" id="{043C04AC-DC77-4E2E-99A0-B4BADE519A01}"/>
                </a:ext>
              </a:extLst>
            </p:cNvPr>
            <p:cNvSpPr>
              <a:spLocks noChangeArrowheads="1"/>
            </p:cNvSpPr>
            <p:nvPr/>
          </p:nvSpPr>
          <p:spPr bwMode="auto">
            <a:xfrm>
              <a:off x="4298" y="1597"/>
              <a:ext cx="46" cy="45"/>
            </a:xfrm>
            <a:prstGeom prst="ellipse">
              <a:avLst/>
            </a:prstGeom>
            <a:solidFill>
              <a:srgbClr val="FFFFCC"/>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65" name="Oval 72">
              <a:extLst>
                <a:ext uri="{FF2B5EF4-FFF2-40B4-BE49-F238E27FC236}">
                  <a16:creationId xmlns:a16="http://schemas.microsoft.com/office/drawing/2014/main" xmlns="" id="{EB857A51-ADE6-4A17-BA1D-EC93C4BA98E3}"/>
                </a:ext>
              </a:extLst>
            </p:cNvPr>
            <p:cNvSpPr>
              <a:spLocks noChangeArrowheads="1"/>
            </p:cNvSpPr>
            <p:nvPr/>
          </p:nvSpPr>
          <p:spPr bwMode="auto">
            <a:xfrm>
              <a:off x="4195" y="1906"/>
              <a:ext cx="46" cy="45"/>
            </a:xfrm>
            <a:prstGeom prst="ellipse">
              <a:avLst/>
            </a:prstGeom>
            <a:solidFill>
              <a:srgbClr val="FFFFCC"/>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66" name="Oval 73">
              <a:extLst>
                <a:ext uri="{FF2B5EF4-FFF2-40B4-BE49-F238E27FC236}">
                  <a16:creationId xmlns:a16="http://schemas.microsoft.com/office/drawing/2014/main" xmlns="" id="{FC121EF6-F421-4502-9C92-7B8E9D6187FD}"/>
                </a:ext>
              </a:extLst>
            </p:cNvPr>
            <p:cNvSpPr>
              <a:spLocks noChangeArrowheads="1"/>
            </p:cNvSpPr>
            <p:nvPr/>
          </p:nvSpPr>
          <p:spPr bwMode="auto">
            <a:xfrm>
              <a:off x="3872" y="1918"/>
              <a:ext cx="46" cy="45"/>
            </a:xfrm>
            <a:prstGeom prst="ellipse">
              <a:avLst/>
            </a:prstGeom>
            <a:solidFill>
              <a:srgbClr val="FFFFCC"/>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78867" name="Oval 74">
              <a:extLst>
                <a:ext uri="{FF2B5EF4-FFF2-40B4-BE49-F238E27FC236}">
                  <a16:creationId xmlns:a16="http://schemas.microsoft.com/office/drawing/2014/main" xmlns="" id="{16834A45-89C1-4D59-8A99-0EDCFAA15FC5}"/>
                </a:ext>
              </a:extLst>
            </p:cNvPr>
            <p:cNvSpPr>
              <a:spLocks noChangeArrowheads="1"/>
            </p:cNvSpPr>
            <p:nvPr/>
          </p:nvSpPr>
          <p:spPr bwMode="auto">
            <a:xfrm>
              <a:off x="3769" y="1601"/>
              <a:ext cx="46" cy="45"/>
            </a:xfrm>
            <a:prstGeom prst="ellipse">
              <a:avLst/>
            </a:prstGeom>
            <a:solidFill>
              <a:srgbClr val="FFFFCC"/>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173059"/>
                                        </p:tgtEl>
                                        <p:attrNameLst>
                                          <p:attrName>style.visibility</p:attrName>
                                        </p:attrNameLst>
                                      </p:cBhvr>
                                      <p:to>
                                        <p:strVal val="visible"/>
                                      </p:to>
                                    </p:set>
                                    <p:anim to="" calcmode="lin" valueType="num">
                                      <p:cBhvr>
                                        <p:cTn id="7" dur="1" fill="hold"/>
                                        <p:tgtEl>
                                          <p:spTgt spid="173059"/>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to="" calcmode="lin" valueType="num">
                                      <p:cBhvr>
                                        <p:cTn id="11" dur="1" fill="hold"/>
                                        <p:tgtEl>
                                          <p:spTgt spid="6"/>
                                        </p:tgtEl>
                                        <p:attrNameLst>
                                          <p:attrName/>
                                        </p:attrNameLst>
                                      </p:cBhvr>
                                    </p:anim>
                                  </p:childTnLst>
                                </p:cTn>
                              </p:par>
                            </p:childTnLst>
                          </p:cTn>
                        </p:par>
                        <p:par>
                          <p:cTn id="12" fill="hold" nodeType="afterGroup">
                            <p:stCondLst>
                              <p:cond delay="0"/>
                            </p:stCondLst>
                            <p:childTnLst>
                              <p:par>
                                <p:cTn id="13" presetID="24" presetClass="entr" presetSubtype="0" fill="hold" grpId="0" nodeType="afterEffect">
                                  <p:stCondLst>
                                    <p:cond delay="0"/>
                                  </p:stCondLst>
                                  <p:childTnLst>
                                    <p:set>
                                      <p:cBhvr>
                                        <p:cTn id="14" dur="1" fill="hold">
                                          <p:stCondLst>
                                            <p:cond delay="0"/>
                                          </p:stCondLst>
                                        </p:cTn>
                                        <p:tgtEl>
                                          <p:spTgt spid="173109"/>
                                        </p:tgtEl>
                                        <p:attrNameLst>
                                          <p:attrName>style.visibility</p:attrName>
                                        </p:attrNameLst>
                                      </p:cBhvr>
                                      <p:to>
                                        <p:strVal val="visible"/>
                                      </p:to>
                                    </p:set>
                                    <p:anim to="" calcmode="lin" valueType="num">
                                      <p:cBhvr>
                                        <p:cTn id="15" dur="1" fill="hold"/>
                                        <p:tgtEl>
                                          <p:spTgt spid="173109"/>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to="" calcmode="lin" valueType="num">
                                      <p:cBhvr>
                                        <p:cTn id="19" dur="1" fill="hold"/>
                                        <p:tgtEl>
                                          <p:spTgt spid="3"/>
                                        </p:tgtEl>
                                        <p:attrNameLst>
                                          <p:attrName/>
                                        </p:attrNameLst>
                                      </p:cBhvr>
                                    </p:anim>
                                  </p:childTnLst>
                                </p:cTn>
                              </p:par>
                            </p:childTnLst>
                          </p:cTn>
                        </p:par>
                        <p:par>
                          <p:cTn id="20" fill="hold" nodeType="afterGroup">
                            <p:stCondLst>
                              <p:cond delay="0"/>
                            </p:stCondLst>
                            <p:childTnLst>
                              <p:par>
                                <p:cTn id="21" presetID="24" presetClass="entr" presetSubtype="0" fill="hold" grpId="0" nodeType="afterEffect">
                                  <p:stCondLst>
                                    <p:cond delay="0"/>
                                  </p:stCondLst>
                                  <p:childTnLst>
                                    <p:set>
                                      <p:cBhvr>
                                        <p:cTn id="22" dur="1" fill="hold">
                                          <p:stCondLst>
                                            <p:cond delay="0"/>
                                          </p:stCondLst>
                                        </p:cTn>
                                        <p:tgtEl>
                                          <p:spTgt spid="173110"/>
                                        </p:tgtEl>
                                        <p:attrNameLst>
                                          <p:attrName>style.visibility</p:attrName>
                                        </p:attrNameLst>
                                      </p:cBhvr>
                                      <p:to>
                                        <p:strVal val="visible"/>
                                      </p:to>
                                    </p:set>
                                    <p:anim to="" calcmode="lin" valueType="num">
                                      <p:cBhvr>
                                        <p:cTn id="23" dur="1" fill="hold"/>
                                        <p:tgtEl>
                                          <p:spTgt spid="173110"/>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 to="" calcmode="lin" valueType="num">
                                      <p:cBhvr>
                                        <p:cTn id="27" dur="1" fill="hold"/>
                                        <p:tgtEl>
                                          <p:spTgt spid="2"/>
                                        </p:tgtEl>
                                        <p:attrNameLst>
                                          <p:attrName/>
                                        </p:attrNameLst>
                                      </p:cBhvr>
                                    </p:anim>
                                  </p:childTnLst>
                                </p:cTn>
                              </p:par>
                            </p:childTnLst>
                          </p:cTn>
                        </p:par>
                        <p:par>
                          <p:cTn id="28" fill="hold" nodeType="afterGroup">
                            <p:stCondLst>
                              <p:cond delay="0"/>
                            </p:stCondLst>
                            <p:childTnLst>
                              <p:par>
                                <p:cTn id="29" presetID="24" presetClass="entr" presetSubtype="0" fill="hold" grpId="0" nodeType="afterEffect">
                                  <p:stCondLst>
                                    <p:cond delay="0"/>
                                  </p:stCondLst>
                                  <p:childTnLst>
                                    <p:set>
                                      <p:cBhvr>
                                        <p:cTn id="30" dur="1" fill="hold">
                                          <p:stCondLst>
                                            <p:cond delay="0"/>
                                          </p:stCondLst>
                                        </p:cTn>
                                        <p:tgtEl>
                                          <p:spTgt spid="173111"/>
                                        </p:tgtEl>
                                        <p:attrNameLst>
                                          <p:attrName>style.visibility</p:attrName>
                                        </p:attrNameLst>
                                      </p:cBhvr>
                                      <p:to>
                                        <p:strVal val="visible"/>
                                      </p:to>
                                    </p:set>
                                    <p:anim to="" calcmode="lin" valueType="num">
                                      <p:cBhvr>
                                        <p:cTn id="31" dur="1" fill="hold"/>
                                        <p:tgtEl>
                                          <p:spTgt spid="173111"/>
                                        </p:tgtEl>
                                        <p:attrNameLst>
                                          <p:attrName/>
                                        </p:attrNameLst>
                                      </p:cBhvr>
                                    </p:anim>
                                  </p:childTnLst>
                                </p:cTn>
                              </p:par>
                            </p:childTnLst>
                          </p:cTn>
                        </p:par>
                        <p:par>
                          <p:cTn id="32" fill="hold" nodeType="afterGroup">
                            <p:stCondLst>
                              <p:cond delay="0"/>
                            </p:stCondLst>
                            <p:childTnLst>
                              <p:par>
                                <p:cTn id="33" presetID="24"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to="" calcmode="lin" valueType="num">
                                      <p:cBhvr>
                                        <p:cTn id="35" dur="1" fill="hold"/>
                                        <p:tgtEl>
                                          <p:spTgt spid="5"/>
                                        </p:tgtEl>
                                        <p:attrNameLst>
                                          <p:attrName/>
                                        </p:attrNameLst>
                                      </p:cBhvr>
                                    </p:anim>
                                  </p:childTnLst>
                                </p:cTn>
                              </p:par>
                            </p:childTnLst>
                          </p:cTn>
                        </p:par>
                        <p:par>
                          <p:cTn id="36" fill="hold" nodeType="afterGroup">
                            <p:stCondLst>
                              <p:cond delay="0"/>
                            </p:stCondLst>
                            <p:childTnLst>
                              <p:par>
                                <p:cTn id="37" presetID="24" presetClass="entr" presetSubtype="0" fill="hold" grpId="0" nodeType="afterEffect">
                                  <p:stCondLst>
                                    <p:cond delay="0"/>
                                  </p:stCondLst>
                                  <p:childTnLst>
                                    <p:set>
                                      <p:cBhvr>
                                        <p:cTn id="38" dur="1" fill="hold">
                                          <p:stCondLst>
                                            <p:cond delay="0"/>
                                          </p:stCondLst>
                                        </p:cTn>
                                        <p:tgtEl>
                                          <p:spTgt spid="173113"/>
                                        </p:tgtEl>
                                        <p:attrNameLst>
                                          <p:attrName>style.visibility</p:attrName>
                                        </p:attrNameLst>
                                      </p:cBhvr>
                                      <p:to>
                                        <p:strVal val="visible"/>
                                      </p:to>
                                    </p:set>
                                    <p:anim to="" calcmode="lin" valueType="num">
                                      <p:cBhvr>
                                        <p:cTn id="39" dur="1" fill="hold"/>
                                        <p:tgtEl>
                                          <p:spTgt spid="173113"/>
                                        </p:tgtEl>
                                        <p:attrNameLst>
                                          <p:attrName/>
                                        </p:attrNameLst>
                                      </p:cBhvr>
                                    </p:anim>
                                  </p:childTnLst>
                                </p:cTn>
                              </p:par>
                            </p:childTnLst>
                          </p:cTn>
                        </p:par>
                        <p:par>
                          <p:cTn id="40" fill="hold" nodeType="afterGroup">
                            <p:stCondLst>
                              <p:cond delay="0"/>
                            </p:stCondLst>
                            <p:childTnLst>
                              <p:par>
                                <p:cTn id="41" presetID="24" presetClass="entr" presetSubtype="0" fill="hold" nodeType="afterEffect">
                                  <p:stCondLst>
                                    <p:cond delay="0"/>
                                  </p:stCondLst>
                                  <p:childTnLst>
                                    <p:set>
                                      <p:cBhvr>
                                        <p:cTn id="42" dur="1" fill="hold">
                                          <p:stCondLst>
                                            <p:cond delay="0"/>
                                          </p:stCondLst>
                                        </p:cTn>
                                        <p:tgtEl>
                                          <p:spTgt spid="4"/>
                                        </p:tgtEl>
                                        <p:attrNameLst>
                                          <p:attrName>style.visibility</p:attrName>
                                        </p:attrNameLst>
                                      </p:cBhvr>
                                      <p:to>
                                        <p:strVal val="visible"/>
                                      </p:to>
                                    </p:set>
                                    <p:anim to="" calcmode="lin" valueType="num">
                                      <p:cBhvr>
                                        <p:cTn id="43" dur="1" fill="hold"/>
                                        <p:tgtEl>
                                          <p:spTgt spid="4"/>
                                        </p:tgtEl>
                                        <p:attrNameLst>
                                          <p:attrName/>
                                        </p:attrNameLst>
                                      </p:cBhvr>
                                    </p:anim>
                                  </p:childTnLst>
                                </p:cTn>
                              </p:par>
                            </p:childTnLst>
                          </p:cTn>
                        </p:par>
                        <p:par>
                          <p:cTn id="44" fill="hold" nodeType="afterGroup">
                            <p:stCondLst>
                              <p:cond delay="0"/>
                            </p:stCondLst>
                            <p:childTnLst>
                              <p:par>
                                <p:cTn id="45" presetID="24" presetClass="entr" presetSubtype="0" fill="hold" grpId="0" nodeType="afterEffect">
                                  <p:stCondLst>
                                    <p:cond delay="0"/>
                                  </p:stCondLst>
                                  <p:childTnLst>
                                    <p:set>
                                      <p:cBhvr>
                                        <p:cTn id="46" dur="1" fill="hold">
                                          <p:stCondLst>
                                            <p:cond delay="0"/>
                                          </p:stCondLst>
                                        </p:cTn>
                                        <p:tgtEl>
                                          <p:spTgt spid="173112"/>
                                        </p:tgtEl>
                                        <p:attrNameLst>
                                          <p:attrName>style.visibility</p:attrName>
                                        </p:attrNameLst>
                                      </p:cBhvr>
                                      <p:to>
                                        <p:strVal val="visible"/>
                                      </p:to>
                                    </p:set>
                                    <p:anim to="" calcmode="lin" valueType="num">
                                      <p:cBhvr>
                                        <p:cTn id="47" dur="1" fill="hold"/>
                                        <p:tgtEl>
                                          <p:spTgt spid="1731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9" grpId="0"/>
      <p:bldP spid="173109" grpId="0"/>
      <p:bldP spid="173110" grpId="0"/>
      <p:bldP spid="173111" grpId="0"/>
      <p:bldP spid="173112" grpId="0"/>
      <p:bldP spid="173113"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ext Box 2">
            <a:extLst>
              <a:ext uri="{FF2B5EF4-FFF2-40B4-BE49-F238E27FC236}">
                <a16:creationId xmlns:a16="http://schemas.microsoft.com/office/drawing/2014/main" xmlns="" id="{EA162144-F381-409E-A974-134CF6E14011}"/>
              </a:ext>
            </a:extLst>
          </p:cNvPr>
          <p:cNvSpPr txBox="1">
            <a:spLocks noChangeArrowheads="1"/>
          </p:cNvSpPr>
          <p:nvPr/>
        </p:nvSpPr>
        <p:spPr bwMode="auto">
          <a:xfrm>
            <a:off x="1619250" y="8366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74083" name="Text Box 3">
            <a:extLst>
              <a:ext uri="{FF2B5EF4-FFF2-40B4-BE49-F238E27FC236}">
                <a16:creationId xmlns:a16="http://schemas.microsoft.com/office/drawing/2014/main" xmlns="" id="{5BE2F8CD-A3A3-4065-BAB7-5D21DFC3737D}"/>
              </a:ext>
            </a:extLst>
          </p:cNvPr>
          <p:cNvSpPr txBox="1">
            <a:spLocks noChangeArrowheads="1"/>
          </p:cNvSpPr>
          <p:nvPr/>
        </p:nvSpPr>
        <p:spPr bwMode="auto">
          <a:xfrm>
            <a:off x="2914650" y="765175"/>
            <a:ext cx="2303463"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گروههای ویژه </a:t>
            </a:r>
          </a:p>
        </p:txBody>
      </p:sp>
      <p:sp>
        <p:nvSpPr>
          <p:cNvPr id="174084" name="Line 4">
            <a:extLst>
              <a:ext uri="{FF2B5EF4-FFF2-40B4-BE49-F238E27FC236}">
                <a16:creationId xmlns:a16="http://schemas.microsoft.com/office/drawing/2014/main" xmlns="" id="{FB7BE6C0-2B50-4C51-ABE8-F0840D566C74}"/>
              </a:ext>
            </a:extLst>
          </p:cNvPr>
          <p:cNvSpPr>
            <a:spLocks noChangeShapeType="1"/>
          </p:cNvSpPr>
          <p:nvPr/>
        </p:nvSpPr>
        <p:spPr bwMode="auto">
          <a:xfrm>
            <a:off x="4648200" y="1346200"/>
            <a:ext cx="1584325" cy="86360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4085" name="Line 5">
            <a:extLst>
              <a:ext uri="{FF2B5EF4-FFF2-40B4-BE49-F238E27FC236}">
                <a16:creationId xmlns:a16="http://schemas.microsoft.com/office/drawing/2014/main" xmlns="" id="{5470B91E-FF6B-4886-8CE8-3DF4DA2B0D18}"/>
              </a:ext>
            </a:extLst>
          </p:cNvPr>
          <p:cNvSpPr>
            <a:spLocks noChangeShapeType="1"/>
          </p:cNvSpPr>
          <p:nvPr/>
        </p:nvSpPr>
        <p:spPr bwMode="auto">
          <a:xfrm>
            <a:off x="4354513" y="1412875"/>
            <a:ext cx="936625" cy="1871663"/>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4086" name="Line 6">
            <a:extLst>
              <a:ext uri="{FF2B5EF4-FFF2-40B4-BE49-F238E27FC236}">
                <a16:creationId xmlns:a16="http://schemas.microsoft.com/office/drawing/2014/main" xmlns="" id="{EE406665-0191-4876-A455-0C5C6A156574}"/>
              </a:ext>
            </a:extLst>
          </p:cNvPr>
          <p:cNvSpPr>
            <a:spLocks noChangeShapeType="1"/>
          </p:cNvSpPr>
          <p:nvPr/>
        </p:nvSpPr>
        <p:spPr bwMode="auto">
          <a:xfrm flipH="1">
            <a:off x="2411413" y="1412875"/>
            <a:ext cx="1511300" cy="259238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4087" name="Line 7">
            <a:extLst>
              <a:ext uri="{FF2B5EF4-FFF2-40B4-BE49-F238E27FC236}">
                <a16:creationId xmlns:a16="http://schemas.microsoft.com/office/drawing/2014/main" xmlns="" id="{2A655656-4267-4C14-A82C-4F8FBC7EF79D}"/>
              </a:ext>
            </a:extLst>
          </p:cNvPr>
          <p:cNvSpPr>
            <a:spLocks noChangeShapeType="1"/>
          </p:cNvSpPr>
          <p:nvPr/>
        </p:nvSpPr>
        <p:spPr bwMode="auto">
          <a:xfrm flipH="1">
            <a:off x="1835150" y="1339850"/>
            <a:ext cx="1727200" cy="108108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4088" name="Oval 8">
            <a:extLst>
              <a:ext uri="{FF2B5EF4-FFF2-40B4-BE49-F238E27FC236}">
                <a16:creationId xmlns:a16="http://schemas.microsoft.com/office/drawing/2014/main" xmlns="" id="{97E11C4F-2838-4764-BFC3-6BC63D100F2E}"/>
              </a:ext>
            </a:extLst>
          </p:cNvPr>
          <p:cNvSpPr>
            <a:spLocks noChangeArrowheads="1"/>
          </p:cNvSpPr>
          <p:nvPr/>
        </p:nvSpPr>
        <p:spPr bwMode="auto">
          <a:xfrm>
            <a:off x="6083300" y="1951038"/>
            <a:ext cx="2447925" cy="1008062"/>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آموزش حساسیت </a:t>
            </a:r>
            <a:endParaRPr lang="en-US" altLang="en-US" sz="2500">
              <a:solidFill>
                <a:srgbClr val="FFFF00"/>
              </a:solidFill>
            </a:endParaRPr>
          </a:p>
        </p:txBody>
      </p:sp>
      <p:sp>
        <p:nvSpPr>
          <p:cNvPr id="174089" name="Oval 9">
            <a:extLst>
              <a:ext uri="{FF2B5EF4-FFF2-40B4-BE49-F238E27FC236}">
                <a16:creationId xmlns:a16="http://schemas.microsoft.com/office/drawing/2014/main" xmlns="" id="{11610B0F-3D4A-4C7B-A2B7-B71B61C4D2D4}"/>
              </a:ext>
            </a:extLst>
          </p:cNvPr>
          <p:cNvSpPr>
            <a:spLocks noChangeArrowheads="1"/>
          </p:cNvSpPr>
          <p:nvPr/>
        </p:nvSpPr>
        <p:spPr bwMode="auto">
          <a:xfrm>
            <a:off x="3995738" y="3284538"/>
            <a:ext cx="2952750" cy="936625"/>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آموزش روابط انسانی</a:t>
            </a:r>
            <a:endParaRPr lang="en-US" altLang="en-US" sz="2500">
              <a:solidFill>
                <a:srgbClr val="FFFF00"/>
              </a:solidFill>
            </a:endParaRPr>
          </a:p>
        </p:txBody>
      </p:sp>
      <p:sp>
        <p:nvSpPr>
          <p:cNvPr id="174090" name="Oval 10">
            <a:extLst>
              <a:ext uri="{FF2B5EF4-FFF2-40B4-BE49-F238E27FC236}">
                <a16:creationId xmlns:a16="http://schemas.microsoft.com/office/drawing/2014/main" xmlns="" id="{8331A830-DA76-4EDA-9C37-0E362C2691FE}"/>
              </a:ext>
            </a:extLst>
          </p:cNvPr>
          <p:cNvSpPr>
            <a:spLocks noChangeArrowheads="1"/>
          </p:cNvSpPr>
          <p:nvPr/>
        </p:nvSpPr>
        <p:spPr bwMode="auto">
          <a:xfrm>
            <a:off x="969963" y="4005263"/>
            <a:ext cx="2592387" cy="792162"/>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گروههای رویارویی</a:t>
            </a:r>
            <a:endParaRPr lang="en-US" altLang="en-US" sz="2500">
              <a:solidFill>
                <a:srgbClr val="FFFF00"/>
              </a:solidFill>
            </a:endParaRPr>
          </a:p>
        </p:txBody>
      </p:sp>
      <p:sp>
        <p:nvSpPr>
          <p:cNvPr id="174091" name="Oval 11">
            <a:extLst>
              <a:ext uri="{FF2B5EF4-FFF2-40B4-BE49-F238E27FC236}">
                <a16:creationId xmlns:a16="http://schemas.microsoft.com/office/drawing/2014/main" xmlns="" id="{C89D6CC7-1C97-4788-9561-C427F3A4D530}"/>
              </a:ext>
            </a:extLst>
          </p:cNvPr>
          <p:cNvSpPr>
            <a:spLocks noChangeArrowheads="1"/>
          </p:cNvSpPr>
          <p:nvPr/>
        </p:nvSpPr>
        <p:spPr bwMode="auto">
          <a:xfrm>
            <a:off x="827088" y="2420938"/>
            <a:ext cx="1584325" cy="863600"/>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2500">
                <a:solidFill>
                  <a:srgbClr val="FFFF00"/>
                </a:solidFill>
              </a:rPr>
              <a:t> </a:t>
            </a:r>
            <a:r>
              <a:rPr lang="en-US" altLang="en-US" sz="2000">
                <a:solidFill>
                  <a:srgbClr val="FFFF00"/>
                </a:solidFill>
                <a:latin typeface="Times New Roman" panose="02020603050405020304" pitchFamily="18" charset="0"/>
                <a:cs typeface="Times New Roman" panose="02020603050405020304" pitchFamily="18" charset="0"/>
              </a:rPr>
              <a:t>T</a:t>
            </a:r>
            <a:r>
              <a:rPr lang="en-US" altLang="en-US" sz="2500">
                <a:solidFill>
                  <a:srgbClr val="FFFF00"/>
                </a:solidFill>
              </a:rPr>
              <a:t> </a:t>
            </a:r>
            <a:r>
              <a:rPr lang="fa-IR" altLang="en-US" sz="2500">
                <a:solidFill>
                  <a:srgbClr val="FFFF00"/>
                </a:solidFill>
              </a:rPr>
              <a:t>گروه</a:t>
            </a:r>
            <a:endParaRPr lang="en-US" altLang="en-US" sz="25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grpId="0" nodeType="afterEffect">
                                  <p:stCondLst>
                                    <p:cond delay="0"/>
                                  </p:stCondLst>
                                  <p:childTnLst>
                                    <p:set>
                                      <p:cBhvr>
                                        <p:cTn id="6" dur="1" fill="hold">
                                          <p:stCondLst>
                                            <p:cond delay="0"/>
                                          </p:stCondLst>
                                        </p:cTn>
                                        <p:tgtEl>
                                          <p:spTgt spid="174083"/>
                                        </p:tgtEl>
                                        <p:attrNameLst>
                                          <p:attrName>style.visibility</p:attrName>
                                        </p:attrNameLst>
                                      </p:cBhvr>
                                      <p:to>
                                        <p:strVal val="visible"/>
                                      </p:to>
                                    </p:set>
                                    <p:animEffect transition="in" filter="checkerboard(down)">
                                      <p:cBhvr>
                                        <p:cTn id="7" dur="2000"/>
                                        <p:tgtEl>
                                          <p:spTgt spid="174083"/>
                                        </p:tgtEl>
                                      </p:cBhvr>
                                    </p:animEffect>
                                  </p:childTnLst>
                                </p:cTn>
                              </p:par>
                            </p:childTnLst>
                          </p:cTn>
                        </p:par>
                        <p:par>
                          <p:cTn id="8" fill="hold" nodeType="afterGroup">
                            <p:stCondLst>
                              <p:cond delay="2000"/>
                            </p:stCondLst>
                            <p:childTnLst>
                              <p:par>
                                <p:cTn id="9" presetID="5" presetClass="entr" presetSubtype="5" fill="hold" nodeType="afterEffect">
                                  <p:stCondLst>
                                    <p:cond delay="0"/>
                                  </p:stCondLst>
                                  <p:childTnLst>
                                    <p:set>
                                      <p:cBhvr>
                                        <p:cTn id="10" dur="1" fill="hold">
                                          <p:stCondLst>
                                            <p:cond delay="0"/>
                                          </p:stCondLst>
                                        </p:cTn>
                                        <p:tgtEl>
                                          <p:spTgt spid="174084"/>
                                        </p:tgtEl>
                                        <p:attrNameLst>
                                          <p:attrName>style.visibility</p:attrName>
                                        </p:attrNameLst>
                                      </p:cBhvr>
                                      <p:to>
                                        <p:strVal val="visible"/>
                                      </p:to>
                                    </p:set>
                                    <p:animEffect transition="in" filter="checkerboard(down)">
                                      <p:cBhvr>
                                        <p:cTn id="11" dur="2000"/>
                                        <p:tgtEl>
                                          <p:spTgt spid="174084"/>
                                        </p:tgtEl>
                                      </p:cBhvr>
                                    </p:animEffect>
                                  </p:childTnLst>
                                </p:cTn>
                              </p:par>
                            </p:childTnLst>
                          </p:cTn>
                        </p:par>
                        <p:par>
                          <p:cTn id="12" fill="hold" nodeType="afterGroup">
                            <p:stCondLst>
                              <p:cond delay="4000"/>
                            </p:stCondLst>
                            <p:childTnLst>
                              <p:par>
                                <p:cTn id="13" presetID="5" presetClass="entr" presetSubtype="5" fill="hold" grpId="0" nodeType="afterEffect">
                                  <p:stCondLst>
                                    <p:cond delay="0"/>
                                  </p:stCondLst>
                                  <p:childTnLst>
                                    <p:set>
                                      <p:cBhvr>
                                        <p:cTn id="14" dur="1" fill="hold">
                                          <p:stCondLst>
                                            <p:cond delay="0"/>
                                          </p:stCondLst>
                                        </p:cTn>
                                        <p:tgtEl>
                                          <p:spTgt spid="174088"/>
                                        </p:tgtEl>
                                        <p:attrNameLst>
                                          <p:attrName>style.visibility</p:attrName>
                                        </p:attrNameLst>
                                      </p:cBhvr>
                                      <p:to>
                                        <p:strVal val="visible"/>
                                      </p:to>
                                    </p:set>
                                    <p:animEffect transition="in" filter="checkerboard(down)">
                                      <p:cBhvr>
                                        <p:cTn id="15" dur="2000"/>
                                        <p:tgtEl>
                                          <p:spTgt spid="174088"/>
                                        </p:tgtEl>
                                      </p:cBhvr>
                                    </p:animEffect>
                                  </p:childTnLst>
                                </p:cTn>
                              </p:par>
                            </p:childTnLst>
                          </p:cTn>
                        </p:par>
                        <p:par>
                          <p:cTn id="16" fill="hold" nodeType="afterGroup">
                            <p:stCondLst>
                              <p:cond delay="6000"/>
                            </p:stCondLst>
                            <p:childTnLst>
                              <p:par>
                                <p:cTn id="17" presetID="5" presetClass="entr" presetSubtype="5" fill="hold" nodeType="afterEffect">
                                  <p:stCondLst>
                                    <p:cond delay="0"/>
                                  </p:stCondLst>
                                  <p:childTnLst>
                                    <p:set>
                                      <p:cBhvr>
                                        <p:cTn id="18" dur="1" fill="hold">
                                          <p:stCondLst>
                                            <p:cond delay="0"/>
                                          </p:stCondLst>
                                        </p:cTn>
                                        <p:tgtEl>
                                          <p:spTgt spid="174085"/>
                                        </p:tgtEl>
                                        <p:attrNameLst>
                                          <p:attrName>style.visibility</p:attrName>
                                        </p:attrNameLst>
                                      </p:cBhvr>
                                      <p:to>
                                        <p:strVal val="visible"/>
                                      </p:to>
                                    </p:set>
                                    <p:animEffect transition="in" filter="checkerboard(down)">
                                      <p:cBhvr>
                                        <p:cTn id="19" dur="2000"/>
                                        <p:tgtEl>
                                          <p:spTgt spid="174085"/>
                                        </p:tgtEl>
                                      </p:cBhvr>
                                    </p:animEffect>
                                  </p:childTnLst>
                                </p:cTn>
                              </p:par>
                            </p:childTnLst>
                          </p:cTn>
                        </p:par>
                        <p:par>
                          <p:cTn id="20" fill="hold" nodeType="afterGroup">
                            <p:stCondLst>
                              <p:cond delay="8000"/>
                            </p:stCondLst>
                            <p:childTnLst>
                              <p:par>
                                <p:cTn id="21" presetID="5" presetClass="entr" presetSubtype="5" fill="hold" grpId="0" nodeType="afterEffect">
                                  <p:stCondLst>
                                    <p:cond delay="0"/>
                                  </p:stCondLst>
                                  <p:childTnLst>
                                    <p:set>
                                      <p:cBhvr>
                                        <p:cTn id="22" dur="1" fill="hold">
                                          <p:stCondLst>
                                            <p:cond delay="0"/>
                                          </p:stCondLst>
                                        </p:cTn>
                                        <p:tgtEl>
                                          <p:spTgt spid="174089"/>
                                        </p:tgtEl>
                                        <p:attrNameLst>
                                          <p:attrName>style.visibility</p:attrName>
                                        </p:attrNameLst>
                                      </p:cBhvr>
                                      <p:to>
                                        <p:strVal val="visible"/>
                                      </p:to>
                                    </p:set>
                                    <p:animEffect transition="in" filter="checkerboard(down)">
                                      <p:cBhvr>
                                        <p:cTn id="23" dur="2000"/>
                                        <p:tgtEl>
                                          <p:spTgt spid="174089"/>
                                        </p:tgtEl>
                                      </p:cBhvr>
                                    </p:animEffect>
                                  </p:childTnLst>
                                </p:cTn>
                              </p:par>
                            </p:childTnLst>
                          </p:cTn>
                        </p:par>
                        <p:par>
                          <p:cTn id="24" fill="hold" nodeType="afterGroup">
                            <p:stCondLst>
                              <p:cond delay="10000"/>
                            </p:stCondLst>
                            <p:childTnLst>
                              <p:par>
                                <p:cTn id="25" presetID="5" presetClass="entr" presetSubtype="5" fill="hold" nodeType="afterEffect">
                                  <p:stCondLst>
                                    <p:cond delay="0"/>
                                  </p:stCondLst>
                                  <p:childTnLst>
                                    <p:set>
                                      <p:cBhvr>
                                        <p:cTn id="26" dur="1" fill="hold">
                                          <p:stCondLst>
                                            <p:cond delay="0"/>
                                          </p:stCondLst>
                                        </p:cTn>
                                        <p:tgtEl>
                                          <p:spTgt spid="174086"/>
                                        </p:tgtEl>
                                        <p:attrNameLst>
                                          <p:attrName>style.visibility</p:attrName>
                                        </p:attrNameLst>
                                      </p:cBhvr>
                                      <p:to>
                                        <p:strVal val="visible"/>
                                      </p:to>
                                    </p:set>
                                    <p:animEffect transition="in" filter="checkerboard(down)">
                                      <p:cBhvr>
                                        <p:cTn id="27" dur="2000"/>
                                        <p:tgtEl>
                                          <p:spTgt spid="174086"/>
                                        </p:tgtEl>
                                      </p:cBhvr>
                                    </p:animEffect>
                                  </p:childTnLst>
                                </p:cTn>
                              </p:par>
                            </p:childTnLst>
                          </p:cTn>
                        </p:par>
                        <p:par>
                          <p:cTn id="28" fill="hold" nodeType="afterGroup">
                            <p:stCondLst>
                              <p:cond delay="12000"/>
                            </p:stCondLst>
                            <p:childTnLst>
                              <p:par>
                                <p:cTn id="29" presetID="5" presetClass="entr" presetSubtype="5" fill="hold" grpId="0" nodeType="afterEffect">
                                  <p:stCondLst>
                                    <p:cond delay="0"/>
                                  </p:stCondLst>
                                  <p:childTnLst>
                                    <p:set>
                                      <p:cBhvr>
                                        <p:cTn id="30" dur="1" fill="hold">
                                          <p:stCondLst>
                                            <p:cond delay="0"/>
                                          </p:stCondLst>
                                        </p:cTn>
                                        <p:tgtEl>
                                          <p:spTgt spid="174090"/>
                                        </p:tgtEl>
                                        <p:attrNameLst>
                                          <p:attrName>style.visibility</p:attrName>
                                        </p:attrNameLst>
                                      </p:cBhvr>
                                      <p:to>
                                        <p:strVal val="visible"/>
                                      </p:to>
                                    </p:set>
                                    <p:animEffect transition="in" filter="checkerboard(down)">
                                      <p:cBhvr>
                                        <p:cTn id="31" dur="2000"/>
                                        <p:tgtEl>
                                          <p:spTgt spid="174090"/>
                                        </p:tgtEl>
                                      </p:cBhvr>
                                    </p:animEffect>
                                  </p:childTnLst>
                                </p:cTn>
                              </p:par>
                            </p:childTnLst>
                          </p:cTn>
                        </p:par>
                        <p:par>
                          <p:cTn id="32" fill="hold" nodeType="afterGroup">
                            <p:stCondLst>
                              <p:cond delay="14000"/>
                            </p:stCondLst>
                            <p:childTnLst>
                              <p:par>
                                <p:cTn id="33" presetID="5" presetClass="entr" presetSubtype="5" fill="hold" nodeType="afterEffect">
                                  <p:stCondLst>
                                    <p:cond delay="0"/>
                                  </p:stCondLst>
                                  <p:childTnLst>
                                    <p:set>
                                      <p:cBhvr>
                                        <p:cTn id="34" dur="1" fill="hold">
                                          <p:stCondLst>
                                            <p:cond delay="0"/>
                                          </p:stCondLst>
                                        </p:cTn>
                                        <p:tgtEl>
                                          <p:spTgt spid="174087"/>
                                        </p:tgtEl>
                                        <p:attrNameLst>
                                          <p:attrName>style.visibility</p:attrName>
                                        </p:attrNameLst>
                                      </p:cBhvr>
                                      <p:to>
                                        <p:strVal val="visible"/>
                                      </p:to>
                                    </p:set>
                                    <p:animEffect transition="in" filter="checkerboard(down)">
                                      <p:cBhvr>
                                        <p:cTn id="35" dur="2000"/>
                                        <p:tgtEl>
                                          <p:spTgt spid="174087"/>
                                        </p:tgtEl>
                                      </p:cBhvr>
                                    </p:animEffect>
                                  </p:childTnLst>
                                </p:cTn>
                              </p:par>
                            </p:childTnLst>
                          </p:cTn>
                        </p:par>
                        <p:par>
                          <p:cTn id="36" fill="hold" nodeType="afterGroup">
                            <p:stCondLst>
                              <p:cond delay="16000"/>
                            </p:stCondLst>
                            <p:childTnLst>
                              <p:par>
                                <p:cTn id="37" presetID="5" presetClass="entr" presetSubtype="5" fill="hold" grpId="0" nodeType="afterEffect">
                                  <p:stCondLst>
                                    <p:cond delay="0"/>
                                  </p:stCondLst>
                                  <p:childTnLst>
                                    <p:set>
                                      <p:cBhvr>
                                        <p:cTn id="38" dur="1" fill="hold">
                                          <p:stCondLst>
                                            <p:cond delay="0"/>
                                          </p:stCondLst>
                                        </p:cTn>
                                        <p:tgtEl>
                                          <p:spTgt spid="174091"/>
                                        </p:tgtEl>
                                        <p:attrNameLst>
                                          <p:attrName>style.visibility</p:attrName>
                                        </p:attrNameLst>
                                      </p:cBhvr>
                                      <p:to>
                                        <p:strVal val="visible"/>
                                      </p:to>
                                    </p:set>
                                    <p:animEffect transition="in" filter="checkerboard(down)">
                                      <p:cBhvr>
                                        <p:cTn id="39" dur="2000"/>
                                        <p:tgtEl>
                                          <p:spTgt spid="1740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3" grpId="0"/>
      <p:bldP spid="174088" grpId="0" animBg="1"/>
      <p:bldP spid="174089" grpId="0" animBg="1"/>
      <p:bldP spid="174090" grpId="0" animBg="1"/>
      <p:bldP spid="174091"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a:extLst>
              <a:ext uri="{FF2B5EF4-FFF2-40B4-BE49-F238E27FC236}">
                <a16:creationId xmlns:a16="http://schemas.microsoft.com/office/drawing/2014/main" xmlns="" id="{D935A7C0-9A03-4BEA-ADB1-6F40A84E9D4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75107" name="Text Box 3">
            <a:extLst>
              <a:ext uri="{FF2B5EF4-FFF2-40B4-BE49-F238E27FC236}">
                <a16:creationId xmlns:a16="http://schemas.microsoft.com/office/drawing/2014/main" xmlns="" id="{77ED91FB-17B9-4B2B-B8DE-F97318B22B80}"/>
              </a:ext>
            </a:extLst>
          </p:cNvPr>
          <p:cNvSpPr txBox="1">
            <a:spLocks noChangeArrowheads="1"/>
          </p:cNvSpPr>
          <p:nvPr/>
        </p:nvSpPr>
        <p:spPr bwMode="auto">
          <a:xfrm>
            <a:off x="755650" y="549275"/>
            <a:ext cx="7632700" cy="4206875"/>
          </a:xfrm>
          <a:prstGeom prst="rect">
            <a:avLst/>
          </a:prstGeom>
          <a:noFill/>
          <a:ln w="9525">
            <a:noFill/>
            <a:miter lim="800000"/>
            <a:headEnd/>
            <a:tailEnd/>
          </a:ln>
          <a:effectLst/>
        </p:spPr>
        <p:txBody>
          <a:bodyPr>
            <a:spAutoFit/>
          </a:bodyPr>
          <a:lstStyle/>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گروه </a:t>
            </a:r>
            <a:r>
              <a:rPr lang="en-US" sz="2500" u="sng">
                <a:solidFill>
                  <a:schemeClr val="tx2"/>
                </a:solidFill>
                <a:effectLst>
                  <a:outerShdw blurRad="38100" dist="38100" dir="2700000" algn="tl">
                    <a:srgbClr val="000000"/>
                  </a:outerShdw>
                </a:effectLst>
                <a:latin typeface="Times New Roman" pitchFamily="18" charset="0"/>
                <a:cs typeface="Times New Roman" pitchFamily="18" charset="0"/>
              </a:rPr>
              <a:t>T</a:t>
            </a:r>
            <a:endParaRPr lang="fa-IR" sz="2500" u="sng">
              <a:solidFill>
                <a:schemeClr val="tx2"/>
              </a:solidFill>
              <a:effectLst>
                <a:outerShdw blurRad="38100" dist="38100" dir="2700000" algn="tl">
                  <a:srgbClr val="000000"/>
                </a:outerShdw>
              </a:effectLst>
              <a:latin typeface="Times New Roman" pitchFamily="18" charset="0"/>
              <a:cs typeface="Times New Roman" pitchFamily="18" charset="0"/>
            </a:endParaRPr>
          </a:p>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(بنپانگذار کورت لوین) </a:t>
            </a:r>
          </a:p>
          <a:p>
            <a:pPr algn="just">
              <a:lnSpc>
                <a:spcPct val="150000"/>
              </a:lnSpc>
              <a:defRPr/>
            </a:pPr>
            <a:endParaRPr lang="fa-IR" b="0">
              <a:latin typeface="Arial" charset="0"/>
              <a:cs typeface="B Zar" pitchFamily="2" charset="-78"/>
            </a:endParaRPr>
          </a:p>
          <a:p>
            <a:pPr algn="just">
              <a:lnSpc>
                <a:spcPct val="150000"/>
              </a:lnSpc>
              <a:defRPr/>
            </a:pPr>
            <a:r>
              <a:rPr lang="fa-IR">
                <a:solidFill>
                  <a:srgbClr val="FF3300"/>
                </a:solidFill>
                <a:latin typeface="Arial" charset="0"/>
                <a:cs typeface="B Zar" pitchFamily="2" charset="-78"/>
              </a:rPr>
              <a:t>هدف:</a:t>
            </a:r>
          </a:p>
          <a:p>
            <a:pPr algn="just">
              <a:lnSpc>
                <a:spcPct val="150000"/>
              </a:lnSpc>
              <a:defRPr/>
            </a:pPr>
            <a:r>
              <a:rPr lang="fa-IR" b="0">
                <a:solidFill>
                  <a:srgbClr val="FFFF00"/>
                </a:solidFill>
                <a:latin typeface="Arial" charset="0"/>
                <a:cs typeface="B Zar" pitchFamily="2" charset="-78"/>
              </a:rPr>
              <a:t>	هر شخص نسبت به خود بینش پیدا کند، پیامدهای رفتار خود را ببیند و قضاوت دیگران را درباره خودش بداند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75107">
                                            <p:txEl>
                                              <p:pRg st="0" end="0"/>
                                            </p:txEl>
                                          </p:spTgt>
                                        </p:tgtEl>
                                        <p:attrNameLst>
                                          <p:attrName>style.visibility</p:attrName>
                                        </p:attrNameLst>
                                      </p:cBhvr>
                                      <p:to>
                                        <p:strVal val="visible"/>
                                      </p:to>
                                    </p:set>
                                    <p:anim to="" calcmode="lin" valueType="num">
                                      <p:cBhvr>
                                        <p:cTn id="7" dur="1" fill="hold"/>
                                        <p:tgtEl>
                                          <p:spTgt spid="175107">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75107">
                                            <p:txEl>
                                              <p:pRg st="1" end="1"/>
                                            </p:txEl>
                                          </p:spTgt>
                                        </p:tgtEl>
                                        <p:attrNameLst>
                                          <p:attrName>style.visibility</p:attrName>
                                        </p:attrNameLst>
                                      </p:cBhvr>
                                      <p:to>
                                        <p:strVal val="visible"/>
                                      </p:to>
                                    </p:set>
                                    <p:anim to="" calcmode="lin" valueType="num">
                                      <p:cBhvr>
                                        <p:cTn id="11" dur="1" fill="hold"/>
                                        <p:tgtEl>
                                          <p:spTgt spid="175107">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175107">
                                            <p:txEl>
                                              <p:pRg st="3" end="3"/>
                                            </p:txEl>
                                          </p:spTgt>
                                        </p:tgtEl>
                                        <p:attrNameLst>
                                          <p:attrName>style.visibility</p:attrName>
                                        </p:attrNameLst>
                                      </p:cBhvr>
                                      <p:to>
                                        <p:strVal val="visible"/>
                                      </p:to>
                                    </p:set>
                                    <p:anim to="" calcmode="lin" valueType="num">
                                      <p:cBhvr>
                                        <p:cTn id="15" dur="1" fill="hold"/>
                                        <p:tgtEl>
                                          <p:spTgt spid="175107">
                                            <p:txEl>
                                              <p:pRg st="3" end="3"/>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175107">
                                            <p:txEl>
                                              <p:pRg st="4" end="4"/>
                                            </p:txEl>
                                          </p:spTgt>
                                        </p:tgtEl>
                                        <p:attrNameLst>
                                          <p:attrName>style.visibility</p:attrName>
                                        </p:attrNameLst>
                                      </p:cBhvr>
                                      <p:to>
                                        <p:strVal val="visible"/>
                                      </p:to>
                                    </p:set>
                                    <p:anim to="" calcmode="lin" valueType="num">
                                      <p:cBhvr>
                                        <p:cTn id="19" dur="1" fill="hold"/>
                                        <p:tgtEl>
                                          <p:spTgt spid="175107">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ext Box 2">
            <a:extLst>
              <a:ext uri="{FF2B5EF4-FFF2-40B4-BE49-F238E27FC236}">
                <a16:creationId xmlns:a16="http://schemas.microsoft.com/office/drawing/2014/main" xmlns="" id="{4D91D9B7-5A0C-4826-B192-6BF895E8437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76131" name="Text Box 3">
            <a:extLst>
              <a:ext uri="{FF2B5EF4-FFF2-40B4-BE49-F238E27FC236}">
                <a16:creationId xmlns:a16="http://schemas.microsoft.com/office/drawing/2014/main" xmlns="" id="{5D88C245-BF79-45DE-A173-7B4142355D0C}"/>
              </a:ext>
            </a:extLst>
          </p:cNvPr>
          <p:cNvSpPr txBox="1">
            <a:spLocks noChangeArrowheads="1"/>
          </p:cNvSpPr>
          <p:nvPr/>
        </p:nvSpPr>
        <p:spPr bwMode="auto">
          <a:xfrm>
            <a:off x="641350" y="549275"/>
            <a:ext cx="7920038" cy="5578475"/>
          </a:xfrm>
          <a:prstGeom prst="rect">
            <a:avLst/>
          </a:prstGeom>
          <a:noFill/>
          <a:ln w="9525">
            <a:noFill/>
            <a:miter lim="800000"/>
            <a:headEnd/>
            <a:tailEnd/>
          </a:ln>
          <a:effectLst/>
        </p:spPr>
        <p:txBody>
          <a:bodyPr>
            <a:spAutoFit/>
          </a:bodyPr>
          <a:lstStyle/>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نظر</a:t>
            </a:r>
            <a:r>
              <a:rPr lang="en-US" u="sng">
                <a:solidFill>
                  <a:schemeClr val="tx2"/>
                </a:solidFill>
                <a:effectLst>
                  <a:outerShdw blurRad="38100" dist="38100" dir="2700000" algn="tl">
                    <a:srgbClr val="000000"/>
                  </a:outerShdw>
                </a:effectLst>
                <a:latin typeface="Arial" charset="0"/>
                <a:cs typeface="B Zar" pitchFamily="2" charset="-78"/>
              </a:rPr>
              <a:t> </a:t>
            </a:r>
            <a:r>
              <a:rPr lang="fa-IR" u="sng">
                <a:solidFill>
                  <a:schemeClr val="tx2"/>
                </a:solidFill>
                <a:effectLst>
                  <a:outerShdw blurRad="38100" dist="38100" dir="2700000" algn="tl">
                    <a:srgbClr val="000000"/>
                  </a:outerShdw>
                </a:effectLst>
                <a:latin typeface="Arial" charset="0"/>
                <a:cs typeface="B Zar" pitchFamily="2" charset="-78"/>
              </a:rPr>
              <a:t>«شاو» (1981) درباره گروههای </a:t>
            </a:r>
            <a:r>
              <a:rPr lang="en-US" sz="2500" u="sng">
                <a:solidFill>
                  <a:schemeClr val="tx2"/>
                </a:solidFill>
                <a:effectLst>
                  <a:outerShdw blurRad="38100" dist="38100" dir="2700000" algn="tl">
                    <a:srgbClr val="000000"/>
                  </a:outerShdw>
                </a:effectLst>
                <a:latin typeface="Times New Roman" pitchFamily="18" charset="0"/>
                <a:cs typeface="Times New Roman" pitchFamily="18" charset="0"/>
              </a:rPr>
              <a:t>T</a:t>
            </a:r>
            <a:endParaRPr lang="fa-IR" sz="2500" u="sng">
              <a:solidFill>
                <a:schemeClr val="tx2"/>
              </a:solidFill>
              <a:effectLst>
                <a:outerShdw blurRad="38100" dist="38100" dir="2700000" algn="tl">
                  <a:srgbClr val="000000"/>
                </a:outerShdw>
              </a:effectLst>
              <a:latin typeface="Times New Roman" pitchFamily="18" charset="0"/>
              <a:cs typeface="Times New Roman" pitchFamily="18" charset="0"/>
            </a:endParaRPr>
          </a:p>
          <a:p>
            <a:pPr algn="just">
              <a:lnSpc>
                <a:spcPct val="150000"/>
              </a:lnSpc>
              <a:defRPr/>
            </a:pPr>
            <a:endParaRPr lang="fa-IR" u="sng">
              <a:solidFill>
                <a:schemeClr val="tx2"/>
              </a:solidFill>
              <a:effectLst>
                <a:outerShdw blurRad="38100" dist="38100" dir="2700000" algn="tl">
                  <a:srgbClr val="000000"/>
                </a:outerShdw>
              </a:effectLst>
              <a:latin typeface="Times New Roman" pitchFamily="18" charset="0"/>
              <a:cs typeface="B Zar" pitchFamily="2" charset="-78"/>
            </a:endParaRPr>
          </a:p>
          <a:p>
            <a:pPr algn="just">
              <a:lnSpc>
                <a:spcPct val="150000"/>
              </a:lnSpc>
              <a:defRPr/>
            </a:pPr>
            <a:r>
              <a:rPr lang="fa-IR" b="0">
                <a:solidFill>
                  <a:srgbClr val="FFFF00"/>
                </a:solidFill>
                <a:latin typeface="Arial" charset="0"/>
                <a:cs typeface="B Zar" pitchFamily="2" charset="-78"/>
              </a:rPr>
              <a:t>شاو پیامد شرکت در گروههای </a:t>
            </a:r>
            <a:r>
              <a:rPr lang="en-US" b="0">
                <a:solidFill>
                  <a:srgbClr val="FFFF00"/>
                </a:solidFill>
                <a:latin typeface="Arial" charset="0"/>
                <a:cs typeface="B Zar" pitchFamily="2" charset="-78"/>
              </a:rPr>
              <a:t>T</a:t>
            </a:r>
            <a:r>
              <a:rPr lang="fa-IR" b="0">
                <a:solidFill>
                  <a:srgbClr val="FFFF00"/>
                </a:solidFill>
                <a:latin typeface="Arial" charset="0"/>
                <a:cs typeface="B Zar" pitchFamily="2" charset="-78"/>
              </a:rPr>
              <a:t> را چهار مورد می داند:</a:t>
            </a:r>
          </a:p>
          <a:p>
            <a:pPr algn="just">
              <a:lnSpc>
                <a:spcPct val="150000"/>
              </a:lnSpc>
              <a:defRPr/>
            </a:pPr>
            <a:r>
              <a:rPr lang="fa-IR" b="0">
                <a:solidFill>
                  <a:srgbClr val="FFFF00"/>
                </a:solidFill>
                <a:latin typeface="Arial" charset="0"/>
                <a:cs typeface="B Zar" pitchFamily="2" charset="-78"/>
              </a:rPr>
              <a:t>1- کاسته شدن اختلاف بین «خود آرمانی» و «خود تصوری» و دستیابی به واقعیت </a:t>
            </a:r>
          </a:p>
          <a:p>
            <a:pPr algn="just">
              <a:lnSpc>
                <a:spcPct val="150000"/>
              </a:lnSpc>
              <a:defRPr/>
            </a:pPr>
            <a:r>
              <a:rPr lang="fa-IR" b="0">
                <a:solidFill>
                  <a:srgbClr val="FFFF00"/>
                </a:solidFill>
                <a:latin typeface="Arial" charset="0"/>
                <a:cs typeface="B Zar" pitchFamily="2" charset="-78"/>
              </a:rPr>
              <a:t>2- تغییر در احساسات و رفتار افراد </a:t>
            </a:r>
          </a:p>
          <a:p>
            <a:pPr algn="just">
              <a:lnSpc>
                <a:spcPct val="150000"/>
              </a:lnSpc>
              <a:defRPr/>
            </a:pPr>
            <a:r>
              <a:rPr lang="fa-IR" b="0">
                <a:solidFill>
                  <a:srgbClr val="FFFF00"/>
                </a:solidFill>
                <a:latin typeface="Arial" charset="0"/>
                <a:cs typeface="B Zar" pitchFamily="2" charset="-78"/>
              </a:rPr>
              <a:t>3- تغییر در رفتار افراد </a:t>
            </a:r>
          </a:p>
          <a:p>
            <a:pPr algn="just">
              <a:lnSpc>
                <a:spcPct val="150000"/>
              </a:lnSpc>
              <a:defRPr/>
            </a:pPr>
            <a:r>
              <a:rPr lang="fa-IR" b="0">
                <a:solidFill>
                  <a:srgbClr val="FFFF00"/>
                </a:solidFill>
                <a:latin typeface="Arial" charset="0"/>
                <a:cs typeface="B Zar" pitchFamily="2" charset="-78"/>
              </a:rPr>
              <a:t>4- تحت بعضی شرایط ، ایجاد اختلالات روانی شدید در افراد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76131">
                                            <p:txEl>
                                              <p:pRg st="0" end="0"/>
                                            </p:txEl>
                                          </p:spTgt>
                                        </p:tgtEl>
                                        <p:attrNameLst>
                                          <p:attrName>style.visibility</p:attrName>
                                        </p:attrNameLst>
                                      </p:cBhvr>
                                      <p:to>
                                        <p:strVal val="visible"/>
                                      </p:to>
                                    </p:set>
                                    <p:anim to="" calcmode="lin" valueType="num">
                                      <p:cBhvr>
                                        <p:cTn id="7" dur="1" fill="hold"/>
                                        <p:tgtEl>
                                          <p:spTgt spid="176131">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76131">
                                            <p:txEl>
                                              <p:pRg st="2" end="2"/>
                                            </p:txEl>
                                          </p:spTgt>
                                        </p:tgtEl>
                                        <p:attrNameLst>
                                          <p:attrName>style.visibility</p:attrName>
                                        </p:attrNameLst>
                                      </p:cBhvr>
                                      <p:to>
                                        <p:strVal val="visible"/>
                                      </p:to>
                                    </p:set>
                                    <p:anim to="" calcmode="lin" valueType="num">
                                      <p:cBhvr>
                                        <p:cTn id="11" dur="1" fill="hold"/>
                                        <p:tgtEl>
                                          <p:spTgt spid="176131">
                                            <p:txEl>
                                              <p:pRg st="2" end="2"/>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176131">
                                            <p:txEl>
                                              <p:pRg st="3" end="3"/>
                                            </p:txEl>
                                          </p:spTgt>
                                        </p:tgtEl>
                                        <p:attrNameLst>
                                          <p:attrName>style.visibility</p:attrName>
                                        </p:attrNameLst>
                                      </p:cBhvr>
                                      <p:to>
                                        <p:strVal val="visible"/>
                                      </p:to>
                                    </p:set>
                                    <p:anim to="" calcmode="lin" valueType="num">
                                      <p:cBhvr>
                                        <p:cTn id="15" dur="1" fill="hold"/>
                                        <p:tgtEl>
                                          <p:spTgt spid="176131">
                                            <p:txEl>
                                              <p:pRg st="3" end="3"/>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176131">
                                            <p:txEl>
                                              <p:pRg st="4" end="4"/>
                                            </p:txEl>
                                          </p:spTgt>
                                        </p:tgtEl>
                                        <p:attrNameLst>
                                          <p:attrName>style.visibility</p:attrName>
                                        </p:attrNameLst>
                                      </p:cBhvr>
                                      <p:to>
                                        <p:strVal val="visible"/>
                                      </p:to>
                                    </p:set>
                                    <p:anim to="" calcmode="lin" valueType="num">
                                      <p:cBhvr>
                                        <p:cTn id="19" dur="1" fill="hold"/>
                                        <p:tgtEl>
                                          <p:spTgt spid="176131">
                                            <p:txEl>
                                              <p:pRg st="4" end="4"/>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176131">
                                            <p:txEl>
                                              <p:pRg st="5" end="5"/>
                                            </p:txEl>
                                          </p:spTgt>
                                        </p:tgtEl>
                                        <p:attrNameLst>
                                          <p:attrName>style.visibility</p:attrName>
                                        </p:attrNameLst>
                                      </p:cBhvr>
                                      <p:to>
                                        <p:strVal val="visible"/>
                                      </p:to>
                                    </p:set>
                                    <p:anim to="" calcmode="lin" valueType="num">
                                      <p:cBhvr>
                                        <p:cTn id="23" dur="1" fill="hold"/>
                                        <p:tgtEl>
                                          <p:spTgt spid="176131">
                                            <p:txEl>
                                              <p:pRg st="5" end="5"/>
                                            </p:txEl>
                                          </p:spTgt>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176131">
                                            <p:txEl>
                                              <p:pRg st="6" end="6"/>
                                            </p:txEl>
                                          </p:spTgt>
                                        </p:tgtEl>
                                        <p:attrNameLst>
                                          <p:attrName>style.visibility</p:attrName>
                                        </p:attrNameLst>
                                      </p:cBhvr>
                                      <p:to>
                                        <p:strVal val="visible"/>
                                      </p:to>
                                    </p:set>
                                    <p:anim to="" calcmode="lin" valueType="num">
                                      <p:cBhvr>
                                        <p:cTn id="27" dur="1" fill="hold"/>
                                        <p:tgtEl>
                                          <p:spTgt spid="176131">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a:extLst>
              <a:ext uri="{FF2B5EF4-FFF2-40B4-BE49-F238E27FC236}">
                <a16:creationId xmlns:a16="http://schemas.microsoft.com/office/drawing/2014/main" xmlns="" id="{5E265818-F5CA-4D63-A35E-E9FDC9A87BD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77155" name="Text Box 3">
            <a:extLst>
              <a:ext uri="{FF2B5EF4-FFF2-40B4-BE49-F238E27FC236}">
                <a16:creationId xmlns:a16="http://schemas.microsoft.com/office/drawing/2014/main" xmlns="" id="{B60A3908-8D86-4CEA-BF12-40517272F50F}"/>
              </a:ext>
            </a:extLst>
          </p:cNvPr>
          <p:cNvSpPr txBox="1">
            <a:spLocks noChangeArrowheads="1"/>
          </p:cNvSpPr>
          <p:nvPr/>
        </p:nvSpPr>
        <p:spPr bwMode="auto">
          <a:xfrm>
            <a:off x="684213" y="549275"/>
            <a:ext cx="7848600" cy="3749675"/>
          </a:xfrm>
          <a:prstGeom prst="rect">
            <a:avLst/>
          </a:prstGeom>
          <a:noFill/>
          <a:ln w="9525">
            <a:noFill/>
            <a:miter lim="800000"/>
            <a:headEnd/>
            <a:tailEnd/>
          </a:ln>
          <a:effectLst/>
        </p:spPr>
        <p:txBody>
          <a:bodyPr>
            <a:spAutoFit/>
          </a:bodyPr>
          <a:lstStyle/>
          <a:p>
            <a:pPr marL="342900" indent="-342900"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چهارم </a:t>
            </a:r>
          </a:p>
          <a:p>
            <a:pPr marL="342900" indent="-342900" algn="ctr">
              <a:lnSpc>
                <a:spcPct val="150000"/>
              </a:lnSpc>
              <a:defRPr/>
            </a:pPr>
            <a:r>
              <a:rPr lang="fa-IR">
                <a:solidFill>
                  <a:srgbClr val="66FF99"/>
                </a:solidFill>
                <a:latin typeface="Arial" charset="0"/>
                <a:cs typeface="B Zar" pitchFamily="2" charset="-78"/>
              </a:rPr>
              <a:t>نفوذ اجتماعی و کنترل </a:t>
            </a:r>
          </a:p>
          <a:p>
            <a:pPr marL="342900" indent="-342900" algn="ctr">
              <a:lnSpc>
                <a:spcPct val="150000"/>
              </a:lnSpc>
              <a:defRPr/>
            </a:pPr>
            <a:endParaRPr lang="fa-IR">
              <a:solidFill>
                <a:srgbClr val="66FF99"/>
              </a:solidFill>
              <a:latin typeface="Arial" charset="0"/>
              <a:cs typeface="B Zar" pitchFamily="2" charset="-78"/>
            </a:endParaRPr>
          </a:p>
          <a:p>
            <a:pPr marL="342900" indent="-3429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كلي:</a:t>
            </a:r>
          </a:p>
          <a:p>
            <a:pPr marL="342900" indent="-342900">
              <a:lnSpc>
                <a:spcPct val="150000"/>
              </a:lnSpc>
              <a:defRPr/>
            </a:pPr>
            <a:r>
              <a:rPr lang="fa-IR" b="0">
                <a:solidFill>
                  <a:srgbClr val="FFFF00"/>
                </a:solidFill>
                <a:latin typeface="Arial" charset="0"/>
                <a:cs typeface="B Zar" pitchFamily="2" charset="-78"/>
              </a:rPr>
              <a:t>	آشنایی با جنبه های گوناگون پدیده نفوذ اجتماعی و کنترل.</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177155">
                                            <p:txEl>
                                              <p:pRg st="0" end="0"/>
                                            </p:txEl>
                                          </p:spTgt>
                                        </p:tgtEl>
                                        <p:attrNameLst>
                                          <p:attrName>style.visibility</p:attrName>
                                        </p:attrNameLst>
                                      </p:cBhvr>
                                      <p:to>
                                        <p:strVal val="visible"/>
                                      </p:to>
                                    </p:set>
                                    <p:anim calcmode="lin" valueType="num">
                                      <p:cBhvr additive="base">
                                        <p:cTn id="7" dur="2000" fill="hold"/>
                                        <p:tgtEl>
                                          <p:spTgt spid="177155">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77155">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177155">
                                            <p:txEl>
                                              <p:pRg st="1" end="1"/>
                                            </p:txEl>
                                          </p:spTgt>
                                        </p:tgtEl>
                                        <p:attrNameLst>
                                          <p:attrName>style.visibility</p:attrName>
                                        </p:attrNameLst>
                                      </p:cBhvr>
                                      <p:to>
                                        <p:strVal val="visible"/>
                                      </p:to>
                                    </p:set>
                                    <p:anim calcmode="lin" valueType="num">
                                      <p:cBhvr additive="base">
                                        <p:cTn id="12" dur="2000" fill="hold"/>
                                        <p:tgtEl>
                                          <p:spTgt spid="177155">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77155">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177155">
                                            <p:txEl>
                                              <p:pRg st="3" end="3"/>
                                            </p:txEl>
                                          </p:spTgt>
                                        </p:tgtEl>
                                        <p:attrNameLst>
                                          <p:attrName>style.visibility</p:attrName>
                                        </p:attrNameLst>
                                      </p:cBhvr>
                                      <p:to>
                                        <p:strVal val="visible"/>
                                      </p:to>
                                    </p:set>
                                    <p:anim calcmode="lin" valueType="num">
                                      <p:cBhvr additive="base">
                                        <p:cTn id="17" dur="2000" fill="hold"/>
                                        <p:tgtEl>
                                          <p:spTgt spid="177155">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177155">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177155">
                                            <p:txEl>
                                              <p:pRg st="4" end="4"/>
                                            </p:txEl>
                                          </p:spTgt>
                                        </p:tgtEl>
                                        <p:attrNameLst>
                                          <p:attrName>style.visibility</p:attrName>
                                        </p:attrNameLst>
                                      </p:cBhvr>
                                      <p:to>
                                        <p:strVal val="visible"/>
                                      </p:to>
                                    </p:set>
                                    <p:anim calcmode="lin" valueType="num">
                                      <p:cBhvr additive="base">
                                        <p:cTn id="22" dur="2000" fill="hold"/>
                                        <p:tgtEl>
                                          <p:spTgt spid="177155">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17715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Text Box 2">
            <a:extLst>
              <a:ext uri="{FF2B5EF4-FFF2-40B4-BE49-F238E27FC236}">
                <a16:creationId xmlns:a16="http://schemas.microsoft.com/office/drawing/2014/main" xmlns="" id="{479D53C2-42EB-45EA-8CD4-140E0BEFC50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78179" name="Text Box 3">
            <a:extLst>
              <a:ext uri="{FF2B5EF4-FFF2-40B4-BE49-F238E27FC236}">
                <a16:creationId xmlns:a16="http://schemas.microsoft.com/office/drawing/2014/main" xmlns="" id="{470CA52C-7CF7-4ECF-B9ED-03A3B88E1C95}"/>
              </a:ext>
            </a:extLst>
          </p:cNvPr>
          <p:cNvSpPr txBox="1">
            <a:spLocks noChangeArrowheads="1"/>
          </p:cNvSpPr>
          <p:nvPr/>
        </p:nvSpPr>
        <p:spPr bwMode="auto">
          <a:xfrm>
            <a:off x="755650" y="549275"/>
            <a:ext cx="7632700" cy="4892675"/>
          </a:xfrm>
          <a:prstGeom prst="rect">
            <a:avLst/>
          </a:prstGeom>
          <a:noFill/>
          <a:ln w="9525">
            <a:noFill/>
            <a:miter lim="800000"/>
            <a:headEnd/>
            <a:tailEnd/>
          </a:ln>
          <a:effectLst/>
        </p:spPr>
        <p:txBody>
          <a:bodyPr>
            <a:spAutoFit/>
          </a:bodyPr>
          <a:lstStyle/>
          <a:p>
            <a:pPr algn="just">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 های آموزش جزئی:</a:t>
            </a:r>
          </a:p>
          <a:p>
            <a:pPr algn="just">
              <a:lnSpc>
                <a:spcPct val="150000"/>
              </a:lnSpc>
              <a:defRPr/>
            </a:pPr>
            <a:r>
              <a:rPr lang="fa-IR" b="0" dirty="0">
                <a:solidFill>
                  <a:srgbClr val="FFFF00"/>
                </a:solidFill>
                <a:latin typeface="Arial" charset="0"/>
                <a:cs typeface="B Zar" pitchFamily="2" charset="-78"/>
              </a:rPr>
              <a:t>دانشجویان پس از مطالعه این فصل باید بتوانند:</a:t>
            </a:r>
          </a:p>
          <a:p>
            <a:pPr algn="just">
              <a:lnSpc>
                <a:spcPct val="150000"/>
              </a:lnSpc>
              <a:defRPr/>
            </a:pPr>
            <a:r>
              <a:rPr lang="fa-IR" b="0" dirty="0">
                <a:solidFill>
                  <a:srgbClr val="FFFF00"/>
                </a:solidFill>
                <a:latin typeface="Arial" charset="0"/>
                <a:cs typeface="B Zar" pitchFamily="2" charset="-78"/>
              </a:rPr>
              <a:t>1- مفاهیم زیر را تعریف کنند و کاربرد آنها را در پدیده های روان شناسی اجتماعی کاربردی توضیح دهند. </a:t>
            </a:r>
          </a:p>
          <a:p>
            <a:pPr algn="just">
              <a:lnSpc>
                <a:spcPct val="150000"/>
              </a:lnSpc>
              <a:defRPr/>
            </a:pPr>
            <a:r>
              <a:rPr lang="fa-IR" b="0" dirty="0">
                <a:solidFill>
                  <a:srgbClr val="FFFF00"/>
                </a:solidFill>
                <a:latin typeface="Arial" charset="0"/>
                <a:cs typeface="B Zar" pitchFamily="2" charset="-78"/>
              </a:rPr>
              <a:t>	نفوذ اجتماعی، همنوایی، استقلال رای، ناهمنوایی، خود رهبری، دیگر رهبری، توهم کنترل، مرکز یا مکان کنترل، درماندگی آموخته شده ، وابستگی خود القایی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178179">
                                            <p:txEl>
                                              <p:pRg st="0" end="0"/>
                                            </p:txEl>
                                          </p:spTgt>
                                        </p:tgtEl>
                                        <p:attrNameLst>
                                          <p:attrName>style.visibility</p:attrName>
                                        </p:attrNameLst>
                                      </p:cBhvr>
                                      <p:to>
                                        <p:strVal val="visible"/>
                                      </p:to>
                                    </p:set>
                                    <p:animEffect transition="in" filter="slide(fromBottom)">
                                      <p:cBhvr>
                                        <p:cTn id="7" dur="2000"/>
                                        <p:tgtEl>
                                          <p:spTgt spid="178179">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178179">
                                            <p:txEl>
                                              <p:pRg st="1" end="1"/>
                                            </p:txEl>
                                          </p:spTgt>
                                        </p:tgtEl>
                                        <p:attrNameLst>
                                          <p:attrName>style.visibility</p:attrName>
                                        </p:attrNameLst>
                                      </p:cBhvr>
                                      <p:to>
                                        <p:strVal val="visible"/>
                                      </p:to>
                                    </p:set>
                                    <p:animEffect transition="in" filter="slide(fromBottom)">
                                      <p:cBhvr>
                                        <p:cTn id="11" dur="2000"/>
                                        <p:tgtEl>
                                          <p:spTgt spid="178179">
                                            <p:txEl>
                                              <p:pRg st="1" end="1"/>
                                            </p:txEl>
                                          </p:spTgt>
                                        </p:tgtEl>
                                      </p:cBhvr>
                                    </p:animEffect>
                                  </p:childTnLst>
                                </p:cTn>
                              </p:par>
                            </p:childTnLst>
                          </p:cTn>
                        </p:par>
                        <p:par>
                          <p:cTn id="12" fill="hold" nodeType="afterGroup">
                            <p:stCondLst>
                              <p:cond delay="4000"/>
                            </p:stCondLst>
                            <p:childTnLst>
                              <p:par>
                                <p:cTn id="13" presetID="12" presetClass="entr" presetSubtype="4" fill="hold" nodeType="afterEffect">
                                  <p:stCondLst>
                                    <p:cond delay="0"/>
                                  </p:stCondLst>
                                  <p:childTnLst>
                                    <p:set>
                                      <p:cBhvr>
                                        <p:cTn id="14" dur="1" fill="hold">
                                          <p:stCondLst>
                                            <p:cond delay="0"/>
                                          </p:stCondLst>
                                        </p:cTn>
                                        <p:tgtEl>
                                          <p:spTgt spid="178179">
                                            <p:txEl>
                                              <p:pRg st="2" end="2"/>
                                            </p:txEl>
                                          </p:spTgt>
                                        </p:tgtEl>
                                        <p:attrNameLst>
                                          <p:attrName>style.visibility</p:attrName>
                                        </p:attrNameLst>
                                      </p:cBhvr>
                                      <p:to>
                                        <p:strVal val="visible"/>
                                      </p:to>
                                    </p:set>
                                    <p:animEffect transition="in" filter="slide(fromBottom)">
                                      <p:cBhvr>
                                        <p:cTn id="15" dur="2000"/>
                                        <p:tgtEl>
                                          <p:spTgt spid="178179">
                                            <p:txEl>
                                              <p:pRg st="2" end="2"/>
                                            </p:txEl>
                                          </p:spTgt>
                                        </p:tgtEl>
                                      </p:cBhvr>
                                    </p:animEffect>
                                  </p:childTnLst>
                                </p:cTn>
                              </p:par>
                            </p:childTnLst>
                          </p:cTn>
                        </p:par>
                        <p:par>
                          <p:cTn id="16" fill="hold" nodeType="afterGroup">
                            <p:stCondLst>
                              <p:cond delay="6000"/>
                            </p:stCondLst>
                            <p:childTnLst>
                              <p:par>
                                <p:cTn id="17" presetID="12" presetClass="entr" presetSubtype="4" fill="hold" nodeType="afterEffect">
                                  <p:stCondLst>
                                    <p:cond delay="0"/>
                                  </p:stCondLst>
                                  <p:childTnLst>
                                    <p:set>
                                      <p:cBhvr>
                                        <p:cTn id="18" dur="1" fill="hold">
                                          <p:stCondLst>
                                            <p:cond delay="0"/>
                                          </p:stCondLst>
                                        </p:cTn>
                                        <p:tgtEl>
                                          <p:spTgt spid="178179">
                                            <p:txEl>
                                              <p:pRg st="3" end="3"/>
                                            </p:txEl>
                                          </p:spTgt>
                                        </p:tgtEl>
                                        <p:attrNameLst>
                                          <p:attrName>style.visibility</p:attrName>
                                        </p:attrNameLst>
                                      </p:cBhvr>
                                      <p:to>
                                        <p:strVal val="visible"/>
                                      </p:to>
                                    </p:set>
                                    <p:animEffect transition="in" filter="slide(fromBottom)">
                                      <p:cBhvr>
                                        <p:cTn id="19" dur="2000"/>
                                        <p:tgtEl>
                                          <p:spTgt spid="17817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 Box 2">
            <a:extLst>
              <a:ext uri="{FF2B5EF4-FFF2-40B4-BE49-F238E27FC236}">
                <a16:creationId xmlns:a16="http://schemas.microsoft.com/office/drawing/2014/main" xmlns="" id="{4139B671-B638-40A5-8840-B708640843E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79203" name="Text Box 3">
            <a:extLst>
              <a:ext uri="{FF2B5EF4-FFF2-40B4-BE49-F238E27FC236}">
                <a16:creationId xmlns:a16="http://schemas.microsoft.com/office/drawing/2014/main" xmlns="" id="{D36D2E5E-3D9F-4D58-879F-81BE11DD946E}"/>
              </a:ext>
            </a:extLst>
          </p:cNvPr>
          <p:cNvSpPr txBox="1">
            <a:spLocks noChangeArrowheads="1"/>
          </p:cNvSpPr>
          <p:nvPr/>
        </p:nvSpPr>
        <p:spPr bwMode="auto">
          <a:xfrm>
            <a:off x="684213" y="593725"/>
            <a:ext cx="78486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2- عوامل موقعیتی موثر بر میزان همنوایی،</a:t>
            </a:r>
          </a:p>
          <a:p>
            <a:pPr algn="just" eaLnBrk="1" hangingPunct="1">
              <a:lnSpc>
                <a:spcPct val="150000"/>
              </a:lnSpc>
            </a:pPr>
            <a:r>
              <a:rPr lang="fa-IR" altLang="en-US" b="0">
                <a:solidFill>
                  <a:srgbClr val="FFFF00"/>
                </a:solidFill>
              </a:rPr>
              <a:t>اشکال رفتارهای مغایر با همنوایی و سنخ بندی  شخصیت ها در ارتباط با همنوایی را توضیح دهند. </a:t>
            </a:r>
          </a:p>
          <a:p>
            <a:pPr algn="just" eaLnBrk="1" hangingPunct="1">
              <a:lnSpc>
                <a:spcPct val="150000"/>
              </a:lnSpc>
            </a:pPr>
            <a:r>
              <a:rPr lang="fa-IR" altLang="en-US" b="0">
                <a:solidFill>
                  <a:srgbClr val="FFFF00"/>
                </a:solidFill>
              </a:rPr>
              <a:t>3- دلایل همنوا شدن فرد با جمع را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nodeType="afterEffect">
                                  <p:stCondLst>
                                    <p:cond delay="0"/>
                                  </p:stCondLst>
                                  <p:childTnLst>
                                    <p:set>
                                      <p:cBhvr>
                                        <p:cTn id="6" dur="1" fill="hold">
                                          <p:stCondLst>
                                            <p:cond delay="0"/>
                                          </p:stCondLst>
                                        </p:cTn>
                                        <p:tgtEl>
                                          <p:spTgt spid="179203">
                                            <p:txEl>
                                              <p:pRg st="0" end="0"/>
                                            </p:txEl>
                                          </p:spTgt>
                                        </p:tgtEl>
                                        <p:attrNameLst>
                                          <p:attrName>style.visibility</p:attrName>
                                        </p:attrNameLst>
                                      </p:cBhvr>
                                      <p:to>
                                        <p:strVal val="visible"/>
                                      </p:to>
                                    </p:set>
                                    <p:anim calcmode="lin" valueType="num">
                                      <p:cBhvr additive="base">
                                        <p:cTn id="7" dur="2000" fill="hold"/>
                                        <p:tgtEl>
                                          <p:spTgt spid="179203">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179203">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2" presetClass="entr" presetSubtype="3" fill="hold" nodeType="afterEffect">
                                  <p:stCondLst>
                                    <p:cond delay="0"/>
                                  </p:stCondLst>
                                  <p:childTnLst>
                                    <p:set>
                                      <p:cBhvr>
                                        <p:cTn id="11" dur="1" fill="hold">
                                          <p:stCondLst>
                                            <p:cond delay="0"/>
                                          </p:stCondLst>
                                        </p:cTn>
                                        <p:tgtEl>
                                          <p:spTgt spid="179203">
                                            <p:txEl>
                                              <p:pRg st="1" end="1"/>
                                            </p:txEl>
                                          </p:spTgt>
                                        </p:tgtEl>
                                        <p:attrNameLst>
                                          <p:attrName>style.visibility</p:attrName>
                                        </p:attrNameLst>
                                      </p:cBhvr>
                                      <p:to>
                                        <p:strVal val="visible"/>
                                      </p:to>
                                    </p:set>
                                    <p:anim calcmode="lin" valueType="num">
                                      <p:cBhvr additive="base">
                                        <p:cTn id="12" dur="2000" fill="hold"/>
                                        <p:tgtEl>
                                          <p:spTgt spid="179203">
                                            <p:txEl>
                                              <p:pRg st="1" end="1"/>
                                            </p:txEl>
                                          </p:spTgt>
                                        </p:tgtEl>
                                        <p:attrNameLst>
                                          <p:attrName>ppt_x</p:attrName>
                                        </p:attrNameLst>
                                      </p:cBhvr>
                                      <p:tavLst>
                                        <p:tav tm="0">
                                          <p:val>
                                            <p:strVal val="1+#ppt_w/2"/>
                                          </p:val>
                                        </p:tav>
                                        <p:tav tm="100000">
                                          <p:val>
                                            <p:strVal val="#ppt_x"/>
                                          </p:val>
                                        </p:tav>
                                      </p:tavLst>
                                    </p:anim>
                                    <p:anim calcmode="lin" valueType="num">
                                      <p:cBhvr additive="base">
                                        <p:cTn id="13" dur="2000" fill="hold"/>
                                        <p:tgtEl>
                                          <p:spTgt spid="179203">
                                            <p:txEl>
                                              <p:pRg st="1" end="1"/>
                                            </p:txEl>
                                          </p:spTgt>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4000"/>
                            </p:stCondLst>
                            <p:childTnLst>
                              <p:par>
                                <p:cTn id="15" presetID="2" presetClass="entr" presetSubtype="3" fill="hold" nodeType="afterEffect">
                                  <p:stCondLst>
                                    <p:cond delay="0"/>
                                  </p:stCondLst>
                                  <p:childTnLst>
                                    <p:set>
                                      <p:cBhvr>
                                        <p:cTn id="16" dur="1" fill="hold">
                                          <p:stCondLst>
                                            <p:cond delay="0"/>
                                          </p:stCondLst>
                                        </p:cTn>
                                        <p:tgtEl>
                                          <p:spTgt spid="179203">
                                            <p:txEl>
                                              <p:pRg st="2" end="2"/>
                                            </p:txEl>
                                          </p:spTgt>
                                        </p:tgtEl>
                                        <p:attrNameLst>
                                          <p:attrName>style.visibility</p:attrName>
                                        </p:attrNameLst>
                                      </p:cBhvr>
                                      <p:to>
                                        <p:strVal val="visible"/>
                                      </p:to>
                                    </p:set>
                                    <p:anim calcmode="lin" valueType="num">
                                      <p:cBhvr additive="base">
                                        <p:cTn id="17" dur="2000" fill="hold"/>
                                        <p:tgtEl>
                                          <p:spTgt spid="179203">
                                            <p:txEl>
                                              <p:pRg st="2" end="2"/>
                                            </p:txEl>
                                          </p:spTgt>
                                        </p:tgtEl>
                                        <p:attrNameLst>
                                          <p:attrName>ppt_x</p:attrName>
                                        </p:attrNameLst>
                                      </p:cBhvr>
                                      <p:tavLst>
                                        <p:tav tm="0">
                                          <p:val>
                                            <p:strVal val="1+#ppt_w/2"/>
                                          </p:val>
                                        </p:tav>
                                        <p:tav tm="100000">
                                          <p:val>
                                            <p:strVal val="#ppt_x"/>
                                          </p:val>
                                        </p:tav>
                                      </p:tavLst>
                                    </p:anim>
                                    <p:anim calcmode="lin" valueType="num">
                                      <p:cBhvr additive="base">
                                        <p:cTn id="18" dur="2000" fill="hold"/>
                                        <p:tgtEl>
                                          <p:spTgt spid="179203">
                                            <p:txEl>
                                              <p:pRg st="2" end="2"/>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Text Box 2">
            <a:extLst>
              <a:ext uri="{FF2B5EF4-FFF2-40B4-BE49-F238E27FC236}">
                <a16:creationId xmlns:a16="http://schemas.microsoft.com/office/drawing/2014/main" xmlns="" id="{1DD33518-BCD7-481A-8D05-4D22B02C510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0227" name="Text Box 3">
            <a:extLst>
              <a:ext uri="{FF2B5EF4-FFF2-40B4-BE49-F238E27FC236}">
                <a16:creationId xmlns:a16="http://schemas.microsoft.com/office/drawing/2014/main" xmlns="" id="{F9DD76F0-9418-4891-B462-8A0E57E91C85}"/>
              </a:ext>
            </a:extLst>
          </p:cNvPr>
          <p:cNvSpPr txBox="1">
            <a:spLocks noChangeArrowheads="1"/>
          </p:cNvSpPr>
          <p:nvPr/>
        </p:nvSpPr>
        <p:spPr bwMode="auto">
          <a:xfrm>
            <a:off x="611188" y="665163"/>
            <a:ext cx="78486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4- پدیده کنترل بیرونی رفتار و اراده آزاد شخص را از نظر دیدگاههای مختلف روان شناسی اجتماعی کاربردی توضیح دهند. </a:t>
            </a:r>
          </a:p>
          <a:p>
            <a:pPr algn="just" eaLnBrk="1" hangingPunct="1">
              <a:lnSpc>
                <a:spcPct val="150000"/>
              </a:lnSpc>
            </a:pPr>
            <a:r>
              <a:rPr lang="fa-IR" altLang="en-US" b="0">
                <a:solidFill>
                  <a:srgbClr val="FFFF00"/>
                </a:solidFill>
              </a:rPr>
              <a:t>5- عوامل موثر بر ایجاد توهم کنترل و اثرات اعتقاد به کنترل رویدادها را در جنبه های مختلف زندگی انسان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nodeType="afterEffect">
                                  <p:stCondLst>
                                    <p:cond delay="0"/>
                                  </p:stCondLst>
                                  <p:childTnLst>
                                    <p:set>
                                      <p:cBhvr>
                                        <p:cTn id="6" dur="1" fill="hold">
                                          <p:stCondLst>
                                            <p:cond delay="0"/>
                                          </p:stCondLst>
                                        </p:cTn>
                                        <p:tgtEl>
                                          <p:spTgt spid="180227">
                                            <p:txEl>
                                              <p:pRg st="0" end="0"/>
                                            </p:txEl>
                                          </p:spTgt>
                                        </p:tgtEl>
                                        <p:attrNameLst>
                                          <p:attrName>style.visibility</p:attrName>
                                        </p:attrNameLst>
                                      </p:cBhvr>
                                      <p:to>
                                        <p:strVal val="visible"/>
                                      </p:to>
                                    </p:set>
                                    <p:anim calcmode="lin" valueType="num">
                                      <p:cBhvr additive="base">
                                        <p:cTn id="7" dur="2000" fill="hold"/>
                                        <p:tgtEl>
                                          <p:spTgt spid="18022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80227">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2" presetClass="entr" presetSubtype="9" fill="hold" nodeType="afterEffect">
                                  <p:stCondLst>
                                    <p:cond delay="0"/>
                                  </p:stCondLst>
                                  <p:childTnLst>
                                    <p:set>
                                      <p:cBhvr>
                                        <p:cTn id="11" dur="1" fill="hold">
                                          <p:stCondLst>
                                            <p:cond delay="0"/>
                                          </p:stCondLst>
                                        </p:cTn>
                                        <p:tgtEl>
                                          <p:spTgt spid="180227">
                                            <p:txEl>
                                              <p:pRg st="1" end="1"/>
                                            </p:txEl>
                                          </p:spTgt>
                                        </p:tgtEl>
                                        <p:attrNameLst>
                                          <p:attrName>style.visibility</p:attrName>
                                        </p:attrNameLst>
                                      </p:cBhvr>
                                      <p:to>
                                        <p:strVal val="visible"/>
                                      </p:to>
                                    </p:set>
                                    <p:anim calcmode="lin" valueType="num">
                                      <p:cBhvr additive="base">
                                        <p:cTn id="12" dur="2000" fill="hold"/>
                                        <p:tgtEl>
                                          <p:spTgt spid="180227">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80227">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Text Box 2">
            <a:extLst>
              <a:ext uri="{FF2B5EF4-FFF2-40B4-BE49-F238E27FC236}">
                <a16:creationId xmlns:a16="http://schemas.microsoft.com/office/drawing/2014/main" xmlns="" id="{21FE17B4-FAF5-4FB8-9793-B47B4B9D712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1251" name="Text Box 3">
            <a:extLst>
              <a:ext uri="{FF2B5EF4-FFF2-40B4-BE49-F238E27FC236}">
                <a16:creationId xmlns:a16="http://schemas.microsoft.com/office/drawing/2014/main" xmlns="" id="{423F737D-AB04-4983-B90C-FE77FB2883F7}"/>
              </a:ext>
            </a:extLst>
          </p:cNvPr>
          <p:cNvSpPr txBox="1">
            <a:spLocks noChangeArrowheads="1"/>
          </p:cNvSpPr>
          <p:nvPr/>
        </p:nvSpPr>
        <p:spPr bwMode="auto">
          <a:xfrm>
            <a:off x="684213" y="646113"/>
            <a:ext cx="78486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6- نقش تفاوتهای فردی در اعتقاد به کنترل را در جنبه های مختلف زندگی انسان شرح دهند. </a:t>
            </a:r>
          </a:p>
          <a:p>
            <a:pPr algn="just" eaLnBrk="1" hangingPunct="1">
              <a:lnSpc>
                <a:spcPct val="150000"/>
              </a:lnSpc>
            </a:pPr>
            <a:r>
              <a:rPr lang="fa-IR" altLang="en-US" b="0">
                <a:solidFill>
                  <a:srgbClr val="FFFF00"/>
                </a:solidFill>
              </a:rPr>
              <a:t>7- واکنش های توام با مقاومت یا تسلیم، نظیر عکس العمل، درماندگی آموخته شده و وابستگی خود القایی، در برابر از دست دادن کنترل را تشریح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181251">
                                            <p:txEl>
                                              <p:pRg st="0" end="0"/>
                                            </p:txEl>
                                          </p:spTgt>
                                        </p:tgtEl>
                                        <p:attrNameLst>
                                          <p:attrName>style.visibility</p:attrName>
                                        </p:attrNameLst>
                                      </p:cBhvr>
                                      <p:to>
                                        <p:strVal val="visible"/>
                                      </p:to>
                                    </p:set>
                                    <p:anim calcmode="lin" valueType="num">
                                      <p:cBhvr additive="base">
                                        <p:cTn id="7" dur="2000" fill="hold"/>
                                        <p:tgtEl>
                                          <p:spTgt spid="181251">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81251">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181251">
                                            <p:txEl>
                                              <p:pRg st="1" end="1"/>
                                            </p:txEl>
                                          </p:spTgt>
                                        </p:tgtEl>
                                        <p:attrNameLst>
                                          <p:attrName>style.visibility</p:attrName>
                                        </p:attrNameLst>
                                      </p:cBhvr>
                                      <p:to>
                                        <p:strVal val="visible"/>
                                      </p:to>
                                    </p:set>
                                    <p:anim calcmode="lin" valueType="num">
                                      <p:cBhvr additive="base">
                                        <p:cTn id="12" dur="2000" fill="hold"/>
                                        <p:tgtEl>
                                          <p:spTgt spid="181251">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81251">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Text Box 2">
            <a:extLst>
              <a:ext uri="{FF2B5EF4-FFF2-40B4-BE49-F238E27FC236}">
                <a16:creationId xmlns:a16="http://schemas.microsoft.com/office/drawing/2014/main" xmlns="" id="{95CC15D0-E9DE-44EC-AA16-D3F93F819D5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2275" name="Text Box 3">
            <a:extLst>
              <a:ext uri="{FF2B5EF4-FFF2-40B4-BE49-F238E27FC236}">
                <a16:creationId xmlns:a16="http://schemas.microsoft.com/office/drawing/2014/main" xmlns="" id="{E1F25359-0B17-4A87-8015-819E59AE5455}"/>
              </a:ext>
            </a:extLst>
          </p:cNvPr>
          <p:cNvSpPr txBox="1">
            <a:spLocks noChangeArrowheads="1"/>
          </p:cNvSpPr>
          <p:nvPr/>
        </p:nvSpPr>
        <p:spPr bwMode="auto">
          <a:xfrm>
            <a:off x="612775" y="549275"/>
            <a:ext cx="7920038"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406525" indent="-3429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نفوذ اجتماعی </a:t>
            </a:r>
          </a:p>
          <a:p>
            <a:pPr algn="just" eaLnBrk="1" hangingPunct="1">
              <a:lnSpc>
                <a:spcPct val="150000"/>
              </a:lnSpc>
            </a:pPr>
            <a:r>
              <a:rPr lang="fa-IR" altLang="en-US" b="0">
                <a:solidFill>
                  <a:srgbClr val="FFFF00"/>
                </a:solidFill>
              </a:rPr>
              <a:t>	نفوذ اجتماعی کوششی است عمدی از سوی یک فرد یا یک گروه برای ایجاد تغییر در عقاید یا رفتار ما. </a:t>
            </a:r>
          </a:p>
          <a:p>
            <a:pPr algn="just" eaLnBrk="1" hangingPunct="1">
              <a:lnSpc>
                <a:spcPct val="150000"/>
              </a:lnSpc>
            </a:pPr>
            <a:r>
              <a:rPr lang="fa-IR" altLang="en-US" b="0" u="sng">
                <a:solidFill>
                  <a:srgbClr val="66FF99"/>
                </a:solidFill>
              </a:rPr>
              <a:t>مثل: </a:t>
            </a:r>
          </a:p>
          <a:p>
            <a:pPr lvl="2" algn="just" eaLnBrk="1" hangingPunct="1">
              <a:lnSpc>
                <a:spcPct val="150000"/>
              </a:lnSpc>
              <a:buFontTx/>
              <a:buChar char="•"/>
            </a:pPr>
            <a:r>
              <a:rPr lang="fa-IR" altLang="en-US" b="0">
                <a:solidFill>
                  <a:srgbClr val="FFFF00"/>
                </a:solidFill>
              </a:rPr>
              <a:t>تغییر نگرش </a:t>
            </a:r>
          </a:p>
          <a:p>
            <a:pPr lvl="2" algn="just" eaLnBrk="1" hangingPunct="1">
              <a:lnSpc>
                <a:spcPct val="150000"/>
              </a:lnSpc>
              <a:buFontTx/>
              <a:buChar char="•"/>
            </a:pPr>
            <a:r>
              <a:rPr lang="fa-IR" altLang="en-US" b="0">
                <a:solidFill>
                  <a:srgbClr val="FFFF00"/>
                </a:solidFill>
              </a:rPr>
              <a:t>کاربرد استراتژیهای قدرت </a:t>
            </a:r>
          </a:p>
          <a:p>
            <a:pPr lvl="2" algn="just" eaLnBrk="1" hangingPunct="1">
              <a:lnSpc>
                <a:spcPct val="150000"/>
              </a:lnSpc>
              <a:buFontTx/>
              <a:buChar char="•"/>
            </a:pPr>
            <a:r>
              <a:rPr lang="fa-IR" altLang="en-US" b="0">
                <a:solidFill>
                  <a:srgbClr val="FFFF00"/>
                </a:solidFill>
              </a:rPr>
              <a:t>دستورات مستقیم </a:t>
            </a:r>
          </a:p>
          <a:p>
            <a:pPr lvl="2" algn="just" eaLnBrk="1" hangingPunct="1">
              <a:lnSpc>
                <a:spcPct val="150000"/>
              </a:lnSpc>
              <a:buFontTx/>
              <a:buChar char="•"/>
            </a:pPr>
            <a:r>
              <a:rPr lang="fa-IR" altLang="en-US" b="0">
                <a:solidFill>
                  <a:srgbClr val="FFFF00"/>
                </a:solidFill>
              </a:rPr>
              <a:t>تقاضا کردن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82275">
                                            <p:txEl>
                                              <p:pRg st="0" end="0"/>
                                            </p:txEl>
                                          </p:spTgt>
                                        </p:tgtEl>
                                        <p:attrNameLst>
                                          <p:attrName>style.visibility</p:attrName>
                                        </p:attrNameLst>
                                      </p:cBhvr>
                                      <p:to>
                                        <p:strVal val="visible"/>
                                      </p:to>
                                    </p:set>
                                    <p:anim to="" calcmode="lin" valueType="num">
                                      <p:cBhvr>
                                        <p:cTn id="7" dur="1" fill="hold"/>
                                        <p:tgtEl>
                                          <p:spTgt spid="182275">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82275">
                                            <p:txEl>
                                              <p:pRg st="1" end="1"/>
                                            </p:txEl>
                                          </p:spTgt>
                                        </p:tgtEl>
                                        <p:attrNameLst>
                                          <p:attrName>style.visibility</p:attrName>
                                        </p:attrNameLst>
                                      </p:cBhvr>
                                      <p:to>
                                        <p:strVal val="visible"/>
                                      </p:to>
                                    </p:set>
                                    <p:anim to="" calcmode="lin" valueType="num">
                                      <p:cBhvr>
                                        <p:cTn id="11" dur="1" fill="hold"/>
                                        <p:tgtEl>
                                          <p:spTgt spid="182275">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182275">
                                            <p:txEl>
                                              <p:pRg st="2" end="2"/>
                                            </p:txEl>
                                          </p:spTgt>
                                        </p:tgtEl>
                                        <p:attrNameLst>
                                          <p:attrName>style.visibility</p:attrName>
                                        </p:attrNameLst>
                                      </p:cBhvr>
                                      <p:to>
                                        <p:strVal val="visible"/>
                                      </p:to>
                                    </p:set>
                                    <p:anim to="" calcmode="lin" valueType="num">
                                      <p:cBhvr>
                                        <p:cTn id="15" dur="1" fill="hold"/>
                                        <p:tgtEl>
                                          <p:spTgt spid="182275">
                                            <p:txEl>
                                              <p:pRg st="2" end="2"/>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182275">
                                            <p:txEl>
                                              <p:pRg st="3" end="3"/>
                                            </p:txEl>
                                          </p:spTgt>
                                        </p:tgtEl>
                                        <p:attrNameLst>
                                          <p:attrName>style.visibility</p:attrName>
                                        </p:attrNameLst>
                                      </p:cBhvr>
                                      <p:to>
                                        <p:strVal val="visible"/>
                                      </p:to>
                                    </p:set>
                                    <p:anim to="" calcmode="lin" valueType="num">
                                      <p:cBhvr>
                                        <p:cTn id="19" dur="1" fill="hold"/>
                                        <p:tgtEl>
                                          <p:spTgt spid="182275">
                                            <p:txEl>
                                              <p:pRg st="3" end="3"/>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182275">
                                            <p:txEl>
                                              <p:pRg st="4" end="4"/>
                                            </p:txEl>
                                          </p:spTgt>
                                        </p:tgtEl>
                                        <p:attrNameLst>
                                          <p:attrName>style.visibility</p:attrName>
                                        </p:attrNameLst>
                                      </p:cBhvr>
                                      <p:to>
                                        <p:strVal val="visible"/>
                                      </p:to>
                                    </p:set>
                                    <p:anim to="" calcmode="lin" valueType="num">
                                      <p:cBhvr>
                                        <p:cTn id="23" dur="1" fill="hold"/>
                                        <p:tgtEl>
                                          <p:spTgt spid="182275">
                                            <p:txEl>
                                              <p:pRg st="4" end="4"/>
                                            </p:txEl>
                                          </p:spTgt>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182275">
                                            <p:txEl>
                                              <p:pRg st="5" end="5"/>
                                            </p:txEl>
                                          </p:spTgt>
                                        </p:tgtEl>
                                        <p:attrNameLst>
                                          <p:attrName>style.visibility</p:attrName>
                                        </p:attrNameLst>
                                      </p:cBhvr>
                                      <p:to>
                                        <p:strVal val="visible"/>
                                      </p:to>
                                    </p:set>
                                    <p:anim to="" calcmode="lin" valueType="num">
                                      <p:cBhvr>
                                        <p:cTn id="27" dur="1" fill="hold"/>
                                        <p:tgtEl>
                                          <p:spTgt spid="182275">
                                            <p:txEl>
                                              <p:pRg st="5" end="5"/>
                                            </p:txEl>
                                          </p:spTgt>
                                        </p:tgtEl>
                                        <p:attrNameLst>
                                          <p:attrName/>
                                        </p:attrNameLst>
                                      </p:cBhvr>
                                    </p:anim>
                                  </p:childTnLst>
                                </p:cTn>
                              </p:par>
                            </p:childTnLst>
                          </p:cTn>
                        </p:par>
                        <p:par>
                          <p:cTn id="28" fill="hold" nodeType="afterGroup">
                            <p:stCondLst>
                              <p:cond delay="0"/>
                            </p:stCondLst>
                            <p:childTnLst>
                              <p:par>
                                <p:cTn id="29" presetID="24" presetClass="entr" presetSubtype="0" fill="hold" nodeType="afterEffect">
                                  <p:stCondLst>
                                    <p:cond delay="0"/>
                                  </p:stCondLst>
                                  <p:childTnLst>
                                    <p:set>
                                      <p:cBhvr>
                                        <p:cTn id="30" dur="1" fill="hold">
                                          <p:stCondLst>
                                            <p:cond delay="0"/>
                                          </p:stCondLst>
                                        </p:cTn>
                                        <p:tgtEl>
                                          <p:spTgt spid="182275">
                                            <p:txEl>
                                              <p:pRg st="6" end="6"/>
                                            </p:txEl>
                                          </p:spTgt>
                                        </p:tgtEl>
                                        <p:attrNameLst>
                                          <p:attrName>style.visibility</p:attrName>
                                        </p:attrNameLst>
                                      </p:cBhvr>
                                      <p:to>
                                        <p:strVal val="visible"/>
                                      </p:to>
                                    </p:set>
                                    <p:anim to="" calcmode="lin" valueType="num">
                                      <p:cBhvr>
                                        <p:cTn id="31" dur="1" fill="hold"/>
                                        <p:tgtEl>
                                          <p:spTgt spid="182275">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 Box 2">
            <a:extLst>
              <a:ext uri="{FF2B5EF4-FFF2-40B4-BE49-F238E27FC236}">
                <a16:creationId xmlns:a16="http://schemas.microsoft.com/office/drawing/2014/main" xmlns="" id="{E7C1C838-D3BF-42A3-B401-1428FAAF1C2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3299" name="Text Box 3">
            <a:extLst>
              <a:ext uri="{FF2B5EF4-FFF2-40B4-BE49-F238E27FC236}">
                <a16:creationId xmlns:a16="http://schemas.microsoft.com/office/drawing/2014/main" xmlns="" id="{3AF3434B-B4EB-4DBB-B873-96932948045F}"/>
              </a:ext>
            </a:extLst>
          </p:cNvPr>
          <p:cNvSpPr txBox="1">
            <a:spLocks noChangeArrowheads="1"/>
          </p:cNvSpPr>
          <p:nvPr/>
        </p:nvSpPr>
        <p:spPr bwMode="auto">
          <a:xfrm>
            <a:off x="539750" y="758825"/>
            <a:ext cx="80645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همنوایی </a:t>
            </a:r>
          </a:p>
          <a:p>
            <a:pPr algn="just" eaLnBrk="1" hangingPunct="1">
              <a:lnSpc>
                <a:spcPct val="150000"/>
              </a:lnSpc>
              <a:buFontTx/>
              <a:buChar char="•"/>
            </a:pPr>
            <a:r>
              <a:rPr lang="fa-IR" altLang="en-US" b="0">
                <a:solidFill>
                  <a:srgbClr val="FFFF00"/>
                </a:solidFill>
              </a:rPr>
              <a:t>تسلیم شدن به فشارهای گروهی وقتی که تقاضای مستقیمی از سوی گروه در مورد همرنگ شدن فرد با گروه انجام نگرفته باشد، (دوو و رایتس من 1984)</a:t>
            </a:r>
          </a:p>
          <a:p>
            <a:pPr algn="just" eaLnBrk="1" hangingPunct="1">
              <a:lnSpc>
                <a:spcPct val="150000"/>
              </a:lnSpc>
              <a:buFontTx/>
              <a:buChar char="•"/>
            </a:pPr>
            <a:r>
              <a:rPr lang="fa-IR" altLang="en-US" b="0">
                <a:solidFill>
                  <a:srgbClr val="FFFF00"/>
                </a:solidFill>
              </a:rPr>
              <a:t>همنوایی عبارت است از احساس فشار واقعی یا خیالی از سوی گروه به وسیله فرد که در نتیجه سبب تغییری در رفتار او گردد (آرونسون 1999)</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183299">
                                            <p:txEl>
                                              <p:pRg st="0" end="0"/>
                                            </p:txEl>
                                          </p:spTgt>
                                        </p:tgtEl>
                                        <p:attrNameLst>
                                          <p:attrName>style.visibility</p:attrName>
                                        </p:attrNameLst>
                                      </p:cBhvr>
                                      <p:to>
                                        <p:strVal val="visible"/>
                                      </p:to>
                                    </p:set>
                                    <p:anim calcmode="lin" valueType="num">
                                      <p:cBhvr additive="base">
                                        <p:cTn id="7" dur="2000" fill="hold"/>
                                        <p:tgtEl>
                                          <p:spTgt spid="183299">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83299">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4" fill="hold" nodeType="afterEffect">
                                  <p:stCondLst>
                                    <p:cond delay="0"/>
                                  </p:stCondLst>
                                  <p:childTnLst>
                                    <p:set>
                                      <p:cBhvr>
                                        <p:cTn id="11" dur="1" fill="hold">
                                          <p:stCondLst>
                                            <p:cond delay="0"/>
                                          </p:stCondLst>
                                        </p:cTn>
                                        <p:tgtEl>
                                          <p:spTgt spid="183299">
                                            <p:txEl>
                                              <p:pRg st="1" end="1"/>
                                            </p:txEl>
                                          </p:spTgt>
                                        </p:tgtEl>
                                        <p:attrNameLst>
                                          <p:attrName>style.visibility</p:attrName>
                                        </p:attrNameLst>
                                      </p:cBhvr>
                                      <p:to>
                                        <p:strVal val="visible"/>
                                      </p:to>
                                    </p:set>
                                    <p:anim calcmode="lin" valueType="num">
                                      <p:cBhvr additive="base">
                                        <p:cTn id="12" dur="2000" fill="hold"/>
                                        <p:tgtEl>
                                          <p:spTgt spid="183299">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183299">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4" fill="hold" nodeType="afterEffect">
                                  <p:stCondLst>
                                    <p:cond delay="0"/>
                                  </p:stCondLst>
                                  <p:childTnLst>
                                    <p:set>
                                      <p:cBhvr>
                                        <p:cTn id="16" dur="1" fill="hold">
                                          <p:stCondLst>
                                            <p:cond delay="0"/>
                                          </p:stCondLst>
                                        </p:cTn>
                                        <p:tgtEl>
                                          <p:spTgt spid="183299">
                                            <p:txEl>
                                              <p:pRg st="2" end="2"/>
                                            </p:txEl>
                                          </p:spTgt>
                                        </p:tgtEl>
                                        <p:attrNameLst>
                                          <p:attrName>style.visibility</p:attrName>
                                        </p:attrNameLst>
                                      </p:cBhvr>
                                      <p:to>
                                        <p:strVal val="visible"/>
                                      </p:to>
                                    </p:set>
                                    <p:anim calcmode="lin" valueType="num">
                                      <p:cBhvr additive="base">
                                        <p:cTn id="17" dur="2000" fill="hold"/>
                                        <p:tgtEl>
                                          <p:spTgt spid="183299">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18329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Text Box 2">
            <a:extLst>
              <a:ext uri="{FF2B5EF4-FFF2-40B4-BE49-F238E27FC236}">
                <a16:creationId xmlns:a16="http://schemas.microsoft.com/office/drawing/2014/main" xmlns="" id="{3AAAC5A3-2D3D-4FC3-993B-FE2547AFD40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4323" name="Text Box 3">
            <a:extLst>
              <a:ext uri="{FF2B5EF4-FFF2-40B4-BE49-F238E27FC236}">
                <a16:creationId xmlns:a16="http://schemas.microsoft.com/office/drawing/2014/main" xmlns="" id="{63768C15-5849-40CB-8C81-F07A5578B6E7}"/>
              </a:ext>
            </a:extLst>
          </p:cNvPr>
          <p:cNvSpPr txBox="1">
            <a:spLocks noChangeArrowheads="1"/>
          </p:cNvSpPr>
          <p:nvPr/>
        </p:nvSpPr>
        <p:spPr bwMode="auto">
          <a:xfrm>
            <a:off x="611188" y="552450"/>
            <a:ext cx="7920037"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800100" indent="-34290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عوامل موقعیتی موثر بر میزان همنوایی </a:t>
            </a:r>
          </a:p>
          <a:p>
            <a:pPr lvl="1" algn="just" eaLnBrk="1" hangingPunct="1">
              <a:lnSpc>
                <a:spcPct val="150000"/>
              </a:lnSpc>
              <a:buFontTx/>
              <a:buChar char="•"/>
            </a:pPr>
            <a:r>
              <a:rPr lang="fa-IR" altLang="en-US" b="0">
                <a:solidFill>
                  <a:srgbClr val="FFFF00"/>
                </a:solidFill>
              </a:rPr>
              <a:t>حجم گروه </a:t>
            </a:r>
          </a:p>
          <a:p>
            <a:pPr lvl="1" algn="just" eaLnBrk="1" hangingPunct="1">
              <a:lnSpc>
                <a:spcPct val="150000"/>
              </a:lnSpc>
              <a:buFontTx/>
              <a:buChar char="•"/>
            </a:pPr>
            <a:r>
              <a:rPr lang="fa-IR" altLang="en-US" b="0">
                <a:solidFill>
                  <a:srgbClr val="FFFF00"/>
                </a:solidFill>
              </a:rPr>
              <a:t>میزان تلقی گروه از افراد به عنوان واحدهای مجزا </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a:solidFill>
                  <a:srgbClr val="FF3300"/>
                </a:solidFill>
              </a:rPr>
              <a:t>رفتارهای مغایر با همنوایی </a:t>
            </a:r>
          </a:p>
          <a:p>
            <a:pPr algn="just" eaLnBrk="1" hangingPunct="1">
              <a:lnSpc>
                <a:spcPct val="150000"/>
              </a:lnSpc>
            </a:pPr>
            <a:r>
              <a:rPr lang="fa-IR" altLang="en-US" b="0">
                <a:solidFill>
                  <a:srgbClr val="FFFF00"/>
                </a:solidFill>
              </a:rPr>
              <a:t>					1- استقلال رای </a:t>
            </a:r>
          </a:p>
          <a:p>
            <a:pPr algn="just" eaLnBrk="1" hangingPunct="1">
              <a:lnSpc>
                <a:spcPct val="150000"/>
              </a:lnSpc>
            </a:pPr>
            <a:r>
              <a:rPr lang="fa-IR" altLang="en-US" b="0">
                <a:solidFill>
                  <a:srgbClr val="FFFF00"/>
                </a:solidFill>
              </a:rPr>
              <a:t>					2- ناهمنوایی یا ضد همنوایی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184323">
                                            <p:txEl>
                                              <p:pRg st="0" end="0"/>
                                            </p:txEl>
                                          </p:spTgt>
                                        </p:tgtEl>
                                        <p:attrNameLst>
                                          <p:attrName>style.visibility</p:attrName>
                                        </p:attrNameLst>
                                      </p:cBhvr>
                                      <p:to>
                                        <p:strVal val="visible"/>
                                      </p:to>
                                    </p:set>
                                    <p:animEffect transition="in" filter="wheel(4)">
                                      <p:cBhvr>
                                        <p:cTn id="7" dur="2000"/>
                                        <p:tgtEl>
                                          <p:spTgt spid="184323">
                                            <p:txEl>
                                              <p:pRg st="0" end="0"/>
                                            </p:txEl>
                                          </p:spTgt>
                                        </p:tgtEl>
                                      </p:cBhvr>
                                    </p:animEffect>
                                  </p:childTnLst>
                                </p:cTn>
                              </p:par>
                            </p:childTnLst>
                          </p:cTn>
                        </p:par>
                        <p:par>
                          <p:cTn id="8" fill="hold" nodeType="afterGroup">
                            <p:stCondLst>
                              <p:cond delay="2000"/>
                            </p:stCondLst>
                            <p:childTnLst>
                              <p:par>
                                <p:cTn id="9" presetID="21" presetClass="entr" presetSubtype="4" fill="hold" nodeType="afterEffect">
                                  <p:stCondLst>
                                    <p:cond delay="0"/>
                                  </p:stCondLst>
                                  <p:childTnLst>
                                    <p:set>
                                      <p:cBhvr>
                                        <p:cTn id="10" dur="1" fill="hold">
                                          <p:stCondLst>
                                            <p:cond delay="0"/>
                                          </p:stCondLst>
                                        </p:cTn>
                                        <p:tgtEl>
                                          <p:spTgt spid="184323">
                                            <p:txEl>
                                              <p:pRg st="1" end="1"/>
                                            </p:txEl>
                                          </p:spTgt>
                                        </p:tgtEl>
                                        <p:attrNameLst>
                                          <p:attrName>style.visibility</p:attrName>
                                        </p:attrNameLst>
                                      </p:cBhvr>
                                      <p:to>
                                        <p:strVal val="visible"/>
                                      </p:to>
                                    </p:set>
                                    <p:animEffect transition="in" filter="wheel(4)">
                                      <p:cBhvr>
                                        <p:cTn id="11" dur="2000"/>
                                        <p:tgtEl>
                                          <p:spTgt spid="184323">
                                            <p:txEl>
                                              <p:pRg st="1" end="1"/>
                                            </p:txEl>
                                          </p:spTgt>
                                        </p:tgtEl>
                                      </p:cBhvr>
                                    </p:animEffect>
                                  </p:childTnLst>
                                </p:cTn>
                              </p:par>
                            </p:childTnLst>
                          </p:cTn>
                        </p:par>
                        <p:par>
                          <p:cTn id="12" fill="hold" nodeType="afterGroup">
                            <p:stCondLst>
                              <p:cond delay="4000"/>
                            </p:stCondLst>
                            <p:childTnLst>
                              <p:par>
                                <p:cTn id="13" presetID="21" presetClass="entr" presetSubtype="4" fill="hold" nodeType="afterEffect">
                                  <p:stCondLst>
                                    <p:cond delay="0"/>
                                  </p:stCondLst>
                                  <p:childTnLst>
                                    <p:set>
                                      <p:cBhvr>
                                        <p:cTn id="14" dur="1" fill="hold">
                                          <p:stCondLst>
                                            <p:cond delay="0"/>
                                          </p:stCondLst>
                                        </p:cTn>
                                        <p:tgtEl>
                                          <p:spTgt spid="184323">
                                            <p:txEl>
                                              <p:pRg st="2" end="2"/>
                                            </p:txEl>
                                          </p:spTgt>
                                        </p:tgtEl>
                                        <p:attrNameLst>
                                          <p:attrName>style.visibility</p:attrName>
                                        </p:attrNameLst>
                                      </p:cBhvr>
                                      <p:to>
                                        <p:strVal val="visible"/>
                                      </p:to>
                                    </p:set>
                                    <p:animEffect transition="in" filter="wheel(4)">
                                      <p:cBhvr>
                                        <p:cTn id="15" dur="2000"/>
                                        <p:tgtEl>
                                          <p:spTgt spid="184323">
                                            <p:txEl>
                                              <p:pRg st="2" end="2"/>
                                            </p:txEl>
                                          </p:spTgt>
                                        </p:tgtEl>
                                      </p:cBhvr>
                                    </p:animEffect>
                                  </p:childTnLst>
                                </p:cTn>
                              </p:par>
                            </p:childTnLst>
                          </p:cTn>
                        </p:par>
                        <p:par>
                          <p:cTn id="16" fill="hold" nodeType="afterGroup">
                            <p:stCondLst>
                              <p:cond delay="6000"/>
                            </p:stCondLst>
                            <p:childTnLst>
                              <p:par>
                                <p:cTn id="17" presetID="21" presetClass="entr" presetSubtype="4" fill="hold" nodeType="afterEffect">
                                  <p:stCondLst>
                                    <p:cond delay="0"/>
                                  </p:stCondLst>
                                  <p:childTnLst>
                                    <p:set>
                                      <p:cBhvr>
                                        <p:cTn id="18" dur="1" fill="hold">
                                          <p:stCondLst>
                                            <p:cond delay="0"/>
                                          </p:stCondLst>
                                        </p:cTn>
                                        <p:tgtEl>
                                          <p:spTgt spid="184323">
                                            <p:txEl>
                                              <p:pRg st="4" end="4"/>
                                            </p:txEl>
                                          </p:spTgt>
                                        </p:tgtEl>
                                        <p:attrNameLst>
                                          <p:attrName>style.visibility</p:attrName>
                                        </p:attrNameLst>
                                      </p:cBhvr>
                                      <p:to>
                                        <p:strVal val="visible"/>
                                      </p:to>
                                    </p:set>
                                    <p:animEffect transition="in" filter="wheel(4)">
                                      <p:cBhvr>
                                        <p:cTn id="19" dur="2000"/>
                                        <p:tgtEl>
                                          <p:spTgt spid="184323">
                                            <p:txEl>
                                              <p:pRg st="4" end="4"/>
                                            </p:txEl>
                                          </p:spTgt>
                                        </p:tgtEl>
                                      </p:cBhvr>
                                    </p:animEffect>
                                  </p:childTnLst>
                                </p:cTn>
                              </p:par>
                            </p:childTnLst>
                          </p:cTn>
                        </p:par>
                        <p:par>
                          <p:cTn id="20" fill="hold" nodeType="afterGroup">
                            <p:stCondLst>
                              <p:cond delay="8000"/>
                            </p:stCondLst>
                            <p:childTnLst>
                              <p:par>
                                <p:cTn id="21" presetID="21" presetClass="entr" presetSubtype="4" fill="hold" nodeType="afterEffect">
                                  <p:stCondLst>
                                    <p:cond delay="0"/>
                                  </p:stCondLst>
                                  <p:childTnLst>
                                    <p:set>
                                      <p:cBhvr>
                                        <p:cTn id="22" dur="1" fill="hold">
                                          <p:stCondLst>
                                            <p:cond delay="0"/>
                                          </p:stCondLst>
                                        </p:cTn>
                                        <p:tgtEl>
                                          <p:spTgt spid="184323">
                                            <p:txEl>
                                              <p:pRg st="5" end="5"/>
                                            </p:txEl>
                                          </p:spTgt>
                                        </p:tgtEl>
                                        <p:attrNameLst>
                                          <p:attrName>style.visibility</p:attrName>
                                        </p:attrNameLst>
                                      </p:cBhvr>
                                      <p:to>
                                        <p:strVal val="visible"/>
                                      </p:to>
                                    </p:set>
                                    <p:animEffect transition="in" filter="wheel(4)">
                                      <p:cBhvr>
                                        <p:cTn id="23" dur="2000"/>
                                        <p:tgtEl>
                                          <p:spTgt spid="184323">
                                            <p:txEl>
                                              <p:pRg st="5" end="5"/>
                                            </p:txEl>
                                          </p:spTgt>
                                        </p:tgtEl>
                                      </p:cBhvr>
                                    </p:animEffect>
                                  </p:childTnLst>
                                </p:cTn>
                              </p:par>
                            </p:childTnLst>
                          </p:cTn>
                        </p:par>
                        <p:par>
                          <p:cTn id="24" fill="hold" nodeType="afterGroup">
                            <p:stCondLst>
                              <p:cond delay="10000"/>
                            </p:stCondLst>
                            <p:childTnLst>
                              <p:par>
                                <p:cTn id="25" presetID="21" presetClass="entr" presetSubtype="4" fill="hold" nodeType="afterEffect">
                                  <p:stCondLst>
                                    <p:cond delay="0"/>
                                  </p:stCondLst>
                                  <p:childTnLst>
                                    <p:set>
                                      <p:cBhvr>
                                        <p:cTn id="26" dur="1" fill="hold">
                                          <p:stCondLst>
                                            <p:cond delay="0"/>
                                          </p:stCondLst>
                                        </p:cTn>
                                        <p:tgtEl>
                                          <p:spTgt spid="184323">
                                            <p:txEl>
                                              <p:pRg st="6" end="6"/>
                                            </p:txEl>
                                          </p:spTgt>
                                        </p:tgtEl>
                                        <p:attrNameLst>
                                          <p:attrName>style.visibility</p:attrName>
                                        </p:attrNameLst>
                                      </p:cBhvr>
                                      <p:to>
                                        <p:strVal val="visible"/>
                                      </p:to>
                                    </p:set>
                                    <p:animEffect transition="in" filter="wheel(4)">
                                      <p:cBhvr>
                                        <p:cTn id="27" dur="2000"/>
                                        <p:tgtEl>
                                          <p:spTgt spid="1843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Text Box 2">
            <a:extLst>
              <a:ext uri="{FF2B5EF4-FFF2-40B4-BE49-F238E27FC236}">
                <a16:creationId xmlns:a16="http://schemas.microsoft.com/office/drawing/2014/main" xmlns="" id="{3E9B65C3-3C9D-46DF-8022-9F351AC88E0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5347" name="Text Box 3">
            <a:extLst>
              <a:ext uri="{FF2B5EF4-FFF2-40B4-BE49-F238E27FC236}">
                <a16:creationId xmlns:a16="http://schemas.microsoft.com/office/drawing/2014/main" xmlns="" id="{E21FE19D-2C37-42F9-BB1A-948C050026C7}"/>
              </a:ext>
            </a:extLst>
          </p:cNvPr>
          <p:cNvSpPr txBox="1">
            <a:spLocks noChangeArrowheads="1"/>
          </p:cNvSpPr>
          <p:nvPr/>
        </p:nvSpPr>
        <p:spPr bwMode="auto">
          <a:xfrm>
            <a:off x="611188" y="590550"/>
            <a:ext cx="7920037"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355850" indent="-342900" eaLnBrk="0" hangingPunct="0">
              <a:defRPr sz="3000" b="1">
                <a:solidFill>
                  <a:schemeClr val="tx1"/>
                </a:solidFill>
                <a:latin typeface="Arial" panose="020B0604020202020204" pitchFamily="34" charset="0"/>
                <a:cs typeface="B Zar" pitchFamily="2" charset="0"/>
              </a:defRPr>
            </a:lvl5pPr>
            <a:lvl6pPr marL="281305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327025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72745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418465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کنترل:</a:t>
            </a:r>
          </a:p>
          <a:p>
            <a:pPr algn="just" eaLnBrk="1" hangingPunct="1">
              <a:lnSpc>
                <a:spcPct val="150000"/>
              </a:lnSpc>
            </a:pPr>
            <a:r>
              <a:rPr lang="fa-IR" altLang="en-US" b="0">
                <a:solidFill>
                  <a:srgbClr val="FFFF00"/>
                </a:solidFill>
              </a:rPr>
              <a:t>	</a:t>
            </a:r>
            <a:r>
              <a:rPr lang="fa-IR" altLang="en-US" sz="2500" b="0">
                <a:solidFill>
                  <a:srgbClr val="66FF99"/>
                </a:solidFill>
                <a:cs typeface="B Nasim" pitchFamily="2" charset="0"/>
              </a:rPr>
              <a:t>کنترل</a:t>
            </a:r>
            <a:r>
              <a:rPr lang="fa-IR" altLang="en-US" b="0">
                <a:solidFill>
                  <a:srgbClr val="FFFF00"/>
                </a:solidFill>
              </a:rPr>
              <a:t> را می توان اعمال قدرت، هدایت یا بازداری اعمال و رفتار دیگران یا خود تعریف کرد. </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a:solidFill>
                  <a:srgbClr val="FF3300"/>
                </a:solidFill>
              </a:rPr>
              <a:t>سایر موارد مربوط به کنترل:</a:t>
            </a:r>
          </a:p>
          <a:p>
            <a:pPr lvl="4" algn="just" eaLnBrk="1" hangingPunct="1">
              <a:lnSpc>
                <a:spcPct val="150000"/>
              </a:lnSpc>
              <a:buFontTx/>
              <a:buChar char="•"/>
            </a:pPr>
            <a:r>
              <a:rPr lang="fa-IR" altLang="en-US" b="0">
                <a:solidFill>
                  <a:srgbClr val="FFFF00"/>
                </a:solidFill>
              </a:rPr>
              <a:t>توهم کنترل</a:t>
            </a:r>
          </a:p>
          <a:p>
            <a:pPr lvl="4" algn="just" eaLnBrk="1" hangingPunct="1">
              <a:lnSpc>
                <a:spcPct val="150000"/>
              </a:lnSpc>
              <a:buFontTx/>
              <a:buChar char="•"/>
            </a:pPr>
            <a:r>
              <a:rPr lang="fa-IR" altLang="en-US" b="0">
                <a:solidFill>
                  <a:srgbClr val="FFFF00"/>
                </a:solidFill>
              </a:rPr>
              <a:t>پیامدهای اعتقاد به داشتن کنترل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185347">
                                            <p:txEl>
                                              <p:pRg st="0" end="0"/>
                                            </p:txEl>
                                          </p:spTgt>
                                        </p:tgtEl>
                                        <p:attrNameLst>
                                          <p:attrName>style.visibility</p:attrName>
                                        </p:attrNameLst>
                                      </p:cBhvr>
                                      <p:to>
                                        <p:strVal val="visible"/>
                                      </p:to>
                                    </p:set>
                                    <p:animEffect transition="in" filter="strips(upLeft)">
                                      <p:cBhvr>
                                        <p:cTn id="7" dur="2000"/>
                                        <p:tgtEl>
                                          <p:spTgt spid="185347">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185347">
                                            <p:txEl>
                                              <p:pRg st="1" end="1"/>
                                            </p:txEl>
                                          </p:spTgt>
                                        </p:tgtEl>
                                        <p:attrNameLst>
                                          <p:attrName>style.visibility</p:attrName>
                                        </p:attrNameLst>
                                      </p:cBhvr>
                                      <p:to>
                                        <p:strVal val="visible"/>
                                      </p:to>
                                    </p:set>
                                    <p:animEffect transition="in" filter="strips(upLeft)">
                                      <p:cBhvr>
                                        <p:cTn id="11" dur="2000"/>
                                        <p:tgtEl>
                                          <p:spTgt spid="185347">
                                            <p:txEl>
                                              <p:pRg st="1" end="1"/>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185347">
                                            <p:txEl>
                                              <p:pRg st="3" end="3"/>
                                            </p:txEl>
                                          </p:spTgt>
                                        </p:tgtEl>
                                        <p:attrNameLst>
                                          <p:attrName>style.visibility</p:attrName>
                                        </p:attrNameLst>
                                      </p:cBhvr>
                                      <p:to>
                                        <p:strVal val="visible"/>
                                      </p:to>
                                    </p:set>
                                    <p:animEffect transition="in" filter="strips(upLeft)">
                                      <p:cBhvr>
                                        <p:cTn id="15" dur="2000"/>
                                        <p:tgtEl>
                                          <p:spTgt spid="185347">
                                            <p:txEl>
                                              <p:pRg st="3" end="3"/>
                                            </p:txEl>
                                          </p:spTgt>
                                        </p:tgtEl>
                                      </p:cBhvr>
                                    </p:animEffect>
                                  </p:childTnLst>
                                </p:cTn>
                              </p:par>
                            </p:childTnLst>
                          </p:cTn>
                        </p:par>
                        <p:par>
                          <p:cTn id="16" fill="hold" nodeType="afterGroup">
                            <p:stCondLst>
                              <p:cond delay="6000"/>
                            </p:stCondLst>
                            <p:childTnLst>
                              <p:par>
                                <p:cTn id="17" presetID="18" presetClass="entr" presetSubtype="9" fill="hold" nodeType="afterEffect">
                                  <p:stCondLst>
                                    <p:cond delay="0"/>
                                  </p:stCondLst>
                                  <p:childTnLst>
                                    <p:set>
                                      <p:cBhvr>
                                        <p:cTn id="18" dur="1" fill="hold">
                                          <p:stCondLst>
                                            <p:cond delay="0"/>
                                          </p:stCondLst>
                                        </p:cTn>
                                        <p:tgtEl>
                                          <p:spTgt spid="185347">
                                            <p:txEl>
                                              <p:pRg st="4" end="4"/>
                                            </p:txEl>
                                          </p:spTgt>
                                        </p:tgtEl>
                                        <p:attrNameLst>
                                          <p:attrName>style.visibility</p:attrName>
                                        </p:attrNameLst>
                                      </p:cBhvr>
                                      <p:to>
                                        <p:strVal val="visible"/>
                                      </p:to>
                                    </p:set>
                                    <p:animEffect transition="in" filter="strips(upLeft)">
                                      <p:cBhvr>
                                        <p:cTn id="19" dur="2000"/>
                                        <p:tgtEl>
                                          <p:spTgt spid="185347">
                                            <p:txEl>
                                              <p:pRg st="4" end="4"/>
                                            </p:txEl>
                                          </p:spTgt>
                                        </p:tgtEl>
                                      </p:cBhvr>
                                    </p:animEffect>
                                  </p:childTnLst>
                                </p:cTn>
                              </p:par>
                            </p:childTnLst>
                          </p:cTn>
                        </p:par>
                        <p:par>
                          <p:cTn id="20" fill="hold" nodeType="afterGroup">
                            <p:stCondLst>
                              <p:cond delay="8000"/>
                            </p:stCondLst>
                            <p:childTnLst>
                              <p:par>
                                <p:cTn id="21" presetID="18" presetClass="entr" presetSubtype="9" fill="hold" nodeType="afterEffect">
                                  <p:stCondLst>
                                    <p:cond delay="0"/>
                                  </p:stCondLst>
                                  <p:childTnLst>
                                    <p:set>
                                      <p:cBhvr>
                                        <p:cTn id="22" dur="1" fill="hold">
                                          <p:stCondLst>
                                            <p:cond delay="0"/>
                                          </p:stCondLst>
                                        </p:cTn>
                                        <p:tgtEl>
                                          <p:spTgt spid="185347">
                                            <p:txEl>
                                              <p:pRg st="5" end="5"/>
                                            </p:txEl>
                                          </p:spTgt>
                                        </p:tgtEl>
                                        <p:attrNameLst>
                                          <p:attrName>style.visibility</p:attrName>
                                        </p:attrNameLst>
                                      </p:cBhvr>
                                      <p:to>
                                        <p:strVal val="visible"/>
                                      </p:to>
                                    </p:set>
                                    <p:animEffect transition="in" filter="strips(upLeft)">
                                      <p:cBhvr>
                                        <p:cTn id="23" dur="2000"/>
                                        <p:tgtEl>
                                          <p:spTgt spid="18534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Text Box 2">
            <a:extLst>
              <a:ext uri="{FF2B5EF4-FFF2-40B4-BE49-F238E27FC236}">
                <a16:creationId xmlns:a16="http://schemas.microsoft.com/office/drawing/2014/main" xmlns="" id="{A2CE134A-2095-412D-A4B4-992BF84ED96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6371" name="Text Box 3">
            <a:extLst>
              <a:ext uri="{FF2B5EF4-FFF2-40B4-BE49-F238E27FC236}">
                <a16:creationId xmlns:a16="http://schemas.microsoft.com/office/drawing/2014/main" xmlns="" id="{B8AF1913-4F34-4E07-81DC-4EFB18FA0F7E}"/>
              </a:ext>
            </a:extLst>
          </p:cNvPr>
          <p:cNvSpPr txBox="1">
            <a:spLocks noChangeArrowheads="1"/>
          </p:cNvSpPr>
          <p:nvPr/>
        </p:nvSpPr>
        <p:spPr bwMode="auto">
          <a:xfrm>
            <a:off x="2017713" y="538163"/>
            <a:ext cx="5113337" cy="549275"/>
          </a:xfrm>
          <a:prstGeom prst="rect">
            <a:avLst/>
          </a:prstGeom>
          <a:noFill/>
          <a:ln w="9525">
            <a:noFill/>
            <a:miter lim="800000"/>
            <a:headEnd/>
            <a:tailEnd/>
          </a:ln>
          <a:effectLst/>
        </p:spPr>
        <p:txBody>
          <a:bodyPr>
            <a:spAutoFit/>
          </a:bodyPr>
          <a:lstStyle/>
          <a:p>
            <a:pPr marL="342900" indent="-342900" algn="just">
              <a:spcBef>
                <a:spcPct val="50000"/>
              </a:spcBef>
              <a:defRPr/>
            </a:pPr>
            <a:r>
              <a:rPr lang="fa-IR" u="sng">
                <a:solidFill>
                  <a:srgbClr val="FF9900"/>
                </a:solidFill>
                <a:effectLst>
                  <a:outerShdw blurRad="38100" dist="38100" dir="2700000" algn="tl">
                    <a:srgbClr val="000000"/>
                  </a:outerShdw>
                </a:effectLst>
                <a:latin typeface="Arial" charset="0"/>
                <a:cs typeface="B Zar" pitchFamily="2" charset="-78"/>
              </a:rPr>
              <a:t>تفاوت های فردی در درک کنترل:</a:t>
            </a:r>
          </a:p>
        </p:txBody>
      </p:sp>
      <p:sp>
        <p:nvSpPr>
          <p:cNvPr id="186372" name="Line 4">
            <a:extLst>
              <a:ext uri="{FF2B5EF4-FFF2-40B4-BE49-F238E27FC236}">
                <a16:creationId xmlns:a16="http://schemas.microsoft.com/office/drawing/2014/main" xmlns="" id="{DBB5BC68-A275-4C3D-89DB-7746DEB97EBC}"/>
              </a:ext>
            </a:extLst>
          </p:cNvPr>
          <p:cNvSpPr>
            <a:spLocks noChangeShapeType="1"/>
          </p:cNvSpPr>
          <p:nvPr/>
        </p:nvSpPr>
        <p:spPr bwMode="auto">
          <a:xfrm>
            <a:off x="4572000" y="1185863"/>
            <a:ext cx="0" cy="36036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6373" name="Text Box 5">
            <a:extLst>
              <a:ext uri="{FF2B5EF4-FFF2-40B4-BE49-F238E27FC236}">
                <a16:creationId xmlns:a16="http://schemas.microsoft.com/office/drawing/2014/main" xmlns="" id="{BCEAC6AB-F03D-4951-A792-9B8E0496CFBE}"/>
              </a:ext>
            </a:extLst>
          </p:cNvPr>
          <p:cNvSpPr txBox="1">
            <a:spLocks noChangeArrowheads="1"/>
          </p:cNvSpPr>
          <p:nvPr/>
        </p:nvSpPr>
        <p:spPr bwMode="auto">
          <a:xfrm>
            <a:off x="3132138" y="1619250"/>
            <a:ext cx="287972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FF3300"/>
                </a:solidFill>
              </a:rPr>
              <a:t>مرکز یا مکان کنترل </a:t>
            </a:r>
            <a:endParaRPr lang="en-US" altLang="en-US">
              <a:solidFill>
                <a:srgbClr val="FF3300"/>
              </a:solidFill>
            </a:endParaRPr>
          </a:p>
        </p:txBody>
      </p:sp>
      <p:sp>
        <p:nvSpPr>
          <p:cNvPr id="186374" name="Line 6">
            <a:extLst>
              <a:ext uri="{FF2B5EF4-FFF2-40B4-BE49-F238E27FC236}">
                <a16:creationId xmlns:a16="http://schemas.microsoft.com/office/drawing/2014/main" xmlns="" id="{1A44E480-FDBE-47AE-BC42-B9A842BC76D3}"/>
              </a:ext>
            </a:extLst>
          </p:cNvPr>
          <p:cNvSpPr>
            <a:spLocks noChangeShapeType="1"/>
          </p:cNvSpPr>
          <p:nvPr/>
        </p:nvSpPr>
        <p:spPr bwMode="auto">
          <a:xfrm>
            <a:off x="4573588" y="2197100"/>
            <a:ext cx="719137" cy="576263"/>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6375" name="Line 7">
            <a:extLst>
              <a:ext uri="{FF2B5EF4-FFF2-40B4-BE49-F238E27FC236}">
                <a16:creationId xmlns:a16="http://schemas.microsoft.com/office/drawing/2014/main" xmlns="" id="{EC5AE7A2-A3B9-48D7-9E09-93CE0DD0CFDA}"/>
              </a:ext>
            </a:extLst>
          </p:cNvPr>
          <p:cNvSpPr>
            <a:spLocks noChangeShapeType="1"/>
          </p:cNvSpPr>
          <p:nvPr/>
        </p:nvSpPr>
        <p:spPr bwMode="auto">
          <a:xfrm flipH="1">
            <a:off x="3924300" y="2197100"/>
            <a:ext cx="649288" cy="64770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6376" name="Text Box 8">
            <a:extLst>
              <a:ext uri="{FF2B5EF4-FFF2-40B4-BE49-F238E27FC236}">
                <a16:creationId xmlns:a16="http://schemas.microsoft.com/office/drawing/2014/main" xmlns="" id="{1496C7CD-ECBE-42F9-9DAC-FE1D91C53676}"/>
              </a:ext>
            </a:extLst>
          </p:cNvPr>
          <p:cNvSpPr txBox="1">
            <a:spLocks noChangeArrowheads="1"/>
          </p:cNvSpPr>
          <p:nvPr/>
        </p:nvSpPr>
        <p:spPr bwMode="auto">
          <a:xfrm>
            <a:off x="4716463" y="2860675"/>
            <a:ext cx="1008062"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درونی </a:t>
            </a:r>
            <a:endParaRPr lang="en-US" altLang="en-US" sz="2500">
              <a:solidFill>
                <a:srgbClr val="66FF99"/>
              </a:solidFill>
            </a:endParaRPr>
          </a:p>
        </p:txBody>
      </p:sp>
      <p:sp>
        <p:nvSpPr>
          <p:cNvPr id="186378" name="Text Box 10">
            <a:extLst>
              <a:ext uri="{FF2B5EF4-FFF2-40B4-BE49-F238E27FC236}">
                <a16:creationId xmlns:a16="http://schemas.microsoft.com/office/drawing/2014/main" xmlns="" id="{467CC6D9-FA48-41CA-B29E-2C2673653073}"/>
              </a:ext>
            </a:extLst>
          </p:cNvPr>
          <p:cNvSpPr txBox="1">
            <a:spLocks noChangeArrowheads="1"/>
          </p:cNvSpPr>
          <p:nvPr/>
        </p:nvSpPr>
        <p:spPr bwMode="auto">
          <a:xfrm>
            <a:off x="3205163" y="2873375"/>
            <a:ext cx="11525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بیرونی </a:t>
            </a:r>
            <a:endParaRPr lang="en-US" altLang="en-US" sz="2500">
              <a:solidFill>
                <a:srgbClr val="66FF99"/>
              </a:solidFill>
            </a:endParaRPr>
          </a:p>
        </p:txBody>
      </p:sp>
      <p:sp>
        <p:nvSpPr>
          <p:cNvPr id="186379" name="Text Box 11">
            <a:extLst>
              <a:ext uri="{FF2B5EF4-FFF2-40B4-BE49-F238E27FC236}">
                <a16:creationId xmlns:a16="http://schemas.microsoft.com/office/drawing/2014/main" xmlns="" id="{7F5DFCFD-EE5E-41BE-8552-E37C80575B63}"/>
              </a:ext>
            </a:extLst>
          </p:cNvPr>
          <p:cNvSpPr txBox="1">
            <a:spLocks noChangeArrowheads="1"/>
          </p:cNvSpPr>
          <p:nvPr/>
        </p:nvSpPr>
        <p:spPr bwMode="auto">
          <a:xfrm>
            <a:off x="539750" y="4138613"/>
            <a:ext cx="8137525"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buFontTx/>
              <a:buChar char="•"/>
            </a:pPr>
            <a:r>
              <a:rPr lang="fa-IR" altLang="en-US" b="0">
                <a:solidFill>
                  <a:srgbClr val="FFFF00"/>
                </a:solidFill>
              </a:rPr>
              <a:t> واکنش در برابر از دست دادن کنترل:</a:t>
            </a:r>
          </a:p>
          <a:p>
            <a:pPr algn="just" eaLnBrk="1" hangingPunct="1">
              <a:spcBef>
                <a:spcPct val="50000"/>
              </a:spcBef>
            </a:pPr>
            <a:r>
              <a:rPr lang="fa-IR" altLang="en-US" b="0">
                <a:solidFill>
                  <a:srgbClr val="FFFF00"/>
                </a:solidFill>
              </a:rPr>
              <a:t>	نظریه عکس العمل </a:t>
            </a:r>
            <a:endParaRPr lang="en-US" altLang="en-US" b="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grpId="0" nodeType="afterEffect">
                                  <p:stCondLst>
                                    <p:cond delay="0"/>
                                  </p:stCondLst>
                                  <p:childTnLst>
                                    <p:set>
                                      <p:cBhvr>
                                        <p:cTn id="6" dur="1" fill="hold">
                                          <p:stCondLst>
                                            <p:cond delay="0"/>
                                          </p:stCondLst>
                                        </p:cTn>
                                        <p:tgtEl>
                                          <p:spTgt spid="186371"/>
                                        </p:tgtEl>
                                        <p:attrNameLst>
                                          <p:attrName>style.visibility</p:attrName>
                                        </p:attrNameLst>
                                      </p:cBhvr>
                                      <p:to>
                                        <p:strVal val="visible"/>
                                      </p:to>
                                    </p:set>
                                    <p:animEffect transition="in" filter="diamond(out)">
                                      <p:cBhvr>
                                        <p:cTn id="7" dur="2000"/>
                                        <p:tgtEl>
                                          <p:spTgt spid="186371"/>
                                        </p:tgtEl>
                                      </p:cBhvr>
                                    </p:animEffect>
                                  </p:childTnLst>
                                </p:cTn>
                              </p:par>
                            </p:childTnLst>
                          </p:cTn>
                        </p:par>
                        <p:par>
                          <p:cTn id="8" fill="hold" nodeType="afterGroup">
                            <p:stCondLst>
                              <p:cond delay="2000"/>
                            </p:stCondLst>
                            <p:childTnLst>
                              <p:par>
                                <p:cTn id="9" presetID="8" presetClass="entr" presetSubtype="32" fill="hold" nodeType="afterEffect">
                                  <p:stCondLst>
                                    <p:cond delay="0"/>
                                  </p:stCondLst>
                                  <p:childTnLst>
                                    <p:set>
                                      <p:cBhvr>
                                        <p:cTn id="10" dur="1" fill="hold">
                                          <p:stCondLst>
                                            <p:cond delay="0"/>
                                          </p:stCondLst>
                                        </p:cTn>
                                        <p:tgtEl>
                                          <p:spTgt spid="186372"/>
                                        </p:tgtEl>
                                        <p:attrNameLst>
                                          <p:attrName>style.visibility</p:attrName>
                                        </p:attrNameLst>
                                      </p:cBhvr>
                                      <p:to>
                                        <p:strVal val="visible"/>
                                      </p:to>
                                    </p:set>
                                    <p:animEffect transition="in" filter="diamond(out)">
                                      <p:cBhvr>
                                        <p:cTn id="11" dur="2000"/>
                                        <p:tgtEl>
                                          <p:spTgt spid="186372"/>
                                        </p:tgtEl>
                                      </p:cBhvr>
                                    </p:animEffect>
                                  </p:childTnLst>
                                </p:cTn>
                              </p:par>
                            </p:childTnLst>
                          </p:cTn>
                        </p:par>
                        <p:par>
                          <p:cTn id="12" fill="hold" nodeType="afterGroup">
                            <p:stCondLst>
                              <p:cond delay="4000"/>
                            </p:stCondLst>
                            <p:childTnLst>
                              <p:par>
                                <p:cTn id="13" presetID="8" presetClass="entr" presetSubtype="32" fill="hold" grpId="0" nodeType="afterEffect">
                                  <p:stCondLst>
                                    <p:cond delay="0"/>
                                  </p:stCondLst>
                                  <p:childTnLst>
                                    <p:set>
                                      <p:cBhvr>
                                        <p:cTn id="14" dur="1" fill="hold">
                                          <p:stCondLst>
                                            <p:cond delay="0"/>
                                          </p:stCondLst>
                                        </p:cTn>
                                        <p:tgtEl>
                                          <p:spTgt spid="186373"/>
                                        </p:tgtEl>
                                        <p:attrNameLst>
                                          <p:attrName>style.visibility</p:attrName>
                                        </p:attrNameLst>
                                      </p:cBhvr>
                                      <p:to>
                                        <p:strVal val="visible"/>
                                      </p:to>
                                    </p:set>
                                    <p:animEffect transition="in" filter="diamond(out)">
                                      <p:cBhvr>
                                        <p:cTn id="15" dur="2000"/>
                                        <p:tgtEl>
                                          <p:spTgt spid="186373"/>
                                        </p:tgtEl>
                                      </p:cBhvr>
                                    </p:animEffect>
                                  </p:childTnLst>
                                </p:cTn>
                              </p:par>
                            </p:childTnLst>
                          </p:cTn>
                        </p:par>
                        <p:par>
                          <p:cTn id="16" fill="hold" nodeType="afterGroup">
                            <p:stCondLst>
                              <p:cond delay="6000"/>
                            </p:stCondLst>
                            <p:childTnLst>
                              <p:par>
                                <p:cTn id="17" presetID="8" presetClass="entr" presetSubtype="32" fill="hold" nodeType="afterEffect">
                                  <p:stCondLst>
                                    <p:cond delay="0"/>
                                  </p:stCondLst>
                                  <p:childTnLst>
                                    <p:set>
                                      <p:cBhvr>
                                        <p:cTn id="18" dur="1" fill="hold">
                                          <p:stCondLst>
                                            <p:cond delay="0"/>
                                          </p:stCondLst>
                                        </p:cTn>
                                        <p:tgtEl>
                                          <p:spTgt spid="186374"/>
                                        </p:tgtEl>
                                        <p:attrNameLst>
                                          <p:attrName>style.visibility</p:attrName>
                                        </p:attrNameLst>
                                      </p:cBhvr>
                                      <p:to>
                                        <p:strVal val="visible"/>
                                      </p:to>
                                    </p:set>
                                    <p:animEffect transition="in" filter="diamond(out)">
                                      <p:cBhvr>
                                        <p:cTn id="19" dur="2000"/>
                                        <p:tgtEl>
                                          <p:spTgt spid="186374"/>
                                        </p:tgtEl>
                                      </p:cBhvr>
                                    </p:animEffect>
                                  </p:childTnLst>
                                </p:cTn>
                              </p:par>
                            </p:childTnLst>
                          </p:cTn>
                        </p:par>
                        <p:par>
                          <p:cTn id="20" fill="hold" nodeType="afterGroup">
                            <p:stCondLst>
                              <p:cond delay="8000"/>
                            </p:stCondLst>
                            <p:childTnLst>
                              <p:par>
                                <p:cTn id="21" presetID="8" presetClass="entr" presetSubtype="32" fill="hold" grpId="0" nodeType="afterEffect">
                                  <p:stCondLst>
                                    <p:cond delay="0"/>
                                  </p:stCondLst>
                                  <p:childTnLst>
                                    <p:set>
                                      <p:cBhvr>
                                        <p:cTn id="22" dur="1" fill="hold">
                                          <p:stCondLst>
                                            <p:cond delay="0"/>
                                          </p:stCondLst>
                                        </p:cTn>
                                        <p:tgtEl>
                                          <p:spTgt spid="186376"/>
                                        </p:tgtEl>
                                        <p:attrNameLst>
                                          <p:attrName>style.visibility</p:attrName>
                                        </p:attrNameLst>
                                      </p:cBhvr>
                                      <p:to>
                                        <p:strVal val="visible"/>
                                      </p:to>
                                    </p:set>
                                    <p:animEffect transition="in" filter="diamond(out)">
                                      <p:cBhvr>
                                        <p:cTn id="23" dur="2000"/>
                                        <p:tgtEl>
                                          <p:spTgt spid="186376"/>
                                        </p:tgtEl>
                                      </p:cBhvr>
                                    </p:animEffect>
                                  </p:childTnLst>
                                </p:cTn>
                              </p:par>
                            </p:childTnLst>
                          </p:cTn>
                        </p:par>
                        <p:par>
                          <p:cTn id="24" fill="hold" nodeType="afterGroup">
                            <p:stCondLst>
                              <p:cond delay="10000"/>
                            </p:stCondLst>
                            <p:childTnLst>
                              <p:par>
                                <p:cTn id="25" presetID="8" presetClass="entr" presetSubtype="32" fill="hold" nodeType="afterEffect">
                                  <p:stCondLst>
                                    <p:cond delay="0"/>
                                  </p:stCondLst>
                                  <p:childTnLst>
                                    <p:set>
                                      <p:cBhvr>
                                        <p:cTn id="26" dur="1" fill="hold">
                                          <p:stCondLst>
                                            <p:cond delay="0"/>
                                          </p:stCondLst>
                                        </p:cTn>
                                        <p:tgtEl>
                                          <p:spTgt spid="186375"/>
                                        </p:tgtEl>
                                        <p:attrNameLst>
                                          <p:attrName>style.visibility</p:attrName>
                                        </p:attrNameLst>
                                      </p:cBhvr>
                                      <p:to>
                                        <p:strVal val="visible"/>
                                      </p:to>
                                    </p:set>
                                    <p:animEffect transition="in" filter="diamond(out)">
                                      <p:cBhvr>
                                        <p:cTn id="27" dur="2000"/>
                                        <p:tgtEl>
                                          <p:spTgt spid="186375"/>
                                        </p:tgtEl>
                                      </p:cBhvr>
                                    </p:animEffect>
                                  </p:childTnLst>
                                </p:cTn>
                              </p:par>
                            </p:childTnLst>
                          </p:cTn>
                        </p:par>
                        <p:par>
                          <p:cTn id="28" fill="hold" nodeType="afterGroup">
                            <p:stCondLst>
                              <p:cond delay="12000"/>
                            </p:stCondLst>
                            <p:childTnLst>
                              <p:par>
                                <p:cTn id="29" presetID="8" presetClass="entr" presetSubtype="32" fill="hold" grpId="0" nodeType="afterEffect">
                                  <p:stCondLst>
                                    <p:cond delay="0"/>
                                  </p:stCondLst>
                                  <p:childTnLst>
                                    <p:set>
                                      <p:cBhvr>
                                        <p:cTn id="30" dur="1" fill="hold">
                                          <p:stCondLst>
                                            <p:cond delay="0"/>
                                          </p:stCondLst>
                                        </p:cTn>
                                        <p:tgtEl>
                                          <p:spTgt spid="186378"/>
                                        </p:tgtEl>
                                        <p:attrNameLst>
                                          <p:attrName>style.visibility</p:attrName>
                                        </p:attrNameLst>
                                      </p:cBhvr>
                                      <p:to>
                                        <p:strVal val="visible"/>
                                      </p:to>
                                    </p:set>
                                    <p:animEffect transition="in" filter="diamond(out)">
                                      <p:cBhvr>
                                        <p:cTn id="31" dur="2000"/>
                                        <p:tgtEl>
                                          <p:spTgt spid="186378"/>
                                        </p:tgtEl>
                                      </p:cBhvr>
                                    </p:animEffect>
                                  </p:childTnLst>
                                </p:cTn>
                              </p:par>
                            </p:childTnLst>
                          </p:cTn>
                        </p:par>
                        <p:par>
                          <p:cTn id="32" fill="hold" nodeType="afterGroup">
                            <p:stCondLst>
                              <p:cond delay="14000"/>
                            </p:stCondLst>
                            <p:childTnLst>
                              <p:par>
                                <p:cTn id="33" presetID="8" presetClass="entr" presetSubtype="32" fill="hold" grpId="0" nodeType="afterEffect">
                                  <p:stCondLst>
                                    <p:cond delay="0"/>
                                  </p:stCondLst>
                                  <p:childTnLst>
                                    <p:set>
                                      <p:cBhvr>
                                        <p:cTn id="34" dur="1" fill="hold">
                                          <p:stCondLst>
                                            <p:cond delay="0"/>
                                          </p:stCondLst>
                                        </p:cTn>
                                        <p:tgtEl>
                                          <p:spTgt spid="186379"/>
                                        </p:tgtEl>
                                        <p:attrNameLst>
                                          <p:attrName>style.visibility</p:attrName>
                                        </p:attrNameLst>
                                      </p:cBhvr>
                                      <p:to>
                                        <p:strVal val="visible"/>
                                      </p:to>
                                    </p:set>
                                    <p:animEffect transition="in" filter="diamond(out)">
                                      <p:cBhvr>
                                        <p:cTn id="35" dur="2000"/>
                                        <p:tgtEl>
                                          <p:spTgt spid="1863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1" grpId="0"/>
      <p:bldP spid="186373" grpId="0"/>
      <p:bldP spid="186376" grpId="0"/>
      <p:bldP spid="186378" grpId="0"/>
      <p:bldP spid="186379"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2">
            <a:extLst>
              <a:ext uri="{FF2B5EF4-FFF2-40B4-BE49-F238E27FC236}">
                <a16:creationId xmlns:a16="http://schemas.microsoft.com/office/drawing/2014/main" xmlns="" id="{5929D5D7-9137-47CB-82D5-D555D185D73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7395" name="Text Box 3">
            <a:extLst>
              <a:ext uri="{FF2B5EF4-FFF2-40B4-BE49-F238E27FC236}">
                <a16:creationId xmlns:a16="http://schemas.microsoft.com/office/drawing/2014/main" xmlns="" id="{70094B00-ACBC-4195-8666-A24182C5374D}"/>
              </a:ext>
            </a:extLst>
          </p:cNvPr>
          <p:cNvSpPr txBox="1">
            <a:spLocks noChangeArrowheads="1"/>
          </p:cNvSpPr>
          <p:nvPr/>
        </p:nvSpPr>
        <p:spPr bwMode="auto">
          <a:xfrm>
            <a:off x="612775" y="590550"/>
            <a:ext cx="7920038" cy="4892675"/>
          </a:xfrm>
          <a:prstGeom prst="rect">
            <a:avLst/>
          </a:prstGeom>
          <a:noFill/>
          <a:ln w="9525">
            <a:noFill/>
            <a:miter lim="800000"/>
            <a:headEnd/>
            <a:tailEnd/>
          </a:ln>
          <a:effectLst/>
        </p:spPr>
        <p:txBody>
          <a:bodyPr>
            <a:spAutoFit/>
          </a:bodyPr>
          <a:lstStyle/>
          <a:p>
            <a:pPr algn="ctr">
              <a:lnSpc>
                <a:spcPct val="150000"/>
              </a:lnSpc>
              <a:defRPr/>
            </a:pPr>
            <a:r>
              <a:rPr lang="fa-IR">
                <a:solidFill>
                  <a:schemeClr val="tx2"/>
                </a:solidFill>
                <a:effectLst>
                  <a:outerShdw blurRad="38100" dist="38100" dir="2700000" algn="tl">
                    <a:srgbClr val="000000"/>
                  </a:outerShdw>
                </a:effectLst>
                <a:latin typeface="Arial" charset="0"/>
                <a:cs typeface="B Zar" pitchFamily="2" charset="-78"/>
              </a:rPr>
              <a:t>درماندگی آموخته شده </a:t>
            </a:r>
          </a:p>
          <a:p>
            <a:pPr algn="ctr">
              <a:lnSpc>
                <a:spcPct val="150000"/>
              </a:lnSpc>
              <a:defRPr/>
            </a:pPr>
            <a:r>
              <a:rPr lang="fa-IR">
                <a:solidFill>
                  <a:schemeClr val="tx2"/>
                </a:solidFill>
                <a:effectLst>
                  <a:outerShdw blurRad="38100" dist="38100" dir="2700000" algn="tl">
                    <a:srgbClr val="000000"/>
                  </a:outerShdw>
                </a:effectLst>
                <a:latin typeface="Arial" charset="0"/>
                <a:cs typeface="B Zar" pitchFamily="2" charset="-78"/>
              </a:rPr>
              <a:t>(مارتین سیلگمن 1975)</a:t>
            </a:r>
          </a:p>
          <a:p>
            <a:pPr algn="just">
              <a:lnSpc>
                <a:spcPct val="150000"/>
              </a:lnSpc>
              <a:defRPr/>
            </a:pPr>
            <a:endParaRPr lang="fa-IR">
              <a:solidFill>
                <a:srgbClr val="FF3300"/>
              </a:solidFill>
              <a:latin typeface="Arial" charset="0"/>
              <a:cs typeface="B Zar" pitchFamily="2" charset="-78"/>
            </a:endParaRPr>
          </a:p>
          <a:p>
            <a:pPr algn="just">
              <a:lnSpc>
                <a:spcPct val="150000"/>
              </a:lnSpc>
              <a:defRPr/>
            </a:pPr>
            <a:r>
              <a:rPr lang="fa-IR">
                <a:solidFill>
                  <a:srgbClr val="FF3300"/>
                </a:solidFill>
                <a:latin typeface="Arial" charset="0"/>
                <a:cs typeface="B Zar" pitchFamily="2" charset="-78"/>
              </a:rPr>
              <a:t>تعریف:</a:t>
            </a:r>
            <a:endParaRPr lang="fa-IR" b="0">
              <a:latin typeface="Arial" charset="0"/>
              <a:cs typeface="B Zar" pitchFamily="2" charset="-78"/>
            </a:endParaRPr>
          </a:p>
          <a:p>
            <a:pPr algn="just">
              <a:lnSpc>
                <a:spcPct val="150000"/>
              </a:lnSpc>
              <a:defRPr/>
            </a:pPr>
            <a:r>
              <a:rPr lang="fa-IR" b="0">
                <a:solidFill>
                  <a:srgbClr val="FFFF00"/>
                </a:solidFill>
                <a:latin typeface="Arial" charset="0"/>
                <a:cs typeface="B Zar" pitchFamily="2" charset="-78"/>
              </a:rPr>
              <a:t>درماندگی آموخته شده عبارتست از:</a:t>
            </a:r>
          </a:p>
          <a:p>
            <a:pPr algn="just">
              <a:lnSpc>
                <a:spcPct val="150000"/>
              </a:lnSpc>
              <a:defRPr/>
            </a:pPr>
            <a:r>
              <a:rPr lang="fa-IR" b="0">
                <a:solidFill>
                  <a:srgbClr val="FFFF00"/>
                </a:solidFill>
                <a:latin typeface="Arial" charset="0"/>
                <a:cs typeface="B Zar" pitchFamily="2" charset="-78"/>
              </a:rPr>
              <a:t>	اعتقاد به اینکه نتایج به دست آمده از سوی فرد، مستقل از اعمال انجام شده به وسیله او هستند.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afterEffect">
                                  <p:stCondLst>
                                    <p:cond delay="0"/>
                                  </p:stCondLst>
                                  <p:childTnLst>
                                    <p:set>
                                      <p:cBhvr>
                                        <p:cTn id="6" dur="1" fill="hold">
                                          <p:stCondLst>
                                            <p:cond delay="0"/>
                                          </p:stCondLst>
                                        </p:cTn>
                                        <p:tgtEl>
                                          <p:spTgt spid="187395">
                                            <p:txEl>
                                              <p:pRg st="0" end="0"/>
                                            </p:txEl>
                                          </p:spTgt>
                                        </p:tgtEl>
                                        <p:attrNameLst>
                                          <p:attrName>style.visibility</p:attrName>
                                        </p:attrNameLst>
                                      </p:cBhvr>
                                      <p:to>
                                        <p:strVal val="visible"/>
                                      </p:to>
                                    </p:set>
                                    <p:anim calcmode="lin" valueType="num">
                                      <p:cBhvr additive="base">
                                        <p:cTn id="7" dur="2000" fill="hold"/>
                                        <p:tgtEl>
                                          <p:spTgt spid="187395">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187395">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6" fill="hold" nodeType="afterEffect">
                                  <p:stCondLst>
                                    <p:cond delay="0"/>
                                  </p:stCondLst>
                                  <p:childTnLst>
                                    <p:set>
                                      <p:cBhvr>
                                        <p:cTn id="11" dur="1" fill="hold">
                                          <p:stCondLst>
                                            <p:cond delay="0"/>
                                          </p:stCondLst>
                                        </p:cTn>
                                        <p:tgtEl>
                                          <p:spTgt spid="187395">
                                            <p:txEl>
                                              <p:pRg st="1" end="1"/>
                                            </p:txEl>
                                          </p:spTgt>
                                        </p:tgtEl>
                                        <p:attrNameLst>
                                          <p:attrName>style.visibility</p:attrName>
                                        </p:attrNameLst>
                                      </p:cBhvr>
                                      <p:to>
                                        <p:strVal val="visible"/>
                                      </p:to>
                                    </p:set>
                                    <p:anim calcmode="lin" valueType="num">
                                      <p:cBhvr additive="base">
                                        <p:cTn id="12" dur="2000" fill="hold"/>
                                        <p:tgtEl>
                                          <p:spTgt spid="187395">
                                            <p:txEl>
                                              <p:pRg st="1" end="1"/>
                                            </p:txEl>
                                          </p:spTgt>
                                        </p:tgtEl>
                                        <p:attrNameLst>
                                          <p:attrName>ppt_x</p:attrName>
                                        </p:attrNameLst>
                                      </p:cBhvr>
                                      <p:tavLst>
                                        <p:tav tm="0">
                                          <p:val>
                                            <p:strVal val="1+#ppt_w/2"/>
                                          </p:val>
                                        </p:tav>
                                        <p:tav tm="100000">
                                          <p:val>
                                            <p:strVal val="#ppt_x"/>
                                          </p:val>
                                        </p:tav>
                                      </p:tavLst>
                                    </p:anim>
                                    <p:anim calcmode="lin" valueType="num">
                                      <p:cBhvr additive="base">
                                        <p:cTn id="13" dur="2000" fill="hold"/>
                                        <p:tgtEl>
                                          <p:spTgt spid="187395">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6" fill="hold" nodeType="afterEffect">
                                  <p:stCondLst>
                                    <p:cond delay="0"/>
                                  </p:stCondLst>
                                  <p:childTnLst>
                                    <p:set>
                                      <p:cBhvr>
                                        <p:cTn id="16" dur="1" fill="hold">
                                          <p:stCondLst>
                                            <p:cond delay="0"/>
                                          </p:stCondLst>
                                        </p:cTn>
                                        <p:tgtEl>
                                          <p:spTgt spid="187395">
                                            <p:txEl>
                                              <p:pRg st="3" end="3"/>
                                            </p:txEl>
                                          </p:spTgt>
                                        </p:tgtEl>
                                        <p:attrNameLst>
                                          <p:attrName>style.visibility</p:attrName>
                                        </p:attrNameLst>
                                      </p:cBhvr>
                                      <p:to>
                                        <p:strVal val="visible"/>
                                      </p:to>
                                    </p:set>
                                    <p:anim calcmode="lin" valueType="num">
                                      <p:cBhvr additive="base">
                                        <p:cTn id="17" dur="2000" fill="hold"/>
                                        <p:tgtEl>
                                          <p:spTgt spid="187395">
                                            <p:txEl>
                                              <p:pRg st="3" end="3"/>
                                            </p:txEl>
                                          </p:spTgt>
                                        </p:tgtEl>
                                        <p:attrNameLst>
                                          <p:attrName>ppt_x</p:attrName>
                                        </p:attrNameLst>
                                      </p:cBhvr>
                                      <p:tavLst>
                                        <p:tav tm="0">
                                          <p:val>
                                            <p:strVal val="1+#ppt_w/2"/>
                                          </p:val>
                                        </p:tav>
                                        <p:tav tm="100000">
                                          <p:val>
                                            <p:strVal val="#ppt_x"/>
                                          </p:val>
                                        </p:tav>
                                      </p:tavLst>
                                    </p:anim>
                                    <p:anim calcmode="lin" valueType="num">
                                      <p:cBhvr additive="base">
                                        <p:cTn id="18" dur="2000" fill="hold"/>
                                        <p:tgtEl>
                                          <p:spTgt spid="187395">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6" fill="hold" nodeType="afterEffect">
                                  <p:stCondLst>
                                    <p:cond delay="0"/>
                                  </p:stCondLst>
                                  <p:childTnLst>
                                    <p:set>
                                      <p:cBhvr>
                                        <p:cTn id="21" dur="1" fill="hold">
                                          <p:stCondLst>
                                            <p:cond delay="0"/>
                                          </p:stCondLst>
                                        </p:cTn>
                                        <p:tgtEl>
                                          <p:spTgt spid="187395">
                                            <p:txEl>
                                              <p:pRg st="4" end="4"/>
                                            </p:txEl>
                                          </p:spTgt>
                                        </p:tgtEl>
                                        <p:attrNameLst>
                                          <p:attrName>style.visibility</p:attrName>
                                        </p:attrNameLst>
                                      </p:cBhvr>
                                      <p:to>
                                        <p:strVal val="visible"/>
                                      </p:to>
                                    </p:set>
                                    <p:anim calcmode="lin" valueType="num">
                                      <p:cBhvr additive="base">
                                        <p:cTn id="22" dur="2000" fill="hold"/>
                                        <p:tgtEl>
                                          <p:spTgt spid="187395">
                                            <p:txEl>
                                              <p:pRg st="4" end="4"/>
                                            </p:txEl>
                                          </p:spTgt>
                                        </p:tgtEl>
                                        <p:attrNameLst>
                                          <p:attrName>ppt_x</p:attrName>
                                        </p:attrNameLst>
                                      </p:cBhvr>
                                      <p:tavLst>
                                        <p:tav tm="0">
                                          <p:val>
                                            <p:strVal val="1+#ppt_w/2"/>
                                          </p:val>
                                        </p:tav>
                                        <p:tav tm="100000">
                                          <p:val>
                                            <p:strVal val="#ppt_x"/>
                                          </p:val>
                                        </p:tav>
                                      </p:tavLst>
                                    </p:anim>
                                    <p:anim calcmode="lin" valueType="num">
                                      <p:cBhvr additive="base">
                                        <p:cTn id="23" dur="2000" fill="hold"/>
                                        <p:tgtEl>
                                          <p:spTgt spid="187395">
                                            <p:txEl>
                                              <p:pRg st="4" end="4"/>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8000"/>
                            </p:stCondLst>
                            <p:childTnLst>
                              <p:par>
                                <p:cTn id="25" presetID="2" presetClass="entr" presetSubtype="6" fill="hold" nodeType="afterEffect">
                                  <p:stCondLst>
                                    <p:cond delay="0"/>
                                  </p:stCondLst>
                                  <p:childTnLst>
                                    <p:set>
                                      <p:cBhvr>
                                        <p:cTn id="26" dur="1" fill="hold">
                                          <p:stCondLst>
                                            <p:cond delay="0"/>
                                          </p:stCondLst>
                                        </p:cTn>
                                        <p:tgtEl>
                                          <p:spTgt spid="187395">
                                            <p:txEl>
                                              <p:pRg st="5" end="5"/>
                                            </p:txEl>
                                          </p:spTgt>
                                        </p:tgtEl>
                                        <p:attrNameLst>
                                          <p:attrName>style.visibility</p:attrName>
                                        </p:attrNameLst>
                                      </p:cBhvr>
                                      <p:to>
                                        <p:strVal val="visible"/>
                                      </p:to>
                                    </p:set>
                                    <p:anim calcmode="lin" valueType="num">
                                      <p:cBhvr additive="base">
                                        <p:cTn id="27" dur="2000" fill="hold"/>
                                        <p:tgtEl>
                                          <p:spTgt spid="187395">
                                            <p:txEl>
                                              <p:pRg st="5" end="5"/>
                                            </p:txEl>
                                          </p:spTgt>
                                        </p:tgtEl>
                                        <p:attrNameLst>
                                          <p:attrName>ppt_x</p:attrName>
                                        </p:attrNameLst>
                                      </p:cBhvr>
                                      <p:tavLst>
                                        <p:tav tm="0">
                                          <p:val>
                                            <p:strVal val="1+#ppt_w/2"/>
                                          </p:val>
                                        </p:tav>
                                        <p:tav tm="100000">
                                          <p:val>
                                            <p:strVal val="#ppt_x"/>
                                          </p:val>
                                        </p:tav>
                                      </p:tavLst>
                                    </p:anim>
                                    <p:anim calcmode="lin" valueType="num">
                                      <p:cBhvr additive="base">
                                        <p:cTn id="28" dur="2000" fill="hold"/>
                                        <p:tgtEl>
                                          <p:spTgt spid="18739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Text Box 2">
            <a:extLst>
              <a:ext uri="{FF2B5EF4-FFF2-40B4-BE49-F238E27FC236}">
                <a16:creationId xmlns:a16="http://schemas.microsoft.com/office/drawing/2014/main" xmlns="" id="{1A7EB404-6D97-4C6A-9B03-7CCC3598AB3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8419" name="Text Box 3">
            <a:extLst>
              <a:ext uri="{FF2B5EF4-FFF2-40B4-BE49-F238E27FC236}">
                <a16:creationId xmlns:a16="http://schemas.microsoft.com/office/drawing/2014/main" xmlns="" id="{289CD719-C4B1-4A70-ABA0-96612BFCBB62}"/>
              </a:ext>
            </a:extLst>
          </p:cNvPr>
          <p:cNvSpPr txBox="1">
            <a:spLocks noChangeArrowheads="1"/>
          </p:cNvSpPr>
          <p:nvPr/>
        </p:nvSpPr>
        <p:spPr bwMode="auto">
          <a:xfrm>
            <a:off x="611188" y="590550"/>
            <a:ext cx="7993062"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تحقیقات سیلگمن: </a:t>
            </a:r>
          </a:p>
          <a:p>
            <a:pPr algn="just" eaLnBrk="1" hangingPunct="1">
              <a:lnSpc>
                <a:spcPct val="150000"/>
              </a:lnSpc>
            </a:pPr>
            <a:r>
              <a:rPr lang="fa-IR" altLang="en-US" b="0">
                <a:solidFill>
                  <a:srgbClr val="FFFF00"/>
                </a:solidFill>
              </a:rPr>
              <a:t>	سیلگمن پس از آزمایش روی حیوانات به این نتیجه رسید که سه نوع کمبود یا نقص از تجربه کردن بازده های غیر قابل کنترل ناشی می شود:</a:t>
            </a:r>
          </a:p>
          <a:p>
            <a:pPr algn="just" eaLnBrk="1" hangingPunct="1">
              <a:lnSpc>
                <a:spcPct val="150000"/>
              </a:lnSpc>
            </a:pPr>
            <a:r>
              <a:rPr lang="fa-IR" altLang="en-US" b="0">
                <a:solidFill>
                  <a:srgbClr val="FFFF00"/>
                </a:solidFill>
              </a:rPr>
              <a:t>		1- نقص انگیزش</a:t>
            </a:r>
          </a:p>
          <a:p>
            <a:pPr algn="just" eaLnBrk="1" hangingPunct="1">
              <a:lnSpc>
                <a:spcPct val="150000"/>
              </a:lnSpc>
            </a:pPr>
            <a:r>
              <a:rPr lang="fa-IR" altLang="en-US" b="0">
                <a:solidFill>
                  <a:srgbClr val="FFFF00"/>
                </a:solidFill>
              </a:rPr>
              <a:t>		2- نقص شناختی </a:t>
            </a:r>
          </a:p>
          <a:p>
            <a:pPr algn="just" eaLnBrk="1" hangingPunct="1">
              <a:lnSpc>
                <a:spcPct val="150000"/>
              </a:lnSpc>
            </a:pPr>
            <a:r>
              <a:rPr lang="fa-IR" altLang="en-US" b="0">
                <a:solidFill>
                  <a:srgbClr val="FFFF00"/>
                </a:solidFill>
              </a:rPr>
              <a:t>		3- نقص عاطفی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nodeType="afterEffect">
                                  <p:stCondLst>
                                    <p:cond delay="0"/>
                                  </p:stCondLst>
                                  <p:childTnLst>
                                    <p:set>
                                      <p:cBhvr>
                                        <p:cTn id="6" dur="1" fill="hold">
                                          <p:stCondLst>
                                            <p:cond delay="0"/>
                                          </p:stCondLst>
                                        </p:cTn>
                                        <p:tgtEl>
                                          <p:spTgt spid="188419">
                                            <p:txEl>
                                              <p:pRg st="0" end="0"/>
                                            </p:txEl>
                                          </p:spTgt>
                                        </p:tgtEl>
                                        <p:attrNameLst>
                                          <p:attrName>style.visibility</p:attrName>
                                        </p:attrNameLst>
                                      </p:cBhvr>
                                      <p:to>
                                        <p:strVal val="visible"/>
                                      </p:to>
                                    </p:set>
                                    <p:animEffect transition="in" filter="wipe(right)">
                                      <p:cBhvr>
                                        <p:cTn id="7" dur="2000"/>
                                        <p:tgtEl>
                                          <p:spTgt spid="188419">
                                            <p:txEl>
                                              <p:pRg st="0" end="0"/>
                                            </p:txEl>
                                          </p:spTgt>
                                        </p:tgtEl>
                                      </p:cBhvr>
                                    </p:animEffect>
                                  </p:childTnLst>
                                </p:cTn>
                              </p:par>
                            </p:childTnLst>
                          </p:cTn>
                        </p:par>
                        <p:par>
                          <p:cTn id="8" fill="hold" nodeType="afterGroup">
                            <p:stCondLst>
                              <p:cond delay="2000"/>
                            </p:stCondLst>
                            <p:childTnLst>
                              <p:par>
                                <p:cTn id="9" presetID="22" presetClass="entr" presetSubtype="2" fill="hold" nodeType="afterEffect">
                                  <p:stCondLst>
                                    <p:cond delay="0"/>
                                  </p:stCondLst>
                                  <p:childTnLst>
                                    <p:set>
                                      <p:cBhvr>
                                        <p:cTn id="10" dur="1" fill="hold">
                                          <p:stCondLst>
                                            <p:cond delay="0"/>
                                          </p:stCondLst>
                                        </p:cTn>
                                        <p:tgtEl>
                                          <p:spTgt spid="188419">
                                            <p:txEl>
                                              <p:pRg st="1" end="1"/>
                                            </p:txEl>
                                          </p:spTgt>
                                        </p:tgtEl>
                                        <p:attrNameLst>
                                          <p:attrName>style.visibility</p:attrName>
                                        </p:attrNameLst>
                                      </p:cBhvr>
                                      <p:to>
                                        <p:strVal val="visible"/>
                                      </p:to>
                                    </p:set>
                                    <p:animEffect transition="in" filter="wipe(right)">
                                      <p:cBhvr>
                                        <p:cTn id="11" dur="2000"/>
                                        <p:tgtEl>
                                          <p:spTgt spid="188419">
                                            <p:txEl>
                                              <p:pRg st="1" end="1"/>
                                            </p:txEl>
                                          </p:spTgt>
                                        </p:tgtEl>
                                      </p:cBhvr>
                                    </p:animEffect>
                                  </p:childTnLst>
                                </p:cTn>
                              </p:par>
                            </p:childTnLst>
                          </p:cTn>
                        </p:par>
                        <p:par>
                          <p:cTn id="12" fill="hold" nodeType="afterGroup">
                            <p:stCondLst>
                              <p:cond delay="4000"/>
                            </p:stCondLst>
                            <p:childTnLst>
                              <p:par>
                                <p:cTn id="13" presetID="22" presetClass="entr" presetSubtype="2" fill="hold" nodeType="afterEffect">
                                  <p:stCondLst>
                                    <p:cond delay="0"/>
                                  </p:stCondLst>
                                  <p:childTnLst>
                                    <p:set>
                                      <p:cBhvr>
                                        <p:cTn id="14" dur="1" fill="hold">
                                          <p:stCondLst>
                                            <p:cond delay="0"/>
                                          </p:stCondLst>
                                        </p:cTn>
                                        <p:tgtEl>
                                          <p:spTgt spid="188419">
                                            <p:txEl>
                                              <p:pRg st="2" end="2"/>
                                            </p:txEl>
                                          </p:spTgt>
                                        </p:tgtEl>
                                        <p:attrNameLst>
                                          <p:attrName>style.visibility</p:attrName>
                                        </p:attrNameLst>
                                      </p:cBhvr>
                                      <p:to>
                                        <p:strVal val="visible"/>
                                      </p:to>
                                    </p:set>
                                    <p:animEffect transition="in" filter="wipe(right)">
                                      <p:cBhvr>
                                        <p:cTn id="15" dur="2000"/>
                                        <p:tgtEl>
                                          <p:spTgt spid="188419">
                                            <p:txEl>
                                              <p:pRg st="2" end="2"/>
                                            </p:txEl>
                                          </p:spTgt>
                                        </p:tgtEl>
                                      </p:cBhvr>
                                    </p:animEffect>
                                  </p:childTnLst>
                                </p:cTn>
                              </p:par>
                            </p:childTnLst>
                          </p:cTn>
                        </p:par>
                        <p:par>
                          <p:cTn id="16" fill="hold" nodeType="afterGroup">
                            <p:stCondLst>
                              <p:cond delay="6000"/>
                            </p:stCondLst>
                            <p:childTnLst>
                              <p:par>
                                <p:cTn id="17" presetID="22" presetClass="entr" presetSubtype="2" fill="hold" nodeType="afterEffect">
                                  <p:stCondLst>
                                    <p:cond delay="0"/>
                                  </p:stCondLst>
                                  <p:childTnLst>
                                    <p:set>
                                      <p:cBhvr>
                                        <p:cTn id="18" dur="1" fill="hold">
                                          <p:stCondLst>
                                            <p:cond delay="0"/>
                                          </p:stCondLst>
                                        </p:cTn>
                                        <p:tgtEl>
                                          <p:spTgt spid="188419">
                                            <p:txEl>
                                              <p:pRg st="3" end="3"/>
                                            </p:txEl>
                                          </p:spTgt>
                                        </p:tgtEl>
                                        <p:attrNameLst>
                                          <p:attrName>style.visibility</p:attrName>
                                        </p:attrNameLst>
                                      </p:cBhvr>
                                      <p:to>
                                        <p:strVal val="visible"/>
                                      </p:to>
                                    </p:set>
                                    <p:animEffect transition="in" filter="wipe(right)">
                                      <p:cBhvr>
                                        <p:cTn id="19" dur="2000"/>
                                        <p:tgtEl>
                                          <p:spTgt spid="188419">
                                            <p:txEl>
                                              <p:pRg st="3" end="3"/>
                                            </p:txEl>
                                          </p:spTgt>
                                        </p:tgtEl>
                                      </p:cBhvr>
                                    </p:animEffect>
                                  </p:childTnLst>
                                </p:cTn>
                              </p:par>
                            </p:childTnLst>
                          </p:cTn>
                        </p:par>
                        <p:par>
                          <p:cTn id="20" fill="hold" nodeType="afterGroup">
                            <p:stCondLst>
                              <p:cond delay="8000"/>
                            </p:stCondLst>
                            <p:childTnLst>
                              <p:par>
                                <p:cTn id="21" presetID="22" presetClass="entr" presetSubtype="2" fill="hold" nodeType="afterEffect">
                                  <p:stCondLst>
                                    <p:cond delay="0"/>
                                  </p:stCondLst>
                                  <p:childTnLst>
                                    <p:set>
                                      <p:cBhvr>
                                        <p:cTn id="22" dur="1" fill="hold">
                                          <p:stCondLst>
                                            <p:cond delay="0"/>
                                          </p:stCondLst>
                                        </p:cTn>
                                        <p:tgtEl>
                                          <p:spTgt spid="188419">
                                            <p:txEl>
                                              <p:pRg st="4" end="4"/>
                                            </p:txEl>
                                          </p:spTgt>
                                        </p:tgtEl>
                                        <p:attrNameLst>
                                          <p:attrName>style.visibility</p:attrName>
                                        </p:attrNameLst>
                                      </p:cBhvr>
                                      <p:to>
                                        <p:strVal val="visible"/>
                                      </p:to>
                                    </p:set>
                                    <p:animEffect transition="in" filter="wipe(right)">
                                      <p:cBhvr>
                                        <p:cTn id="23" dur="2000"/>
                                        <p:tgtEl>
                                          <p:spTgt spid="1884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2">
            <a:extLst>
              <a:ext uri="{FF2B5EF4-FFF2-40B4-BE49-F238E27FC236}">
                <a16:creationId xmlns:a16="http://schemas.microsoft.com/office/drawing/2014/main" xmlns="" id="{F8A81D7A-FF08-4AD8-8829-C577600A288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89443" name="Text Box 3">
            <a:extLst>
              <a:ext uri="{FF2B5EF4-FFF2-40B4-BE49-F238E27FC236}">
                <a16:creationId xmlns:a16="http://schemas.microsoft.com/office/drawing/2014/main" xmlns="" id="{0DED2C46-8166-4804-B1DE-F2C660709318}"/>
              </a:ext>
            </a:extLst>
          </p:cNvPr>
          <p:cNvSpPr txBox="1">
            <a:spLocks noChangeArrowheads="1"/>
          </p:cNvSpPr>
          <p:nvPr/>
        </p:nvSpPr>
        <p:spPr bwMode="auto">
          <a:xfrm>
            <a:off x="1908175" y="549275"/>
            <a:ext cx="5472113" cy="549275"/>
          </a:xfrm>
          <a:prstGeom prst="rect">
            <a:avLst/>
          </a:prstGeom>
          <a:noFill/>
          <a:ln w="9525">
            <a:noFill/>
            <a:miter lim="800000"/>
            <a:headEnd/>
            <a:tailEnd/>
          </a:ln>
          <a:effectLst/>
        </p:spPr>
        <p:txBody>
          <a:bodyPr>
            <a:spAutoFit/>
          </a:bodyPr>
          <a:lstStyle/>
          <a:p>
            <a:pPr marL="342900" indent="-342900" algn="ctr">
              <a:spcBef>
                <a:spcPct val="50000"/>
              </a:spcBef>
              <a:defRPr/>
            </a:pPr>
            <a:r>
              <a:rPr lang="fa-IR" u="sng">
                <a:solidFill>
                  <a:schemeClr val="tx2"/>
                </a:solidFill>
                <a:effectLst>
                  <a:outerShdw blurRad="38100" dist="38100" dir="2700000" algn="tl">
                    <a:srgbClr val="000000"/>
                  </a:outerShdw>
                </a:effectLst>
                <a:latin typeface="Arial" charset="0"/>
                <a:cs typeface="B Zar" pitchFamily="2" charset="-78"/>
              </a:rPr>
              <a:t>عکس العمل و درماندگی آموخته شده </a:t>
            </a:r>
          </a:p>
        </p:txBody>
      </p:sp>
      <p:sp>
        <p:nvSpPr>
          <p:cNvPr id="189444" name="Rectangle 4">
            <a:extLst>
              <a:ext uri="{FF2B5EF4-FFF2-40B4-BE49-F238E27FC236}">
                <a16:creationId xmlns:a16="http://schemas.microsoft.com/office/drawing/2014/main" xmlns="" id="{1DD9CBE7-27B7-458D-B126-FCCA4DC04BEF}"/>
              </a:ext>
            </a:extLst>
          </p:cNvPr>
          <p:cNvSpPr>
            <a:spLocks noChangeArrowheads="1"/>
          </p:cNvSpPr>
          <p:nvPr/>
        </p:nvSpPr>
        <p:spPr bwMode="auto">
          <a:xfrm>
            <a:off x="5435600" y="1420813"/>
            <a:ext cx="1800225" cy="719137"/>
          </a:xfrm>
          <a:prstGeom prst="rect">
            <a:avLst/>
          </a:prstGeom>
          <a:solidFill>
            <a:srgbClr val="FFFF00"/>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انتظار کنترل </a:t>
            </a:r>
            <a:endParaRPr lang="en-US" altLang="en-US" sz="2500">
              <a:solidFill>
                <a:srgbClr val="FF3300"/>
              </a:solidFill>
            </a:endParaRPr>
          </a:p>
        </p:txBody>
      </p:sp>
      <p:sp>
        <p:nvSpPr>
          <p:cNvPr id="189445" name="Rectangle 5">
            <a:extLst>
              <a:ext uri="{FF2B5EF4-FFF2-40B4-BE49-F238E27FC236}">
                <a16:creationId xmlns:a16="http://schemas.microsoft.com/office/drawing/2014/main" xmlns="" id="{0CAC6924-6FF2-42E9-8582-C75077C5B04B}"/>
              </a:ext>
            </a:extLst>
          </p:cNvPr>
          <p:cNvSpPr>
            <a:spLocks noChangeArrowheads="1"/>
          </p:cNvSpPr>
          <p:nvPr/>
        </p:nvSpPr>
        <p:spPr bwMode="auto">
          <a:xfrm>
            <a:off x="2573338" y="1420813"/>
            <a:ext cx="1800225" cy="719137"/>
          </a:xfrm>
          <a:prstGeom prst="rect">
            <a:avLst/>
          </a:prstGeom>
          <a:solidFill>
            <a:srgbClr val="FFFF00"/>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عکس العمل</a:t>
            </a:r>
            <a:endParaRPr lang="en-US" altLang="en-US" sz="2500">
              <a:solidFill>
                <a:srgbClr val="FF3300"/>
              </a:solidFill>
            </a:endParaRPr>
          </a:p>
        </p:txBody>
      </p:sp>
      <p:sp>
        <p:nvSpPr>
          <p:cNvPr id="189446" name="Rectangle 6">
            <a:extLst>
              <a:ext uri="{FF2B5EF4-FFF2-40B4-BE49-F238E27FC236}">
                <a16:creationId xmlns:a16="http://schemas.microsoft.com/office/drawing/2014/main" xmlns="" id="{A8C446FB-F12B-4373-AA39-37F3BFB33F03}"/>
              </a:ext>
            </a:extLst>
          </p:cNvPr>
          <p:cNvSpPr>
            <a:spLocks noChangeArrowheads="1"/>
          </p:cNvSpPr>
          <p:nvPr/>
        </p:nvSpPr>
        <p:spPr bwMode="auto">
          <a:xfrm>
            <a:off x="5435600" y="2740025"/>
            <a:ext cx="2160588" cy="720725"/>
          </a:xfrm>
          <a:prstGeom prst="rect">
            <a:avLst/>
          </a:prstGeom>
          <a:solidFill>
            <a:srgbClr val="FFFF00"/>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انتظار عدم کنترل </a:t>
            </a:r>
            <a:endParaRPr lang="en-US" altLang="en-US" sz="2500">
              <a:solidFill>
                <a:srgbClr val="FF3300"/>
              </a:solidFill>
            </a:endParaRPr>
          </a:p>
        </p:txBody>
      </p:sp>
      <p:sp>
        <p:nvSpPr>
          <p:cNvPr id="189447" name="Rectangle 7">
            <a:extLst>
              <a:ext uri="{FF2B5EF4-FFF2-40B4-BE49-F238E27FC236}">
                <a16:creationId xmlns:a16="http://schemas.microsoft.com/office/drawing/2014/main" xmlns="" id="{4F7CBB88-2513-459D-93DB-1E749C4E48DE}"/>
              </a:ext>
            </a:extLst>
          </p:cNvPr>
          <p:cNvSpPr>
            <a:spLocks noChangeArrowheads="1"/>
          </p:cNvSpPr>
          <p:nvPr/>
        </p:nvSpPr>
        <p:spPr bwMode="auto">
          <a:xfrm>
            <a:off x="1403350" y="2741613"/>
            <a:ext cx="3024188" cy="719137"/>
          </a:xfrm>
          <a:prstGeom prst="rect">
            <a:avLst/>
          </a:prstGeom>
          <a:solidFill>
            <a:srgbClr val="FFFF00"/>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درماندگی آموخته شده</a:t>
            </a:r>
            <a:endParaRPr lang="en-US" altLang="en-US" sz="2500">
              <a:solidFill>
                <a:srgbClr val="FF3300"/>
              </a:solidFill>
            </a:endParaRPr>
          </a:p>
        </p:txBody>
      </p:sp>
      <p:sp>
        <p:nvSpPr>
          <p:cNvPr id="189448" name="Line 8">
            <a:extLst>
              <a:ext uri="{FF2B5EF4-FFF2-40B4-BE49-F238E27FC236}">
                <a16:creationId xmlns:a16="http://schemas.microsoft.com/office/drawing/2014/main" xmlns="" id="{B001C600-4BB8-4153-8C99-EF817B0552F0}"/>
              </a:ext>
            </a:extLst>
          </p:cNvPr>
          <p:cNvSpPr>
            <a:spLocks noChangeShapeType="1"/>
          </p:cNvSpPr>
          <p:nvPr/>
        </p:nvSpPr>
        <p:spPr bwMode="auto">
          <a:xfrm flipH="1">
            <a:off x="4570413" y="1803400"/>
            <a:ext cx="649287" cy="0"/>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9449" name="Line 9">
            <a:extLst>
              <a:ext uri="{FF2B5EF4-FFF2-40B4-BE49-F238E27FC236}">
                <a16:creationId xmlns:a16="http://schemas.microsoft.com/office/drawing/2014/main" xmlns="" id="{A53797F8-032D-41F6-8496-359F5BB28659}"/>
              </a:ext>
            </a:extLst>
          </p:cNvPr>
          <p:cNvSpPr>
            <a:spLocks noChangeShapeType="1"/>
          </p:cNvSpPr>
          <p:nvPr/>
        </p:nvSpPr>
        <p:spPr bwMode="auto">
          <a:xfrm flipH="1">
            <a:off x="4570413" y="3100388"/>
            <a:ext cx="720725" cy="0"/>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89450" name="Rectangle 10">
            <a:extLst>
              <a:ext uri="{FF2B5EF4-FFF2-40B4-BE49-F238E27FC236}">
                <a16:creationId xmlns:a16="http://schemas.microsoft.com/office/drawing/2014/main" xmlns="" id="{F4429C4E-A482-4356-8D6D-4768B52332FA}"/>
              </a:ext>
            </a:extLst>
          </p:cNvPr>
          <p:cNvSpPr>
            <a:spLocks noChangeArrowheads="1"/>
          </p:cNvSpPr>
          <p:nvPr/>
        </p:nvSpPr>
        <p:spPr bwMode="auto">
          <a:xfrm>
            <a:off x="6588125" y="4221163"/>
            <a:ext cx="1798638"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000">
                <a:solidFill>
                  <a:srgbClr val="FFFF00"/>
                </a:solidFill>
              </a:rPr>
              <a:t>عکس العمل </a:t>
            </a:r>
          </a:p>
          <a:p>
            <a:pPr algn="ctr" eaLnBrk="1" hangingPunct="1">
              <a:lnSpc>
                <a:spcPct val="150000"/>
              </a:lnSpc>
            </a:pPr>
            <a:r>
              <a:rPr lang="fa-IR" altLang="en-US" sz="2000">
                <a:solidFill>
                  <a:srgbClr val="FFFF00"/>
                </a:solidFill>
              </a:rPr>
              <a:t>درماندگی</a:t>
            </a:r>
            <a:r>
              <a:rPr lang="en-US" altLang="en-US" sz="2000">
                <a:solidFill>
                  <a:srgbClr val="FFFF00"/>
                </a:solidFill>
              </a:rPr>
              <a:t> </a:t>
            </a:r>
            <a:r>
              <a:rPr lang="fa-IR" altLang="en-US" sz="2000">
                <a:solidFill>
                  <a:srgbClr val="FFFF00"/>
                </a:solidFill>
              </a:rPr>
              <a:t> آموخته </a:t>
            </a:r>
            <a:endParaRPr lang="en-US" altLang="en-US" sz="2000">
              <a:solidFill>
                <a:srgbClr val="FFFF00"/>
              </a:solidFill>
            </a:endParaRPr>
          </a:p>
        </p:txBody>
      </p:sp>
      <p:grpSp>
        <p:nvGrpSpPr>
          <p:cNvPr id="2" name="Group 16">
            <a:extLst>
              <a:ext uri="{FF2B5EF4-FFF2-40B4-BE49-F238E27FC236}">
                <a16:creationId xmlns:a16="http://schemas.microsoft.com/office/drawing/2014/main" xmlns="" id="{65B95B4E-25DA-4C71-A85E-71C067132C32}"/>
              </a:ext>
            </a:extLst>
          </p:cNvPr>
          <p:cNvGrpSpPr>
            <a:grpSpLocks/>
          </p:cNvGrpSpPr>
          <p:nvPr/>
        </p:nvGrpSpPr>
        <p:grpSpPr bwMode="auto">
          <a:xfrm>
            <a:off x="3105150" y="3819525"/>
            <a:ext cx="3340100" cy="2016125"/>
            <a:chOff x="1956" y="2406"/>
            <a:chExt cx="2104" cy="1270"/>
          </a:xfrm>
        </p:grpSpPr>
        <p:sp>
          <p:nvSpPr>
            <p:cNvPr id="95246" name="Rectangle 11">
              <a:extLst>
                <a:ext uri="{FF2B5EF4-FFF2-40B4-BE49-F238E27FC236}">
                  <a16:creationId xmlns:a16="http://schemas.microsoft.com/office/drawing/2014/main" xmlns="" id="{4B6E5339-A7F8-4221-BD6A-8D220B828CA2}"/>
                </a:ext>
              </a:extLst>
            </p:cNvPr>
            <p:cNvSpPr>
              <a:spLocks noChangeArrowheads="1"/>
            </p:cNvSpPr>
            <p:nvPr/>
          </p:nvSpPr>
          <p:spPr bwMode="auto">
            <a:xfrm>
              <a:off x="1973" y="2406"/>
              <a:ext cx="2087" cy="1270"/>
            </a:xfrm>
            <a:prstGeom prst="rect">
              <a:avLst/>
            </a:prstGeom>
            <a:solidFill>
              <a:schemeClr val="bg1"/>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endParaRPr lang="en-US" altLang="en-US" sz="1800" b="0">
                <a:cs typeface="Arial" panose="020B0604020202020204" pitchFamily="34" charset="0"/>
              </a:endParaRPr>
            </a:p>
          </p:txBody>
        </p:sp>
        <p:sp>
          <p:nvSpPr>
            <p:cNvPr id="95247" name="Line 12">
              <a:extLst>
                <a:ext uri="{FF2B5EF4-FFF2-40B4-BE49-F238E27FC236}">
                  <a16:creationId xmlns:a16="http://schemas.microsoft.com/office/drawing/2014/main" xmlns="" id="{CC40E8C3-0F52-4F52-89B0-460068233668}"/>
                </a:ext>
              </a:extLst>
            </p:cNvPr>
            <p:cNvSpPr>
              <a:spLocks noChangeShapeType="1"/>
            </p:cNvSpPr>
            <p:nvPr/>
          </p:nvSpPr>
          <p:spPr bwMode="auto">
            <a:xfrm>
              <a:off x="1973" y="3041"/>
              <a:ext cx="2087"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95248" name="Freeform 13">
              <a:extLst>
                <a:ext uri="{FF2B5EF4-FFF2-40B4-BE49-F238E27FC236}">
                  <a16:creationId xmlns:a16="http://schemas.microsoft.com/office/drawing/2014/main" xmlns="" id="{81FB7EA6-0C27-4BA3-AF8E-840D5E6BD74C}"/>
                </a:ext>
              </a:extLst>
            </p:cNvPr>
            <p:cNvSpPr>
              <a:spLocks/>
            </p:cNvSpPr>
            <p:nvPr/>
          </p:nvSpPr>
          <p:spPr bwMode="auto">
            <a:xfrm>
              <a:off x="1956" y="2680"/>
              <a:ext cx="2076" cy="652"/>
            </a:xfrm>
            <a:custGeom>
              <a:avLst/>
              <a:gdLst>
                <a:gd name="T0" fmla="*/ 0 w 2076"/>
                <a:gd name="T1" fmla="*/ 11 h 652"/>
                <a:gd name="T2" fmla="*/ 765 w 2076"/>
                <a:gd name="T3" fmla="*/ 21 h 652"/>
                <a:gd name="T4" fmla="*/ 1053 w 2076"/>
                <a:gd name="T5" fmla="*/ 140 h 652"/>
                <a:gd name="T6" fmla="*/ 1282 w 2076"/>
                <a:gd name="T7" fmla="*/ 379 h 652"/>
                <a:gd name="T8" fmla="*/ 1599 w 2076"/>
                <a:gd name="T9" fmla="*/ 607 h 652"/>
                <a:gd name="T10" fmla="*/ 2076 w 2076"/>
                <a:gd name="T11" fmla="*/ 647 h 652"/>
                <a:gd name="T12" fmla="*/ 0 60000 65536"/>
                <a:gd name="T13" fmla="*/ 0 60000 65536"/>
                <a:gd name="T14" fmla="*/ 0 60000 65536"/>
                <a:gd name="T15" fmla="*/ 0 60000 65536"/>
                <a:gd name="T16" fmla="*/ 0 60000 65536"/>
                <a:gd name="T17" fmla="*/ 0 60000 65536"/>
                <a:gd name="T18" fmla="*/ 0 w 2076"/>
                <a:gd name="T19" fmla="*/ 0 h 652"/>
                <a:gd name="T20" fmla="*/ 2076 w 2076"/>
                <a:gd name="T21" fmla="*/ 652 h 652"/>
              </a:gdLst>
              <a:ahLst/>
              <a:cxnLst>
                <a:cxn ang="T12">
                  <a:pos x="T0" y="T1"/>
                </a:cxn>
                <a:cxn ang="T13">
                  <a:pos x="T2" y="T3"/>
                </a:cxn>
                <a:cxn ang="T14">
                  <a:pos x="T4" y="T5"/>
                </a:cxn>
                <a:cxn ang="T15">
                  <a:pos x="T6" y="T7"/>
                </a:cxn>
                <a:cxn ang="T16">
                  <a:pos x="T8" y="T9"/>
                </a:cxn>
                <a:cxn ang="T17">
                  <a:pos x="T10" y="T11"/>
                </a:cxn>
              </a:cxnLst>
              <a:rect l="T18" t="T19" r="T20" b="T21"/>
              <a:pathLst>
                <a:path w="2076" h="652">
                  <a:moveTo>
                    <a:pt x="0" y="11"/>
                  </a:moveTo>
                  <a:cubicBezTo>
                    <a:pt x="127" y="13"/>
                    <a:pt x="590" y="0"/>
                    <a:pt x="765" y="21"/>
                  </a:cubicBezTo>
                  <a:cubicBezTo>
                    <a:pt x="940" y="42"/>
                    <a:pt x="967" y="80"/>
                    <a:pt x="1053" y="140"/>
                  </a:cubicBezTo>
                  <a:cubicBezTo>
                    <a:pt x="1139" y="200"/>
                    <a:pt x="1191" y="301"/>
                    <a:pt x="1282" y="379"/>
                  </a:cubicBezTo>
                  <a:cubicBezTo>
                    <a:pt x="1373" y="457"/>
                    <a:pt x="1467" y="562"/>
                    <a:pt x="1599" y="607"/>
                  </a:cubicBezTo>
                  <a:cubicBezTo>
                    <a:pt x="1731" y="652"/>
                    <a:pt x="1977" y="639"/>
                    <a:pt x="2076" y="647"/>
                  </a:cubicBezTo>
                </a:path>
              </a:pathLst>
            </a:cu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grpSp>
      <p:sp>
        <p:nvSpPr>
          <p:cNvPr id="189454" name="Text Box 14">
            <a:extLst>
              <a:ext uri="{FF2B5EF4-FFF2-40B4-BE49-F238E27FC236}">
                <a16:creationId xmlns:a16="http://schemas.microsoft.com/office/drawing/2014/main" xmlns="" id="{41AF1683-1DC9-4CC6-8060-A83D956AECF0}"/>
              </a:ext>
            </a:extLst>
          </p:cNvPr>
          <p:cNvSpPr txBox="1">
            <a:spLocks noChangeArrowheads="1"/>
          </p:cNvSpPr>
          <p:nvPr/>
        </p:nvSpPr>
        <p:spPr bwMode="auto">
          <a:xfrm>
            <a:off x="2484438" y="5980113"/>
            <a:ext cx="4392612"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66FFFF"/>
                </a:solidFill>
              </a:rPr>
              <a:t>تجربه نسبت به از دست دادن کنترل </a:t>
            </a:r>
            <a:endParaRPr lang="en-US" altLang="en-US" sz="2500">
              <a:solidFill>
                <a:srgbClr val="66FFFF"/>
              </a:solidFill>
            </a:endParaRPr>
          </a:p>
        </p:txBody>
      </p:sp>
      <p:sp>
        <p:nvSpPr>
          <p:cNvPr id="189455" name="Text Box 15">
            <a:extLst>
              <a:ext uri="{FF2B5EF4-FFF2-40B4-BE49-F238E27FC236}">
                <a16:creationId xmlns:a16="http://schemas.microsoft.com/office/drawing/2014/main" xmlns="" id="{D71C253A-0025-4367-8B73-594D1A335BA2}"/>
              </a:ext>
            </a:extLst>
          </p:cNvPr>
          <p:cNvSpPr txBox="1">
            <a:spLocks noChangeArrowheads="1"/>
          </p:cNvSpPr>
          <p:nvPr/>
        </p:nvSpPr>
        <p:spPr bwMode="auto">
          <a:xfrm>
            <a:off x="1474788" y="4367213"/>
            <a:ext cx="1584325" cy="1006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000">
                <a:solidFill>
                  <a:srgbClr val="FFFF00"/>
                </a:solidFill>
              </a:rPr>
              <a:t>انگیزه برای اعمال کنترل </a:t>
            </a:r>
            <a:endParaRPr lang="en-US" altLang="en-US" sz="20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189443"/>
                                        </p:tgtEl>
                                        <p:attrNameLst>
                                          <p:attrName>style.visibility</p:attrName>
                                        </p:attrNameLst>
                                      </p:cBhvr>
                                      <p:to>
                                        <p:strVal val="visible"/>
                                      </p:to>
                                    </p:set>
                                    <p:animEffect transition="in" filter="wheel(4)">
                                      <p:cBhvr>
                                        <p:cTn id="7" dur="2000"/>
                                        <p:tgtEl>
                                          <p:spTgt spid="189443"/>
                                        </p:tgtEl>
                                      </p:cBhvr>
                                    </p:animEffect>
                                  </p:childTnLst>
                                </p:cTn>
                              </p:par>
                            </p:childTnLst>
                          </p:cTn>
                        </p:par>
                        <p:par>
                          <p:cTn id="8" fill="hold" nodeType="afterGroup">
                            <p:stCondLst>
                              <p:cond delay="2000"/>
                            </p:stCondLst>
                            <p:childTnLst>
                              <p:par>
                                <p:cTn id="9" presetID="21" presetClass="entr" presetSubtype="4" fill="hold" grpId="0" nodeType="afterEffect">
                                  <p:stCondLst>
                                    <p:cond delay="0"/>
                                  </p:stCondLst>
                                  <p:childTnLst>
                                    <p:set>
                                      <p:cBhvr>
                                        <p:cTn id="10" dur="1" fill="hold">
                                          <p:stCondLst>
                                            <p:cond delay="0"/>
                                          </p:stCondLst>
                                        </p:cTn>
                                        <p:tgtEl>
                                          <p:spTgt spid="189444"/>
                                        </p:tgtEl>
                                        <p:attrNameLst>
                                          <p:attrName>style.visibility</p:attrName>
                                        </p:attrNameLst>
                                      </p:cBhvr>
                                      <p:to>
                                        <p:strVal val="visible"/>
                                      </p:to>
                                    </p:set>
                                    <p:animEffect transition="in" filter="wheel(4)">
                                      <p:cBhvr>
                                        <p:cTn id="11" dur="2000"/>
                                        <p:tgtEl>
                                          <p:spTgt spid="189444"/>
                                        </p:tgtEl>
                                      </p:cBhvr>
                                    </p:animEffect>
                                  </p:childTnLst>
                                </p:cTn>
                              </p:par>
                            </p:childTnLst>
                          </p:cTn>
                        </p:par>
                        <p:par>
                          <p:cTn id="12" fill="hold" nodeType="afterGroup">
                            <p:stCondLst>
                              <p:cond delay="4000"/>
                            </p:stCondLst>
                            <p:childTnLst>
                              <p:par>
                                <p:cTn id="13" presetID="21" presetClass="entr" presetSubtype="4" fill="hold" nodeType="afterEffect">
                                  <p:stCondLst>
                                    <p:cond delay="0"/>
                                  </p:stCondLst>
                                  <p:childTnLst>
                                    <p:set>
                                      <p:cBhvr>
                                        <p:cTn id="14" dur="1" fill="hold">
                                          <p:stCondLst>
                                            <p:cond delay="0"/>
                                          </p:stCondLst>
                                        </p:cTn>
                                        <p:tgtEl>
                                          <p:spTgt spid="189448"/>
                                        </p:tgtEl>
                                        <p:attrNameLst>
                                          <p:attrName>style.visibility</p:attrName>
                                        </p:attrNameLst>
                                      </p:cBhvr>
                                      <p:to>
                                        <p:strVal val="visible"/>
                                      </p:to>
                                    </p:set>
                                    <p:animEffect transition="in" filter="wheel(4)">
                                      <p:cBhvr>
                                        <p:cTn id="15" dur="2000"/>
                                        <p:tgtEl>
                                          <p:spTgt spid="189448"/>
                                        </p:tgtEl>
                                      </p:cBhvr>
                                    </p:animEffect>
                                  </p:childTnLst>
                                </p:cTn>
                              </p:par>
                            </p:childTnLst>
                          </p:cTn>
                        </p:par>
                        <p:par>
                          <p:cTn id="16" fill="hold" nodeType="afterGroup">
                            <p:stCondLst>
                              <p:cond delay="6000"/>
                            </p:stCondLst>
                            <p:childTnLst>
                              <p:par>
                                <p:cTn id="17" presetID="21" presetClass="entr" presetSubtype="4" fill="hold" grpId="0" nodeType="afterEffect">
                                  <p:stCondLst>
                                    <p:cond delay="0"/>
                                  </p:stCondLst>
                                  <p:childTnLst>
                                    <p:set>
                                      <p:cBhvr>
                                        <p:cTn id="18" dur="1" fill="hold">
                                          <p:stCondLst>
                                            <p:cond delay="0"/>
                                          </p:stCondLst>
                                        </p:cTn>
                                        <p:tgtEl>
                                          <p:spTgt spid="189445"/>
                                        </p:tgtEl>
                                        <p:attrNameLst>
                                          <p:attrName>style.visibility</p:attrName>
                                        </p:attrNameLst>
                                      </p:cBhvr>
                                      <p:to>
                                        <p:strVal val="visible"/>
                                      </p:to>
                                    </p:set>
                                    <p:animEffect transition="in" filter="wheel(4)">
                                      <p:cBhvr>
                                        <p:cTn id="19" dur="2000"/>
                                        <p:tgtEl>
                                          <p:spTgt spid="189445"/>
                                        </p:tgtEl>
                                      </p:cBhvr>
                                    </p:animEffect>
                                  </p:childTnLst>
                                </p:cTn>
                              </p:par>
                            </p:childTnLst>
                          </p:cTn>
                        </p:par>
                        <p:par>
                          <p:cTn id="20" fill="hold" nodeType="afterGroup">
                            <p:stCondLst>
                              <p:cond delay="8000"/>
                            </p:stCondLst>
                            <p:childTnLst>
                              <p:par>
                                <p:cTn id="21" presetID="21" presetClass="entr" presetSubtype="4" fill="hold" grpId="0" nodeType="afterEffect">
                                  <p:stCondLst>
                                    <p:cond delay="0"/>
                                  </p:stCondLst>
                                  <p:childTnLst>
                                    <p:set>
                                      <p:cBhvr>
                                        <p:cTn id="22" dur="1" fill="hold">
                                          <p:stCondLst>
                                            <p:cond delay="0"/>
                                          </p:stCondLst>
                                        </p:cTn>
                                        <p:tgtEl>
                                          <p:spTgt spid="189446"/>
                                        </p:tgtEl>
                                        <p:attrNameLst>
                                          <p:attrName>style.visibility</p:attrName>
                                        </p:attrNameLst>
                                      </p:cBhvr>
                                      <p:to>
                                        <p:strVal val="visible"/>
                                      </p:to>
                                    </p:set>
                                    <p:animEffect transition="in" filter="wheel(4)">
                                      <p:cBhvr>
                                        <p:cTn id="23" dur="2000"/>
                                        <p:tgtEl>
                                          <p:spTgt spid="189446"/>
                                        </p:tgtEl>
                                      </p:cBhvr>
                                    </p:animEffect>
                                  </p:childTnLst>
                                </p:cTn>
                              </p:par>
                            </p:childTnLst>
                          </p:cTn>
                        </p:par>
                        <p:par>
                          <p:cTn id="24" fill="hold" nodeType="afterGroup">
                            <p:stCondLst>
                              <p:cond delay="10000"/>
                            </p:stCondLst>
                            <p:childTnLst>
                              <p:par>
                                <p:cTn id="25" presetID="21" presetClass="entr" presetSubtype="4" fill="hold" nodeType="afterEffect">
                                  <p:stCondLst>
                                    <p:cond delay="0"/>
                                  </p:stCondLst>
                                  <p:childTnLst>
                                    <p:set>
                                      <p:cBhvr>
                                        <p:cTn id="26" dur="1" fill="hold">
                                          <p:stCondLst>
                                            <p:cond delay="0"/>
                                          </p:stCondLst>
                                        </p:cTn>
                                        <p:tgtEl>
                                          <p:spTgt spid="189449"/>
                                        </p:tgtEl>
                                        <p:attrNameLst>
                                          <p:attrName>style.visibility</p:attrName>
                                        </p:attrNameLst>
                                      </p:cBhvr>
                                      <p:to>
                                        <p:strVal val="visible"/>
                                      </p:to>
                                    </p:set>
                                    <p:animEffect transition="in" filter="wheel(4)">
                                      <p:cBhvr>
                                        <p:cTn id="27" dur="2000"/>
                                        <p:tgtEl>
                                          <p:spTgt spid="189449"/>
                                        </p:tgtEl>
                                      </p:cBhvr>
                                    </p:animEffect>
                                  </p:childTnLst>
                                </p:cTn>
                              </p:par>
                            </p:childTnLst>
                          </p:cTn>
                        </p:par>
                        <p:par>
                          <p:cTn id="28" fill="hold" nodeType="afterGroup">
                            <p:stCondLst>
                              <p:cond delay="12000"/>
                            </p:stCondLst>
                            <p:childTnLst>
                              <p:par>
                                <p:cTn id="29" presetID="21" presetClass="entr" presetSubtype="4" fill="hold" grpId="0" nodeType="afterEffect">
                                  <p:stCondLst>
                                    <p:cond delay="0"/>
                                  </p:stCondLst>
                                  <p:childTnLst>
                                    <p:set>
                                      <p:cBhvr>
                                        <p:cTn id="30" dur="1" fill="hold">
                                          <p:stCondLst>
                                            <p:cond delay="0"/>
                                          </p:stCondLst>
                                        </p:cTn>
                                        <p:tgtEl>
                                          <p:spTgt spid="189447"/>
                                        </p:tgtEl>
                                        <p:attrNameLst>
                                          <p:attrName>style.visibility</p:attrName>
                                        </p:attrNameLst>
                                      </p:cBhvr>
                                      <p:to>
                                        <p:strVal val="visible"/>
                                      </p:to>
                                    </p:set>
                                    <p:animEffect transition="in" filter="wheel(4)">
                                      <p:cBhvr>
                                        <p:cTn id="31" dur="2000"/>
                                        <p:tgtEl>
                                          <p:spTgt spid="189447"/>
                                        </p:tgtEl>
                                      </p:cBhvr>
                                    </p:animEffect>
                                  </p:childTnLst>
                                </p:cTn>
                              </p:par>
                            </p:childTnLst>
                          </p:cTn>
                        </p:par>
                        <p:par>
                          <p:cTn id="32" fill="hold" nodeType="afterGroup">
                            <p:stCondLst>
                              <p:cond delay="14000"/>
                            </p:stCondLst>
                            <p:childTnLst>
                              <p:par>
                                <p:cTn id="33" presetID="21" presetClass="entr" presetSubtype="4" fill="hold"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wheel(4)">
                                      <p:cBhvr>
                                        <p:cTn id="35" dur="2000"/>
                                        <p:tgtEl>
                                          <p:spTgt spid="2"/>
                                        </p:tgtEl>
                                      </p:cBhvr>
                                    </p:animEffect>
                                  </p:childTnLst>
                                </p:cTn>
                              </p:par>
                            </p:childTnLst>
                          </p:cTn>
                        </p:par>
                        <p:par>
                          <p:cTn id="36" fill="hold" nodeType="afterGroup">
                            <p:stCondLst>
                              <p:cond delay="16000"/>
                            </p:stCondLst>
                            <p:childTnLst>
                              <p:par>
                                <p:cTn id="37" presetID="21" presetClass="entr" presetSubtype="4" fill="hold" grpId="0" nodeType="afterEffect">
                                  <p:stCondLst>
                                    <p:cond delay="0"/>
                                  </p:stCondLst>
                                  <p:childTnLst>
                                    <p:set>
                                      <p:cBhvr>
                                        <p:cTn id="38" dur="1" fill="hold">
                                          <p:stCondLst>
                                            <p:cond delay="0"/>
                                          </p:stCondLst>
                                        </p:cTn>
                                        <p:tgtEl>
                                          <p:spTgt spid="189450"/>
                                        </p:tgtEl>
                                        <p:attrNameLst>
                                          <p:attrName>style.visibility</p:attrName>
                                        </p:attrNameLst>
                                      </p:cBhvr>
                                      <p:to>
                                        <p:strVal val="visible"/>
                                      </p:to>
                                    </p:set>
                                    <p:animEffect transition="in" filter="wheel(4)">
                                      <p:cBhvr>
                                        <p:cTn id="39" dur="2000"/>
                                        <p:tgtEl>
                                          <p:spTgt spid="189450"/>
                                        </p:tgtEl>
                                      </p:cBhvr>
                                    </p:animEffect>
                                  </p:childTnLst>
                                </p:cTn>
                              </p:par>
                            </p:childTnLst>
                          </p:cTn>
                        </p:par>
                        <p:par>
                          <p:cTn id="40" fill="hold" nodeType="afterGroup">
                            <p:stCondLst>
                              <p:cond delay="18000"/>
                            </p:stCondLst>
                            <p:childTnLst>
                              <p:par>
                                <p:cTn id="41" presetID="21" presetClass="entr" presetSubtype="4" fill="hold" grpId="0" nodeType="afterEffect">
                                  <p:stCondLst>
                                    <p:cond delay="0"/>
                                  </p:stCondLst>
                                  <p:childTnLst>
                                    <p:set>
                                      <p:cBhvr>
                                        <p:cTn id="42" dur="1" fill="hold">
                                          <p:stCondLst>
                                            <p:cond delay="0"/>
                                          </p:stCondLst>
                                        </p:cTn>
                                        <p:tgtEl>
                                          <p:spTgt spid="189454"/>
                                        </p:tgtEl>
                                        <p:attrNameLst>
                                          <p:attrName>style.visibility</p:attrName>
                                        </p:attrNameLst>
                                      </p:cBhvr>
                                      <p:to>
                                        <p:strVal val="visible"/>
                                      </p:to>
                                    </p:set>
                                    <p:animEffect transition="in" filter="wheel(4)">
                                      <p:cBhvr>
                                        <p:cTn id="43" dur="2000"/>
                                        <p:tgtEl>
                                          <p:spTgt spid="189454"/>
                                        </p:tgtEl>
                                      </p:cBhvr>
                                    </p:animEffect>
                                  </p:childTnLst>
                                </p:cTn>
                              </p:par>
                            </p:childTnLst>
                          </p:cTn>
                        </p:par>
                        <p:par>
                          <p:cTn id="44" fill="hold" nodeType="afterGroup">
                            <p:stCondLst>
                              <p:cond delay="20000"/>
                            </p:stCondLst>
                            <p:childTnLst>
                              <p:par>
                                <p:cTn id="45" presetID="21" presetClass="entr" presetSubtype="4" fill="hold" grpId="0" nodeType="afterEffect">
                                  <p:stCondLst>
                                    <p:cond delay="0"/>
                                  </p:stCondLst>
                                  <p:childTnLst>
                                    <p:set>
                                      <p:cBhvr>
                                        <p:cTn id="46" dur="1" fill="hold">
                                          <p:stCondLst>
                                            <p:cond delay="0"/>
                                          </p:stCondLst>
                                        </p:cTn>
                                        <p:tgtEl>
                                          <p:spTgt spid="189455"/>
                                        </p:tgtEl>
                                        <p:attrNameLst>
                                          <p:attrName>style.visibility</p:attrName>
                                        </p:attrNameLst>
                                      </p:cBhvr>
                                      <p:to>
                                        <p:strVal val="visible"/>
                                      </p:to>
                                    </p:set>
                                    <p:animEffect transition="in" filter="wheel(4)">
                                      <p:cBhvr>
                                        <p:cTn id="47" dur="2000"/>
                                        <p:tgtEl>
                                          <p:spTgt spid="1894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p:bldP spid="189444" grpId="0" animBg="1"/>
      <p:bldP spid="189445" grpId="0" animBg="1"/>
      <p:bldP spid="189446" grpId="0" animBg="1"/>
      <p:bldP spid="189447" grpId="0" animBg="1"/>
      <p:bldP spid="189450" grpId="0"/>
      <p:bldP spid="189454" grpId="0"/>
      <p:bldP spid="189455"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Text Box 2">
            <a:extLst>
              <a:ext uri="{FF2B5EF4-FFF2-40B4-BE49-F238E27FC236}">
                <a16:creationId xmlns:a16="http://schemas.microsoft.com/office/drawing/2014/main" xmlns="" id="{0B9EC41E-53C1-4505-A6A2-111FEA6041D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0467" name="Text Box 3">
            <a:extLst>
              <a:ext uri="{FF2B5EF4-FFF2-40B4-BE49-F238E27FC236}">
                <a16:creationId xmlns:a16="http://schemas.microsoft.com/office/drawing/2014/main" xmlns="" id="{D4AEF26B-E2AA-4F75-B647-AD48EA91D51A}"/>
              </a:ext>
            </a:extLst>
          </p:cNvPr>
          <p:cNvSpPr txBox="1">
            <a:spLocks noChangeArrowheads="1"/>
          </p:cNvSpPr>
          <p:nvPr/>
        </p:nvSpPr>
        <p:spPr bwMode="auto">
          <a:xfrm>
            <a:off x="611188" y="768350"/>
            <a:ext cx="7921625" cy="3749675"/>
          </a:xfrm>
          <a:prstGeom prst="rect">
            <a:avLst/>
          </a:prstGeom>
          <a:noFill/>
          <a:ln w="9525">
            <a:noFill/>
            <a:miter lim="800000"/>
            <a:headEnd/>
            <a:tailEnd/>
          </a:ln>
          <a:effectLst/>
        </p:spPr>
        <p:txBody>
          <a:bodyPr>
            <a:spAutoFit/>
          </a:bodyPr>
          <a:lstStyle/>
          <a:p>
            <a:pPr marL="342900" indent="-342900"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پنجم </a:t>
            </a:r>
          </a:p>
          <a:p>
            <a:pPr marL="342900" indent="-342900" algn="ctr">
              <a:lnSpc>
                <a:spcPct val="150000"/>
              </a:lnSpc>
              <a:defRPr/>
            </a:pPr>
            <a:r>
              <a:rPr lang="fa-IR">
                <a:solidFill>
                  <a:srgbClr val="66FF99"/>
                </a:solidFill>
                <a:latin typeface="Arial" charset="0"/>
                <a:cs typeface="B Zar" pitchFamily="2" charset="-78"/>
              </a:rPr>
              <a:t>رهبری و مدیریت </a:t>
            </a:r>
          </a:p>
          <a:p>
            <a:pPr marL="342900" indent="-342900" algn="ctr">
              <a:lnSpc>
                <a:spcPct val="150000"/>
              </a:lnSpc>
              <a:defRPr/>
            </a:pPr>
            <a:endParaRPr lang="fa-IR">
              <a:solidFill>
                <a:srgbClr val="66FF99"/>
              </a:solidFill>
              <a:latin typeface="Arial" charset="0"/>
              <a:cs typeface="B Zar" pitchFamily="2" charset="-78"/>
            </a:endParaRPr>
          </a:p>
          <a:p>
            <a:pPr marL="342900" indent="-3429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marL="342900" indent="-342900">
              <a:lnSpc>
                <a:spcPct val="150000"/>
              </a:lnSpc>
              <a:defRPr/>
            </a:pPr>
            <a:r>
              <a:rPr lang="fa-IR" b="0">
                <a:solidFill>
                  <a:srgbClr val="FFFF00"/>
                </a:solidFill>
                <a:latin typeface="Arial" charset="0"/>
                <a:cs typeface="B Zar" pitchFamily="2" charset="-78"/>
              </a:rPr>
              <a:t>		آشنایی با مفاهیم رهبری و فرمانبرداری و چگونگی تعامل آنها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190467">
                                            <p:txEl>
                                              <p:pRg st="0" end="0"/>
                                            </p:txEl>
                                          </p:spTgt>
                                        </p:tgtEl>
                                        <p:attrNameLst>
                                          <p:attrName>style.visibility</p:attrName>
                                        </p:attrNameLst>
                                      </p:cBhvr>
                                      <p:to>
                                        <p:strVal val="visible"/>
                                      </p:to>
                                    </p:set>
                                    <p:anim calcmode="lin" valueType="num">
                                      <p:cBhvr additive="base">
                                        <p:cTn id="7" dur="2000" fill="hold"/>
                                        <p:tgtEl>
                                          <p:spTgt spid="19046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19046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190467">
                                            <p:txEl>
                                              <p:pRg st="1" end="1"/>
                                            </p:txEl>
                                          </p:spTgt>
                                        </p:tgtEl>
                                        <p:attrNameLst>
                                          <p:attrName>style.visibility</p:attrName>
                                        </p:attrNameLst>
                                      </p:cBhvr>
                                      <p:to>
                                        <p:strVal val="visible"/>
                                      </p:to>
                                    </p:set>
                                    <p:anim calcmode="lin" valueType="num">
                                      <p:cBhvr additive="base">
                                        <p:cTn id="12" dur="2000" fill="hold"/>
                                        <p:tgtEl>
                                          <p:spTgt spid="190467">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190467">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190467">
                                            <p:txEl>
                                              <p:pRg st="3" end="3"/>
                                            </p:txEl>
                                          </p:spTgt>
                                        </p:tgtEl>
                                        <p:attrNameLst>
                                          <p:attrName>style.visibility</p:attrName>
                                        </p:attrNameLst>
                                      </p:cBhvr>
                                      <p:to>
                                        <p:strVal val="visible"/>
                                      </p:to>
                                    </p:set>
                                    <p:anim calcmode="lin" valueType="num">
                                      <p:cBhvr additive="base">
                                        <p:cTn id="17" dur="2000" fill="hold"/>
                                        <p:tgtEl>
                                          <p:spTgt spid="190467">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190467">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190467">
                                            <p:txEl>
                                              <p:pRg st="4" end="4"/>
                                            </p:txEl>
                                          </p:spTgt>
                                        </p:tgtEl>
                                        <p:attrNameLst>
                                          <p:attrName>style.visibility</p:attrName>
                                        </p:attrNameLst>
                                      </p:cBhvr>
                                      <p:to>
                                        <p:strVal val="visible"/>
                                      </p:to>
                                    </p:set>
                                    <p:anim calcmode="lin" valueType="num">
                                      <p:cBhvr additive="base">
                                        <p:cTn id="22" dur="2000" fill="hold"/>
                                        <p:tgtEl>
                                          <p:spTgt spid="190467">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19046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Text Box 2">
            <a:extLst>
              <a:ext uri="{FF2B5EF4-FFF2-40B4-BE49-F238E27FC236}">
                <a16:creationId xmlns:a16="http://schemas.microsoft.com/office/drawing/2014/main" xmlns="" id="{DDD343D4-EFCA-4AED-9360-BE564727298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1491" name="Text Box 3">
            <a:extLst>
              <a:ext uri="{FF2B5EF4-FFF2-40B4-BE49-F238E27FC236}">
                <a16:creationId xmlns:a16="http://schemas.microsoft.com/office/drawing/2014/main" xmlns="" id="{F760BBEA-B691-4A27-B309-8EDBB813A229}"/>
              </a:ext>
            </a:extLst>
          </p:cNvPr>
          <p:cNvSpPr txBox="1">
            <a:spLocks noChangeArrowheads="1"/>
          </p:cNvSpPr>
          <p:nvPr/>
        </p:nvSpPr>
        <p:spPr bwMode="auto">
          <a:xfrm>
            <a:off x="611188" y="719138"/>
            <a:ext cx="7848600" cy="4206875"/>
          </a:xfrm>
          <a:prstGeom prst="rect">
            <a:avLst/>
          </a:prstGeom>
          <a:noFill/>
          <a:ln w="9525">
            <a:noFill/>
            <a:miter lim="800000"/>
            <a:headEnd/>
            <a:tailEnd/>
          </a:ln>
          <a:effectLst/>
        </p:spPr>
        <p:txBody>
          <a:bodyPr>
            <a:spAutoFit/>
          </a:bodyPr>
          <a:lstStyle/>
          <a:p>
            <a:pPr marL="457200" indent="-4572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های آموزش جزئی:</a:t>
            </a:r>
          </a:p>
          <a:p>
            <a:pPr marL="457200" indent="-45720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457200" indent="-457200" algn="just">
              <a:lnSpc>
                <a:spcPct val="150000"/>
              </a:lnSpc>
              <a:defRPr/>
            </a:pPr>
            <a:r>
              <a:rPr lang="fa-IR" b="0">
                <a:solidFill>
                  <a:srgbClr val="FFFF00"/>
                </a:solidFill>
                <a:latin typeface="Arial" charset="0"/>
                <a:cs typeface="B Zar" pitchFamily="2" charset="-78"/>
              </a:rPr>
              <a:t>1- تعریف ساده ای از رهبری ارائه دهند. </a:t>
            </a:r>
          </a:p>
          <a:p>
            <a:pPr marL="457200" indent="-457200" algn="just">
              <a:lnSpc>
                <a:spcPct val="150000"/>
              </a:lnSpc>
              <a:defRPr/>
            </a:pPr>
            <a:r>
              <a:rPr lang="fa-IR" b="0">
                <a:solidFill>
                  <a:srgbClr val="FFFF00"/>
                </a:solidFill>
                <a:latin typeface="Arial" charset="0"/>
                <a:cs typeface="B Zar" pitchFamily="2" charset="-78"/>
              </a:rPr>
              <a:t>2- نتایج حاصل از تحقیقات اولیه و جدید (با رویکردهای تک خصیصه ای و مجموعه های رفتاری) درباره خصایص رهبران را تشریح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91491">
                                            <p:txEl>
                                              <p:pRg st="0" end="0"/>
                                            </p:txEl>
                                          </p:spTgt>
                                        </p:tgtEl>
                                        <p:attrNameLst>
                                          <p:attrName>style.visibility</p:attrName>
                                        </p:attrNameLst>
                                      </p:cBhvr>
                                      <p:to>
                                        <p:strVal val="visible"/>
                                      </p:to>
                                    </p:set>
                                    <p:anim to="" calcmode="lin" valueType="num">
                                      <p:cBhvr>
                                        <p:cTn id="7" dur="1" fill="hold"/>
                                        <p:tgtEl>
                                          <p:spTgt spid="191491">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91491">
                                            <p:txEl>
                                              <p:pRg st="1" end="1"/>
                                            </p:txEl>
                                          </p:spTgt>
                                        </p:tgtEl>
                                        <p:attrNameLst>
                                          <p:attrName>style.visibility</p:attrName>
                                        </p:attrNameLst>
                                      </p:cBhvr>
                                      <p:to>
                                        <p:strVal val="visible"/>
                                      </p:to>
                                    </p:set>
                                    <p:anim to="" calcmode="lin" valueType="num">
                                      <p:cBhvr>
                                        <p:cTn id="11" dur="1" fill="hold"/>
                                        <p:tgtEl>
                                          <p:spTgt spid="191491">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191491">
                                            <p:txEl>
                                              <p:pRg st="2" end="2"/>
                                            </p:txEl>
                                          </p:spTgt>
                                        </p:tgtEl>
                                        <p:attrNameLst>
                                          <p:attrName>style.visibility</p:attrName>
                                        </p:attrNameLst>
                                      </p:cBhvr>
                                      <p:to>
                                        <p:strVal val="visible"/>
                                      </p:to>
                                    </p:set>
                                    <p:anim to="" calcmode="lin" valueType="num">
                                      <p:cBhvr>
                                        <p:cTn id="15" dur="1" fill="hold"/>
                                        <p:tgtEl>
                                          <p:spTgt spid="191491">
                                            <p:txEl>
                                              <p:pRg st="2" end="2"/>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191491">
                                            <p:txEl>
                                              <p:pRg st="3" end="3"/>
                                            </p:txEl>
                                          </p:spTgt>
                                        </p:tgtEl>
                                        <p:attrNameLst>
                                          <p:attrName>style.visibility</p:attrName>
                                        </p:attrNameLst>
                                      </p:cBhvr>
                                      <p:to>
                                        <p:strVal val="visible"/>
                                      </p:to>
                                    </p:set>
                                    <p:anim to="" calcmode="lin" valueType="num">
                                      <p:cBhvr>
                                        <p:cTn id="19" dur="1" fill="hold"/>
                                        <p:tgtEl>
                                          <p:spTgt spid="191491">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Text Box 2">
            <a:extLst>
              <a:ext uri="{FF2B5EF4-FFF2-40B4-BE49-F238E27FC236}">
                <a16:creationId xmlns:a16="http://schemas.microsoft.com/office/drawing/2014/main" xmlns="" id="{863FF7D5-9874-43A3-82BC-15922E5A7BD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2515" name="Text Box 3">
            <a:extLst>
              <a:ext uri="{FF2B5EF4-FFF2-40B4-BE49-F238E27FC236}">
                <a16:creationId xmlns:a16="http://schemas.microsoft.com/office/drawing/2014/main" xmlns="" id="{A5855FC6-BE01-4357-B2F3-56964BD2DD3E}"/>
              </a:ext>
            </a:extLst>
          </p:cNvPr>
          <p:cNvSpPr txBox="1">
            <a:spLocks noChangeArrowheads="1"/>
          </p:cNvSpPr>
          <p:nvPr/>
        </p:nvSpPr>
        <p:spPr bwMode="auto">
          <a:xfrm>
            <a:off x="684213" y="677863"/>
            <a:ext cx="7775575"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دو نظریه بزرگمرد و جبر اجتماعی درشکل گیری رهبران را توضیح دهند و اعتبار آنها را با یکدیگر مقایسه کنند. </a:t>
            </a:r>
          </a:p>
          <a:p>
            <a:pPr algn="just" eaLnBrk="1" hangingPunct="1">
              <a:lnSpc>
                <a:spcPct val="150000"/>
              </a:lnSpc>
            </a:pPr>
            <a:r>
              <a:rPr lang="fa-IR" altLang="en-US" b="0">
                <a:solidFill>
                  <a:srgbClr val="FFFF00"/>
                </a:solidFill>
              </a:rPr>
              <a:t>4- دو وجه اصلی از رفتار رهبری (ملاحظه یا توجه و ابتکار سازماندهی) و چگونگی تعیین میزان آنها از طریق پرسشنامه توصیف رفتار رهبر را توضیح دهند.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92515">
                                            <p:txEl>
                                              <p:pRg st="0" end="0"/>
                                            </p:txEl>
                                          </p:spTgt>
                                        </p:tgtEl>
                                        <p:attrNameLst>
                                          <p:attrName>style.visibility</p:attrName>
                                        </p:attrNameLst>
                                      </p:cBhvr>
                                      <p:to>
                                        <p:strVal val="visible"/>
                                      </p:to>
                                    </p:set>
                                    <p:anim to="" calcmode="lin" valueType="num">
                                      <p:cBhvr>
                                        <p:cTn id="7" dur="1" fill="hold"/>
                                        <p:tgtEl>
                                          <p:spTgt spid="192515">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92515">
                                            <p:txEl>
                                              <p:pRg st="1" end="1"/>
                                            </p:txEl>
                                          </p:spTgt>
                                        </p:tgtEl>
                                        <p:attrNameLst>
                                          <p:attrName>style.visibility</p:attrName>
                                        </p:attrNameLst>
                                      </p:cBhvr>
                                      <p:to>
                                        <p:strVal val="visible"/>
                                      </p:to>
                                    </p:set>
                                    <p:anim to="" calcmode="lin" valueType="num">
                                      <p:cBhvr>
                                        <p:cTn id="11" dur="1" fill="hold"/>
                                        <p:tgtEl>
                                          <p:spTgt spid="192515">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2">
            <a:extLst>
              <a:ext uri="{FF2B5EF4-FFF2-40B4-BE49-F238E27FC236}">
                <a16:creationId xmlns:a16="http://schemas.microsoft.com/office/drawing/2014/main" xmlns="" id="{0E4ACB2E-6789-4704-96D3-043CFF98777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3539" name="Text Box 3">
            <a:extLst>
              <a:ext uri="{FF2B5EF4-FFF2-40B4-BE49-F238E27FC236}">
                <a16:creationId xmlns:a16="http://schemas.microsoft.com/office/drawing/2014/main" xmlns="" id="{6E441337-7DA8-4010-98E5-3A51F376FFEF}"/>
              </a:ext>
            </a:extLst>
          </p:cNvPr>
          <p:cNvSpPr txBox="1">
            <a:spLocks noChangeArrowheads="1"/>
          </p:cNvSpPr>
          <p:nvPr/>
        </p:nvSpPr>
        <p:spPr bwMode="auto">
          <a:xfrm>
            <a:off x="684213" y="555625"/>
            <a:ext cx="7777162"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با استفاده از نظریه اقتضایی فیدلر نقش شرایط و موقعیتها را در کارایی رهبران بیان کنند.</a:t>
            </a:r>
          </a:p>
          <a:p>
            <a:pPr algn="just" eaLnBrk="1" hangingPunct="1">
              <a:lnSpc>
                <a:spcPct val="150000"/>
              </a:lnSpc>
            </a:pPr>
            <a:r>
              <a:rPr lang="fa-IR" altLang="en-US" b="0">
                <a:solidFill>
                  <a:srgbClr val="FFFF00"/>
                </a:solidFill>
              </a:rPr>
              <a:t>6- عناصر نظریه اقتضایی فیدلر و چگونگی ارتباط آنها با یکدیگر در شکل دهی بیشترین اثر بخشی رهبران دارای (</a:t>
            </a:r>
            <a:r>
              <a:rPr lang="en-US" altLang="en-US" sz="2500" b="0">
                <a:solidFill>
                  <a:srgbClr val="FFFF00"/>
                </a:solidFill>
                <a:latin typeface="Times New Roman" panose="02020603050405020304" pitchFamily="18" charset="0"/>
                <a:cs typeface="Times New Roman" panose="02020603050405020304" pitchFamily="18" charset="0"/>
              </a:rPr>
              <a:t>LPC</a:t>
            </a:r>
            <a:r>
              <a:rPr lang="fa-IR" altLang="en-US" b="0">
                <a:solidFill>
                  <a:srgbClr val="FFFF00"/>
                </a:solidFill>
              </a:rPr>
              <a:t>) بالا و پایین را تشریح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93539">
                                            <p:txEl>
                                              <p:pRg st="0" end="0"/>
                                            </p:txEl>
                                          </p:spTgt>
                                        </p:tgtEl>
                                        <p:attrNameLst>
                                          <p:attrName>style.visibility</p:attrName>
                                        </p:attrNameLst>
                                      </p:cBhvr>
                                      <p:to>
                                        <p:strVal val="visible"/>
                                      </p:to>
                                    </p:set>
                                    <p:anim to="" calcmode="lin" valueType="num">
                                      <p:cBhvr>
                                        <p:cTn id="7" dur="1" fill="hold"/>
                                        <p:tgtEl>
                                          <p:spTgt spid="193539">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93539">
                                            <p:txEl>
                                              <p:pRg st="1" end="1"/>
                                            </p:txEl>
                                          </p:spTgt>
                                        </p:tgtEl>
                                        <p:attrNameLst>
                                          <p:attrName>style.visibility</p:attrName>
                                        </p:attrNameLst>
                                      </p:cBhvr>
                                      <p:to>
                                        <p:strVal val="visible"/>
                                      </p:to>
                                    </p:set>
                                    <p:anim to="" calcmode="lin" valueType="num">
                                      <p:cBhvr>
                                        <p:cTn id="11" dur="1" fill="hold"/>
                                        <p:tgtEl>
                                          <p:spTgt spid="193539">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ext Box 2">
            <a:extLst>
              <a:ext uri="{FF2B5EF4-FFF2-40B4-BE49-F238E27FC236}">
                <a16:creationId xmlns:a16="http://schemas.microsoft.com/office/drawing/2014/main" xmlns="" id="{E5E4FE08-98F1-4A89-9C59-6AD58282079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4563" name="Text Box 3">
            <a:extLst>
              <a:ext uri="{FF2B5EF4-FFF2-40B4-BE49-F238E27FC236}">
                <a16:creationId xmlns:a16="http://schemas.microsoft.com/office/drawing/2014/main" xmlns="" id="{08A4A60E-8832-4355-8F4D-8D3FF3196696}"/>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7- نظر فیدلر و دیگر صاحبنظران را در مورد تغییر عملکرد گروه در رابطه با رهبری آن با یکدیگر مقایسه کنند.</a:t>
            </a:r>
          </a:p>
          <a:p>
            <a:pPr algn="just" eaLnBrk="1" hangingPunct="1">
              <a:lnSpc>
                <a:spcPct val="150000"/>
              </a:lnSpc>
            </a:pPr>
            <a:r>
              <a:rPr lang="fa-IR" altLang="en-US" b="0">
                <a:solidFill>
                  <a:srgbClr val="FFFF00"/>
                </a:solidFill>
              </a:rPr>
              <a:t>8- جنبه های گوناگون تعامل بین رهبران و پیروان نظیر ادراک رهبری از روی پیروان، واکنش پیروان نسبت به رفتار رهبری و تاثیر پیروان بر رفتار رهبر را توصیف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94563">
                                            <p:txEl>
                                              <p:pRg st="0" end="0"/>
                                            </p:txEl>
                                          </p:spTgt>
                                        </p:tgtEl>
                                        <p:attrNameLst>
                                          <p:attrName>style.visibility</p:attrName>
                                        </p:attrNameLst>
                                      </p:cBhvr>
                                      <p:to>
                                        <p:strVal val="visible"/>
                                      </p:to>
                                    </p:set>
                                    <p:anim to="" calcmode="lin" valueType="num">
                                      <p:cBhvr>
                                        <p:cTn id="7" dur="1" fill="hold"/>
                                        <p:tgtEl>
                                          <p:spTgt spid="194563">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94563">
                                            <p:txEl>
                                              <p:pRg st="1" end="1"/>
                                            </p:txEl>
                                          </p:spTgt>
                                        </p:tgtEl>
                                        <p:attrNameLst>
                                          <p:attrName>style.visibility</p:attrName>
                                        </p:attrNameLst>
                                      </p:cBhvr>
                                      <p:to>
                                        <p:strVal val="visible"/>
                                      </p:to>
                                    </p:set>
                                    <p:anim to="" calcmode="lin" valueType="num">
                                      <p:cBhvr>
                                        <p:cTn id="11" dur="1" fill="hold"/>
                                        <p:tgtEl>
                                          <p:spTgt spid="19456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 Box 2">
            <a:extLst>
              <a:ext uri="{FF2B5EF4-FFF2-40B4-BE49-F238E27FC236}">
                <a16:creationId xmlns:a16="http://schemas.microsoft.com/office/drawing/2014/main" xmlns="" id="{2C96F71D-EA2B-4488-A0D2-2CA8B8F61D9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5587" name="Text Box 3">
            <a:extLst>
              <a:ext uri="{FF2B5EF4-FFF2-40B4-BE49-F238E27FC236}">
                <a16:creationId xmlns:a16="http://schemas.microsoft.com/office/drawing/2014/main" xmlns="" id="{F9E5A52C-06EA-4725-9A76-82D84A75B4C0}"/>
              </a:ext>
            </a:extLst>
          </p:cNvPr>
          <p:cNvSpPr txBox="1">
            <a:spLocks noChangeArrowheads="1"/>
          </p:cNvSpPr>
          <p:nvPr/>
        </p:nvSpPr>
        <p:spPr bwMode="auto">
          <a:xfrm>
            <a:off x="611188" y="615950"/>
            <a:ext cx="7993062"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800100" indent="-34290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رهبری </a:t>
            </a:r>
          </a:p>
          <a:p>
            <a:pPr algn="just" eaLnBrk="1" hangingPunct="1">
              <a:lnSpc>
                <a:spcPct val="150000"/>
              </a:lnSpc>
            </a:pPr>
            <a:r>
              <a:rPr lang="fa-IR" altLang="en-US" b="0">
                <a:solidFill>
                  <a:srgbClr val="FFFF00"/>
                </a:solidFill>
              </a:rPr>
              <a:t>	فرآیندی از نفوذ بین یک رهبر و عده ای پیروان او برای رسیدن به هدفهای گروهی ، سازمانی یا اجتماعی.</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a:solidFill>
                  <a:srgbClr val="FF3300"/>
                </a:solidFill>
              </a:rPr>
              <a:t>جستجو برای یافتن خصیصه های رهبری </a:t>
            </a:r>
          </a:p>
          <a:p>
            <a:pPr lvl="1" algn="just" eaLnBrk="1" hangingPunct="1">
              <a:lnSpc>
                <a:spcPct val="150000"/>
              </a:lnSpc>
              <a:buFontTx/>
              <a:buChar char="•"/>
            </a:pPr>
            <a:r>
              <a:rPr lang="fa-IR" altLang="en-US" b="0">
                <a:solidFill>
                  <a:srgbClr val="FFFF00"/>
                </a:solidFill>
              </a:rPr>
              <a:t>رویکرد تک خصیصه ای </a:t>
            </a:r>
          </a:p>
          <a:p>
            <a:pPr lvl="1" algn="just" eaLnBrk="1" hangingPunct="1">
              <a:lnSpc>
                <a:spcPct val="150000"/>
              </a:lnSpc>
              <a:buFontTx/>
              <a:buChar char="•"/>
            </a:pPr>
            <a:r>
              <a:rPr lang="fa-IR" altLang="en-US" b="0">
                <a:solidFill>
                  <a:srgbClr val="FFFF00"/>
                </a:solidFill>
              </a:rPr>
              <a:t>رویکرد خوشه های رفتاری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195587">
                                            <p:txEl>
                                              <p:pRg st="0" end="0"/>
                                            </p:txEl>
                                          </p:spTgt>
                                        </p:tgtEl>
                                        <p:attrNameLst>
                                          <p:attrName>style.visibility</p:attrName>
                                        </p:attrNameLst>
                                      </p:cBhvr>
                                      <p:to>
                                        <p:strVal val="visible"/>
                                      </p:to>
                                    </p:set>
                                    <p:animEffect transition="in" filter="strips(upLeft)">
                                      <p:cBhvr>
                                        <p:cTn id="7" dur="2000"/>
                                        <p:tgtEl>
                                          <p:spTgt spid="195587">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195587">
                                            <p:txEl>
                                              <p:pRg st="1" end="1"/>
                                            </p:txEl>
                                          </p:spTgt>
                                        </p:tgtEl>
                                        <p:attrNameLst>
                                          <p:attrName>style.visibility</p:attrName>
                                        </p:attrNameLst>
                                      </p:cBhvr>
                                      <p:to>
                                        <p:strVal val="visible"/>
                                      </p:to>
                                    </p:set>
                                    <p:animEffect transition="in" filter="strips(upLeft)">
                                      <p:cBhvr>
                                        <p:cTn id="11" dur="2000"/>
                                        <p:tgtEl>
                                          <p:spTgt spid="195587">
                                            <p:txEl>
                                              <p:pRg st="1" end="1"/>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195587">
                                            <p:txEl>
                                              <p:pRg st="3" end="3"/>
                                            </p:txEl>
                                          </p:spTgt>
                                        </p:tgtEl>
                                        <p:attrNameLst>
                                          <p:attrName>style.visibility</p:attrName>
                                        </p:attrNameLst>
                                      </p:cBhvr>
                                      <p:to>
                                        <p:strVal val="visible"/>
                                      </p:to>
                                    </p:set>
                                    <p:animEffect transition="in" filter="strips(upLeft)">
                                      <p:cBhvr>
                                        <p:cTn id="15" dur="2000"/>
                                        <p:tgtEl>
                                          <p:spTgt spid="195587">
                                            <p:txEl>
                                              <p:pRg st="3" end="3"/>
                                            </p:txEl>
                                          </p:spTgt>
                                        </p:tgtEl>
                                      </p:cBhvr>
                                    </p:animEffect>
                                  </p:childTnLst>
                                </p:cTn>
                              </p:par>
                            </p:childTnLst>
                          </p:cTn>
                        </p:par>
                        <p:par>
                          <p:cTn id="16" fill="hold" nodeType="afterGroup">
                            <p:stCondLst>
                              <p:cond delay="6000"/>
                            </p:stCondLst>
                            <p:childTnLst>
                              <p:par>
                                <p:cTn id="17" presetID="18" presetClass="entr" presetSubtype="9" fill="hold" nodeType="afterEffect">
                                  <p:stCondLst>
                                    <p:cond delay="0"/>
                                  </p:stCondLst>
                                  <p:childTnLst>
                                    <p:set>
                                      <p:cBhvr>
                                        <p:cTn id="18" dur="1" fill="hold">
                                          <p:stCondLst>
                                            <p:cond delay="0"/>
                                          </p:stCondLst>
                                        </p:cTn>
                                        <p:tgtEl>
                                          <p:spTgt spid="195587">
                                            <p:txEl>
                                              <p:pRg st="4" end="4"/>
                                            </p:txEl>
                                          </p:spTgt>
                                        </p:tgtEl>
                                        <p:attrNameLst>
                                          <p:attrName>style.visibility</p:attrName>
                                        </p:attrNameLst>
                                      </p:cBhvr>
                                      <p:to>
                                        <p:strVal val="visible"/>
                                      </p:to>
                                    </p:set>
                                    <p:animEffect transition="in" filter="strips(upLeft)">
                                      <p:cBhvr>
                                        <p:cTn id="19" dur="2000"/>
                                        <p:tgtEl>
                                          <p:spTgt spid="195587">
                                            <p:txEl>
                                              <p:pRg st="4" end="4"/>
                                            </p:txEl>
                                          </p:spTgt>
                                        </p:tgtEl>
                                      </p:cBhvr>
                                    </p:animEffect>
                                  </p:childTnLst>
                                </p:cTn>
                              </p:par>
                            </p:childTnLst>
                          </p:cTn>
                        </p:par>
                        <p:par>
                          <p:cTn id="20" fill="hold" nodeType="afterGroup">
                            <p:stCondLst>
                              <p:cond delay="8000"/>
                            </p:stCondLst>
                            <p:childTnLst>
                              <p:par>
                                <p:cTn id="21" presetID="18" presetClass="entr" presetSubtype="9" fill="hold" nodeType="afterEffect">
                                  <p:stCondLst>
                                    <p:cond delay="0"/>
                                  </p:stCondLst>
                                  <p:childTnLst>
                                    <p:set>
                                      <p:cBhvr>
                                        <p:cTn id="22" dur="1" fill="hold">
                                          <p:stCondLst>
                                            <p:cond delay="0"/>
                                          </p:stCondLst>
                                        </p:cTn>
                                        <p:tgtEl>
                                          <p:spTgt spid="195587">
                                            <p:txEl>
                                              <p:pRg st="5" end="5"/>
                                            </p:txEl>
                                          </p:spTgt>
                                        </p:tgtEl>
                                        <p:attrNameLst>
                                          <p:attrName>style.visibility</p:attrName>
                                        </p:attrNameLst>
                                      </p:cBhvr>
                                      <p:to>
                                        <p:strVal val="visible"/>
                                      </p:to>
                                    </p:set>
                                    <p:animEffect transition="in" filter="strips(upLeft)">
                                      <p:cBhvr>
                                        <p:cTn id="23" dur="2000"/>
                                        <p:tgtEl>
                                          <p:spTgt spid="19558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ext Box 2">
            <a:extLst>
              <a:ext uri="{FF2B5EF4-FFF2-40B4-BE49-F238E27FC236}">
                <a16:creationId xmlns:a16="http://schemas.microsoft.com/office/drawing/2014/main" xmlns="" id="{D11EF91F-7960-48EA-8B3D-968EE0AC3CD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6611" name="Text Box 3">
            <a:extLst>
              <a:ext uri="{FF2B5EF4-FFF2-40B4-BE49-F238E27FC236}">
                <a16:creationId xmlns:a16="http://schemas.microsoft.com/office/drawing/2014/main" xmlns="" id="{86B933CF-15B7-4EE0-B537-33CA0CE295AA}"/>
              </a:ext>
            </a:extLst>
          </p:cNvPr>
          <p:cNvSpPr txBox="1">
            <a:spLocks noChangeArrowheads="1"/>
          </p:cNvSpPr>
          <p:nvPr/>
        </p:nvSpPr>
        <p:spPr bwMode="auto">
          <a:xfrm>
            <a:off x="611188" y="665163"/>
            <a:ext cx="7993062" cy="3521075"/>
          </a:xfrm>
          <a:prstGeom prst="rect">
            <a:avLst/>
          </a:prstGeom>
          <a:noFill/>
          <a:ln w="9525">
            <a:noFill/>
            <a:miter lim="800000"/>
            <a:headEnd/>
            <a:tailEnd/>
          </a:ln>
          <a:effectLst/>
        </p:spPr>
        <p:txBody>
          <a:bodyPr>
            <a:spAutoFit/>
          </a:bodyPr>
          <a:lstStyle/>
          <a:p>
            <a:pPr marL="342900" indent="-3429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نظریه بزرگمرد در رهبری (توماس کارلایل) </a:t>
            </a:r>
          </a:p>
          <a:p>
            <a:pPr marL="342900" indent="-342900" algn="ctr">
              <a:lnSpc>
                <a:spcPct val="150000"/>
              </a:lnSpc>
              <a:defRPr/>
            </a:pPr>
            <a:endParaRPr lang="fa-IR" u="sng">
              <a:solidFill>
                <a:schemeClr val="tx2"/>
              </a:solidFill>
              <a:effectLst>
                <a:outerShdw blurRad="38100" dist="38100" dir="2700000" algn="tl">
                  <a:srgbClr val="000000"/>
                </a:outerShdw>
              </a:effectLst>
              <a:latin typeface="Arial" charset="0"/>
              <a:cs typeface="B Zar" pitchFamily="2" charset="-78"/>
            </a:endParaRPr>
          </a:p>
          <a:p>
            <a:pPr marL="342900" indent="-342900" algn="just">
              <a:lnSpc>
                <a:spcPct val="150000"/>
              </a:lnSpc>
              <a:buFontTx/>
              <a:buChar char="•"/>
              <a:defRPr/>
            </a:pPr>
            <a:r>
              <a:rPr lang="fa-IR" b="0">
                <a:solidFill>
                  <a:srgbClr val="FFFF00"/>
                </a:solidFill>
                <a:latin typeface="Arial" charset="0"/>
                <a:cs typeface="B Zar" pitchFamily="2" charset="-78"/>
              </a:rPr>
              <a:t>رویکردهای مهم ملی یا جهانی تحت تاثیر افرادی برجسته است که سازنده آن رویدادهای هستند.</a:t>
            </a:r>
          </a:p>
          <a:p>
            <a:pPr marL="342900" indent="-342900" algn="just">
              <a:lnSpc>
                <a:spcPct val="150000"/>
              </a:lnSpc>
              <a:buFontTx/>
              <a:buChar char="•"/>
              <a:defRPr/>
            </a:pPr>
            <a:r>
              <a:rPr lang="fa-IR" b="0">
                <a:solidFill>
                  <a:srgbClr val="FFFF00"/>
                </a:solidFill>
                <a:latin typeface="Arial" charset="0"/>
                <a:cs typeface="B Zar" pitchFamily="2" charset="-78"/>
              </a:rPr>
              <a:t>مردان بزرگ هستند که تاریخ را می سازند.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96611">
                                            <p:txEl>
                                              <p:pRg st="0" end="0"/>
                                            </p:txEl>
                                          </p:spTgt>
                                        </p:tgtEl>
                                        <p:attrNameLst>
                                          <p:attrName>style.visibility</p:attrName>
                                        </p:attrNameLst>
                                      </p:cBhvr>
                                      <p:to>
                                        <p:strVal val="visible"/>
                                      </p:to>
                                    </p:set>
                                    <p:anim to="" calcmode="lin" valueType="num">
                                      <p:cBhvr>
                                        <p:cTn id="7" dur="1" fill="hold"/>
                                        <p:tgtEl>
                                          <p:spTgt spid="196611">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96611">
                                            <p:txEl>
                                              <p:pRg st="2" end="2"/>
                                            </p:txEl>
                                          </p:spTgt>
                                        </p:tgtEl>
                                        <p:attrNameLst>
                                          <p:attrName>style.visibility</p:attrName>
                                        </p:attrNameLst>
                                      </p:cBhvr>
                                      <p:to>
                                        <p:strVal val="visible"/>
                                      </p:to>
                                    </p:set>
                                    <p:anim to="" calcmode="lin" valueType="num">
                                      <p:cBhvr>
                                        <p:cTn id="11" dur="1" fill="hold"/>
                                        <p:tgtEl>
                                          <p:spTgt spid="196611">
                                            <p:txEl>
                                              <p:pRg st="2" end="2"/>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196611">
                                            <p:txEl>
                                              <p:pRg st="3" end="3"/>
                                            </p:txEl>
                                          </p:spTgt>
                                        </p:tgtEl>
                                        <p:attrNameLst>
                                          <p:attrName>style.visibility</p:attrName>
                                        </p:attrNameLst>
                                      </p:cBhvr>
                                      <p:to>
                                        <p:strVal val="visible"/>
                                      </p:to>
                                    </p:set>
                                    <p:anim to="" calcmode="lin" valueType="num">
                                      <p:cBhvr>
                                        <p:cTn id="15" dur="1" fill="hold"/>
                                        <p:tgtEl>
                                          <p:spTgt spid="196611">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2">
            <a:extLst>
              <a:ext uri="{FF2B5EF4-FFF2-40B4-BE49-F238E27FC236}">
                <a16:creationId xmlns:a16="http://schemas.microsoft.com/office/drawing/2014/main" xmlns="" id="{56449963-AB1A-4631-9450-7BEADFC42C6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7635" name="Text Box 3">
            <a:extLst>
              <a:ext uri="{FF2B5EF4-FFF2-40B4-BE49-F238E27FC236}">
                <a16:creationId xmlns:a16="http://schemas.microsoft.com/office/drawing/2014/main" xmlns="" id="{96EA51BF-F105-43C0-BDC4-7F3796B6FFB2}"/>
              </a:ext>
            </a:extLst>
          </p:cNvPr>
          <p:cNvSpPr txBox="1">
            <a:spLocks noChangeArrowheads="1"/>
          </p:cNvSpPr>
          <p:nvPr/>
        </p:nvSpPr>
        <p:spPr bwMode="auto">
          <a:xfrm>
            <a:off x="684213" y="646113"/>
            <a:ext cx="7848600" cy="2835275"/>
          </a:xfrm>
          <a:prstGeom prst="rect">
            <a:avLst/>
          </a:prstGeom>
          <a:noFill/>
          <a:ln w="9525">
            <a:noFill/>
            <a:miter lim="800000"/>
            <a:headEnd/>
            <a:tailEnd/>
          </a:ln>
          <a:effectLst/>
        </p:spPr>
        <p:txBody>
          <a:bodyPr>
            <a:spAutoFit/>
          </a:bodyPr>
          <a:lstStyle/>
          <a:p>
            <a:pPr marL="342900" indent="-3429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نظریه «جبر اجتماعی و روح زمان» در رهبری </a:t>
            </a:r>
          </a:p>
          <a:p>
            <a:pPr marL="342900" indent="-342900" algn="ctr">
              <a:lnSpc>
                <a:spcPct val="150000"/>
              </a:lnSpc>
              <a:defRPr/>
            </a:pPr>
            <a:endParaRPr lang="fa-IR" u="sng">
              <a:solidFill>
                <a:schemeClr val="tx2"/>
              </a:solidFill>
              <a:effectLst>
                <a:outerShdw blurRad="38100" dist="38100" dir="2700000" algn="tl">
                  <a:srgbClr val="000000"/>
                </a:outerShdw>
              </a:effectLst>
              <a:latin typeface="Arial" charset="0"/>
              <a:cs typeface="B Zar" pitchFamily="2" charset="-78"/>
            </a:endParaRPr>
          </a:p>
          <a:p>
            <a:pPr marL="342900" indent="-342900" algn="just">
              <a:lnSpc>
                <a:spcPct val="150000"/>
              </a:lnSpc>
              <a:buFontTx/>
              <a:buChar char="•"/>
              <a:defRPr/>
            </a:pPr>
            <a:r>
              <a:rPr lang="fa-IR" b="0">
                <a:solidFill>
                  <a:srgbClr val="FFFF00"/>
                </a:solidFill>
                <a:latin typeface="Arial" charset="0"/>
                <a:cs typeface="B Zar" pitchFamily="2" charset="-78"/>
              </a:rPr>
              <a:t>نیروهای اجتماعی ، جنبشهای اجتماعی و تغییر ارزشهای اجتماعی به عنوان تعیین کننده رویدادهای تاریخی شمرده می شوند.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197635">
                                            <p:txEl>
                                              <p:pRg st="0" end="0"/>
                                            </p:txEl>
                                          </p:spTgt>
                                        </p:tgtEl>
                                        <p:attrNameLst>
                                          <p:attrName>style.visibility</p:attrName>
                                        </p:attrNameLst>
                                      </p:cBhvr>
                                      <p:to>
                                        <p:strVal val="visible"/>
                                      </p:to>
                                    </p:set>
                                    <p:anim to="" calcmode="lin" valueType="num">
                                      <p:cBhvr>
                                        <p:cTn id="7" dur="1" fill="hold"/>
                                        <p:tgtEl>
                                          <p:spTgt spid="197635">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197635">
                                            <p:txEl>
                                              <p:pRg st="2" end="2"/>
                                            </p:txEl>
                                          </p:spTgt>
                                        </p:tgtEl>
                                        <p:attrNameLst>
                                          <p:attrName>style.visibility</p:attrName>
                                        </p:attrNameLst>
                                      </p:cBhvr>
                                      <p:to>
                                        <p:strVal val="visible"/>
                                      </p:to>
                                    </p:set>
                                    <p:anim to="" calcmode="lin" valueType="num">
                                      <p:cBhvr>
                                        <p:cTn id="11" dur="1" fill="hold"/>
                                        <p:tgtEl>
                                          <p:spTgt spid="197635">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Text Box 2">
            <a:extLst>
              <a:ext uri="{FF2B5EF4-FFF2-40B4-BE49-F238E27FC236}">
                <a16:creationId xmlns:a16="http://schemas.microsoft.com/office/drawing/2014/main" xmlns="" id="{59D45778-CD24-4390-A95A-D366A7C9B68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98659" name="Text Box 3">
            <a:extLst>
              <a:ext uri="{FF2B5EF4-FFF2-40B4-BE49-F238E27FC236}">
                <a16:creationId xmlns:a16="http://schemas.microsoft.com/office/drawing/2014/main" xmlns="" id="{9215E2B5-2295-4986-9CDE-AE503DABD196}"/>
              </a:ext>
            </a:extLst>
          </p:cNvPr>
          <p:cNvSpPr txBox="1">
            <a:spLocks noChangeArrowheads="1"/>
          </p:cNvSpPr>
          <p:nvPr/>
        </p:nvSpPr>
        <p:spPr bwMode="auto">
          <a:xfrm>
            <a:off x="684213" y="641350"/>
            <a:ext cx="7848600" cy="4892675"/>
          </a:xfrm>
          <a:prstGeom prst="rect">
            <a:avLst/>
          </a:prstGeom>
          <a:noFill/>
          <a:ln w="9525">
            <a:noFill/>
            <a:miter lim="800000"/>
            <a:headEnd/>
            <a:tailEnd/>
          </a:ln>
          <a:effectLst/>
        </p:spPr>
        <p:txBody>
          <a:bodyPr>
            <a:spAutoFit/>
          </a:bodyPr>
          <a:lstStyle/>
          <a:p>
            <a:pPr marL="342900" indent="-342900" algn="ctr">
              <a:lnSpc>
                <a:spcPct val="150000"/>
              </a:lnSpc>
              <a:defRPr/>
            </a:pPr>
            <a:r>
              <a:rPr lang="fa-IR" u="sng">
                <a:solidFill>
                  <a:srgbClr val="FF3300"/>
                </a:solidFill>
                <a:effectLst>
                  <a:outerShdw blurRad="38100" dist="38100" dir="2700000" algn="tl">
                    <a:srgbClr val="000000"/>
                  </a:outerShdw>
                </a:effectLst>
                <a:latin typeface="Arial" charset="0"/>
                <a:cs typeface="B Zar" pitchFamily="2" charset="-78"/>
              </a:rPr>
              <a:t>عوامل اصلی رهبری یا خوشه های رفتاری:</a:t>
            </a:r>
          </a:p>
          <a:p>
            <a:pPr marL="342900" indent="-342900" algn="ctr">
              <a:lnSpc>
                <a:spcPct val="150000"/>
              </a:lnSpc>
              <a:defRPr/>
            </a:pPr>
            <a:r>
              <a:rPr lang="fa-IR" u="sng">
                <a:solidFill>
                  <a:srgbClr val="FF3300"/>
                </a:solidFill>
                <a:effectLst>
                  <a:outerShdw blurRad="38100" dist="38100" dir="2700000" algn="tl">
                    <a:srgbClr val="000000"/>
                  </a:outerShdw>
                </a:effectLst>
                <a:latin typeface="Arial" charset="0"/>
                <a:cs typeface="B Zar" pitchFamily="2" charset="-78"/>
              </a:rPr>
              <a:t>(تحقیقات چالپین و واینر 1952) </a:t>
            </a:r>
          </a:p>
          <a:p>
            <a:pPr marL="342900" indent="-342900" algn="ctr">
              <a:lnSpc>
                <a:spcPct val="150000"/>
              </a:lnSpc>
              <a:defRPr/>
            </a:pPr>
            <a:endParaRPr lang="fa-IR" u="sng">
              <a:solidFill>
                <a:srgbClr val="FF3300"/>
              </a:solidFill>
              <a:effectLst>
                <a:outerShdw blurRad="38100" dist="38100" dir="2700000" algn="tl">
                  <a:srgbClr val="000000"/>
                </a:outerShdw>
              </a:effectLst>
              <a:latin typeface="Arial" charset="0"/>
              <a:cs typeface="B Zar" pitchFamily="2" charset="-78"/>
            </a:endParaRPr>
          </a:p>
          <a:p>
            <a:pPr marL="342900" indent="-342900">
              <a:lnSpc>
                <a:spcPct val="150000"/>
              </a:lnSpc>
              <a:defRPr/>
            </a:pPr>
            <a:r>
              <a:rPr lang="fa-IR" b="0">
                <a:solidFill>
                  <a:srgbClr val="FFFF00"/>
                </a:solidFill>
                <a:latin typeface="Arial" charset="0"/>
                <a:cs typeface="B Zar" pitchFamily="2" charset="-78"/>
              </a:rPr>
              <a:t>1- </a:t>
            </a:r>
            <a:r>
              <a:rPr lang="fa-IR" sz="2500" b="0">
                <a:solidFill>
                  <a:srgbClr val="66FF99"/>
                </a:solidFill>
                <a:latin typeface="Arial" charset="0"/>
                <a:cs typeface="B Titr" pitchFamily="2" charset="-78"/>
              </a:rPr>
              <a:t>ملاحظه یا توجه</a:t>
            </a:r>
            <a:r>
              <a:rPr lang="fa-IR" b="0">
                <a:solidFill>
                  <a:srgbClr val="FFFF00"/>
                </a:solidFill>
                <a:latin typeface="Arial" charset="0"/>
                <a:cs typeface="B Zar" pitchFamily="2" charset="-78"/>
              </a:rPr>
              <a:t>: توجیه کننده نیمی از رفتار رهبری </a:t>
            </a:r>
          </a:p>
          <a:p>
            <a:pPr marL="342900" indent="-342900">
              <a:lnSpc>
                <a:spcPct val="150000"/>
              </a:lnSpc>
              <a:defRPr/>
            </a:pPr>
            <a:r>
              <a:rPr lang="fa-IR" b="0">
                <a:solidFill>
                  <a:srgbClr val="FFFF00"/>
                </a:solidFill>
                <a:latin typeface="Arial" charset="0"/>
                <a:cs typeface="B Zar" pitchFamily="2" charset="-78"/>
              </a:rPr>
              <a:t>2- ابتکار سازمان دهی: توجیه کننده یک سوم رفتار رهبری </a:t>
            </a:r>
          </a:p>
          <a:p>
            <a:pPr marL="342900" indent="-342900">
              <a:lnSpc>
                <a:spcPct val="150000"/>
              </a:lnSpc>
              <a:defRPr/>
            </a:pPr>
            <a:endParaRPr lang="fa-IR" b="0">
              <a:solidFill>
                <a:srgbClr val="FFFF00"/>
              </a:solidFill>
              <a:latin typeface="Arial" charset="0"/>
              <a:cs typeface="B Zar" pitchFamily="2" charset="-78"/>
            </a:endParaRPr>
          </a:p>
          <a:p>
            <a:pPr marL="342900" indent="-342900">
              <a:lnSpc>
                <a:spcPct val="150000"/>
              </a:lnSpc>
              <a:defRPr/>
            </a:pPr>
            <a:r>
              <a:rPr lang="fa-IR" b="0">
                <a:solidFill>
                  <a:srgbClr val="FFFF00"/>
                </a:solidFill>
                <a:latin typeface="Arial" charset="0"/>
                <a:cs typeface="B Zar" pitchFamily="2" charset="-78"/>
              </a:rPr>
              <a:t>سنجش بر اساس «پرسشنامه توصیف رفتار رهبران»</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afterEffect">
                                  <p:stCondLst>
                                    <p:cond delay="0"/>
                                  </p:stCondLst>
                                  <p:childTnLst>
                                    <p:set>
                                      <p:cBhvr>
                                        <p:cTn id="6" dur="1" fill="hold">
                                          <p:stCondLst>
                                            <p:cond delay="0"/>
                                          </p:stCondLst>
                                        </p:cTn>
                                        <p:tgtEl>
                                          <p:spTgt spid="198659">
                                            <p:txEl>
                                              <p:pRg st="0" end="0"/>
                                            </p:txEl>
                                          </p:spTgt>
                                        </p:tgtEl>
                                        <p:attrNameLst>
                                          <p:attrName>style.visibility</p:attrName>
                                        </p:attrNameLst>
                                      </p:cBhvr>
                                      <p:to>
                                        <p:strVal val="visible"/>
                                      </p:to>
                                    </p:set>
                                    <p:anim calcmode="lin" valueType="num">
                                      <p:cBhvr additive="base">
                                        <p:cTn id="7" dur="2000" fill="hold"/>
                                        <p:tgtEl>
                                          <p:spTgt spid="198659">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198659">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2" presetClass="entr" presetSubtype="1" fill="hold" nodeType="afterEffect">
                                  <p:stCondLst>
                                    <p:cond delay="0"/>
                                  </p:stCondLst>
                                  <p:childTnLst>
                                    <p:set>
                                      <p:cBhvr>
                                        <p:cTn id="11" dur="1" fill="hold">
                                          <p:stCondLst>
                                            <p:cond delay="0"/>
                                          </p:stCondLst>
                                        </p:cTn>
                                        <p:tgtEl>
                                          <p:spTgt spid="198659">
                                            <p:txEl>
                                              <p:pRg st="1" end="1"/>
                                            </p:txEl>
                                          </p:spTgt>
                                        </p:tgtEl>
                                        <p:attrNameLst>
                                          <p:attrName>style.visibility</p:attrName>
                                        </p:attrNameLst>
                                      </p:cBhvr>
                                      <p:to>
                                        <p:strVal val="visible"/>
                                      </p:to>
                                    </p:set>
                                    <p:anim calcmode="lin" valueType="num">
                                      <p:cBhvr additive="base">
                                        <p:cTn id="12" dur="2000" fill="hold"/>
                                        <p:tgtEl>
                                          <p:spTgt spid="198659">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198659">
                                            <p:txEl>
                                              <p:pRg st="1" end="1"/>
                                            </p:txEl>
                                          </p:spTgt>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4000"/>
                            </p:stCondLst>
                            <p:childTnLst>
                              <p:par>
                                <p:cTn id="15" presetID="2" presetClass="entr" presetSubtype="1" fill="hold" nodeType="afterEffect">
                                  <p:stCondLst>
                                    <p:cond delay="0"/>
                                  </p:stCondLst>
                                  <p:childTnLst>
                                    <p:set>
                                      <p:cBhvr>
                                        <p:cTn id="16" dur="1" fill="hold">
                                          <p:stCondLst>
                                            <p:cond delay="0"/>
                                          </p:stCondLst>
                                        </p:cTn>
                                        <p:tgtEl>
                                          <p:spTgt spid="198659">
                                            <p:txEl>
                                              <p:pRg st="3" end="3"/>
                                            </p:txEl>
                                          </p:spTgt>
                                        </p:tgtEl>
                                        <p:attrNameLst>
                                          <p:attrName>style.visibility</p:attrName>
                                        </p:attrNameLst>
                                      </p:cBhvr>
                                      <p:to>
                                        <p:strVal val="visible"/>
                                      </p:to>
                                    </p:set>
                                    <p:anim calcmode="lin" valueType="num">
                                      <p:cBhvr additive="base">
                                        <p:cTn id="17" dur="2000" fill="hold"/>
                                        <p:tgtEl>
                                          <p:spTgt spid="198659">
                                            <p:txEl>
                                              <p:pRg st="3" end="3"/>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198659">
                                            <p:txEl>
                                              <p:pRg st="3" end="3"/>
                                            </p:txEl>
                                          </p:spTgt>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6000"/>
                            </p:stCondLst>
                            <p:childTnLst>
                              <p:par>
                                <p:cTn id="20" presetID="2" presetClass="entr" presetSubtype="1" fill="hold" nodeType="afterEffect">
                                  <p:stCondLst>
                                    <p:cond delay="0"/>
                                  </p:stCondLst>
                                  <p:childTnLst>
                                    <p:set>
                                      <p:cBhvr>
                                        <p:cTn id="21" dur="1" fill="hold">
                                          <p:stCondLst>
                                            <p:cond delay="0"/>
                                          </p:stCondLst>
                                        </p:cTn>
                                        <p:tgtEl>
                                          <p:spTgt spid="198659">
                                            <p:txEl>
                                              <p:pRg st="4" end="4"/>
                                            </p:txEl>
                                          </p:spTgt>
                                        </p:tgtEl>
                                        <p:attrNameLst>
                                          <p:attrName>style.visibility</p:attrName>
                                        </p:attrNameLst>
                                      </p:cBhvr>
                                      <p:to>
                                        <p:strVal val="visible"/>
                                      </p:to>
                                    </p:set>
                                    <p:anim calcmode="lin" valueType="num">
                                      <p:cBhvr additive="base">
                                        <p:cTn id="22" dur="2000" fill="hold"/>
                                        <p:tgtEl>
                                          <p:spTgt spid="198659">
                                            <p:txEl>
                                              <p:pRg st="4" end="4"/>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198659">
                                            <p:txEl>
                                              <p:pRg st="4" end="4"/>
                                            </p:txEl>
                                          </p:spTgt>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8000"/>
                            </p:stCondLst>
                            <p:childTnLst>
                              <p:par>
                                <p:cTn id="25" presetID="2" presetClass="entr" presetSubtype="1" fill="hold" nodeType="afterEffect">
                                  <p:stCondLst>
                                    <p:cond delay="0"/>
                                  </p:stCondLst>
                                  <p:childTnLst>
                                    <p:set>
                                      <p:cBhvr>
                                        <p:cTn id="26" dur="1" fill="hold">
                                          <p:stCondLst>
                                            <p:cond delay="0"/>
                                          </p:stCondLst>
                                        </p:cTn>
                                        <p:tgtEl>
                                          <p:spTgt spid="198659">
                                            <p:txEl>
                                              <p:pRg st="6" end="6"/>
                                            </p:txEl>
                                          </p:spTgt>
                                        </p:tgtEl>
                                        <p:attrNameLst>
                                          <p:attrName>style.visibility</p:attrName>
                                        </p:attrNameLst>
                                      </p:cBhvr>
                                      <p:to>
                                        <p:strVal val="visible"/>
                                      </p:to>
                                    </p:set>
                                    <p:anim calcmode="lin" valueType="num">
                                      <p:cBhvr additive="base">
                                        <p:cTn id="27" dur="2000" fill="hold"/>
                                        <p:tgtEl>
                                          <p:spTgt spid="198659">
                                            <p:txEl>
                                              <p:pRg st="6" end="6"/>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198659">
                                            <p:txEl>
                                              <p:pRg st="6" end="6"/>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95" name="Text Box 15">
            <a:extLst>
              <a:ext uri="{FF2B5EF4-FFF2-40B4-BE49-F238E27FC236}">
                <a16:creationId xmlns:a16="http://schemas.microsoft.com/office/drawing/2014/main" xmlns="" id="{62645032-C2B1-4C96-A4A7-DA908B9FD430}"/>
              </a:ext>
            </a:extLst>
          </p:cNvPr>
          <p:cNvSpPr txBox="1">
            <a:spLocks noChangeArrowheads="1"/>
          </p:cNvSpPr>
          <p:nvPr/>
        </p:nvSpPr>
        <p:spPr bwMode="auto">
          <a:xfrm>
            <a:off x="468313" y="5445125"/>
            <a:ext cx="8135937" cy="1235075"/>
          </a:xfrm>
          <a:prstGeom prst="rect">
            <a:avLst/>
          </a:prstGeom>
          <a:noFill/>
          <a:ln w="9525">
            <a:noFill/>
            <a:miter lim="800000"/>
            <a:headEnd/>
            <a:tailEnd/>
          </a:ln>
          <a:effectLst/>
        </p:spPr>
        <p:txBody>
          <a:bodyPr>
            <a:spAutoFit/>
          </a:bodyPr>
          <a:lstStyle/>
          <a:p>
            <a:pPr algn="ctr">
              <a:lnSpc>
                <a:spcPct val="150000"/>
              </a:lnSpc>
              <a:defRPr/>
            </a:pPr>
            <a:r>
              <a:rPr lang="fa-IR" sz="2500" u="sng">
                <a:solidFill>
                  <a:srgbClr val="FF3300"/>
                </a:solidFill>
                <a:effectLst>
                  <a:outerShdw blurRad="38100" dist="38100" dir="2700000" algn="tl">
                    <a:srgbClr val="000000"/>
                  </a:outerShdw>
                </a:effectLst>
                <a:latin typeface="Arial" charset="0"/>
                <a:cs typeface="B Zar" pitchFamily="2" charset="-78"/>
              </a:rPr>
              <a:t>نمرات بین اعتبار به دست آمده توسط گروههای آموزشی و نمرات ملاحظه و ابتکار سازماندهی روسای گروهها</a:t>
            </a:r>
            <a:endParaRPr lang="en-US" sz="2500" u="sng">
              <a:solidFill>
                <a:srgbClr val="FF3300"/>
              </a:solidFill>
              <a:effectLst>
                <a:outerShdw blurRad="38100" dist="38100" dir="2700000" algn="tl">
                  <a:srgbClr val="000000"/>
                </a:outerShdw>
              </a:effectLst>
              <a:latin typeface="Arial" charset="0"/>
              <a:cs typeface="B Zar" pitchFamily="2" charset="-78"/>
            </a:endParaRPr>
          </a:p>
        </p:txBody>
      </p:sp>
      <p:grpSp>
        <p:nvGrpSpPr>
          <p:cNvPr id="2" name="Group 17">
            <a:extLst>
              <a:ext uri="{FF2B5EF4-FFF2-40B4-BE49-F238E27FC236}">
                <a16:creationId xmlns:a16="http://schemas.microsoft.com/office/drawing/2014/main" xmlns="" id="{31853CBE-74DD-4719-B8A8-5471BE0D16C2}"/>
              </a:ext>
            </a:extLst>
          </p:cNvPr>
          <p:cNvGrpSpPr>
            <a:grpSpLocks/>
          </p:cNvGrpSpPr>
          <p:nvPr/>
        </p:nvGrpSpPr>
        <p:grpSpPr bwMode="auto">
          <a:xfrm>
            <a:off x="755650" y="404813"/>
            <a:ext cx="6624638" cy="4878387"/>
            <a:chOff x="1202" y="255"/>
            <a:chExt cx="4173" cy="3073"/>
          </a:xfrm>
        </p:grpSpPr>
        <p:sp>
          <p:nvSpPr>
            <p:cNvPr id="105476" name="Text Box 2">
              <a:extLst>
                <a:ext uri="{FF2B5EF4-FFF2-40B4-BE49-F238E27FC236}">
                  <a16:creationId xmlns:a16="http://schemas.microsoft.com/office/drawing/2014/main" xmlns="" id="{5F77FECA-F5C4-41F1-AB09-EFBDABE11C64}"/>
                </a:ext>
              </a:extLst>
            </p:cNvPr>
            <p:cNvSpPr txBox="1">
              <a:spLocks noChangeArrowheads="1"/>
            </p:cNvSpPr>
            <p:nvPr/>
          </p:nvSpPr>
          <p:spPr bwMode="auto">
            <a:xfrm>
              <a:off x="1202" y="255"/>
              <a:ext cx="417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105477" name="Text Box 3">
              <a:extLst>
                <a:ext uri="{FF2B5EF4-FFF2-40B4-BE49-F238E27FC236}">
                  <a16:creationId xmlns:a16="http://schemas.microsoft.com/office/drawing/2014/main" xmlns="" id="{1DD46D26-4301-4FE7-8ECE-A4B2757CC709}"/>
                </a:ext>
              </a:extLst>
            </p:cNvPr>
            <p:cNvSpPr txBox="1">
              <a:spLocks noChangeArrowheads="1"/>
            </p:cNvSpPr>
            <p:nvPr/>
          </p:nvSpPr>
          <p:spPr bwMode="auto">
            <a:xfrm>
              <a:off x="2971" y="346"/>
              <a:ext cx="2313" cy="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000">
                  <a:solidFill>
                    <a:srgbClr val="66FFFF"/>
                  </a:solidFill>
                </a:rPr>
                <a:t>گروههای آموزشی زیر میانه شهرت </a:t>
              </a:r>
            </a:p>
            <a:p>
              <a:pPr algn="just" eaLnBrk="1" hangingPunct="1">
                <a:spcBef>
                  <a:spcPct val="50000"/>
                </a:spcBef>
              </a:pPr>
              <a:r>
                <a:rPr lang="fa-IR" altLang="en-US" sz="2000">
                  <a:solidFill>
                    <a:srgbClr val="66FFFF"/>
                  </a:solidFill>
                </a:rPr>
                <a:t>گروههای آموزشی بالای میانه شهرت </a:t>
              </a:r>
            </a:p>
          </p:txBody>
        </p:sp>
        <p:sp>
          <p:nvSpPr>
            <p:cNvPr id="105478" name="Rectangle 4">
              <a:extLst>
                <a:ext uri="{FF2B5EF4-FFF2-40B4-BE49-F238E27FC236}">
                  <a16:creationId xmlns:a16="http://schemas.microsoft.com/office/drawing/2014/main" xmlns="" id="{DF8179EC-AEB6-4BF1-B509-3E97D7571883}"/>
                </a:ext>
              </a:extLst>
            </p:cNvPr>
            <p:cNvSpPr>
              <a:spLocks noChangeArrowheads="1"/>
            </p:cNvSpPr>
            <p:nvPr/>
          </p:nvSpPr>
          <p:spPr bwMode="auto">
            <a:xfrm>
              <a:off x="3107" y="391"/>
              <a:ext cx="136" cy="136"/>
            </a:xfrm>
            <a:prstGeom prst="rect">
              <a:avLst/>
            </a:prstGeom>
            <a:solidFill>
              <a:srgbClr val="66FF99"/>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5479" name="Rectangle 5">
              <a:extLst>
                <a:ext uri="{FF2B5EF4-FFF2-40B4-BE49-F238E27FC236}">
                  <a16:creationId xmlns:a16="http://schemas.microsoft.com/office/drawing/2014/main" xmlns="" id="{1748C2AA-9854-418F-A481-05AE16F9D4C0}"/>
                </a:ext>
              </a:extLst>
            </p:cNvPr>
            <p:cNvSpPr>
              <a:spLocks noChangeArrowheads="1"/>
            </p:cNvSpPr>
            <p:nvPr/>
          </p:nvSpPr>
          <p:spPr bwMode="auto">
            <a:xfrm>
              <a:off x="2971" y="660"/>
              <a:ext cx="136" cy="136"/>
            </a:xfrm>
            <a:prstGeom prst="rect">
              <a:avLst/>
            </a:prstGeom>
            <a:solidFill>
              <a:srgbClr val="FFFF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5480" name="Line 6">
              <a:extLst>
                <a:ext uri="{FF2B5EF4-FFF2-40B4-BE49-F238E27FC236}">
                  <a16:creationId xmlns:a16="http://schemas.microsoft.com/office/drawing/2014/main" xmlns="" id="{21B0BEDE-1A73-4FED-9B1F-115E163A6F1A}"/>
                </a:ext>
              </a:extLst>
            </p:cNvPr>
            <p:cNvSpPr>
              <a:spLocks noChangeShapeType="1"/>
            </p:cNvSpPr>
            <p:nvPr/>
          </p:nvSpPr>
          <p:spPr bwMode="auto">
            <a:xfrm>
              <a:off x="2245" y="663"/>
              <a:ext cx="0" cy="2223"/>
            </a:xfrm>
            <a:prstGeom prst="line">
              <a:avLst/>
            </a:prstGeom>
            <a:noFill/>
            <a:ln w="9525">
              <a:solidFill>
                <a:srgbClr val="FF99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5481" name="Line 7">
              <a:extLst>
                <a:ext uri="{FF2B5EF4-FFF2-40B4-BE49-F238E27FC236}">
                  <a16:creationId xmlns:a16="http://schemas.microsoft.com/office/drawing/2014/main" xmlns="" id="{B13C1578-1CD1-4054-8F30-05E8EEE8148D}"/>
                </a:ext>
              </a:extLst>
            </p:cNvPr>
            <p:cNvSpPr>
              <a:spLocks noChangeShapeType="1"/>
            </p:cNvSpPr>
            <p:nvPr/>
          </p:nvSpPr>
          <p:spPr bwMode="auto">
            <a:xfrm>
              <a:off x="2245" y="2886"/>
              <a:ext cx="2631" cy="0"/>
            </a:xfrm>
            <a:prstGeom prst="line">
              <a:avLst/>
            </a:prstGeom>
            <a:noFill/>
            <a:ln w="9525">
              <a:solidFill>
                <a:srgbClr val="FF99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5482" name="Rectangle 8">
              <a:extLst>
                <a:ext uri="{FF2B5EF4-FFF2-40B4-BE49-F238E27FC236}">
                  <a16:creationId xmlns:a16="http://schemas.microsoft.com/office/drawing/2014/main" xmlns="" id="{715D4820-AC00-4D03-953B-7EF79209CF5B}"/>
                </a:ext>
              </a:extLst>
            </p:cNvPr>
            <p:cNvSpPr>
              <a:spLocks noChangeArrowheads="1"/>
            </p:cNvSpPr>
            <p:nvPr/>
          </p:nvSpPr>
          <p:spPr bwMode="auto">
            <a:xfrm>
              <a:off x="2562" y="2704"/>
              <a:ext cx="227" cy="182"/>
            </a:xfrm>
            <a:prstGeom prst="rect">
              <a:avLst/>
            </a:prstGeom>
            <a:solidFill>
              <a:srgbClr val="66FF99"/>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5483" name="Rectangle 9">
              <a:extLst>
                <a:ext uri="{FF2B5EF4-FFF2-40B4-BE49-F238E27FC236}">
                  <a16:creationId xmlns:a16="http://schemas.microsoft.com/office/drawing/2014/main" xmlns="" id="{BCFF1955-DD88-4150-8BF9-0129D61624C5}"/>
                </a:ext>
              </a:extLst>
            </p:cNvPr>
            <p:cNvSpPr>
              <a:spLocks noChangeArrowheads="1"/>
            </p:cNvSpPr>
            <p:nvPr/>
          </p:nvSpPr>
          <p:spPr bwMode="auto">
            <a:xfrm>
              <a:off x="3198" y="1748"/>
              <a:ext cx="272" cy="1134"/>
            </a:xfrm>
            <a:prstGeom prst="rect">
              <a:avLst/>
            </a:prstGeom>
            <a:solidFill>
              <a:srgbClr val="FFFF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5484" name="Rectangle 10">
              <a:extLst>
                <a:ext uri="{FF2B5EF4-FFF2-40B4-BE49-F238E27FC236}">
                  <a16:creationId xmlns:a16="http://schemas.microsoft.com/office/drawing/2014/main" xmlns="" id="{CDC029CB-DAC6-461C-8611-7B76E40AC993}"/>
                </a:ext>
              </a:extLst>
            </p:cNvPr>
            <p:cNvSpPr>
              <a:spLocks noChangeArrowheads="1"/>
            </p:cNvSpPr>
            <p:nvPr/>
          </p:nvSpPr>
          <p:spPr bwMode="auto">
            <a:xfrm>
              <a:off x="3878" y="1745"/>
              <a:ext cx="272" cy="1134"/>
            </a:xfrm>
            <a:prstGeom prst="rect">
              <a:avLst/>
            </a:prstGeom>
            <a:solidFill>
              <a:srgbClr val="66FF99"/>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5485" name="Rectangle 11">
              <a:extLst>
                <a:ext uri="{FF2B5EF4-FFF2-40B4-BE49-F238E27FC236}">
                  <a16:creationId xmlns:a16="http://schemas.microsoft.com/office/drawing/2014/main" xmlns="" id="{7F7ACC26-D3E9-40AD-AE51-AB7F712CEDAD}"/>
                </a:ext>
              </a:extLst>
            </p:cNvPr>
            <p:cNvSpPr>
              <a:spLocks noChangeArrowheads="1"/>
            </p:cNvSpPr>
            <p:nvPr/>
          </p:nvSpPr>
          <p:spPr bwMode="auto">
            <a:xfrm>
              <a:off x="4422" y="2704"/>
              <a:ext cx="227" cy="182"/>
            </a:xfrm>
            <a:prstGeom prst="rect">
              <a:avLst/>
            </a:prstGeom>
            <a:solidFill>
              <a:srgbClr val="FFFF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5486" name="Text Box 12">
              <a:extLst>
                <a:ext uri="{FF2B5EF4-FFF2-40B4-BE49-F238E27FC236}">
                  <a16:creationId xmlns:a16="http://schemas.microsoft.com/office/drawing/2014/main" xmlns="" id="{994FCB63-F032-41DB-B92A-1C16F1EF395D}"/>
                </a:ext>
              </a:extLst>
            </p:cNvPr>
            <p:cNvSpPr txBox="1">
              <a:spLocks noChangeArrowheads="1"/>
            </p:cNvSpPr>
            <p:nvPr/>
          </p:nvSpPr>
          <p:spPr bwMode="auto">
            <a:xfrm>
              <a:off x="1942" y="736"/>
              <a:ext cx="272" cy="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1800" b="0">
                  <a:solidFill>
                    <a:srgbClr val="FFFF00"/>
                  </a:solidFill>
                </a:rPr>
                <a:t>10</a:t>
              </a:r>
            </a:p>
            <a:p>
              <a:pPr eaLnBrk="1" hangingPunct="1">
                <a:spcBef>
                  <a:spcPct val="50000"/>
                </a:spcBef>
              </a:pPr>
              <a:endParaRPr lang="fa-IR" altLang="en-US" sz="1800" b="0">
                <a:solidFill>
                  <a:srgbClr val="FFFF00"/>
                </a:solidFill>
              </a:endParaRPr>
            </a:p>
            <a:p>
              <a:pPr eaLnBrk="1" hangingPunct="1">
                <a:spcBef>
                  <a:spcPct val="50000"/>
                </a:spcBef>
              </a:pPr>
              <a:r>
                <a:rPr lang="fa-IR" altLang="en-US" sz="1800" b="0">
                  <a:solidFill>
                    <a:srgbClr val="FFFF00"/>
                  </a:solidFill>
                </a:rPr>
                <a:t>8</a:t>
              </a:r>
            </a:p>
            <a:p>
              <a:pPr eaLnBrk="1" hangingPunct="1">
                <a:spcBef>
                  <a:spcPct val="50000"/>
                </a:spcBef>
              </a:pPr>
              <a:endParaRPr lang="fa-IR" altLang="en-US" sz="1800" b="0">
                <a:solidFill>
                  <a:srgbClr val="FFFF00"/>
                </a:solidFill>
              </a:endParaRPr>
            </a:p>
            <a:p>
              <a:pPr eaLnBrk="1" hangingPunct="1">
                <a:spcBef>
                  <a:spcPct val="50000"/>
                </a:spcBef>
              </a:pPr>
              <a:r>
                <a:rPr lang="fa-IR" altLang="en-US" sz="1800" b="0">
                  <a:solidFill>
                    <a:srgbClr val="FFFF00"/>
                  </a:solidFill>
                </a:rPr>
                <a:t>6</a:t>
              </a:r>
            </a:p>
            <a:p>
              <a:pPr eaLnBrk="1" hangingPunct="1">
                <a:spcBef>
                  <a:spcPct val="50000"/>
                </a:spcBef>
              </a:pPr>
              <a:endParaRPr lang="fa-IR" altLang="en-US" sz="1800" b="0">
                <a:solidFill>
                  <a:srgbClr val="FFFF00"/>
                </a:solidFill>
              </a:endParaRPr>
            </a:p>
            <a:p>
              <a:pPr eaLnBrk="1" hangingPunct="1">
                <a:spcBef>
                  <a:spcPct val="50000"/>
                </a:spcBef>
              </a:pPr>
              <a:r>
                <a:rPr lang="fa-IR" altLang="en-US" sz="1800" b="0">
                  <a:solidFill>
                    <a:srgbClr val="FFFF00"/>
                  </a:solidFill>
                </a:rPr>
                <a:t>4</a:t>
              </a:r>
            </a:p>
            <a:p>
              <a:pPr eaLnBrk="1" hangingPunct="1">
                <a:spcBef>
                  <a:spcPct val="50000"/>
                </a:spcBef>
              </a:pPr>
              <a:r>
                <a:rPr lang="fa-IR" altLang="en-US" sz="1800" b="0">
                  <a:solidFill>
                    <a:srgbClr val="FFFF00"/>
                  </a:solidFill>
                </a:rPr>
                <a:t>2</a:t>
              </a:r>
              <a:endParaRPr lang="en-US" altLang="en-US" sz="1800" b="0">
                <a:solidFill>
                  <a:srgbClr val="FFFF00"/>
                </a:solidFill>
              </a:endParaRPr>
            </a:p>
          </p:txBody>
        </p:sp>
        <p:sp>
          <p:nvSpPr>
            <p:cNvPr id="105487" name="Text Box 13">
              <a:extLst>
                <a:ext uri="{FF2B5EF4-FFF2-40B4-BE49-F238E27FC236}">
                  <a16:creationId xmlns:a16="http://schemas.microsoft.com/office/drawing/2014/main" xmlns="" id="{5C295E18-5A8D-4EED-A905-BAC6D2E4ABF5}"/>
                </a:ext>
              </a:extLst>
            </p:cNvPr>
            <p:cNvSpPr txBox="1">
              <a:spLocks noChangeArrowheads="1"/>
            </p:cNvSpPr>
            <p:nvPr/>
          </p:nvSpPr>
          <p:spPr bwMode="auto">
            <a:xfrm>
              <a:off x="3696" y="2886"/>
              <a:ext cx="1679"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000">
                  <a:solidFill>
                    <a:srgbClr val="66FFFF"/>
                  </a:solidFill>
                </a:rPr>
                <a:t>نمرات کمتر از 41 از توجه و کمتر از 36 از ابتکار</a:t>
              </a:r>
              <a:endParaRPr lang="en-US" altLang="en-US" sz="2000">
                <a:solidFill>
                  <a:srgbClr val="66FFFF"/>
                </a:solidFill>
              </a:endParaRPr>
            </a:p>
          </p:txBody>
        </p:sp>
        <p:sp>
          <p:nvSpPr>
            <p:cNvPr id="105488" name="Text Box 14">
              <a:extLst>
                <a:ext uri="{FF2B5EF4-FFF2-40B4-BE49-F238E27FC236}">
                  <a16:creationId xmlns:a16="http://schemas.microsoft.com/office/drawing/2014/main" xmlns="" id="{FBC0FE02-4527-4651-B87C-41A532434181}"/>
                </a:ext>
              </a:extLst>
            </p:cNvPr>
            <p:cNvSpPr txBox="1">
              <a:spLocks noChangeArrowheads="1"/>
            </p:cNvSpPr>
            <p:nvPr/>
          </p:nvSpPr>
          <p:spPr bwMode="auto">
            <a:xfrm>
              <a:off x="1882" y="2886"/>
              <a:ext cx="1633"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000">
                  <a:solidFill>
                    <a:srgbClr val="66FFFF"/>
                  </a:solidFill>
                </a:rPr>
                <a:t>نمره 41 یا بالاتر از توجه و 36 یا بالاتر از ابتکار</a:t>
              </a:r>
              <a:endParaRPr lang="en-US" altLang="en-US" sz="2000">
                <a:solidFill>
                  <a:srgbClr val="66FFFF"/>
                </a:solidFill>
              </a:endParaRPr>
            </a:p>
          </p:txBody>
        </p:sp>
        <p:sp>
          <p:nvSpPr>
            <p:cNvPr id="105489" name="Text Box 16">
              <a:extLst>
                <a:ext uri="{FF2B5EF4-FFF2-40B4-BE49-F238E27FC236}">
                  <a16:creationId xmlns:a16="http://schemas.microsoft.com/office/drawing/2014/main" xmlns="" id="{EEC5F801-3E8D-4847-B74B-5C3D54BE580E}"/>
                </a:ext>
              </a:extLst>
            </p:cNvPr>
            <p:cNvSpPr txBox="1">
              <a:spLocks noChangeArrowheads="1"/>
            </p:cNvSpPr>
            <p:nvPr/>
          </p:nvSpPr>
          <p:spPr bwMode="auto">
            <a:xfrm rot="-5400000">
              <a:off x="1130" y="1682"/>
              <a:ext cx="1435"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تعداد مدیران گروهها</a:t>
              </a:r>
              <a:endParaRPr lang="en-US" altLang="en-US" sz="2000">
                <a:solidFill>
                  <a:srgbClr val="66FFFF"/>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0-#ppt_w/2"/>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grpId="0" nodeType="afterEffect">
                                  <p:stCondLst>
                                    <p:cond delay="0"/>
                                  </p:stCondLst>
                                  <p:childTnLst>
                                    <p:set>
                                      <p:cBhvr>
                                        <p:cTn id="11" dur="1" fill="hold">
                                          <p:stCondLst>
                                            <p:cond delay="0"/>
                                          </p:stCondLst>
                                        </p:cTn>
                                        <p:tgtEl>
                                          <p:spTgt spid="199695"/>
                                        </p:tgtEl>
                                        <p:attrNameLst>
                                          <p:attrName>style.visibility</p:attrName>
                                        </p:attrNameLst>
                                      </p:cBhvr>
                                      <p:to>
                                        <p:strVal val="visible"/>
                                      </p:to>
                                    </p:set>
                                    <p:anim calcmode="lin" valueType="num">
                                      <p:cBhvr additive="base">
                                        <p:cTn id="12" dur="2000" fill="hold"/>
                                        <p:tgtEl>
                                          <p:spTgt spid="199695"/>
                                        </p:tgtEl>
                                        <p:attrNameLst>
                                          <p:attrName>ppt_x</p:attrName>
                                        </p:attrNameLst>
                                      </p:cBhvr>
                                      <p:tavLst>
                                        <p:tav tm="0">
                                          <p:val>
                                            <p:strVal val="0-#ppt_w/2"/>
                                          </p:val>
                                        </p:tav>
                                        <p:tav tm="100000">
                                          <p:val>
                                            <p:strVal val="#ppt_x"/>
                                          </p:val>
                                        </p:tav>
                                      </p:tavLst>
                                    </p:anim>
                                    <p:anim calcmode="lin" valueType="num">
                                      <p:cBhvr additive="base">
                                        <p:cTn id="13" dur="2000" fill="hold"/>
                                        <p:tgtEl>
                                          <p:spTgt spid="1996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695" grpId="0"/>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Text Box 2">
            <a:extLst>
              <a:ext uri="{FF2B5EF4-FFF2-40B4-BE49-F238E27FC236}">
                <a16:creationId xmlns:a16="http://schemas.microsoft.com/office/drawing/2014/main" xmlns="" id="{B0F6C2D0-37E9-49BC-9A54-543AEE0746C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0707" name="Text Box 3">
            <a:extLst>
              <a:ext uri="{FF2B5EF4-FFF2-40B4-BE49-F238E27FC236}">
                <a16:creationId xmlns:a16="http://schemas.microsoft.com/office/drawing/2014/main" xmlns="" id="{C0488211-D775-4C0B-93ED-85725AC75CB6}"/>
              </a:ext>
            </a:extLst>
          </p:cNvPr>
          <p:cNvSpPr txBox="1">
            <a:spLocks noChangeArrowheads="1"/>
          </p:cNvSpPr>
          <p:nvPr/>
        </p:nvSpPr>
        <p:spPr bwMode="auto">
          <a:xfrm>
            <a:off x="2244725" y="309563"/>
            <a:ext cx="46799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FF3300"/>
                </a:solidFill>
              </a:rPr>
              <a:t>نظریه اقتضایی فیدلر در رهبری </a:t>
            </a:r>
          </a:p>
        </p:txBody>
      </p:sp>
      <p:grpSp>
        <p:nvGrpSpPr>
          <p:cNvPr id="2" name="Group 18">
            <a:extLst>
              <a:ext uri="{FF2B5EF4-FFF2-40B4-BE49-F238E27FC236}">
                <a16:creationId xmlns:a16="http://schemas.microsoft.com/office/drawing/2014/main" xmlns="" id="{7FBF61B4-25AA-498A-98E7-F31F59B162FE}"/>
              </a:ext>
            </a:extLst>
          </p:cNvPr>
          <p:cNvGrpSpPr>
            <a:grpSpLocks/>
          </p:cNvGrpSpPr>
          <p:nvPr/>
        </p:nvGrpSpPr>
        <p:grpSpPr bwMode="auto">
          <a:xfrm>
            <a:off x="2508250" y="908050"/>
            <a:ext cx="4248150" cy="1152525"/>
            <a:chOff x="1580" y="572"/>
            <a:chExt cx="2676" cy="726"/>
          </a:xfrm>
        </p:grpSpPr>
        <p:sp>
          <p:nvSpPr>
            <p:cNvPr id="106511" name="Line 4">
              <a:extLst>
                <a:ext uri="{FF2B5EF4-FFF2-40B4-BE49-F238E27FC236}">
                  <a16:creationId xmlns:a16="http://schemas.microsoft.com/office/drawing/2014/main" xmlns="" id="{73BE32CE-6CCF-491E-B02B-1A8846894294}"/>
                </a:ext>
              </a:extLst>
            </p:cNvPr>
            <p:cNvSpPr>
              <a:spLocks noChangeShapeType="1"/>
            </p:cNvSpPr>
            <p:nvPr/>
          </p:nvSpPr>
          <p:spPr bwMode="auto">
            <a:xfrm>
              <a:off x="2880" y="572"/>
              <a:ext cx="0" cy="273"/>
            </a:xfrm>
            <a:prstGeom prst="line">
              <a:avLst/>
            </a:prstGeom>
            <a:noFill/>
            <a:ln w="2857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6512" name="Line 5">
              <a:extLst>
                <a:ext uri="{FF2B5EF4-FFF2-40B4-BE49-F238E27FC236}">
                  <a16:creationId xmlns:a16="http://schemas.microsoft.com/office/drawing/2014/main" xmlns="" id="{732D395E-F042-443B-AD33-CE485E50BACD}"/>
                </a:ext>
              </a:extLst>
            </p:cNvPr>
            <p:cNvSpPr>
              <a:spLocks noChangeShapeType="1"/>
            </p:cNvSpPr>
            <p:nvPr/>
          </p:nvSpPr>
          <p:spPr bwMode="auto">
            <a:xfrm flipH="1">
              <a:off x="1580" y="841"/>
              <a:ext cx="2676" cy="0"/>
            </a:xfrm>
            <a:prstGeom prst="line">
              <a:avLst/>
            </a:prstGeom>
            <a:noFill/>
            <a:ln w="2857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6513" name="Line 6">
              <a:extLst>
                <a:ext uri="{FF2B5EF4-FFF2-40B4-BE49-F238E27FC236}">
                  <a16:creationId xmlns:a16="http://schemas.microsoft.com/office/drawing/2014/main" xmlns="" id="{5AE0C2A9-8B33-46E0-85AB-1F37BB85AB9F}"/>
                </a:ext>
              </a:extLst>
            </p:cNvPr>
            <p:cNvSpPr>
              <a:spLocks noChangeShapeType="1"/>
            </p:cNvSpPr>
            <p:nvPr/>
          </p:nvSpPr>
          <p:spPr bwMode="auto">
            <a:xfrm>
              <a:off x="4253" y="845"/>
              <a:ext cx="0" cy="453"/>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6514" name="Line 7">
              <a:extLst>
                <a:ext uri="{FF2B5EF4-FFF2-40B4-BE49-F238E27FC236}">
                  <a16:creationId xmlns:a16="http://schemas.microsoft.com/office/drawing/2014/main" xmlns="" id="{D6F8856A-58D8-4AEB-A037-C0E33E75E11D}"/>
                </a:ext>
              </a:extLst>
            </p:cNvPr>
            <p:cNvSpPr>
              <a:spLocks noChangeShapeType="1"/>
            </p:cNvSpPr>
            <p:nvPr/>
          </p:nvSpPr>
          <p:spPr bwMode="auto">
            <a:xfrm>
              <a:off x="1582" y="845"/>
              <a:ext cx="0" cy="453"/>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200712" name="Text Box 8">
            <a:extLst>
              <a:ext uri="{FF2B5EF4-FFF2-40B4-BE49-F238E27FC236}">
                <a16:creationId xmlns:a16="http://schemas.microsoft.com/office/drawing/2014/main" xmlns="" id="{77F474CE-16B1-487F-9951-2981D0B31018}"/>
              </a:ext>
            </a:extLst>
          </p:cNvPr>
          <p:cNvSpPr txBox="1">
            <a:spLocks noChangeArrowheads="1"/>
          </p:cNvSpPr>
          <p:nvPr/>
        </p:nvSpPr>
        <p:spPr bwMode="auto">
          <a:xfrm>
            <a:off x="5626100" y="2143125"/>
            <a:ext cx="2265363"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FF00"/>
                </a:solidFill>
              </a:rPr>
              <a:t>شخصیت رهبر (سبک رهبری) </a:t>
            </a:r>
            <a:endParaRPr lang="en-US" altLang="en-US" sz="2500">
              <a:solidFill>
                <a:srgbClr val="FFFF00"/>
              </a:solidFill>
            </a:endParaRPr>
          </a:p>
        </p:txBody>
      </p:sp>
      <p:sp>
        <p:nvSpPr>
          <p:cNvPr id="200713" name="Text Box 9">
            <a:extLst>
              <a:ext uri="{FF2B5EF4-FFF2-40B4-BE49-F238E27FC236}">
                <a16:creationId xmlns:a16="http://schemas.microsoft.com/office/drawing/2014/main" xmlns="" id="{51869E1E-640B-4B6F-A09D-8F20B0D40674}"/>
              </a:ext>
            </a:extLst>
          </p:cNvPr>
          <p:cNvSpPr txBox="1">
            <a:spLocks noChangeArrowheads="1"/>
          </p:cNvSpPr>
          <p:nvPr/>
        </p:nvSpPr>
        <p:spPr bwMode="auto">
          <a:xfrm>
            <a:off x="1384300" y="2205038"/>
            <a:ext cx="22320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FF00"/>
                </a:solidFill>
              </a:rPr>
              <a:t>عوامل موقعیتی </a:t>
            </a:r>
            <a:endParaRPr lang="en-US" altLang="en-US" sz="2500">
              <a:solidFill>
                <a:srgbClr val="FFFF00"/>
              </a:solidFill>
            </a:endParaRPr>
          </a:p>
        </p:txBody>
      </p:sp>
      <p:grpSp>
        <p:nvGrpSpPr>
          <p:cNvPr id="3" name="Group 19">
            <a:extLst>
              <a:ext uri="{FF2B5EF4-FFF2-40B4-BE49-F238E27FC236}">
                <a16:creationId xmlns:a16="http://schemas.microsoft.com/office/drawing/2014/main" xmlns="" id="{C109B345-D927-4E30-832D-B2D452E5D988}"/>
              </a:ext>
            </a:extLst>
          </p:cNvPr>
          <p:cNvGrpSpPr>
            <a:grpSpLocks/>
          </p:cNvGrpSpPr>
          <p:nvPr/>
        </p:nvGrpSpPr>
        <p:grpSpPr bwMode="auto">
          <a:xfrm>
            <a:off x="1258888" y="2779713"/>
            <a:ext cx="2449512" cy="1800225"/>
            <a:chOff x="793" y="1751"/>
            <a:chExt cx="1543" cy="1134"/>
          </a:xfrm>
        </p:grpSpPr>
        <p:sp>
          <p:nvSpPr>
            <p:cNvPr id="106507" name="Line 10">
              <a:extLst>
                <a:ext uri="{FF2B5EF4-FFF2-40B4-BE49-F238E27FC236}">
                  <a16:creationId xmlns:a16="http://schemas.microsoft.com/office/drawing/2014/main" xmlns="" id="{0584A2F8-7AFC-452A-A8D9-35B687CB7C0C}"/>
                </a:ext>
              </a:extLst>
            </p:cNvPr>
            <p:cNvSpPr>
              <a:spLocks noChangeShapeType="1"/>
            </p:cNvSpPr>
            <p:nvPr/>
          </p:nvSpPr>
          <p:spPr bwMode="auto">
            <a:xfrm>
              <a:off x="1565" y="1751"/>
              <a:ext cx="0" cy="1134"/>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6508" name="Line 11">
              <a:extLst>
                <a:ext uri="{FF2B5EF4-FFF2-40B4-BE49-F238E27FC236}">
                  <a16:creationId xmlns:a16="http://schemas.microsoft.com/office/drawing/2014/main" xmlns="" id="{666D0D8C-D607-4DD6-A7CD-7C48A317DDBC}"/>
                </a:ext>
              </a:extLst>
            </p:cNvPr>
            <p:cNvSpPr>
              <a:spLocks noChangeShapeType="1"/>
            </p:cNvSpPr>
            <p:nvPr/>
          </p:nvSpPr>
          <p:spPr bwMode="auto">
            <a:xfrm>
              <a:off x="793" y="1933"/>
              <a:ext cx="1543" cy="0"/>
            </a:xfrm>
            <a:prstGeom prst="line">
              <a:avLst/>
            </a:prstGeom>
            <a:noFill/>
            <a:ln w="2857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6509" name="Line 12">
              <a:extLst>
                <a:ext uri="{FF2B5EF4-FFF2-40B4-BE49-F238E27FC236}">
                  <a16:creationId xmlns:a16="http://schemas.microsoft.com/office/drawing/2014/main" xmlns="" id="{3EC1876D-258F-4785-9684-FB1FCD3CE269}"/>
                </a:ext>
              </a:extLst>
            </p:cNvPr>
            <p:cNvSpPr>
              <a:spLocks noChangeShapeType="1"/>
            </p:cNvSpPr>
            <p:nvPr/>
          </p:nvSpPr>
          <p:spPr bwMode="auto">
            <a:xfrm>
              <a:off x="2336" y="1933"/>
              <a:ext cx="0" cy="453"/>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6510" name="Line 13">
              <a:extLst>
                <a:ext uri="{FF2B5EF4-FFF2-40B4-BE49-F238E27FC236}">
                  <a16:creationId xmlns:a16="http://schemas.microsoft.com/office/drawing/2014/main" xmlns="" id="{07B68290-81EF-473A-8F0A-CD0B75840F48}"/>
                </a:ext>
              </a:extLst>
            </p:cNvPr>
            <p:cNvSpPr>
              <a:spLocks noChangeShapeType="1"/>
            </p:cNvSpPr>
            <p:nvPr/>
          </p:nvSpPr>
          <p:spPr bwMode="auto">
            <a:xfrm>
              <a:off x="793" y="1933"/>
              <a:ext cx="0" cy="453"/>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200718" name="Text Box 14">
            <a:extLst>
              <a:ext uri="{FF2B5EF4-FFF2-40B4-BE49-F238E27FC236}">
                <a16:creationId xmlns:a16="http://schemas.microsoft.com/office/drawing/2014/main" xmlns="" id="{C8114BFA-78CC-4206-A06D-4742F1E19548}"/>
              </a:ext>
            </a:extLst>
          </p:cNvPr>
          <p:cNvSpPr txBox="1">
            <a:spLocks noChangeArrowheads="1"/>
          </p:cNvSpPr>
          <p:nvPr/>
        </p:nvSpPr>
        <p:spPr bwMode="auto">
          <a:xfrm>
            <a:off x="2747963" y="3748088"/>
            <a:ext cx="24003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روابط رهبر - عضو </a:t>
            </a:r>
            <a:endParaRPr lang="en-US" altLang="en-US" sz="2500">
              <a:solidFill>
                <a:srgbClr val="66FF99"/>
              </a:solidFill>
            </a:endParaRPr>
          </a:p>
        </p:txBody>
      </p:sp>
      <p:sp>
        <p:nvSpPr>
          <p:cNvPr id="200719" name="Text Box 15">
            <a:extLst>
              <a:ext uri="{FF2B5EF4-FFF2-40B4-BE49-F238E27FC236}">
                <a16:creationId xmlns:a16="http://schemas.microsoft.com/office/drawing/2014/main" xmlns="" id="{97AD8B87-33B1-4E9F-A459-C39DFBFE4B17}"/>
              </a:ext>
            </a:extLst>
          </p:cNvPr>
          <p:cNvSpPr txBox="1">
            <a:spLocks noChangeArrowheads="1"/>
          </p:cNvSpPr>
          <p:nvPr/>
        </p:nvSpPr>
        <p:spPr bwMode="auto">
          <a:xfrm>
            <a:off x="1552575" y="4611688"/>
            <a:ext cx="187166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ساختار تکلیف</a:t>
            </a:r>
            <a:endParaRPr lang="en-US" altLang="en-US" sz="2500">
              <a:solidFill>
                <a:srgbClr val="66FF99"/>
              </a:solidFill>
            </a:endParaRPr>
          </a:p>
        </p:txBody>
      </p:sp>
      <p:sp>
        <p:nvSpPr>
          <p:cNvPr id="200720" name="Text Box 16">
            <a:extLst>
              <a:ext uri="{FF2B5EF4-FFF2-40B4-BE49-F238E27FC236}">
                <a16:creationId xmlns:a16="http://schemas.microsoft.com/office/drawing/2014/main" xmlns="" id="{A42A7D1F-E42C-4647-8388-96A49626BEE5}"/>
              </a:ext>
            </a:extLst>
          </p:cNvPr>
          <p:cNvSpPr txBox="1">
            <a:spLocks noChangeArrowheads="1"/>
          </p:cNvSpPr>
          <p:nvPr/>
        </p:nvSpPr>
        <p:spPr bwMode="auto">
          <a:xfrm>
            <a:off x="0" y="3819525"/>
            <a:ext cx="241141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66FF99"/>
                </a:solidFill>
              </a:rPr>
              <a:t>قدرت مقام رهبری </a:t>
            </a:r>
            <a:endParaRPr lang="en-US" altLang="en-US" sz="2500">
              <a:solidFill>
                <a:srgbClr val="66FF99"/>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200707"/>
                                        </p:tgtEl>
                                        <p:attrNameLst>
                                          <p:attrName>style.visibility</p:attrName>
                                        </p:attrNameLst>
                                      </p:cBhvr>
                                      <p:to>
                                        <p:strVal val="visible"/>
                                      </p:to>
                                    </p:set>
                                    <p:animEffect transition="in" filter="slide(fromLeft)">
                                      <p:cBhvr>
                                        <p:cTn id="7" dur="2000"/>
                                        <p:tgtEl>
                                          <p:spTgt spid="200707"/>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lide(fromLeft)">
                                      <p:cBhvr>
                                        <p:cTn id="11" dur="2000"/>
                                        <p:tgtEl>
                                          <p:spTgt spid="2"/>
                                        </p:tgtEl>
                                      </p:cBhvr>
                                    </p:animEffect>
                                  </p:childTnLst>
                                </p:cTn>
                              </p:par>
                            </p:childTnLst>
                          </p:cTn>
                        </p:par>
                        <p:par>
                          <p:cTn id="12" fill="hold" nodeType="afterGroup">
                            <p:stCondLst>
                              <p:cond delay="4000"/>
                            </p:stCondLst>
                            <p:childTnLst>
                              <p:par>
                                <p:cTn id="13" presetID="12" presetClass="entr" presetSubtype="8" fill="hold" grpId="0" nodeType="afterEffect">
                                  <p:stCondLst>
                                    <p:cond delay="0"/>
                                  </p:stCondLst>
                                  <p:childTnLst>
                                    <p:set>
                                      <p:cBhvr>
                                        <p:cTn id="14" dur="1" fill="hold">
                                          <p:stCondLst>
                                            <p:cond delay="0"/>
                                          </p:stCondLst>
                                        </p:cTn>
                                        <p:tgtEl>
                                          <p:spTgt spid="200712"/>
                                        </p:tgtEl>
                                        <p:attrNameLst>
                                          <p:attrName>style.visibility</p:attrName>
                                        </p:attrNameLst>
                                      </p:cBhvr>
                                      <p:to>
                                        <p:strVal val="visible"/>
                                      </p:to>
                                    </p:set>
                                    <p:animEffect transition="in" filter="slide(fromLeft)">
                                      <p:cBhvr>
                                        <p:cTn id="15" dur="2000"/>
                                        <p:tgtEl>
                                          <p:spTgt spid="200712"/>
                                        </p:tgtEl>
                                      </p:cBhvr>
                                    </p:animEffect>
                                  </p:childTnLst>
                                </p:cTn>
                              </p:par>
                            </p:childTnLst>
                          </p:cTn>
                        </p:par>
                        <p:par>
                          <p:cTn id="16" fill="hold" nodeType="afterGroup">
                            <p:stCondLst>
                              <p:cond delay="6000"/>
                            </p:stCondLst>
                            <p:childTnLst>
                              <p:par>
                                <p:cTn id="17" presetID="12" presetClass="entr" presetSubtype="8" fill="hold" grpId="0" nodeType="afterEffect">
                                  <p:stCondLst>
                                    <p:cond delay="0"/>
                                  </p:stCondLst>
                                  <p:childTnLst>
                                    <p:set>
                                      <p:cBhvr>
                                        <p:cTn id="18" dur="1" fill="hold">
                                          <p:stCondLst>
                                            <p:cond delay="0"/>
                                          </p:stCondLst>
                                        </p:cTn>
                                        <p:tgtEl>
                                          <p:spTgt spid="200713"/>
                                        </p:tgtEl>
                                        <p:attrNameLst>
                                          <p:attrName>style.visibility</p:attrName>
                                        </p:attrNameLst>
                                      </p:cBhvr>
                                      <p:to>
                                        <p:strVal val="visible"/>
                                      </p:to>
                                    </p:set>
                                    <p:animEffect transition="in" filter="slide(fromLeft)">
                                      <p:cBhvr>
                                        <p:cTn id="19" dur="2000"/>
                                        <p:tgtEl>
                                          <p:spTgt spid="200713"/>
                                        </p:tgtEl>
                                      </p:cBhvr>
                                    </p:animEffect>
                                  </p:childTnLst>
                                </p:cTn>
                              </p:par>
                            </p:childTnLst>
                          </p:cTn>
                        </p:par>
                        <p:par>
                          <p:cTn id="20" fill="hold" nodeType="afterGroup">
                            <p:stCondLst>
                              <p:cond delay="8000"/>
                            </p:stCondLst>
                            <p:childTnLst>
                              <p:par>
                                <p:cTn id="21" presetID="1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Left)">
                                      <p:cBhvr>
                                        <p:cTn id="23" dur="2000"/>
                                        <p:tgtEl>
                                          <p:spTgt spid="3"/>
                                        </p:tgtEl>
                                      </p:cBhvr>
                                    </p:animEffect>
                                  </p:childTnLst>
                                </p:cTn>
                              </p:par>
                            </p:childTnLst>
                          </p:cTn>
                        </p:par>
                        <p:par>
                          <p:cTn id="24" fill="hold" nodeType="afterGroup">
                            <p:stCondLst>
                              <p:cond delay="10000"/>
                            </p:stCondLst>
                            <p:childTnLst>
                              <p:par>
                                <p:cTn id="25" presetID="12" presetClass="entr" presetSubtype="8" fill="hold" grpId="0" nodeType="afterEffect">
                                  <p:stCondLst>
                                    <p:cond delay="0"/>
                                  </p:stCondLst>
                                  <p:childTnLst>
                                    <p:set>
                                      <p:cBhvr>
                                        <p:cTn id="26" dur="1" fill="hold">
                                          <p:stCondLst>
                                            <p:cond delay="0"/>
                                          </p:stCondLst>
                                        </p:cTn>
                                        <p:tgtEl>
                                          <p:spTgt spid="200718"/>
                                        </p:tgtEl>
                                        <p:attrNameLst>
                                          <p:attrName>style.visibility</p:attrName>
                                        </p:attrNameLst>
                                      </p:cBhvr>
                                      <p:to>
                                        <p:strVal val="visible"/>
                                      </p:to>
                                    </p:set>
                                    <p:animEffect transition="in" filter="slide(fromLeft)">
                                      <p:cBhvr>
                                        <p:cTn id="27" dur="2000"/>
                                        <p:tgtEl>
                                          <p:spTgt spid="200718"/>
                                        </p:tgtEl>
                                      </p:cBhvr>
                                    </p:animEffect>
                                  </p:childTnLst>
                                </p:cTn>
                              </p:par>
                            </p:childTnLst>
                          </p:cTn>
                        </p:par>
                        <p:par>
                          <p:cTn id="28" fill="hold" nodeType="afterGroup">
                            <p:stCondLst>
                              <p:cond delay="12000"/>
                            </p:stCondLst>
                            <p:childTnLst>
                              <p:par>
                                <p:cTn id="29" presetID="12" presetClass="entr" presetSubtype="8" fill="hold" grpId="0" nodeType="afterEffect">
                                  <p:stCondLst>
                                    <p:cond delay="0"/>
                                  </p:stCondLst>
                                  <p:childTnLst>
                                    <p:set>
                                      <p:cBhvr>
                                        <p:cTn id="30" dur="1" fill="hold">
                                          <p:stCondLst>
                                            <p:cond delay="0"/>
                                          </p:stCondLst>
                                        </p:cTn>
                                        <p:tgtEl>
                                          <p:spTgt spid="200719"/>
                                        </p:tgtEl>
                                        <p:attrNameLst>
                                          <p:attrName>style.visibility</p:attrName>
                                        </p:attrNameLst>
                                      </p:cBhvr>
                                      <p:to>
                                        <p:strVal val="visible"/>
                                      </p:to>
                                    </p:set>
                                    <p:animEffect transition="in" filter="slide(fromLeft)">
                                      <p:cBhvr>
                                        <p:cTn id="31" dur="2000"/>
                                        <p:tgtEl>
                                          <p:spTgt spid="200719"/>
                                        </p:tgtEl>
                                      </p:cBhvr>
                                    </p:animEffect>
                                  </p:childTnLst>
                                </p:cTn>
                              </p:par>
                            </p:childTnLst>
                          </p:cTn>
                        </p:par>
                        <p:par>
                          <p:cTn id="32" fill="hold" nodeType="afterGroup">
                            <p:stCondLst>
                              <p:cond delay="14000"/>
                            </p:stCondLst>
                            <p:childTnLst>
                              <p:par>
                                <p:cTn id="33" presetID="12" presetClass="entr" presetSubtype="8" fill="hold" grpId="0" nodeType="afterEffect">
                                  <p:stCondLst>
                                    <p:cond delay="0"/>
                                  </p:stCondLst>
                                  <p:childTnLst>
                                    <p:set>
                                      <p:cBhvr>
                                        <p:cTn id="34" dur="1" fill="hold">
                                          <p:stCondLst>
                                            <p:cond delay="0"/>
                                          </p:stCondLst>
                                        </p:cTn>
                                        <p:tgtEl>
                                          <p:spTgt spid="200720"/>
                                        </p:tgtEl>
                                        <p:attrNameLst>
                                          <p:attrName>style.visibility</p:attrName>
                                        </p:attrNameLst>
                                      </p:cBhvr>
                                      <p:to>
                                        <p:strVal val="visible"/>
                                      </p:to>
                                    </p:set>
                                    <p:animEffect transition="in" filter="slide(fromLeft)">
                                      <p:cBhvr>
                                        <p:cTn id="35" dur="2000"/>
                                        <p:tgtEl>
                                          <p:spTgt spid="2007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707" grpId="0"/>
      <p:bldP spid="200712" grpId="0"/>
      <p:bldP spid="200713" grpId="0"/>
      <p:bldP spid="200718" grpId="0"/>
      <p:bldP spid="200719" grpId="0"/>
      <p:bldP spid="200720"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
            <a:extLst>
              <a:ext uri="{FF2B5EF4-FFF2-40B4-BE49-F238E27FC236}">
                <a16:creationId xmlns:a16="http://schemas.microsoft.com/office/drawing/2014/main" xmlns="" id="{FD60C3BE-35E0-43FF-A46B-0697F91D1C20}"/>
              </a:ext>
            </a:extLst>
          </p:cNvPr>
          <p:cNvGrpSpPr>
            <a:grpSpLocks/>
          </p:cNvGrpSpPr>
          <p:nvPr/>
        </p:nvGrpSpPr>
        <p:grpSpPr bwMode="auto">
          <a:xfrm>
            <a:off x="755650" y="333375"/>
            <a:ext cx="7632700" cy="688975"/>
            <a:chOff x="476" y="210"/>
            <a:chExt cx="4808" cy="434"/>
          </a:xfrm>
        </p:grpSpPr>
        <p:sp>
          <p:nvSpPr>
            <p:cNvPr id="107537" name="Text Box 3">
              <a:extLst>
                <a:ext uri="{FF2B5EF4-FFF2-40B4-BE49-F238E27FC236}">
                  <a16:creationId xmlns:a16="http://schemas.microsoft.com/office/drawing/2014/main" xmlns="" id="{BE57672A-476A-46D9-9992-1D180953D6FD}"/>
                </a:ext>
              </a:extLst>
            </p:cNvPr>
            <p:cNvSpPr txBox="1">
              <a:spLocks noChangeArrowheads="1"/>
            </p:cNvSpPr>
            <p:nvPr/>
          </p:nvSpPr>
          <p:spPr bwMode="auto">
            <a:xfrm>
              <a:off x="476" y="346"/>
              <a:ext cx="4808"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FF00"/>
                  </a:solidFill>
                </a:rPr>
                <a:t>شخصیت رهبر 			سبک رهبری </a:t>
              </a:r>
            </a:p>
          </p:txBody>
        </p:sp>
        <p:grpSp>
          <p:nvGrpSpPr>
            <p:cNvPr id="107538" name="Group 18">
              <a:extLst>
                <a:ext uri="{FF2B5EF4-FFF2-40B4-BE49-F238E27FC236}">
                  <a16:creationId xmlns:a16="http://schemas.microsoft.com/office/drawing/2014/main" xmlns="" id="{6E5F864D-1589-44BE-AA6C-4A3A666E568E}"/>
                </a:ext>
              </a:extLst>
            </p:cNvPr>
            <p:cNvGrpSpPr>
              <a:grpSpLocks/>
            </p:cNvGrpSpPr>
            <p:nvPr/>
          </p:nvGrpSpPr>
          <p:grpSpPr bwMode="auto">
            <a:xfrm>
              <a:off x="2925" y="210"/>
              <a:ext cx="1284" cy="281"/>
              <a:chOff x="2925" y="210"/>
              <a:chExt cx="1284" cy="281"/>
            </a:xfrm>
          </p:grpSpPr>
          <p:sp>
            <p:nvSpPr>
              <p:cNvPr id="107539" name="Line 4">
                <a:extLst>
                  <a:ext uri="{FF2B5EF4-FFF2-40B4-BE49-F238E27FC236}">
                    <a16:creationId xmlns:a16="http://schemas.microsoft.com/office/drawing/2014/main" xmlns="" id="{FCC113A5-A32E-4C08-9EFA-CE1134D5F948}"/>
                  </a:ext>
                </a:extLst>
              </p:cNvPr>
              <p:cNvSpPr>
                <a:spLocks noChangeShapeType="1"/>
              </p:cNvSpPr>
              <p:nvPr/>
            </p:nvSpPr>
            <p:spPr bwMode="auto">
              <a:xfrm flipH="1">
                <a:off x="3028" y="491"/>
                <a:ext cx="1134" cy="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7540" name="Text Box 5">
                <a:extLst>
                  <a:ext uri="{FF2B5EF4-FFF2-40B4-BE49-F238E27FC236}">
                    <a16:creationId xmlns:a16="http://schemas.microsoft.com/office/drawing/2014/main" xmlns="" id="{9B2C8BD0-AFEA-44D3-B411-825DB05DB463}"/>
                  </a:ext>
                </a:extLst>
              </p:cNvPr>
              <p:cNvSpPr txBox="1">
                <a:spLocks noChangeArrowheads="1"/>
              </p:cNvSpPr>
              <p:nvPr/>
            </p:nvSpPr>
            <p:spPr bwMode="auto">
              <a:xfrm>
                <a:off x="2925" y="210"/>
                <a:ext cx="1284"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FF3300"/>
                    </a:solidFill>
                  </a:rPr>
                  <a:t>تجلی پیدا می کند</a:t>
                </a:r>
                <a:endParaRPr lang="en-US" altLang="en-US" sz="2000">
                  <a:solidFill>
                    <a:srgbClr val="FF3300"/>
                  </a:solidFill>
                </a:endParaRPr>
              </a:p>
            </p:txBody>
          </p:sp>
        </p:grpSp>
      </p:grpSp>
      <p:grpSp>
        <p:nvGrpSpPr>
          <p:cNvPr id="4" name="Group 23">
            <a:extLst>
              <a:ext uri="{FF2B5EF4-FFF2-40B4-BE49-F238E27FC236}">
                <a16:creationId xmlns:a16="http://schemas.microsoft.com/office/drawing/2014/main" xmlns="" id="{5CA097EB-0C41-4720-A4D7-EE96F3E55DD9}"/>
              </a:ext>
            </a:extLst>
          </p:cNvPr>
          <p:cNvGrpSpPr>
            <a:grpSpLocks/>
          </p:cNvGrpSpPr>
          <p:nvPr/>
        </p:nvGrpSpPr>
        <p:grpSpPr bwMode="auto">
          <a:xfrm>
            <a:off x="2451100" y="3933825"/>
            <a:ext cx="1943100" cy="1295400"/>
            <a:chOff x="1544" y="2478"/>
            <a:chExt cx="1224" cy="816"/>
          </a:xfrm>
        </p:grpSpPr>
        <p:sp>
          <p:nvSpPr>
            <p:cNvPr id="107535" name="Line 11">
              <a:extLst>
                <a:ext uri="{FF2B5EF4-FFF2-40B4-BE49-F238E27FC236}">
                  <a16:creationId xmlns:a16="http://schemas.microsoft.com/office/drawing/2014/main" xmlns="" id="{F6BBEFDD-1CDC-4C32-A035-F772840F16C3}"/>
                </a:ext>
              </a:extLst>
            </p:cNvPr>
            <p:cNvSpPr>
              <a:spLocks noChangeShapeType="1"/>
            </p:cNvSpPr>
            <p:nvPr/>
          </p:nvSpPr>
          <p:spPr bwMode="auto">
            <a:xfrm flipH="1">
              <a:off x="1725" y="2478"/>
              <a:ext cx="1043" cy="816"/>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7536" name="Text Box 12">
              <a:extLst>
                <a:ext uri="{FF2B5EF4-FFF2-40B4-BE49-F238E27FC236}">
                  <a16:creationId xmlns:a16="http://schemas.microsoft.com/office/drawing/2014/main" xmlns="" id="{5B7AA7D7-23FE-4992-B6E2-A955BA6EA22A}"/>
                </a:ext>
              </a:extLst>
            </p:cNvPr>
            <p:cNvSpPr txBox="1">
              <a:spLocks noChangeArrowheads="1"/>
            </p:cNvSpPr>
            <p:nvPr/>
          </p:nvSpPr>
          <p:spPr bwMode="auto">
            <a:xfrm>
              <a:off x="1544" y="2684"/>
              <a:ext cx="952"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500">
                  <a:solidFill>
                    <a:srgbClr val="66FF99"/>
                  </a:solidFill>
                </a:rPr>
                <a:t>نمره پایین </a:t>
              </a:r>
              <a:endParaRPr lang="en-US" altLang="en-US" sz="1500">
                <a:solidFill>
                  <a:srgbClr val="66FF99"/>
                </a:solidFill>
              </a:endParaRPr>
            </a:p>
          </p:txBody>
        </p:sp>
      </p:grpSp>
      <p:grpSp>
        <p:nvGrpSpPr>
          <p:cNvPr id="5" name="Group 22">
            <a:extLst>
              <a:ext uri="{FF2B5EF4-FFF2-40B4-BE49-F238E27FC236}">
                <a16:creationId xmlns:a16="http://schemas.microsoft.com/office/drawing/2014/main" xmlns="" id="{BD679E32-0487-4213-AC75-87B714BFDDB4}"/>
              </a:ext>
            </a:extLst>
          </p:cNvPr>
          <p:cNvGrpSpPr>
            <a:grpSpLocks/>
          </p:cNvGrpSpPr>
          <p:nvPr/>
        </p:nvGrpSpPr>
        <p:grpSpPr bwMode="auto">
          <a:xfrm>
            <a:off x="4389438" y="3933825"/>
            <a:ext cx="1766887" cy="1223963"/>
            <a:chOff x="2765" y="2478"/>
            <a:chExt cx="1113" cy="771"/>
          </a:xfrm>
        </p:grpSpPr>
        <p:sp>
          <p:nvSpPr>
            <p:cNvPr id="107533" name="Line 10">
              <a:extLst>
                <a:ext uri="{FF2B5EF4-FFF2-40B4-BE49-F238E27FC236}">
                  <a16:creationId xmlns:a16="http://schemas.microsoft.com/office/drawing/2014/main" xmlns="" id="{B6305917-3C30-4A6C-A73B-1C99A3126ECA}"/>
                </a:ext>
              </a:extLst>
            </p:cNvPr>
            <p:cNvSpPr>
              <a:spLocks noChangeShapeType="1"/>
            </p:cNvSpPr>
            <p:nvPr/>
          </p:nvSpPr>
          <p:spPr bwMode="auto">
            <a:xfrm>
              <a:off x="2765" y="2478"/>
              <a:ext cx="1089" cy="771"/>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7534" name="Text Box 13">
              <a:extLst>
                <a:ext uri="{FF2B5EF4-FFF2-40B4-BE49-F238E27FC236}">
                  <a16:creationId xmlns:a16="http://schemas.microsoft.com/office/drawing/2014/main" xmlns="" id="{426B8721-19BF-41F7-BD3D-96D59F34363A}"/>
                </a:ext>
              </a:extLst>
            </p:cNvPr>
            <p:cNvSpPr txBox="1">
              <a:spLocks noChangeArrowheads="1"/>
            </p:cNvSpPr>
            <p:nvPr/>
          </p:nvSpPr>
          <p:spPr bwMode="auto">
            <a:xfrm>
              <a:off x="3107" y="2684"/>
              <a:ext cx="771"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500">
                  <a:solidFill>
                    <a:srgbClr val="66FF99"/>
                  </a:solidFill>
                </a:rPr>
                <a:t>نمره بالا</a:t>
              </a:r>
              <a:endParaRPr lang="en-US" altLang="en-US" sz="1500">
                <a:solidFill>
                  <a:srgbClr val="66FF99"/>
                </a:solidFill>
              </a:endParaRPr>
            </a:p>
          </p:txBody>
        </p:sp>
      </p:grpSp>
      <p:sp>
        <p:nvSpPr>
          <p:cNvPr id="201742" name="Text Box 14">
            <a:extLst>
              <a:ext uri="{FF2B5EF4-FFF2-40B4-BE49-F238E27FC236}">
                <a16:creationId xmlns:a16="http://schemas.microsoft.com/office/drawing/2014/main" xmlns="" id="{9C5579F6-35D3-4F91-85C4-4F11F34F6284}"/>
              </a:ext>
            </a:extLst>
          </p:cNvPr>
          <p:cNvSpPr txBox="1">
            <a:spLocks noChangeArrowheads="1"/>
          </p:cNvSpPr>
          <p:nvPr/>
        </p:nvSpPr>
        <p:spPr bwMode="auto">
          <a:xfrm>
            <a:off x="4789488" y="5218113"/>
            <a:ext cx="2519362"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300">
                <a:solidFill>
                  <a:srgbClr val="FFFF00"/>
                </a:solidFill>
              </a:rPr>
              <a:t>مدیران تکلیف محور</a:t>
            </a:r>
            <a:endParaRPr lang="en-US" altLang="en-US" sz="2300">
              <a:solidFill>
                <a:srgbClr val="FFFF00"/>
              </a:solidFill>
            </a:endParaRPr>
          </a:p>
        </p:txBody>
      </p:sp>
      <p:sp>
        <p:nvSpPr>
          <p:cNvPr id="201743" name="Text Box 15">
            <a:extLst>
              <a:ext uri="{FF2B5EF4-FFF2-40B4-BE49-F238E27FC236}">
                <a16:creationId xmlns:a16="http://schemas.microsoft.com/office/drawing/2014/main" xmlns="" id="{F2432EFE-630C-4299-9A63-2843AFFB8B7F}"/>
              </a:ext>
            </a:extLst>
          </p:cNvPr>
          <p:cNvSpPr txBox="1">
            <a:spLocks noChangeArrowheads="1"/>
          </p:cNvSpPr>
          <p:nvPr/>
        </p:nvSpPr>
        <p:spPr bwMode="auto">
          <a:xfrm>
            <a:off x="1187450" y="5260975"/>
            <a:ext cx="2665413" cy="442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300">
                <a:solidFill>
                  <a:srgbClr val="FFFF00"/>
                </a:solidFill>
              </a:rPr>
              <a:t>مدیران رابطه - محور</a:t>
            </a:r>
            <a:endParaRPr lang="en-US" altLang="en-US" sz="2300">
              <a:solidFill>
                <a:srgbClr val="FFFF00"/>
              </a:solidFill>
            </a:endParaRPr>
          </a:p>
        </p:txBody>
      </p:sp>
      <p:grpSp>
        <p:nvGrpSpPr>
          <p:cNvPr id="6" name="Group 21">
            <a:extLst>
              <a:ext uri="{FF2B5EF4-FFF2-40B4-BE49-F238E27FC236}">
                <a16:creationId xmlns:a16="http://schemas.microsoft.com/office/drawing/2014/main" xmlns="" id="{FA7C5E5D-207B-466F-8FE1-5ABEBA2E4F0D}"/>
              </a:ext>
            </a:extLst>
          </p:cNvPr>
          <p:cNvGrpSpPr>
            <a:grpSpLocks/>
          </p:cNvGrpSpPr>
          <p:nvPr/>
        </p:nvGrpSpPr>
        <p:grpSpPr bwMode="auto">
          <a:xfrm>
            <a:off x="2987675" y="969963"/>
            <a:ext cx="5400675" cy="609600"/>
            <a:chOff x="1882" y="611"/>
            <a:chExt cx="3402" cy="384"/>
          </a:xfrm>
        </p:grpSpPr>
        <p:grpSp>
          <p:nvGrpSpPr>
            <p:cNvPr id="107529" name="Group 19">
              <a:extLst>
                <a:ext uri="{FF2B5EF4-FFF2-40B4-BE49-F238E27FC236}">
                  <a16:creationId xmlns:a16="http://schemas.microsoft.com/office/drawing/2014/main" xmlns="" id="{AEAA240C-1221-4E23-B2AA-3804A3BC4E94}"/>
                </a:ext>
              </a:extLst>
            </p:cNvPr>
            <p:cNvGrpSpPr>
              <a:grpSpLocks/>
            </p:cNvGrpSpPr>
            <p:nvPr/>
          </p:nvGrpSpPr>
          <p:grpSpPr bwMode="auto">
            <a:xfrm>
              <a:off x="2907" y="611"/>
              <a:ext cx="1406" cy="258"/>
              <a:chOff x="2907" y="611"/>
              <a:chExt cx="1406" cy="258"/>
            </a:xfrm>
          </p:grpSpPr>
          <p:sp>
            <p:nvSpPr>
              <p:cNvPr id="107531" name="Line 6">
                <a:extLst>
                  <a:ext uri="{FF2B5EF4-FFF2-40B4-BE49-F238E27FC236}">
                    <a16:creationId xmlns:a16="http://schemas.microsoft.com/office/drawing/2014/main" xmlns="" id="{F095151D-FA4D-4DF5-8843-650904F467BB}"/>
                  </a:ext>
                </a:extLst>
              </p:cNvPr>
              <p:cNvSpPr>
                <a:spLocks noChangeShapeType="1"/>
              </p:cNvSpPr>
              <p:nvPr/>
            </p:nvSpPr>
            <p:spPr bwMode="auto">
              <a:xfrm flipH="1">
                <a:off x="3152" y="869"/>
                <a:ext cx="998" cy="0"/>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7532" name="Text Box 7">
                <a:extLst>
                  <a:ext uri="{FF2B5EF4-FFF2-40B4-BE49-F238E27FC236}">
                    <a16:creationId xmlns:a16="http://schemas.microsoft.com/office/drawing/2014/main" xmlns="" id="{9F831AC6-BFA6-4126-8104-760ECB931EC7}"/>
                  </a:ext>
                </a:extLst>
              </p:cNvPr>
              <p:cNvSpPr txBox="1">
                <a:spLocks noChangeArrowheads="1"/>
              </p:cNvSpPr>
              <p:nvPr/>
            </p:nvSpPr>
            <p:spPr bwMode="auto">
              <a:xfrm>
                <a:off x="2907" y="611"/>
                <a:ext cx="1406"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FF3300"/>
                    </a:solidFill>
                  </a:rPr>
                  <a:t>سنجیده می شود</a:t>
                </a:r>
                <a:endParaRPr lang="en-US" altLang="en-US" sz="2000">
                  <a:solidFill>
                    <a:srgbClr val="FF3300"/>
                  </a:solidFill>
                </a:endParaRPr>
              </a:p>
            </p:txBody>
          </p:sp>
        </p:grpSp>
        <p:sp>
          <p:nvSpPr>
            <p:cNvPr id="107530" name="Text Box 16">
              <a:extLst>
                <a:ext uri="{FF2B5EF4-FFF2-40B4-BE49-F238E27FC236}">
                  <a16:creationId xmlns:a16="http://schemas.microsoft.com/office/drawing/2014/main" xmlns="" id="{A44AE8A8-BA27-47A0-9A74-4A536268631F}"/>
                </a:ext>
              </a:extLst>
            </p:cNvPr>
            <p:cNvSpPr txBox="1">
              <a:spLocks noChangeArrowheads="1"/>
            </p:cNvSpPr>
            <p:nvPr/>
          </p:nvSpPr>
          <p:spPr bwMode="auto">
            <a:xfrm>
              <a:off x="1882" y="697"/>
              <a:ext cx="3402"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FF00"/>
                  </a:solidFill>
                </a:rPr>
                <a:t>سبک رهبری 			مقیاس </a:t>
              </a:r>
              <a:r>
                <a:rPr lang="en-US" altLang="en-US" sz="2000">
                  <a:solidFill>
                    <a:srgbClr val="FFFF00"/>
                  </a:solidFill>
                  <a:latin typeface="Times New Roman" panose="02020603050405020304" pitchFamily="18" charset="0"/>
                  <a:cs typeface="Times New Roman" panose="02020603050405020304" pitchFamily="18" charset="0"/>
                </a:rPr>
                <a:t>LPC</a:t>
              </a:r>
              <a:r>
                <a:rPr lang="fa-IR" altLang="en-US" sz="2500">
                  <a:solidFill>
                    <a:srgbClr val="FFFF00"/>
                  </a:solidFill>
                </a:rPr>
                <a:t> </a:t>
              </a:r>
            </a:p>
          </p:txBody>
        </p:sp>
      </p:grpSp>
      <p:sp>
        <p:nvSpPr>
          <p:cNvPr id="201745" name="Text Box 17">
            <a:extLst>
              <a:ext uri="{FF2B5EF4-FFF2-40B4-BE49-F238E27FC236}">
                <a16:creationId xmlns:a16="http://schemas.microsoft.com/office/drawing/2014/main" xmlns="" id="{DAA5E2FF-7FD8-4FA4-9B3A-5142FEDA1006}"/>
              </a:ext>
            </a:extLst>
          </p:cNvPr>
          <p:cNvSpPr txBox="1">
            <a:spLocks noChangeArrowheads="1"/>
          </p:cNvSpPr>
          <p:nvPr/>
        </p:nvSpPr>
        <p:spPr bwMode="auto">
          <a:xfrm>
            <a:off x="684213" y="2952750"/>
            <a:ext cx="7632700"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chemeClr val="tx2"/>
                </a:solidFill>
              </a:rPr>
              <a:t>مقیاس </a:t>
            </a:r>
            <a:r>
              <a:rPr lang="en-US" altLang="en-US" sz="2000">
                <a:solidFill>
                  <a:schemeClr val="tx2"/>
                </a:solidFill>
                <a:latin typeface="Times New Roman" panose="02020603050405020304" pitchFamily="18" charset="0"/>
                <a:cs typeface="Times New Roman" panose="02020603050405020304" pitchFamily="18" charset="0"/>
              </a:rPr>
              <a:t>LPC</a:t>
            </a:r>
            <a:endParaRPr lang="fa-IR" altLang="en-US" sz="2000">
              <a:solidFill>
                <a:schemeClr val="tx2"/>
              </a:solidFill>
              <a:latin typeface="Times New Roman" panose="02020603050405020304" pitchFamily="18" charset="0"/>
              <a:cs typeface="Times New Roman" panose="02020603050405020304" pitchFamily="18" charset="0"/>
            </a:endParaRPr>
          </a:p>
          <a:p>
            <a:pPr algn="ctr" eaLnBrk="1" hangingPunct="1">
              <a:spcBef>
                <a:spcPct val="50000"/>
              </a:spcBef>
            </a:pPr>
            <a:r>
              <a:rPr lang="fa-IR" altLang="en-US" sz="2000">
                <a:solidFill>
                  <a:schemeClr val="tx2"/>
                </a:solidFill>
              </a:rPr>
              <a:t>(میزان احترام یا دوست داشتن «همکار دارای کمترین ترجیح»)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2000"/>
                                        <p:tgtEl>
                                          <p:spTgt spid="2"/>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slide(fromLeft)">
                                      <p:cBhvr>
                                        <p:cTn id="11" dur="2000"/>
                                        <p:tgtEl>
                                          <p:spTgt spid="6"/>
                                        </p:tgtEl>
                                      </p:cBhvr>
                                    </p:animEffect>
                                  </p:childTnLst>
                                </p:cTn>
                              </p:par>
                            </p:childTnLst>
                          </p:cTn>
                        </p:par>
                        <p:par>
                          <p:cTn id="12" fill="hold" nodeType="afterGroup">
                            <p:stCondLst>
                              <p:cond delay="4000"/>
                            </p:stCondLst>
                            <p:childTnLst>
                              <p:par>
                                <p:cTn id="13" presetID="12" presetClass="entr" presetSubtype="8" fill="hold" grpId="0" nodeType="afterEffect">
                                  <p:stCondLst>
                                    <p:cond delay="0"/>
                                  </p:stCondLst>
                                  <p:childTnLst>
                                    <p:set>
                                      <p:cBhvr>
                                        <p:cTn id="14" dur="1" fill="hold">
                                          <p:stCondLst>
                                            <p:cond delay="0"/>
                                          </p:stCondLst>
                                        </p:cTn>
                                        <p:tgtEl>
                                          <p:spTgt spid="201745"/>
                                        </p:tgtEl>
                                        <p:attrNameLst>
                                          <p:attrName>style.visibility</p:attrName>
                                        </p:attrNameLst>
                                      </p:cBhvr>
                                      <p:to>
                                        <p:strVal val="visible"/>
                                      </p:to>
                                    </p:set>
                                    <p:animEffect transition="in" filter="slide(fromLeft)">
                                      <p:cBhvr>
                                        <p:cTn id="15" dur="2000"/>
                                        <p:tgtEl>
                                          <p:spTgt spid="201745"/>
                                        </p:tgtEl>
                                      </p:cBhvr>
                                    </p:animEffect>
                                  </p:childTnLst>
                                </p:cTn>
                              </p:par>
                            </p:childTnLst>
                          </p:cTn>
                        </p:par>
                        <p:par>
                          <p:cTn id="16" fill="hold" nodeType="afterGroup">
                            <p:stCondLst>
                              <p:cond delay="6000"/>
                            </p:stCondLst>
                            <p:childTnLst>
                              <p:par>
                                <p:cTn id="17" presetID="1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slide(fromLeft)">
                                      <p:cBhvr>
                                        <p:cTn id="19" dur="2000"/>
                                        <p:tgtEl>
                                          <p:spTgt spid="5"/>
                                        </p:tgtEl>
                                      </p:cBhvr>
                                    </p:animEffect>
                                  </p:childTnLst>
                                </p:cTn>
                              </p:par>
                            </p:childTnLst>
                          </p:cTn>
                        </p:par>
                        <p:par>
                          <p:cTn id="20" fill="hold" nodeType="afterGroup">
                            <p:stCondLst>
                              <p:cond delay="8000"/>
                            </p:stCondLst>
                            <p:childTnLst>
                              <p:par>
                                <p:cTn id="21" presetID="12" presetClass="entr" presetSubtype="8" fill="hold" grpId="0" nodeType="afterEffect">
                                  <p:stCondLst>
                                    <p:cond delay="0"/>
                                  </p:stCondLst>
                                  <p:childTnLst>
                                    <p:set>
                                      <p:cBhvr>
                                        <p:cTn id="22" dur="1" fill="hold">
                                          <p:stCondLst>
                                            <p:cond delay="0"/>
                                          </p:stCondLst>
                                        </p:cTn>
                                        <p:tgtEl>
                                          <p:spTgt spid="201742"/>
                                        </p:tgtEl>
                                        <p:attrNameLst>
                                          <p:attrName>style.visibility</p:attrName>
                                        </p:attrNameLst>
                                      </p:cBhvr>
                                      <p:to>
                                        <p:strVal val="visible"/>
                                      </p:to>
                                    </p:set>
                                    <p:animEffect transition="in" filter="slide(fromLeft)">
                                      <p:cBhvr>
                                        <p:cTn id="23" dur="2000"/>
                                        <p:tgtEl>
                                          <p:spTgt spid="201742"/>
                                        </p:tgtEl>
                                      </p:cBhvr>
                                    </p:animEffect>
                                  </p:childTnLst>
                                </p:cTn>
                              </p:par>
                            </p:childTnLst>
                          </p:cTn>
                        </p:par>
                        <p:par>
                          <p:cTn id="24" fill="hold" nodeType="afterGroup">
                            <p:stCondLst>
                              <p:cond delay="10000"/>
                            </p:stCondLst>
                            <p:childTnLst>
                              <p:par>
                                <p:cTn id="25" presetID="1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lide(fromLeft)">
                                      <p:cBhvr>
                                        <p:cTn id="27" dur="2000"/>
                                        <p:tgtEl>
                                          <p:spTgt spid="4"/>
                                        </p:tgtEl>
                                      </p:cBhvr>
                                    </p:animEffect>
                                  </p:childTnLst>
                                </p:cTn>
                              </p:par>
                            </p:childTnLst>
                          </p:cTn>
                        </p:par>
                        <p:par>
                          <p:cTn id="28" fill="hold" nodeType="afterGroup">
                            <p:stCondLst>
                              <p:cond delay="12000"/>
                            </p:stCondLst>
                            <p:childTnLst>
                              <p:par>
                                <p:cTn id="29" presetID="12" presetClass="entr" presetSubtype="8" fill="hold" grpId="0" nodeType="afterEffect">
                                  <p:stCondLst>
                                    <p:cond delay="0"/>
                                  </p:stCondLst>
                                  <p:childTnLst>
                                    <p:set>
                                      <p:cBhvr>
                                        <p:cTn id="30" dur="1" fill="hold">
                                          <p:stCondLst>
                                            <p:cond delay="0"/>
                                          </p:stCondLst>
                                        </p:cTn>
                                        <p:tgtEl>
                                          <p:spTgt spid="201743"/>
                                        </p:tgtEl>
                                        <p:attrNameLst>
                                          <p:attrName>style.visibility</p:attrName>
                                        </p:attrNameLst>
                                      </p:cBhvr>
                                      <p:to>
                                        <p:strVal val="visible"/>
                                      </p:to>
                                    </p:set>
                                    <p:animEffect transition="in" filter="slide(fromLeft)">
                                      <p:cBhvr>
                                        <p:cTn id="31" dur="2000"/>
                                        <p:tgtEl>
                                          <p:spTgt spid="2017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742" grpId="0"/>
      <p:bldP spid="201743" grpId="0"/>
      <p:bldP spid="201745" grpId="0"/>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Text Box 2">
            <a:extLst>
              <a:ext uri="{FF2B5EF4-FFF2-40B4-BE49-F238E27FC236}">
                <a16:creationId xmlns:a16="http://schemas.microsoft.com/office/drawing/2014/main" xmlns="" id="{6AA087D7-A2B5-423D-A20F-4AAD5A24997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2755" name="Text Box 3">
            <a:extLst>
              <a:ext uri="{FF2B5EF4-FFF2-40B4-BE49-F238E27FC236}">
                <a16:creationId xmlns:a16="http://schemas.microsoft.com/office/drawing/2014/main" xmlns="" id="{F0EC875F-99E7-43BC-BE79-E3ABCD8ABCF0}"/>
              </a:ext>
            </a:extLst>
          </p:cNvPr>
          <p:cNvSpPr txBox="1">
            <a:spLocks noChangeArrowheads="1"/>
          </p:cNvSpPr>
          <p:nvPr/>
        </p:nvSpPr>
        <p:spPr bwMode="auto">
          <a:xfrm>
            <a:off x="755650" y="549275"/>
            <a:ext cx="7632700" cy="549275"/>
          </a:xfrm>
          <a:prstGeom prst="rect">
            <a:avLst/>
          </a:prstGeom>
          <a:noFill/>
          <a:ln w="9525">
            <a:noFill/>
            <a:miter lim="800000"/>
            <a:headEnd/>
            <a:tailEnd/>
          </a:ln>
          <a:effectLst/>
        </p:spPr>
        <p:txBody>
          <a:bodyPr>
            <a:spAutoFit/>
          </a:bodyPr>
          <a:lstStyle/>
          <a:p>
            <a:pPr marL="342900" indent="-342900" algn="ctr">
              <a:spcBef>
                <a:spcPct val="50000"/>
              </a:spcBef>
              <a:defRPr/>
            </a:pPr>
            <a:r>
              <a:rPr lang="fa-IR">
                <a:solidFill>
                  <a:srgbClr val="66FF99"/>
                </a:solidFill>
                <a:effectLst>
                  <a:outerShdw blurRad="38100" dist="38100" dir="2700000" algn="tl">
                    <a:srgbClr val="000000"/>
                  </a:outerShdw>
                </a:effectLst>
                <a:latin typeface="Arial" charset="0"/>
                <a:cs typeface="B Zar" pitchFamily="2" charset="-78"/>
              </a:rPr>
              <a:t>الگوی شرایط رهبری و عملکرد گروه </a:t>
            </a:r>
          </a:p>
        </p:txBody>
      </p:sp>
      <p:graphicFrame>
        <p:nvGraphicFramePr>
          <p:cNvPr id="202971" name="Group 219">
            <a:extLst>
              <a:ext uri="{FF2B5EF4-FFF2-40B4-BE49-F238E27FC236}">
                <a16:creationId xmlns:a16="http://schemas.microsoft.com/office/drawing/2014/main" xmlns="" id="{BDB9719B-1806-4C10-B221-3C9346139297}"/>
              </a:ext>
            </a:extLst>
          </p:cNvPr>
          <p:cNvGraphicFramePr>
            <a:graphicFrameLocks noGrp="1"/>
          </p:cNvGraphicFramePr>
          <p:nvPr/>
        </p:nvGraphicFramePr>
        <p:xfrm>
          <a:off x="611188" y="1397000"/>
          <a:ext cx="7848600" cy="519113"/>
        </p:xfrm>
        <a:graphic>
          <a:graphicData uri="http://schemas.openxmlformats.org/drawingml/2006/table">
            <a:tbl>
              <a:tblPr rtl="1"/>
              <a:tblGrid>
                <a:gridCol w="719138">
                  <a:extLst>
                    <a:ext uri="{9D8B030D-6E8A-4147-A177-3AD203B41FA5}">
                      <a16:colId xmlns:a16="http://schemas.microsoft.com/office/drawing/2014/main" xmlns="" val="20000"/>
                    </a:ext>
                  </a:extLst>
                </a:gridCol>
                <a:gridCol w="720725">
                  <a:extLst>
                    <a:ext uri="{9D8B030D-6E8A-4147-A177-3AD203B41FA5}">
                      <a16:colId xmlns:a16="http://schemas.microsoft.com/office/drawing/2014/main" xmlns="" val="20001"/>
                    </a:ext>
                  </a:extLst>
                </a:gridCol>
                <a:gridCol w="719137">
                  <a:extLst>
                    <a:ext uri="{9D8B030D-6E8A-4147-A177-3AD203B41FA5}">
                      <a16:colId xmlns:a16="http://schemas.microsoft.com/office/drawing/2014/main" xmlns="" val="20002"/>
                    </a:ext>
                  </a:extLst>
                </a:gridCol>
                <a:gridCol w="720725">
                  <a:extLst>
                    <a:ext uri="{9D8B030D-6E8A-4147-A177-3AD203B41FA5}">
                      <a16:colId xmlns:a16="http://schemas.microsoft.com/office/drawing/2014/main" xmlns="" val="20003"/>
                    </a:ext>
                  </a:extLst>
                </a:gridCol>
                <a:gridCol w="720725">
                  <a:extLst>
                    <a:ext uri="{9D8B030D-6E8A-4147-A177-3AD203B41FA5}">
                      <a16:colId xmlns:a16="http://schemas.microsoft.com/office/drawing/2014/main" xmlns="" val="20004"/>
                    </a:ext>
                  </a:extLst>
                </a:gridCol>
                <a:gridCol w="647700">
                  <a:extLst>
                    <a:ext uri="{9D8B030D-6E8A-4147-A177-3AD203B41FA5}">
                      <a16:colId xmlns:a16="http://schemas.microsoft.com/office/drawing/2014/main" xmlns="" val="20005"/>
                    </a:ext>
                  </a:extLst>
                </a:gridCol>
                <a:gridCol w="719138">
                  <a:extLst>
                    <a:ext uri="{9D8B030D-6E8A-4147-A177-3AD203B41FA5}">
                      <a16:colId xmlns:a16="http://schemas.microsoft.com/office/drawing/2014/main" xmlns="" val="20006"/>
                    </a:ext>
                  </a:extLst>
                </a:gridCol>
                <a:gridCol w="865187">
                  <a:extLst>
                    <a:ext uri="{9D8B030D-6E8A-4147-A177-3AD203B41FA5}">
                      <a16:colId xmlns:a16="http://schemas.microsoft.com/office/drawing/2014/main" xmlns="" val="20007"/>
                    </a:ext>
                  </a:extLst>
                </a:gridCol>
                <a:gridCol w="2016125">
                  <a:extLst>
                    <a:ext uri="{9D8B030D-6E8A-4147-A177-3AD203B41FA5}">
                      <a16:colId xmlns:a16="http://schemas.microsoft.com/office/drawing/2014/main" xmlns="" val="20008"/>
                    </a:ext>
                  </a:extLst>
                </a:gridCol>
              </a:tblGrid>
              <a:tr h="519113">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خوب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خوب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خوب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خوب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روابط رهبر - عضو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bl>
          </a:graphicData>
        </a:graphic>
      </p:graphicFrame>
      <p:sp>
        <p:nvSpPr>
          <p:cNvPr id="108570" name="AutoShape 62">
            <a:extLst>
              <a:ext uri="{FF2B5EF4-FFF2-40B4-BE49-F238E27FC236}">
                <a16:creationId xmlns:a16="http://schemas.microsoft.com/office/drawing/2014/main" xmlns="" id="{C21E411D-C7AC-4ED5-8CC6-74FE2663BBF8}"/>
              </a:ext>
            </a:extLst>
          </p:cNvPr>
          <p:cNvSpPr>
            <a:spLocks/>
          </p:cNvSpPr>
          <p:nvPr/>
        </p:nvSpPr>
        <p:spPr bwMode="auto">
          <a:xfrm rot="5400000">
            <a:off x="7632700" y="2538413"/>
            <a:ext cx="142875" cy="1511300"/>
          </a:xfrm>
          <a:prstGeom prst="rightBracket">
            <a:avLst>
              <a:gd name="adj" fmla="val 8814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8571" name="AutoShape 63">
            <a:extLst>
              <a:ext uri="{FF2B5EF4-FFF2-40B4-BE49-F238E27FC236}">
                <a16:creationId xmlns:a16="http://schemas.microsoft.com/office/drawing/2014/main" xmlns="" id="{B2C8F898-7673-4FA6-AE41-113C70BDB59F}"/>
              </a:ext>
            </a:extLst>
          </p:cNvPr>
          <p:cNvSpPr>
            <a:spLocks/>
          </p:cNvSpPr>
          <p:nvPr/>
        </p:nvSpPr>
        <p:spPr bwMode="auto">
          <a:xfrm rot="5400000">
            <a:off x="5738813" y="2243138"/>
            <a:ext cx="258762" cy="2017712"/>
          </a:xfrm>
          <a:prstGeom prst="rightBracket">
            <a:avLst>
              <a:gd name="adj" fmla="val 6498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8572" name="AutoShape 64">
            <a:extLst>
              <a:ext uri="{FF2B5EF4-FFF2-40B4-BE49-F238E27FC236}">
                <a16:creationId xmlns:a16="http://schemas.microsoft.com/office/drawing/2014/main" xmlns="" id="{0B7DF982-E781-41C7-A630-0818B3666D40}"/>
              </a:ext>
            </a:extLst>
          </p:cNvPr>
          <p:cNvSpPr>
            <a:spLocks/>
          </p:cNvSpPr>
          <p:nvPr/>
        </p:nvSpPr>
        <p:spPr bwMode="auto">
          <a:xfrm rot="5400000">
            <a:off x="3800475" y="2382838"/>
            <a:ext cx="92075" cy="1860550"/>
          </a:xfrm>
          <a:prstGeom prst="rightBracket">
            <a:avLst>
              <a:gd name="adj" fmla="val 168391"/>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108573" name="Text Box 65">
            <a:extLst>
              <a:ext uri="{FF2B5EF4-FFF2-40B4-BE49-F238E27FC236}">
                <a16:creationId xmlns:a16="http://schemas.microsoft.com/office/drawing/2014/main" xmlns="" id="{B46A31D5-D5E3-4898-8F1F-BAD82794B1ED}"/>
              </a:ext>
            </a:extLst>
          </p:cNvPr>
          <p:cNvSpPr txBox="1">
            <a:spLocks noChangeArrowheads="1"/>
          </p:cNvSpPr>
          <p:nvPr/>
        </p:nvSpPr>
        <p:spPr bwMode="auto">
          <a:xfrm>
            <a:off x="7164388" y="2997200"/>
            <a:ext cx="11525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1800" b="0">
                <a:solidFill>
                  <a:srgbClr val="FF3300"/>
                </a:solidFill>
                <a:cs typeface="Arial" panose="020B0604020202020204" pitchFamily="34" charset="0"/>
              </a:rPr>
              <a:t>8           7</a:t>
            </a:r>
            <a:endParaRPr lang="en-US" altLang="en-US" sz="1800" b="0">
              <a:solidFill>
                <a:srgbClr val="FF3300"/>
              </a:solidFill>
              <a:cs typeface="Arial" panose="020B0604020202020204" pitchFamily="34" charset="0"/>
            </a:endParaRPr>
          </a:p>
        </p:txBody>
      </p:sp>
      <p:sp>
        <p:nvSpPr>
          <p:cNvPr id="108574" name="Text Box 66">
            <a:extLst>
              <a:ext uri="{FF2B5EF4-FFF2-40B4-BE49-F238E27FC236}">
                <a16:creationId xmlns:a16="http://schemas.microsoft.com/office/drawing/2014/main" xmlns="" id="{A073ADD4-4C46-4354-8980-F460E56F7BFD}"/>
              </a:ext>
            </a:extLst>
          </p:cNvPr>
          <p:cNvSpPr txBox="1">
            <a:spLocks noChangeArrowheads="1"/>
          </p:cNvSpPr>
          <p:nvPr/>
        </p:nvSpPr>
        <p:spPr bwMode="auto">
          <a:xfrm>
            <a:off x="5003800" y="2997200"/>
            <a:ext cx="172878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1800" b="0">
                <a:solidFill>
                  <a:srgbClr val="FF3300"/>
                </a:solidFill>
                <a:cs typeface="Arial" panose="020B0604020202020204" pitchFamily="34" charset="0"/>
              </a:rPr>
              <a:t>6         5         4</a:t>
            </a:r>
            <a:endParaRPr lang="en-US" altLang="en-US" sz="1800" b="0">
              <a:solidFill>
                <a:srgbClr val="FF3300"/>
              </a:solidFill>
              <a:cs typeface="Arial" panose="020B0604020202020204" pitchFamily="34" charset="0"/>
            </a:endParaRPr>
          </a:p>
        </p:txBody>
      </p:sp>
      <p:sp>
        <p:nvSpPr>
          <p:cNvPr id="108575" name="Text Box 67">
            <a:extLst>
              <a:ext uri="{FF2B5EF4-FFF2-40B4-BE49-F238E27FC236}">
                <a16:creationId xmlns:a16="http://schemas.microsoft.com/office/drawing/2014/main" xmlns="" id="{D8784E33-E7E6-47B0-8FBD-C8279E432C14}"/>
              </a:ext>
            </a:extLst>
          </p:cNvPr>
          <p:cNvSpPr txBox="1">
            <a:spLocks noChangeArrowheads="1"/>
          </p:cNvSpPr>
          <p:nvPr/>
        </p:nvSpPr>
        <p:spPr bwMode="auto">
          <a:xfrm>
            <a:off x="2916238" y="2997200"/>
            <a:ext cx="17287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1800" b="0">
                <a:solidFill>
                  <a:srgbClr val="FF3300"/>
                </a:solidFill>
                <a:cs typeface="Arial" panose="020B0604020202020204" pitchFamily="34" charset="0"/>
              </a:rPr>
              <a:t>3         2         1</a:t>
            </a:r>
            <a:endParaRPr lang="en-US" altLang="en-US" sz="1800" b="0">
              <a:solidFill>
                <a:srgbClr val="FF3300"/>
              </a:solidFill>
              <a:cs typeface="Arial" panose="020B0604020202020204" pitchFamily="34" charset="0"/>
            </a:endParaRPr>
          </a:p>
        </p:txBody>
      </p:sp>
      <p:sp>
        <p:nvSpPr>
          <p:cNvPr id="108576" name="Text Box 68">
            <a:extLst>
              <a:ext uri="{FF2B5EF4-FFF2-40B4-BE49-F238E27FC236}">
                <a16:creationId xmlns:a16="http://schemas.microsoft.com/office/drawing/2014/main" xmlns="" id="{61D25869-C53C-4C13-ACA3-C91728B5F7A6}"/>
              </a:ext>
            </a:extLst>
          </p:cNvPr>
          <p:cNvSpPr txBox="1">
            <a:spLocks noChangeArrowheads="1"/>
          </p:cNvSpPr>
          <p:nvPr/>
        </p:nvSpPr>
        <p:spPr bwMode="auto">
          <a:xfrm>
            <a:off x="6948488" y="3429000"/>
            <a:ext cx="1512887"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en-US" altLang="en-US" sz="1800">
                <a:solidFill>
                  <a:srgbClr val="66FFFF"/>
                </a:solidFill>
                <a:cs typeface="Arial" panose="020B0604020202020204" pitchFamily="34" charset="0"/>
              </a:rPr>
              <a:t> </a:t>
            </a:r>
            <a:r>
              <a:rPr lang="fa-IR" altLang="en-US" sz="1800">
                <a:solidFill>
                  <a:srgbClr val="66FFFF"/>
                </a:solidFill>
                <a:cs typeface="Arial" panose="020B0604020202020204" pitchFamily="34" charset="0"/>
              </a:rPr>
              <a:t> </a:t>
            </a:r>
            <a:r>
              <a:rPr lang="en-US" altLang="en-US" sz="1800">
                <a:solidFill>
                  <a:srgbClr val="66FFFF"/>
                </a:solidFill>
                <a:latin typeface="Times New Roman" panose="02020603050405020304" pitchFamily="18" charset="0"/>
                <a:cs typeface="Times New Roman" panose="02020603050405020304" pitchFamily="18" charset="0"/>
              </a:rPr>
              <a:t>LPC</a:t>
            </a:r>
            <a:r>
              <a:rPr lang="fa-IR" altLang="en-US" sz="1800">
                <a:solidFill>
                  <a:srgbClr val="66FFFF"/>
                </a:solidFill>
                <a:latin typeface="Times New Roman" panose="02020603050405020304" pitchFamily="18" charset="0"/>
                <a:cs typeface="Times New Roman" panose="02020603050405020304" pitchFamily="18" charset="0"/>
              </a:rPr>
              <a:t> </a:t>
            </a:r>
            <a:r>
              <a:rPr lang="fa-IR" altLang="en-US" sz="2500">
                <a:solidFill>
                  <a:srgbClr val="66FFFF"/>
                </a:solidFill>
              </a:rPr>
              <a:t>پائین</a:t>
            </a:r>
            <a:r>
              <a:rPr lang="fa-IR" altLang="en-US" sz="1800">
                <a:solidFill>
                  <a:srgbClr val="66FFFF"/>
                </a:solidFill>
                <a:cs typeface="Arial" panose="020B0604020202020204" pitchFamily="34" charset="0"/>
              </a:rPr>
              <a:t> </a:t>
            </a:r>
            <a:endParaRPr lang="en-US" altLang="en-US" sz="1800">
              <a:solidFill>
                <a:srgbClr val="66FFFF"/>
              </a:solidFill>
              <a:cs typeface="Arial" panose="020B0604020202020204" pitchFamily="34" charset="0"/>
            </a:endParaRPr>
          </a:p>
        </p:txBody>
      </p:sp>
      <p:sp>
        <p:nvSpPr>
          <p:cNvPr id="108577" name="Text Box 69">
            <a:extLst>
              <a:ext uri="{FF2B5EF4-FFF2-40B4-BE49-F238E27FC236}">
                <a16:creationId xmlns:a16="http://schemas.microsoft.com/office/drawing/2014/main" xmlns="" id="{01C2AA05-DB8F-42D3-B247-0580BD8F7F28}"/>
              </a:ext>
            </a:extLst>
          </p:cNvPr>
          <p:cNvSpPr txBox="1">
            <a:spLocks noChangeArrowheads="1"/>
          </p:cNvSpPr>
          <p:nvPr/>
        </p:nvSpPr>
        <p:spPr bwMode="auto">
          <a:xfrm>
            <a:off x="5292725" y="3429000"/>
            <a:ext cx="13684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en-US" altLang="en-US" sz="1800">
                <a:solidFill>
                  <a:srgbClr val="66FFFF"/>
                </a:solidFill>
                <a:cs typeface="Arial" panose="020B0604020202020204" pitchFamily="34" charset="0"/>
              </a:rPr>
              <a:t> </a:t>
            </a:r>
            <a:r>
              <a:rPr lang="fa-IR" altLang="en-US" sz="1800">
                <a:solidFill>
                  <a:srgbClr val="66FFFF"/>
                </a:solidFill>
                <a:cs typeface="Arial" panose="020B0604020202020204" pitchFamily="34" charset="0"/>
              </a:rPr>
              <a:t> </a:t>
            </a:r>
            <a:r>
              <a:rPr lang="en-US" altLang="en-US" sz="1800">
                <a:solidFill>
                  <a:srgbClr val="66FFFF"/>
                </a:solidFill>
                <a:cs typeface="Arial" panose="020B0604020202020204" pitchFamily="34" charset="0"/>
              </a:rPr>
              <a:t> </a:t>
            </a:r>
            <a:r>
              <a:rPr lang="en-US" altLang="en-US" sz="1800">
                <a:solidFill>
                  <a:srgbClr val="66FFFF"/>
                </a:solidFill>
                <a:latin typeface="Times New Roman" panose="02020603050405020304" pitchFamily="18" charset="0"/>
                <a:cs typeface="Times New Roman" panose="02020603050405020304" pitchFamily="18" charset="0"/>
              </a:rPr>
              <a:t>LPC</a:t>
            </a:r>
            <a:r>
              <a:rPr lang="en-US" altLang="en-US" sz="1800">
                <a:solidFill>
                  <a:srgbClr val="66FFFF"/>
                </a:solidFill>
                <a:cs typeface="Arial" panose="020B0604020202020204" pitchFamily="34" charset="0"/>
              </a:rPr>
              <a:t> </a:t>
            </a:r>
            <a:r>
              <a:rPr lang="fa-IR" altLang="en-US" sz="2500">
                <a:solidFill>
                  <a:srgbClr val="66FFFF"/>
                </a:solidFill>
              </a:rPr>
              <a:t>بالا</a:t>
            </a:r>
            <a:r>
              <a:rPr lang="fa-IR" altLang="en-US" sz="1800">
                <a:solidFill>
                  <a:srgbClr val="66FFFF"/>
                </a:solidFill>
                <a:cs typeface="Arial" panose="020B0604020202020204" pitchFamily="34" charset="0"/>
              </a:rPr>
              <a:t> </a:t>
            </a:r>
            <a:endParaRPr lang="en-US" altLang="en-US" sz="1800">
              <a:solidFill>
                <a:srgbClr val="66FFFF"/>
              </a:solidFill>
              <a:cs typeface="Arial" panose="020B0604020202020204" pitchFamily="34" charset="0"/>
            </a:endParaRPr>
          </a:p>
        </p:txBody>
      </p:sp>
      <p:sp>
        <p:nvSpPr>
          <p:cNvPr id="108578" name="Text Box 70">
            <a:extLst>
              <a:ext uri="{FF2B5EF4-FFF2-40B4-BE49-F238E27FC236}">
                <a16:creationId xmlns:a16="http://schemas.microsoft.com/office/drawing/2014/main" xmlns="" id="{C8681C84-C1FC-4D68-BC74-54A0A5D75C78}"/>
              </a:ext>
            </a:extLst>
          </p:cNvPr>
          <p:cNvSpPr txBox="1">
            <a:spLocks noChangeArrowheads="1"/>
          </p:cNvSpPr>
          <p:nvPr/>
        </p:nvSpPr>
        <p:spPr bwMode="auto">
          <a:xfrm>
            <a:off x="2916238" y="3429000"/>
            <a:ext cx="15113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en-US" altLang="en-US" sz="1800">
                <a:solidFill>
                  <a:srgbClr val="66FFFF"/>
                </a:solidFill>
                <a:cs typeface="Arial" panose="020B0604020202020204" pitchFamily="34" charset="0"/>
              </a:rPr>
              <a:t> </a:t>
            </a:r>
            <a:r>
              <a:rPr lang="fa-IR" altLang="en-US" sz="1800">
                <a:solidFill>
                  <a:srgbClr val="66FFFF"/>
                </a:solidFill>
                <a:cs typeface="Arial" panose="020B0604020202020204" pitchFamily="34" charset="0"/>
              </a:rPr>
              <a:t> </a:t>
            </a:r>
            <a:r>
              <a:rPr lang="en-US" altLang="en-US" sz="1800">
                <a:solidFill>
                  <a:srgbClr val="66FFFF"/>
                </a:solidFill>
                <a:latin typeface="Times New Roman" panose="02020603050405020304" pitchFamily="18" charset="0"/>
                <a:cs typeface="Times New Roman" panose="02020603050405020304" pitchFamily="18" charset="0"/>
              </a:rPr>
              <a:t>LPC</a:t>
            </a:r>
            <a:r>
              <a:rPr lang="fa-IR" altLang="en-US" sz="1800">
                <a:solidFill>
                  <a:srgbClr val="66FFFF"/>
                </a:solidFill>
                <a:latin typeface="Times New Roman" panose="02020603050405020304" pitchFamily="18" charset="0"/>
                <a:cs typeface="Times New Roman" panose="02020603050405020304" pitchFamily="18" charset="0"/>
              </a:rPr>
              <a:t> </a:t>
            </a:r>
            <a:r>
              <a:rPr lang="fa-IR" altLang="en-US" sz="2500">
                <a:solidFill>
                  <a:srgbClr val="66FFFF"/>
                </a:solidFill>
              </a:rPr>
              <a:t>پائین</a:t>
            </a:r>
            <a:r>
              <a:rPr lang="fa-IR" altLang="en-US" sz="1800">
                <a:solidFill>
                  <a:srgbClr val="66FFFF"/>
                </a:solidFill>
                <a:cs typeface="Arial" panose="020B0604020202020204" pitchFamily="34" charset="0"/>
              </a:rPr>
              <a:t> </a:t>
            </a:r>
            <a:endParaRPr lang="en-US" altLang="en-US" sz="1800">
              <a:solidFill>
                <a:srgbClr val="66FFFF"/>
              </a:solidFill>
              <a:cs typeface="Arial" panose="020B0604020202020204" pitchFamily="34" charset="0"/>
            </a:endParaRPr>
          </a:p>
        </p:txBody>
      </p:sp>
      <p:graphicFrame>
        <p:nvGraphicFramePr>
          <p:cNvPr id="202972" name="Group 220">
            <a:extLst>
              <a:ext uri="{FF2B5EF4-FFF2-40B4-BE49-F238E27FC236}">
                <a16:creationId xmlns:a16="http://schemas.microsoft.com/office/drawing/2014/main" xmlns="" id="{1C8527DE-E25E-48FA-8024-31A6A001A6A8}"/>
              </a:ext>
            </a:extLst>
          </p:cNvPr>
          <p:cNvGraphicFramePr>
            <a:graphicFrameLocks noGrp="1"/>
          </p:cNvGraphicFramePr>
          <p:nvPr/>
        </p:nvGraphicFramePr>
        <p:xfrm>
          <a:off x="611188" y="1922463"/>
          <a:ext cx="7848600" cy="498475"/>
        </p:xfrm>
        <a:graphic>
          <a:graphicData uri="http://schemas.openxmlformats.org/drawingml/2006/table">
            <a:tbl>
              <a:tblPr rtl="1"/>
              <a:tblGrid>
                <a:gridCol w="1439863">
                  <a:extLst>
                    <a:ext uri="{9D8B030D-6E8A-4147-A177-3AD203B41FA5}">
                      <a16:colId xmlns:a16="http://schemas.microsoft.com/office/drawing/2014/main" xmlns="" val="20000"/>
                    </a:ext>
                  </a:extLst>
                </a:gridCol>
                <a:gridCol w="1439862">
                  <a:extLst>
                    <a:ext uri="{9D8B030D-6E8A-4147-A177-3AD203B41FA5}">
                      <a16:colId xmlns:a16="http://schemas.microsoft.com/office/drawing/2014/main" xmlns="" val="20001"/>
                    </a:ext>
                  </a:extLst>
                </a:gridCol>
                <a:gridCol w="1368425">
                  <a:extLst>
                    <a:ext uri="{9D8B030D-6E8A-4147-A177-3AD203B41FA5}">
                      <a16:colId xmlns:a16="http://schemas.microsoft.com/office/drawing/2014/main" xmlns="" val="20002"/>
                    </a:ext>
                  </a:extLst>
                </a:gridCol>
                <a:gridCol w="1584325">
                  <a:extLst>
                    <a:ext uri="{9D8B030D-6E8A-4147-A177-3AD203B41FA5}">
                      <a16:colId xmlns:a16="http://schemas.microsoft.com/office/drawing/2014/main" xmlns="" val="20003"/>
                    </a:ext>
                  </a:extLst>
                </a:gridCol>
                <a:gridCol w="2016125">
                  <a:extLst>
                    <a:ext uri="{9D8B030D-6E8A-4147-A177-3AD203B41FA5}">
                      <a16:colId xmlns:a16="http://schemas.microsoft.com/office/drawing/2014/main" xmlns="" val="20004"/>
                    </a:ext>
                  </a:extLst>
                </a:gridCol>
              </a:tblGrid>
              <a:tr h="498475">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بدون ساختار</a:t>
                      </a:r>
                      <a:endParaRPr kumimoji="0" lang="en-US"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دارای ساختار</a:t>
                      </a:r>
                      <a:endParaRPr kumimoji="0" lang="en-US"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بدون ساختار </a:t>
                      </a:r>
                      <a:endParaRPr kumimoji="0" lang="en-US"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دارای ساختار</a:t>
                      </a:r>
                      <a:endParaRPr kumimoji="0" lang="en-US"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ساختار تکلیف</a:t>
                      </a:r>
                      <a:endParaRPr kumimoji="0" lang="en-US" sz="20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bl>
          </a:graphicData>
        </a:graphic>
      </p:graphicFrame>
      <p:graphicFrame>
        <p:nvGraphicFramePr>
          <p:cNvPr id="202973" name="Group 221">
            <a:extLst>
              <a:ext uri="{FF2B5EF4-FFF2-40B4-BE49-F238E27FC236}">
                <a16:creationId xmlns:a16="http://schemas.microsoft.com/office/drawing/2014/main" xmlns="" id="{DC2C3ADB-D1EC-41B2-AD68-F2807DC3DE3C}"/>
              </a:ext>
            </a:extLst>
          </p:cNvPr>
          <p:cNvGraphicFramePr>
            <a:graphicFrameLocks noGrp="1"/>
          </p:cNvGraphicFramePr>
          <p:nvPr/>
        </p:nvGraphicFramePr>
        <p:xfrm>
          <a:off x="611188" y="2420938"/>
          <a:ext cx="7848600" cy="519112"/>
        </p:xfrm>
        <a:graphic>
          <a:graphicData uri="http://schemas.openxmlformats.org/drawingml/2006/table">
            <a:tbl>
              <a:tblPr rtl="1"/>
              <a:tblGrid>
                <a:gridCol w="719138">
                  <a:extLst>
                    <a:ext uri="{9D8B030D-6E8A-4147-A177-3AD203B41FA5}">
                      <a16:colId xmlns:a16="http://schemas.microsoft.com/office/drawing/2014/main" xmlns="" val="20000"/>
                    </a:ext>
                  </a:extLst>
                </a:gridCol>
                <a:gridCol w="714375">
                  <a:extLst>
                    <a:ext uri="{9D8B030D-6E8A-4147-A177-3AD203B41FA5}">
                      <a16:colId xmlns:a16="http://schemas.microsoft.com/office/drawing/2014/main" xmlns="" val="20001"/>
                    </a:ext>
                  </a:extLst>
                </a:gridCol>
                <a:gridCol w="719137">
                  <a:extLst>
                    <a:ext uri="{9D8B030D-6E8A-4147-A177-3AD203B41FA5}">
                      <a16:colId xmlns:a16="http://schemas.microsoft.com/office/drawing/2014/main" xmlns="" val="20002"/>
                    </a:ext>
                  </a:extLst>
                </a:gridCol>
                <a:gridCol w="727075">
                  <a:extLst>
                    <a:ext uri="{9D8B030D-6E8A-4147-A177-3AD203B41FA5}">
                      <a16:colId xmlns:a16="http://schemas.microsoft.com/office/drawing/2014/main" xmlns="" val="20003"/>
                    </a:ext>
                  </a:extLst>
                </a:gridCol>
                <a:gridCol w="720725">
                  <a:extLst>
                    <a:ext uri="{9D8B030D-6E8A-4147-A177-3AD203B41FA5}">
                      <a16:colId xmlns:a16="http://schemas.microsoft.com/office/drawing/2014/main" xmlns="" val="20004"/>
                    </a:ext>
                  </a:extLst>
                </a:gridCol>
                <a:gridCol w="641350">
                  <a:extLst>
                    <a:ext uri="{9D8B030D-6E8A-4147-A177-3AD203B41FA5}">
                      <a16:colId xmlns:a16="http://schemas.microsoft.com/office/drawing/2014/main" xmlns="" val="20005"/>
                    </a:ext>
                  </a:extLst>
                </a:gridCol>
                <a:gridCol w="719138">
                  <a:extLst>
                    <a:ext uri="{9D8B030D-6E8A-4147-A177-3AD203B41FA5}">
                      <a16:colId xmlns:a16="http://schemas.microsoft.com/office/drawing/2014/main" xmlns="" val="20006"/>
                    </a:ext>
                  </a:extLst>
                </a:gridCol>
                <a:gridCol w="871537">
                  <a:extLst>
                    <a:ext uri="{9D8B030D-6E8A-4147-A177-3AD203B41FA5}">
                      <a16:colId xmlns:a16="http://schemas.microsoft.com/office/drawing/2014/main" xmlns="" val="20007"/>
                    </a:ext>
                  </a:extLst>
                </a:gridCol>
                <a:gridCol w="2016125">
                  <a:extLst>
                    <a:ext uri="{9D8B030D-6E8A-4147-A177-3AD203B41FA5}">
                      <a16:colId xmlns:a16="http://schemas.microsoft.com/office/drawing/2014/main" xmlns="" val="20008"/>
                    </a:ext>
                  </a:extLst>
                </a:gridCol>
              </a:tblGrid>
              <a:tr h="519112">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قوی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قوی</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قوی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ضعیف</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قوی </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rPr>
                        <a:t>قدرت مقام رهبری</a:t>
                      </a:r>
                      <a:endParaRPr kumimoji="0" lang="en-US" sz="1500" b="0" i="0" u="none" strike="noStrike" cap="none" normalizeH="0" baseline="0">
                        <a:ln>
                          <a:noFill/>
                        </a:ln>
                        <a:solidFill>
                          <a:srgbClr val="FFFF00"/>
                        </a:solidFill>
                        <a:effectLst>
                          <a:outerShdw blurRad="38100" dist="38100" dir="2700000" algn="tl">
                            <a:srgbClr val="000000"/>
                          </a:outerShdw>
                        </a:effectLst>
                        <a:latin typeface="Arial" charset="0"/>
                        <a:cs typeface="B Zar" pitchFamily="2" charset="-78"/>
                      </a:endParaRPr>
                    </a:p>
                  </a:txBody>
                  <a:tcPr marT="33855" marB="33855" horzOverflow="overflow">
                    <a:lnL w="28575" cap="flat" cmpd="sng" algn="ctr">
                      <a:solidFill>
                        <a:srgbClr val="66FFFF"/>
                      </a:solidFill>
                      <a:prstDash val="solid"/>
                      <a:round/>
                      <a:headEnd type="none" w="med" len="med"/>
                      <a:tailEnd type="none" w="med" len="med"/>
                    </a:lnL>
                    <a:lnR w="28575" cap="flat" cmpd="sng" algn="ctr">
                      <a:solidFill>
                        <a:srgbClr val="66FFFF"/>
                      </a:solidFill>
                      <a:prstDash val="solid"/>
                      <a:round/>
                      <a:headEnd type="none" w="med" len="med"/>
                      <a:tailEnd type="none" w="med" len="med"/>
                    </a:lnR>
                    <a:lnT w="28575" cap="flat" cmpd="sng" algn="ctr">
                      <a:solidFill>
                        <a:srgbClr val="66FFFF"/>
                      </a:solidFill>
                      <a:prstDash val="solid"/>
                      <a:round/>
                      <a:headEnd type="none" w="med" len="med"/>
                      <a:tailEnd type="none" w="med" len="med"/>
                    </a:lnT>
                    <a:lnB w="28575" cap="flat" cmpd="sng" algn="ctr">
                      <a:solidFill>
                        <a:srgbClr val="66FFFF"/>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bl>
          </a:graphicData>
        </a:graphic>
      </p:graphicFrame>
    </p:spTree>
  </p:cSld>
  <p:clrMapOvr>
    <a:masterClrMapping/>
  </p:clrMapOvr>
  <p:transition spd="slow">
    <p:newsflash/>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Text Box 2">
            <a:extLst>
              <a:ext uri="{FF2B5EF4-FFF2-40B4-BE49-F238E27FC236}">
                <a16:creationId xmlns:a16="http://schemas.microsoft.com/office/drawing/2014/main" xmlns="" id="{625A689E-745F-4D3A-B4A4-C9FA6A2B02E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3779" name="Text Box 3">
            <a:extLst>
              <a:ext uri="{FF2B5EF4-FFF2-40B4-BE49-F238E27FC236}">
                <a16:creationId xmlns:a16="http://schemas.microsoft.com/office/drawing/2014/main" xmlns="" id="{17696807-6761-49D0-9EF2-6035E576A827}"/>
              </a:ext>
            </a:extLst>
          </p:cNvPr>
          <p:cNvSpPr txBox="1">
            <a:spLocks noChangeArrowheads="1"/>
          </p:cNvSpPr>
          <p:nvPr/>
        </p:nvSpPr>
        <p:spPr bwMode="auto">
          <a:xfrm>
            <a:off x="611188" y="549275"/>
            <a:ext cx="7993062"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مدیران و تغییر </a:t>
            </a:r>
          </a:p>
          <a:p>
            <a:pPr eaLnBrk="1" hangingPunct="1">
              <a:lnSpc>
                <a:spcPct val="150000"/>
              </a:lnSpc>
            </a:pPr>
            <a:r>
              <a:rPr lang="fa-IR" altLang="en-US" b="0">
                <a:solidFill>
                  <a:srgbClr val="FFFF00"/>
                </a:solidFill>
              </a:rPr>
              <a:t>	تحقیق در دانشگاه یوتاه با کارآموزان ارتش قبل و بعد از دوره آموزشی رمز نویسی و کشف رمز </a:t>
            </a:r>
          </a:p>
          <a:p>
            <a:pPr eaLnBrk="1" hangingPunct="1">
              <a:lnSpc>
                <a:spcPct val="150000"/>
              </a:lnSpc>
            </a:pPr>
            <a:endParaRPr lang="fa-IR" altLang="en-US" b="0">
              <a:solidFill>
                <a:srgbClr val="FFFF00"/>
              </a:solidFill>
            </a:endParaRPr>
          </a:p>
          <a:p>
            <a:pPr eaLnBrk="1" hangingPunct="1">
              <a:lnSpc>
                <a:spcPct val="150000"/>
              </a:lnSpc>
            </a:pPr>
            <a:r>
              <a:rPr lang="fa-IR" altLang="en-US" b="0">
                <a:solidFill>
                  <a:srgbClr val="66FF99"/>
                </a:solidFill>
              </a:rPr>
              <a:t>قبل و بعد از دوره </a:t>
            </a:r>
          </a:p>
        </p:txBody>
      </p:sp>
      <p:sp>
        <p:nvSpPr>
          <p:cNvPr id="203780" name="AutoShape 4">
            <a:extLst>
              <a:ext uri="{FF2B5EF4-FFF2-40B4-BE49-F238E27FC236}">
                <a16:creationId xmlns:a16="http://schemas.microsoft.com/office/drawing/2014/main" xmlns="" id="{34B73F61-14C3-4EB3-BBA7-5741249E34AA}"/>
              </a:ext>
            </a:extLst>
          </p:cNvPr>
          <p:cNvSpPr>
            <a:spLocks/>
          </p:cNvSpPr>
          <p:nvPr/>
        </p:nvSpPr>
        <p:spPr bwMode="auto">
          <a:xfrm>
            <a:off x="6318250" y="2901950"/>
            <a:ext cx="144463" cy="1584325"/>
          </a:xfrm>
          <a:prstGeom prst="rightBrace">
            <a:avLst>
              <a:gd name="adj1" fmla="val 91392"/>
              <a:gd name="adj2" fmla="val 50000"/>
            </a:avLst>
          </a:prstGeom>
          <a:noFill/>
          <a:ln w="9525">
            <a:solidFill>
              <a:srgbClr val="FFFF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endParaRPr lang="en-US" altLang="en-US" sz="1800" b="0"/>
          </a:p>
        </p:txBody>
      </p:sp>
      <p:sp>
        <p:nvSpPr>
          <p:cNvPr id="203781" name="Text Box 5">
            <a:extLst>
              <a:ext uri="{FF2B5EF4-FFF2-40B4-BE49-F238E27FC236}">
                <a16:creationId xmlns:a16="http://schemas.microsoft.com/office/drawing/2014/main" xmlns="" id="{9CE25348-4B1C-402C-AFB8-218D287C93B6}"/>
              </a:ext>
            </a:extLst>
          </p:cNvPr>
          <p:cNvSpPr txBox="1">
            <a:spLocks noChangeArrowheads="1"/>
          </p:cNvSpPr>
          <p:nvPr/>
        </p:nvSpPr>
        <p:spPr bwMode="auto">
          <a:xfrm>
            <a:off x="1979613" y="2901950"/>
            <a:ext cx="4248150"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b="0">
                <a:solidFill>
                  <a:srgbClr val="66FF99"/>
                </a:solidFill>
              </a:rPr>
              <a:t>روابط رهبر – عضو : ضعیف </a:t>
            </a:r>
          </a:p>
          <a:p>
            <a:pPr eaLnBrk="1" hangingPunct="1">
              <a:spcBef>
                <a:spcPct val="50000"/>
              </a:spcBef>
            </a:pPr>
            <a:endParaRPr lang="fa-IR" altLang="en-US" sz="2500" b="0">
              <a:solidFill>
                <a:srgbClr val="66FF99"/>
              </a:solidFill>
            </a:endParaRPr>
          </a:p>
          <a:p>
            <a:pPr eaLnBrk="1" hangingPunct="1">
              <a:spcBef>
                <a:spcPct val="50000"/>
              </a:spcBef>
            </a:pPr>
            <a:r>
              <a:rPr lang="fa-IR" altLang="en-US" sz="2500" b="0">
                <a:solidFill>
                  <a:srgbClr val="66FF99"/>
                </a:solidFill>
              </a:rPr>
              <a:t>قدرت مقام رهبری : ضعیف</a:t>
            </a:r>
            <a:endParaRPr lang="en-US" altLang="en-US" sz="2500" b="0">
              <a:solidFill>
                <a:srgbClr val="66FF99"/>
              </a:solidFill>
            </a:endParaRPr>
          </a:p>
        </p:txBody>
      </p:sp>
      <p:grpSp>
        <p:nvGrpSpPr>
          <p:cNvPr id="2" name="Group 9">
            <a:extLst>
              <a:ext uri="{FF2B5EF4-FFF2-40B4-BE49-F238E27FC236}">
                <a16:creationId xmlns:a16="http://schemas.microsoft.com/office/drawing/2014/main" xmlns="" id="{5BB1654E-B818-43C0-BC34-D3B7FFD6D563}"/>
              </a:ext>
            </a:extLst>
          </p:cNvPr>
          <p:cNvGrpSpPr>
            <a:grpSpLocks/>
          </p:cNvGrpSpPr>
          <p:nvPr/>
        </p:nvGrpSpPr>
        <p:grpSpPr bwMode="auto">
          <a:xfrm>
            <a:off x="611188" y="5445125"/>
            <a:ext cx="8137525" cy="473075"/>
            <a:chOff x="385" y="3430"/>
            <a:chExt cx="5126" cy="298"/>
          </a:xfrm>
        </p:grpSpPr>
        <p:sp>
          <p:nvSpPr>
            <p:cNvPr id="109575" name="Text Box 6">
              <a:extLst>
                <a:ext uri="{FF2B5EF4-FFF2-40B4-BE49-F238E27FC236}">
                  <a16:creationId xmlns:a16="http://schemas.microsoft.com/office/drawing/2014/main" xmlns="" id="{58E44040-E275-4479-87B8-4A872FBCC0C5}"/>
                </a:ext>
              </a:extLst>
            </p:cNvPr>
            <p:cNvSpPr txBox="1">
              <a:spLocks noChangeArrowheads="1"/>
            </p:cNvSpPr>
            <p:nvPr/>
          </p:nvSpPr>
          <p:spPr bwMode="auto">
            <a:xfrm>
              <a:off x="385" y="3430"/>
              <a:ext cx="5126"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b="0">
                  <a:solidFill>
                    <a:srgbClr val="66FFFF"/>
                  </a:solidFill>
                </a:rPr>
                <a:t>در نتیجه آموزش  	      ساختار تکلیف از ضعیف به قوی 	     تغییر اثر بخشی رهبران </a:t>
              </a:r>
              <a:endParaRPr lang="en-US" altLang="en-US" sz="2500" b="0">
                <a:solidFill>
                  <a:srgbClr val="66FFFF"/>
                </a:solidFill>
              </a:endParaRPr>
            </a:p>
          </p:txBody>
        </p:sp>
        <p:sp>
          <p:nvSpPr>
            <p:cNvPr id="109576" name="Line 7">
              <a:extLst>
                <a:ext uri="{FF2B5EF4-FFF2-40B4-BE49-F238E27FC236}">
                  <a16:creationId xmlns:a16="http://schemas.microsoft.com/office/drawing/2014/main" xmlns="" id="{F2277597-AFDA-4371-B9A8-E064E830741C}"/>
                </a:ext>
              </a:extLst>
            </p:cNvPr>
            <p:cNvSpPr>
              <a:spLocks noChangeShapeType="1"/>
            </p:cNvSpPr>
            <p:nvPr/>
          </p:nvSpPr>
          <p:spPr bwMode="auto">
            <a:xfrm flipH="1">
              <a:off x="4117" y="3578"/>
              <a:ext cx="317" cy="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09577" name="Line 8">
              <a:extLst>
                <a:ext uri="{FF2B5EF4-FFF2-40B4-BE49-F238E27FC236}">
                  <a16:creationId xmlns:a16="http://schemas.microsoft.com/office/drawing/2014/main" xmlns="" id="{4A2203E8-BC50-4B9A-9C4F-54C2B8C34FBC}"/>
                </a:ext>
              </a:extLst>
            </p:cNvPr>
            <p:cNvSpPr>
              <a:spLocks noChangeShapeType="1"/>
            </p:cNvSpPr>
            <p:nvPr/>
          </p:nvSpPr>
          <p:spPr bwMode="auto">
            <a:xfrm flipH="1">
              <a:off x="1867" y="3578"/>
              <a:ext cx="227" cy="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203779">
                                            <p:txEl>
                                              <p:pRg st="0" end="0"/>
                                            </p:txEl>
                                          </p:spTgt>
                                        </p:tgtEl>
                                        <p:attrNameLst>
                                          <p:attrName>style.visibility</p:attrName>
                                        </p:attrNameLst>
                                      </p:cBhvr>
                                      <p:to>
                                        <p:strVal val="visible"/>
                                      </p:to>
                                    </p:set>
                                    <p:anim calcmode="lin" valueType="num">
                                      <p:cBhvr additive="base">
                                        <p:cTn id="7" dur="2000" fill="hold"/>
                                        <p:tgtEl>
                                          <p:spTgt spid="203779">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03779">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203779">
                                            <p:txEl>
                                              <p:pRg st="1" end="1"/>
                                            </p:txEl>
                                          </p:spTgt>
                                        </p:tgtEl>
                                        <p:attrNameLst>
                                          <p:attrName>style.visibility</p:attrName>
                                        </p:attrNameLst>
                                      </p:cBhvr>
                                      <p:to>
                                        <p:strVal val="visible"/>
                                      </p:to>
                                    </p:set>
                                    <p:anim calcmode="lin" valueType="num">
                                      <p:cBhvr additive="base">
                                        <p:cTn id="12" dur="2000" fill="hold"/>
                                        <p:tgtEl>
                                          <p:spTgt spid="203779">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03779">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203779">
                                            <p:txEl>
                                              <p:pRg st="3" end="3"/>
                                            </p:txEl>
                                          </p:spTgt>
                                        </p:tgtEl>
                                        <p:attrNameLst>
                                          <p:attrName>style.visibility</p:attrName>
                                        </p:attrNameLst>
                                      </p:cBhvr>
                                      <p:to>
                                        <p:strVal val="visible"/>
                                      </p:to>
                                    </p:set>
                                    <p:anim calcmode="lin" valueType="num">
                                      <p:cBhvr additive="base">
                                        <p:cTn id="17" dur="2000" fill="hold"/>
                                        <p:tgtEl>
                                          <p:spTgt spid="203779">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03779">
                                            <p:txEl>
                                              <p:pRg st="3" end="3"/>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grpId="0" nodeType="afterEffect">
                                  <p:stCondLst>
                                    <p:cond delay="0"/>
                                  </p:stCondLst>
                                  <p:childTnLst>
                                    <p:set>
                                      <p:cBhvr>
                                        <p:cTn id="21" dur="1" fill="hold">
                                          <p:stCondLst>
                                            <p:cond delay="0"/>
                                          </p:stCondLst>
                                        </p:cTn>
                                        <p:tgtEl>
                                          <p:spTgt spid="203780"/>
                                        </p:tgtEl>
                                        <p:attrNameLst>
                                          <p:attrName>style.visibility</p:attrName>
                                        </p:attrNameLst>
                                      </p:cBhvr>
                                      <p:to>
                                        <p:strVal val="visible"/>
                                      </p:to>
                                    </p:set>
                                    <p:anim calcmode="lin" valueType="num">
                                      <p:cBhvr additive="base">
                                        <p:cTn id="22" dur="2000" fill="hold"/>
                                        <p:tgtEl>
                                          <p:spTgt spid="203780"/>
                                        </p:tgtEl>
                                        <p:attrNameLst>
                                          <p:attrName>ppt_x</p:attrName>
                                        </p:attrNameLst>
                                      </p:cBhvr>
                                      <p:tavLst>
                                        <p:tav tm="0">
                                          <p:val>
                                            <p:strVal val="0-#ppt_w/2"/>
                                          </p:val>
                                        </p:tav>
                                        <p:tav tm="100000">
                                          <p:val>
                                            <p:strVal val="#ppt_x"/>
                                          </p:val>
                                        </p:tav>
                                      </p:tavLst>
                                    </p:anim>
                                    <p:anim calcmode="lin" valueType="num">
                                      <p:cBhvr additive="base">
                                        <p:cTn id="23" dur="2000" fill="hold"/>
                                        <p:tgtEl>
                                          <p:spTgt spid="20378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8000"/>
                            </p:stCondLst>
                            <p:childTnLst>
                              <p:par>
                                <p:cTn id="25" presetID="7" presetClass="entr" presetSubtype="8" fill="hold" grpId="0" nodeType="afterEffect">
                                  <p:stCondLst>
                                    <p:cond delay="0"/>
                                  </p:stCondLst>
                                  <p:childTnLst>
                                    <p:set>
                                      <p:cBhvr>
                                        <p:cTn id="26" dur="1" fill="hold">
                                          <p:stCondLst>
                                            <p:cond delay="0"/>
                                          </p:stCondLst>
                                        </p:cTn>
                                        <p:tgtEl>
                                          <p:spTgt spid="203781"/>
                                        </p:tgtEl>
                                        <p:attrNameLst>
                                          <p:attrName>style.visibility</p:attrName>
                                        </p:attrNameLst>
                                      </p:cBhvr>
                                      <p:to>
                                        <p:strVal val="visible"/>
                                      </p:to>
                                    </p:set>
                                    <p:anim calcmode="lin" valueType="num">
                                      <p:cBhvr additive="base">
                                        <p:cTn id="27" dur="2000" fill="hold"/>
                                        <p:tgtEl>
                                          <p:spTgt spid="203781"/>
                                        </p:tgtEl>
                                        <p:attrNameLst>
                                          <p:attrName>ppt_x</p:attrName>
                                        </p:attrNameLst>
                                      </p:cBhvr>
                                      <p:tavLst>
                                        <p:tav tm="0">
                                          <p:val>
                                            <p:strVal val="0-#ppt_w/2"/>
                                          </p:val>
                                        </p:tav>
                                        <p:tav tm="100000">
                                          <p:val>
                                            <p:strVal val="#ppt_x"/>
                                          </p:val>
                                        </p:tav>
                                      </p:tavLst>
                                    </p:anim>
                                    <p:anim calcmode="lin" valueType="num">
                                      <p:cBhvr additive="base">
                                        <p:cTn id="28" dur="2000" fill="hold"/>
                                        <p:tgtEl>
                                          <p:spTgt spid="203781"/>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0000"/>
                            </p:stCondLst>
                            <p:childTnLst>
                              <p:par>
                                <p:cTn id="30" presetID="7" presetClass="entr" presetSubtype="8"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 calcmode="lin" valueType="num">
                                      <p:cBhvr additive="base">
                                        <p:cTn id="32" dur="2000" fill="hold"/>
                                        <p:tgtEl>
                                          <p:spTgt spid="2"/>
                                        </p:tgtEl>
                                        <p:attrNameLst>
                                          <p:attrName>ppt_x</p:attrName>
                                        </p:attrNameLst>
                                      </p:cBhvr>
                                      <p:tavLst>
                                        <p:tav tm="0">
                                          <p:val>
                                            <p:strVal val="0-#ppt_w/2"/>
                                          </p:val>
                                        </p:tav>
                                        <p:tav tm="100000">
                                          <p:val>
                                            <p:strVal val="#ppt_x"/>
                                          </p:val>
                                        </p:tav>
                                      </p:tavLst>
                                    </p:anim>
                                    <p:anim calcmode="lin" valueType="num">
                                      <p:cBhvr additive="base">
                                        <p:cTn id="33" dur="2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80" grpId="0" animBg="1"/>
      <p:bldP spid="203781"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3" name="Text Box 3">
            <a:extLst>
              <a:ext uri="{FF2B5EF4-FFF2-40B4-BE49-F238E27FC236}">
                <a16:creationId xmlns:a16="http://schemas.microsoft.com/office/drawing/2014/main" xmlns="" id="{D27C25B6-219A-4BE2-8E59-57981730A5AD}"/>
              </a:ext>
            </a:extLst>
          </p:cNvPr>
          <p:cNvSpPr txBox="1">
            <a:spLocks noChangeArrowheads="1"/>
          </p:cNvSpPr>
          <p:nvPr/>
        </p:nvSpPr>
        <p:spPr bwMode="auto">
          <a:xfrm>
            <a:off x="755650" y="804863"/>
            <a:ext cx="7632700" cy="549275"/>
          </a:xfrm>
          <a:prstGeom prst="rect">
            <a:avLst/>
          </a:prstGeom>
          <a:noFill/>
          <a:ln w="9525">
            <a:noFill/>
            <a:miter lim="800000"/>
            <a:headEnd/>
            <a:tailEnd/>
          </a:ln>
          <a:effectLst/>
        </p:spPr>
        <p:txBody>
          <a:bodyPr>
            <a:spAutoFit/>
          </a:bodyPr>
          <a:lstStyle/>
          <a:p>
            <a:pPr marL="342900" indent="-342900" algn="ctr">
              <a:spcBef>
                <a:spcPct val="50000"/>
              </a:spcBef>
              <a:defRPr/>
            </a:pPr>
            <a:r>
              <a:rPr lang="fa-IR" u="sng">
                <a:solidFill>
                  <a:schemeClr val="tx2"/>
                </a:solidFill>
                <a:effectLst>
                  <a:outerShdw blurRad="38100" dist="38100" dir="2700000" algn="tl">
                    <a:srgbClr val="000000"/>
                  </a:outerShdw>
                </a:effectLst>
                <a:latin typeface="Arial" charset="0"/>
                <a:cs typeface="B Zar" pitchFamily="2" charset="-78"/>
              </a:rPr>
              <a:t>انجام تکالیف به وسیله رهبران  </a:t>
            </a:r>
            <a:r>
              <a:rPr lang="en-US" sz="2500" u="sng">
                <a:solidFill>
                  <a:schemeClr val="tx2"/>
                </a:solidFill>
                <a:effectLst>
                  <a:outerShdw blurRad="38100" dist="38100" dir="2700000" algn="tl">
                    <a:srgbClr val="000000"/>
                  </a:outerShdw>
                </a:effectLst>
                <a:latin typeface="Times New Roman" pitchFamily="18" charset="0"/>
                <a:cs typeface="Times New Roman" pitchFamily="18" charset="0"/>
              </a:rPr>
              <a:t>LPC</a:t>
            </a:r>
            <a:r>
              <a:rPr lang="fa-IR" sz="2500" u="sng">
                <a:solidFill>
                  <a:schemeClr val="tx2"/>
                </a:solidFill>
                <a:effectLst>
                  <a:outerShdw blurRad="38100" dist="38100" dir="2700000" algn="tl">
                    <a:srgbClr val="000000"/>
                  </a:outerShdw>
                </a:effectLst>
                <a:latin typeface="Times New Roman" pitchFamily="18" charset="0"/>
                <a:cs typeface="Times New Roman" pitchFamily="18" charset="0"/>
              </a:rPr>
              <a:t> </a:t>
            </a:r>
            <a:r>
              <a:rPr lang="fa-IR" u="sng">
                <a:solidFill>
                  <a:schemeClr val="tx2"/>
                </a:solidFill>
                <a:effectLst>
                  <a:outerShdw blurRad="38100" dist="38100" dir="2700000" algn="tl">
                    <a:srgbClr val="000000"/>
                  </a:outerShdw>
                </a:effectLst>
                <a:latin typeface="Arial" charset="0"/>
                <a:cs typeface="B Zar" pitchFamily="2" charset="-78"/>
              </a:rPr>
              <a:t>بالا و پایین</a:t>
            </a:r>
            <a:r>
              <a:rPr lang="fa-IR" sz="1800" b="0">
                <a:latin typeface="Arial" charset="0"/>
                <a:cs typeface="B Zar" pitchFamily="2" charset="-78"/>
              </a:rPr>
              <a:t> </a:t>
            </a:r>
            <a:r>
              <a:rPr lang="fa-IR" u="sng">
                <a:solidFill>
                  <a:schemeClr val="tx2"/>
                </a:solidFill>
                <a:effectLst>
                  <a:outerShdw blurRad="38100" dist="38100" dir="2700000" algn="tl">
                    <a:srgbClr val="000000"/>
                  </a:outerShdw>
                </a:effectLst>
                <a:latin typeface="Arial" charset="0"/>
                <a:cs typeface="B Zar" pitchFamily="2" charset="-78"/>
              </a:rPr>
              <a:t> </a:t>
            </a:r>
          </a:p>
        </p:txBody>
      </p:sp>
      <p:grpSp>
        <p:nvGrpSpPr>
          <p:cNvPr id="2" name="Group 22">
            <a:extLst>
              <a:ext uri="{FF2B5EF4-FFF2-40B4-BE49-F238E27FC236}">
                <a16:creationId xmlns:a16="http://schemas.microsoft.com/office/drawing/2014/main" xmlns="" id="{196D1F31-D053-4236-803A-F4C930BF03C5}"/>
              </a:ext>
            </a:extLst>
          </p:cNvPr>
          <p:cNvGrpSpPr>
            <a:grpSpLocks/>
          </p:cNvGrpSpPr>
          <p:nvPr/>
        </p:nvGrpSpPr>
        <p:grpSpPr bwMode="auto">
          <a:xfrm>
            <a:off x="1908175" y="1884363"/>
            <a:ext cx="5688013" cy="3560762"/>
            <a:chOff x="1384" y="890"/>
            <a:chExt cx="3583" cy="2243"/>
          </a:xfrm>
        </p:grpSpPr>
        <p:sp>
          <p:nvSpPr>
            <p:cNvPr id="110596" name="Line 6">
              <a:extLst>
                <a:ext uri="{FF2B5EF4-FFF2-40B4-BE49-F238E27FC236}">
                  <a16:creationId xmlns:a16="http://schemas.microsoft.com/office/drawing/2014/main" xmlns="" id="{FE74BBB2-5B9F-41AA-8A85-EC8971B2FE70}"/>
                </a:ext>
              </a:extLst>
            </p:cNvPr>
            <p:cNvSpPr>
              <a:spLocks noChangeShapeType="1"/>
            </p:cNvSpPr>
            <p:nvPr/>
          </p:nvSpPr>
          <p:spPr bwMode="auto">
            <a:xfrm>
              <a:off x="1837" y="890"/>
              <a:ext cx="0" cy="1497"/>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597" name="Line 7">
              <a:extLst>
                <a:ext uri="{FF2B5EF4-FFF2-40B4-BE49-F238E27FC236}">
                  <a16:creationId xmlns:a16="http://schemas.microsoft.com/office/drawing/2014/main" xmlns="" id="{B695622F-DAE6-4D2F-B0D4-B0511EB67341}"/>
                </a:ext>
              </a:extLst>
            </p:cNvPr>
            <p:cNvSpPr>
              <a:spLocks noChangeShapeType="1"/>
            </p:cNvSpPr>
            <p:nvPr/>
          </p:nvSpPr>
          <p:spPr bwMode="auto">
            <a:xfrm>
              <a:off x="1837" y="2840"/>
              <a:ext cx="3130" cy="0"/>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598" name="Line 8">
              <a:extLst>
                <a:ext uri="{FF2B5EF4-FFF2-40B4-BE49-F238E27FC236}">
                  <a16:creationId xmlns:a16="http://schemas.microsoft.com/office/drawing/2014/main" xmlns="" id="{D43341A2-D28A-4602-AB5C-B81E89D49353}"/>
                </a:ext>
              </a:extLst>
            </p:cNvPr>
            <p:cNvSpPr>
              <a:spLocks noChangeShapeType="1"/>
            </p:cNvSpPr>
            <p:nvPr/>
          </p:nvSpPr>
          <p:spPr bwMode="auto">
            <a:xfrm flipV="1">
              <a:off x="1837" y="2659"/>
              <a:ext cx="0" cy="18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599" name="Line 9">
              <a:extLst>
                <a:ext uri="{FF2B5EF4-FFF2-40B4-BE49-F238E27FC236}">
                  <a16:creationId xmlns:a16="http://schemas.microsoft.com/office/drawing/2014/main" xmlns="" id="{1CDA2854-BAF4-452B-A83D-D6D4C8130833}"/>
                </a:ext>
              </a:extLst>
            </p:cNvPr>
            <p:cNvSpPr>
              <a:spLocks noChangeShapeType="1"/>
            </p:cNvSpPr>
            <p:nvPr/>
          </p:nvSpPr>
          <p:spPr bwMode="auto">
            <a:xfrm>
              <a:off x="1837" y="2387"/>
              <a:ext cx="45" cy="45"/>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00" name="Line 10">
              <a:extLst>
                <a:ext uri="{FF2B5EF4-FFF2-40B4-BE49-F238E27FC236}">
                  <a16:creationId xmlns:a16="http://schemas.microsoft.com/office/drawing/2014/main" xmlns="" id="{C7DB489D-7302-421F-858E-56EAE95EEBE6}"/>
                </a:ext>
              </a:extLst>
            </p:cNvPr>
            <p:cNvSpPr>
              <a:spLocks noChangeShapeType="1"/>
            </p:cNvSpPr>
            <p:nvPr/>
          </p:nvSpPr>
          <p:spPr bwMode="auto">
            <a:xfrm flipH="1">
              <a:off x="1701" y="2432"/>
              <a:ext cx="181" cy="136"/>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01" name="Line 11">
              <a:extLst>
                <a:ext uri="{FF2B5EF4-FFF2-40B4-BE49-F238E27FC236}">
                  <a16:creationId xmlns:a16="http://schemas.microsoft.com/office/drawing/2014/main" xmlns="" id="{18AD1959-010D-4B36-BADF-89673BA6DF77}"/>
                </a:ext>
              </a:extLst>
            </p:cNvPr>
            <p:cNvSpPr>
              <a:spLocks noChangeShapeType="1"/>
            </p:cNvSpPr>
            <p:nvPr/>
          </p:nvSpPr>
          <p:spPr bwMode="auto">
            <a:xfrm flipH="1" flipV="1">
              <a:off x="1701" y="2568"/>
              <a:ext cx="136"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02" name="Line 12">
              <a:extLst>
                <a:ext uri="{FF2B5EF4-FFF2-40B4-BE49-F238E27FC236}">
                  <a16:creationId xmlns:a16="http://schemas.microsoft.com/office/drawing/2014/main" xmlns="" id="{B8F3B67D-0011-49FC-8DCB-E64DA6AA2944}"/>
                </a:ext>
              </a:extLst>
            </p:cNvPr>
            <p:cNvSpPr>
              <a:spLocks noChangeShapeType="1"/>
            </p:cNvSpPr>
            <p:nvPr/>
          </p:nvSpPr>
          <p:spPr bwMode="auto">
            <a:xfrm>
              <a:off x="2608" y="935"/>
              <a:ext cx="0" cy="1905"/>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03" name="Line 13">
              <a:extLst>
                <a:ext uri="{FF2B5EF4-FFF2-40B4-BE49-F238E27FC236}">
                  <a16:creationId xmlns:a16="http://schemas.microsoft.com/office/drawing/2014/main" xmlns="" id="{E6DD12CC-5460-47BF-8A18-245AFE1DB459}"/>
                </a:ext>
              </a:extLst>
            </p:cNvPr>
            <p:cNvSpPr>
              <a:spLocks noChangeShapeType="1"/>
            </p:cNvSpPr>
            <p:nvPr/>
          </p:nvSpPr>
          <p:spPr bwMode="auto">
            <a:xfrm>
              <a:off x="4558" y="1174"/>
              <a:ext cx="0" cy="1655"/>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04" name="Line 14">
              <a:extLst>
                <a:ext uri="{FF2B5EF4-FFF2-40B4-BE49-F238E27FC236}">
                  <a16:creationId xmlns:a16="http://schemas.microsoft.com/office/drawing/2014/main" xmlns="" id="{EF8FA42E-39D5-436A-AC85-14F2E4439AFC}"/>
                </a:ext>
              </a:extLst>
            </p:cNvPr>
            <p:cNvSpPr>
              <a:spLocks noChangeShapeType="1"/>
            </p:cNvSpPr>
            <p:nvPr/>
          </p:nvSpPr>
          <p:spPr bwMode="auto">
            <a:xfrm flipH="1">
              <a:off x="2608" y="1171"/>
              <a:ext cx="1950" cy="998"/>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05" name="Line 15">
              <a:extLst>
                <a:ext uri="{FF2B5EF4-FFF2-40B4-BE49-F238E27FC236}">
                  <a16:creationId xmlns:a16="http://schemas.microsoft.com/office/drawing/2014/main" xmlns="" id="{63F534E1-1623-4CA8-AB9C-F713E6D1F7D8}"/>
                </a:ext>
              </a:extLst>
            </p:cNvPr>
            <p:cNvSpPr>
              <a:spLocks noChangeShapeType="1"/>
            </p:cNvSpPr>
            <p:nvPr/>
          </p:nvSpPr>
          <p:spPr bwMode="auto">
            <a:xfrm>
              <a:off x="2608" y="1470"/>
              <a:ext cx="1950" cy="599"/>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0606" name="Text Box 16">
              <a:extLst>
                <a:ext uri="{FF2B5EF4-FFF2-40B4-BE49-F238E27FC236}">
                  <a16:creationId xmlns:a16="http://schemas.microsoft.com/office/drawing/2014/main" xmlns="" id="{035C80E3-AE3D-486D-9304-F927DFFC77FC}"/>
                </a:ext>
              </a:extLst>
            </p:cNvPr>
            <p:cNvSpPr txBox="1">
              <a:spLocks noChangeArrowheads="1"/>
            </p:cNvSpPr>
            <p:nvPr/>
          </p:nvSpPr>
          <p:spPr bwMode="auto">
            <a:xfrm rot="-1800000">
              <a:off x="3398" y="1090"/>
              <a:ext cx="104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en-US" altLang="en-US" sz="1800">
                  <a:solidFill>
                    <a:srgbClr val="FFFF00"/>
                  </a:solidFill>
                  <a:cs typeface="Arial" panose="020B0604020202020204" pitchFamily="34" charset="0"/>
                </a:rPr>
                <a:t> </a:t>
              </a:r>
              <a:r>
                <a:rPr lang="fa-IR" altLang="en-US" sz="1800">
                  <a:solidFill>
                    <a:srgbClr val="FFFF00"/>
                  </a:solidFill>
                  <a:cs typeface="Arial" panose="020B0604020202020204" pitchFamily="34" charset="0"/>
                </a:rPr>
                <a:t> </a:t>
              </a:r>
              <a:r>
                <a:rPr lang="en-US" altLang="en-US" sz="2000">
                  <a:solidFill>
                    <a:srgbClr val="FFFF00"/>
                  </a:solidFill>
                  <a:latin typeface="Times New Roman" panose="02020603050405020304" pitchFamily="18" charset="0"/>
                  <a:cs typeface="Times New Roman" panose="02020603050405020304" pitchFamily="18" charset="0"/>
                </a:rPr>
                <a:t>LPC</a:t>
              </a:r>
              <a:r>
                <a:rPr lang="fa-IR" altLang="en-US" sz="1800">
                  <a:solidFill>
                    <a:srgbClr val="FFFF00"/>
                  </a:solidFill>
                  <a:cs typeface="Arial" panose="020B0604020202020204" pitchFamily="34" charset="0"/>
                </a:rPr>
                <a:t>  </a:t>
              </a:r>
              <a:r>
                <a:rPr lang="fa-IR" altLang="en-US" sz="2500">
                  <a:solidFill>
                    <a:srgbClr val="FFFF00"/>
                  </a:solidFill>
                </a:rPr>
                <a:t>پایین</a:t>
              </a:r>
              <a:r>
                <a:rPr lang="fa-IR" altLang="en-US" sz="1800">
                  <a:solidFill>
                    <a:srgbClr val="FFFF00"/>
                  </a:solidFill>
                  <a:cs typeface="Arial" panose="020B0604020202020204" pitchFamily="34" charset="0"/>
                </a:rPr>
                <a:t> </a:t>
              </a:r>
              <a:endParaRPr lang="en-US" altLang="en-US" sz="1800">
                <a:solidFill>
                  <a:srgbClr val="FFFF00"/>
                </a:solidFill>
                <a:cs typeface="Arial" panose="020B0604020202020204" pitchFamily="34" charset="0"/>
              </a:endParaRPr>
            </a:p>
          </p:txBody>
        </p:sp>
        <p:sp>
          <p:nvSpPr>
            <p:cNvPr id="110607" name="Text Box 17">
              <a:extLst>
                <a:ext uri="{FF2B5EF4-FFF2-40B4-BE49-F238E27FC236}">
                  <a16:creationId xmlns:a16="http://schemas.microsoft.com/office/drawing/2014/main" xmlns="" id="{CDE20FFD-6D83-47B8-AEF4-3C441363ABC7}"/>
                </a:ext>
              </a:extLst>
            </p:cNvPr>
            <p:cNvSpPr txBox="1">
              <a:spLocks noChangeArrowheads="1"/>
            </p:cNvSpPr>
            <p:nvPr/>
          </p:nvSpPr>
          <p:spPr bwMode="auto">
            <a:xfrm rot="1200000">
              <a:off x="2608" y="1318"/>
              <a:ext cx="104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en-US" altLang="en-US" sz="1800">
                  <a:solidFill>
                    <a:srgbClr val="FFFF00"/>
                  </a:solidFill>
                  <a:cs typeface="Arial" panose="020B0604020202020204" pitchFamily="34" charset="0"/>
                </a:rPr>
                <a:t> </a:t>
              </a:r>
              <a:r>
                <a:rPr lang="fa-IR" altLang="en-US" sz="1800">
                  <a:solidFill>
                    <a:srgbClr val="FFFF00"/>
                  </a:solidFill>
                  <a:cs typeface="Arial" panose="020B0604020202020204" pitchFamily="34" charset="0"/>
                </a:rPr>
                <a:t> </a:t>
              </a:r>
              <a:r>
                <a:rPr lang="en-US" altLang="en-US" sz="2000">
                  <a:solidFill>
                    <a:srgbClr val="FFFF00"/>
                  </a:solidFill>
                  <a:latin typeface="Times New Roman" panose="02020603050405020304" pitchFamily="18" charset="0"/>
                  <a:cs typeface="Times New Roman" panose="02020603050405020304" pitchFamily="18" charset="0"/>
                </a:rPr>
                <a:t>LPC</a:t>
              </a:r>
              <a:r>
                <a:rPr lang="fa-IR" altLang="en-US" sz="1800">
                  <a:solidFill>
                    <a:srgbClr val="FFFF00"/>
                  </a:solidFill>
                  <a:latin typeface="Times New Roman" panose="02020603050405020304" pitchFamily="18" charset="0"/>
                  <a:cs typeface="Times New Roman" panose="02020603050405020304" pitchFamily="18" charset="0"/>
                </a:rPr>
                <a:t> </a:t>
              </a:r>
              <a:r>
                <a:rPr lang="fa-IR" altLang="en-US" sz="2500">
                  <a:solidFill>
                    <a:srgbClr val="FFFF00"/>
                  </a:solidFill>
                </a:rPr>
                <a:t>بالا</a:t>
              </a:r>
              <a:r>
                <a:rPr lang="fa-IR" altLang="en-US" sz="1800">
                  <a:solidFill>
                    <a:srgbClr val="FFFF00"/>
                  </a:solidFill>
                  <a:cs typeface="Arial" panose="020B0604020202020204" pitchFamily="34" charset="0"/>
                </a:rPr>
                <a:t>  </a:t>
              </a:r>
              <a:endParaRPr lang="en-US" altLang="en-US" sz="1800">
                <a:solidFill>
                  <a:srgbClr val="FFFF00"/>
                </a:solidFill>
                <a:cs typeface="Arial" panose="020B0604020202020204" pitchFamily="34" charset="0"/>
              </a:endParaRPr>
            </a:p>
          </p:txBody>
        </p:sp>
        <p:sp>
          <p:nvSpPr>
            <p:cNvPr id="110608" name="Text Box 18">
              <a:extLst>
                <a:ext uri="{FF2B5EF4-FFF2-40B4-BE49-F238E27FC236}">
                  <a16:creationId xmlns:a16="http://schemas.microsoft.com/office/drawing/2014/main" xmlns="" id="{0D2ADA9C-5E15-475D-8586-7F8CB46D57C7}"/>
                </a:ext>
              </a:extLst>
            </p:cNvPr>
            <p:cNvSpPr txBox="1">
              <a:spLocks noChangeArrowheads="1"/>
            </p:cNvSpPr>
            <p:nvPr/>
          </p:nvSpPr>
          <p:spPr bwMode="auto">
            <a:xfrm>
              <a:off x="4159" y="2931"/>
              <a:ext cx="771"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500">
                  <a:solidFill>
                    <a:srgbClr val="66FF99"/>
                  </a:solidFill>
                </a:rPr>
                <a:t>آموزش دیده </a:t>
              </a:r>
              <a:endParaRPr lang="en-US" altLang="en-US" sz="1500">
                <a:solidFill>
                  <a:srgbClr val="66FF99"/>
                </a:solidFill>
              </a:endParaRPr>
            </a:p>
          </p:txBody>
        </p:sp>
        <p:sp>
          <p:nvSpPr>
            <p:cNvPr id="110609" name="Text Box 19">
              <a:extLst>
                <a:ext uri="{FF2B5EF4-FFF2-40B4-BE49-F238E27FC236}">
                  <a16:creationId xmlns:a16="http://schemas.microsoft.com/office/drawing/2014/main" xmlns="" id="{4089DA43-0AEE-4964-96A9-5F08D399058B}"/>
                </a:ext>
              </a:extLst>
            </p:cNvPr>
            <p:cNvSpPr txBox="1">
              <a:spLocks noChangeArrowheads="1"/>
            </p:cNvSpPr>
            <p:nvPr/>
          </p:nvSpPr>
          <p:spPr bwMode="auto">
            <a:xfrm>
              <a:off x="2130" y="2931"/>
              <a:ext cx="953"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500">
                  <a:solidFill>
                    <a:srgbClr val="66FF99"/>
                  </a:solidFill>
                </a:rPr>
                <a:t>آموزش ندیده </a:t>
              </a:r>
              <a:endParaRPr lang="en-US" altLang="en-US" sz="1500">
                <a:solidFill>
                  <a:srgbClr val="66FF99"/>
                </a:solidFill>
              </a:endParaRPr>
            </a:p>
          </p:txBody>
        </p:sp>
        <p:sp>
          <p:nvSpPr>
            <p:cNvPr id="110610" name="Text Box 20">
              <a:extLst>
                <a:ext uri="{FF2B5EF4-FFF2-40B4-BE49-F238E27FC236}">
                  <a16:creationId xmlns:a16="http://schemas.microsoft.com/office/drawing/2014/main" xmlns="" id="{D8935C54-1D76-4FE4-98D3-AFA96F6BD570}"/>
                </a:ext>
              </a:extLst>
            </p:cNvPr>
            <p:cNvSpPr txBox="1">
              <a:spLocks noChangeArrowheads="1"/>
            </p:cNvSpPr>
            <p:nvPr/>
          </p:nvSpPr>
          <p:spPr bwMode="auto">
            <a:xfrm>
              <a:off x="2257" y="1117"/>
              <a:ext cx="317" cy="17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sz="2400">
                  <a:solidFill>
                    <a:srgbClr val="FF3300"/>
                  </a:solidFill>
                  <a:cs typeface="Arial" panose="020B0604020202020204" pitchFamily="34" charset="0"/>
                </a:rPr>
                <a:t>9</a:t>
              </a:r>
            </a:p>
            <a:p>
              <a:pPr eaLnBrk="1" hangingPunct="1">
                <a:lnSpc>
                  <a:spcPct val="150000"/>
                </a:lnSpc>
              </a:pPr>
              <a:r>
                <a:rPr lang="fa-IR" altLang="en-US" sz="2400">
                  <a:solidFill>
                    <a:srgbClr val="FF3300"/>
                  </a:solidFill>
                  <a:cs typeface="Arial" panose="020B0604020202020204" pitchFamily="34" charset="0"/>
                </a:rPr>
                <a:t>8</a:t>
              </a:r>
            </a:p>
            <a:p>
              <a:pPr eaLnBrk="1" hangingPunct="1">
                <a:lnSpc>
                  <a:spcPct val="150000"/>
                </a:lnSpc>
              </a:pPr>
              <a:r>
                <a:rPr lang="fa-IR" altLang="en-US" sz="2400">
                  <a:solidFill>
                    <a:srgbClr val="FF3300"/>
                  </a:solidFill>
                  <a:cs typeface="Arial" panose="020B0604020202020204" pitchFamily="34" charset="0"/>
                </a:rPr>
                <a:t>7</a:t>
              </a:r>
            </a:p>
            <a:p>
              <a:pPr eaLnBrk="1" hangingPunct="1">
                <a:lnSpc>
                  <a:spcPct val="150000"/>
                </a:lnSpc>
              </a:pPr>
              <a:r>
                <a:rPr lang="fa-IR" altLang="en-US" sz="2400">
                  <a:solidFill>
                    <a:srgbClr val="FF3300"/>
                  </a:solidFill>
                  <a:cs typeface="Arial" panose="020B0604020202020204" pitchFamily="34" charset="0"/>
                </a:rPr>
                <a:t>6</a:t>
              </a:r>
            </a:p>
            <a:p>
              <a:pPr eaLnBrk="1" hangingPunct="1">
                <a:lnSpc>
                  <a:spcPct val="150000"/>
                </a:lnSpc>
              </a:pPr>
              <a:r>
                <a:rPr lang="fa-IR" altLang="en-US" sz="2400">
                  <a:solidFill>
                    <a:srgbClr val="FF3300"/>
                  </a:solidFill>
                  <a:cs typeface="Arial" panose="020B0604020202020204" pitchFamily="34" charset="0"/>
                </a:rPr>
                <a:t>0</a:t>
              </a:r>
              <a:endParaRPr lang="en-US" altLang="en-US" sz="2400">
                <a:solidFill>
                  <a:srgbClr val="FF3300"/>
                </a:solidFill>
                <a:cs typeface="Arial" panose="020B0604020202020204" pitchFamily="34" charset="0"/>
              </a:endParaRPr>
            </a:p>
          </p:txBody>
        </p:sp>
        <p:sp>
          <p:nvSpPr>
            <p:cNvPr id="110611" name="Text Box 21">
              <a:extLst>
                <a:ext uri="{FF2B5EF4-FFF2-40B4-BE49-F238E27FC236}">
                  <a16:creationId xmlns:a16="http://schemas.microsoft.com/office/drawing/2014/main" xmlns="" id="{0E4C6137-FF7A-46EC-9FB5-2E255EF0F954}"/>
                </a:ext>
              </a:extLst>
            </p:cNvPr>
            <p:cNvSpPr txBox="1">
              <a:spLocks noChangeArrowheads="1"/>
            </p:cNvSpPr>
            <p:nvPr/>
          </p:nvSpPr>
          <p:spPr bwMode="auto">
            <a:xfrm rot="-5400000">
              <a:off x="555" y="1764"/>
              <a:ext cx="1860" cy="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1500">
                  <a:solidFill>
                    <a:srgbClr val="66FF99"/>
                  </a:solidFill>
                </a:rPr>
                <a:t>(میانگین نمره های کشف شده) عملکرد</a:t>
              </a:r>
              <a:endParaRPr lang="en-US" altLang="en-US" sz="1500">
                <a:solidFill>
                  <a:srgbClr val="66FF99"/>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204803"/>
                                        </p:tgtEl>
                                        <p:attrNameLst>
                                          <p:attrName>style.visibility</p:attrName>
                                        </p:attrNameLst>
                                      </p:cBhvr>
                                      <p:to>
                                        <p:strVal val="visible"/>
                                      </p:to>
                                    </p:set>
                                    <p:anim calcmode="lin" valueType="num">
                                      <p:cBhvr additive="base">
                                        <p:cTn id="7" dur="2000" fill="hold"/>
                                        <p:tgtEl>
                                          <p:spTgt spid="204803"/>
                                        </p:tgtEl>
                                        <p:attrNameLst>
                                          <p:attrName>ppt_x</p:attrName>
                                        </p:attrNameLst>
                                      </p:cBhvr>
                                      <p:tavLst>
                                        <p:tav tm="0">
                                          <p:val>
                                            <p:strVal val="0-#ppt_w/2"/>
                                          </p:val>
                                        </p:tav>
                                        <p:tav tm="100000">
                                          <p:val>
                                            <p:strVal val="#ppt_x"/>
                                          </p:val>
                                        </p:tav>
                                      </p:tavLst>
                                    </p:anim>
                                    <p:anim calcmode="lin" valueType="num">
                                      <p:cBhvr additive="base">
                                        <p:cTn id="8" dur="2000" fill="hold"/>
                                        <p:tgtEl>
                                          <p:spTgt spid="20480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2000" fill="hold"/>
                                        <p:tgtEl>
                                          <p:spTgt spid="2"/>
                                        </p:tgtEl>
                                        <p:attrNameLst>
                                          <p:attrName>ppt_x</p:attrName>
                                        </p:attrNameLst>
                                      </p:cBhvr>
                                      <p:tavLst>
                                        <p:tav tm="0">
                                          <p:val>
                                            <p:strVal val="0-#ppt_w/2"/>
                                          </p:val>
                                        </p:tav>
                                        <p:tav tm="100000">
                                          <p:val>
                                            <p:strVal val="#ppt_x"/>
                                          </p:val>
                                        </p:tav>
                                      </p:tavLst>
                                    </p:anim>
                                    <p:anim calcmode="lin" valueType="num">
                                      <p:cBhvr additive="base">
                                        <p:cTn id="13"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0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Text Box 2">
            <a:extLst>
              <a:ext uri="{FF2B5EF4-FFF2-40B4-BE49-F238E27FC236}">
                <a16:creationId xmlns:a16="http://schemas.microsoft.com/office/drawing/2014/main" xmlns="" id="{DEDE2651-D8FD-4FF0-BC80-6AF2FB23311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5827" name="Text Box 3">
            <a:extLst>
              <a:ext uri="{FF2B5EF4-FFF2-40B4-BE49-F238E27FC236}">
                <a16:creationId xmlns:a16="http://schemas.microsoft.com/office/drawing/2014/main" xmlns="" id="{35EC689C-91FB-4EE3-9FCD-451F720D794C}"/>
              </a:ext>
            </a:extLst>
          </p:cNvPr>
          <p:cNvSpPr txBox="1">
            <a:spLocks noChangeArrowheads="1"/>
          </p:cNvSpPr>
          <p:nvPr/>
        </p:nvSpPr>
        <p:spPr bwMode="auto">
          <a:xfrm>
            <a:off x="611188" y="577850"/>
            <a:ext cx="7848600" cy="4435475"/>
          </a:xfrm>
          <a:prstGeom prst="rect">
            <a:avLst/>
          </a:prstGeom>
          <a:noFill/>
          <a:ln w="9525">
            <a:noFill/>
            <a:miter lim="800000"/>
            <a:headEnd/>
            <a:tailEnd/>
          </a:ln>
          <a:effectLst/>
        </p:spPr>
        <p:txBody>
          <a:bodyPr>
            <a:spAutoFit/>
          </a:bodyPr>
          <a:lstStyle/>
          <a:p>
            <a:pPr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ششم</a:t>
            </a:r>
          </a:p>
          <a:p>
            <a:pPr algn="ctr">
              <a:lnSpc>
                <a:spcPct val="150000"/>
              </a:lnSpc>
              <a:defRPr/>
            </a:pPr>
            <a:r>
              <a:rPr lang="fa-IR">
                <a:solidFill>
                  <a:srgbClr val="66FF99"/>
                </a:solidFill>
                <a:latin typeface="Arial" charset="0"/>
                <a:cs typeface="B Zar" pitchFamily="2" charset="-78"/>
              </a:rPr>
              <a:t>اطاعت و فرمانبرداری </a:t>
            </a:r>
          </a:p>
          <a:p>
            <a:pPr algn="ctr">
              <a:lnSpc>
                <a:spcPct val="150000"/>
              </a:lnSpc>
              <a:defRPr/>
            </a:pPr>
            <a:endParaRPr lang="fa-IR">
              <a:solidFill>
                <a:srgbClr val="66FF99"/>
              </a:solidFill>
              <a:latin typeface="Arial" charset="0"/>
              <a:cs typeface="B Zar" pitchFamily="2" charset="-78"/>
            </a:endParaRPr>
          </a:p>
          <a:p>
            <a:pPr algn="just">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sz="1800" b="0">
                <a:latin typeface="Arial" charset="0"/>
                <a:cs typeface="Arial" charset="0"/>
              </a:rPr>
              <a:t>	</a:t>
            </a:r>
            <a:r>
              <a:rPr lang="fa-IR" b="0">
                <a:solidFill>
                  <a:srgbClr val="FFFF00"/>
                </a:solidFill>
                <a:latin typeface="Arial" charset="0"/>
                <a:cs typeface="B Zar" pitchFamily="2" charset="-78"/>
              </a:rPr>
              <a:t>آشنایی با مفهوم و عوامل موثر بر اطاعت و فرمانبرداری و روشهای جلب اطاعت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05827">
                                            <p:txEl>
                                              <p:pRg st="0" end="0"/>
                                            </p:txEl>
                                          </p:spTgt>
                                        </p:tgtEl>
                                        <p:attrNameLst>
                                          <p:attrName>style.visibility</p:attrName>
                                        </p:attrNameLst>
                                      </p:cBhvr>
                                      <p:to>
                                        <p:strVal val="visible"/>
                                      </p:to>
                                    </p:set>
                                    <p:anim calcmode="lin" valueType="num">
                                      <p:cBhvr additive="base">
                                        <p:cTn id="7" dur="2000" fill="hold"/>
                                        <p:tgtEl>
                                          <p:spTgt spid="20582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0582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05827">
                                            <p:txEl>
                                              <p:pRg st="1" end="1"/>
                                            </p:txEl>
                                          </p:spTgt>
                                        </p:tgtEl>
                                        <p:attrNameLst>
                                          <p:attrName>style.visibility</p:attrName>
                                        </p:attrNameLst>
                                      </p:cBhvr>
                                      <p:to>
                                        <p:strVal val="visible"/>
                                      </p:to>
                                    </p:set>
                                    <p:anim calcmode="lin" valueType="num">
                                      <p:cBhvr additive="base">
                                        <p:cTn id="12" dur="2000" fill="hold"/>
                                        <p:tgtEl>
                                          <p:spTgt spid="205827">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05827">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205827">
                                            <p:txEl>
                                              <p:pRg st="3" end="3"/>
                                            </p:txEl>
                                          </p:spTgt>
                                        </p:tgtEl>
                                        <p:attrNameLst>
                                          <p:attrName>style.visibility</p:attrName>
                                        </p:attrNameLst>
                                      </p:cBhvr>
                                      <p:to>
                                        <p:strVal val="visible"/>
                                      </p:to>
                                    </p:set>
                                    <p:anim calcmode="lin" valueType="num">
                                      <p:cBhvr additive="base">
                                        <p:cTn id="17" dur="2000" fill="hold"/>
                                        <p:tgtEl>
                                          <p:spTgt spid="205827">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05827">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205827">
                                            <p:txEl>
                                              <p:pRg st="4" end="4"/>
                                            </p:txEl>
                                          </p:spTgt>
                                        </p:tgtEl>
                                        <p:attrNameLst>
                                          <p:attrName>style.visibility</p:attrName>
                                        </p:attrNameLst>
                                      </p:cBhvr>
                                      <p:to>
                                        <p:strVal val="visible"/>
                                      </p:to>
                                    </p:set>
                                    <p:anim calcmode="lin" valueType="num">
                                      <p:cBhvr additive="base">
                                        <p:cTn id="22" dur="2000" fill="hold"/>
                                        <p:tgtEl>
                                          <p:spTgt spid="205827">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0582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Text Box 2">
            <a:extLst>
              <a:ext uri="{FF2B5EF4-FFF2-40B4-BE49-F238E27FC236}">
                <a16:creationId xmlns:a16="http://schemas.microsoft.com/office/drawing/2014/main" xmlns="" id="{9C7CE0B1-787E-41A8-A5FE-5F31DF63CBF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6851" name="Text Box 3">
            <a:extLst>
              <a:ext uri="{FF2B5EF4-FFF2-40B4-BE49-F238E27FC236}">
                <a16:creationId xmlns:a16="http://schemas.microsoft.com/office/drawing/2014/main" xmlns="" id="{B3CFDE6F-A17A-4464-BE68-B44C9E0534B8}"/>
              </a:ext>
            </a:extLst>
          </p:cNvPr>
          <p:cNvSpPr txBox="1">
            <a:spLocks noChangeArrowheads="1"/>
          </p:cNvSpPr>
          <p:nvPr/>
        </p:nvSpPr>
        <p:spPr bwMode="auto">
          <a:xfrm>
            <a:off x="755650" y="549275"/>
            <a:ext cx="7632700" cy="4206875"/>
          </a:xfrm>
          <a:prstGeom prst="rect">
            <a:avLst/>
          </a:prstGeom>
          <a:noFill/>
          <a:ln w="9525">
            <a:noFill/>
            <a:miter lim="800000"/>
            <a:headEnd/>
            <a:tailEnd/>
          </a:ln>
          <a:effectLst/>
        </p:spPr>
        <p:txBody>
          <a:bodyPr>
            <a:spAutoFit/>
          </a:bodyPr>
          <a:lstStyle/>
          <a:p>
            <a:pPr marL="342900" indent="-3429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های آموزش جزئی:</a:t>
            </a:r>
          </a:p>
          <a:p>
            <a:pPr marL="342900" indent="-34290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342900" indent="-342900" algn="just">
              <a:lnSpc>
                <a:spcPct val="150000"/>
              </a:lnSpc>
              <a:defRPr/>
            </a:pPr>
            <a:r>
              <a:rPr lang="fa-IR" b="0">
                <a:solidFill>
                  <a:srgbClr val="FFFF00"/>
                </a:solidFill>
                <a:latin typeface="Arial" charset="0"/>
                <a:cs typeface="B Zar" pitchFamily="2" charset="-78"/>
              </a:rPr>
              <a:t>1- آزمایش اصلی میلگرام در مورد اطاعت و فرمانبرداری و نتایج حاصل از آن را تبیین کند. </a:t>
            </a:r>
          </a:p>
          <a:p>
            <a:pPr marL="342900" indent="-342900" algn="just">
              <a:lnSpc>
                <a:spcPct val="150000"/>
              </a:lnSpc>
              <a:defRPr/>
            </a:pPr>
            <a:r>
              <a:rPr lang="fa-IR" b="0">
                <a:solidFill>
                  <a:srgbClr val="FFFF00"/>
                </a:solidFill>
                <a:latin typeface="Arial" charset="0"/>
                <a:cs typeface="B Zar" pitchFamily="2" charset="-78"/>
              </a:rPr>
              <a:t>2- تاثیر عوامل وضعیت قربانی و آگاهی آزمودنی از آن را بر میزان فرمانبرداری وی توضیح دهند.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206851">
                                            <p:txEl>
                                              <p:pRg st="0" end="0"/>
                                            </p:txEl>
                                          </p:spTgt>
                                        </p:tgtEl>
                                        <p:attrNameLst>
                                          <p:attrName>style.visibility</p:attrName>
                                        </p:attrNameLst>
                                      </p:cBhvr>
                                      <p:to>
                                        <p:strVal val="visible"/>
                                      </p:to>
                                    </p:set>
                                    <p:animEffect transition="in" filter="wheel(4)">
                                      <p:cBhvr>
                                        <p:cTn id="7" dur="2000"/>
                                        <p:tgtEl>
                                          <p:spTgt spid="206851">
                                            <p:txEl>
                                              <p:pRg st="0" end="0"/>
                                            </p:txEl>
                                          </p:spTgt>
                                        </p:tgtEl>
                                      </p:cBhvr>
                                    </p:animEffect>
                                  </p:childTnLst>
                                </p:cTn>
                              </p:par>
                            </p:childTnLst>
                          </p:cTn>
                        </p:par>
                        <p:par>
                          <p:cTn id="8" fill="hold" nodeType="afterGroup">
                            <p:stCondLst>
                              <p:cond delay="2000"/>
                            </p:stCondLst>
                            <p:childTnLst>
                              <p:par>
                                <p:cTn id="9" presetID="21" presetClass="entr" presetSubtype="4" fill="hold" nodeType="afterEffect">
                                  <p:stCondLst>
                                    <p:cond delay="0"/>
                                  </p:stCondLst>
                                  <p:childTnLst>
                                    <p:set>
                                      <p:cBhvr>
                                        <p:cTn id="10" dur="1" fill="hold">
                                          <p:stCondLst>
                                            <p:cond delay="0"/>
                                          </p:stCondLst>
                                        </p:cTn>
                                        <p:tgtEl>
                                          <p:spTgt spid="206851">
                                            <p:txEl>
                                              <p:pRg st="1" end="1"/>
                                            </p:txEl>
                                          </p:spTgt>
                                        </p:tgtEl>
                                        <p:attrNameLst>
                                          <p:attrName>style.visibility</p:attrName>
                                        </p:attrNameLst>
                                      </p:cBhvr>
                                      <p:to>
                                        <p:strVal val="visible"/>
                                      </p:to>
                                    </p:set>
                                    <p:animEffect transition="in" filter="wheel(4)">
                                      <p:cBhvr>
                                        <p:cTn id="11" dur="2000"/>
                                        <p:tgtEl>
                                          <p:spTgt spid="206851">
                                            <p:txEl>
                                              <p:pRg st="1" end="1"/>
                                            </p:txEl>
                                          </p:spTgt>
                                        </p:tgtEl>
                                      </p:cBhvr>
                                    </p:animEffect>
                                  </p:childTnLst>
                                </p:cTn>
                              </p:par>
                            </p:childTnLst>
                          </p:cTn>
                        </p:par>
                        <p:par>
                          <p:cTn id="12" fill="hold" nodeType="afterGroup">
                            <p:stCondLst>
                              <p:cond delay="4000"/>
                            </p:stCondLst>
                            <p:childTnLst>
                              <p:par>
                                <p:cTn id="13" presetID="21" presetClass="entr" presetSubtype="4" fill="hold" nodeType="afterEffect">
                                  <p:stCondLst>
                                    <p:cond delay="0"/>
                                  </p:stCondLst>
                                  <p:childTnLst>
                                    <p:set>
                                      <p:cBhvr>
                                        <p:cTn id="14" dur="1" fill="hold">
                                          <p:stCondLst>
                                            <p:cond delay="0"/>
                                          </p:stCondLst>
                                        </p:cTn>
                                        <p:tgtEl>
                                          <p:spTgt spid="206851">
                                            <p:txEl>
                                              <p:pRg st="2" end="2"/>
                                            </p:txEl>
                                          </p:spTgt>
                                        </p:tgtEl>
                                        <p:attrNameLst>
                                          <p:attrName>style.visibility</p:attrName>
                                        </p:attrNameLst>
                                      </p:cBhvr>
                                      <p:to>
                                        <p:strVal val="visible"/>
                                      </p:to>
                                    </p:set>
                                    <p:animEffect transition="in" filter="wheel(4)">
                                      <p:cBhvr>
                                        <p:cTn id="15" dur="2000"/>
                                        <p:tgtEl>
                                          <p:spTgt spid="206851">
                                            <p:txEl>
                                              <p:pRg st="2" end="2"/>
                                            </p:txEl>
                                          </p:spTgt>
                                        </p:tgtEl>
                                      </p:cBhvr>
                                    </p:animEffect>
                                  </p:childTnLst>
                                </p:cTn>
                              </p:par>
                            </p:childTnLst>
                          </p:cTn>
                        </p:par>
                        <p:par>
                          <p:cTn id="16" fill="hold" nodeType="afterGroup">
                            <p:stCondLst>
                              <p:cond delay="6000"/>
                            </p:stCondLst>
                            <p:childTnLst>
                              <p:par>
                                <p:cTn id="17" presetID="21" presetClass="entr" presetSubtype="4" fill="hold" nodeType="afterEffect">
                                  <p:stCondLst>
                                    <p:cond delay="0"/>
                                  </p:stCondLst>
                                  <p:childTnLst>
                                    <p:set>
                                      <p:cBhvr>
                                        <p:cTn id="18" dur="1" fill="hold">
                                          <p:stCondLst>
                                            <p:cond delay="0"/>
                                          </p:stCondLst>
                                        </p:cTn>
                                        <p:tgtEl>
                                          <p:spTgt spid="206851">
                                            <p:txEl>
                                              <p:pRg st="3" end="3"/>
                                            </p:txEl>
                                          </p:spTgt>
                                        </p:tgtEl>
                                        <p:attrNameLst>
                                          <p:attrName>style.visibility</p:attrName>
                                        </p:attrNameLst>
                                      </p:cBhvr>
                                      <p:to>
                                        <p:strVal val="visible"/>
                                      </p:to>
                                    </p:set>
                                    <p:animEffect transition="in" filter="wheel(4)">
                                      <p:cBhvr>
                                        <p:cTn id="19" dur="2000"/>
                                        <p:tgtEl>
                                          <p:spTgt spid="2068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Text Box 2">
            <a:extLst>
              <a:ext uri="{FF2B5EF4-FFF2-40B4-BE49-F238E27FC236}">
                <a16:creationId xmlns:a16="http://schemas.microsoft.com/office/drawing/2014/main" xmlns="" id="{0FD14A47-6C05-4448-B7F2-279FB484BC2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7875" name="Text Box 3">
            <a:extLst>
              <a:ext uri="{FF2B5EF4-FFF2-40B4-BE49-F238E27FC236}">
                <a16:creationId xmlns:a16="http://schemas.microsoft.com/office/drawing/2014/main" xmlns="" id="{00613246-EDA5-4351-9855-DB382197C5B8}"/>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تاثیر عامل حضور یا عدم حضور دستور دهنده در صحنه بر میزان فرمانبرداری آزمودنی را بیان کنند. </a:t>
            </a:r>
          </a:p>
          <a:p>
            <a:pPr algn="just" eaLnBrk="1" hangingPunct="1">
              <a:lnSpc>
                <a:spcPct val="150000"/>
              </a:lnSpc>
            </a:pPr>
            <a:r>
              <a:rPr lang="fa-IR" altLang="en-US" b="0">
                <a:solidFill>
                  <a:srgbClr val="FFFF00"/>
                </a:solidFill>
              </a:rPr>
              <a:t>4- تاثیر عامل اعتبار موسسه محل آزمایش و وجود سرمشق را بر میزان فرمانبرداری آزمودنی شرح دهند.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207875">
                                            <p:txEl>
                                              <p:pRg st="0" end="0"/>
                                            </p:txEl>
                                          </p:spTgt>
                                        </p:tgtEl>
                                        <p:attrNameLst>
                                          <p:attrName>style.visibility</p:attrName>
                                        </p:attrNameLst>
                                      </p:cBhvr>
                                      <p:to>
                                        <p:strVal val="visible"/>
                                      </p:to>
                                    </p:set>
                                    <p:animEffect transition="in" filter="strips(upLeft)">
                                      <p:cBhvr>
                                        <p:cTn id="7" dur="2000"/>
                                        <p:tgtEl>
                                          <p:spTgt spid="207875">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207875">
                                            <p:txEl>
                                              <p:pRg st="1" end="1"/>
                                            </p:txEl>
                                          </p:spTgt>
                                        </p:tgtEl>
                                        <p:attrNameLst>
                                          <p:attrName>style.visibility</p:attrName>
                                        </p:attrNameLst>
                                      </p:cBhvr>
                                      <p:to>
                                        <p:strVal val="visible"/>
                                      </p:to>
                                    </p:set>
                                    <p:animEffect transition="in" filter="strips(upLeft)">
                                      <p:cBhvr>
                                        <p:cTn id="11" dur="2000"/>
                                        <p:tgtEl>
                                          <p:spTgt spid="2078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Text Box 2">
            <a:extLst>
              <a:ext uri="{FF2B5EF4-FFF2-40B4-BE49-F238E27FC236}">
                <a16:creationId xmlns:a16="http://schemas.microsoft.com/office/drawing/2014/main" xmlns="" id="{B905F928-E3BC-4B15-AE6B-0DE65C940FA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8899" name="Text Box 3">
            <a:extLst>
              <a:ext uri="{FF2B5EF4-FFF2-40B4-BE49-F238E27FC236}">
                <a16:creationId xmlns:a16="http://schemas.microsoft.com/office/drawing/2014/main" xmlns="" id="{5E716B6D-90DB-499E-A9D6-ECB1BBB36A82}"/>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تاثیر عامل نزدیکی موقعیت آزمایش به زندگی واقعی را بر میزان فرمانبرداری آزمودنی توضیح دهند. </a:t>
            </a:r>
          </a:p>
          <a:p>
            <a:pPr algn="just" eaLnBrk="1" hangingPunct="1">
              <a:lnSpc>
                <a:spcPct val="150000"/>
              </a:lnSpc>
            </a:pPr>
            <a:r>
              <a:rPr lang="fa-IR" altLang="en-US" b="0">
                <a:solidFill>
                  <a:srgbClr val="FFFF00"/>
                </a:solidFill>
              </a:rPr>
              <a:t>6- روشهای جلب اطاعت و قبولاندن نظر را شرح دهند. </a:t>
            </a:r>
          </a:p>
          <a:p>
            <a:pPr algn="just" eaLnBrk="1" hangingPunct="1">
              <a:lnSpc>
                <a:spcPct val="150000"/>
              </a:lnSpc>
            </a:pPr>
            <a:r>
              <a:rPr lang="fa-IR" altLang="en-US" b="0">
                <a:solidFill>
                  <a:srgbClr val="FFFF00"/>
                </a:solidFill>
              </a:rPr>
              <a:t>7- عوامل افزایش دهنده و کاهش دهنده میزان اطاعت از دستور فرمانبرداری را نام ببرند.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afterEffect">
                                  <p:stCondLst>
                                    <p:cond delay="0"/>
                                  </p:stCondLst>
                                  <p:childTnLst>
                                    <p:set>
                                      <p:cBhvr>
                                        <p:cTn id="6" dur="1" fill="hold">
                                          <p:stCondLst>
                                            <p:cond delay="0"/>
                                          </p:stCondLst>
                                        </p:cTn>
                                        <p:tgtEl>
                                          <p:spTgt spid="208899">
                                            <p:txEl>
                                              <p:pRg st="0" end="0"/>
                                            </p:txEl>
                                          </p:spTgt>
                                        </p:tgtEl>
                                        <p:attrNameLst>
                                          <p:attrName>style.visibility</p:attrName>
                                        </p:attrNameLst>
                                      </p:cBhvr>
                                      <p:to>
                                        <p:strVal val="visible"/>
                                      </p:to>
                                    </p:set>
                                    <p:anim calcmode="lin" valueType="num">
                                      <p:cBhvr additive="base">
                                        <p:cTn id="7" dur="2000" fill="hold"/>
                                        <p:tgtEl>
                                          <p:spTgt spid="208899">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208899">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6" fill="hold" nodeType="afterEffect">
                                  <p:stCondLst>
                                    <p:cond delay="0"/>
                                  </p:stCondLst>
                                  <p:childTnLst>
                                    <p:set>
                                      <p:cBhvr>
                                        <p:cTn id="11" dur="1" fill="hold">
                                          <p:stCondLst>
                                            <p:cond delay="0"/>
                                          </p:stCondLst>
                                        </p:cTn>
                                        <p:tgtEl>
                                          <p:spTgt spid="208899">
                                            <p:txEl>
                                              <p:pRg st="1" end="1"/>
                                            </p:txEl>
                                          </p:spTgt>
                                        </p:tgtEl>
                                        <p:attrNameLst>
                                          <p:attrName>style.visibility</p:attrName>
                                        </p:attrNameLst>
                                      </p:cBhvr>
                                      <p:to>
                                        <p:strVal val="visible"/>
                                      </p:to>
                                    </p:set>
                                    <p:anim calcmode="lin" valueType="num">
                                      <p:cBhvr additive="base">
                                        <p:cTn id="12" dur="2000" fill="hold"/>
                                        <p:tgtEl>
                                          <p:spTgt spid="208899">
                                            <p:txEl>
                                              <p:pRg st="1" end="1"/>
                                            </p:txEl>
                                          </p:spTgt>
                                        </p:tgtEl>
                                        <p:attrNameLst>
                                          <p:attrName>ppt_x</p:attrName>
                                        </p:attrNameLst>
                                      </p:cBhvr>
                                      <p:tavLst>
                                        <p:tav tm="0">
                                          <p:val>
                                            <p:strVal val="1+#ppt_w/2"/>
                                          </p:val>
                                        </p:tav>
                                        <p:tav tm="100000">
                                          <p:val>
                                            <p:strVal val="#ppt_x"/>
                                          </p:val>
                                        </p:tav>
                                      </p:tavLst>
                                    </p:anim>
                                    <p:anim calcmode="lin" valueType="num">
                                      <p:cBhvr additive="base">
                                        <p:cTn id="13" dur="2000" fill="hold"/>
                                        <p:tgtEl>
                                          <p:spTgt spid="208899">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6" fill="hold" nodeType="afterEffect">
                                  <p:stCondLst>
                                    <p:cond delay="0"/>
                                  </p:stCondLst>
                                  <p:childTnLst>
                                    <p:set>
                                      <p:cBhvr>
                                        <p:cTn id="16" dur="1" fill="hold">
                                          <p:stCondLst>
                                            <p:cond delay="0"/>
                                          </p:stCondLst>
                                        </p:cTn>
                                        <p:tgtEl>
                                          <p:spTgt spid="208899">
                                            <p:txEl>
                                              <p:pRg st="2" end="2"/>
                                            </p:txEl>
                                          </p:spTgt>
                                        </p:tgtEl>
                                        <p:attrNameLst>
                                          <p:attrName>style.visibility</p:attrName>
                                        </p:attrNameLst>
                                      </p:cBhvr>
                                      <p:to>
                                        <p:strVal val="visible"/>
                                      </p:to>
                                    </p:set>
                                    <p:anim calcmode="lin" valueType="num">
                                      <p:cBhvr additive="base">
                                        <p:cTn id="17" dur="2000" fill="hold"/>
                                        <p:tgtEl>
                                          <p:spTgt spid="208899">
                                            <p:txEl>
                                              <p:pRg st="2" end="2"/>
                                            </p:txEl>
                                          </p:spTgt>
                                        </p:tgtEl>
                                        <p:attrNameLst>
                                          <p:attrName>ppt_x</p:attrName>
                                        </p:attrNameLst>
                                      </p:cBhvr>
                                      <p:tavLst>
                                        <p:tav tm="0">
                                          <p:val>
                                            <p:strVal val="1+#ppt_w/2"/>
                                          </p:val>
                                        </p:tav>
                                        <p:tav tm="100000">
                                          <p:val>
                                            <p:strVal val="#ppt_x"/>
                                          </p:val>
                                        </p:tav>
                                      </p:tavLst>
                                    </p:anim>
                                    <p:anim calcmode="lin" valueType="num">
                                      <p:cBhvr additive="base">
                                        <p:cTn id="18" dur="2000" fill="hold"/>
                                        <p:tgtEl>
                                          <p:spTgt spid="208899">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2">
            <a:extLst>
              <a:ext uri="{FF2B5EF4-FFF2-40B4-BE49-F238E27FC236}">
                <a16:creationId xmlns:a16="http://schemas.microsoft.com/office/drawing/2014/main" xmlns="" id="{6295AE54-04DC-4B21-84A1-10E2F7D9ED0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09923" name="Text Box 3">
            <a:extLst>
              <a:ext uri="{FF2B5EF4-FFF2-40B4-BE49-F238E27FC236}">
                <a16:creationId xmlns:a16="http://schemas.microsoft.com/office/drawing/2014/main" xmlns="" id="{942AC888-DDF2-4708-99FB-15AC04EF73C0}"/>
              </a:ext>
            </a:extLst>
          </p:cNvPr>
          <p:cNvSpPr txBox="1">
            <a:spLocks noChangeArrowheads="1"/>
          </p:cNvSpPr>
          <p:nvPr/>
        </p:nvSpPr>
        <p:spPr bwMode="auto">
          <a:xfrm>
            <a:off x="611188" y="549275"/>
            <a:ext cx="7777162" cy="4892675"/>
          </a:xfrm>
          <a:prstGeom prst="rect">
            <a:avLst/>
          </a:prstGeom>
          <a:noFill/>
          <a:ln w="9525">
            <a:noFill/>
            <a:miter lim="800000"/>
            <a:headEnd/>
            <a:tailEnd/>
          </a:ln>
          <a:effectLst/>
        </p:spPr>
        <p:txBody>
          <a:bodyPr>
            <a:spAutoFit/>
          </a:bodyPr>
          <a:lstStyle/>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آزمایش میلگرام (1963) درباره اطاعت کورکورانه</a:t>
            </a:r>
          </a:p>
          <a:p>
            <a:pPr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(دادن شوک به قربانی) </a:t>
            </a:r>
          </a:p>
          <a:p>
            <a:pPr>
              <a:lnSpc>
                <a:spcPct val="150000"/>
              </a:lnSpc>
              <a:defRPr/>
            </a:pPr>
            <a:endParaRPr lang="fa-IR" b="0">
              <a:latin typeface="Arial" charset="0"/>
              <a:cs typeface="B Zar" pitchFamily="2" charset="-78"/>
            </a:endParaRPr>
          </a:p>
          <a:p>
            <a:pPr>
              <a:lnSpc>
                <a:spcPct val="150000"/>
              </a:lnSpc>
              <a:defRPr/>
            </a:pPr>
            <a:r>
              <a:rPr lang="fa-IR">
                <a:solidFill>
                  <a:srgbClr val="FF3300"/>
                </a:solidFill>
                <a:latin typeface="Arial" charset="0"/>
                <a:cs typeface="B Zar" pitchFamily="2" charset="-78"/>
              </a:rPr>
              <a:t>نتایج آزمایش:</a:t>
            </a:r>
          </a:p>
          <a:p>
            <a:pPr algn="just">
              <a:lnSpc>
                <a:spcPct val="150000"/>
              </a:lnSpc>
              <a:defRPr/>
            </a:pPr>
            <a:r>
              <a:rPr lang="fa-IR" b="0">
                <a:solidFill>
                  <a:srgbClr val="FFFF00"/>
                </a:solidFill>
                <a:latin typeface="Arial" charset="0"/>
                <a:cs typeface="B Zar" pitchFamily="2" charset="-78"/>
              </a:rPr>
              <a:t>1- هیچیک از آزمودنیها قبل از شوک 300 ولت یعنی هنگامی که آزمودنی با مثبت به دیوار می کوبید، متوقف نشد یعنی 100% شرکت کنندگان تا مرحله 300 ولت پیش رفتند.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09923">
                                            <p:txEl>
                                              <p:pRg st="0" end="0"/>
                                            </p:txEl>
                                          </p:spTgt>
                                        </p:tgtEl>
                                        <p:attrNameLst>
                                          <p:attrName>style.visibility</p:attrName>
                                        </p:attrNameLst>
                                      </p:cBhvr>
                                      <p:to>
                                        <p:strVal val="visible"/>
                                      </p:to>
                                    </p:set>
                                    <p:animEffect transition="in" filter="wedge">
                                      <p:cBhvr>
                                        <p:cTn id="7" dur="2000"/>
                                        <p:tgtEl>
                                          <p:spTgt spid="209923">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09923">
                                            <p:txEl>
                                              <p:pRg st="1" end="1"/>
                                            </p:txEl>
                                          </p:spTgt>
                                        </p:tgtEl>
                                        <p:attrNameLst>
                                          <p:attrName>style.visibility</p:attrName>
                                        </p:attrNameLst>
                                      </p:cBhvr>
                                      <p:to>
                                        <p:strVal val="visible"/>
                                      </p:to>
                                    </p:set>
                                    <p:animEffect transition="in" filter="wedge">
                                      <p:cBhvr>
                                        <p:cTn id="11" dur="2000"/>
                                        <p:tgtEl>
                                          <p:spTgt spid="209923">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09923">
                                            <p:txEl>
                                              <p:pRg st="3" end="3"/>
                                            </p:txEl>
                                          </p:spTgt>
                                        </p:tgtEl>
                                        <p:attrNameLst>
                                          <p:attrName>style.visibility</p:attrName>
                                        </p:attrNameLst>
                                      </p:cBhvr>
                                      <p:to>
                                        <p:strVal val="visible"/>
                                      </p:to>
                                    </p:set>
                                    <p:animEffect transition="in" filter="wedge">
                                      <p:cBhvr>
                                        <p:cTn id="15" dur="2000"/>
                                        <p:tgtEl>
                                          <p:spTgt spid="209923">
                                            <p:txEl>
                                              <p:pRg st="3" end="3"/>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209923">
                                            <p:txEl>
                                              <p:pRg st="4" end="4"/>
                                            </p:txEl>
                                          </p:spTgt>
                                        </p:tgtEl>
                                        <p:attrNameLst>
                                          <p:attrName>style.visibility</p:attrName>
                                        </p:attrNameLst>
                                      </p:cBhvr>
                                      <p:to>
                                        <p:strVal val="visible"/>
                                      </p:to>
                                    </p:set>
                                    <p:animEffect transition="in" filter="wedge">
                                      <p:cBhvr>
                                        <p:cTn id="19" dur="2000"/>
                                        <p:tgtEl>
                                          <p:spTgt spid="2099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Text Box 2">
            <a:extLst>
              <a:ext uri="{FF2B5EF4-FFF2-40B4-BE49-F238E27FC236}">
                <a16:creationId xmlns:a16="http://schemas.microsoft.com/office/drawing/2014/main" xmlns="" id="{842C7207-476C-4654-8D31-3DACF7FAABE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0947" name="Text Box 3">
            <a:extLst>
              <a:ext uri="{FF2B5EF4-FFF2-40B4-BE49-F238E27FC236}">
                <a16:creationId xmlns:a16="http://schemas.microsoft.com/office/drawing/2014/main" xmlns="" id="{E070CE8B-1F54-445A-BD5D-B0549F3C2C1F}"/>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2- از مرحله شوک 315 ولت تا 360 ولت فقط 8 نفر متوقف شدند، یعنی 80% شرکت کنندگان تا 360 ولت پیش رفتند. </a:t>
            </a:r>
          </a:p>
          <a:p>
            <a:pPr algn="just" eaLnBrk="1" hangingPunct="1">
              <a:lnSpc>
                <a:spcPct val="150000"/>
              </a:lnSpc>
            </a:pPr>
            <a:r>
              <a:rPr lang="fa-IR" altLang="en-US" b="0">
                <a:solidFill>
                  <a:srgbClr val="FFFF00"/>
                </a:solidFill>
              </a:rPr>
              <a:t>3- یک نفر در مرحله دادن شوک 375 ولت متوقف شد.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210947">
                                            <p:txEl>
                                              <p:pRg st="0" end="0"/>
                                            </p:txEl>
                                          </p:spTgt>
                                        </p:tgtEl>
                                        <p:attrNameLst>
                                          <p:attrName>style.visibility</p:attrName>
                                        </p:attrNameLst>
                                      </p:cBhvr>
                                      <p:to>
                                        <p:strVal val="visible"/>
                                      </p:to>
                                    </p:set>
                                    <p:animEffect transition="in" filter="fade">
                                      <p:cBhvr>
                                        <p:cTn id="7" dur="2000"/>
                                        <p:tgtEl>
                                          <p:spTgt spid="210947">
                                            <p:txEl>
                                              <p:pRg st="0" end="0"/>
                                            </p:txEl>
                                          </p:spTgt>
                                        </p:tgtEl>
                                      </p:cBhvr>
                                    </p:animEffect>
                                    <p:anim calcmode="lin" valueType="num">
                                      <p:cBhvr>
                                        <p:cTn id="8" dur="2000" fill="hold"/>
                                        <p:tgtEl>
                                          <p:spTgt spid="210947">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10947">
                                            <p:txEl>
                                              <p:pRg st="0" end="0"/>
                                            </p:txEl>
                                          </p:spTgt>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17400"/>
                            </p:stCondLst>
                            <p:childTnLst>
                              <p:par>
                                <p:cTn id="11" presetID="45" presetClass="entr" presetSubtype="0" fill="hold" nodeType="afterEffect">
                                  <p:stCondLst>
                                    <p:cond delay="0"/>
                                  </p:stCondLst>
                                  <p:iterate type="lt">
                                    <p:tmPct val="10000"/>
                                  </p:iterate>
                                  <p:childTnLst>
                                    <p:set>
                                      <p:cBhvr>
                                        <p:cTn id="12" dur="1" fill="hold">
                                          <p:stCondLst>
                                            <p:cond delay="0"/>
                                          </p:stCondLst>
                                        </p:cTn>
                                        <p:tgtEl>
                                          <p:spTgt spid="210947">
                                            <p:txEl>
                                              <p:pRg st="1" end="1"/>
                                            </p:txEl>
                                          </p:spTgt>
                                        </p:tgtEl>
                                        <p:attrNameLst>
                                          <p:attrName>style.visibility</p:attrName>
                                        </p:attrNameLst>
                                      </p:cBhvr>
                                      <p:to>
                                        <p:strVal val="visible"/>
                                      </p:to>
                                    </p:set>
                                    <p:animEffect transition="in" filter="fade">
                                      <p:cBhvr>
                                        <p:cTn id="13" dur="2000"/>
                                        <p:tgtEl>
                                          <p:spTgt spid="210947">
                                            <p:txEl>
                                              <p:pRg st="1" end="1"/>
                                            </p:txEl>
                                          </p:spTgt>
                                        </p:tgtEl>
                                      </p:cBhvr>
                                    </p:animEffect>
                                    <p:anim calcmode="lin" valueType="num">
                                      <p:cBhvr>
                                        <p:cTn id="14" dur="2000" fill="hold"/>
                                        <p:tgtEl>
                                          <p:spTgt spid="210947">
                                            <p:txEl>
                                              <p:pRg st="1" end="1"/>
                                            </p:txEl>
                                          </p:spTgt>
                                        </p:tgtEl>
                                        <p:attrNameLst>
                                          <p:attrName>ppt_w</p:attrName>
                                        </p:attrNameLst>
                                      </p:cBhvr>
                                      <p:tavLst>
                                        <p:tav tm="0" fmla="#ppt_w*sin(2.5*pi*$)">
                                          <p:val>
                                            <p:fltVal val="0"/>
                                          </p:val>
                                        </p:tav>
                                        <p:tav tm="100000">
                                          <p:val>
                                            <p:fltVal val="1"/>
                                          </p:val>
                                        </p:tav>
                                      </p:tavLst>
                                    </p:anim>
                                    <p:anim calcmode="lin" valueType="num">
                                      <p:cBhvr>
                                        <p:cTn id="15" dur="2000" fill="hold"/>
                                        <p:tgtEl>
                                          <p:spTgt spid="210947">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Text Box 2">
            <a:extLst>
              <a:ext uri="{FF2B5EF4-FFF2-40B4-BE49-F238E27FC236}">
                <a16:creationId xmlns:a16="http://schemas.microsoft.com/office/drawing/2014/main" xmlns="" id="{6DA40567-EA07-42BA-96D8-B1385B54A8D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1971" name="Text Box 3">
            <a:extLst>
              <a:ext uri="{FF2B5EF4-FFF2-40B4-BE49-F238E27FC236}">
                <a16:creationId xmlns:a16="http://schemas.microsoft.com/office/drawing/2014/main" xmlns="" id="{1A561D7E-EC3E-4056-A159-3F633AEFB23B}"/>
              </a:ext>
            </a:extLst>
          </p:cNvPr>
          <p:cNvSpPr txBox="1">
            <a:spLocks noChangeArrowheads="1"/>
          </p:cNvSpPr>
          <p:nvPr/>
        </p:nvSpPr>
        <p:spPr bwMode="auto">
          <a:xfrm>
            <a:off x="755650" y="549275"/>
            <a:ext cx="7632700"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4- در مجموع 26 نفر از 40 نفر یعنی 65% افراد تا آخرین مرحله (دادن شوک 450 ولت) کار را ادامه دادند. </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sz="2500">
                <a:solidFill>
                  <a:srgbClr val="66FF99"/>
                </a:solidFill>
              </a:rPr>
              <a:t>پیش بینی قبلی دانشجویان و روانپزشکان:</a:t>
            </a:r>
          </a:p>
          <a:p>
            <a:pPr algn="just" eaLnBrk="1" hangingPunct="1">
              <a:lnSpc>
                <a:spcPct val="150000"/>
              </a:lnSpc>
            </a:pPr>
            <a:r>
              <a:rPr lang="fa-IR" altLang="en-US" b="0">
                <a:solidFill>
                  <a:srgbClr val="FFFF00"/>
                </a:solidFill>
              </a:rPr>
              <a:t>		کمتر از 1% تا آخرین مرحله شوک پیش می روند.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211971">
                                            <p:txEl>
                                              <p:pRg st="0" end="0"/>
                                            </p:txEl>
                                          </p:spTgt>
                                        </p:tgtEl>
                                        <p:attrNameLst>
                                          <p:attrName>style.visibility</p:attrName>
                                        </p:attrNameLst>
                                      </p:cBhvr>
                                      <p:to>
                                        <p:strVal val="visible"/>
                                      </p:to>
                                    </p:set>
                                    <p:animEffect transition="in" filter="slide(fromLeft)">
                                      <p:cBhvr>
                                        <p:cTn id="7" dur="2000"/>
                                        <p:tgtEl>
                                          <p:spTgt spid="211971">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211971">
                                            <p:txEl>
                                              <p:pRg st="2" end="2"/>
                                            </p:txEl>
                                          </p:spTgt>
                                        </p:tgtEl>
                                        <p:attrNameLst>
                                          <p:attrName>style.visibility</p:attrName>
                                        </p:attrNameLst>
                                      </p:cBhvr>
                                      <p:to>
                                        <p:strVal val="visible"/>
                                      </p:to>
                                    </p:set>
                                    <p:animEffect transition="in" filter="slide(fromLeft)">
                                      <p:cBhvr>
                                        <p:cTn id="11" dur="2000"/>
                                        <p:tgtEl>
                                          <p:spTgt spid="211971">
                                            <p:txEl>
                                              <p:pRg st="2" end="2"/>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211971">
                                            <p:txEl>
                                              <p:pRg st="3" end="3"/>
                                            </p:txEl>
                                          </p:spTgt>
                                        </p:tgtEl>
                                        <p:attrNameLst>
                                          <p:attrName>style.visibility</p:attrName>
                                        </p:attrNameLst>
                                      </p:cBhvr>
                                      <p:to>
                                        <p:strVal val="visible"/>
                                      </p:to>
                                    </p:set>
                                    <p:animEffect transition="in" filter="slide(fromLeft)">
                                      <p:cBhvr>
                                        <p:cTn id="15" dur="2000"/>
                                        <p:tgtEl>
                                          <p:spTgt spid="21197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Text Box 2">
            <a:extLst>
              <a:ext uri="{FF2B5EF4-FFF2-40B4-BE49-F238E27FC236}">
                <a16:creationId xmlns:a16="http://schemas.microsoft.com/office/drawing/2014/main" xmlns="" id="{CED72ABD-5AD7-40BC-B286-802ECA22819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2995" name="Text Box 3">
            <a:extLst>
              <a:ext uri="{FF2B5EF4-FFF2-40B4-BE49-F238E27FC236}">
                <a16:creationId xmlns:a16="http://schemas.microsoft.com/office/drawing/2014/main" xmlns="" id="{A2E019BD-B6F0-4B7F-8DAF-D76689B5BFC9}"/>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عوامل موثر بر اطاعت و فرمانبرداری: </a:t>
            </a:r>
          </a:p>
          <a:p>
            <a:pPr eaLnBrk="1" hangingPunct="1">
              <a:lnSpc>
                <a:spcPct val="150000"/>
              </a:lnSpc>
            </a:pPr>
            <a:r>
              <a:rPr lang="fa-IR" altLang="en-US" b="0">
                <a:solidFill>
                  <a:srgbClr val="FFFF00"/>
                </a:solidFill>
              </a:rPr>
              <a:t>		الف- وضعیت قربانی </a:t>
            </a:r>
          </a:p>
          <a:p>
            <a:pPr eaLnBrk="1" hangingPunct="1">
              <a:lnSpc>
                <a:spcPct val="150000"/>
              </a:lnSpc>
            </a:pPr>
            <a:r>
              <a:rPr lang="fa-IR" altLang="en-US" b="0">
                <a:solidFill>
                  <a:srgbClr val="FFFF00"/>
                </a:solidFill>
              </a:rPr>
              <a:t>		 ب- حضور یا عدم حضور دستور دهنده در صحنه </a:t>
            </a:r>
          </a:p>
          <a:p>
            <a:pPr eaLnBrk="1" hangingPunct="1">
              <a:lnSpc>
                <a:spcPct val="150000"/>
              </a:lnSpc>
            </a:pPr>
            <a:r>
              <a:rPr lang="fa-IR" altLang="en-US" b="0">
                <a:solidFill>
                  <a:srgbClr val="FFFF00"/>
                </a:solidFill>
              </a:rPr>
              <a:t>		 ج - اعتبار موسسه </a:t>
            </a:r>
          </a:p>
          <a:p>
            <a:pPr eaLnBrk="1" hangingPunct="1">
              <a:lnSpc>
                <a:spcPct val="150000"/>
              </a:lnSpc>
            </a:pPr>
            <a:r>
              <a:rPr lang="fa-IR" altLang="en-US" b="0">
                <a:solidFill>
                  <a:srgbClr val="FFFF00"/>
                </a:solidFill>
              </a:rPr>
              <a:t>		 د- وجود سرمشق و الگو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nodeType="afterEffect">
                                  <p:stCondLst>
                                    <p:cond delay="0"/>
                                  </p:stCondLst>
                                  <p:childTnLst>
                                    <p:set>
                                      <p:cBhvr>
                                        <p:cTn id="6" dur="1" fill="hold">
                                          <p:stCondLst>
                                            <p:cond delay="0"/>
                                          </p:stCondLst>
                                        </p:cTn>
                                        <p:tgtEl>
                                          <p:spTgt spid="212995">
                                            <p:txEl>
                                              <p:pRg st="0" end="0"/>
                                            </p:txEl>
                                          </p:spTgt>
                                        </p:tgtEl>
                                        <p:attrNameLst>
                                          <p:attrName>style.visibility</p:attrName>
                                        </p:attrNameLst>
                                      </p:cBhvr>
                                      <p:to>
                                        <p:strVal val="visible"/>
                                      </p:to>
                                    </p:set>
                                    <p:anim calcmode="lin" valueType="num">
                                      <p:cBhvr additive="base">
                                        <p:cTn id="7" dur="2000" fill="hold"/>
                                        <p:tgtEl>
                                          <p:spTgt spid="212995">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212995">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2" presetClass="entr" presetSubtype="3" fill="hold" nodeType="afterEffect">
                                  <p:stCondLst>
                                    <p:cond delay="0"/>
                                  </p:stCondLst>
                                  <p:childTnLst>
                                    <p:set>
                                      <p:cBhvr>
                                        <p:cTn id="11" dur="1" fill="hold">
                                          <p:stCondLst>
                                            <p:cond delay="0"/>
                                          </p:stCondLst>
                                        </p:cTn>
                                        <p:tgtEl>
                                          <p:spTgt spid="212995">
                                            <p:txEl>
                                              <p:pRg st="1" end="1"/>
                                            </p:txEl>
                                          </p:spTgt>
                                        </p:tgtEl>
                                        <p:attrNameLst>
                                          <p:attrName>style.visibility</p:attrName>
                                        </p:attrNameLst>
                                      </p:cBhvr>
                                      <p:to>
                                        <p:strVal val="visible"/>
                                      </p:to>
                                    </p:set>
                                    <p:anim calcmode="lin" valueType="num">
                                      <p:cBhvr additive="base">
                                        <p:cTn id="12" dur="2000" fill="hold"/>
                                        <p:tgtEl>
                                          <p:spTgt spid="212995">
                                            <p:txEl>
                                              <p:pRg st="1" end="1"/>
                                            </p:txEl>
                                          </p:spTgt>
                                        </p:tgtEl>
                                        <p:attrNameLst>
                                          <p:attrName>ppt_x</p:attrName>
                                        </p:attrNameLst>
                                      </p:cBhvr>
                                      <p:tavLst>
                                        <p:tav tm="0">
                                          <p:val>
                                            <p:strVal val="1+#ppt_w/2"/>
                                          </p:val>
                                        </p:tav>
                                        <p:tav tm="100000">
                                          <p:val>
                                            <p:strVal val="#ppt_x"/>
                                          </p:val>
                                        </p:tav>
                                      </p:tavLst>
                                    </p:anim>
                                    <p:anim calcmode="lin" valueType="num">
                                      <p:cBhvr additive="base">
                                        <p:cTn id="13" dur="2000" fill="hold"/>
                                        <p:tgtEl>
                                          <p:spTgt spid="212995">
                                            <p:txEl>
                                              <p:pRg st="1" end="1"/>
                                            </p:txEl>
                                          </p:spTgt>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4000"/>
                            </p:stCondLst>
                            <p:childTnLst>
                              <p:par>
                                <p:cTn id="15" presetID="2" presetClass="entr" presetSubtype="3" fill="hold" nodeType="afterEffect">
                                  <p:stCondLst>
                                    <p:cond delay="0"/>
                                  </p:stCondLst>
                                  <p:childTnLst>
                                    <p:set>
                                      <p:cBhvr>
                                        <p:cTn id="16" dur="1" fill="hold">
                                          <p:stCondLst>
                                            <p:cond delay="0"/>
                                          </p:stCondLst>
                                        </p:cTn>
                                        <p:tgtEl>
                                          <p:spTgt spid="212995">
                                            <p:txEl>
                                              <p:pRg st="2" end="2"/>
                                            </p:txEl>
                                          </p:spTgt>
                                        </p:tgtEl>
                                        <p:attrNameLst>
                                          <p:attrName>style.visibility</p:attrName>
                                        </p:attrNameLst>
                                      </p:cBhvr>
                                      <p:to>
                                        <p:strVal val="visible"/>
                                      </p:to>
                                    </p:set>
                                    <p:anim calcmode="lin" valueType="num">
                                      <p:cBhvr additive="base">
                                        <p:cTn id="17" dur="2000" fill="hold"/>
                                        <p:tgtEl>
                                          <p:spTgt spid="212995">
                                            <p:txEl>
                                              <p:pRg st="2" end="2"/>
                                            </p:txEl>
                                          </p:spTgt>
                                        </p:tgtEl>
                                        <p:attrNameLst>
                                          <p:attrName>ppt_x</p:attrName>
                                        </p:attrNameLst>
                                      </p:cBhvr>
                                      <p:tavLst>
                                        <p:tav tm="0">
                                          <p:val>
                                            <p:strVal val="1+#ppt_w/2"/>
                                          </p:val>
                                        </p:tav>
                                        <p:tav tm="100000">
                                          <p:val>
                                            <p:strVal val="#ppt_x"/>
                                          </p:val>
                                        </p:tav>
                                      </p:tavLst>
                                    </p:anim>
                                    <p:anim calcmode="lin" valueType="num">
                                      <p:cBhvr additive="base">
                                        <p:cTn id="18" dur="2000" fill="hold"/>
                                        <p:tgtEl>
                                          <p:spTgt spid="212995">
                                            <p:txEl>
                                              <p:pRg st="2" end="2"/>
                                            </p:txEl>
                                          </p:spTgt>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6000"/>
                            </p:stCondLst>
                            <p:childTnLst>
                              <p:par>
                                <p:cTn id="20" presetID="2" presetClass="entr" presetSubtype="3" fill="hold" nodeType="afterEffect">
                                  <p:stCondLst>
                                    <p:cond delay="0"/>
                                  </p:stCondLst>
                                  <p:childTnLst>
                                    <p:set>
                                      <p:cBhvr>
                                        <p:cTn id="21" dur="1" fill="hold">
                                          <p:stCondLst>
                                            <p:cond delay="0"/>
                                          </p:stCondLst>
                                        </p:cTn>
                                        <p:tgtEl>
                                          <p:spTgt spid="212995">
                                            <p:txEl>
                                              <p:pRg st="3" end="3"/>
                                            </p:txEl>
                                          </p:spTgt>
                                        </p:tgtEl>
                                        <p:attrNameLst>
                                          <p:attrName>style.visibility</p:attrName>
                                        </p:attrNameLst>
                                      </p:cBhvr>
                                      <p:to>
                                        <p:strVal val="visible"/>
                                      </p:to>
                                    </p:set>
                                    <p:anim calcmode="lin" valueType="num">
                                      <p:cBhvr additive="base">
                                        <p:cTn id="22" dur="2000" fill="hold"/>
                                        <p:tgtEl>
                                          <p:spTgt spid="212995">
                                            <p:txEl>
                                              <p:pRg st="3" end="3"/>
                                            </p:txEl>
                                          </p:spTgt>
                                        </p:tgtEl>
                                        <p:attrNameLst>
                                          <p:attrName>ppt_x</p:attrName>
                                        </p:attrNameLst>
                                      </p:cBhvr>
                                      <p:tavLst>
                                        <p:tav tm="0">
                                          <p:val>
                                            <p:strVal val="1+#ppt_w/2"/>
                                          </p:val>
                                        </p:tav>
                                        <p:tav tm="100000">
                                          <p:val>
                                            <p:strVal val="#ppt_x"/>
                                          </p:val>
                                        </p:tav>
                                      </p:tavLst>
                                    </p:anim>
                                    <p:anim calcmode="lin" valueType="num">
                                      <p:cBhvr additive="base">
                                        <p:cTn id="23" dur="2000" fill="hold"/>
                                        <p:tgtEl>
                                          <p:spTgt spid="212995">
                                            <p:txEl>
                                              <p:pRg st="3" end="3"/>
                                            </p:txEl>
                                          </p:spTgt>
                                        </p:tgtEl>
                                        <p:attrNameLst>
                                          <p:attrName>ppt_y</p:attrName>
                                        </p:attrNameLst>
                                      </p:cBhvr>
                                      <p:tavLst>
                                        <p:tav tm="0">
                                          <p:val>
                                            <p:strVal val="0-#ppt_h/2"/>
                                          </p:val>
                                        </p:tav>
                                        <p:tav tm="100000">
                                          <p:val>
                                            <p:strVal val="#ppt_y"/>
                                          </p:val>
                                        </p:tav>
                                      </p:tavLst>
                                    </p:anim>
                                  </p:childTnLst>
                                </p:cTn>
                              </p:par>
                            </p:childTnLst>
                          </p:cTn>
                        </p:par>
                        <p:par>
                          <p:cTn id="24" fill="hold" nodeType="afterGroup">
                            <p:stCondLst>
                              <p:cond delay="8000"/>
                            </p:stCondLst>
                            <p:childTnLst>
                              <p:par>
                                <p:cTn id="25" presetID="2" presetClass="entr" presetSubtype="3" fill="hold" nodeType="afterEffect">
                                  <p:stCondLst>
                                    <p:cond delay="0"/>
                                  </p:stCondLst>
                                  <p:childTnLst>
                                    <p:set>
                                      <p:cBhvr>
                                        <p:cTn id="26" dur="1" fill="hold">
                                          <p:stCondLst>
                                            <p:cond delay="0"/>
                                          </p:stCondLst>
                                        </p:cTn>
                                        <p:tgtEl>
                                          <p:spTgt spid="212995">
                                            <p:txEl>
                                              <p:pRg st="4" end="4"/>
                                            </p:txEl>
                                          </p:spTgt>
                                        </p:tgtEl>
                                        <p:attrNameLst>
                                          <p:attrName>style.visibility</p:attrName>
                                        </p:attrNameLst>
                                      </p:cBhvr>
                                      <p:to>
                                        <p:strVal val="visible"/>
                                      </p:to>
                                    </p:set>
                                    <p:anim calcmode="lin" valueType="num">
                                      <p:cBhvr additive="base">
                                        <p:cTn id="27" dur="2000" fill="hold"/>
                                        <p:tgtEl>
                                          <p:spTgt spid="212995">
                                            <p:txEl>
                                              <p:pRg st="4" end="4"/>
                                            </p:txEl>
                                          </p:spTgt>
                                        </p:tgtEl>
                                        <p:attrNameLst>
                                          <p:attrName>ppt_x</p:attrName>
                                        </p:attrNameLst>
                                      </p:cBhvr>
                                      <p:tavLst>
                                        <p:tav tm="0">
                                          <p:val>
                                            <p:strVal val="1+#ppt_w/2"/>
                                          </p:val>
                                        </p:tav>
                                        <p:tav tm="100000">
                                          <p:val>
                                            <p:strVal val="#ppt_x"/>
                                          </p:val>
                                        </p:tav>
                                      </p:tavLst>
                                    </p:anim>
                                    <p:anim calcmode="lin" valueType="num">
                                      <p:cBhvr additive="base">
                                        <p:cTn id="28" dur="2000" fill="hold"/>
                                        <p:tgtEl>
                                          <p:spTgt spid="212995">
                                            <p:txEl>
                                              <p:pRg st="4" end="4"/>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Text Box 2">
            <a:extLst>
              <a:ext uri="{FF2B5EF4-FFF2-40B4-BE49-F238E27FC236}">
                <a16:creationId xmlns:a16="http://schemas.microsoft.com/office/drawing/2014/main" xmlns="" id="{DF02D7FF-FE6D-47F0-A9B5-0225E531F52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4019" name="Text Box 3">
            <a:extLst>
              <a:ext uri="{FF2B5EF4-FFF2-40B4-BE49-F238E27FC236}">
                <a16:creationId xmlns:a16="http://schemas.microsoft.com/office/drawing/2014/main" xmlns="" id="{AB300F5D-13E7-47E6-97CA-59641A67097C}"/>
              </a:ext>
            </a:extLst>
          </p:cNvPr>
          <p:cNvSpPr txBox="1">
            <a:spLocks noChangeArrowheads="1"/>
          </p:cNvSpPr>
          <p:nvPr/>
        </p:nvSpPr>
        <p:spPr bwMode="auto">
          <a:xfrm>
            <a:off x="641350" y="549275"/>
            <a:ext cx="7920038"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نظر برخی محققان:</a:t>
            </a:r>
          </a:p>
          <a:p>
            <a:pPr algn="just" eaLnBrk="1" hangingPunct="1">
              <a:lnSpc>
                <a:spcPct val="150000"/>
              </a:lnSpc>
            </a:pPr>
            <a:r>
              <a:rPr lang="fa-IR" altLang="en-US" b="0">
                <a:solidFill>
                  <a:srgbClr val="FFFF00"/>
                </a:solidFill>
              </a:rPr>
              <a:t>	برخی محققان نتایج آزمایش میلگرام را رد کردند و عوامل مهم ایجاد کننده اطاعت در آزمایش او را چنین برشمردند:</a:t>
            </a:r>
          </a:p>
          <a:p>
            <a:pPr algn="just" eaLnBrk="1" hangingPunct="1">
              <a:lnSpc>
                <a:spcPct val="150000"/>
              </a:lnSpc>
            </a:pPr>
            <a:r>
              <a:rPr lang="fa-IR" altLang="en-US" b="0">
                <a:solidFill>
                  <a:srgbClr val="FFFF00"/>
                </a:solidFill>
              </a:rPr>
              <a:t>1- به دام انداختن آزمودنی </a:t>
            </a:r>
          </a:p>
          <a:p>
            <a:pPr algn="just" eaLnBrk="1" hangingPunct="1">
              <a:lnSpc>
                <a:spcPct val="150000"/>
              </a:lnSpc>
            </a:pPr>
            <a:r>
              <a:rPr lang="fa-IR" altLang="en-US" b="0">
                <a:solidFill>
                  <a:srgbClr val="FFFF00"/>
                </a:solidFill>
              </a:rPr>
              <a:t>2- محظور اخلاقی موقعیت </a:t>
            </a:r>
          </a:p>
          <a:p>
            <a:pPr algn="just" eaLnBrk="1" hangingPunct="1">
              <a:lnSpc>
                <a:spcPct val="150000"/>
              </a:lnSpc>
            </a:pPr>
            <a:r>
              <a:rPr lang="fa-IR" altLang="en-US" b="0">
                <a:solidFill>
                  <a:srgbClr val="FFFF00"/>
                </a:solidFill>
              </a:rPr>
              <a:t>3- وجود ضربه گیرهای مختلف</a:t>
            </a:r>
          </a:p>
          <a:p>
            <a:pPr algn="just" eaLnBrk="1" hangingPunct="1">
              <a:lnSpc>
                <a:spcPct val="150000"/>
              </a:lnSpc>
            </a:pPr>
            <a:r>
              <a:rPr lang="fa-IR" altLang="en-US" b="0">
                <a:solidFill>
                  <a:srgbClr val="FFFF00"/>
                </a:solidFill>
              </a:rPr>
              <a:t>4- نظارت </a:t>
            </a:r>
          </a:p>
          <a:p>
            <a:pPr algn="just" eaLnBrk="1" hangingPunct="1">
              <a:lnSpc>
                <a:spcPct val="150000"/>
              </a:lnSpc>
            </a:pPr>
            <a:r>
              <a:rPr lang="fa-IR" altLang="en-US" b="0">
                <a:solidFill>
                  <a:srgbClr val="FFFF00"/>
                </a:solidFill>
              </a:rPr>
              <a:t>5- تاثیر قدرت و ایدئولوژی مسلط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214019">
                                            <p:txEl>
                                              <p:pRg st="0" end="0"/>
                                            </p:txEl>
                                          </p:spTgt>
                                        </p:tgtEl>
                                        <p:attrNameLst>
                                          <p:attrName>style.visibility</p:attrName>
                                        </p:attrNameLst>
                                      </p:cBhvr>
                                      <p:to>
                                        <p:strVal val="visible"/>
                                      </p:to>
                                    </p:set>
                                    <p:anim to="" calcmode="lin" valueType="num">
                                      <p:cBhvr>
                                        <p:cTn id="7" dur="1" fill="hold"/>
                                        <p:tgtEl>
                                          <p:spTgt spid="214019">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214019">
                                            <p:txEl>
                                              <p:pRg st="1" end="1"/>
                                            </p:txEl>
                                          </p:spTgt>
                                        </p:tgtEl>
                                        <p:attrNameLst>
                                          <p:attrName>style.visibility</p:attrName>
                                        </p:attrNameLst>
                                      </p:cBhvr>
                                      <p:to>
                                        <p:strVal val="visible"/>
                                      </p:to>
                                    </p:set>
                                    <p:anim to="" calcmode="lin" valueType="num">
                                      <p:cBhvr>
                                        <p:cTn id="11" dur="1" fill="hold"/>
                                        <p:tgtEl>
                                          <p:spTgt spid="214019">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214019">
                                            <p:txEl>
                                              <p:pRg st="2" end="2"/>
                                            </p:txEl>
                                          </p:spTgt>
                                        </p:tgtEl>
                                        <p:attrNameLst>
                                          <p:attrName>style.visibility</p:attrName>
                                        </p:attrNameLst>
                                      </p:cBhvr>
                                      <p:to>
                                        <p:strVal val="visible"/>
                                      </p:to>
                                    </p:set>
                                    <p:anim to="" calcmode="lin" valueType="num">
                                      <p:cBhvr>
                                        <p:cTn id="15" dur="1" fill="hold"/>
                                        <p:tgtEl>
                                          <p:spTgt spid="214019">
                                            <p:txEl>
                                              <p:pRg st="2" end="2"/>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214019">
                                            <p:txEl>
                                              <p:pRg st="3" end="3"/>
                                            </p:txEl>
                                          </p:spTgt>
                                        </p:tgtEl>
                                        <p:attrNameLst>
                                          <p:attrName>style.visibility</p:attrName>
                                        </p:attrNameLst>
                                      </p:cBhvr>
                                      <p:to>
                                        <p:strVal val="visible"/>
                                      </p:to>
                                    </p:set>
                                    <p:anim to="" calcmode="lin" valueType="num">
                                      <p:cBhvr>
                                        <p:cTn id="19" dur="1" fill="hold"/>
                                        <p:tgtEl>
                                          <p:spTgt spid="214019">
                                            <p:txEl>
                                              <p:pRg st="3" end="3"/>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214019">
                                            <p:txEl>
                                              <p:pRg st="4" end="4"/>
                                            </p:txEl>
                                          </p:spTgt>
                                        </p:tgtEl>
                                        <p:attrNameLst>
                                          <p:attrName>style.visibility</p:attrName>
                                        </p:attrNameLst>
                                      </p:cBhvr>
                                      <p:to>
                                        <p:strVal val="visible"/>
                                      </p:to>
                                    </p:set>
                                    <p:anim to="" calcmode="lin" valueType="num">
                                      <p:cBhvr>
                                        <p:cTn id="23" dur="1" fill="hold"/>
                                        <p:tgtEl>
                                          <p:spTgt spid="214019">
                                            <p:txEl>
                                              <p:pRg st="4" end="4"/>
                                            </p:txEl>
                                          </p:spTgt>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214019">
                                            <p:txEl>
                                              <p:pRg st="5" end="5"/>
                                            </p:txEl>
                                          </p:spTgt>
                                        </p:tgtEl>
                                        <p:attrNameLst>
                                          <p:attrName>style.visibility</p:attrName>
                                        </p:attrNameLst>
                                      </p:cBhvr>
                                      <p:to>
                                        <p:strVal val="visible"/>
                                      </p:to>
                                    </p:set>
                                    <p:anim to="" calcmode="lin" valueType="num">
                                      <p:cBhvr>
                                        <p:cTn id="27" dur="1" fill="hold"/>
                                        <p:tgtEl>
                                          <p:spTgt spid="214019">
                                            <p:txEl>
                                              <p:pRg st="5" end="5"/>
                                            </p:txEl>
                                          </p:spTgt>
                                        </p:tgtEl>
                                        <p:attrNameLst>
                                          <p:attrName/>
                                        </p:attrNameLst>
                                      </p:cBhvr>
                                    </p:anim>
                                  </p:childTnLst>
                                </p:cTn>
                              </p:par>
                            </p:childTnLst>
                          </p:cTn>
                        </p:par>
                        <p:par>
                          <p:cTn id="28" fill="hold" nodeType="afterGroup">
                            <p:stCondLst>
                              <p:cond delay="0"/>
                            </p:stCondLst>
                            <p:childTnLst>
                              <p:par>
                                <p:cTn id="29" presetID="24" presetClass="entr" presetSubtype="0" fill="hold" nodeType="afterEffect">
                                  <p:stCondLst>
                                    <p:cond delay="0"/>
                                  </p:stCondLst>
                                  <p:childTnLst>
                                    <p:set>
                                      <p:cBhvr>
                                        <p:cTn id="30" dur="1" fill="hold">
                                          <p:stCondLst>
                                            <p:cond delay="0"/>
                                          </p:stCondLst>
                                        </p:cTn>
                                        <p:tgtEl>
                                          <p:spTgt spid="214019">
                                            <p:txEl>
                                              <p:pRg st="6" end="6"/>
                                            </p:txEl>
                                          </p:spTgt>
                                        </p:tgtEl>
                                        <p:attrNameLst>
                                          <p:attrName>style.visibility</p:attrName>
                                        </p:attrNameLst>
                                      </p:cBhvr>
                                      <p:to>
                                        <p:strVal val="visible"/>
                                      </p:to>
                                    </p:set>
                                    <p:anim to="" calcmode="lin" valueType="num">
                                      <p:cBhvr>
                                        <p:cTn id="31" dur="1" fill="hold"/>
                                        <p:tgtEl>
                                          <p:spTgt spid="214019">
                                            <p:txEl>
                                              <p:pRg st="6" end="6"/>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Text Box 2">
            <a:extLst>
              <a:ext uri="{FF2B5EF4-FFF2-40B4-BE49-F238E27FC236}">
                <a16:creationId xmlns:a16="http://schemas.microsoft.com/office/drawing/2014/main" xmlns="" id="{0C98E68B-2CFE-43BE-9EE4-112354303DE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5043" name="Text Box 3">
            <a:extLst>
              <a:ext uri="{FF2B5EF4-FFF2-40B4-BE49-F238E27FC236}">
                <a16:creationId xmlns:a16="http://schemas.microsoft.com/office/drawing/2014/main" xmlns="" id="{E1B6B777-A9D5-4923-B847-5834B2A9949A}"/>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171700" indent="-342900" eaLnBrk="0" hangingPunct="0">
              <a:defRPr sz="3000" b="1">
                <a:solidFill>
                  <a:schemeClr val="tx1"/>
                </a:solidFill>
                <a:latin typeface="Arial" panose="020B0604020202020204" pitchFamily="34" charset="0"/>
                <a:cs typeface="B Zar" pitchFamily="2" charset="0"/>
              </a:defRPr>
            </a:lvl5pPr>
            <a:lvl6pPr marL="26289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30861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5433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40005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روشهای جلب اطاعت: </a:t>
            </a:r>
          </a:p>
          <a:p>
            <a:pPr lvl="4" eaLnBrk="1" hangingPunct="1">
              <a:lnSpc>
                <a:spcPct val="150000"/>
              </a:lnSpc>
              <a:buFontTx/>
              <a:buChar char="•"/>
            </a:pPr>
            <a:r>
              <a:rPr lang="fa-IR" altLang="en-US" b="0">
                <a:solidFill>
                  <a:srgbClr val="FFFF00"/>
                </a:solidFill>
              </a:rPr>
              <a:t>جای پا باز کردن </a:t>
            </a:r>
          </a:p>
          <a:p>
            <a:pPr lvl="4" eaLnBrk="1" hangingPunct="1">
              <a:lnSpc>
                <a:spcPct val="150000"/>
              </a:lnSpc>
              <a:buFontTx/>
              <a:buChar char="•"/>
            </a:pPr>
            <a:r>
              <a:rPr lang="fa-IR" altLang="en-US" b="0">
                <a:solidFill>
                  <a:srgbClr val="FFFF00"/>
                </a:solidFill>
              </a:rPr>
              <a:t>جبران خدمت </a:t>
            </a:r>
          </a:p>
          <a:p>
            <a:pPr lvl="4" eaLnBrk="1" hangingPunct="1">
              <a:lnSpc>
                <a:spcPct val="150000"/>
              </a:lnSpc>
              <a:buFontTx/>
              <a:buChar char="•"/>
            </a:pPr>
            <a:r>
              <a:rPr lang="fa-IR" altLang="en-US" b="0">
                <a:solidFill>
                  <a:srgbClr val="FFFF00"/>
                </a:solidFill>
              </a:rPr>
              <a:t>ایجاد «احساس گناه» در خود</a:t>
            </a:r>
          </a:p>
          <a:p>
            <a:pPr lvl="4" eaLnBrk="1" hangingPunct="1">
              <a:lnSpc>
                <a:spcPct val="150000"/>
              </a:lnSpc>
              <a:buFontTx/>
              <a:buChar char="•"/>
            </a:pPr>
            <a:r>
              <a:rPr lang="fa-IR" altLang="en-US" b="0">
                <a:solidFill>
                  <a:srgbClr val="FFFF00"/>
                </a:solidFill>
              </a:rPr>
              <a:t>به مرگ بگیر تا به تب راضی شود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215043">
                                            <p:txEl>
                                              <p:pRg st="0" end="0"/>
                                            </p:txEl>
                                          </p:spTgt>
                                        </p:tgtEl>
                                        <p:attrNameLst>
                                          <p:attrName>style.visibility</p:attrName>
                                        </p:attrNameLst>
                                      </p:cBhvr>
                                      <p:to>
                                        <p:strVal val="visible"/>
                                      </p:to>
                                    </p:set>
                                    <p:anim to="" calcmode="lin" valueType="num">
                                      <p:cBhvr>
                                        <p:cTn id="7" dur="1" fill="hold"/>
                                        <p:tgtEl>
                                          <p:spTgt spid="215043">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215043">
                                            <p:txEl>
                                              <p:pRg st="1" end="1"/>
                                            </p:txEl>
                                          </p:spTgt>
                                        </p:tgtEl>
                                        <p:attrNameLst>
                                          <p:attrName>style.visibility</p:attrName>
                                        </p:attrNameLst>
                                      </p:cBhvr>
                                      <p:to>
                                        <p:strVal val="visible"/>
                                      </p:to>
                                    </p:set>
                                    <p:anim to="" calcmode="lin" valueType="num">
                                      <p:cBhvr>
                                        <p:cTn id="11" dur="1" fill="hold"/>
                                        <p:tgtEl>
                                          <p:spTgt spid="215043">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215043">
                                            <p:txEl>
                                              <p:pRg st="2" end="2"/>
                                            </p:txEl>
                                          </p:spTgt>
                                        </p:tgtEl>
                                        <p:attrNameLst>
                                          <p:attrName>style.visibility</p:attrName>
                                        </p:attrNameLst>
                                      </p:cBhvr>
                                      <p:to>
                                        <p:strVal val="visible"/>
                                      </p:to>
                                    </p:set>
                                    <p:anim to="" calcmode="lin" valueType="num">
                                      <p:cBhvr>
                                        <p:cTn id="15" dur="1" fill="hold"/>
                                        <p:tgtEl>
                                          <p:spTgt spid="215043">
                                            <p:txEl>
                                              <p:pRg st="2" end="2"/>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215043">
                                            <p:txEl>
                                              <p:pRg st="3" end="3"/>
                                            </p:txEl>
                                          </p:spTgt>
                                        </p:tgtEl>
                                        <p:attrNameLst>
                                          <p:attrName>style.visibility</p:attrName>
                                        </p:attrNameLst>
                                      </p:cBhvr>
                                      <p:to>
                                        <p:strVal val="visible"/>
                                      </p:to>
                                    </p:set>
                                    <p:anim to="" calcmode="lin" valueType="num">
                                      <p:cBhvr>
                                        <p:cTn id="19" dur="1" fill="hold"/>
                                        <p:tgtEl>
                                          <p:spTgt spid="215043">
                                            <p:txEl>
                                              <p:pRg st="3" end="3"/>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215043">
                                            <p:txEl>
                                              <p:pRg st="4" end="4"/>
                                            </p:txEl>
                                          </p:spTgt>
                                        </p:tgtEl>
                                        <p:attrNameLst>
                                          <p:attrName>style.visibility</p:attrName>
                                        </p:attrNameLst>
                                      </p:cBhvr>
                                      <p:to>
                                        <p:strVal val="visible"/>
                                      </p:to>
                                    </p:set>
                                    <p:anim to="" calcmode="lin" valueType="num">
                                      <p:cBhvr>
                                        <p:cTn id="23" dur="1" fill="hold"/>
                                        <p:tgtEl>
                                          <p:spTgt spid="21504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Text Box 2">
            <a:extLst>
              <a:ext uri="{FF2B5EF4-FFF2-40B4-BE49-F238E27FC236}">
                <a16:creationId xmlns:a16="http://schemas.microsoft.com/office/drawing/2014/main" xmlns="" id="{25AB776E-91E5-4FFE-B19E-367B4BC6D61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6067" name="Text Box 3">
            <a:extLst>
              <a:ext uri="{FF2B5EF4-FFF2-40B4-BE49-F238E27FC236}">
                <a16:creationId xmlns:a16="http://schemas.microsoft.com/office/drawing/2014/main" xmlns="" id="{01769F4E-1EFF-4B29-A1A1-DF7AAA93CA64}"/>
              </a:ext>
            </a:extLst>
          </p:cNvPr>
          <p:cNvSpPr txBox="1">
            <a:spLocks noChangeArrowheads="1"/>
          </p:cNvSpPr>
          <p:nvPr/>
        </p:nvSpPr>
        <p:spPr bwMode="auto">
          <a:xfrm>
            <a:off x="611188" y="549275"/>
            <a:ext cx="7848600" cy="4435475"/>
          </a:xfrm>
          <a:prstGeom prst="rect">
            <a:avLst/>
          </a:prstGeom>
          <a:noFill/>
          <a:ln w="9525">
            <a:noFill/>
            <a:miter lim="800000"/>
            <a:headEnd/>
            <a:tailEnd/>
          </a:ln>
          <a:effectLst/>
        </p:spPr>
        <p:txBody>
          <a:bodyPr>
            <a:spAutoFit/>
          </a:bodyPr>
          <a:lstStyle/>
          <a:p>
            <a:pPr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هفتم</a:t>
            </a:r>
          </a:p>
          <a:p>
            <a:pPr algn="ctr">
              <a:lnSpc>
                <a:spcPct val="150000"/>
              </a:lnSpc>
              <a:defRPr/>
            </a:pPr>
            <a:r>
              <a:rPr lang="fa-IR">
                <a:solidFill>
                  <a:srgbClr val="66FF99"/>
                </a:solidFill>
                <a:latin typeface="Arial" charset="0"/>
                <a:cs typeface="B Zar" pitchFamily="2" charset="-78"/>
              </a:rPr>
              <a:t>رفتار ناظران در موقعیتهای اضطراری </a:t>
            </a:r>
          </a:p>
          <a:p>
            <a:pPr algn="ctr">
              <a:lnSpc>
                <a:spcPct val="150000"/>
              </a:lnSpc>
              <a:defRPr/>
            </a:pPr>
            <a:endParaRPr lang="fa-IR">
              <a:solidFill>
                <a:srgbClr val="66FF99"/>
              </a:solidFill>
              <a:latin typeface="Arial" charset="0"/>
              <a:cs typeface="B Zar" pitchFamily="2" charset="-78"/>
            </a:endParaRPr>
          </a:p>
          <a:p>
            <a:pPr algn="just">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b="0">
                <a:solidFill>
                  <a:srgbClr val="FFFF00"/>
                </a:solidFill>
                <a:latin typeface="Arial" charset="0"/>
                <a:cs typeface="B Zar" pitchFamily="2" charset="-78"/>
              </a:rPr>
              <a:t>	آشنایی با جنبه های گوناگون یکی از پدیده های روانی اجتماعی یعنی رفتار تماشاچیان در یک موقعیت اضطراری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16067">
                                            <p:txEl>
                                              <p:pRg st="0" end="0"/>
                                            </p:txEl>
                                          </p:spTgt>
                                        </p:tgtEl>
                                        <p:attrNameLst>
                                          <p:attrName>style.visibility</p:attrName>
                                        </p:attrNameLst>
                                      </p:cBhvr>
                                      <p:to>
                                        <p:strVal val="visible"/>
                                      </p:to>
                                    </p:set>
                                    <p:anim calcmode="lin" valueType="num">
                                      <p:cBhvr additive="base">
                                        <p:cTn id="7" dur="2000" fill="hold"/>
                                        <p:tgtEl>
                                          <p:spTgt spid="21606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1606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16067">
                                            <p:txEl>
                                              <p:pRg st="1" end="1"/>
                                            </p:txEl>
                                          </p:spTgt>
                                        </p:tgtEl>
                                        <p:attrNameLst>
                                          <p:attrName>style.visibility</p:attrName>
                                        </p:attrNameLst>
                                      </p:cBhvr>
                                      <p:to>
                                        <p:strVal val="visible"/>
                                      </p:to>
                                    </p:set>
                                    <p:anim calcmode="lin" valueType="num">
                                      <p:cBhvr additive="base">
                                        <p:cTn id="12" dur="2000" fill="hold"/>
                                        <p:tgtEl>
                                          <p:spTgt spid="216067">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16067">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216067">
                                            <p:txEl>
                                              <p:pRg st="3" end="3"/>
                                            </p:txEl>
                                          </p:spTgt>
                                        </p:tgtEl>
                                        <p:attrNameLst>
                                          <p:attrName>style.visibility</p:attrName>
                                        </p:attrNameLst>
                                      </p:cBhvr>
                                      <p:to>
                                        <p:strVal val="visible"/>
                                      </p:to>
                                    </p:set>
                                    <p:anim calcmode="lin" valueType="num">
                                      <p:cBhvr additive="base">
                                        <p:cTn id="17" dur="2000" fill="hold"/>
                                        <p:tgtEl>
                                          <p:spTgt spid="216067">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16067">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216067">
                                            <p:txEl>
                                              <p:pRg st="4" end="4"/>
                                            </p:txEl>
                                          </p:spTgt>
                                        </p:tgtEl>
                                        <p:attrNameLst>
                                          <p:attrName>style.visibility</p:attrName>
                                        </p:attrNameLst>
                                      </p:cBhvr>
                                      <p:to>
                                        <p:strVal val="visible"/>
                                      </p:to>
                                    </p:set>
                                    <p:anim calcmode="lin" valueType="num">
                                      <p:cBhvr additive="base">
                                        <p:cTn id="22" dur="2000" fill="hold"/>
                                        <p:tgtEl>
                                          <p:spTgt spid="216067">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1606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Text Box 2">
            <a:extLst>
              <a:ext uri="{FF2B5EF4-FFF2-40B4-BE49-F238E27FC236}">
                <a16:creationId xmlns:a16="http://schemas.microsoft.com/office/drawing/2014/main" xmlns="" id="{AC3289C8-D159-42A2-9627-9774B8F5525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7091" name="Text Box 3">
            <a:extLst>
              <a:ext uri="{FF2B5EF4-FFF2-40B4-BE49-F238E27FC236}">
                <a16:creationId xmlns:a16="http://schemas.microsoft.com/office/drawing/2014/main" xmlns="" id="{C9E82021-FC9E-46CD-903F-5F6D6D9233BB}"/>
              </a:ext>
            </a:extLst>
          </p:cNvPr>
          <p:cNvSpPr txBox="1">
            <a:spLocks noChangeArrowheads="1"/>
          </p:cNvSpPr>
          <p:nvPr/>
        </p:nvSpPr>
        <p:spPr bwMode="auto">
          <a:xfrm>
            <a:off x="755650" y="549275"/>
            <a:ext cx="7632700" cy="4206875"/>
          </a:xfrm>
          <a:prstGeom prst="rect">
            <a:avLst/>
          </a:prstGeom>
          <a:noFill/>
          <a:ln w="9525">
            <a:noFill/>
            <a:miter lim="800000"/>
            <a:headEnd/>
            <a:tailEnd/>
          </a:ln>
          <a:effectLst/>
        </p:spPr>
        <p:txBody>
          <a:bodyPr>
            <a:spAutoFit/>
          </a:bodyPr>
          <a:lstStyle/>
          <a:p>
            <a:pPr marL="342900" indent="-342900" algn="just">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های آموزش جزئی:</a:t>
            </a:r>
          </a:p>
          <a:p>
            <a:pPr marL="342900" indent="-34290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342900" indent="-342900" algn="just">
              <a:lnSpc>
                <a:spcPct val="150000"/>
              </a:lnSpc>
              <a:defRPr/>
            </a:pPr>
            <a:r>
              <a:rPr lang="fa-IR" b="0">
                <a:solidFill>
                  <a:srgbClr val="FFFF00"/>
                </a:solidFill>
                <a:latin typeface="Arial" charset="0"/>
                <a:cs typeface="B Zar" pitchFamily="2" charset="-78"/>
              </a:rPr>
              <a:t>1- با ذکر یک مثال از تجربه خصوصی خود درباره بی تفاوت ماندن ناظران در کمک رسانی به خود نیازمند در یک موقعیت اضطراری، جنبه های مختلف این پدیده را از دید روان شناسان اجتماعی بررسی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afterEffect">
                                  <p:stCondLst>
                                    <p:cond delay="0"/>
                                  </p:stCondLst>
                                  <p:childTnLst>
                                    <p:set>
                                      <p:cBhvr>
                                        <p:cTn id="6" dur="1" fill="hold">
                                          <p:stCondLst>
                                            <p:cond delay="0"/>
                                          </p:stCondLst>
                                        </p:cTn>
                                        <p:tgtEl>
                                          <p:spTgt spid="217091">
                                            <p:txEl>
                                              <p:pRg st="0" end="0"/>
                                            </p:txEl>
                                          </p:spTgt>
                                        </p:tgtEl>
                                        <p:attrNameLst>
                                          <p:attrName>style.visibility</p:attrName>
                                        </p:attrNameLst>
                                      </p:cBhvr>
                                      <p:to>
                                        <p:strVal val="visible"/>
                                      </p:to>
                                    </p:set>
                                    <p:anim calcmode="lin" valueType="num">
                                      <p:cBhvr additive="base">
                                        <p:cTn id="7" dur="2000" fill="hold"/>
                                        <p:tgtEl>
                                          <p:spTgt spid="217091">
                                            <p:txEl>
                                              <p:pRg st="0" end="0"/>
                                            </p:txEl>
                                          </p:spTgt>
                                        </p:tgtEl>
                                        <p:attrNameLst>
                                          <p:attrName>ppt_x</p:attrName>
                                        </p:attrNameLst>
                                      </p:cBhvr>
                                      <p:tavLst>
                                        <p:tav tm="0">
                                          <p:val>
                                            <p:strVal val="1+#ppt_w/2"/>
                                          </p:val>
                                        </p:tav>
                                        <p:tav tm="100000">
                                          <p:val>
                                            <p:strVal val="#ppt_x"/>
                                          </p:val>
                                        </p:tav>
                                      </p:tavLst>
                                    </p:anim>
                                    <p:anim calcmode="lin" valueType="num">
                                      <p:cBhvr additive="base">
                                        <p:cTn id="8" dur="2000" fill="hold"/>
                                        <p:tgtEl>
                                          <p:spTgt spid="217091">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6" fill="hold" nodeType="afterEffect">
                                  <p:stCondLst>
                                    <p:cond delay="0"/>
                                  </p:stCondLst>
                                  <p:childTnLst>
                                    <p:set>
                                      <p:cBhvr>
                                        <p:cTn id="11" dur="1" fill="hold">
                                          <p:stCondLst>
                                            <p:cond delay="0"/>
                                          </p:stCondLst>
                                        </p:cTn>
                                        <p:tgtEl>
                                          <p:spTgt spid="217091">
                                            <p:txEl>
                                              <p:pRg st="1" end="1"/>
                                            </p:txEl>
                                          </p:spTgt>
                                        </p:tgtEl>
                                        <p:attrNameLst>
                                          <p:attrName>style.visibility</p:attrName>
                                        </p:attrNameLst>
                                      </p:cBhvr>
                                      <p:to>
                                        <p:strVal val="visible"/>
                                      </p:to>
                                    </p:set>
                                    <p:anim calcmode="lin" valueType="num">
                                      <p:cBhvr additive="base">
                                        <p:cTn id="12" dur="2000" fill="hold"/>
                                        <p:tgtEl>
                                          <p:spTgt spid="217091">
                                            <p:txEl>
                                              <p:pRg st="1" end="1"/>
                                            </p:txEl>
                                          </p:spTgt>
                                        </p:tgtEl>
                                        <p:attrNameLst>
                                          <p:attrName>ppt_x</p:attrName>
                                        </p:attrNameLst>
                                      </p:cBhvr>
                                      <p:tavLst>
                                        <p:tav tm="0">
                                          <p:val>
                                            <p:strVal val="1+#ppt_w/2"/>
                                          </p:val>
                                        </p:tav>
                                        <p:tav tm="100000">
                                          <p:val>
                                            <p:strVal val="#ppt_x"/>
                                          </p:val>
                                        </p:tav>
                                      </p:tavLst>
                                    </p:anim>
                                    <p:anim calcmode="lin" valueType="num">
                                      <p:cBhvr additive="base">
                                        <p:cTn id="13" dur="2000" fill="hold"/>
                                        <p:tgtEl>
                                          <p:spTgt spid="217091">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6" fill="hold" nodeType="afterEffect">
                                  <p:stCondLst>
                                    <p:cond delay="0"/>
                                  </p:stCondLst>
                                  <p:childTnLst>
                                    <p:set>
                                      <p:cBhvr>
                                        <p:cTn id="16" dur="1" fill="hold">
                                          <p:stCondLst>
                                            <p:cond delay="0"/>
                                          </p:stCondLst>
                                        </p:cTn>
                                        <p:tgtEl>
                                          <p:spTgt spid="217091">
                                            <p:txEl>
                                              <p:pRg st="2" end="2"/>
                                            </p:txEl>
                                          </p:spTgt>
                                        </p:tgtEl>
                                        <p:attrNameLst>
                                          <p:attrName>style.visibility</p:attrName>
                                        </p:attrNameLst>
                                      </p:cBhvr>
                                      <p:to>
                                        <p:strVal val="visible"/>
                                      </p:to>
                                    </p:set>
                                    <p:anim calcmode="lin" valueType="num">
                                      <p:cBhvr additive="base">
                                        <p:cTn id="17" dur="2000" fill="hold"/>
                                        <p:tgtEl>
                                          <p:spTgt spid="217091">
                                            <p:txEl>
                                              <p:pRg st="2" end="2"/>
                                            </p:txEl>
                                          </p:spTgt>
                                        </p:tgtEl>
                                        <p:attrNameLst>
                                          <p:attrName>ppt_x</p:attrName>
                                        </p:attrNameLst>
                                      </p:cBhvr>
                                      <p:tavLst>
                                        <p:tav tm="0">
                                          <p:val>
                                            <p:strVal val="1+#ppt_w/2"/>
                                          </p:val>
                                        </p:tav>
                                        <p:tav tm="100000">
                                          <p:val>
                                            <p:strVal val="#ppt_x"/>
                                          </p:val>
                                        </p:tav>
                                      </p:tavLst>
                                    </p:anim>
                                    <p:anim calcmode="lin" valueType="num">
                                      <p:cBhvr additive="base">
                                        <p:cTn id="18" dur="2000" fill="hold"/>
                                        <p:tgtEl>
                                          <p:spTgt spid="21709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Text Box 2">
            <a:extLst>
              <a:ext uri="{FF2B5EF4-FFF2-40B4-BE49-F238E27FC236}">
                <a16:creationId xmlns:a16="http://schemas.microsoft.com/office/drawing/2014/main" xmlns="" id="{887AA68E-6546-4C51-9924-99F2C99DF7A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18115" name="Text Box 3">
            <a:extLst>
              <a:ext uri="{FF2B5EF4-FFF2-40B4-BE49-F238E27FC236}">
                <a16:creationId xmlns:a16="http://schemas.microsoft.com/office/drawing/2014/main" xmlns="" id="{50205CF0-86BF-48A3-A1C4-A345260CF89B}"/>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2- ویژگی های یک موقعیت اضطراری را شرح دهند.</a:t>
            </a:r>
          </a:p>
          <a:p>
            <a:pPr algn="just" eaLnBrk="1" hangingPunct="1">
              <a:lnSpc>
                <a:spcPct val="150000"/>
              </a:lnSpc>
            </a:pPr>
            <a:r>
              <a:rPr lang="fa-IR" altLang="en-US" b="0">
                <a:solidFill>
                  <a:srgbClr val="FFFF00"/>
                </a:solidFill>
              </a:rPr>
              <a:t>3- تاثیر چگونگی درک فرد ناظر از موقعیت اضطراری در رفتار وی را بیان کند.</a:t>
            </a:r>
          </a:p>
          <a:p>
            <a:pPr algn="just" eaLnBrk="1" hangingPunct="1">
              <a:lnSpc>
                <a:spcPct val="150000"/>
              </a:lnSpc>
            </a:pPr>
            <a:r>
              <a:rPr lang="fa-IR" altLang="en-US" b="0">
                <a:solidFill>
                  <a:srgbClr val="FFFF00"/>
                </a:solidFill>
              </a:rPr>
              <a:t>4- تاثیر وضعیتهای فرد درگیر با موقعیت اضطراری را از نظر سن، جنس، نژاد، بیماری و مستی بر میزان دریافت کمک از سوی ناظران تشریح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18115">
                                            <p:txEl>
                                              <p:pRg st="0" end="0"/>
                                            </p:txEl>
                                          </p:spTgt>
                                        </p:tgtEl>
                                        <p:attrNameLst>
                                          <p:attrName>style.visibility</p:attrName>
                                        </p:attrNameLst>
                                      </p:cBhvr>
                                      <p:to>
                                        <p:strVal val="visible"/>
                                      </p:to>
                                    </p:set>
                                    <p:anim calcmode="lin" valueType="num">
                                      <p:cBhvr additive="base">
                                        <p:cTn id="7" dur="2000" fill="hold"/>
                                        <p:tgtEl>
                                          <p:spTgt spid="218115">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18115">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18115">
                                            <p:txEl>
                                              <p:pRg st="1" end="1"/>
                                            </p:txEl>
                                          </p:spTgt>
                                        </p:tgtEl>
                                        <p:attrNameLst>
                                          <p:attrName>style.visibility</p:attrName>
                                        </p:attrNameLst>
                                      </p:cBhvr>
                                      <p:to>
                                        <p:strVal val="visible"/>
                                      </p:to>
                                    </p:set>
                                    <p:anim calcmode="lin" valueType="num">
                                      <p:cBhvr additive="base">
                                        <p:cTn id="12" dur="2000" fill="hold"/>
                                        <p:tgtEl>
                                          <p:spTgt spid="218115">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18115">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218115">
                                            <p:txEl>
                                              <p:pRg st="2" end="2"/>
                                            </p:txEl>
                                          </p:spTgt>
                                        </p:tgtEl>
                                        <p:attrNameLst>
                                          <p:attrName>style.visibility</p:attrName>
                                        </p:attrNameLst>
                                      </p:cBhvr>
                                      <p:to>
                                        <p:strVal val="visible"/>
                                      </p:to>
                                    </p:set>
                                    <p:anim calcmode="lin" valueType="num">
                                      <p:cBhvr additive="base">
                                        <p:cTn id="17" dur="2000" fill="hold"/>
                                        <p:tgtEl>
                                          <p:spTgt spid="218115">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1811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Text Box 2">
            <a:extLst>
              <a:ext uri="{FF2B5EF4-FFF2-40B4-BE49-F238E27FC236}">
                <a16:creationId xmlns:a16="http://schemas.microsoft.com/office/drawing/2014/main" xmlns="" id="{4DA8D49D-5544-4D47-BAA1-EDDFCF98E82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1187" name="Text Box 3">
            <a:extLst>
              <a:ext uri="{FF2B5EF4-FFF2-40B4-BE49-F238E27FC236}">
                <a16:creationId xmlns:a16="http://schemas.microsoft.com/office/drawing/2014/main" xmlns="" id="{EED488E8-9168-48A3-BB7A-B1DFD6E1EDB4}"/>
              </a:ext>
            </a:extLst>
          </p:cNvPr>
          <p:cNvSpPr txBox="1">
            <a:spLocks noChangeArrowheads="1"/>
          </p:cNvSpPr>
          <p:nvPr/>
        </p:nvSpPr>
        <p:spPr bwMode="auto">
          <a:xfrm>
            <a:off x="755650" y="56832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جوامع ساده و پیچیده را از نظر چگونگی رفتار ساکنین آنها در موقعیتهای اضطراری با یکدیگر مقایسه کنند. </a:t>
            </a:r>
          </a:p>
          <a:p>
            <a:pPr algn="just" eaLnBrk="1" hangingPunct="1">
              <a:lnSpc>
                <a:spcPct val="150000"/>
              </a:lnSpc>
            </a:pPr>
            <a:r>
              <a:rPr lang="fa-IR" altLang="en-US" b="0">
                <a:solidFill>
                  <a:srgbClr val="FFFF00"/>
                </a:solidFill>
              </a:rPr>
              <a:t>6- مفهوم </a:t>
            </a:r>
            <a:r>
              <a:rPr lang="fa-IR" altLang="en-US" sz="2500" b="0">
                <a:solidFill>
                  <a:srgbClr val="FF3300"/>
                </a:solidFill>
                <a:cs typeface="B Jadid" pitchFamily="2" charset="0"/>
              </a:rPr>
              <a:t>اضافه بار</a:t>
            </a:r>
            <a:r>
              <a:rPr lang="fa-IR" altLang="en-US" b="0">
                <a:solidFill>
                  <a:srgbClr val="FFFF00"/>
                </a:solidFill>
              </a:rPr>
              <a:t> را تعریف کنند و با ذکر مثال انواع واکنش در برابر آن را در شهرهای بزرگ توضیح دهند. </a:t>
            </a:r>
          </a:p>
          <a:p>
            <a:pPr algn="just" eaLnBrk="1" hangingPunct="1">
              <a:lnSpc>
                <a:spcPct val="150000"/>
              </a:lnSpc>
            </a:pPr>
            <a:r>
              <a:rPr lang="fa-IR" altLang="en-US" b="0">
                <a:solidFill>
                  <a:srgbClr val="FFFF00"/>
                </a:solidFill>
              </a:rPr>
              <a:t>7- نقش عوامل فرهنگی را در احتمال دخالت در موقعیت های اضطراری توضیح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21187">
                                            <p:txEl>
                                              <p:pRg st="0" end="0"/>
                                            </p:txEl>
                                          </p:spTgt>
                                        </p:tgtEl>
                                        <p:attrNameLst>
                                          <p:attrName>style.visibility</p:attrName>
                                        </p:attrNameLst>
                                      </p:cBhvr>
                                      <p:to>
                                        <p:strVal val="visible"/>
                                      </p:to>
                                    </p:set>
                                    <p:anim calcmode="lin" valueType="num">
                                      <p:cBhvr additive="base">
                                        <p:cTn id="7" dur="2000" fill="hold"/>
                                        <p:tgtEl>
                                          <p:spTgt spid="221187">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2118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4" fill="hold" nodeType="afterEffect">
                                  <p:stCondLst>
                                    <p:cond delay="0"/>
                                  </p:stCondLst>
                                  <p:childTnLst>
                                    <p:set>
                                      <p:cBhvr>
                                        <p:cTn id="11" dur="1" fill="hold">
                                          <p:stCondLst>
                                            <p:cond delay="0"/>
                                          </p:stCondLst>
                                        </p:cTn>
                                        <p:tgtEl>
                                          <p:spTgt spid="221187">
                                            <p:txEl>
                                              <p:pRg st="1" end="1"/>
                                            </p:txEl>
                                          </p:spTgt>
                                        </p:tgtEl>
                                        <p:attrNameLst>
                                          <p:attrName>style.visibility</p:attrName>
                                        </p:attrNameLst>
                                      </p:cBhvr>
                                      <p:to>
                                        <p:strVal val="visible"/>
                                      </p:to>
                                    </p:set>
                                    <p:anim calcmode="lin" valueType="num">
                                      <p:cBhvr additive="base">
                                        <p:cTn id="12" dur="2000" fill="hold"/>
                                        <p:tgtEl>
                                          <p:spTgt spid="221187">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21187">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4" fill="hold" nodeType="afterEffect">
                                  <p:stCondLst>
                                    <p:cond delay="0"/>
                                  </p:stCondLst>
                                  <p:childTnLst>
                                    <p:set>
                                      <p:cBhvr>
                                        <p:cTn id="16" dur="1" fill="hold">
                                          <p:stCondLst>
                                            <p:cond delay="0"/>
                                          </p:stCondLst>
                                        </p:cTn>
                                        <p:tgtEl>
                                          <p:spTgt spid="221187">
                                            <p:txEl>
                                              <p:pRg st="2" end="2"/>
                                            </p:txEl>
                                          </p:spTgt>
                                        </p:tgtEl>
                                        <p:attrNameLst>
                                          <p:attrName>style.visibility</p:attrName>
                                        </p:attrNameLst>
                                      </p:cBhvr>
                                      <p:to>
                                        <p:strVal val="visible"/>
                                      </p:to>
                                    </p:set>
                                    <p:anim calcmode="lin" valueType="num">
                                      <p:cBhvr additive="base">
                                        <p:cTn id="17" dur="2000" fill="hold"/>
                                        <p:tgtEl>
                                          <p:spTgt spid="221187">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2118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2">
            <a:extLst>
              <a:ext uri="{FF2B5EF4-FFF2-40B4-BE49-F238E27FC236}">
                <a16:creationId xmlns:a16="http://schemas.microsoft.com/office/drawing/2014/main" xmlns="" id="{842A2686-6E33-4E47-A0BA-1C734C16400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2211" name="Text Box 3">
            <a:extLst>
              <a:ext uri="{FF2B5EF4-FFF2-40B4-BE49-F238E27FC236}">
                <a16:creationId xmlns:a16="http://schemas.microsoft.com/office/drawing/2014/main" xmlns="" id="{0600DD40-0BA6-4D6A-B433-F5CE9C8509BB}"/>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6700" indent="-266700" defTabSz="247650" eaLnBrk="0" hangingPunct="0">
              <a:defRPr sz="3000" b="1">
                <a:solidFill>
                  <a:schemeClr val="tx1"/>
                </a:solidFill>
                <a:latin typeface="Arial" panose="020B0604020202020204" pitchFamily="34" charset="0"/>
                <a:cs typeface="B Zar" pitchFamily="2" charset="0"/>
              </a:defRPr>
            </a:lvl1pPr>
            <a:lvl2pPr marL="742950" indent="-285750" defTabSz="247650" eaLnBrk="0" hangingPunct="0">
              <a:defRPr sz="3000" b="1">
                <a:solidFill>
                  <a:schemeClr val="tx1"/>
                </a:solidFill>
                <a:latin typeface="Arial" panose="020B0604020202020204" pitchFamily="34" charset="0"/>
                <a:cs typeface="B Zar" pitchFamily="2" charset="0"/>
              </a:defRPr>
            </a:lvl2pPr>
            <a:lvl3pPr marL="1143000" indent="-228600" defTabSz="247650" eaLnBrk="0" hangingPunct="0">
              <a:defRPr sz="3000" b="1">
                <a:solidFill>
                  <a:schemeClr val="tx1"/>
                </a:solidFill>
                <a:latin typeface="Arial" panose="020B0604020202020204" pitchFamily="34" charset="0"/>
                <a:cs typeface="B Zar" pitchFamily="2" charset="0"/>
              </a:defRPr>
            </a:lvl3pPr>
            <a:lvl4pPr marL="1600200" indent="-228600" defTabSz="247650" eaLnBrk="0" hangingPunct="0">
              <a:defRPr sz="3000" b="1">
                <a:solidFill>
                  <a:schemeClr val="tx1"/>
                </a:solidFill>
                <a:latin typeface="Arial" panose="020B0604020202020204" pitchFamily="34" charset="0"/>
                <a:cs typeface="B Zar" pitchFamily="2" charset="0"/>
              </a:defRPr>
            </a:lvl4pPr>
            <a:lvl5pPr marL="2057400" indent="-228600" defTabSz="247650" eaLnBrk="0" hangingPunct="0">
              <a:defRPr sz="3000" b="1">
                <a:solidFill>
                  <a:schemeClr val="tx1"/>
                </a:solidFill>
                <a:latin typeface="Arial" panose="020B0604020202020204" pitchFamily="34" charset="0"/>
                <a:cs typeface="B Zar" pitchFamily="2" charset="0"/>
              </a:defRPr>
            </a:lvl5pPr>
            <a:lvl6pPr marL="2514600" indent="-228600" algn="r" defTabSz="247650"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defTabSz="247650"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defTabSz="247650"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defTabSz="247650"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ویژگی های موقعیت اضطراری:</a:t>
            </a:r>
          </a:p>
          <a:p>
            <a:pPr algn="just" eaLnBrk="1" hangingPunct="1">
              <a:lnSpc>
                <a:spcPct val="150000"/>
              </a:lnSpc>
              <a:buFontTx/>
              <a:buChar char="•"/>
            </a:pPr>
            <a:r>
              <a:rPr lang="fa-IR" altLang="en-US" b="0">
                <a:solidFill>
                  <a:srgbClr val="FFFF00"/>
                </a:solidFill>
              </a:rPr>
              <a:t>متضمن آسیب یا تهدیدی برای دخالت کننده باشد. </a:t>
            </a:r>
          </a:p>
          <a:p>
            <a:pPr algn="just" eaLnBrk="1" hangingPunct="1">
              <a:lnSpc>
                <a:spcPct val="150000"/>
              </a:lnSpc>
              <a:buFontTx/>
              <a:buChar char="•"/>
            </a:pPr>
            <a:r>
              <a:rPr lang="fa-IR" altLang="en-US" b="0">
                <a:solidFill>
                  <a:srgbClr val="FFFF00"/>
                </a:solidFill>
              </a:rPr>
              <a:t>غیر عادی و کمیاب اند. </a:t>
            </a:r>
          </a:p>
          <a:p>
            <a:pPr algn="just" eaLnBrk="1" hangingPunct="1">
              <a:lnSpc>
                <a:spcPct val="150000"/>
              </a:lnSpc>
              <a:buFontTx/>
              <a:buChar char="•"/>
            </a:pPr>
            <a:r>
              <a:rPr lang="fa-IR" altLang="en-US" b="0">
                <a:solidFill>
                  <a:srgbClr val="FFFF00"/>
                </a:solidFill>
              </a:rPr>
              <a:t>با یکدیگر تفاوتهای فاحش دارند.</a:t>
            </a:r>
          </a:p>
          <a:p>
            <a:pPr algn="just" eaLnBrk="1" hangingPunct="1">
              <a:lnSpc>
                <a:spcPct val="150000"/>
              </a:lnSpc>
              <a:buFontTx/>
              <a:buChar char="•"/>
            </a:pPr>
            <a:r>
              <a:rPr lang="fa-IR" altLang="en-US" b="0">
                <a:solidFill>
                  <a:srgbClr val="FFFF00"/>
                </a:solidFill>
              </a:rPr>
              <a:t>بدون پیش بینی و ناگهانی رخ می دهند</a:t>
            </a:r>
          </a:p>
          <a:p>
            <a:pPr algn="just" eaLnBrk="1" hangingPunct="1">
              <a:lnSpc>
                <a:spcPct val="150000"/>
              </a:lnSpc>
              <a:buFontTx/>
              <a:buChar char="•"/>
            </a:pPr>
            <a:r>
              <a:rPr lang="fa-IR" altLang="en-US" b="0">
                <a:solidFill>
                  <a:srgbClr val="FFFF00"/>
                </a:solidFill>
              </a:rPr>
              <a:t>عمل فوری را می طلبد.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222211">
                                            <p:txEl>
                                              <p:pRg st="0" end="0"/>
                                            </p:txEl>
                                          </p:spTgt>
                                        </p:tgtEl>
                                        <p:attrNameLst>
                                          <p:attrName>style.visibility</p:attrName>
                                        </p:attrNameLst>
                                      </p:cBhvr>
                                      <p:to>
                                        <p:strVal val="visible"/>
                                      </p:to>
                                    </p:set>
                                    <p:anim calcmode="lin" valueType="num">
                                      <p:cBhvr additive="base">
                                        <p:cTn id="7" dur="2000" fill="hold"/>
                                        <p:tgtEl>
                                          <p:spTgt spid="222211">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22211">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4" fill="hold" nodeType="afterEffect">
                                  <p:stCondLst>
                                    <p:cond delay="0"/>
                                  </p:stCondLst>
                                  <p:childTnLst>
                                    <p:set>
                                      <p:cBhvr>
                                        <p:cTn id="11" dur="1" fill="hold">
                                          <p:stCondLst>
                                            <p:cond delay="0"/>
                                          </p:stCondLst>
                                        </p:cTn>
                                        <p:tgtEl>
                                          <p:spTgt spid="222211">
                                            <p:txEl>
                                              <p:pRg st="1" end="1"/>
                                            </p:txEl>
                                          </p:spTgt>
                                        </p:tgtEl>
                                        <p:attrNameLst>
                                          <p:attrName>style.visibility</p:attrName>
                                        </p:attrNameLst>
                                      </p:cBhvr>
                                      <p:to>
                                        <p:strVal val="visible"/>
                                      </p:to>
                                    </p:set>
                                    <p:anim calcmode="lin" valueType="num">
                                      <p:cBhvr additive="base">
                                        <p:cTn id="12" dur="2000" fill="hold"/>
                                        <p:tgtEl>
                                          <p:spTgt spid="222211">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22211">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4" fill="hold" nodeType="afterEffect">
                                  <p:stCondLst>
                                    <p:cond delay="0"/>
                                  </p:stCondLst>
                                  <p:childTnLst>
                                    <p:set>
                                      <p:cBhvr>
                                        <p:cTn id="16" dur="1" fill="hold">
                                          <p:stCondLst>
                                            <p:cond delay="0"/>
                                          </p:stCondLst>
                                        </p:cTn>
                                        <p:tgtEl>
                                          <p:spTgt spid="222211">
                                            <p:txEl>
                                              <p:pRg st="2" end="2"/>
                                            </p:txEl>
                                          </p:spTgt>
                                        </p:tgtEl>
                                        <p:attrNameLst>
                                          <p:attrName>style.visibility</p:attrName>
                                        </p:attrNameLst>
                                      </p:cBhvr>
                                      <p:to>
                                        <p:strVal val="visible"/>
                                      </p:to>
                                    </p:set>
                                    <p:anim calcmode="lin" valueType="num">
                                      <p:cBhvr additive="base">
                                        <p:cTn id="17" dur="2000" fill="hold"/>
                                        <p:tgtEl>
                                          <p:spTgt spid="222211">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22211">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4" fill="hold" nodeType="afterEffect">
                                  <p:stCondLst>
                                    <p:cond delay="0"/>
                                  </p:stCondLst>
                                  <p:childTnLst>
                                    <p:set>
                                      <p:cBhvr>
                                        <p:cTn id="21" dur="1" fill="hold">
                                          <p:stCondLst>
                                            <p:cond delay="0"/>
                                          </p:stCondLst>
                                        </p:cTn>
                                        <p:tgtEl>
                                          <p:spTgt spid="222211">
                                            <p:txEl>
                                              <p:pRg st="3" end="3"/>
                                            </p:txEl>
                                          </p:spTgt>
                                        </p:tgtEl>
                                        <p:attrNameLst>
                                          <p:attrName>style.visibility</p:attrName>
                                        </p:attrNameLst>
                                      </p:cBhvr>
                                      <p:to>
                                        <p:strVal val="visible"/>
                                      </p:to>
                                    </p:set>
                                    <p:anim calcmode="lin" valueType="num">
                                      <p:cBhvr additive="base">
                                        <p:cTn id="22" dur="2000" fill="hold"/>
                                        <p:tgtEl>
                                          <p:spTgt spid="222211">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22211">
                                            <p:txEl>
                                              <p:pRg st="3" end="3"/>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8000"/>
                            </p:stCondLst>
                            <p:childTnLst>
                              <p:par>
                                <p:cTn id="25" presetID="2" presetClass="entr" presetSubtype="4" fill="hold" nodeType="afterEffect">
                                  <p:stCondLst>
                                    <p:cond delay="0"/>
                                  </p:stCondLst>
                                  <p:childTnLst>
                                    <p:set>
                                      <p:cBhvr>
                                        <p:cTn id="26" dur="1" fill="hold">
                                          <p:stCondLst>
                                            <p:cond delay="0"/>
                                          </p:stCondLst>
                                        </p:cTn>
                                        <p:tgtEl>
                                          <p:spTgt spid="222211">
                                            <p:txEl>
                                              <p:pRg st="4" end="4"/>
                                            </p:txEl>
                                          </p:spTgt>
                                        </p:tgtEl>
                                        <p:attrNameLst>
                                          <p:attrName>style.visibility</p:attrName>
                                        </p:attrNameLst>
                                      </p:cBhvr>
                                      <p:to>
                                        <p:strVal val="visible"/>
                                      </p:to>
                                    </p:set>
                                    <p:anim calcmode="lin" valueType="num">
                                      <p:cBhvr additive="base">
                                        <p:cTn id="27" dur="2000" fill="hold"/>
                                        <p:tgtEl>
                                          <p:spTgt spid="222211">
                                            <p:txEl>
                                              <p:pRg st="4" end="4"/>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22211">
                                            <p:txEl>
                                              <p:pRg st="4" end="4"/>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0"/>
                            </p:stCondLst>
                            <p:childTnLst>
                              <p:par>
                                <p:cTn id="30" presetID="2" presetClass="entr" presetSubtype="4" fill="hold" nodeType="afterEffect">
                                  <p:stCondLst>
                                    <p:cond delay="0"/>
                                  </p:stCondLst>
                                  <p:childTnLst>
                                    <p:set>
                                      <p:cBhvr>
                                        <p:cTn id="31" dur="1" fill="hold">
                                          <p:stCondLst>
                                            <p:cond delay="0"/>
                                          </p:stCondLst>
                                        </p:cTn>
                                        <p:tgtEl>
                                          <p:spTgt spid="222211">
                                            <p:txEl>
                                              <p:pRg st="5" end="5"/>
                                            </p:txEl>
                                          </p:spTgt>
                                        </p:tgtEl>
                                        <p:attrNameLst>
                                          <p:attrName>style.visibility</p:attrName>
                                        </p:attrNameLst>
                                      </p:cBhvr>
                                      <p:to>
                                        <p:strVal val="visible"/>
                                      </p:to>
                                    </p:set>
                                    <p:anim calcmode="lin" valueType="num">
                                      <p:cBhvr additive="base">
                                        <p:cTn id="32" dur="2000" fill="hold"/>
                                        <p:tgtEl>
                                          <p:spTgt spid="222211">
                                            <p:txEl>
                                              <p:pRg st="5" end="5"/>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2222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Text Box 2">
            <a:extLst>
              <a:ext uri="{FF2B5EF4-FFF2-40B4-BE49-F238E27FC236}">
                <a16:creationId xmlns:a16="http://schemas.microsoft.com/office/drawing/2014/main" xmlns="" id="{570DB957-A3BD-4E9D-A461-81D69BC8583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3235" name="Text Box 3">
            <a:extLst>
              <a:ext uri="{FF2B5EF4-FFF2-40B4-BE49-F238E27FC236}">
                <a16:creationId xmlns:a16="http://schemas.microsoft.com/office/drawing/2014/main" xmlns="" id="{7736FE89-3B83-44B1-AA6F-1D63DB6B8370}"/>
              </a:ext>
            </a:extLst>
          </p:cNvPr>
          <p:cNvSpPr txBox="1">
            <a:spLocks noChangeArrowheads="1"/>
          </p:cNvSpPr>
          <p:nvPr/>
        </p:nvSpPr>
        <p:spPr bwMode="auto">
          <a:xfrm>
            <a:off x="1258888" y="549275"/>
            <a:ext cx="69850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وضعیت فرد ناظر و درک او از موقعیت اضطراری </a:t>
            </a:r>
          </a:p>
        </p:txBody>
      </p:sp>
      <p:sp>
        <p:nvSpPr>
          <p:cNvPr id="223238" name="Text Box 6">
            <a:extLst>
              <a:ext uri="{FF2B5EF4-FFF2-40B4-BE49-F238E27FC236}">
                <a16:creationId xmlns:a16="http://schemas.microsoft.com/office/drawing/2014/main" xmlns="" id="{A5D0A63A-9E4B-4D8E-9043-322F27B9761A}"/>
              </a:ext>
            </a:extLst>
          </p:cNvPr>
          <p:cNvSpPr txBox="1">
            <a:spLocks noChangeArrowheads="1"/>
          </p:cNvSpPr>
          <p:nvPr/>
        </p:nvSpPr>
        <p:spPr bwMode="auto">
          <a:xfrm>
            <a:off x="1765300" y="1749425"/>
            <a:ext cx="2735263"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عدم دخالت ناظران </a:t>
            </a:r>
            <a:endParaRPr lang="en-US" altLang="en-US" sz="2500">
              <a:solidFill>
                <a:srgbClr val="FFFF00"/>
              </a:solidFill>
            </a:endParaRPr>
          </a:p>
        </p:txBody>
      </p:sp>
      <p:grpSp>
        <p:nvGrpSpPr>
          <p:cNvPr id="2" name="Group 10">
            <a:extLst>
              <a:ext uri="{FF2B5EF4-FFF2-40B4-BE49-F238E27FC236}">
                <a16:creationId xmlns:a16="http://schemas.microsoft.com/office/drawing/2014/main" xmlns="" id="{1615D7DB-EE4E-416F-BFFD-237B35B5DAB3}"/>
              </a:ext>
            </a:extLst>
          </p:cNvPr>
          <p:cNvGrpSpPr>
            <a:grpSpLocks/>
          </p:cNvGrpSpPr>
          <p:nvPr/>
        </p:nvGrpSpPr>
        <p:grpSpPr bwMode="auto">
          <a:xfrm>
            <a:off x="4427538" y="1338263"/>
            <a:ext cx="2879725" cy="1803400"/>
            <a:chOff x="2789" y="843"/>
            <a:chExt cx="1814" cy="1136"/>
          </a:xfrm>
        </p:grpSpPr>
        <p:sp>
          <p:nvSpPr>
            <p:cNvPr id="126983" name="Line 4">
              <a:extLst>
                <a:ext uri="{FF2B5EF4-FFF2-40B4-BE49-F238E27FC236}">
                  <a16:creationId xmlns:a16="http://schemas.microsoft.com/office/drawing/2014/main" xmlns="" id="{E3222306-A108-4437-A906-46C5D3E70D50}"/>
                </a:ext>
              </a:extLst>
            </p:cNvPr>
            <p:cNvSpPr>
              <a:spLocks noChangeShapeType="1"/>
            </p:cNvSpPr>
            <p:nvPr/>
          </p:nvSpPr>
          <p:spPr bwMode="auto">
            <a:xfrm flipH="1">
              <a:off x="2789" y="1036"/>
              <a:ext cx="590" cy="271"/>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6984" name="Line 5">
              <a:extLst>
                <a:ext uri="{FF2B5EF4-FFF2-40B4-BE49-F238E27FC236}">
                  <a16:creationId xmlns:a16="http://schemas.microsoft.com/office/drawing/2014/main" xmlns="" id="{6C05B62B-351C-44A6-8BDD-38F7586BF7D8}"/>
                </a:ext>
              </a:extLst>
            </p:cNvPr>
            <p:cNvSpPr>
              <a:spLocks noChangeShapeType="1"/>
            </p:cNvSpPr>
            <p:nvPr/>
          </p:nvSpPr>
          <p:spPr bwMode="auto">
            <a:xfrm flipH="1" flipV="1">
              <a:off x="2789" y="1378"/>
              <a:ext cx="590" cy="33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26985" name="Rectangle 7">
              <a:extLst>
                <a:ext uri="{FF2B5EF4-FFF2-40B4-BE49-F238E27FC236}">
                  <a16:creationId xmlns:a16="http://schemas.microsoft.com/office/drawing/2014/main" xmlns="" id="{0B001E0D-6AFE-4B00-A17C-D265DB834E71}"/>
                </a:ext>
              </a:extLst>
            </p:cNvPr>
            <p:cNvSpPr>
              <a:spLocks noChangeArrowheads="1"/>
            </p:cNvSpPr>
            <p:nvPr/>
          </p:nvSpPr>
          <p:spPr bwMode="auto">
            <a:xfrm>
              <a:off x="3377" y="843"/>
              <a:ext cx="1187" cy="443"/>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غفلت جمعی</a:t>
              </a:r>
              <a:endParaRPr lang="en-US" altLang="en-US" sz="2500">
                <a:solidFill>
                  <a:srgbClr val="FFFF00"/>
                </a:solidFill>
              </a:endParaRPr>
            </a:p>
          </p:txBody>
        </p:sp>
        <p:sp>
          <p:nvSpPr>
            <p:cNvPr id="126986" name="Rectangle 8">
              <a:extLst>
                <a:ext uri="{FF2B5EF4-FFF2-40B4-BE49-F238E27FC236}">
                  <a16:creationId xmlns:a16="http://schemas.microsoft.com/office/drawing/2014/main" xmlns="" id="{6B2918D3-D284-4FA9-8C1C-DCA444969703}"/>
                </a:ext>
              </a:extLst>
            </p:cNvPr>
            <p:cNvSpPr>
              <a:spLocks noChangeArrowheads="1"/>
            </p:cNvSpPr>
            <p:nvPr/>
          </p:nvSpPr>
          <p:spPr bwMode="auto">
            <a:xfrm>
              <a:off x="3379" y="1481"/>
              <a:ext cx="1224" cy="498"/>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پخش مسئولیت</a:t>
              </a:r>
              <a:endParaRPr lang="en-US" altLang="en-US" sz="2500">
                <a:solidFill>
                  <a:srgbClr val="FFFF00"/>
                </a:solidFill>
              </a:endParaRPr>
            </a:p>
          </p:txBody>
        </p:sp>
      </p:grpSp>
      <p:sp>
        <p:nvSpPr>
          <p:cNvPr id="223241" name="Text Box 9">
            <a:extLst>
              <a:ext uri="{FF2B5EF4-FFF2-40B4-BE49-F238E27FC236}">
                <a16:creationId xmlns:a16="http://schemas.microsoft.com/office/drawing/2014/main" xmlns="" id="{FA682031-2F73-4B66-BED5-738C1332F855}"/>
              </a:ext>
            </a:extLst>
          </p:cNvPr>
          <p:cNvSpPr txBox="1">
            <a:spLocks noChangeArrowheads="1"/>
          </p:cNvSpPr>
          <p:nvPr/>
        </p:nvSpPr>
        <p:spPr bwMode="auto">
          <a:xfrm>
            <a:off x="539750" y="3330575"/>
            <a:ext cx="80645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غفلت جمعی:</a:t>
            </a:r>
          </a:p>
          <a:p>
            <a:pPr algn="just" eaLnBrk="1" hangingPunct="1">
              <a:lnSpc>
                <a:spcPct val="150000"/>
              </a:lnSpc>
            </a:pPr>
            <a:r>
              <a:rPr lang="fa-IR" altLang="en-US" b="0">
                <a:solidFill>
                  <a:srgbClr val="FFFF00"/>
                </a:solidFill>
              </a:rPr>
              <a:t>	درک تماشاچی یا تماشاچیان از یک صحنه به عنوان موقعیت اضطراری </a:t>
            </a:r>
          </a:p>
          <a:p>
            <a:pPr algn="just" eaLnBrk="1" hangingPunct="1">
              <a:lnSpc>
                <a:spcPct val="150000"/>
              </a:lnSpc>
            </a:pPr>
            <a:r>
              <a:rPr lang="fa-IR" altLang="en-US">
                <a:solidFill>
                  <a:srgbClr val="FF3300"/>
                </a:solidFill>
              </a:rPr>
              <a:t>پخش مسئولیت:</a:t>
            </a:r>
            <a:r>
              <a:rPr lang="fa-IR" altLang="en-US" b="0"/>
              <a:t> </a:t>
            </a:r>
            <a:r>
              <a:rPr lang="fa-IR" altLang="en-US" b="0">
                <a:solidFill>
                  <a:srgbClr val="FFFF00"/>
                </a:solidFill>
              </a:rPr>
              <a:t>حضور دیگران در صحنه</a:t>
            </a:r>
            <a:r>
              <a:rPr lang="fa-IR" altLang="en-US" b="0"/>
              <a:t> </a:t>
            </a:r>
            <a:endParaRPr lang="en-US" altLang="en-US" b="0"/>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223235"/>
                                        </p:tgtEl>
                                        <p:attrNameLst>
                                          <p:attrName>style.visibility</p:attrName>
                                        </p:attrNameLst>
                                      </p:cBhvr>
                                      <p:to>
                                        <p:strVal val="visible"/>
                                      </p:to>
                                    </p:set>
                                    <p:anim to="" calcmode="lin" valueType="num">
                                      <p:cBhvr>
                                        <p:cTn id="7" dur="1" fill="hold"/>
                                        <p:tgtEl>
                                          <p:spTgt spid="223235"/>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to="" calcmode="lin" valueType="num">
                                      <p:cBhvr>
                                        <p:cTn id="11" dur="1" fill="hold"/>
                                        <p:tgtEl>
                                          <p:spTgt spid="2"/>
                                        </p:tgtEl>
                                        <p:attrNameLst>
                                          <p:attrName/>
                                        </p:attrNameLst>
                                      </p:cBhvr>
                                    </p:anim>
                                  </p:childTnLst>
                                </p:cTn>
                              </p:par>
                            </p:childTnLst>
                          </p:cTn>
                        </p:par>
                        <p:par>
                          <p:cTn id="12" fill="hold" nodeType="afterGroup">
                            <p:stCondLst>
                              <p:cond delay="0"/>
                            </p:stCondLst>
                            <p:childTnLst>
                              <p:par>
                                <p:cTn id="13" presetID="24" presetClass="entr" presetSubtype="0" fill="hold" grpId="0" nodeType="afterEffect">
                                  <p:stCondLst>
                                    <p:cond delay="0"/>
                                  </p:stCondLst>
                                  <p:childTnLst>
                                    <p:set>
                                      <p:cBhvr>
                                        <p:cTn id="14" dur="1" fill="hold">
                                          <p:stCondLst>
                                            <p:cond delay="0"/>
                                          </p:stCondLst>
                                        </p:cTn>
                                        <p:tgtEl>
                                          <p:spTgt spid="223238"/>
                                        </p:tgtEl>
                                        <p:attrNameLst>
                                          <p:attrName>style.visibility</p:attrName>
                                        </p:attrNameLst>
                                      </p:cBhvr>
                                      <p:to>
                                        <p:strVal val="visible"/>
                                      </p:to>
                                    </p:set>
                                    <p:anim to="" calcmode="lin" valueType="num">
                                      <p:cBhvr>
                                        <p:cTn id="15" dur="1" fill="hold"/>
                                        <p:tgtEl>
                                          <p:spTgt spid="223238"/>
                                        </p:tgtEl>
                                        <p:attrNameLst>
                                          <p:attrName/>
                                        </p:attrNameLst>
                                      </p:cBhvr>
                                    </p:anim>
                                  </p:childTnLst>
                                </p:cTn>
                              </p:par>
                            </p:childTnLst>
                          </p:cTn>
                        </p:par>
                        <p:par>
                          <p:cTn id="16" fill="hold" nodeType="afterGroup">
                            <p:stCondLst>
                              <p:cond delay="0"/>
                            </p:stCondLst>
                            <p:childTnLst>
                              <p:par>
                                <p:cTn id="17" presetID="24" presetClass="entr" presetSubtype="0" fill="hold" grpId="0" nodeType="afterEffect">
                                  <p:stCondLst>
                                    <p:cond delay="0"/>
                                  </p:stCondLst>
                                  <p:childTnLst>
                                    <p:set>
                                      <p:cBhvr>
                                        <p:cTn id="18" dur="1" fill="hold">
                                          <p:stCondLst>
                                            <p:cond delay="0"/>
                                          </p:stCondLst>
                                        </p:cTn>
                                        <p:tgtEl>
                                          <p:spTgt spid="223241"/>
                                        </p:tgtEl>
                                        <p:attrNameLst>
                                          <p:attrName>style.visibility</p:attrName>
                                        </p:attrNameLst>
                                      </p:cBhvr>
                                      <p:to>
                                        <p:strVal val="visible"/>
                                      </p:to>
                                    </p:set>
                                    <p:anim to="" calcmode="lin" valueType="num">
                                      <p:cBhvr>
                                        <p:cTn id="19" dur="1" fill="hold"/>
                                        <p:tgtEl>
                                          <p:spTgt spid="22324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5" grpId="0"/>
      <p:bldP spid="223238" grpId="0"/>
      <p:bldP spid="223241" grpId="0"/>
    </p:bld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ext Box 2">
            <a:extLst>
              <a:ext uri="{FF2B5EF4-FFF2-40B4-BE49-F238E27FC236}">
                <a16:creationId xmlns:a16="http://schemas.microsoft.com/office/drawing/2014/main" xmlns="" id="{8150E7E3-E11F-421E-BC14-0CC5940B821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4259" name="Text Box 3">
            <a:extLst>
              <a:ext uri="{FF2B5EF4-FFF2-40B4-BE49-F238E27FC236}">
                <a16:creationId xmlns:a16="http://schemas.microsoft.com/office/drawing/2014/main" xmlns="" id="{3A0D2F8A-9AF3-4B40-B1D6-337C61542993}"/>
              </a:ext>
            </a:extLst>
          </p:cNvPr>
          <p:cNvSpPr txBox="1">
            <a:spLocks noChangeArrowheads="1"/>
          </p:cNvSpPr>
          <p:nvPr/>
        </p:nvSpPr>
        <p:spPr bwMode="auto">
          <a:xfrm>
            <a:off x="611188" y="549275"/>
            <a:ext cx="7920037"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وضعیت فرد نیازمند به کمک:</a:t>
            </a:r>
          </a:p>
          <a:p>
            <a:pPr algn="just" eaLnBrk="1" hangingPunct="1">
              <a:lnSpc>
                <a:spcPct val="150000"/>
              </a:lnSpc>
            </a:pPr>
            <a:r>
              <a:rPr lang="fa-IR" altLang="en-US" b="0">
                <a:solidFill>
                  <a:srgbClr val="FFFF00"/>
                </a:solidFill>
              </a:rPr>
              <a:t>1- زنان شانس دریافت کمک بیشتری نسبت به مردان دارند. </a:t>
            </a:r>
          </a:p>
          <a:p>
            <a:pPr algn="just" eaLnBrk="1" hangingPunct="1">
              <a:lnSpc>
                <a:spcPct val="150000"/>
              </a:lnSpc>
            </a:pPr>
            <a:r>
              <a:rPr lang="fa-IR" altLang="en-US" b="0">
                <a:solidFill>
                  <a:srgbClr val="FFFF00"/>
                </a:solidFill>
              </a:rPr>
              <a:t>2- کودکان و پیران نسبت به جوانان شانس دریافت کمک بیشتری دارند. </a:t>
            </a:r>
          </a:p>
          <a:p>
            <a:pPr algn="just" eaLnBrk="1" hangingPunct="1">
              <a:lnSpc>
                <a:spcPct val="150000"/>
              </a:lnSpc>
            </a:pPr>
            <a:r>
              <a:rPr lang="fa-IR" altLang="en-US" b="0">
                <a:solidFill>
                  <a:srgbClr val="FFFF00"/>
                </a:solidFill>
              </a:rPr>
              <a:t>3- کمک رسانی بین هم نژادان بیشتر دیده می شود بخصوص اگر فرد نیازمند به کمک مست باشد.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224259">
                                            <p:txEl>
                                              <p:pRg st="0" end="0"/>
                                            </p:txEl>
                                          </p:spTgt>
                                        </p:tgtEl>
                                        <p:attrNameLst>
                                          <p:attrName>style.visibility</p:attrName>
                                        </p:attrNameLst>
                                      </p:cBhvr>
                                      <p:to>
                                        <p:strVal val="visible"/>
                                      </p:to>
                                    </p:set>
                                    <p:animEffect transition="in" filter="slide(fromLeft)">
                                      <p:cBhvr>
                                        <p:cTn id="7" dur="2000"/>
                                        <p:tgtEl>
                                          <p:spTgt spid="224259">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224259">
                                            <p:txEl>
                                              <p:pRg st="1" end="1"/>
                                            </p:txEl>
                                          </p:spTgt>
                                        </p:tgtEl>
                                        <p:attrNameLst>
                                          <p:attrName>style.visibility</p:attrName>
                                        </p:attrNameLst>
                                      </p:cBhvr>
                                      <p:to>
                                        <p:strVal val="visible"/>
                                      </p:to>
                                    </p:set>
                                    <p:animEffect transition="in" filter="slide(fromLeft)">
                                      <p:cBhvr>
                                        <p:cTn id="11" dur="2000"/>
                                        <p:tgtEl>
                                          <p:spTgt spid="224259">
                                            <p:txEl>
                                              <p:pRg st="1" end="1"/>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224259">
                                            <p:txEl>
                                              <p:pRg st="2" end="2"/>
                                            </p:txEl>
                                          </p:spTgt>
                                        </p:tgtEl>
                                        <p:attrNameLst>
                                          <p:attrName>style.visibility</p:attrName>
                                        </p:attrNameLst>
                                      </p:cBhvr>
                                      <p:to>
                                        <p:strVal val="visible"/>
                                      </p:to>
                                    </p:set>
                                    <p:animEffect transition="in" filter="slide(fromLeft)">
                                      <p:cBhvr>
                                        <p:cTn id="15" dur="2000"/>
                                        <p:tgtEl>
                                          <p:spTgt spid="224259">
                                            <p:txEl>
                                              <p:pRg st="2" end="2"/>
                                            </p:txEl>
                                          </p:spTgt>
                                        </p:tgtEl>
                                      </p:cBhvr>
                                    </p:animEffect>
                                  </p:childTnLst>
                                </p:cTn>
                              </p:par>
                            </p:childTnLst>
                          </p:cTn>
                        </p:par>
                        <p:par>
                          <p:cTn id="16" fill="hold" nodeType="afterGroup">
                            <p:stCondLst>
                              <p:cond delay="6000"/>
                            </p:stCondLst>
                            <p:childTnLst>
                              <p:par>
                                <p:cTn id="17" presetID="12" presetClass="entr" presetSubtype="8" fill="hold" nodeType="afterEffect">
                                  <p:stCondLst>
                                    <p:cond delay="0"/>
                                  </p:stCondLst>
                                  <p:childTnLst>
                                    <p:set>
                                      <p:cBhvr>
                                        <p:cTn id="18" dur="1" fill="hold">
                                          <p:stCondLst>
                                            <p:cond delay="0"/>
                                          </p:stCondLst>
                                        </p:cTn>
                                        <p:tgtEl>
                                          <p:spTgt spid="224259">
                                            <p:txEl>
                                              <p:pRg st="3" end="3"/>
                                            </p:txEl>
                                          </p:spTgt>
                                        </p:tgtEl>
                                        <p:attrNameLst>
                                          <p:attrName>style.visibility</p:attrName>
                                        </p:attrNameLst>
                                      </p:cBhvr>
                                      <p:to>
                                        <p:strVal val="visible"/>
                                      </p:to>
                                    </p:set>
                                    <p:animEffect transition="in" filter="slide(fromLeft)">
                                      <p:cBhvr>
                                        <p:cTn id="19" dur="2000"/>
                                        <p:tgtEl>
                                          <p:spTgt spid="2242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ext Box 2">
            <a:extLst>
              <a:ext uri="{FF2B5EF4-FFF2-40B4-BE49-F238E27FC236}">
                <a16:creationId xmlns:a16="http://schemas.microsoft.com/office/drawing/2014/main" xmlns="" id="{CC5D54C2-3E4A-4435-8E1C-25827031326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5283" name="Text Box 3">
            <a:extLst>
              <a:ext uri="{FF2B5EF4-FFF2-40B4-BE49-F238E27FC236}">
                <a16:creationId xmlns:a16="http://schemas.microsoft.com/office/drawing/2014/main" xmlns="" id="{1DD1060C-ACAF-4244-BB4F-5DAC16EFE1CE}"/>
              </a:ext>
            </a:extLst>
          </p:cNvPr>
          <p:cNvSpPr txBox="1">
            <a:spLocks noChangeArrowheads="1"/>
          </p:cNvSpPr>
          <p:nvPr/>
        </p:nvSpPr>
        <p:spPr bwMode="auto">
          <a:xfrm>
            <a:off x="684213" y="549275"/>
            <a:ext cx="78486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4- شانس دریافت کمک در حالت بیماری بیشتر از حالت مستی است. </a:t>
            </a:r>
          </a:p>
          <a:p>
            <a:pPr algn="just" eaLnBrk="1" hangingPunct="1">
              <a:lnSpc>
                <a:spcPct val="150000"/>
              </a:lnSpc>
            </a:pPr>
            <a:r>
              <a:rPr lang="fa-IR" altLang="en-US" b="0">
                <a:solidFill>
                  <a:srgbClr val="FFFF00"/>
                </a:solidFill>
              </a:rPr>
              <a:t>5- ناظران مرد بیشتر از ناظران زن دخالت می کنند. </a:t>
            </a:r>
          </a:p>
          <a:p>
            <a:pPr algn="just" eaLnBrk="1" hangingPunct="1">
              <a:lnSpc>
                <a:spcPct val="150000"/>
              </a:lnSpc>
            </a:pPr>
            <a:r>
              <a:rPr lang="fa-IR" altLang="en-US" b="0">
                <a:solidFill>
                  <a:srgbClr val="FFFF00"/>
                </a:solidFill>
              </a:rPr>
              <a:t>6- روبرو شدن مستقیم ناظر با موقعیت اضطراری احتمال دخالت را افزایش می دهد.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25283">
                                            <p:txEl>
                                              <p:pRg st="0" end="0"/>
                                            </p:txEl>
                                          </p:spTgt>
                                        </p:tgtEl>
                                        <p:attrNameLst>
                                          <p:attrName>style.visibility</p:attrName>
                                        </p:attrNameLst>
                                      </p:cBhvr>
                                      <p:to>
                                        <p:strVal val="visible"/>
                                      </p:to>
                                    </p:set>
                                    <p:animEffect transition="in" filter="wedge">
                                      <p:cBhvr>
                                        <p:cTn id="7" dur="2000"/>
                                        <p:tgtEl>
                                          <p:spTgt spid="225283">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25283">
                                            <p:txEl>
                                              <p:pRg st="1" end="1"/>
                                            </p:txEl>
                                          </p:spTgt>
                                        </p:tgtEl>
                                        <p:attrNameLst>
                                          <p:attrName>style.visibility</p:attrName>
                                        </p:attrNameLst>
                                      </p:cBhvr>
                                      <p:to>
                                        <p:strVal val="visible"/>
                                      </p:to>
                                    </p:set>
                                    <p:animEffect transition="in" filter="wedge">
                                      <p:cBhvr>
                                        <p:cTn id="11" dur="2000"/>
                                        <p:tgtEl>
                                          <p:spTgt spid="225283">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25283">
                                            <p:txEl>
                                              <p:pRg st="2" end="2"/>
                                            </p:txEl>
                                          </p:spTgt>
                                        </p:tgtEl>
                                        <p:attrNameLst>
                                          <p:attrName>style.visibility</p:attrName>
                                        </p:attrNameLst>
                                      </p:cBhvr>
                                      <p:to>
                                        <p:strVal val="visible"/>
                                      </p:to>
                                    </p:set>
                                    <p:animEffect transition="in" filter="wedge">
                                      <p:cBhvr>
                                        <p:cTn id="15" dur="2000"/>
                                        <p:tgtEl>
                                          <p:spTgt spid="2252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ext Box 2">
            <a:extLst>
              <a:ext uri="{FF2B5EF4-FFF2-40B4-BE49-F238E27FC236}">
                <a16:creationId xmlns:a16="http://schemas.microsoft.com/office/drawing/2014/main" xmlns="" id="{9E614F65-170C-4251-AF58-C3841802CB0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6307" name="Text Box 3">
            <a:extLst>
              <a:ext uri="{FF2B5EF4-FFF2-40B4-BE49-F238E27FC236}">
                <a16:creationId xmlns:a16="http://schemas.microsoft.com/office/drawing/2014/main" xmlns="" id="{B3268DEA-834E-4C25-A77B-F8A72CBC133D}"/>
              </a:ext>
            </a:extLst>
          </p:cNvPr>
          <p:cNvSpPr txBox="1">
            <a:spLocks noChangeArrowheads="1"/>
          </p:cNvSpPr>
          <p:nvPr/>
        </p:nvSpPr>
        <p:spPr bwMode="auto">
          <a:xfrm>
            <a:off x="755650" y="549275"/>
            <a:ext cx="7632700"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FF3300"/>
                </a:solidFill>
              </a:rPr>
              <a:t>مفهوم اضافه بار</a:t>
            </a:r>
          </a:p>
          <a:p>
            <a:pPr algn="just" eaLnBrk="1" hangingPunct="1">
              <a:lnSpc>
                <a:spcPct val="150000"/>
              </a:lnSpc>
            </a:pPr>
            <a:r>
              <a:rPr lang="fa-IR" altLang="en-US" sz="2500">
                <a:solidFill>
                  <a:srgbClr val="66FF99"/>
                </a:solidFill>
              </a:rPr>
              <a:t>تعریف:</a:t>
            </a:r>
          </a:p>
          <a:p>
            <a:pPr algn="just" eaLnBrk="1" hangingPunct="1">
              <a:lnSpc>
                <a:spcPct val="150000"/>
              </a:lnSpc>
            </a:pPr>
            <a:r>
              <a:rPr lang="fa-IR" altLang="en-US" b="0">
                <a:solidFill>
                  <a:srgbClr val="FFFF00"/>
                </a:solidFill>
              </a:rPr>
              <a:t>	وقتی مقدار زیادی اطلاعات ورودی در زمان کم به شخص عرضه شوند، سیستم ادراکی او قادر به پردازش این همه  اطلاعات ورودی نخواهد بود در نتیجه به حالت </a:t>
            </a:r>
            <a:r>
              <a:rPr lang="fa-IR" altLang="en-US" sz="2500" b="0">
                <a:solidFill>
                  <a:srgbClr val="66FFFF"/>
                </a:solidFill>
                <a:cs typeface="B Jadid" pitchFamily="2" charset="0"/>
              </a:rPr>
              <a:t>اضافه بار</a:t>
            </a:r>
            <a:r>
              <a:rPr lang="fa-IR" altLang="en-US" b="0">
                <a:solidFill>
                  <a:srgbClr val="FFFF00"/>
                </a:solidFill>
              </a:rPr>
              <a:t> دچار می شود.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226307">
                                            <p:txEl>
                                              <p:pRg st="0" end="0"/>
                                            </p:txEl>
                                          </p:spTgt>
                                        </p:tgtEl>
                                        <p:attrNameLst>
                                          <p:attrName>style.visibility</p:attrName>
                                        </p:attrNameLst>
                                      </p:cBhvr>
                                      <p:to>
                                        <p:strVal val="visible"/>
                                      </p:to>
                                    </p:set>
                                    <p:animEffect transition="in" filter="fade">
                                      <p:cBhvr>
                                        <p:cTn id="7" dur="2000"/>
                                        <p:tgtEl>
                                          <p:spTgt spid="226307">
                                            <p:txEl>
                                              <p:pRg st="0" end="0"/>
                                            </p:txEl>
                                          </p:spTgt>
                                        </p:tgtEl>
                                      </p:cBhvr>
                                    </p:animEffect>
                                    <p:anim calcmode="lin" valueType="num">
                                      <p:cBhvr>
                                        <p:cTn id="8" dur="2000" fill="hold"/>
                                        <p:tgtEl>
                                          <p:spTgt spid="226307">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26307">
                                            <p:txEl>
                                              <p:pRg st="0" end="0"/>
                                            </p:txEl>
                                          </p:spTgt>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4400"/>
                            </p:stCondLst>
                            <p:childTnLst>
                              <p:par>
                                <p:cTn id="11" presetID="45" presetClass="entr" presetSubtype="0" fill="hold" nodeType="afterEffect">
                                  <p:stCondLst>
                                    <p:cond delay="0"/>
                                  </p:stCondLst>
                                  <p:iterate type="lt">
                                    <p:tmPct val="10000"/>
                                  </p:iterate>
                                  <p:childTnLst>
                                    <p:set>
                                      <p:cBhvr>
                                        <p:cTn id="12" dur="1" fill="hold">
                                          <p:stCondLst>
                                            <p:cond delay="0"/>
                                          </p:stCondLst>
                                        </p:cTn>
                                        <p:tgtEl>
                                          <p:spTgt spid="226307">
                                            <p:txEl>
                                              <p:pRg st="1" end="1"/>
                                            </p:txEl>
                                          </p:spTgt>
                                        </p:tgtEl>
                                        <p:attrNameLst>
                                          <p:attrName>style.visibility</p:attrName>
                                        </p:attrNameLst>
                                      </p:cBhvr>
                                      <p:to>
                                        <p:strVal val="visible"/>
                                      </p:to>
                                    </p:set>
                                    <p:animEffect transition="in" filter="fade">
                                      <p:cBhvr>
                                        <p:cTn id="13" dur="2000"/>
                                        <p:tgtEl>
                                          <p:spTgt spid="226307">
                                            <p:txEl>
                                              <p:pRg st="1" end="1"/>
                                            </p:txEl>
                                          </p:spTgt>
                                        </p:tgtEl>
                                      </p:cBhvr>
                                    </p:animEffect>
                                    <p:anim calcmode="lin" valueType="num">
                                      <p:cBhvr>
                                        <p:cTn id="14" dur="2000" fill="hold"/>
                                        <p:tgtEl>
                                          <p:spTgt spid="226307">
                                            <p:txEl>
                                              <p:pRg st="1" end="1"/>
                                            </p:txEl>
                                          </p:spTgt>
                                        </p:tgtEl>
                                        <p:attrNameLst>
                                          <p:attrName>ppt_w</p:attrName>
                                        </p:attrNameLst>
                                      </p:cBhvr>
                                      <p:tavLst>
                                        <p:tav tm="0" fmla="#ppt_w*sin(2.5*pi*$)">
                                          <p:val>
                                            <p:fltVal val="0"/>
                                          </p:val>
                                        </p:tav>
                                        <p:tav tm="100000">
                                          <p:val>
                                            <p:fltVal val="1"/>
                                          </p:val>
                                        </p:tav>
                                      </p:tavLst>
                                    </p:anim>
                                    <p:anim calcmode="lin" valueType="num">
                                      <p:cBhvr>
                                        <p:cTn id="15" dur="2000" fill="hold"/>
                                        <p:tgtEl>
                                          <p:spTgt spid="226307">
                                            <p:txEl>
                                              <p:pRg st="1" end="1"/>
                                            </p:txEl>
                                          </p:spTgt>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7400"/>
                            </p:stCondLst>
                            <p:childTnLst>
                              <p:par>
                                <p:cTn id="17" presetID="45" presetClass="entr" presetSubtype="0" fill="hold" nodeType="afterEffect">
                                  <p:stCondLst>
                                    <p:cond delay="0"/>
                                  </p:stCondLst>
                                  <p:iterate type="lt">
                                    <p:tmPct val="10000"/>
                                  </p:iterate>
                                  <p:childTnLst>
                                    <p:set>
                                      <p:cBhvr>
                                        <p:cTn id="18" dur="1" fill="hold">
                                          <p:stCondLst>
                                            <p:cond delay="0"/>
                                          </p:stCondLst>
                                        </p:cTn>
                                        <p:tgtEl>
                                          <p:spTgt spid="226307">
                                            <p:txEl>
                                              <p:pRg st="2" end="2"/>
                                            </p:txEl>
                                          </p:spTgt>
                                        </p:tgtEl>
                                        <p:attrNameLst>
                                          <p:attrName>style.visibility</p:attrName>
                                        </p:attrNameLst>
                                      </p:cBhvr>
                                      <p:to>
                                        <p:strVal val="visible"/>
                                      </p:to>
                                    </p:set>
                                    <p:animEffect transition="in" filter="fade">
                                      <p:cBhvr>
                                        <p:cTn id="19" dur="2000"/>
                                        <p:tgtEl>
                                          <p:spTgt spid="226307">
                                            <p:txEl>
                                              <p:pRg st="2" end="2"/>
                                            </p:txEl>
                                          </p:spTgt>
                                        </p:tgtEl>
                                      </p:cBhvr>
                                    </p:animEffect>
                                    <p:anim calcmode="lin" valueType="num">
                                      <p:cBhvr>
                                        <p:cTn id="20" dur="2000" fill="hold"/>
                                        <p:tgtEl>
                                          <p:spTgt spid="226307">
                                            <p:txEl>
                                              <p:pRg st="2" end="2"/>
                                            </p:txEl>
                                          </p:spTgt>
                                        </p:tgtEl>
                                        <p:attrNameLst>
                                          <p:attrName>ppt_w</p:attrName>
                                        </p:attrNameLst>
                                      </p:cBhvr>
                                      <p:tavLst>
                                        <p:tav tm="0" fmla="#ppt_w*sin(2.5*pi*$)">
                                          <p:val>
                                            <p:fltVal val="0"/>
                                          </p:val>
                                        </p:tav>
                                        <p:tav tm="100000">
                                          <p:val>
                                            <p:fltVal val="1"/>
                                          </p:val>
                                        </p:tav>
                                      </p:tavLst>
                                    </p:anim>
                                    <p:anim calcmode="lin" valueType="num">
                                      <p:cBhvr>
                                        <p:cTn id="21" dur="2000" fill="hold"/>
                                        <p:tgtEl>
                                          <p:spTgt spid="226307">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Text Box 2">
            <a:extLst>
              <a:ext uri="{FF2B5EF4-FFF2-40B4-BE49-F238E27FC236}">
                <a16:creationId xmlns:a16="http://schemas.microsoft.com/office/drawing/2014/main" xmlns="" id="{1BAA481F-B2B7-47E2-86A7-C3FCAB6D22A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7331" name="Text Box 3">
            <a:extLst>
              <a:ext uri="{FF2B5EF4-FFF2-40B4-BE49-F238E27FC236}">
                <a16:creationId xmlns:a16="http://schemas.microsoft.com/office/drawing/2014/main" xmlns="" id="{F7DD14F7-FEDE-4B7B-911D-1C8FF5280E2D}"/>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چگونگی تاثیر اضافه بار بر روابط انسانی </a:t>
            </a:r>
          </a:p>
          <a:p>
            <a:pPr algn="just" eaLnBrk="1" hangingPunct="1">
              <a:lnSpc>
                <a:spcPct val="150000"/>
              </a:lnSpc>
            </a:pPr>
            <a:r>
              <a:rPr lang="fa-IR" altLang="en-US" b="0">
                <a:solidFill>
                  <a:srgbClr val="FFFF00"/>
                </a:solidFill>
              </a:rPr>
              <a:t>1- زمان و وقت کمتری به هر یک از محرکات ورودی می رسد. </a:t>
            </a:r>
          </a:p>
          <a:p>
            <a:pPr algn="just" eaLnBrk="1" hangingPunct="1">
              <a:lnSpc>
                <a:spcPct val="150000"/>
              </a:lnSpc>
            </a:pPr>
            <a:r>
              <a:rPr lang="fa-IR" altLang="en-US" b="0">
                <a:solidFill>
                  <a:srgbClr val="FFFF00"/>
                </a:solidFill>
              </a:rPr>
              <a:t>2- به صورت انتخابی با مطالب و رویدادها برخورد می شود. </a:t>
            </a:r>
          </a:p>
          <a:p>
            <a:pPr algn="just" eaLnBrk="1" hangingPunct="1">
              <a:lnSpc>
                <a:spcPct val="150000"/>
              </a:lnSpc>
            </a:pPr>
            <a:r>
              <a:rPr lang="fa-IR" altLang="en-US" b="0">
                <a:solidFill>
                  <a:srgbClr val="FFFF00"/>
                </a:solidFill>
              </a:rPr>
              <a:t>3- انتقال اضافه بار به دیگران صورت می گیرد.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27331">
                                            <p:txEl>
                                              <p:pRg st="0" end="0"/>
                                            </p:txEl>
                                          </p:spTgt>
                                        </p:tgtEl>
                                        <p:attrNameLst>
                                          <p:attrName>style.visibility</p:attrName>
                                        </p:attrNameLst>
                                      </p:cBhvr>
                                      <p:to>
                                        <p:strVal val="visible"/>
                                      </p:to>
                                    </p:set>
                                    <p:animEffect transition="in" filter="dissolve">
                                      <p:cBhvr>
                                        <p:cTn id="7" dur="2000"/>
                                        <p:tgtEl>
                                          <p:spTgt spid="227331">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227331">
                                            <p:txEl>
                                              <p:pRg st="1" end="1"/>
                                            </p:txEl>
                                          </p:spTgt>
                                        </p:tgtEl>
                                        <p:attrNameLst>
                                          <p:attrName>style.visibility</p:attrName>
                                        </p:attrNameLst>
                                      </p:cBhvr>
                                      <p:to>
                                        <p:strVal val="visible"/>
                                      </p:to>
                                    </p:set>
                                    <p:animEffect transition="in" filter="dissolve">
                                      <p:cBhvr>
                                        <p:cTn id="11" dur="2000"/>
                                        <p:tgtEl>
                                          <p:spTgt spid="227331">
                                            <p:txEl>
                                              <p:pRg st="1" end="1"/>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227331">
                                            <p:txEl>
                                              <p:pRg st="2" end="2"/>
                                            </p:txEl>
                                          </p:spTgt>
                                        </p:tgtEl>
                                        <p:attrNameLst>
                                          <p:attrName>style.visibility</p:attrName>
                                        </p:attrNameLst>
                                      </p:cBhvr>
                                      <p:to>
                                        <p:strVal val="visible"/>
                                      </p:to>
                                    </p:set>
                                    <p:animEffect transition="in" filter="dissolve">
                                      <p:cBhvr>
                                        <p:cTn id="15" dur="2000"/>
                                        <p:tgtEl>
                                          <p:spTgt spid="227331">
                                            <p:txEl>
                                              <p:pRg st="2" end="2"/>
                                            </p:txEl>
                                          </p:spTgt>
                                        </p:tgtEl>
                                      </p:cBhvr>
                                    </p:animEffect>
                                  </p:childTnLst>
                                </p:cTn>
                              </p:par>
                            </p:childTnLst>
                          </p:cTn>
                        </p:par>
                        <p:par>
                          <p:cTn id="16" fill="hold" nodeType="afterGroup">
                            <p:stCondLst>
                              <p:cond delay="6000"/>
                            </p:stCondLst>
                            <p:childTnLst>
                              <p:par>
                                <p:cTn id="17" presetID="9" presetClass="entr" presetSubtype="0" fill="hold" nodeType="afterEffect">
                                  <p:stCondLst>
                                    <p:cond delay="0"/>
                                  </p:stCondLst>
                                  <p:childTnLst>
                                    <p:set>
                                      <p:cBhvr>
                                        <p:cTn id="18" dur="1" fill="hold">
                                          <p:stCondLst>
                                            <p:cond delay="0"/>
                                          </p:stCondLst>
                                        </p:cTn>
                                        <p:tgtEl>
                                          <p:spTgt spid="227331">
                                            <p:txEl>
                                              <p:pRg st="3" end="3"/>
                                            </p:txEl>
                                          </p:spTgt>
                                        </p:tgtEl>
                                        <p:attrNameLst>
                                          <p:attrName>style.visibility</p:attrName>
                                        </p:attrNameLst>
                                      </p:cBhvr>
                                      <p:to>
                                        <p:strVal val="visible"/>
                                      </p:to>
                                    </p:set>
                                    <p:animEffect transition="in" filter="dissolve">
                                      <p:cBhvr>
                                        <p:cTn id="19" dur="2000"/>
                                        <p:tgtEl>
                                          <p:spTgt spid="2273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Text Box 2">
            <a:extLst>
              <a:ext uri="{FF2B5EF4-FFF2-40B4-BE49-F238E27FC236}">
                <a16:creationId xmlns:a16="http://schemas.microsoft.com/office/drawing/2014/main" xmlns="" id="{8D568195-0706-4B97-B057-91F99FFE557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29379" name="Text Box 3">
            <a:extLst>
              <a:ext uri="{FF2B5EF4-FFF2-40B4-BE49-F238E27FC236}">
                <a16:creationId xmlns:a16="http://schemas.microsoft.com/office/drawing/2014/main" xmlns="" id="{19DBF991-F661-4C88-839C-34F279B66BDE}"/>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4- اقـدام به پیــشگیــری از گرفـتاری و دچـار شدن به اضافه بار می شود.</a:t>
            </a:r>
          </a:p>
          <a:p>
            <a:pPr algn="just" eaLnBrk="1" hangingPunct="1">
              <a:lnSpc>
                <a:spcPct val="150000"/>
              </a:lnSpc>
            </a:pPr>
            <a:r>
              <a:rPr lang="fa-IR" altLang="en-US" b="0">
                <a:solidFill>
                  <a:srgbClr val="FFFF00"/>
                </a:solidFill>
              </a:rPr>
              <a:t>5- وسائل جداسازی ناشی از اضافه بار موجب جدایی بین مردم می شود.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29379">
                                            <p:txEl>
                                              <p:pRg st="0" end="0"/>
                                            </p:txEl>
                                          </p:spTgt>
                                        </p:tgtEl>
                                        <p:attrNameLst>
                                          <p:attrName>style.visibility</p:attrName>
                                        </p:attrNameLst>
                                      </p:cBhvr>
                                      <p:to>
                                        <p:strVal val="visible"/>
                                      </p:to>
                                    </p:set>
                                    <p:animEffect transition="in" filter="slide(fromBottom)">
                                      <p:cBhvr>
                                        <p:cTn id="7" dur="2000"/>
                                        <p:tgtEl>
                                          <p:spTgt spid="229379">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29379">
                                            <p:txEl>
                                              <p:pRg st="1" end="1"/>
                                            </p:txEl>
                                          </p:spTgt>
                                        </p:tgtEl>
                                        <p:attrNameLst>
                                          <p:attrName>style.visibility</p:attrName>
                                        </p:attrNameLst>
                                      </p:cBhvr>
                                      <p:to>
                                        <p:strVal val="visible"/>
                                      </p:to>
                                    </p:set>
                                    <p:animEffect transition="in" filter="slide(fromBottom)">
                                      <p:cBhvr>
                                        <p:cTn id="11" dur="2000"/>
                                        <p:tgtEl>
                                          <p:spTgt spid="22937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Text Box 2">
            <a:extLst>
              <a:ext uri="{FF2B5EF4-FFF2-40B4-BE49-F238E27FC236}">
                <a16:creationId xmlns:a16="http://schemas.microsoft.com/office/drawing/2014/main" xmlns="" id="{F2D48D21-F1A6-409D-908A-2A96BEEAF61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73763" name="Text Box 3">
            <a:extLst>
              <a:ext uri="{FF2B5EF4-FFF2-40B4-BE49-F238E27FC236}">
                <a16:creationId xmlns:a16="http://schemas.microsoft.com/office/drawing/2014/main" xmlns="" id="{7A2F4906-0255-43F9-9782-FC9FD98C3374}"/>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6- وظایف و مسئولیتها در شهرهای بزرگ تخصصی و سازمانی شده اند.</a:t>
            </a:r>
          </a:p>
          <a:p>
            <a:pPr algn="just" eaLnBrk="1" hangingPunct="1">
              <a:lnSpc>
                <a:spcPct val="150000"/>
              </a:lnSpc>
            </a:pPr>
            <a:r>
              <a:rPr lang="fa-IR" altLang="en-US" b="0">
                <a:solidFill>
                  <a:srgbClr val="FFFF00"/>
                </a:solidFill>
              </a:rPr>
              <a:t>7- گمنامی موجب عدم دخالت ناظران می شود.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4" fill="hold" nodeType="afterEffect">
                                  <p:stCondLst>
                                    <p:cond delay="0"/>
                                  </p:stCondLst>
                                  <p:childTnLst>
                                    <p:set>
                                      <p:cBhvr>
                                        <p:cTn id="6" dur="1" fill="hold">
                                          <p:stCondLst>
                                            <p:cond delay="0"/>
                                          </p:stCondLst>
                                        </p:cTn>
                                        <p:tgtEl>
                                          <p:spTgt spid="373763">
                                            <p:txEl>
                                              <p:pRg st="0" end="0"/>
                                            </p:txEl>
                                          </p:spTgt>
                                        </p:tgtEl>
                                        <p:attrNameLst>
                                          <p:attrName>style.visibility</p:attrName>
                                        </p:attrNameLst>
                                      </p:cBhvr>
                                      <p:to>
                                        <p:strVal val="visible"/>
                                      </p:to>
                                    </p:set>
                                    <p:animEffect transition="in" filter="wheel(4)">
                                      <p:cBhvr>
                                        <p:cTn id="7" dur="2000"/>
                                        <p:tgtEl>
                                          <p:spTgt spid="373763">
                                            <p:txEl>
                                              <p:pRg st="0" end="0"/>
                                            </p:txEl>
                                          </p:spTgt>
                                        </p:tgtEl>
                                      </p:cBhvr>
                                    </p:animEffect>
                                  </p:childTnLst>
                                </p:cTn>
                              </p:par>
                            </p:childTnLst>
                          </p:cTn>
                        </p:par>
                        <p:par>
                          <p:cTn id="8" fill="hold" nodeType="afterGroup">
                            <p:stCondLst>
                              <p:cond delay="2000"/>
                            </p:stCondLst>
                            <p:childTnLst>
                              <p:par>
                                <p:cTn id="9" presetID="21" presetClass="entr" presetSubtype="4" fill="hold" nodeType="afterEffect">
                                  <p:stCondLst>
                                    <p:cond delay="0"/>
                                  </p:stCondLst>
                                  <p:childTnLst>
                                    <p:set>
                                      <p:cBhvr>
                                        <p:cTn id="10" dur="1" fill="hold">
                                          <p:stCondLst>
                                            <p:cond delay="0"/>
                                          </p:stCondLst>
                                        </p:cTn>
                                        <p:tgtEl>
                                          <p:spTgt spid="373763">
                                            <p:txEl>
                                              <p:pRg st="1" end="1"/>
                                            </p:txEl>
                                          </p:spTgt>
                                        </p:tgtEl>
                                        <p:attrNameLst>
                                          <p:attrName>style.visibility</p:attrName>
                                        </p:attrNameLst>
                                      </p:cBhvr>
                                      <p:to>
                                        <p:strVal val="visible"/>
                                      </p:to>
                                    </p:set>
                                    <p:animEffect transition="in" filter="wheel(4)">
                                      <p:cBhvr>
                                        <p:cTn id="11" dur="2000"/>
                                        <p:tgtEl>
                                          <p:spTgt spid="3737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Text Box 2">
            <a:extLst>
              <a:ext uri="{FF2B5EF4-FFF2-40B4-BE49-F238E27FC236}">
                <a16:creationId xmlns:a16="http://schemas.microsoft.com/office/drawing/2014/main" xmlns="" id="{7E2BB82A-F7D0-41B8-878D-DE14B9A4DBB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0403" name="Text Box 3">
            <a:extLst>
              <a:ext uri="{FF2B5EF4-FFF2-40B4-BE49-F238E27FC236}">
                <a16:creationId xmlns:a16="http://schemas.microsoft.com/office/drawing/2014/main" xmlns="" id="{6CB19FF5-F45B-466C-9010-5A6BD5D0ACDA}"/>
              </a:ext>
            </a:extLst>
          </p:cNvPr>
          <p:cNvSpPr txBox="1">
            <a:spLocks noChangeArrowheads="1"/>
          </p:cNvSpPr>
          <p:nvPr/>
        </p:nvSpPr>
        <p:spPr bwMode="auto">
          <a:xfrm>
            <a:off x="2195513" y="836613"/>
            <a:ext cx="47529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تفاوتهای فرهنگی در کمک رسانی </a:t>
            </a:r>
          </a:p>
        </p:txBody>
      </p:sp>
      <p:grpSp>
        <p:nvGrpSpPr>
          <p:cNvPr id="2" name="Group 9">
            <a:extLst>
              <a:ext uri="{FF2B5EF4-FFF2-40B4-BE49-F238E27FC236}">
                <a16:creationId xmlns:a16="http://schemas.microsoft.com/office/drawing/2014/main" xmlns="" id="{ACF2C5FA-8AA4-4A4D-AE53-08FA922B3D0E}"/>
              </a:ext>
            </a:extLst>
          </p:cNvPr>
          <p:cNvGrpSpPr>
            <a:grpSpLocks/>
          </p:cNvGrpSpPr>
          <p:nvPr/>
        </p:nvGrpSpPr>
        <p:grpSpPr bwMode="auto">
          <a:xfrm>
            <a:off x="5418138" y="2209800"/>
            <a:ext cx="3455987" cy="1655763"/>
            <a:chOff x="3413" y="1392"/>
            <a:chExt cx="2177" cy="1043"/>
          </a:xfrm>
        </p:grpSpPr>
        <p:sp>
          <p:nvSpPr>
            <p:cNvPr id="134153" name="Rectangle 4">
              <a:extLst>
                <a:ext uri="{FF2B5EF4-FFF2-40B4-BE49-F238E27FC236}">
                  <a16:creationId xmlns:a16="http://schemas.microsoft.com/office/drawing/2014/main" xmlns="" id="{7299CD44-EA9B-458E-B6DD-0027D712271F}"/>
                </a:ext>
              </a:extLst>
            </p:cNvPr>
            <p:cNvSpPr>
              <a:spLocks noChangeArrowheads="1"/>
            </p:cNvSpPr>
            <p:nvPr/>
          </p:nvSpPr>
          <p:spPr bwMode="auto">
            <a:xfrm>
              <a:off x="3413" y="1392"/>
              <a:ext cx="2177" cy="405"/>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شیوه های فرزند پروری </a:t>
              </a:r>
              <a:endParaRPr lang="en-US" altLang="en-US" sz="2500">
                <a:solidFill>
                  <a:srgbClr val="FFFF00"/>
                </a:solidFill>
              </a:endParaRPr>
            </a:p>
          </p:txBody>
        </p:sp>
        <p:sp>
          <p:nvSpPr>
            <p:cNvPr id="134154" name="Line 6">
              <a:extLst>
                <a:ext uri="{FF2B5EF4-FFF2-40B4-BE49-F238E27FC236}">
                  <a16:creationId xmlns:a16="http://schemas.microsoft.com/office/drawing/2014/main" xmlns="" id="{DD0A79F2-7F35-46A5-9066-FA9A5CFEC80A}"/>
                </a:ext>
              </a:extLst>
            </p:cNvPr>
            <p:cNvSpPr>
              <a:spLocks noChangeShapeType="1"/>
            </p:cNvSpPr>
            <p:nvPr/>
          </p:nvSpPr>
          <p:spPr bwMode="auto">
            <a:xfrm flipH="1">
              <a:off x="3525" y="1797"/>
              <a:ext cx="1089" cy="638"/>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 name="Group 10">
            <a:extLst>
              <a:ext uri="{FF2B5EF4-FFF2-40B4-BE49-F238E27FC236}">
                <a16:creationId xmlns:a16="http://schemas.microsoft.com/office/drawing/2014/main" xmlns="" id="{C784F5D8-EBB3-4221-846D-7E3D63A14639}"/>
              </a:ext>
            </a:extLst>
          </p:cNvPr>
          <p:cNvGrpSpPr>
            <a:grpSpLocks/>
          </p:cNvGrpSpPr>
          <p:nvPr/>
        </p:nvGrpSpPr>
        <p:grpSpPr bwMode="auto">
          <a:xfrm>
            <a:off x="339725" y="2209800"/>
            <a:ext cx="4103688" cy="1655763"/>
            <a:chOff x="214" y="1392"/>
            <a:chExt cx="2585" cy="1043"/>
          </a:xfrm>
        </p:grpSpPr>
        <p:sp>
          <p:nvSpPr>
            <p:cNvPr id="134151" name="Rectangle 5">
              <a:extLst>
                <a:ext uri="{FF2B5EF4-FFF2-40B4-BE49-F238E27FC236}">
                  <a16:creationId xmlns:a16="http://schemas.microsoft.com/office/drawing/2014/main" xmlns="" id="{7329D802-92E8-4970-BC59-C0EF65CD8130}"/>
                </a:ext>
              </a:extLst>
            </p:cNvPr>
            <p:cNvSpPr>
              <a:spLocks noChangeArrowheads="1"/>
            </p:cNvSpPr>
            <p:nvPr/>
          </p:nvSpPr>
          <p:spPr bwMode="auto">
            <a:xfrm>
              <a:off x="214" y="1392"/>
              <a:ext cx="2585" cy="405"/>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نحوه تلقی فرهنگها از جبران خوبی</a:t>
              </a:r>
              <a:endParaRPr lang="en-US" altLang="en-US" sz="2500">
                <a:solidFill>
                  <a:srgbClr val="FFFF00"/>
                </a:solidFill>
              </a:endParaRPr>
            </a:p>
          </p:txBody>
        </p:sp>
        <p:sp>
          <p:nvSpPr>
            <p:cNvPr id="134152" name="Line 7">
              <a:extLst>
                <a:ext uri="{FF2B5EF4-FFF2-40B4-BE49-F238E27FC236}">
                  <a16:creationId xmlns:a16="http://schemas.microsoft.com/office/drawing/2014/main" xmlns="" id="{79EBE946-CC32-4820-B6E8-AC244CEA6C91}"/>
                </a:ext>
              </a:extLst>
            </p:cNvPr>
            <p:cNvSpPr>
              <a:spLocks noChangeShapeType="1"/>
            </p:cNvSpPr>
            <p:nvPr/>
          </p:nvSpPr>
          <p:spPr bwMode="auto">
            <a:xfrm>
              <a:off x="1484" y="1797"/>
              <a:ext cx="1134" cy="638"/>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230408" name="Text Box 8">
            <a:extLst>
              <a:ext uri="{FF2B5EF4-FFF2-40B4-BE49-F238E27FC236}">
                <a16:creationId xmlns:a16="http://schemas.microsoft.com/office/drawing/2014/main" xmlns="" id="{7C3A8310-C363-4F50-90E5-5ADC8F1C32C6}"/>
              </a:ext>
            </a:extLst>
          </p:cNvPr>
          <p:cNvSpPr txBox="1">
            <a:spLocks noChangeArrowheads="1"/>
          </p:cNvSpPr>
          <p:nvPr/>
        </p:nvSpPr>
        <p:spPr bwMode="auto">
          <a:xfrm>
            <a:off x="3197225" y="3925888"/>
            <a:ext cx="3262313"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FF"/>
                </a:solidFill>
              </a:rPr>
              <a:t>موثر در میزان کمک رسانی </a:t>
            </a:r>
            <a:endParaRPr lang="en-US" altLang="en-US" sz="2500">
              <a:solidFill>
                <a:srgbClr val="66FFFF"/>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230403"/>
                                        </p:tgtEl>
                                        <p:attrNameLst>
                                          <p:attrName>style.visibility</p:attrName>
                                        </p:attrNameLst>
                                      </p:cBhvr>
                                      <p:to>
                                        <p:strVal val="visible"/>
                                      </p:to>
                                    </p:set>
                                    <p:anim calcmode="lin" valueType="num">
                                      <p:cBhvr additive="base">
                                        <p:cTn id="7" dur="2000" fill="hold"/>
                                        <p:tgtEl>
                                          <p:spTgt spid="230403"/>
                                        </p:tgtEl>
                                        <p:attrNameLst>
                                          <p:attrName>ppt_x</p:attrName>
                                        </p:attrNameLst>
                                      </p:cBhvr>
                                      <p:tavLst>
                                        <p:tav tm="0">
                                          <p:val>
                                            <p:strVal val="1+#ppt_w/2"/>
                                          </p:val>
                                        </p:tav>
                                        <p:tav tm="100000">
                                          <p:val>
                                            <p:strVal val="#ppt_x"/>
                                          </p:val>
                                        </p:tav>
                                      </p:tavLst>
                                    </p:anim>
                                    <p:anim calcmode="lin" valueType="num">
                                      <p:cBhvr additive="base">
                                        <p:cTn id="8" dur="2000" fill="hold"/>
                                        <p:tgtEl>
                                          <p:spTgt spid="230403"/>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2000" fill="hold"/>
                                        <p:tgtEl>
                                          <p:spTgt spid="2"/>
                                        </p:tgtEl>
                                        <p:attrNameLst>
                                          <p:attrName>ppt_x</p:attrName>
                                        </p:attrNameLst>
                                      </p:cBhvr>
                                      <p:tavLst>
                                        <p:tav tm="0">
                                          <p:val>
                                            <p:strVal val="1+#ppt_w/2"/>
                                          </p:val>
                                        </p:tav>
                                        <p:tav tm="100000">
                                          <p:val>
                                            <p:strVal val="#ppt_x"/>
                                          </p:val>
                                        </p:tav>
                                      </p:tavLst>
                                    </p:anim>
                                    <p:anim calcmode="lin" valueType="num">
                                      <p:cBhvr additive="base">
                                        <p:cTn id="13" dur="2000" fill="hold"/>
                                        <p:tgtEl>
                                          <p:spTgt spid="2"/>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000" fill="hold"/>
                                        <p:tgtEl>
                                          <p:spTgt spid="3"/>
                                        </p:tgtEl>
                                        <p:attrNameLst>
                                          <p:attrName>ppt_x</p:attrName>
                                        </p:attrNameLst>
                                      </p:cBhvr>
                                      <p:tavLst>
                                        <p:tav tm="0">
                                          <p:val>
                                            <p:strVal val="1+#ppt_w/2"/>
                                          </p:val>
                                        </p:tav>
                                        <p:tav tm="100000">
                                          <p:val>
                                            <p:strVal val="#ppt_x"/>
                                          </p:val>
                                        </p:tav>
                                      </p:tavLst>
                                    </p:anim>
                                    <p:anim calcmode="lin" valueType="num">
                                      <p:cBhvr additive="base">
                                        <p:cTn id="18" dur="2000" fill="hold"/>
                                        <p:tgtEl>
                                          <p:spTgt spid="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6" fill="hold" grpId="0" nodeType="afterEffect">
                                  <p:stCondLst>
                                    <p:cond delay="0"/>
                                  </p:stCondLst>
                                  <p:childTnLst>
                                    <p:set>
                                      <p:cBhvr>
                                        <p:cTn id="21" dur="1" fill="hold">
                                          <p:stCondLst>
                                            <p:cond delay="0"/>
                                          </p:stCondLst>
                                        </p:cTn>
                                        <p:tgtEl>
                                          <p:spTgt spid="230408"/>
                                        </p:tgtEl>
                                        <p:attrNameLst>
                                          <p:attrName>style.visibility</p:attrName>
                                        </p:attrNameLst>
                                      </p:cBhvr>
                                      <p:to>
                                        <p:strVal val="visible"/>
                                      </p:to>
                                    </p:set>
                                    <p:anim calcmode="lin" valueType="num">
                                      <p:cBhvr additive="base">
                                        <p:cTn id="22" dur="2000" fill="hold"/>
                                        <p:tgtEl>
                                          <p:spTgt spid="230408"/>
                                        </p:tgtEl>
                                        <p:attrNameLst>
                                          <p:attrName>ppt_x</p:attrName>
                                        </p:attrNameLst>
                                      </p:cBhvr>
                                      <p:tavLst>
                                        <p:tav tm="0">
                                          <p:val>
                                            <p:strVal val="1+#ppt_w/2"/>
                                          </p:val>
                                        </p:tav>
                                        <p:tav tm="100000">
                                          <p:val>
                                            <p:strVal val="#ppt_x"/>
                                          </p:val>
                                        </p:tav>
                                      </p:tavLst>
                                    </p:anim>
                                    <p:anim calcmode="lin" valueType="num">
                                      <p:cBhvr additive="base">
                                        <p:cTn id="23" dur="2000" fill="hold"/>
                                        <p:tgtEl>
                                          <p:spTgt spid="23040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3" grpId="0"/>
      <p:bldP spid="230408"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Text Box 2">
            <a:extLst>
              <a:ext uri="{FF2B5EF4-FFF2-40B4-BE49-F238E27FC236}">
                <a16:creationId xmlns:a16="http://schemas.microsoft.com/office/drawing/2014/main" xmlns="" id="{7206E172-CA56-439B-AA61-CD1DEC51474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1427" name="Text Box 3">
            <a:extLst>
              <a:ext uri="{FF2B5EF4-FFF2-40B4-BE49-F238E27FC236}">
                <a16:creationId xmlns:a16="http://schemas.microsoft.com/office/drawing/2014/main" xmlns="" id="{08EB48A0-7A89-4072-9CE2-A94BDBBE1379}"/>
              </a:ext>
            </a:extLst>
          </p:cNvPr>
          <p:cNvSpPr txBox="1">
            <a:spLocks noChangeArrowheads="1"/>
          </p:cNvSpPr>
          <p:nvPr/>
        </p:nvSpPr>
        <p:spPr bwMode="auto">
          <a:xfrm>
            <a:off x="684213" y="549275"/>
            <a:ext cx="7848600" cy="5121275"/>
          </a:xfrm>
          <a:prstGeom prst="rect">
            <a:avLst/>
          </a:prstGeom>
          <a:noFill/>
          <a:ln w="9525">
            <a:noFill/>
            <a:miter lim="800000"/>
            <a:headEnd/>
            <a:tailEnd/>
          </a:ln>
          <a:effectLst/>
        </p:spPr>
        <p:txBody>
          <a:bodyPr>
            <a:spAutoFit/>
          </a:bodyPr>
          <a:lstStyle/>
          <a:p>
            <a:pPr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هشتم</a:t>
            </a:r>
            <a:r>
              <a:rPr lang="fa-IR" sz="1800" b="0">
                <a:latin typeface="Arial" charset="0"/>
                <a:cs typeface="Arial" charset="0"/>
              </a:rPr>
              <a:t> </a:t>
            </a:r>
          </a:p>
          <a:p>
            <a:pPr algn="ctr">
              <a:lnSpc>
                <a:spcPct val="150000"/>
              </a:lnSpc>
              <a:defRPr/>
            </a:pPr>
            <a:r>
              <a:rPr lang="fa-IR">
                <a:solidFill>
                  <a:srgbClr val="66FF99"/>
                </a:solidFill>
                <a:latin typeface="Arial" charset="0"/>
                <a:cs typeface="B Zar" pitchFamily="2" charset="-78"/>
              </a:rPr>
              <a:t>اخلاق و ارزشهای اخلاقی </a:t>
            </a:r>
          </a:p>
          <a:p>
            <a:pPr algn="ctr">
              <a:lnSpc>
                <a:spcPct val="150000"/>
              </a:lnSpc>
              <a:defRPr/>
            </a:pPr>
            <a:endParaRPr lang="fa-IR">
              <a:solidFill>
                <a:srgbClr val="66FF99"/>
              </a:solidFill>
              <a:latin typeface="Arial" charset="0"/>
              <a:cs typeface="B Zar" pitchFamily="2" charset="-78"/>
            </a:endParaRPr>
          </a:p>
          <a:p>
            <a:pPr>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b="0">
                <a:solidFill>
                  <a:srgbClr val="FFFF00"/>
                </a:solidFill>
                <a:latin typeface="Arial" charset="0"/>
                <a:cs typeface="B Zar" pitchFamily="2" charset="-78"/>
              </a:rPr>
              <a:t>	آشنایی با نقطه نظرهای چهار دیدگاه مهم درباره معنا و مفهوم، شاخص، چگونگی شکل گیری، روش تحقیق و روش آموزش مفاهیم اخلاقی</a:t>
            </a:r>
            <a:r>
              <a:rPr lang="fa-IR" sz="1800" b="0">
                <a:latin typeface="Arial" charset="0"/>
                <a:cs typeface="Arial" charset="0"/>
              </a:rPr>
              <a:t>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31427">
                                            <p:txEl>
                                              <p:pRg st="0" end="0"/>
                                            </p:txEl>
                                          </p:spTgt>
                                        </p:tgtEl>
                                        <p:attrNameLst>
                                          <p:attrName>style.visibility</p:attrName>
                                        </p:attrNameLst>
                                      </p:cBhvr>
                                      <p:to>
                                        <p:strVal val="visible"/>
                                      </p:to>
                                    </p:set>
                                    <p:anim calcmode="lin" valueType="num">
                                      <p:cBhvr additive="base">
                                        <p:cTn id="7" dur="2000" fill="hold"/>
                                        <p:tgtEl>
                                          <p:spTgt spid="23142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3142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31427">
                                            <p:txEl>
                                              <p:pRg st="1" end="1"/>
                                            </p:txEl>
                                          </p:spTgt>
                                        </p:tgtEl>
                                        <p:attrNameLst>
                                          <p:attrName>style.visibility</p:attrName>
                                        </p:attrNameLst>
                                      </p:cBhvr>
                                      <p:to>
                                        <p:strVal val="visible"/>
                                      </p:to>
                                    </p:set>
                                    <p:anim calcmode="lin" valueType="num">
                                      <p:cBhvr additive="base">
                                        <p:cTn id="12" dur="2000" fill="hold"/>
                                        <p:tgtEl>
                                          <p:spTgt spid="231427">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31427">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231427">
                                            <p:txEl>
                                              <p:pRg st="3" end="3"/>
                                            </p:txEl>
                                          </p:spTgt>
                                        </p:tgtEl>
                                        <p:attrNameLst>
                                          <p:attrName>style.visibility</p:attrName>
                                        </p:attrNameLst>
                                      </p:cBhvr>
                                      <p:to>
                                        <p:strVal val="visible"/>
                                      </p:to>
                                    </p:set>
                                    <p:anim calcmode="lin" valueType="num">
                                      <p:cBhvr additive="base">
                                        <p:cTn id="17" dur="2000" fill="hold"/>
                                        <p:tgtEl>
                                          <p:spTgt spid="231427">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31427">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231427">
                                            <p:txEl>
                                              <p:pRg st="4" end="4"/>
                                            </p:txEl>
                                          </p:spTgt>
                                        </p:tgtEl>
                                        <p:attrNameLst>
                                          <p:attrName>style.visibility</p:attrName>
                                        </p:attrNameLst>
                                      </p:cBhvr>
                                      <p:to>
                                        <p:strVal val="visible"/>
                                      </p:to>
                                    </p:set>
                                    <p:anim calcmode="lin" valueType="num">
                                      <p:cBhvr additive="base">
                                        <p:cTn id="22" dur="2000" fill="hold"/>
                                        <p:tgtEl>
                                          <p:spTgt spid="231427">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31427">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ext Box 2">
            <a:extLst>
              <a:ext uri="{FF2B5EF4-FFF2-40B4-BE49-F238E27FC236}">
                <a16:creationId xmlns:a16="http://schemas.microsoft.com/office/drawing/2014/main" xmlns="" id="{C1F4309F-22C1-4328-A2D4-ACF599F045F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2451" name="Text Box 3">
            <a:extLst>
              <a:ext uri="{FF2B5EF4-FFF2-40B4-BE49-F238E27FC236}">
                <a16:creationId xmlns:a16="http://schemas.microsoft.com/office/drawing/2014/main" xmlns="" id="{57509A2C-8640-4FAD-8F7C-1876CF070A81}"/>
              </a:ext>
            </a:extLst>
          </p:cNvPr>
          <p:cNvSpPr txBox="1">
            <a:spLocks noChangeArrowheads="1"/>
          </p:cNvSpPr>
          <p:nvPr/>
        </p:nvSpPr>
        <p:spPr bwMode="auto">
          <a:xfrm>
            <a:off x="755650" y="549275"/>
            <a:ext cx="7632700" cy="2835275"/>
          </a:xfrm>
          <a:prstGeom prst="rect">
            <a:avLst/>
          </a:prstGeom>
          <a:noFill/>
          <a:ln w="9525">
            <a:noFill/>
            <a:miter lim="800000"/>
            <a:headEnd/>
            <a:tailEnd/>
          </a:ln>
          <a:effectLst/>
        </p:spPr>
        <p:txBody>
          <a:bodyPr>
            <a:spAutoFit/>
          </a:bodyPr>
          <a:lstStyle/>
          <a:p>
            <a:pPr>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های آموزشی جزئی:</a:t>
            </a:r>
          </a:p>
          <a:p>
            <a:pPr>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a:lnSpc>
                <a:spcPct val="150000"/>
              </a:lnSpc>
              <a:defRPr/>
            </a:pPr>
            <a:r>
              <a:rPr lang="fa-IR" b="0">
                <a:solidFill>
                  <a:srgbClr val="FFFF00"/>
                </a:solidFill>
                <a:latin typeface="Arial" charset="0"/>
                <a:cs typeface="B Zar" pitchFamily="2" charset="-78"/>
              </a:rPr>
              <a:t>1- مبنای تقسیم بندی دیدگاههای مختلف درباره مفاهیم اخلاقی را بیان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32451">
                                            <p:txEl>
                                              <p:pRg st="0" end="0"/>
                                            </p:txEl>
                                          </p:spTgt>
                                        </p:tgtEl>
                                        <p:attrNameLst>
                                          <p:attrName>style.visibility</p:attrName>
                                        </p:attrNameLst>
                                      </p:cBhvr>
                                      <p:to>
                                        <p:strVal val="visible"/>
                                      </p:to>
                                    </p:set>
                                    <p:animEffect transition="in" filter="wedge">
                                      <p:cBhvr>
                                        <p:cTn id="7" dur="2000"/>
                                        <p:tgtEl>
                                          <p:spTgt spid="232451">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32451">
                                            <p:txEl>
                                              <p:pRg st="1" end="1"/>
                                            </p:txEl>
                                          </p:spTgt>
                                        </p:tgtEl>
                                        <p:attrNameLst>
                                          <p:attrName>style.visibility</p:attrName>
                                        </p:attrNameLst>
                                      </p:cBhvr>
                                      <p:to>
                                        <p:strVal val="visible"/>
                                      </p:to>
                                    </p:set>
                                    <p:animEffect transition="in" filter="wedge">
                                      <p:cBhvr>
                                        <p:cTn id="11" dur="2000"/>
                                        <p:tgtEl>
                                          <p:spTgt spid="232451">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32451">
                                            <p:txEl>
                                              <p:pRg st="2" end="2"/>
                                            </p:txEl>
                                          </p:spTgt>
                                        </p:tgtEl>
                                        <p:attrNameLst>
                                          <p:attrName>style.visibility</p:attrName>
                                        </p:attrNameLst>
                                      </p:cBhvr>
                                      <p:to>
                                        <p:strVal val="visible"/>
                                      </p:to>
                                    </p:set>
                                    <p:animEffect transition="in" filter="wedge">
                                      <p:cBhvr>
                                        <p:cTn id="15" dur="2000"/>
                                        <p:tgtEl>
                                          <p:spTgt spid="2324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5" name="Text Box 3">
            <a:extLst>
              <a:ext uri="{FF2B5EF4-FFF2-40B4-BE49-F238E27FC236}">
                <a16:creationId xmlns:a16="http://schemas.microsoft.com/office/drawing/2014/main" xmlns="" id="{7FF1837D-08E3-4609-A5F9-DD8288F3FC5A}"/>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2- نظرات مکتب روانکاوی درباره تعریف، شاخص، چگونگی شکل گیری و روش تحقیق و آموزش اخلاق را توضیح دهند.</a:t>
            </a:r>
          </a:p>
          <a:p>
            <a:pPr algn="just" eaLnBrk="1" hangingPunct="1">
              <a:lnSpc>
                <a:spcPct val="150000"/>
              </a:lnSpc>
            </a:pPr>
            <a:r>
              <a:rPr lang="fa-IR" altLang="en-US" b="0">
                <a:solidFill>
                  <a:srgbClr val="FFFF00"/>
                </a:solidFill>
              </a:rPr>
              <a:t>3- نقطه نظرهای مکتب رشدی </a:t>
            </a:r>
            <a:r>
              <a:rPr lang="en-US" altLang="en-US" b="0">
                <a:solidFill>
                  <a:srgbClr val="FFFF00"/>
                </a:solidFill>
              </a:rPr>
              <a:t>-</a:t>
            </a:r>
            <a:r>
              <a:rPr lang="fa-IR" altLang="en-US" b="0">
                <a:solidFill>
                  <a:srgbClr val="FFFF00"/>
                </a:solidFill>
              </a:rPr>
              <a:t> شناختی درباره تعریف، شاخص و چگونگی شکل گیری اخلاق را شرح دهند.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233475">
                                            <p:txEl>
                                              <p:pRg st="0" end="0"/>
                                            </p:txEl>
                                          </p:spTgt>
                                        </p:tgtEl>
                                        <p:attrNameLst>
                                          <p:attrName>style.visibility</p:attrName>
                                        </p:attrNameLst>
                                      </p:cBhvr>
                                      <p:to>
                                        <p:strVal val="visible"/>
                                      </p:to>
                                    </p:set>
                                    <p:animEffect transition="in" filter="strips(upLeft)">
                                      <p:cBhvr>
                                        <p:cTn id="7" dur="2000"/>
                                        <p:tgtEl>
                                          <p:spTgt spid="233475">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233475">
                                            <p:txEl>
                                              <p:pRg st="1" end="1"/>
                                            </p:txEl>
                                          </p:spTgt>
                                        </p:tgtEl>
                                        <p:attrNameLst>
                                          <p:attrName>style.visibility</p:attrName>
                                        </p:attrNameLst>
                                      </p:cBhvr>
                                      <p:to>
                                        <p:strVal val="visible"/>
                                      </p:to>
                                    </p:set>
                                    <p:animEffect transition="in" filter="strips(upLeft)">
                                      <p:cBhvr>
                                        <p:cTn id="11" dur="2000"/>
                                        <p:tgtEl>
                                          <p:spTgt spid="2334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2">
            <a:extLst>
              <a:ext uri="{FF2B5EF4-FFF2-40B4-BE49-F238E27FC236}">
                <a16:creationId xmlns:a16="http://schemas.microsoft.com/office/drawing/2014/main" xmlns="" id="{FC62C6B6-17AA-4996-BEA1-F0F7AEE68EF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4499" name="Text Box 3">
            <a:extLst>
              <a:ext uri="{FF2B5EF4-FFF2-40B4-BE49-F238E27FC236}">
                <a16:creationId xmlns:a16="http://schemas.microsoft.com/office/drawing/2014/main" xmlns="" id="{2E28D734-6BD6-4CBE-A178-25F72C974B03}"/>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b="0">
                <a:solidFill>
                  <a:srgbClr val="FFFF00"/>
                </a:solidFill>
              </a:rPr>
              <a:t>4- مراحل رشد و شکل گیری ، روش تحقیق و چگونگی آموزش اخلاق در دیدگاه پیاژه و کلبرگ را با یکدیگر مقایسه کنند. </a:t>
            </a:r>
          </a:p>
          <a:p>
            <a:pPr eaLnBrk="1" hangingPunct="1">
              <a:lnSpc>
                <a:spcPct val="150000"/>
              </a:lnSpc>
            </a:pPr>
            <a:r>
              <a:rPr lang="fa-IR" altLang="en-US" b="0">
                <a:solidFill>
                  <a:srgbClr val="FFFF00"/>
                </a:solidFill>
              </a:rPr>
              <a:t>5- نقطه نظرهای مکتب یادگیری اجتماعی درباره تعریف، شاخص، چگونگی شکل گیری ، روش تحقیق و آموزش اخلاق را توضیح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34499">
                                            <p:txEl>
                                              <p:pRg st="0" end="0"/>
                                            </p:txEl>
                                          </p:spTgt>
                                        </p:tgtEl>
                                        <p:attrNameLst>
                                          <p:attrName>style.visibility</p:attrName>
                                        </p:attrNameLst>
                                      </p:cBhvr>
                                      <p:to>
                                        <p:strVal val="visible"/>
                                      </p:to>
                                    </p:set>
                                    <p:animEffect transition="in" filter="fade">
                                      <p:cBhvr>
                                        <p:cTn id="7" dur="2000"/>
                                        <p:tgtEl>
                                          <p:spTgt spid="234499">
                                            <p:txEl>
                                              <p:pRg st="0" end="0"/>
                                            </p:txEl>
                                          </p:spTgt>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234499">
                                            <p:txEl>
                                              <p:pRg st="1" end="1"/>
                                            </p:txEl>
                                          </p:spTgt>
                                        </p:tgtEl>
                                        <p:attrNameLst>
                                          <p:attrName>style.visibility</p:attrName>
                                        </p:attrNameLst>
                                      </p:cBhvr>
                                      <p:to>
                                        <p:strVal val="visible"/>
                                      </p:to>
                                    </p:set>
                                    <p:animEffect transition="in" filter="fade">
                                      <p:cBhvr>
                                        <p:cTn id="11" dur="2000"/>
                                        <p:tgtEl>
                                          <p:spTgt spid="2344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Text Box 2">
            <a:extLst>
              <a:ext uri="{FF2B5EF4-FFF2-40B4-BE49-F238E27FC236}">
                <a16:creationId xmlns:a16="http://schemas.microsoft.com/office/drawing/2014/main" xmlns="" id="{0C527625-B40A-44BF-AD0F-677237876EF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5523" name="Text Box 3">
            <a:extLst>
              <a:ext uri="{FF2B5EF4-FFF2-40B4-BE49-F238E27FC236}">
                <a16:creationId xmlns:a16="http://schemas.microsoft.com/office/drawing/2014/main" xmlns="" id="{563B9F64-40C1-4A9D-ABE8-40A54678E649}"/>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6- نقطه نظرهای مذاهب (اسلام) درباره تعریف، شاخص، چگونگی شکل گیری، روش آموزش و تحقیق اخلافی را شرح دهند. </a:t>
            </a:r>
          </a:p>
          <a:p>
            <a:pPr algn="just" eaLnBrk="1" hangingPunct="1">
              <a:lnSpc>
                <a:spcPct val="150000"/>
              </a:lnSpc>
            </a:pPr>
            <a:r>
              <a:rPr lang="fa-IR" altLang="en-US" b="0">
                <a:solidFill>
                  <a:srgbClr val="FFFF00"/>
                </a:solidFill>
              </a:rPr>
              <a:t>7- جنبه های مختلف نظریه های روانکاوی، رشدی - شناختی، یادگیری اجتماعی و مذهبی درباره اخلاق را با یکدیگر مقایسه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35523">
                                            <p:txEl>
                                              <p:pRg st="0" end="0"/>
                                            </p:txEl>
                                          </p:spTgt>
                                        </p:tgtEl>
                                        <p:attrNameLst>
                                          <p:attrName>style.visibility</p:attrName>
                                        </p:attrNameLst>
                                      </p:cBhvr>
                                      <p:to>
                                        <p:strVal val="visible"/>
                                      </p:to>
                                    </p:set>
                                    <p:animEffect transition="in" filter="dissolve">
                                      <p:cBhvr>
                                        <p:cTn id="7" dur="2000"/>
                                        <p:tgtEl>
                                          <p:spTgt spid="235523">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235523">
                                            <p:txEl>
                                              <p:pRg st="1" end="1"/>
                                            </p:txEl>
                                          </p:spTgt>
                                        </p:tgtEl>
                                        <p:attrNameLst>
                                          <p:attrName>style.visibility</p:attrName>
                                        </p:attrNameLst>
                                      </p:cBhvr>
                                      <p:to>
                                        <p:strVal val="visible"/>
                                      </p:to>
                                    </p:set>
                                    <p:animEffect transition="in" filter="dissolve">
                                      <p:cBhvr>
                                        <p:cTn id="11" dur="2000"/>
                                        <p:tgtEl>
                                          <p:spTgt spid="2355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 Box 2">
            <a:extLst>
              <a:ext uri="{FF2B5EF4-FFF2-40B4-BE49-F238E27FC236}">
                <a16:creationId xmlns:a16="http://schemas.microsoft.com/office/drawing/2014/main" xmlns="" id="{53871B8B-E7CB-42C3-9D94-E0A8F17BD40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6547" name="Text Box 3">
            <a:extLst>
              <a:ext uri="{FF2B5EF4-FFF2-40B4-BE49-F238E27FC236}">
                <a16:creationId xmlns:a16="http://schemas.microsoft.com/office/drawing/2014/main" xmlns="" id="{9288C554-BA1B-4DB4-BC64-E9DC14D502E2}"/>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دیدگاه فلسفی مکاتب درباره ماهیت انسان:</a:t>
            </a:r>
          </a:p>
          <a:p>
            <a:pPr algn="just" eaLnBrk="1" hangingPunct="1">
              <a:lnSpc>
                <a:spcPct val="150000"/>
              </a:lnSpc>
            </a:pPr>
            <a:r>
              <a:rPr lang="fa-IR" altLang="en-US" b="0">
                <a:solidFill>
                  <a:srgbClr val="FFFF00"/>
                </a:solidFill>
              </a:rPr>
              <a:t>الف) انسان به طور فطری موجودی بد سرشت است. </a:t>
            </a:r>
          </a:p>
          <a:p>
            <a:pPr algn="just" eaLnBrk="1" hangingPunct="1">
              <a:lnSpc>
                <a:spcPct val="150000"/>
              </a:lnSpc>
            </a:pPr>
            <a:r>
              <a:rPr lang="fa-IR" altLang="en-US" b="0">
                <a:solidFill>
                  <a:srgbClr val="FFFF00"/>
                </a:solidFill>
              </a:rPr>
              <a:t> ب) انسان به طور فطری موجودی نیک سرشت است. </a:t>
            </a:r>
          </a:p>
          <a:p>
            <a:pPr algn="just" eaLnBrk="1" hangingPunct="1">
              <a:lnSpc>
                <a:spcPct val="150000"/>
              </a:lnSpc>
            </a:pPr>
            <a:r>
              <a:rPr lang="fa-IR" altLang="en-US" b="0">
                <a:solidFill>
                  <a:srgbClr val="FFFF00"/>
                </a:solidFill>
              </a:rPr>
              <a:t> ج) انسان به طور فطری نه بد است و نه خوب.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236547">
                                            <p:txEl>
                                              <p:pRg st="0" end="0"/>
                                            </p:txEl>
                                          </p:spTgt>
                                        </p:tgtEl>
                                        <p:attrNameLst>
                                          <p:attrName>style.visibility</p:attrName>
                                        </p:attrNameLst>
                                      </p:cBhvr>
                                      <p:to>
                                        <p:strVal val="visible"/>
                                      </p:to>
                                    </p:set>
                                    <p:anim calcmode="lin" valueType="num">
                                      <p:cBhvr additive="base">
                                        <p:cTn id="7" dur="2000" fill="hold"/>
                                        <p:tgtEl>
                                          <p:spTgt spid="236547">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3654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7" presetClass="entr" presetSubtype="4" fill="hold" nodeType="afterEffect">
                                  <p:stCondLst>
                                    <p:cond delay="0"/>
                                  </p:stCondLst>
                                  <p:childTnLst>
                                    <p:set>
                                      <p:cBhvr>
                                        <p:cTn id="11" dur="1" fill="hold">
                                          <p:stCondLst>
                                            <p:cond delay="0"/>
                                          </p:stCondLst>
                                        </p:cTn>
                                        <p:tgtEl>
                                          <p:spTgt spid="236547">
                                            <p:txEl>
                                              <p:pRg st="1" end="1"/>
                                            </p:txEl>
                                          </p:spTgt>
                                        </p:tgtEl>
                                        <p:attrNameLst>
                                          <p:attrName>style.visibility</p:attrName>
                                        </p:attrNameLst>
                                      </p:cBhvr>
                                      <p:to>
                                        <p:strVal val="visible"/>
                                      </p:to>
                                    </p:set>
                                    <p:anim calcmode="lin" valueType="num">
                                      <p:cBhvr additive="base">
                                        <p:cTn id="12" dur="2000" fill="hold"/>
                                        <p:tgtEl>
                                          <p:spTgt spid="236547">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36547">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7" presetClass="entr" presetSubtype="4" fill="hold" nodeType="afterEffect">
                                  <p:stCondLst>
                                    <p:cond delay="0"/>
                                  </p:stCondLst>
                                  <p:childTnLst>
                                    <p:set>
                                      <p:cBhvr>
                                        <p:cTn id="16" dur="1" fill="hold">
                                          <p:stCondLst>
                                            <p:cond delay="0"/>
                                          </p:stCondLst>
                                        </p:cTn>
                                        <p:tgtEl>
                                          <p:spTgt spid="236547">
                                            <p:txEl>
                                              <p:pRg st="2" end="2"/>
                                            </p:txEl>
                                          </p:spTgt>
                                        </p:tgtEl>
                                        <p:attrNameLst>
                                          <p:attrName>style.visibility</p:attrName>
                                        </p:attrNameLst>
                                      </p:cBhvr>
                                      <p:to>
                                        <p:strVal val="visible"/>
                                      </p:to>
                                    </p:set>
                                    <p:anim calcmode="lin" valueType="num">
                                      <p:cBhvr additive="base">
                                        <p:cTn id="17" dur="2000" fill="hold"/>
                                        <p:tgtEl>
                                          <p:spTgt spid="236547">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36547">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7" presetClass="entr" presetSubtype="4" fill="hold" nodeType="afterEffect">
                                  <p:stCondLst>
                                    <p:cond delay="0"/>
                                  </p:stCondLst>
                                  <p:childTnLst>
                                    <p:set>
                                      <p:cBhvr>
                                        <p:cTn id="21" dur="1" fill="hold">
                                          <p:stCondLst>
                                            <p:cond delay="0"/>
                                          </p:stCondLst>
                                        </p:cTn>
                                        <p:tgtEl>
                                          <p:spTgt spid="236547">
                                            <p:txEl>
                                              <p:pRg st="3" end="3"/>
                                            </p:txEl>
                                          </p:spTgt>
                                        </p:tgtEl>
                                        <p:attrNameLst>
                                          <p:attrName>style.visibility</p:attrName>
                                        </p:attrNameLst>
                                      </p:cBhvr>
                                      <p:to>
                                        <p:strVal val="visible"/>
                                      </p:to>
                                    </p:set>
                                    <p:anim calcmode="lin" valueType="num">
                                      <p:cBhvr additive="base">
                                        <p:cTn id="22" dur="2000" fill="hold"/>
                                        <p:tgtEl>
                                          <p:spTgt spid="236547">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3654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Text Box 2">
            <a:extLst>
              <a:ext uri="{FF2B5EF4-FFF2-40B4-BE49-F238E27FC236}">
                <a16:creationId xmlns:a16="http://schemas.microsoft.com/office/drawing/2014/main" xmlns="" id="{1F4EA995-9B46-4E4B-9C59-F1B23ADC06F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7571" name="Text Box 3">
            <a:extLst>
              <a:ext uri="{FF2B5EF4-FFF2-40B4-BE49-F238E27FC236}">
                <a16:creationId xmlns:a16="http://schemas.microsoft.com/office/drawing/2014/main" xmlns="" id="{5B9F9408-FD02-416D-905B-7FF58396702B}"/>
              </a:ext>
            </a:extLst>
          </p:cNvPr>
          <p:cNvSpPr txBox="1">
            <a:spLocks noChangeArrowheads="1"/>
          </p:cNvSpPr>
          <p:nvPr/>
        </p:nvSpPr>
        <p:spPr bwMode="auto">
          <a:xfrm>
            <a:off x="1908175" y="549275"/>
            <a:ext cx="5616575" cy="549275"/>
          </a:xfrm>
          <a:prstGeom prst="rect">
            <a:avLst/>
          </a:prstGeom>
          <a:noFill/>
          <a:ln w="9525">
            <a:noFill/>
            <a:miter lim="800000"/>
            <a:headEnd/>
            <a:tailEnd/>
          </a:ln>
          <a:effectLst/>
        </p:spPr>
        <p:txBody>
          <a:bodyPr>
            <a:spAutoFit/>
          </a:bodyPr>
          <a:lstStyle/>
          <a:p>
            <a:pPr marL="342900" indent="-342900" algn="just">
              <a:spcBef>
                <a:spcPct val="50000"/>
              </a:spcBef>
              <a:defRPr/>
            </a:pPr>
            <a:r>
              <a:rPr lang="fa-IR" u="sng">
                <a:solidFill>
                  <a:schemeClr val="tx2"/>
                </a:solidFill>
                <a:effectLst>
                  <a:outerShdw blurRad="38100" dist="38100" dir="2700000" algn="tl">
                    <a:srgbClr val="000000"/>
                  </a:outerShdw>
                </a:effectLst>
                <a:latin typeface="Arial" charset="0"/>
                <a:cs typeface="B Zar" pitchFamily="2" charset="-78"/>
              </a:rPr>
              <a:t>الف) دیدگاه بدسرشت بودن ذاتی انسان</a:t>
            </a:r>
          </a:p>
        </p:txBody>
      </p:sp>
      <p:grpSp>
        <p:nvGrpSpPr>
          <p:cNvPr id="2" name="Group 14">
            <a:extLst>
              <a:ext uri="{FF2B5EF4-FFF2-40B4-BE49-F238E27FC236}">
                <a16:creationId xmlns:a16="http://schemas.microsoft.com/office/drawing/2014/main" xmlns="" id="{1A2B5092-20C7-4D50-8B44-77409C34D075}"/>
              </a:ext>
            </a:extLst>
          </p:cNvPr>
          <p:cNvGrpSpPr>
            <a:grpSpLocks/>
          </p:cNvGrpSpPr>
          <p:nvPr/>
        </p:nvGrpSpPr>
        <p:grpSpPr bwMode="auto">
          <a:xfrm>
            <a:off x="1403350" y="2879725"/>
            <a:ext cx="2736850" cy="2311400"/>
            <a:chOff x="884" y="1814"/>
            <a:chExt cx="1724" cy="1456"/>
          </a:xfrm>
        </p:grpSpPr>
        <p:grpSp>
          <p:nvGrpSpPr>
            <p:cNvPr id="141323" name="Group 12">
              <a:extLst>
                <a:ext uri="{FF2B5EF4-FFF2-40B4-BE49-F238E27FC236}">
                  <a16:creationId xmlns:a16="http://schemas.microsoft.com/office/drawing/2014/main" xmlns="" id="{88CD4D69-CD00-46EA-8C78-2872BF8B17A2}"/>
                </a:ext>
              </a:extLst>
            </p:cNvPr>
            <p:cNvGrpSpPr>
              <a:grpSpLocks/>
            </p:cNvGrpSpPr>
            <p:nvPr/>
          </p:nvGrpSpPr>
          <p:grpSpPr bwMode="auto">
            <a:xfrm>
              <a:off x="884" y="2408"/>
              <a:ext cx="1678" cy="862"/>
              <a:chOff x="1111" y="2539"/>
              <a:chExt cx="1678" cy="862"/>
            </a:xfrm>
          </p:grpSpPr>
          <p:sp>
            <p:nvSpPr>
              <p:cNvPr id="141325" name="Rectangle 6">
                <a:extLst>
                  <a:ext uri="{FF2B5EF4-FFF2-40B4-BE49-F238E27FC236}">
                    <a16:creationId xmlns:a16="http://schemas.microsoft.com/office/drawing/2014/main" xmlns="" id="{207E9927-9657-4007-9ED7-8E43BEBCAD37}"/>
                  </a:ext>
                </a:extLst>
              </p:cNvPr>
              <p:cNvSpPr>
                <a:spLocks noChangeArrowheads="1"/>
              </p:cNvSpPr>
              <p:nvPr/>
            </p:nvSpPr>
            <p:spPr bwMode="auto">
              <a:xfrm>
                <a:off x="1111" y="2539"/>
                <a:ext cx="1678" cy="862"/>
              </a:xfrm>
              <a:prstGeom prst="rect">
                <a:avLst/>
              </a:prstGeom>
              <a:solidFill>
                <a:srgbClr val="FF3300"/>
              </a:solidFill>
              <a:ln w="2857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نماینده جدید</a:t>
                </a:r>
              </a:p>
              <a:p>
                <a:pPr algn="ctr" eaLnBrk="1" hangingPunct="1"/>
                <a:endParaRPr lang="fa-IR" altLang="en-US" sz="2500">
                  <a:solidFill>
                    <a:srgbClr val="FFFF00"/>
                  </a:solidFill>
                </a:endParaRPr>
              </a:p>
              <a:p>
                <a:pPr algn="ctr" eaLnBrk="1" hangingPunct="1"/>
                <a:r>
                  <a:rPr lang="fa-IR" altLang="en-US" sz="2500">
                    <a:solidFill>
                      <a:srgbClr val="FFFF00"/>
                    </a:solidFill>
                  </a:rPr>
                  <a:t>نظریه روانکاوی فروید </a:t>
                </a:r>
                <a:endParaRPr lang="en-US" altLang="en-US" sz="2500">
                  <a:solidFill>
                    <a:srgbClr val="FFFF00"/>
                  </a:solidFill>
                </a:endParaRPr>
              </a:p>
            </p:txBody>
          </p:sp>
          <p:sp>
            <p:nvSpPr>
              <p:cNvPr id="141326" name="Line 7">
                <a:extLst>
                  <a:ext uri="{FF2B5EF4-FFF2-40B4-BE49-F238E27FC236}">
                    <a16:creationId xmlns:a16="http://schemas.microsoft.com/office/drawing/2014/main" xmlns="" id="{EE18A063-030B-45C3-9BC6-DA8535CCCB29}"/>
                  </a:ext>
                </a:extLst>
              </p:cNvPr>
              <p:cNvSpPr>
                <a:spLocks noChangeShapeType="1"/>
              </p:cNvSpPr>
              <p:nvPr/>
            </p:nvSpPr>
            <p:spPr bwMode="auto">
              <a:xfrm flipH="1">
                <a:off x="1115" y="2957"/>
                <a:ext cx="1666" cy="0"/>
              </a:xfrm>
              <a:prstGeom prst="line">
                <a:avLst/>
              </a:prstGeom>
              <a:noFill/>
              <a:ln w="2857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41324" name="Line 8">
              <a:extLst>
                <a:ext uri="{FF2B5EF4-FFF2-40B4-BE49-F238E27FC236}">
                  <a16:creationId xmlns:a16="http://schemas.microsoft.com/office/drawing/2014/main" xmlns="" id="{BC77956B-519E-4B4A-9752-4041C3097FAC}"/>
                </a:ext>
              </a:extLst>
            </p:cNvPr>
            <p:cNvSpPr>
              <a:spLocks noChangeShapeType="1"/>
            </p:cNvSpPr>
            <p:nvPr/>
          </p:nvSpPr>
          <p:spPr bwMode="auto">
            <a:xfrm flipH="1">
              <a:off x="1701" y="1814"/>
              <a:ext cx="907" cy="573"/>
            </a:xfrm>
            <a:prstGeom prst="line">
              <a:avLst/>
            </a:prstGeom>
            <a:noFill/>
            <a:ln w="38100">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4" name="Group 13">
            <a:extLst>
              <a:ext uri="{FF2B5EF4-FFF2-40B4-BE49-F238E27FC236}">
                <a16:creationId xmlns:a16="http://schemas.microsoft.com/office/drawing/2014/main" xmlns="" id="{00AC865D-6246-4CE1-87AF-862380A6CB9B}"/>
              </a:ext>
            </a:extLst>
          </p:cNvPr>
          <p:cNvGrpSpPr>
            <a:grpSpLocks/>
          </p:cNvGrpSpPr>
          <p:nvPr/>
        </p:nvGrpSpPr>
        <p:grpSpPr bwMode="auto">
          <a:xfrm>
            <a:off x="5003800" y="2860675"/>
            <a:ext cx="2305050" cy="2441575"/>
            <a:chOff x="3152" y="1802"/>
            <a:chExt cx="1452" cy="1538"/>
          </a:xfrm>
        </p:grpSpPr>
        <p:grpSp>
          <p:nvGrpSpPr>
            <p:cNvPr id="141319" name="Group 11">
              <a:extLst>
                <a:ext uri="{FF2B5EF4-FFF2-40B4-BE49-F238E27FC236}">
                  <a16:creationId xmlns:a16="http://schemas.microsoft.com/office/drawing/2014/main" xmlns="" id="{E8236223-AC37-41B7-9F8A-55C53C86D8B9}"/>
                </a:ext>
              </a:extLst>
            </p:cNvPr>
            <p:cNvGrpSpPr>
              <a:grpSpLocks/>
            </p:cNvGrpSpPr>
            <p:nvPr/>
          </p:nvGrpSpPr>
          <p:grpSpPr bwMode="auto">
            <a:xfrm>
              <a:off x="3465" y="2478"/>
              <a:ext cx="1139" cy="862"/>
              <a:chOff x="3606" y="2614"/>
              <a:chExt cx="1139" cy="862"/>
            </a:xfrm>
          </p:grpSpPr>
          <p:sp>
            <p:nvSpPr>
              <p:cNvPr id="141321" name="Rectangle 4">
                <a:extLst>
                  <a:ext uri="{FF2B5EF4-FFF2-40B4-BE49-F238E27FC236}">
                    <a16:creationId xmlns:a16="http://schemas.microsoft.com/office/drawing/2014/main" xmlns="" id="{18B0D0FE-B94C-42E2-BFD6-D95A1C1A1FF5}"/>
                  </a:ext>
                </a:extLst>
              </p:cNvPr>
              <p:cNvSpPr>
                <a:spLocks noChangeArrowheads="1"/>
              </p:cNvSpPr>
              <p:nvPr/>
            </p:nvSpPr>
            <p:spPr bwMode="auto">
              <a:xfrm>
                <a:off x="3606" y="2614"/>
                <a:ext cx="1134" cy="862"/>
              </a:xfrm>
              <a:prstGeom prst="rect">
                <a:avLst/>
              </a:prstGeom>
              <a:solidFill>
                <a:srgbClr val="FF3300"/>
              </a:solidFill>
              <a:ln w="2857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نماینده قدیم</a:t>
                </a:r>
              </a:p>
              <a:p>
                <a:pPr algn="ctr" eaLnBrk="1" hangingPunct="1"/>
                <a:endParaRPr lang="fa-IR" altLang="en-US" sz="2500">
                  <a:solidFill>
                    <a:srgbClr val="FFFF00"/>
                  </a:solidFill>
                </a:endParaRPr>
              </a:p>
              <a:p>
                <a:pPr algn="ctr" eaLnBrk="1" hangingPunct="1"/>
                <a:r>
                  <a:rPr lang="fa-IR" altLang="en-US" sz="2500">
                    <a:solidFill>
                      <a:srgbClr val="FFFF00"/>
                    </a:solidFill>
                  </a:rPr>
                  <a:t>توماس هابز </a:t>
                </a:r>
                <a:endParaRPr lang="en-US" altLang="en-US" sz="2500">
                  <a:solidFill>
                    <a:srgbClr val="FFFF00"/>
                  </a:solidFill>
                </a:endParaRPr>
              </a:p>
            </p:txBody>
          </p:sp>
          <p:sp>
            <p:nvSpPr>
              <p:cNvPr id="141322" name="Line 5">
                <a:extLst>
                  <a:ext uri="{FF2B5EF4-FFF2-40B4-BE49-F238E27FC236}">
                    <a16:creationId xmlns:a16="http://schemas.microsoft.com/office/drawing/2014/main" xmlns="" id="{2463E400-BE0C-4569-84AA-2B81EC63668D}"/>
                  </a:ext>
                </a:extLst>
              </p:cNvPr>
              <p:cNvSpPr>
                <a:spLocks noChangeShapeType="1"/>
              </p:cNvSpPr>
              <p:nvPr/>
            </p:nvSpPr>
            <p:spPr bwMode="auto">
              <a:xfrm flipH="1">
                <a:off x="3611" y="2993"/>
                <a:ext cx="1134" cy="0"/>
              </a:xfrm>
              <a:prstGeom prst="line">
                <a:avLst/>
              </a:prstGeom>
              <a:noFill/>
              <a:ln w="2857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41320" name="Line 9">
              <a:extLst>
                <a:ext uri="{FF2B5EF4-FFF2-40B4-BE49-F238E27FC236}">
                  <a16:creationId xmlns:a16="http://schemas.microsoft.com/office/drawing/2014/main" xmlns="" id="{8E02C5CB-F234-480B-A12D-1D53FCFBDF87}"/>
                </a:ext>
              </a:extLst>
            </p:cNvPr>
            <p:cNvSpPr>
              <a:spLocks noChangeShapeType="1"/>
            </p:cNvSpPr>
            <p:nvPr/>
          </p:nvSpPr>
          <p:spPr bwMode="auto">
            <a:xfrm>
              <a:off x="3152" y="1802"/>
              <a:ext cx="862" cy="664"/>
            </a:xfrm>
            <a:prstGeom prst="line">
              <a:avLst/>
            </a:prstGeom>
            <a:noFill/>
            <a:ln w="38100">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237578" name="Text Box 10">
            <a:extLst>
              <a:ext uri="{FF2B5EF4-FFF2-40B4-BE49-F238E27FC236}">
                <a16:creationId xmlns:a16="http://schemas.microsoft.com/office/drawing/2014/main" xmlns="" id="{C3EF14B0-1264-410A-A71E-B7A72B76647D}"/>
              </a:ext>
            </a:extLst>
          </p:cNvPr>
          <p:cNvSpPr txBox="1">
            <a:spLocks noChangeArrowheads="1"/>
          </p:cNvSpPr>
          <p:nvPr/>
        </p:nvSpPr>
        <p:spPr bwMode="auto">
          <a:xfrm>
            <a:off x="3203575" y="2276475"/>
            <a:ext cx="295275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«گناه نخستین»</a:t>
            </a:r>
            <a:endParaRPr lang="en-US" altLang="en-US">
              <a:solidFill>
                <a:srgbClr val="66FF99"/>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237571"/>
                                        </p:tgtEl>
                                        <p:attrNameLst>
                                          <p:attrName>style.visibility</p:attrName>
                                        </p:attrNameLst>
                                      </p:cBhvr>
                                      <p:to>
                                        <p:strVal val="visible"/>
                                      </p:to>
                                    </p:set>
                                    <p:anim to="" calcmode="lin" valueType="num">
                                      <p:cBhvr>
                                        <p:cTn id="7" dur="1" fill="hold"/>
                                        <p:tgtEl>
                                          <p:spTgt spid="237571"/>
                                        </p:tgtEl>
                                        <p:attrNameLst>
                                          <p:attrName/>
                                        </p:attrNameLst>
                                      </p:cBhvr>
                                    </p:anim>
                                  </p:childTnLst>
                                </p:cTn>
                              </p:par>
                            </p:childTnLst>
                          </p:cTn>
                        </p:par>
                        <p:par>
                          <p:cTn id="8" fill="hold" nodeType="afterGroup">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237578"/>
                                        </p:tgtEl>
                                        <p:attrNameLst>
                                          <p:attrName>style.visibility</p:attrName>
                                        </p:attrNameLst>
                                      </p:cBhvr>
                                      <p:to>
                                        <p:strVal val="visible"/>
                                      </p:to>
                                    </p:set>
                                    <p:anim to="" calcmode="lin" valueType="num">
                                      <p:cBhvr>
                                        <p:cTn id="11" dur="1" fill="hold"/>
                                        <p:tgtEl>
                                          <p:spTgt spid="237578"/>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to="" calcmode="lin" valueType="num">
                                      <p:cBhvr>
                                        <p:cTn id="15" dur="1" fill="hold"/>
                                        <p:tgtEl>
                                          <p:spTgt spid="4"/>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to="" calcmode="lin" valueType="num">
                                      <p:cBhvr>
                                        <p:cTn id="19" dur="1" fill="hold"/>
                                        <p:tgtEl>
                                          <p:spTgt spid="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571" grpId="0"/>
      <p:bldP spid="237578" grpId="0"/>
    </p:bld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ext Box 2">
            <a:extLst>
              <a:ext uri="{FF2B5EF4-FFF2-40B4-BE49-F238E27FC236}">
                <a16:creationId xmlns:a16="http://schemas.microsoft.com/office/drawing/2014/main" xmlns="" id="{9E8A1CCC-914C-4FE9-83A3-6587518AA8C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8595" name="Text Box 3">
            <a:extLst>
              <a:ext uri="{FF2B5EF4-FFF2-40B4-BE49-F238E27FC236}">
                <a16:creationId xmlns:a16="http://schemas.microsoft.com/office/drawing/2014/main" xmlns="" id="{04F11D45-343A-4F6A-B280-21AAF05CA15A}"/>
              </a:ext>
            </a:extLst>
          </p:cNvPr>
          <p:cNvSpPr txBox="1">
            <a:spLocks noChangeArrowheads="1"/>
          </p:cNvSpPr>
          <p:nvPr/>
        </p:nvSpPr>
        <p:spPr bwMode="auto">
          <a:xfrm>
            <a:off x="755650" y="549275"/>
            <a:ext cx="7632700" cy="546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66FF99"/>
                </a:solidFill>
              </a:rPr>
              <a:t>1- مکتب روانکاوی </a:t>
            </a:r>
          </a:p>
          <a:p>
            <a:pPr algn="just" eaLnBrk="1" hangingPunct="1">
              <a:lnSpc>
                <a:spcPct val="150000"/>
              </a:lnSpc>
            </a:pPr>
            <a:endParaRPr lang="fa-IR" altLang="en-US">
              <a:solidFill>
                <a:srgbClr val="66FF99"/>
              </a:solidFill>
            </a:endParaRPr>
          </a:p>
          <a:p>
            <a:pPr algn="just" eaLnBrk="1" hangingPunct="1">
              <a:lnSpc>
                <a:spcPct val="150000"/>
              </a:lnSpc>
            </a:pPr>
            <a:r>
              <a:rPr lang="fa-IR" altLang="en-US" sz="2500">
                <a:solidFill>
                  <a:srgbClr val="FF3300"/>
                </a:solidFill>
              </a:rPr>
              <a:t>تعریف اخلاق:</a:t>
            </a:r>
          </a:p>
          <a:p>
            <a:pPr algn="just" eaLnBrk="1" hangingPunct="1">
              <a:lnSpc>
                <a:spcPct val="150000"/>
              </a:lnSpc>
            </a:pPr>
            <a:r>
              <a:rPr lang="fa-IR" altLang="en-US" b="0">
                <a:solidFill>
                  <a:srgbClr val="FFFF00"/>
                </a:solidFill>
              </a:rPr>
              <a:t>	اخلاق معادل است با «فراخود» یا «وجدان»</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b="0">
                <a:solidFill>
                  <a:srgbClr val="FFFF00"/>
                </a:solidFill>
              </a:rPr>
              <a:t>و عبارتست از:</a:t>
            </a:r>
          </a:p>
          <a:p>
            <a:pPr algn="just" eaLnBrk="1" hangingPunct="1">
              <a:lnSpc>
                <a:spcPct val="150000"/>
              </a:lnSpc>
            </a:pPr>
            <a:r>
              <a:rPr lang="fa-IR" altLang="en-US" b="0">
                <a:solidFill>
                  <a:srgbClr val="FFFF00"/>
                </a:solidFill>
              </a:rPr>
              <a:t>	احساس گناه در برابر تخلف از اصول و احساس سرزنش و بازخواست درونی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238595">
                                            <p:txEl>
                                              <p:pRg st="0" end="0"/>
                                            </p:txEl>
                                          </p:spTgt>
                                        </p:tgtEl>
                                        <p:attrNameLst>
                                          <p:attrName>style.visibility</p:attrName>
                                        </p:attrNameLst>
                                      </p:cBhvr>
                                      <p:to>
                                        <p:strVal val="visible"/>
                                      </p:to>
                                    </p:set>
                                    <p:animEffect transition="in" filter="fade">
                                      <p:cBhvr>
                                        <p:cTn id="7" dur="2000"/>
                                        <p:tgtEl>
                                          <p:spTgt spid="238595">
                                            <p:txEl>
                                              <p:pRg st="0" end="0"/>
                                            </p:txEl>
                                          </p:spTgt>
                                        </p:tgtEl>
                                      </p:cBhvr>
                                    </p:animEffect>
                                    <p:anim calcmode="lin" valueType="num">
                                      <p:cBhvr>
                                        <p:cTn id="8" dur="2000" fill="hold"/>
                                        <p:tgtEl>
                                          <p:spTgt spid="238595">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38595">
                                            <p:txEl>
                                              <p:pRg st="0" end="0"/>
                                            </p:txEl>
                                          </p:spTgt>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4600"/>
                            </p:stCondLst>
                            <p:childTnLst>
                              <p:par>
                                <p:cTn id="11" presetID="45" presetClass="entr" presetSubtype="0" fill="hold" nodeType="afterEffect">
                                  <p:stCondLst>
                                    <p:cond delay="0"/>
                                  </p:stCondLst>
                                  <p:iterate type="lt">
                                    <p:tmPct val="10000"/>
                                  </p:iterate>
                                  <p:childTnLst>
                                    <p:set>
                                      <p:cBhvr>
                                        <p:cTn id="12" dur="1" fill="hold">
                                          <p:stCondLst>
                                            <p:cond delay="0"/>
                                          </p:stCondLst>
                                        </p:cTn>
                                        <p:tgtEl>
                                          <p:spTgt spid="238595">
                                            <p:txEl>
                                              <p:pRg st="2" end="2"/>
                                            </p:txEl>
                                          </p:spTgt>
                                        </p:tgtEl>
                                        <p:attrNameLst>
                                          <p:attrName>style.visibility</p:attrName>
                                        </p:attrNameLst>
                                      </p:cBhvr>
                                      <p:to>
                                        <p:strVal val="visible"/>
                                      </p:to>
                                    </p:set>
                                    <p:animEffect transition="in" filter="fade">
                                      <p:cBhvr>
                                        <p:cTn id="13" dur="2000"/>
                                        <p:tgtEl>
                                          <p:spTgt spid="238595">
                                            <p:txEl>
                                              <p:pRg st="2" end="2"/>
                                            </p:txEl>
                                          </p:spTgt>
                                        </p:tgtEl>
                                      </p:cBhvr>
                                    </p:animEffect>
                                    <p:anim calcmode="lin" valueType="num">
                                      <p:cBhvr>
                                        <p:cTn id="14" dur="2000" fill="hold"/>
                                        <p:tgtEl>
                                          <p:spTgt spid="238595">
                                            <p:txEl>
                                              <p:pRg st="2" end="2"/>
                                            </p:txEl>
                                          </p:spTgt>
                                        </p:tgtEl>
                                        <p:attrNameLst>
                                          <p:attrName>ppt_w</p:attrName>
                                        </p:attrNameLst>
                                      </p:cBhvr>
                                      <p:tavLst>
                                        <p:tav tm="0" fmla="#ppt_w*sin(2.5*pi*$)">
                                          <p:val>
                                            <p:fltVal val="0"/>
                                          </p:val>
                                        </p:tav>
                                        <p:tav tm="100000">
                                          <p:val>
                                            <p:fltVal val="1"/>
                                          </p:val>
                                        </p:tav>
                                      </p:tavLst>
                                    </p:anim>
                                    <p:anim calcmode="lin" valueType="num">
                                      <p:cBhvr>
                                        <p:cTn id="15" dur="2000" fill="hold"/>
                                        <p:tgtEl>
                                          <p:spTgt spid="238595">
                                            <p:txEl>
                                              <p:pRg st="2" end="2"/>
                                            </p:txEl>
                                          </p:spTgt>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8600"/>
                            </p:stCondLst>
                            <p:childTnLst>
                              <p:par>
                                <p:cTn id="17" presetID="45" presetClass="entr" presetSubtype="0" fill="hold" nodeType="afterEffect">
                                  <p:stCondLst>
                                    <p:cond delay="0"/>
                                  </p:stCondLst>
                                  <p:iterate type="lt">
                                    <p:tmPct val="10000"/>
                                  </p:iterate>
                                  <p:childTnLst>
                                    <p:set>
                                      <p:cBhvr>
                                        <p:cTn id="18" dur="1" fill="hold">
                                          <p:stCondLst>
                                            <p:cond delay="0"/>
                                          </p:stCondLst>
                                        </p:cTn>
                                        <p:tgtEl>
                                          <p:spTgt spid="238595">
                                            <p:txEl>
                                              <p:pRg st="3" end="3"/>
                                            </p:txEl>
                                          </p:spTgt>
                                        </p:tgtEl>
                                        <p:attrNameLst>
                                          <p:attrName>style.visibility</p:attrName>
                                        </p:attrNameLst>
                                      </p:cBhvr>
                                      <p:to>
                                        <p:strVal val="visible"/>
                                      </p:to>
                                    </p:set>
                                    <p:animEffect transition="in" filter="fade">
                                      <p:cBhvr>
                                        <p:cTn id="19" dur="2000"/>
                                        <p:tgtEl>
                                          <p:spTgt spid="238595">
                                            <p:txEl>
                                              <p:pRg st="3" end="3"/>
                                            </p:txEl>
                                          </p:spTgt>
                                        </p:tgtEl>
                                      </p:cBhvr>
                                    </p:animEffect>
                                    <p:anim calcmode="lin" valueType="num">
                                      <p:cBhvr>
                                        <p:cTn id="20" dur="2000" fill="hold"/>
                                        <p:tgtEl>
                                          <p:spTgt spid="238595">
                                            <p:txEl>
                                              <p:pRg st="3" end="3"/>
                                            </p:txEl>
                                          </p:spTgt>
                                        </p:tgtEl>
                                        <p:attrNameLst>
                                          <p:attrName>ppt_w</p:attrName>
                                        </p:attrNameLst>
                                      </p:cBhvr>
                                      <p:tavLst>
                                        <p:tav tm="0" fmla="#ppt_w*sin(2.5*pi*$)">
                                          <p:val>
                                            <p:fltVal val="0"/>
                                          </p:val>
                                        </p:tav>
                                        <p:tav tm="100000">
                                          <p:val>
                                            <p:fltVal val="1"/>
                                          </p:val>
                                        </p:tav>
                                      </p:tavLst>
                                    </p:anim>
                                    <p:anim calcmode="lin" valueType="num">
                                      <p:cBhvr>
                                        <p:cTn id="21" dur="2000" fill="hold"/>
                                        <p:tgtEl>
                                          <p:spTgt spid="238595">
                                            <p:txEl>
                                              <p:pRg st="3" end="3"/>
                                            </p:txEl>
                                          </p:spTgt>
                                        </p:tgtEl>
                                        <p:attrNameLst>
                                          <p:attrName>ppt_h</p:attrName>
                                        </p:attrNameLst>
                                      </p:cBhvr>
                                      <p:tavLst>
                                        <p:tav tm="0">
                                          <p:val>
                                            <p:strVal val="#ppt_h"/>
                                          </p:val>
                                        </p:tav>
                                        <p:tav tm="100000">
                                          <p:val>
                                            <p:strVal val="#ppt_h"/>
                                          </p:val>
                                        </p:tav>
                                      </p:tavLst>
                                    </p:anim>
                                  </p:childTnLst>
                                </p:cTn>
                              </p:par>
                            </p:childTnLst>
                          </p:cTn>
                        </p:par>
                        <p:par>
                          <p:cTn id="22" fill="hold" nodeType="afterGroup">
                            <p:stCondLst>
                              <p:cond delay="16800"/>
                            </p:stCondLst>
                            <p:childTnLst>
                              <p:par>
                                <p:cTn id="23" presetID="45" presetClass="entr" presetSubtype="0" fill="hold" nodeType="afterEffect">
                                  <p:stCondLst>
                                    <p:cond delay="0"/>
                                  </p:stCondLst>
                                  <p:iterate type="lt">
                                    <p:tmPct val="10000"/>
                                  </p:iterate>
                                  <p:childTnLst>
                                    <p:set>
                                      <p:cBhvr>
                                        <p:cTn id="24" dur="1" fill="hold">
                                          <p:stCondLst>
                                            <p:cond delay="0"/>
                                          </p:stCondLst>
                                        </p:cTn>
                                        <p:tgtEl>
                                          <p:spTgt spid="238595">
                                            <p:txEl>
                                              <p:pRg st="5" end="5"/>
                                            </p:txEl>
                                          </p:spTgt>
                                        </p:tgtEl>
                                        <p:attrNameLst>
                                          <p:attrName>style.visibility</p:attrName>
                                        </p:attrNameLst>
                                      </p:cBhvr>
                                      <p:to>
                                        <p:strVal val="visible"/>
                                      </p:to>
                                    </p:set>
                                    <p:animEffect transition="in" filter="fade">
                                      <p:cBhvr>
                                        <p:cTn id="25" dur="2000"/>
                                        <p:tgtEl>
                                          <p:spTgt spid="238595">
                                            <p:txEl>
                                              <p:pRg st="5" end="5"/>
                                            </p:txEl>
                                          </p:spTgt>
                                        </p:tgtEl>
                                      </p:cBhvr>
                                    </p:animEffect>
                                    <p:anim calcmode="lin" valueType="num">
                                      <p:cBhvr>
                                        <p:cTn id="26" dur="2000" fill="hold"/>
                                        <p:tgtEl>
                                          <p:spTgt spid="238595">
                                            <p:txEl>
                                              <p:pRg st="5" end="5"/>
                                            </p:txEl>
                                          </p:spTgt>
                                        </p:tgtEl>
                                        <p:attrNameLst>
                                          <p:attrName>ppt_w</p:attrName>
                                        </p:attrNameLst>
                                      </p:cBhvr>
                                      <p:tavLst>
                                        <p:tav tm="0" fmla="#ppt_w*sin(2.5*pi*$)">
                                          <p:val>
                                            <p:fltVal val="0"/>
                                          </p:val>
                                        </p:tav>
                                        <p:tav tm="100000">
                                          <p:val>
                                            <p:fltVal val="1"/>
                                          </p:val>
                                        </p:tav>
                                      </p:tavLst>
                                    </p:anim>
                                    <p:anim calcmode="lin" valueType="num">
                                      <p:cBhvr>
                                        <p:cTn id="27" dur="2000" fill="hold"/>
                                        <p:tgtEl>
                                          <p:spTgt spid="238595">
                                            <p:txEl>
                                              <p:pRg st="5" end="5"/>
                                            </p:txEl>
                                          </p:spTgt>
                                        </p:tgtEl>
                                        <p:attrNameLst>
                                          <p:attrName>ppt_h</p:attrName>
                                        </p:attrNameLst>
                                      </p:cBhvr>
                                      <p:tavLst>
                                        <p:tav tm="0">
                                          <p:val>
                                            <p:strVal val="#ppt_h"/>
                                          </p:val>
                                        </p:tav>
                                        <p:tav tm="100000">
                                          <p:val>
                                            <p:strVal val="#ppt_h"/>
                                          </p:val>
                                        </p:tav>
                                      </p:tavLst>
                                    </p:anim>
                                  </p:childTnLst>
                                </p:cTn>
                              </p:par>
                            </p:childTnLst>
                          </p:cTn>
                        </p:par>
                        <p:par>
                          <p:cTn id="28" fill="hold" nodeType="afterGroup">
                            <p:stCondLst>
                              <p:cond delay="20800"/>
                            </p:stCondLst>
                            <p:childTnLst>
                              <p:par>
                                <p:cTn id="29" presetID="45" presetClass="entr" presetSubtype="0" fill="hold" nodeType="afterEffect">
                                  <p:stCondLst>
                                    <p:cond delay="0"/>
                                  </p:stCondLst>
                                  <p:iterate type="lt">
                                    <p:tmPct val="10000"/>
                                  </p:iterate>
                                  <p:childTnLst>
                                    <p:set>
                                      <p:cBhvr>
                                        <p:cTn id="30" dur="1" fill="hold">
                                          <p:stCondLst>
                                            <p:cond delay="0"/>
                                          </p:stCondLst>
                                        </p:cTn>
                                        <p:tgtEl>
                                          <p:spTgt spid="238595">
                                            <p:txEl>
                                              <p:pRg st="6" end="6"/>
                                            </p:txEl>
                                          </p:spTgt>
                                        </p:tgtEl>
                                        <p:attrNameLst>
                                          <p:attrName>style.visibility</p:attrName>
                                        </p:attrNameLst>
                                      </p:cBhvr>
                                      <p:to>
                                        <p:strVal val="visible"/>
                                      </p:to>
                                    </p:set>
                                    <p:animEffect transition="in" filter="fade">
                                      <p:cBhvr>
                                        <p:cTn id="31" dur="2000"/>
                                        <p:tgtEl>
                                          <p:spTgt spid="238595">
                                            <p:txEl>
                                              <p:pRg st="6" end="6"/>
                                            </p:txEl>
                                          </p:spTgt>
                                        </p:tgtEl>
                                      </p:cBhvr>
                                    </p:animEffect>
                                    <p:anim calcmode="lin" valueType="num">
                                      <p:cBhvr>
                                        <p:cTn id="32" dur="2000" fill="hold"/>
                                        <p:tgtEl>
                                          <p:spTgt spid="238595">
                                            <p:txEl>
                                              <p:pRg st="6" end="6"/>
                                            </p:txEl>
                                          </p:spTgt>
                                        </p:tgtEl>
                                        <p:attrNameLst>
                                          <p:attrName>ppt_w</p:attrName>
                                        </p:attrNameLst>
                                      </p:cBhvr>
                                      <p:tavLst>
                                        <p:tav tm="0" fmla="#ppt_w*sin(2.5*pi*$)">
                                          <p:val>
                                            <p:fltVal val="0"/>
                                          </p:val>
                                        </p:tav>
                                        <p:tav tm="100000">
                                          <p:val>
                                            <p:fltVal val="1"/>
                                          </p:val>
                                        </p:tav>
                                      </p:tavLst>
                                    </p:anim>
                                    <p:anim calcmode="lin" valueType="num">
                                      <p:cBhvr>
                                        <p:cTn id="33" dur="2000" fill="hold"/>
                                        <p:tgtEl>
                                          <p:spTgt spid="238595">
                                            <p:txEl>
                                              <p:pRg st="6" end="6"/>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Text Box 2">
            <a:extLst>
              <a:ext uri="{FF2B5EF4-FFF2-40B4-BE49-F238E27FC236}">
                <a16:creationId xmlns:a16="http://schemas.microsoft.com/office/drawing/2014/main" xmlns="" id="{BF8773FC-0957-48B2-95B1-9C11E6FE531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39619" name="Text Box 3">
            <a:extLst>
              <a:ext uri="{FF2B5EF4-FFF2-40B4-BE49-F238E27FC236}">
                <a16:creationId xmlns:a16="http://schemas.microsoft.com/office/drawing/2014/main" xmlns="" id="{49A7CFFB-A929-4DA7-8E14-D2AACE21B78E}"/>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شاخص اخلاق:</a:t>
            </a:r>
          </a:p>
          <a:p>
            <a:pPr algn="just" eaLnBrk="1" hangingPunct="1">
              <a:lnSpc>
                <a:spcPct val="150000"/>
              </a:lnSpc>
            </a:pPr>
            <a:r>
              <a:rPr lang="fa-IR" altLang="en-US" b="0">
                <a:solidFill>
                  <a:srgbClr val="FFFF00"/>
                </a:solidFill>
              </a:rPr>
              <a:t>	«احساس گناه» در برابر عمل خطا</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a:solidFill>
                  <a:srgbClr val="FF3300"/>
                </a:solidFill>
              </a:rPr>
              <a:t>رشد اخلاق:</a:t>
            </a:r>
          </a:p>
          <a:p>
            <a:pPr algn="just" eaLnBrk="1" hangingPunct="1">
              <a:lnSpc>
                <a:spcPct val="150000"/>
              </a:lnSpc>
            </a:pPr>
            <a:r>
              <a:rPr lang="fa-IR" altLang="en-US" b="0">
                <a:solidFill>
                  <a:srgbClr val="FFFF00"/>
                </a:solidFill>
              </a:rPr>
              <a:t>	نتیجه فرآیندهای «همانند سازی» در ایجاد وجدان یا فراخود درکودکان</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39619">
                                            <p:txEl>
                                              <p:pRg st="0" end="0"/>
                                            </p:txEl>
                                          </p:spTgt>
                                        </p:tgtEl>
                                        <p:attrNameLst>
                                          <p:attrName>style.visibility</p:attrName>
                                        </p:attrNameLst>
                                      </p:cBhvr>
                                      <p:to>
                                        <p:strVal val="visible"/>
                                      </p:to>
                                    </p:set>
                                    <p:anim calcmode="lin" valueType="num">
                                      <p:cBhvr>
                                        <p:cTn id="7" dur="2000" fill="hold"/>
                                        <p:tgtEl>
                                          <p:spTgt spid="239619">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39619">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239619">
                                            <p:txEl>
                                              <p:pRg st="0" end="0"/>
                                            </p:txEl>
                                          </p:spTgt>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239619">
                                            <p:txEl>
                                              <p:pRg st="1" end="1"/>
                                            </p:txEl>
                                          </p:spTgt>
                                        </p:tgtEl>
                                        <p:attrNameLst>
                                          <p:attrName>style.visibility</p:attrName>
                                        </p:attrNameLst>
                                      </p:cBhvr>
                                      <p:to>
                                        <p:strVal val="visible"/>
                                      </p:to>
                                    </p:set>
                                    <p:anim calcmode="lin" valueType="num">
                                      <p:cBhvr>
                                        <p:cTn id="13" dur="2000" fill="hold"/>
                                        <p:tgtEl>
                                          <p:spTgt spid="239619">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239619">
                                            <p:txEl>
                                              <p:pRg st="1" end="1"/>
                                            </p:txEl>
                                          </p:spTgt>
                                        </p:tgtEl>
                                        <p:attrNameLst>
                                          <p:attrName>ppt_h</p:attrName>
                                        </p:attrNameLst>
                                      </p:cBhvr>
                                      <p:tavLst>
                                        <p:tav tm="0">
                                          <p:val>
                                            <p:fltVal val="0"/>
                                          </p:val>
                                        </p:tav>
                                        <p:tav tm="100000">
                                          <p:val>
                                            <p:strVal val="#ppt_h"/>
                                          </p:val>
                                        </p:tav>
                                      </p:tavLst>
                                    </p:anim>
                                    <p:animEffect transition="in" filter="fade">
                                      <p:cBhvr>
                                        <p:cTn id="15" dur="2000"/>
                                        <p:tgtEl>
                                          <p:spTgt spid="239619">
                                            <p:txEl>
                                              <p:pRg st="1" end="1"/>
                                            </p:txEl>
                                          </p:spTgt>
                                        </p:tgtEl>
                                      </p:cBhvr>
                                    </p:animEffect>
                                  </p:childTnLst>
                                </p:cTn>
                              </p:par>
                            </p:childTnLst>
                          </p:cTn>
                        </p:par>
                        <p:par>
                          <p:cTn id="16" fill="hold" nodeType="afterGroup">
                            <p:stCondLst>
                              <p:cond delay="4000"/>
                            </p:stCondLst>
                            <p:childTnLst>
                              <p:par>
                                <p:cTn id="17" presetID="53" presetClass="entr" presetSubtype="0" fill="hold" nodeType="afterEffect">
                                  <p:stCondLst>
                                    <p:cond delay="0"/>
                                  </p:stCondLst>
                                  <p:childTnLst>
                                    <p:set>
                                      <p:cBhvr>
                                        <p:cTn id="18" dur="1" fill="hold">
                                          <p:stCondLst>
                                            <p:cond delay="0"/>
                                          </p:stCondLst>
                                        </p:cTn>
                                        <p:tgtEl>
                                          <p:spTgt spid="239619">
                                            <p:txEl>
                                              <p:pRg st="3" end="3"/>
                                            </p:txEl>
                                          </p:spTgt>
                                        </p:tgtEl>
                                        <p:attrNameLst>
                                          <p:attrName>style.visibility</p:attrName>
                                        </p:attrNameLst>
                                      </p:cBhvr>
                                      <p:to>
                                        <p:strVal val="visible"/>
                                      </p:to>
                                    </p:set>
                                    <p:anim calcmode="lin" valueType="num">
                                      <p:cBhvr>
                                        <p:cTn id="19" dur="2000" fill="hold"/>
                                        <p:tgtEl>
                                          <p:spTgt spid="239619">
                                            <p:txEl>
                                              <p:pRg st="3" end="3"/>
                                            </p:txEl>
                                          </p:spTgt>
                                        </p:tgtEl>
                                        <p:attrNameLst>
                                          <p:attrName>ppt_w</p:attrName>
                                        </p:attrNameLst>
                                      </p:cBhvr>
                                      <p:tavLst>
                                        <p:tav tm="0">
                                          <p:val>
                                            <p:fltVal val="0"/>
                                          </p:val>
                                        </p:tav>
                                        <p:tav tm="100000">
                                          <p:val>
                                            <p:strVal val="#ppt_w"/>
                                          </p:val>
                                        </p:tav>
                                      </p:tavLst>
                                    </p:anim>
                                    <p:anim calcmode="lin" valueType="num">
                                      <p:cBhvr>
                                        <p:cTn id="20" dur="2000" fill="hold"/>
                                        <p:tgtEl>
                                          <p:spTgt spid="239619">
                                            <p:txEl>
                                              <p:pRg st="3" end="3"/>
                                            </p:txEl>
                                          </p:spTgt>
                                        </p:tgtEl>
                                        <p:attrNameLst>
                                          <p:attrName>ppt_h</p:attrName>
                                        </p:attrNameLst>
                                      </p:cBhvr>
                                      <p:tavLst>
                                        <p:tav tm="0">
                                          <p:val>
                                            <p:fltVal val="0"/>
                                          </p:val>
                                        </p:tav>
                                        <p:tav tm="100000">
                                          <p:val>
                                            <p:strVal val="#ppt_h"/>
                                          </p:val>
                                        </p:tav>
                                      </p:tavLst>
                                    </p:anim>
                                    <p:animEffect transition="in" filter="fade">
                                      <p:cBhvr>
                                        <p:cTn id="21" dur="2000"/>
                                        <p:tgtEl>
                                          <p:spTgt spid="239619">
                                            <p:txEl>
                                              <p:pRg st="3" end="3"/>
                                            </p:txEl>
                                          </p:spTgt>
                                        </p:tgtEl>
                                      </p:cBhvr>
                                    </p:animEffect>
                                  </p:childTnLst>
                                </p:cTn>
                              </p:par>
                            </p:childTnLst>
                          </p:cTn>
                        </p:par>
                        <p:par>
                          <p:cTn id="22" fill="hold" nodeType="afterGroup">
                            <p:stCondLst>
                              <p:cond delay="6000"/>
                            </p:stCondLst>
                            <p:childTnLst>
                              <p:par>
                                <p:cTn id="23" presetID="53" presetClass="entr" presetSubtype="0" fill="hold" nodeType="afterEffect">
                                  <p:stCondLst>
                                    <p:cond delay="0"/>
                                  </p:stCondLst>
                                  <p:childTnLst>
                                    <p:set>
                                      <p:cBhvr>
                                        <p:cTn id="24" dur="1" fill="hold">
                                          <p:stCondLst>
                                            <p:cond delay="0"/>
                                          </p:stCondLst>
                                        </p:cTn>
                                        <p:tgtEl>
                                          <p:spTgt spid="239619">
                                            <p:txEl>
                                              <p:pRg st="4" end="4"/>
                                            </p:txEl>
                                          </p:spTgt>
                                        </p:tgtEl>
                                        <p:attrNameLst>
                                          <p:attrName>style.visibility</p:attrName>
                                        </p:attrNameLst>
                                      </p:cBhvr>
                                      <p:to>
                                        <p:strVal val="visible"/>
                                      </p:to>
                                    </p:set>
                                    <p:anim calcmode="lin" valueType="num">
                                      <p:cBhvr>
                                        <p:cTn id="25" dur="2000" fill="hold"/>
                                        <p:tgtEl>
                                          <p:spTgt spid="239619">
                                            <p:txEl>
                                              <p:pRg st="4" end="4"/>
                                            </p:txEl>
                                          </p:spTgt>
                                        </p:tgtEl>
                                        <p:attrNameLst>
                                          <p:attrName>ppt_w</p:attrName>
                                        </p:attrNameLst>
                                      </p:cBhvr>
                                      <p:tavLst>
                                        <p:tav tm="0">
                                          <p:val>
                                            <p:fltVal val="0"/>
                                          </p:val>
                                        </p:tav>
                                        <p:tav tm="100000">
                                          <p:val>
                                            <p:strVal val="#ppt_w"/>
                                          </p:val>
                                        </p:tav>
                                      </p:tavLst>
                                    </p:anim>
                                    <p:anim calcmode="lin" valueType="num">
                                      <p:cBhvr>
                                        <p:cTn id="26" dur="2000" fill="hold"/>
                                        <p:tgtEl>
                                          <p:spTgt spid="239619">
                                            <p:txEl>
                                              <p:pRg st="4" end="4"/>
                                            </p:txEl>
                                          </p:spTgt>
                                        </p:tgtEl>
                                        <p:attrNameLst>
                                          <p:attrName>ppt_h</p:attrName>
                                        </p:attrNameLst>
                                      </p:cBhvr>
                                      <p:tavLst>
                                        <p:tav tm="0">
                                          <p:val>
                                            <p:fltVal val="0"/>
                                          </p:val>
                                        </p:tav>
                                        <p:tav tm="100000">
                                          <p:val>
                                            <p:strVal val="#ppt_h"/>
                                          </p:val>
                                        </p:tav>
                                      </p:tavLst>
                                    </p:anim>
                                    <p:animEffect transition="in" filter="fade">
                                      <p:cBhvr>
                                        <p:cTn id="27" dur="2000"/>
                                        <p:tgtEl>
                                          <p:spTgt spid="2396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ext Box 2">
            <a:extLst>
              <a:ext uri="{FF2B5EF4-FFF2-40B4-BE49-F238E27FC236}">
                <a16:creationId xmlns:a16="http://schemas.microsoft.com/office/drawing/2014/main" xmlns="" id="{F4935853-3F4C-44F0-9039-E1CC64EE77F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1667" name="Text Box 3">
            <a:extLst>
              <a:ext uri="{FF2B5EF4-FFF2-40B4-BE49-F238E27FC236}">
                <a16:creationId xmlns:a16="http://schemas.microsoft.com/office/drawing/2014/main" xmlns="" id="{62F5CA95-95C6-4F3D-B69A-B8E472FB71C3}"/>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روش تحقیق در اخلاق:</a:t>
            </a:r>
          </a:p>
          <a:p>
            <a:pPr algn="just" eaLnBrk="1" hangingPunct="1">
              <a:lnSpc>
                <a:spcPct val="150000"/>
              </a:lnSpc>
            </a:pPr>
            <a:r>
              <a:rPr lang="fa-IR" altLang="en-US" b="0">
                <a:solidFill>
                  <a:srgbClr val="FFFF00"/>
                </a:solidFill>
              </a:rPr>
              <a:t>	اندازه گیری «احساس گناه» پس از هر تخلف از استانداردها و معیارهای اخلاقی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41667">
                                            <p:txEl>
                                              <p:pRg st="0" end="0"/>
                                            </p:txEl>
                                          </p:spTgt>
                                        </p:tgtEl>
                                        <p:attrNameLst>
                                          <p:attrName>style.visibility</p:attrName>
                                        </p:attrNameLst>
                                      </p:cBhvr>
                                      <p:to>
                                        <p:strVal val="visible"/>
                                      </p:to>
                                    </p:set>
                                    <p:animEffect transition="in" filter="slide(fromBottom)">
                                      <p:cBhvr>
                                        <p:cTn id="7" dur="2000"/>
                                        <p:tgtEl>
                                          <p:spTgt spid="241667">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41667">
                                            <p:txEl>
                                              <p:pRg st="1" end="1"/>
                                            </p:txEl>
                                          </p:spTgt>
                                        </p:tgtEl>
                                        <p:attrNameLst>
                                          <p:attrName>style.visibility</p:attrName>
                                        </p:attrNameLst>
                                      </p:cBhvr>
                                      <p:to>
                                        <p:strVal val="visible"/>
                                      </p:to>
                                    </p:set>
                                    <p:animEffect transition="in" filter="slide(fromBottom)">
                                      <p:cBhvr>
                                        <p:cTn id="11" dur="2000"/>
                                        <p:tgtEl>
                                          <p:spTgt spid="2416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Text Box 2">
            <a:extLst>
              <a:ext uri="{FF2B5EF4-FFF2-40B4-BE49-F238E27FC236}">
                <a16:creationId xmlns:a16="http://schemas.microsoft.com/office/drawing/2014/main" xmlns="" id="{4822F1DC-4208-4810-B96F-6EF3A2F8D66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72739" name="Text Box 3">
            <a:extLst>
              <a:ext uri="{FF2B5EF4-FFF2-40B4-BE49-F238E27FC236}">
                <a16:creationId xmlns:a16="http://schemas.microsoft.com/office/drawing/2014/main" xmlns="" id="{1514328A-43C9-4625-8C2E-703C6B675136}"/>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روش آموزش اخلاق:</a:t>
            </a:r>
          </a:p>
          <a:p>
            <a:pPr algn="just" eaLnBrk="1" hangingPunct="1">
              <a:lnSpc>
                <a:spcPct val="150000"/>
              </a:lnSpc>
            </a:pPr>
            <a:r>
              <a:rPr lang="fa-IR" altLang="en-US">
                <a:solidFill>
                  <a:srgbClr val="66FF99"/>
                </a:solidFill>
              </a:rPr>
              <a:t>فروید:</a:t>
            </a:r>
            <a:r>
              <a:rPr lang="fa-IR" altLang="en-US" b="0"/>
              <a:t> </a:t>
            </a:r>
            <a:r>
              <a:rPr lang="fa-IR" altLang="en-US" b="0">
                <a:solidFill>
                  <a:srgbClr val="FFFF00"/>
                </a:solidFill>
              </a:rPr>
              <a:t>تاثیر گذاشتن آموزش رسمی اخلاق در مدرسه</a:t>
            </a:r>
            <a:r>
              <a:rPr lang="fa-IR" altLang="en-US" b="0"/>
              <a:t> </a:t>
            </a:r>
          </a:p>
          <a:p>
            <a:pPr algn="just" eaLnBrk="1" hangingPunct="1">
              <a:lnSpc>
                <a:spcPct val="150000"/>
              </a:lnSpc>
            </a:pPr>
            <a:r>
              <a:rPr lang="fa-IR" altLang="en-US">
                <a:solidFill>
                  <a:srgbClr val="66FF99"/>
                </a:solidFill>
              </a:rPr>
              <a:t>نوفرویدیها:</a:t>
            </a:r>
            <a:r>
              <a:rPr lang="fa-IR" altLang="en-US" b="0"/>
              <a:t> </a:t>
            </a:r>
            <a:r>
              <a:rPr lang="fa-IR" altLang="en-US" b="0">
                <a:solidFill>
                  <a:srgbClr val="FFFF00"/>
                </a:solidFill>
              </a:rPr>
              <a:t>قرار دادن کودک در موقعیتهای وسوسه انگیز و سرزنش و بازداری وی از ارتکاب خطا به منظور درونی کردن این سرزنشها</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372739">
                                            <p:txEl>
                                              <p:pRg st="0" end="0"/>
                                            </p:txEl>
                                          </p:spTgt>
                                        </p:tgtEl>
                                        <p:attrNameLst>
                                          <p:attrName>style.visibility</p:attrName>
                                        </p:attrNameLst>
                                      </p:cBhvr>
                                      <p:to>
                                        <p:strVal val="visible"/>
                                      </p:to>
                                    </p:set>
                                    <p:animEffect transition="in" filter="strips(downLeft)">
                                      <p:cBhvr>
                                        <p:cTn id="7" dur="2000"/>
                                        <p:tgtEl>
                                          <p:spTgt spid="372739">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372739">
                                            <p:txEl>
                                              <p:pRg st="1" end="1"/>
                                            </p:txEl>
                                          </p:spTgt>
                                        </p:tgtEl>
                                        <p:attrNameLst>
                                          <p:attrName>style.visibility</p:attrName>
                                        </p:attrNameLst>
                                      </p:cBhvr>
                                      <p:to>
                                        <p:strVal val="visible"/>
                                      </p:to>
                                    </p:set>
                                    <p:animEffect transition="in" filter="strips(downLeft)">
                                      <p:cBhvr>
                                        <p:cTn id="11" dur="2000"/>
                                        <p:tgtEl>
                                          <p:spTgt spid="372739">
                                            <p:txEl>
                                              <p:pRg st="1" end="1"/>
                                            </p:txEl>
                                          </p:spTgt>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372739">
                                            <p:txEl>
                                              <p:pRg st="2" end="2"/>
                                            </p:txEl>
                                          </p:spTgt>
                                        </p:tgtEl>
                                        <p:attrNameLst>
                                          <p:attrName>style.visibility</p:attrName>
                                        </p:attrNameLst>
                                      </p:cBhvr>
                                      <p:to>
                                        <p:strVal val="visible"/>
                                      </p:to>
                                    </p:set>
                                    <p:animEffect transition="in" filter="strips(downLeft)">
                                      <p:cBhvr>
                                        <p:cTn id="15" dur="2000"/>
                                        <p:tgtEl>
                                          <p:spTgt spid="3727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ext Box 2">
            <a:extLst>
              <a:ext uri="{FF2B5EF4-FFF2-40B4-BE49-F238E27FC236}">
                <a16:creationId xmlns:a16="http://schemas.microsoft.com/office/drawing/2014/main" xmlns="" id="{21840D63-0603-4014-88E9-A5F481DDBBDE}"/>
              </a:ext>
            </a:extLst>
          </p:cNvPr>
          <p:cNvSpPr txBox="1">
            <a:spLocks noChangeArrowheads="1"/>
          </p:cNvSpPr>
          <p:nvPr/>
        </p:nvSpPr>
        <p:spPr bwMode="auto">
          <a:xfrm>
            <a:off x="1763713" y="476250"/>
            <a:ext cx="66246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2691" name="Text Box 3">
            <a:extLst>
              <a:ext uri="{FF2B5EF4-FFF2-40B4-BE49-F238E27FC236}">
                <a16:creationId xmlns:a16="http://schemas.microsoft.com/office/drawing/2014/main" xmlns="" id="{3C638012-36B8-4BB4-A68E-170F2164F879}"/>
              </a:ext>
            </a:extLst>
          </p:cNvPr>
          <p:cNvSpPr txBox="1">
            <a:spLocks noChangeArrowheads="1"/>
          </p:cNvSpPr>
          <p:nvPr/>
        </p:nvSpPr>
        <p:spPr bwMode="auto">
          <a:xfrm>
            <a:off x="1476375" y="549275"/>
            <a:ext cx="5903913" cy="549275"/>
          </a:xfrm>
          <a:prstGeom prst="rect">
            <a:avLst/>
          </a:prstGeom>
          <a:noFill/>
          <a:ln w="9525">
            <a:noFill/>
            <a:miter lim="800000"/>
            <a:headEnd/>
            <a:tailEnd/>
          </a:ln>
          <a:effectLst/>
        </p:spPr>
        <p:txBody>
          <a:bodyPr>
            <a:spAutoFit/>
          </a:bodyPr>
          <a:lstStyle/>
          <a:p>
            <a:pPr marL="342900" indent="-342900" algn="ctr">
              <a:spcBef>
                <a:spcPct val="50000"/>
              </a:spcBef>
              <a:defRPr/>
            </a:pPr>
            <a:r>
              <a:rPr lang="fa-IR" u="sng">
                <a:solidFill>
                  <a:schemeClr val="tx2"/>
                </a:solidFill>
                <a:effectLst>
                  <a:outerShdw blurRad="38100" dist="38100" dir="2700000" algn="tl">
                    <a:srgbClr val="000000"/>
                  </a:outerShdw>
                </a:effectLst>
                <a:latin typeface="Arial" charset="0"/>
                <a:cs typeface="B Zar" pitchFamily="2" charset="-78"/>
              </a:rPr>
              <a:t>ب ) دیدگاه نیک سیرت بودن نظری انسان </a:t>
            </a:r>
          </a:p>
        </p:txBody>
      </p:sp>
      <p:sp>
        <p:nvSpPr>
          <p:cNvPr id="242692" name="Line 4">
            <a:extLst>
              <a:ext uri="{FF2B5EF4-FFF2-40B4-BE49-F238E27FC236}">
                <a16:creationId xmlns:a16="http://schemas.microsoft.com/office/drawing/2014/main" xmlns="" id="{2AB00EF6-9C99-4D2A-9F1E-C588C0DFF0AF}"/>
              </a:ext>
            </a:extLst>
          </p:cNvPr>
          <p:cNvSpPr>
            <a:spLocks noChangeShapeType="1"/>
          </p:cNvSpPr>
          <p:nvPr/>
        </p:nvSpPr>
        <p:spPr bwMode="auto">
          <a:xfrm>
            <a:off x="4356100" y="2708275"/>
            <a:ext cx="1655763" cy="936625"/>
          </a:xfrm>
          <a:prstGeom prst="line">
            <a:avLst/>
          </a:prstGeom>
          <a:noFill/>
          <a:ln w="38100">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2693" name="Line 5">
            <a:extLst>
              <a:ext uri="{FF2B5EF4-FFF2-40B4-BE49-F238E27FC236}">
                <a16:creationId xmlns:a16="http://schemas.microsoft.com/office/drawing/2014/main" xmlns="" id="{3C079B45-829B-4F79-883B-C22721DAD0CA}"/>
              </a:ext>
            </a:extLst>
          </p:cNvPr>
          <p:cNvSpPr>
            <a:spLocks noChangeShapeType="1"/>
          </p:cNvSpPr>
          <p:nvPr/>
        </p:nvSpPr>
        <p:spPr bwMode="auto">
          <a:xfrm flipH="1">
            <a:off x="2574925" y="2708275"/>
            <a:ext cx="1800225" cy="865188"/>
          </a:xfrm>
          <a:prstGeom prst="line">
            <a:avLst/>
          </a:prstGeom>
          <a:noFill/>
          <a:ln w="38100">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2" name="Group 10">
            <a:extLst>
              <a:ext uri="{FF2B5EF4-FFF2-40B4-BE49-F238E27FC236}">
                <a16:creationId xmlns:a16="http://schemas.microsoft.com/office/drawing/2014/main" xmlns="" id="{D1F6036B-6AB0-47AB-8EFF-7973B0B6FF62}"/>
              </a:ext>
            </a:extLst>
          </p:cNvPr>
          <p:cNvGrpSpPr>
            <a:grpSpLocks/>
          </p:cNvGrpSpPr>
          <p:nvPr/>
        </p:nvGrpSpPr>
        <p:grpSpPr bwMode="auto">
          <a:xfrm>
            <a:off x="4787900" y="3663950"/>
            <a:ext cx="2232025" cy="1296988"/>
            <a:chOff x="3016" y="2308"/>
            <a:chExt cx="1406" cy="817"/>
          </a:xfrm>
        </p:grpSpPr>
        <p:sp>
          <p:nvSpPr>
            <p:cNvPr id="146442" name="Rectangle 6">
              <a:extLst>
                <a:ext uri="{FF2B5EF4-FFF2-40B4-BE49-F238E27FC236}">
                  <a16:creationId xmlns:a16="http://schemas.microsoft.com/office/drawing/2014/main" xmlns="" id="{361FE9DB-744F-4FA1-9047-F296A056E43E}"/>
                </a:ext>
              </a:extLst>
            </p:cNvPr>
            <p:cNvSpPr>
              <a:spLocks noChangeArrowheads="1"/>
            </p:cNvSpPr>
            <p:nvPr/>
          </p:nvSpPr>
          <p:spPr bwMode="auto">
            <a:xfrm>
              <a:off x="3016" y="2308"/>
              <a:ext cx="1406" cy="817"/>
            </a:xfrm>
            <a:prstGeom prst="rect">
              <a:avLst/>
            </a:prstGeom>
            <a:solidFill>
              <a:srgbClr val="FF3300"/>
            </a:solidFill>
            <a:ln w="2857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نماینده قدیم </a:t>
              </a:r>
            </a:p>
            <a:p>
              <a:pPr algn="ctr" eaLnBrk="1" hangingPunct="1"/>
              <a:endParaRPr lang="fa-IR" altLang="en-US" sz="2500">
                <a:solidFill>
                  <a:srgbClr val="FFFF00"/>
                </a:solidFill>
              </a:endParaRPr>
            </a:p>
            <a:p>
              <a:pPr algn="ctr" eaLnBrk="1" hangingPunct="1"/>
              <a:r>
                <a:rPr lang="fa-IR" altLang="en-US" sz="2500">
                  <a:solidFill>
                    <a:srgbClr val="FFFF00"/>
                  </a:solidFill>
                </a:rPr>
                <a:t>ژان ژاک روسو</a:t>
              </a:r>
              <a:endParaRPr lang="en-US" altLang="en-US" sz="2500">
                <a:solidFill>
                  <a:srgbClr val="FFFF00"/>
                </a:solidFill>
              </a:endParaRPr>
            </a:p>
          </p:txBody>
        </p:sp>
        <p:sp>
          <p:nvSpPr>
            <p:cNvPr id="146443" name="Line 7">
              <a:extLst>
                <a:ext uri="{FF2B5EF4-FFF2-40B4-BE49-F238E27FC236}">
                  <a16:creationId xmlns:a16="http://schemas.microsoft.com/office/drawing/2014/main" xmlns="" id="{31EF9E52-1139-47A0-ACB9-70BB33C749F2}"/>
                </a:ext>
              </a:extLst>
            </p:cNvPr>
            <p:cNvSpPr>
              <a:spLocks noChangeShapeType="1"/>
            </p:cNvSpPr>
            <p:nvPr/>
          </p:nvSpPr>
          <p:spPr bwMode="auto">
            <a:xfrm flipH="1">
              <a:off x="3016" y="2704"/>
              <a:ext cx="1406" cy="0"/>
            </a:xfrm>
            <a:prstGeom prst="line">
              <a:avLst/>
            </a:prstGeom>
            <a:noFill/>
            <a:ln w="2857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11">
            <a:extLst>
              <a:ext uri="{FF2B5EF4-FFF2-40B4-BE49-F238E27FC236}">
                <a16:creationId xmlns:a16="http://schemas.microsoft.com/office/drawing/2014/main" xmlns="" id="{827D1E6C-6B02-4A3B-85D0-3616D1D5358E}"/>
              </a:ext>
            </a:extLst>
          </p:cNvPr>
          <p:cNvGrpSpPr>
            <a:grpSpLocks/>
          </p:cNvGrpSpPr>
          <p:nvPr/>
        </p:nvGrpSpPr>
        <p:grpSpPr bwMode="auto">
          <a:xfrm>
            <a:off x="900113" y="3606800"/>
            <a:ext cx="3311525" cy="1295400"/>
            <a:chOff x="567" y="2296"/>
            <a:chExt cx="2086" cy="816"/>
          </a:xfrm>
        </p:grpSpPr>
        <p:sp>
          <p:nvSpPr>
            <p:cNvPr id="146440" name="Rectangle 8">
              <a:extLst>
                <a:ext uri="{FF2B5EF4-FFF2-40B4-BE49-F238E27FC236}">
                  <a16:creationId xmlns:a16="http://schemas.microsoft.com/office/drawing/2014/main" xmlns="" id="{BA3D90CB-CAC9-40D1-A6C8-802400AEF396}"/>
                </a:ext>
              </a:extLst>
            </p:cNvPr>
            <p:cNvSpPr>
              <a:spLocks noChangeArrowheads="1"/>
            </p:cNvSpPr>
            <p:nvPr/>
          </p:nvSpPr>
          <p:spPr bwMode="auto">
            <a:xfrm>
              <a:off x="567" y="2296"/>
              <a:ext cx="2086" cy="816"/>
            </a:xfrm>
            <a:prstGeom prst="rect">
              <a:avLst/>
            </a:prstGeom>
            <a:solidFill>
              <a:srgbClr val="FF3300"/>
            </a:solidFill>
            <a:ln w="2857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نماینده جدید</a:t>
              </a:r>
            </a:p>
            <a:p>
              <a:pPr algn="ctr" eaLnBrk="1" hangingPunct="1"/>
              <a:endParaRPr lang="fa-IR" altLang="en-US" sz="2500">
                <a:solidFill>
                  <a:srgbClr val="FFFF00"/>
                </a:solidFill>
              </a:endParaRPr>
            </a:p>
            <a:p>
              <a:pPr algn="ctr" eaLnBrk="1" hangingPunct="1"/>
              <a:r>
                <a:rPr lang="fa-IR" altLang="en-US" sz="2500">
                  <a:solidFill>
                    <a:srgbClr val="FFFF00"/>
                  </a:solidFill>
                </a:rPr>
                <a:t>ژان پیاژه و لورنس کلبرگ</a:t>
              </a:r>
              <a:endParaRPr lang="en-US" altLang="en-US" sz="2500">
                <a:solidFill>
                  <a:srgbClr val="FFFF00"/>
                </a:solidFill>
              </a:endParaRPr>
            </a:p>
          </p:txBody>
        </p:sp>
        <p:sp>
          <p:nvSpPr>
            <p:cNvPr id="146441" name="Line 9">
              <a:extLst>
                <a:ext uri="{FF2B5EF4-FFF2-40B4-BE49-F238E27FC236}">
                  <a16:creationId xmlns:a16="http://schemas.microsoft.com/office/drawing/2014/main" xmlns="" id="{FFD27359-2A10-434C-86B1-669D9B8F9E6C}"/>
                </a:ext>
              </a:extLst>
            </p:cNvPr>
            <p:cNvSpPr>
              <a:spLocks noChangeShapeType="1"/>
            </p:cNvSpPr>
            <p:nvPr/>
          </p:nvSpPr>
          <p:spPr bwMode="auto">
            <a:xfrm flipH="1">
              <a:off x="567" y="2704"/>
              <a:ext cx="2086" cy="0"/>
            </a:xfrm>
            <a:prstGeom prst="line">
              <a:avLst/>
            </a:prstGeom>
            <a:noFill/>
            <a:ln w="2857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42691"/>
                                        </p:tgtEl>
                                        <p:attrNameLst>
                                          <p:attrName>style.visibility</p:attrName>
                                        </p:attrNameLst>
                                      </p:cBhvr>
                                      <p:to>
                                        <p:strVal val="visible"/>
                                      </p:to>
                                    </p:set>
                                    <p:animEffect transition="in" filter="wedge">
                                      <p:cBhvr>
                                        <p:cTn id="7" dur="2000"/>
                                        <p:tgtEl>
                                          <p:spTgt spid="242691"/>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42692"/>
                                        </p:tgtEl>
                                        <p:attrNameLst>
                                          <p:attrName>style.visibility</p:attrName>
                                        </p:attrNameLst>
                                      </p:cBhvr>
                                      <p:to>
                                        <p:strVal val="visible"/>
                                      </p:to>
                                    </p:set>
                                    <p:animEffect transition="in" filter="wedge">
                                      <p:cBhvr>
                                        <p:cTn id="11" dur="2000"/>
                                        <p:tgtEl>
                                          <p:spTgt spid="242692"/>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edge">
                                      <p:cBhvr>
                                        <p:cTn id="15" dur="2000"/>
                                        <p:tgtEl>
                                          <p:spTgt spid="2"/>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242693"/>
                                        </p:tgtEl>
                                        <p:attrNameLst>
                                          <p:attrName>style.visibility</p:attrName>
                                        </p:attrNameLst>
                                      </p:cBhvr>
                                      <p:to>
                                        <p:strVal val="visible"/>
                                      </p:to>
                                    </p:set>
                                    <p:animEffect transition="in" filter="wedge">
                                      <p:cBhvr>
                                        <p:cTn id="19" dur="2000"/>
                                        <p:tgtEl>
                                          <p:spTgt spid="242693"/>
                                        </p:tgtEl>
                                      </p:cBhvr>
                                    </p:animEffect>
                                  </p:childTnLst>
                                </p:cTn>
                              </p:par>
                            </p:childTnLst>
                          </p:cTn>
                        </p:par>
                        <p:par>
                          <p:cTn id="20" fill="hold" nodeType="afterGroup">
                            <p:stCondLst>
                              <p:cond delay="8000"/>
                            </p:stCondLst>
                            <p:childTnLst>
                              <p:par>
                                <p:cTn id="21" presetID="20"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edge">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691" grpId="0"/>
    </p:bld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Text Box 2">
            <a:extLst>
              <a:ext uri="{FF2B5EF4-FFF2-40B4-BE49-F238E27FC236}">
                <a16:creationId xmlns:a16="http://schemas.microsoft.com/office/drawing/2014/main" xmlns="" id="{27574900-0F27-474D-9104-69607636628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3715" name="Text Box 3">
            <a:extLst>
              <a:ext uri="{FF2B5EF4-FFF2-40B4-BE49-F238E27FC236}">
                <a16:creationId xmlns:a16="http://schemas.microsoft.com/office/drawing/2014/main" xmlns="" id="{729493A3-2739-49D7-BCE0-FB817AAA8B00}"/>
              </a:ext>
            </a:extLst>
          </p:cNvPr>
          <p:cNvSpPr txBox="1">
            <a:spLocks noChangeArrowheads="1"/>
          </p:cNvSpPr>
          <p:nvPr/>
        </p:nvSpPr>
        <p:spPr bwMode="auto">
          <a:xfrm>
            <a:off x="755650" y="549275"/>
            <a:ext cx="7632700"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66FF99"/>
                </a:solidFill>
              </a:rPr>
              <a:t>2- مکتب رشدی - شناختی </a:t>
            </a:r>
          </a:p>
          <a:p>
            <a:pPr algn="just" eaLnBrk="1" hangingPunct="1">
              <a:lnSpc>
                <a:spcPct val="150000"/>
              </a:lnSpc>
            </a:pPr>
            <a:endParaRPr lang="fa-IR" altLang="en-US" sz="2500">
              <a:solidFill>
                <a:srgbClr val="FF3300"/>
              </a:solidFill>
            </a:endParaRPr>
          </a:p>
          <a:p>
            <a:pPr algn="just" eaLnBrk="1" hangingPunct="1">
              <a:lnSpc>
                <a:spcPct val="150000"/>
              </a:lnSpc>
            </a:pPr>
            <a:r>
              <a:rPr lang="fa-IR" altLang="en-US" sz="2500">
                <a:solidFill>
                  <a:srgbClr val="FF3300"/>
                </a:solidFill>
              </a:rPr>
              <a:t>تعریف اخلاق:</a:t>
            </a:r>
          </a:p>
          <a:p>
            <a:pPr algn="just" eaLnBrk="1" hangingPunct="1">
              <a:lnSpc>
                <a:spcPct val="150000"/>
              </a:lnSpc>
            </a:pPr>
            <a:r>
              <a:rPr lang="fa-IR" altLang="en-US" b="0">
                <a:solidFill>
                  <a:srgbClr val="FFFF00"/>
                </a:solidFill>
              </a:rPr>
              <a:t>	فرآیند انجام «قضاوت آگاهانه» در مورد خوبی یا بدی اعمال است.</a:t>
            </a:r>
          </a:p>
        </p:txBody>
      </p:sp>
      <p:grpSp>
        <p:nvGrpSpPr>
          <p:cNvPr id="2" name="Group 6">
            <a:extLst>
              <a:ext uri="{FF2B5EF4-FFF2-40B4-BE49-F238E27FC236}">
                <a16:creationId xmlns:a16="http://schemas.microsoft.com/office/drawing/2014/main" xmlns="" id="{F70E1E2B-7CC7-42CF-975A-21A9D0C0A8DB}"/>
              </a:ext>
            </a:extLst>
          </p:cNvPr>
          <p:cNvGrpSpPr>
            <a:grpSpLocks/>
          </p:cNvGrpSpPr>
          <p:nvPr/>
        </p:nvGrpSpPr>
        <p:grpSpPr bwMode="auto">
          <a:xfrm>
            <a:off x="684213" y="4365625"/>
            <a:ext cx="7848600" cy="777875"/>
            <a:chOff x="431" y="2750"/>
            <a:chExt cx="4944" cy="490"/>
          </a:xfrm>
        </p:grpSpPr>
        <p:sp>
          <p:nvSpPr>
            <p:cNvPr id="147461" name="Line 4">
              <a:extLst>
                <a:ext uri="{FF2B5EF4-FFF2-40B4-BE49-F238E27FC236}">
                  <a16:creationId xmlns:a16="http://schemas.microsoft.com/office/drawing/2014/main" xmlns="" id="{2269A098-C9C2-4C85-8D6C-15BB6C790E0C}"/>
                </a:ext>
              </a:extLst>
            </p:cNvPr>
            <p:cNvSpPr>
              <a:spLocks noChangeShapeType="1"/>
            </p:cNvSpPr>
            <p:nvPr/>
          </p:nvSpPr>
          <p:spPr bwMode="auto">
            <a:xfrm flipH="1">
              <a:off x="1973" y="3022"/>
              <a:ext cx="906" cy="0"/>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47462" name="Text Box 5">
              <a:extLst>
                <a:ext uri="{FF2B5EF4-FFF2-40B4-BE49-F238E27FC236}">
                  <a16:creationId xmlns:a16="http://schemas.microsoft.com/office/drawing/2014/main" xmlns="" id="{5A473F6E-3794-415D-ADB5-FDB107383B3A}"/>
                </a:ext>
              </a:extLst>
            </p:cNvPr>
            <p:cNvSpPr txBox="1">
              <a:spLocks noChangeArrowheads="1"/>
            </p:cNvSpPr>
            <p:nvPr/>
          </p:nvSpPr>
          <p:spPr bwMode="auto">
            <a:xfrm>
              <a:off x="431" y="2750"/>
              <a:ext cx="4944" cy="4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توانایی انجام «قضاوت آگاهانه»	 		داشتن اخلاق</a:t>
              </a:r>
              <a:endParaRPr lang="en-US" alt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43715">
                                            <p:txEl>
                                              <p:pRg st="0" end="0"/>
                                            </p:txEl>
                                          </p:spTgt>
                                        </p:tgtEl>
                                        <p:attrNameLst>
                                          <p:attrName>style.visibility</p:attrName>
                                        </p:attrNameLst>
                                      </p:cBhvr>
                                      <p:to>
                                        <p:strVal val="visible"/>
                                      </p:to>
                                    </p:set>
                                    <p:animEffect transition="in" filter="wedge">
                                      <p:cBhvr>
                                        <p:cTn id="7" dur="2000"/>
                                        <p:tgtEl>
                                          <p:spTgt spid="243715">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43715">
                                            <p:txEl>
                                              <p:pRg st="2" end="2"/>
                                            </p:txEl>
                                          </p:spTgt>
                                        </p:tgtEl>
                                        <p:attrNameLst>
                                          <p:attrName>style.visibility</p:attrName>
                                        </p:attrNameLst>
                                      </p:cBhvr>
                                      <p:to>
                                        <p:strVal val="visible"/>
                                      </p:to>
                                    </p:set>
                                    <p:animEffect transition="in" filter="wedge">
                                      <p:cBhvr>
                                        <p:cTn id="11" dur="2000"/>
                                        <p:tgtEl>
                                          <p:spTgt spid="243715">
                                            <p:txEl>
                                              <p:pRg st="2" end="2"/>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43715">
                                            <p:txEl>
                                              <p:pRg st="3" end="3"/>
                                            </p:txEl>
                                          </p:spTgt>
                                        </p:tgtEl>
                                        <p:attrNameLst>
                                          <p:attrName>style.visibility</p:attrName>
                                        </p:attrNameLst>
                                      </p:cBhvr>
                                      <p:to>
                                        <p:strVal val="visible"/>
                                      </p:to>
                                    </p:set>
                                    <p:animEffect transition="in" filter="wedge">
                                      <p:cBhvr>
                                        <p:cTn id="15" dur="2000"/>
                                        <p:tgtEl>
                                          <p:spTgt spid="243715">
                                            <p:txEl>
                                              <p:pRg st="3" end="3"/>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edge">
                                      <p:cBhvr>
                                        <p:cTn id="1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Text Box 2">
            <a:extLst>
              <a:ext uri="{FF2B5EF4-FFF2-40B4-BE49-F238E27FC236}">
                <a16:creationId xmlns:a16="http://schemas.microsoft.com/office/drawing/2014/main" xmlns="" id="{2781D33C-3051-45D2-93A5-72A1260982D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4739" name="Text Box 3">
            <a:extLst>
              <a:ext uri="{FF2B5EF4-FFF2-40B4-BE49-F238E27FC236}">
                <a16:creationId xmlns:a16="http://schemas.microsoft.com/office/drawing/2014/main" xmlns="" id="{75B570B0-5369-4042-9509-0F5427E4FB73}"/>
              </a:ext>
            </a:extLst>
          </p:cNvPr>
          <p:cNvSpPr txBox="1">
            <a:spLocks noChangeArrowheads="1"/>
          </p:cNvSpPr>
          <p:nvPr/>
        </p:nvSpPr>
        <p:spPr bwMode="auto">
          <a:xfrm>
            <a:off x="755650" y="590550"/>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شاخص اخلاق:</a:t>
            </a:r>
          </a:p>
          <a:p>
            <a:pPr algn="just" eaLnBrk="1" hangingPunct="1">
              <a:lnSpc>
                <a:spcPct val="150000"/>
              </a:lnSpc>
            </a:pPr>
            <a:r>
              <a:rPr lang="fa-IR" altLang="en-US" b="0">
                <a:solidFill>
                  <a:srgbClr val="FFFF00"/>
                </a:solidFill>
              </a:rPr>
              <a:t>	توانایی انجام قضاوت اخلاقی </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a:solidFill>
                  <a:srgbClr val="FF3300"/>
                </a:solidFill>
              </a:rPr>
              <a:t>رشد اخلاق:</a:t>
            </a:r>
          </a:p>
          <a:p>
            <a:pPr algn="just" eaLnBrk="1" hangingPunct="1">
              <a:lnSpc>
                <a:spcPct val="150000"/>
              </a:lnSpc>
            </a:pPr>
            <a:r>
              <a:rPr lang="fa-IR" altLang="en-US" b="0">
                <a:solidFill>
                  <a:srgbClr val="FFFF00"/>
                </a:solidFill>
              </a:rPr>
              <a:t>	طی مراحلی شکل می گیرد که با مراحل رشد عقلی پیوند نزدیک دارد.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244739">
                                            <p:txEl>
                                              <p:pRg st="0" end="0"/>
                                            </p:txEl>
                                          </p:spTgt>
                                        </p:tgtEl>
                                        <p:attrNameLst>
                                          <p:attrName>style.visibility</p:attrName>
                                        </p:attrNameLst>
                                      </p:cBhvr>
                                      <p:to>
                                        <p:strVal val="visible"/>
                                      </p:to>
                                    </p:set>
                                    <p:animEffect transition="in" filter="strips(upLeft)">
                                      <p:cBhvr>
                                        <p:cTn id="7" dur="2000"/>
                                        <p:tgtEl>
                                          <p:spTgt spid="244739">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244739">
                                            <p:txEl>
                                              <p:pRg st="1" end="1"/>
                                            </p:txEl>
                                          </p:spTgt>
                                        </p:tgtEl>
                                        <p:attrNameLst>
                                          <p:attrName>style.visibility</p:attrName>
                                        </p:attrNameLst>
                                      </p:cBhvr>
                                      <p:to>
                                        <p:strVal val="visible"/>
                                      </p:to>
                                    </p:set>
                                    <p:animEffect transition="in" filter="strips(upLeft)">
                                      <p:cBhvr>
                                        <p:cTn id="11" dur="2000"/>
                                        <p:tgtEl>
                                          <p:spTgt spid="244739">
                                            <p:txEl>
                                              <p:pRg st="1" end="1"/>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244739">
                                            <p:txEl>
                                              <p:pRg st="3" end="3"/>
                                            </p:txEl>
                                          </p:spTgt>
                                        </p:tgtEl>
                                        <p:attrNameLst>
                                          <p:attrName>style.visibility</p:attrName>
                                        </p:attrNameLst>
                                      </p:cBhvr>
                                      <p:to>
                                        <p:strVal val="visible"/>
                                      </p:to>
                                    </p:set>
                                    <p:animEffect transition="in" filter="strips(upLeft)">
                                      <p:cBhvr>
                                        <p:cTn id="15" dur="2000"/>
                                        <p:tgtEl>
                                          <p:spTgt spid="244739">
                                            <p:txEl>
                                              <p:pRg st="3" end="3"/>
                                            </p:txEl>
                                          </p:spTgt>
                                        </p:tgtEl>
                                      </p:cBhvr>
                                    </p:animEffect>
                                  </p:childTnLst>
                                </p:cTn>
                              </p:par>
                            </p:childTnLst>
                          </p:cTn>
                        </p:par>
                        <p:par>
                          <p:cTn id="16" fill="hold" nodeType="afterGroup">
                            <p:stCondLst>
                              <p:cond delay="6000"/>
                            </p:stCondLst>
                            <p:childTnLst>
                              <p:par>
                                <p:cTn id="17" presetID="18" presetClass="entr" presetSubtype="9" fill="hold" nodeType="afterEffect">
                                  <p:stCondLst>
                                    <p:cond delay="0"/>
                                  </p:stCondLst>
                                  <p:childTnLst>
                                    <p:set>
                                      <p:cBhvr>
                                        <p:cTn id="18" dur="1" fill="hold">
                                          <p:stCondLst>
                                            <p:cond delay="0"/>
                                          </p:stCondLst>
                                        </p:cTn>
                                        <p:tgtEl>
                                          <p:spTgt spid="244739">
                                            <p:txEl>
                                              <p:pRg st="4" end="4"/>
                                            </p:txEl>
                                          </p:spTgt>
                                        </p:tgtEl>
                                        <p:attrNameLst>
                                          <p:attrName>style.visibility</p:attrName>
                                        </p:attrNameLst>
                                      </p:cBhvr>
                                      <p:to>
                                        <p:strVal val="visible"/>
                                      </p:to>
                                    </p:set>
                                    <p:animEffect transition="in" filter="strips(upLeft)">
                                      <p:cBhvr>
                                        <p:cTn id="19" dur="2000"/>
                                        <p:tgtEl>
                                          <p:spTgt spid="24473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Text Box 2">
            <a:extLst>
              <a:ext uri="{FF2B5EF4-FFF2-40B4-BE49-F238E27FC236}">
                <a16:creationId xmlns:a16="http://schemas.microsoft.com/office/drawing/2014/main" xmlns="" id="{00F9AC25-6C56-442C-AE91-E4E0B69090F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5763" name="Text Box 3">
            <a:extLst>
              <a:ext uri="{FF2B5EF4-FFF2-40B4-BE49-F238E27FC236}">
                <a16:creationId xmlns:a16="http://schemas.microsoft.com/office/drawing/2014/main" xmlns="" id="{4BBF1886-BF10-4660-934B-3EB4511DF9CA}"/>
              </a:ext>
            </a:extLst>
          </p:cNvPr>
          <p:cNvSpPr txBox="1">
            <a:spLocks noChangeArrowheads="1"/>
          </p:cNvSpPr>
          <p:nvPr/>
        </p:nvSpPr>
        <p:spPr bwMode="auto">
          <a:xfrm>
            <a:off x="1763713" y="579438"/>
            <a:ext cx="5616575" cy="473075"/>
          </a:xfrm>
          <a:prstGeom prst="rect">
            <a:avLst/>
          </a:prstGeom>
          <a:noFill/>
          <a:ln w="9525">
            <a:noFill/>
            <a:miter lim="800000"/>
            <a:headEnd/>
            <a:tailEnd/>
          </a:ln>
          <a:effectLst/>
        </p:spPr>
        <p:txBody>
          <a:bodyPr>
            <a:spAutoFit/>
          </a:bodyPr>
          <a:lstStyle/>
          <a:p>
            <a:pPr marL="342900" indent="-342900" algn="ctr">
              <a:spcBef>
                <a:spcPct val="50000"/>
              </a:spcBef>
              <a:defRPr/>
            </a:pPr>
            <a:r>
              <a:rPr lang="fa-IR" sz="2500" u="sng">
                <a:solidFill>
                  <a:schemeClr val="tx2"/>
                </a:solidFill>
                <a:effectLst>
                  <a:outerShdw blurRad="38100" dist="38100" dir="2700000" algn="tl">
                    <a:srgbClr val="000000"/>
                  </a:outerShdw>
                </a:effectLst>
                <a:latin typeface="Arial" charset="0"/>
                <a:cs typeface="B Zar" pitchFamily="2" charset="-78"/>
              </a:rPr>
              <a:t>پیاژه و رشد دو مرحله ای اخلاق درکودکان </a:t>
            </a:r>
          </a:p>
        </p:txBody>
      </p:sp>
      <p:grpSp>
        <p:nvGrpSpPr>
          <p:cNvPr id="2" name="Group 11">
            <a:extLst>
              <a:ext uri="{FF2B5EF4-FFF2-40B4-BE49-F238E27FC236}">
                <a16:creationId xmlns:a16="http://schemas.microsoft.com/office/drawing/2014/main" xmlns="" id="{1C96268E-E73C-4C6C-B3AD-11B0E5135DA1}"/>
              </a:ext>
            </a:extLst>
          </p:cNvPr>
          <p:cNvGrpSpPr>
            <a:grpSpLocks/>
          </p:cNvGrpSpPr>
          <p:nvPr/>
        </p:nvGrpSpPr>
        <p:grpSpPr bwMode="auto">
          <a:xfrm>
            <a:off x="5724525" y="2274888"/>
            <a:ext cx="2016125" cy="2017712"/>
            <a:chOff x="3606" y="1887"/>
            <a:chExt cx="1270" cy="1271"/>
          </a:xfrm>
        </p:grpSpPr>
        <p:sp>
          <p:nvSpPr>
            <p:cNvPr id="149514" name="Rectangle 4">
              <a:extLst>
                <a:ext uri="{FF2B5EF4-FFF2-40B4-BE49-F238E27FC236}">
                  <a16:creationId xmlns:a16="http://schemas.microsoft.com/office/drawing/2014/main" xmlns="" id="{EE6EEA21-0F00-4112-9798-E3A10701EC33}"/>
                </a:ext>
              </a:extLst>
            </p:cNvPr>
            <p:cNvSpPr>
              <a:spLocks noChangeArrowheads="1"/>
            </p:cNvSpPr>
            <p:nvPr/>
          </p:nvSpPr>
          <p:spPr bwMode="auto">
            <a:xfrm>
              <a:off x="3606" y="1887"/>
              <a:ext cx="1270" cy="1271"/>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مرحله تابعیت </a:t>
              </a:r>
            </a:p>
            <a:p>
              <a:pPr algn="ctr" eaLnBrk="1" hangingPunct="1"/>
              <a:r>
                <a:rPr lang="fa-IR" altLang="en-US" sz="2500">
                  <a:solidFill>
                    <a:srgbClr val="FFFF00"/>
                  </a:solidFill>
                </a:rPr>
                <a:t>9-6 سالگی </a:t>
              </a:r>
            </a:p>
            <a:p>
              <a:pPr algn="ctr" eaLnBrk="1" hangingPunct="1"/>
              <a:endParaRPr lang="fa-IR" altLang="en-US" sz="2500">
                <a:solidFill>
                  <a:srgbClr val="FFFF00"/>
                </a:solidFill>
              </a:endParaRPr>
            </a:p>
            <a:p>
              <a:pPr algn="ctr" eaLnBrk="1" hangingPunct="1"/>
              <a:r>
                <a:rPr lang="fa-IR" altLang="en-US" sz="2500">
                  <a:solidFill>
                    <a:srgbClr val="FFFF00"/>
                  </a:solidFill>
                </a:rPr>
                <a:t>قبول امر و نهی </a:t>
              </a:r>
            </a:p>
            <a:p>
              <a:pPr algn="ctr" eaLnBrk="1" hangingPunct="1"/>
              <a:r>
                <a:rPr lang="fa-IR" altLang="en-US" sz="2500">
                  <a:solidFill>
                    <a:srgbClr val="FFFF00"/>
                  </a:solidFill>
                </a:rPr>
                <a:t>بزرگترها</a:t>
              </a:r>
              <a:endParaRPr lang="en-US" altLang="en-US" sz="2500">
                <a:solidFill>
                  <a:srgbClr val="FFFF00"/>
                </a:solidFill>
              </a:endParaRPr>
            </a:p>
          </p:txBody>
        </p:sp>
        <p:sp>
          <p:nvSpPr>
            <p:cNvPr id="149515" name="Line 6">
              <a:extLst>
                <a:ext uri="{FF2B5EF4-FFF2-40B4-BE49-F238E27FC236}">
                  <a16:creationId xmlns:a16="http://schemas.microsoft.com/office/drawing/2014/main" xmlns="" id="{045A8AC9-F06F-41C9-BB4B-8E8B10E9331B}"/>
                </a:ext>
              </a:extLst>
            </p:cNvPr>
            <p:cNvSpPr>
              <a:spLocks noChangeShapeType="1"/>
            </p:cNvSpPr>
            <p:nvPr/>
          </p:nvSpPr>
          <p:spPr bwMode="auto">
            <a:xfrm flipH="1">
              <a:off x="3606" y="2495"/>
              <a:ext cx="1270" cy="0"/>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10">
            <a:extLst>
              <a:ext uri="{FF2B5EF4-FFF2-40B4-BE49-F238E27FC236}">
                <a16:creationId xmlns:a16="http://schemas.microsoft.com/office/drawing/2014/main" xmlns="" id="{0E3A7649-D336-4131-88A3-D1B920B5A1D1}"/>
              </a:ext>
            </a:extLst>
          </p:cNvPr>
          <p:cNvGrpSpPr>
            <a:grpSpLocks/>
          </p:cNvGrpSpPr>
          <p:nvPr/>
        </p:nvGrpSpPr>
        <p:grpSpPr bwMode="auto">
          <a:xfrm>
            <a:off x="1187450" y="2274888"/>
            <a:ext cx="2519363" cy="2017712"/>
            <a:chOff x="1565" y="1887"/>
            <a:chExt cx="1587" cy="1226"/>
          </a:xfrm>
        </p:grpSpPr>
        <p:sp>
          <p:nvSpPr>
            <p:cNvPr id="149512" name="Rectangle 5">
              <a:extLst>
                <a:ext uri="{FF2B5EF4-FFF2-40B4-BE49-F238E27FC236}">
                  <a16:creationId xmlns:a16="http://schemas.microsoft.com/office/drawing/2014/main" xmlns="" id="{167D9781-D4F9-4B9C-A546-11C73806B4E7}"/>
                </a:ext>
              </a:extLst>
            </p:cNvPr>
            <p:cNvSpPr>
              <a:spLocks noChangeArrowheads="1"/>
            </p:cNvSpPr>
            <p:nvPr/>
          </p:nvSpPr>
          <p:spPr bwMode="auto">
            <a:xfrm>
              <a:off x="1565" y="1887"/>
              <a:ext cx="1587" cy="1226"/>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مرحله استقلال</a:t>
              </a:r>
            </a:p>
            <a:p>
              <a:pPr algn="ctr" eaLnBrk="1" hangingPunct="1"/>
              <a:r>
                <a:rPr lang="fa-IR" altLang="en-US" sz="2500">
                  <a:solidFill>
                    <a:srgbClr val="FFFF00"/>
                  </a:solidFill>
                </a:rPr>
                <a:t>12-9 سالگی </a:t>
              </a:r>
            </a:p>
            <a:p>
              <a:pPr algn="ctr" eaLnBrk="1" hangingPunct="1"/>
              <a:endParaRPr lang="fa-IR" altLang="en-US" sz="2500">
                <a:solidFill>
                  <a:srgbClr val="FFFF00"/>
                </a:solidFill>
              </a:endParaRPr>
            </a:p>
            <a:p>
              <a:pPr algn="ctr" eaLnBrk="1" hangingPunct="1"/>
              <a:r>
                <a:rPr lang="fa-IR" altLang="en-US" sz="2500">
                  <a:solidFill>
                    <a:srgbClr val="FFFF00"/>
                  </a:solidFill>
                </a:rPr>
                <a:t>خودمختاری اخلاقی </a:t>
              </a:r>
              <a:endParaRPr lang="en-US" altLang="en-US" sz="2500">
                <a:solidFill>
                  <a:srgbClr val="FFFF00"/>
                </a:solidFill>
              </a:endParaRPr>
            </a:p>
          </p:txBody>
        </p:sp>
        <p:sp>
          <p:nvSpPr>
            <p:cNvPr id="149513" name="Line 7">
              <a:extLst>
                <a:ext uri="{FF2B5EF4-FFF2-40B4-BE49-F238E27FC236}">
                  <a16:creationId xmlns:a16="http://schemas.microsoft.com/office/drawing/2014/main" xmlns="" id="{D363227A-E3C0-4B2A-A2AA-FBD5C7B6C253}"/>
                </a:ext>
              </a:extLst>
            </p:cNvPr>
            <p:cNvSpPr>
              <a:spLocks noChangeShapeType="1"/>
            </p:cNvSpPr>
            <p:nvPr/>
          </p:nvSpPr>
          <p:spPr bwMode="auto">
            <a:xfrm flipH="1">
              <a:off x="1565" y="2547"/>
              <a:ext cx="1587" cy="0"/>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45768" name="AutoShape 8">
            <a:extLst>
              <a:ext uri="{FF2B5EF4-FFF2-40B4-BE49-F238E27FC236}">
                <a16:creationId xmlns:a16="http://schemas.microsoft.com/office/drawing/2014/main" xmlns="" id="{BCB28FFA-52A6-49C2-B830-335445397F46}"/>
              </a:ext>
            </a:extLst>
          </p:cNvPr>
          <p:cNvSpPr>
            <a:spLocks noChangeArrowheads="1"/>
          </p:cNvSpPr>
          <p:nvPr/>
        </p:nvSpPr>
        <p:spPr bwMode="auto">
          <a:xfrm>
            <a:off x="6492875" y="1700213"/>
            <a:ext cx="576263" cy="503237"/>
          </a:xfrm>
          <a:prstGeom prst="flowChartConnector">
            <a:avLst/>
          </a:prstGeom>
          <a:solidFill>
            <a:schemeClr val="bg1"/>
          </a:solidFill>
          <a:ln w="9525">
            <a:solidFill>
              <a:srgbClr val="66FFFF"/>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1</a:t>
            </a:r>
            <a:endParaRPr lang="en-US" altLang="en-US" sz="2500">
              <a:solidFill>
                <a:srgbClr val="FFFF00"/>
              </a:solidFill>
            </a:endParaRPr>
          </a:p>
        </p:txBody>
      </p:sp>
      <p:sp>
        <p:nvSpPr>
          <p:cNvPr id="245769" name="AutoShape 9">
            <a:extLst>
              <a:ext uri="{FF2B5EF4-FFF2-40B4-BE49-F238E27FC236}">
                <a16:creationId xmlns:a16="http://schemas.microsoft.com/office/drawing/2014/main" xmlns="" id="{73195A24-84B6-4186-A38D-0A3D2CC65ADE}"/>
              </a:ext>
            </a:extLst>
          </p:cNvPr>
          <p:cNvSpPr>
            <a:spLocks noChangeArrowheads="1"/>
          </p:cNvSpPr>
          <p:nvPr/>
        </p:nvSpPr>
        <p:spPr bwMode="auto">
          <a:xfrm>
            <a:off x="2124075" y="1700213"/>
            <a:ext cx="576263" cy="503237"/>
          </a:xfrm>
          <a:prstGeom prst="flowChartConnector">
            <a:avLst/>
          </a:prstGeom>
          <a:solidFill>
            <a:schemeClr val="bg1"/>
          </a:solidFill>
          <a:ln w="9525">
            <a:solidFill>
              <a:srgbClr val="66FFFF"/>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2</a:t>
            </a:r>
            <a:endParaRPr lang="en-US" altLang="en-US" sz="25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grpId="0" nodeType="afterEffect">
                                  <p:stCondLst>
                                    <p:cond delay="0"/>
                                  </p:stCondLst>
                                  <p:childTnLst>
                                    <p:set>
                                      <p:cBhvr>
                                        <p:cTn id="6" dur="1" fill="hold">
                                          <p:stCondLst>
                                            <p:cond delay="0"/>
                                          </p:stCondLst>
                                        </p:cTn>
                                        <p:tgtEl>
                                          <p:spTgt spid="245763"/>
                                        </p:tgtEl>
                                        <p:attrNameLst>
                                          <p:attrName>style.visibility</p:attrName>
                                        </p:attrNameLst>
                                      </p:cBhvr>
                                      <p:to>
                                        <p:strVal val="visible"/>
                                      </p:to>
                                    </p:set>
                                    <p:animEffect transition="in" filter="diamond(in)">
                                      <p:cBhvr>
                                        <p:cTn id="7" dur="2000"/>
                                        <p:tgtEl>
                                          <p:spTgt spid="245763"/>
                                        </p:tgtEl>
                                      </p:cBhvr>
                                    </p:animEffect>
                                  </p:childTnLst>
                                </p:cTn>
                              </p:par>
                            </p:childTnLst>
                          </p:cTn>
                        </p:par>
                        <p:par>
                          <p:cTn id="8" fill="hold" nodeType="afterGroup">
                            <p:stCondLst>
                              <p:cond delay="2000"/>
                            </p:stCondLst>
                            <p:childTnLst>
                              <p:par>
                                <p:cTn id="9" presetID="8" presetClass="entr" presetSubtype="16" fill="hold" grpId="0" nodeType="afterEffect">
                                  <p:stCondLst>
                                    <p:cond delay="0"/>
                                  </p:stCondLst>
                                  <p:childTnLst>
                                    <p:set>
                                      <p:cBhvr>
                                        <p:cTn id="10" dur="1" fill="hold">
                                          <p:stCondLst>
                                            <p:cond delay="0"/>
                                          </p:stCondLst>
                                        </p:cTn>
                                        <p:tgtEl>
                                          <p:spTgt spid="245768"/>
                                        </p:tgtEl>
                                        <p:attrNameLst>
                                          <p:attrName>style.visibility</p:attrName>
                                        </p:attrNameLst>
                                      </p:cBhvr>
                                      <p:to>
                                        <p:strVal val="visible"/>
                                      </p:to>
                                    </p:set>
                                    <p:animEffect transition="in" filter="diamond(in)">
                                      <p:cBhvr>
                                        <p:cTn id="11" dur="2000"/>
                                        <p:tgtEl>
                                          <p:spTgt spid="245768"/>
                                        </p:tgtEl>
                                      </p:cBhvr>
                                    </p:animEffect>
                                  </p:childTnLst>
                                </p:cTn>
                              </p:par>
                            </p:childTnLst>
                          </p:cTn>
                        </p:par>
                        <p:par>
                          <p:cTn id="12" fill="hold" nodeType="afterGroup">
                            <p:stCondLst>
                              <p:cond delay="4000"/>
                            </p:stCondLst>
                            <p:childTnLst>
                              <p:par>
                                <p:cTn id="13" presetID="8" presetClass="entr" presetSubtype="1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amond(in)">
                                      <p:cBhvr>
                                        <p:cTn id="15" dur="2000"/>
                                        <p:tgtEl>
                                          <p:spTgt spid="2"/>
                                        </p:tgtEl>
                                      </p:cBhvr>
                                    </p:animEffect>
                                  </p:childTnLst>
                                </p:cTn>
                              </p:par>
                            </p:childTnLst>
                          </p:cTn>
                        </p:par>
                        <p:par>
                          <p:cTn id="16" fill="hold" nodeType="afterGroup">
                            <p:stCondLst>
                              <p:cond delay="6000"/>
                            </p:stCondLst>
                            <p:childTnLst>
                              <p:par>
                                <p:cTn id="17" presetID="8" presetClass="entr" presetSubtype="16" fill="hold" grpId="0" nodeType="afterEffect">
                                  <p:stCondLst>
                                    <p:cond delay="0"/>
                                  </p:stCondLst>
                                  <p:childTnLst>
                                    <p:set>
                                      <p:cBhvr>
                                        <p:cTn id="18" dur="1" fill="hold">
                                          <p:stCondLst>
                                            <p:cond delay="0"/>
                                          </p:stCondLst>
                                        </p:cTn>
                                        <p:tgtEl>
                                          <p:spTgt spid="245769"/>
                                        </p:tgtEl>
                                        <p:attrNameLst>
                                          <p:attrName>style.visibility</p:attrName>
                                        </p:attrNameLst>
                                      </p:cBhvr>
                                      <p:to>
                                        <p:strVal val="visible"/>
                                      </p:to>
                                    </p:set>
                                    <p:animEffect transition="in" filter="diamond(in)">
                                      <p:cBhvr>
                                        <p:cTn id="19" dur="2000"/>
                                        <p:tgtEl>
                                          <p:spTgt spid="245769"/>
                                        </p:tgtEl>
                                      </p:cBhvr>
                                    </p:animEffect>
                                  </p:childTnLst>
                                </p:cTn>
                              </p:par>
                            </p:childTnLst>
                          </p:cTn>
                        </p:par>
                        <p:par>
                          <p:cTn id="20" fill="hold" nodeType="afterGroup">
                            <p:stCondLst>
                              <p:cond delay="8000"/>
                            </p:stCondLst>
                            <p:childTnLst>
                              <p:par>
                                <p:cTn id="21" presetID="8" presetClass="entr" presetSubtype="16"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diamond(in)">
                                      <p:cBhvr>
                                        <p:cTn id="23"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3" grpId="0"/>
      <p:bldP spid="245768" grpId="0" animBg="1"/>
      <p:bldP spid="245769" grpId="0" animBg="1"/>
    </p:bld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Text Box 2">
            <a:extLst>
              <a:ext uri="{FF2B5EF4-FFF2-40B4-BE49-F238E27FC236}">
                <a16:creationId xmlns:a16="http://schemas.microsoft.com/office/drawing/2014/main" xmlns="" id="{62B366E1-3F8A-4353-984E-F356E228BAF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6787" name="Text Box 3">
            <a:extLst>
              <a:ext uri="{FF2B5EF4-FFF2-40B4-BE49-F238E27FC236}">
                <a16:creationId xmlns:a16="http://schemas.microsoft.com/office/drawing/2014/main" xmlns="" id="{2ECF18A6-31D3-4AC4-A6A8-32331B44BF56}"/>
              </a:ext>
            </a:extLst>
          </p:cNvPr>
          <p:cNvSpPr txBox="1">
            <a:spLocks noChangeArrowheads="1"/>
          </p:cNvSpPr>
          <p:nvPr/>
        </p:nvSpPr>
        <p:spPr bwMode="auto">
          <a:xfrm>
            <a:off x="2052638" y="549275"/>
            <a:ext cx="5111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ویژگیهای مرحله تابعیت در رشد اخلاق:</a:t>
            </a:r>
          </a:p>
        </p:txBody>
      </p:sp>
      <p:sp>
        <p:nvSpPr>
          <p:cNvPr id="246788" name="Rectangle 4">
            <a:extLst>
              <a:ext uri="{FF2B5EF4-FFF2-40B4-BE49-F238E27FC236}">
                <a16:creationId xmlns:a16="http://schemas.microsoft.com/office/drawing/2014/main" xmlns="" id="{EE796F9B-0823-450F-BFDE-1D5266C86C8B}"/>
              </a:ext>
            </a:extLst>
          </p:cNvPr>
          <p:cNvSpPr>
            <a:spLocks noChangeArrowheads="1"/>
          </p:cNvSpPr>
          <p:nvPr/>
        </p:nvSpPr>
        <p:spPr bwMode="auto">
          <a:xfrm>
            <a:off x="3419475" y="1420813"/>
            <a:ext cx="3028950" cy="1133475"/>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واقع نگری اخلاقی یا </a:t>
            </a:r>
          </a:p>
          <a:p>
            <a:pPr algn="ctr" eaLnBrk="1" hangingPunct="1">
              <a:lnSpc>
                <a:spcPct val="150000"/>
              </a:lnSpc>
            </a:pPr>
            <a:r>
              <a:rPr lang="fa-IR" altLang="en-US" sz="2500">
                <a:solidFill>
                  <a:srgbClr val="FFFF00"/>
                </a:solidFill>
              </a:rPr>
              <a:t>عینی گرایی</a:t>
            </a:r>
            <a:endParaRPr lang="en-US" altLang="en-US" sz="2500">
              <a:solidFill>
                <a:srgbClr val="FFFF00"/>
              </a:solidFill>
            </a:endParaRPr>
          </a:p>
        </p:txBody>
      </p:sp>
      <p:sp>
        <p:nvSpPr>
          <p:cNvPr id="246789" name="Line 5">
            <a:extLst>
              <a:ext uri="{FF2B5EF4-FFF2-40B4-BE49-F238E27FC236}">
                <a16:creationId xmlns:a16="http://schemas.microsoft.com/office/drawing/2014/main" xmlns="" id="{34B46101-02E7-4988-8292-B9D57A6922DE}"/>
              </a:ext>
            </a:extLst>
          </p:cNvPr>
          <p:cNvSpPr>
            <a:spLocks noChangeShapeType="1"/>
          </p:cNvSpPr>
          <p:nvPr/>
        </p:nvSpPr>
        <p:spPr bwMode="auto">
          <a:xfrm flipH="1">
            <a:off x="4902200" y="2565400"/>
            <a:ext cx="0" cy="1871663"/>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6790" name="Line 6">
            <a:extLst>
              <a:ext uri="{FF2B5EF4-FFF2-40B4-BE49-F238E27FC236}">
                <a16:creationId xmlns:a16="http://schemas.microsoft.com/office/drawing/2014/main" xmlns="" id="{0066C543-9A80-4302-962A-0A63ABDA104D}"/>
              </a:ext>
            </a:extLst>
          </p:cNvPr>
          <p:cNvSpPr>
            <a:spLocks noChangeShapeType="1"/>
          </p:cNvSpPr>
          <p:nvPr/>
        </p:nvSpPr>
        <p:spPr bwMode="auto">
          <a:xfrm>
            <a:off x="5795963" y="2565400"/>
            <a:ext cx="1295400" cy="50323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6791" name="Line 7">
            <a:extLst>
              <a:ext uri="{FF2B5EF4-FFF2-40B4-BE49-F238E27FC236}">
                <a16:creationId xmlns:a16="http://schemas.microsoft.com/office/drawing/2014/main" xmlns="" id="{534470C2-6418-4734-8F9C-741E1A3F55BC}"/>
              </a:ext>
            </a:extLst>
          </p:cNvPr>
          <p:cNvSpPr>
            <a:spLocks noChangeShapeType="1"/>
          </p:cNvSpPr>
          <p:nvPr/>
        </p:nvSpPr>
        <p:spPr bwMode="auto">
          <a:xfrm flipH="1">
            <a:off x="2700338" y="2587625"/>
            <a:ext cx="1439862" cy="360363"/>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6792" name="Rectangle 8">
            <a:extLst>
              <a:ext uri="{FF2B5EF4-FFF2-40B4-BE49-F238E27FC236}">
                <a16:creationId xmlns:a16="http://schemas.microsoft.com/office/drawing/2014/main" xmlns="" id="{D4D5C90F-A69A-44A0-AA95-FB7F61F4A2E2}"/>
              </a:ext>
            </a:extLst>
          </p:cNvPr>
          <p:cNvSpPr>
            <a:spLocks noChangeArrowheads="1"/>
          </p:cNvSpPr>
          <p:nvPr/>
        </p:nvSpPr>
        <p:spPr bwMode="auto">
          <a:xfrm>
            <a:off x="5686425" y="3122613"/>
            <a:ext cx="2984500" cy="1146175"/>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1- توجه به نتایج عینی </a:t>
            </a:r>
          </a:p>
          <a:p>
            <a:pPr algn="ctr" eaLnBrk="1" hangingPunct="1">
              <a:lnSpc>
                <a:spcPct val="150000"/>
              </a:lnSpc>
            </a:pPr>
            <a:r>
              <a:rPr lang="fa-IR" altLang="en-US" sz="2500">
                <a:solidFill>
                  <a:srgbClr val="FFFF00"/>
                </a:solidFill>
              </a:rPr>
              <a:t>اعمال  نه انگیزه و نیت </a:t>
            </a:r>
            <a:endParaRPr lang="en-US" altLang="en-US" sz="2500">
              <a:solidFill>
                <a:srgbClr val="FFFF00"/>
              </a:solidFill>
            </a:endParaRPr>
          </a:p>
        </p:txBody>
      </p:sp>
      <p:sp>
        <p:nvSpPr>
          <p:cNvPr id="246793" name="Rectangle 9">
            <a:extLst>
              <a:ext uri="{FF2B5EF4-FFF2-40B4-BE49-F238E27FC236}">
                <a16:creationId xmlns:a16="http://schemas.microsoft.com/office/drawing/2014/main" xmlns="" id="{C08FF2AE-BF15-4FFA-8510-04FC75F27CA0}"/>
              </a:ext>
            </a:extLst>
          </p:cNvPr>
          <p:cNvSpPr>
            <a:spLocks noChangeArrowheads="1"/>
          </p:cNvSpPr>
          <p:nvPr/>
        </p:nvSpPr>
        <p:spPr bwMode="auto">
          <a:xfrm>
            <a:off x="2806700" y="4441825"/>
            <a:ext cx="4175125" cy="1292225"/>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3- عدم توجه به رابطه بین جرم و</a:t>
            </a:r>
          </a:p>
          <a:p>
            <a:pPr algn="ctr" eaLnBrk="1" hangingPunct="1">
              <a:lnSpc>
                <a:spcPct val="150000"/>
              </a:lnSpc>
            </a:pPr>
            <a:r>
              <a:rPr lang="fa-IR" altLang="en-US" sz="2500">
                <a:solidFill>
                  <a:srgbClr val="FFFF00"/>
                </a:solidFill>
              </a:rPr>
              <a:t>نوع تنبیه و نیز تناسب و میزان تنبیه </a:t>
            </a:r>
            <a:endParaRPr lang="en-US" altLang="en-US" sz="2500">
              <a:solidFill>
                <a:srgbClr val="FFFF00"/>
              </a:solidFill>
            </a:endParaRPr>
          </a:p>
        </p:txBody>
      </p:sp>
      <p:sp>
        <p:nvSpPr>
          <p:cNvPr id="246794" name="Rectangle 10">
            <a:extLst>
              <a:ext uri="{FF2B5EF4-FFF2-40B4-BE49-F238E27FC236}">
                <a16:creationId xmlns:a16="http://schemas.microsoft.com/office/drawing/2014/main" xmlns="" id="{5A972547-F5DF-451F-A7C9-17408A40215C}"/>
              </a:ext>
            </a:extLst>
          </p:cNvPr>
          <p:cNvSpPr>
            <a:spLocks noChangeArrowheads="1"/>
          </p:cNvSpPr>
          <p:nvPr/>
        </p:nvSpPr>
        <p:spPr bwMode="auto">
          <a:xfrm>
            <a:off x="1457325" y="2973388"/>
            <a:ext cx="2538413" cy="1319212"/>
          </a:xfrm>
          <a:prstGeom prst="rect">
            <a:avLst/>
          </a:prstGeom>
          <a:solidFill>
            <a:srgbClr val="FF3300"/>
          </a:solidFill>
          <a:ln w="9525">
            <a:solidFill>
              <a:srgbClr val="66FF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2- اعتقاد به</a:t>
            </a:r>
          </a:p>
          <a:p>
            <a:pPr algn="ctr" eaLnBrk="1" hangingPunct="1">
              <a:lnSpc>
                <a:spcPct val="150000"/>
              </a:lnSpc>
            </a:pPr>
            <a:r>
              <a:rPr lang="fa-IR" altLang="en-US" sz="2500">
                <a:solidFill>
                  <a:srgbClr val="FFFF00"/>
                </a:solidFill>
              </a:rPr>
              <a:t>«عدالت طبیعی»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grpId="0" nodeType="afterEffect">
                                  <p:stCondLst>
                                    <p:cond delay="0"/>
                                  </p:stCondLst>
                                  <p:childTnLst>
                                    <p:set>
                                      <p:cBhvr>
                                        <p:cTn id="6" dur="1" fill="hold">
                                          <p:stCondLst>
                                            <p:cond delay="0"/>
                                          </p:stCondLst>
                                        </p:cTn>
                                        <p:tgtEl>
                                          <p:spTgt spid="246787"/>
                                        </p:tgtEl>
                                        <p:attrNameLst>
                                          <p:attrName>style.visibility</p:attrName>
                                        </p:attrNameLst>
                                      </p:cBhvr>
                                      <p:to>
                                        <p:strVal val="visible"/>
                                      </p:to>
                                    </p:set>
                                    <p:anim calcmode="lin" valueType="num">
                                      <p:cBhvr additive="base">
                                        <p:cTn id="7" dur="2000" fill="hold"/>
                                        <p:tgtEl>
                                          <p:spTgt spid="246787"/>
                                        </p:tgtEl>
                                        <p:attrNameLst>
                                          <p:attrName>ppt_x</p:attrName>
                                        </p:attrNameLst>
                                      </p:cBhvr>
                                      <p:tavLst>
                                        <p:tav tm="0">
                                          <p:val>
                                            <p:strVal val="0-#ppt_w/2"/>
                                          </p:val>
                                        </p:tav>
                                        <p:tav tm="100000">
                                          <p:val>
                                            <p:strVal val="#ppt_x"/>
                                          </p:val>
                                        </p:tav>
                                      </p:tavLst>
                                    </p:anim>
                                    <p:anim calcmode="lin" valueType="num">
                                      <p:cBhvr additive="base">
                                        <p:cTn id="8" dur="2000" fill="hold"/>
                                        <p:tgtEl>
                                          <p:spTgt spid="246787"/>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grpId="0" nodeType="afterEffect">
                                  <p:stCondLst>
                                    <p:cond delay="0"/>
                                  </p:stCondLst>
                                  <p:childTnLst>
                                    <p:set>
                                      <p:cBhvr>
                                        <p:cTn id="11" dur="1" fill="hold">
                                          <p:stCondLst>
                                            <p:cond delay="0"/>
                                          </p:stCondLst>
                                        </p:cTn>
                                        <p:tgtEl>
                                          <p:spTgt spid="246788"/>
                                        </p:tgtEl>
                                        <p:attrNameLst>
                                          <p:attrName>style.visibility</p:attrName>
                                        </p:attrNameLst>
                                      </p:cBhvr>
                                      <p:to>
                                        <p:strVal val="visible"/>
                                      </p:to>
                                    </p:set>
                                    <p:anim calcmode="lin" valueType="num">
                                      <p:cBhvr additive="base">
                                        <p:cTn id="12" dur="2000" fill="hold"/>
                                        <p:tgtEl>
                                          <p:spTgt spid="246788"/>
                                        </p:tgtEl>
                                        <p:attrNameLst>
                                          <p:attrName>ppt_x</p:attrName>
                                        </p:attrNameLst>
                                      </p:cBhvr>
                                      <p:tavLst>
                                        <p:tav tm="0">
                                          <p:val>
                                            <p:strVal val="0-#ppt_w/2"/>
                                          </p:val>
                                        </p:tav>
                                        <p:tav tm="100000">
                                          <p:val>
                                            <p:strVal val="#ppt_x"/>
                                          </p:val>
                                        </p:tav>
                                      </p:tavLst>
                                    </p:anim>
                                    <p:anim calcmode="lin" valueType="num">
                                      <p:cBhvr additive="base">
                                        <p:cTn id="13" dur="2000" fill="hold"/>
                                        <p:tgtEl>
                                          <p:spTgt spid="246788"/>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246790"/>
                                        </p:tgtEl>
                                        <p:attrNameLst>
                                          <p:attrName>style.visibility</p:attrName>
                                        </p:attrNameLst>
                                      </p:cBhvr>
                                      <p:to>
                                        <p:strVal val="visible"/>
                                      </p:to>
                                    </p:set>
                                    <p:anim calcmode="lin" valueType="num">
                                      <p:cBhvr additive="base">
                                        <p:cTn id="17" dur="2000" fill="hold"/>
                                        <p:tgtEl>
                                          <p:spTgt spid="246790"/>
                                        </p:tgtEl>
                                        <p:attrNameLst>
                                          <p:attrName>ppt_x</p:attrName>
                                        </p:attrNameLst>
                                      </p:cBhvr>
                                      <p:tavLst>
                                        <p:tav tm="0">
                                          <p:val>
                                            <p:strVal val="0-#ppt_w/2"/>
                                          </p:val>
                                        </p:tav>
                                        <p:tav tm="100000">
                                          <p:val>
                                            <p:strVal val="#ppt_x"/>
                                          </p:val>
                                        </p:tav>
                                      </p:tavLst>
                                    </p:anim>
                                    <p:anim calcmode="lin" valueType="num">
                                      <p:cBhvr additive="base">
                                        <p:cTn id="18" dur="2000" fill="hold"/>
                                        <p:tgtEl>
                                          <p:spTgt spid="246790"/>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grpId="0" nodeType="afterEffect">
                                  <p:stCondLst>
                                    <p:cond delay="0"/>
                                  </p:stCondLst>
                                  <p:childTnLst>
                                    <p:set>
                                      <p:cBhvr>
                                        <p:cTn id="21" dur="1" fill="hold">
                                          <p:stCondLst>
                                            <p:cond delay="0"/>
                                          </p:stCondLst>
                                        </p:cTn>
                                        <p:tgtEl>
                                          <p:spTgt spid="246792"/>
                                        </p:tgtEl>
                                        <p:attrNameLst>
                                          <p:attrName>style.visibility</p:attrName>
                                        </p:attrNameLst>
                                      </p:cBhvr>
                                      <p:to>
                                        <p:strVal val="visible"/>
                                      </p:to>
                                    </p:set>
                                    <p:anim calcmode="lin" valueType="num">
                                      <p:cBhvr additive="base">
                                        <p:cTn id="22" dur="2000" fill="hold"/>
                                        <p:tgtEl>
                                          <p:spTgt spid="246792"/>
                                        </p:tgtEl>
                                        <p:attrNameLst>
                                          <p:attrName>ppt_x</p:attrName>
                                        </p:attrNameLst>
                                      </p:cBhvr>
                                      <p:tavLst>
                                        <p:tav tm="0">
                                          <p:val>
                                            <p:strVal val="0-#ppt_w/2"/>
                                          </p:val>
                                        </p:tav>
                                        <p:tav tm="100000">
                                          <p:val>
                                            <p:strVal val="#ppt_x"/>
                                          </p:val>
                                        </p:tav>
                                      </p:tavLst>
                                    </p:anim>
                                    <p:anim calcmode="lin" valueType="num">
                                      <p:cBhvr additive="base">
                                        <p:cTn id="23" dur="2000" fill="hold"/>
                                        <p:tgtEl>
                                          <p:spTgt spid="246792"/>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8000"/>
                            </p:stCondLst>
                            <p:childTnLst>
                              <p:par>
                                <p:cTn id="25" presetID="7" presetClass="entr" presetSubtype="8" fill="hold" nodeType="afterEffect">
                                  <p:stCondLst>
                                    <p:cond delay="0"/>
                                  </p:stCondLst>
                                  <p:childTnLst>
                                    <p:set>
                                      <p:cBhvr>
                                        <p:cTn id="26" dur="1" fill="hold">
                                          <p:stCondLst>
                                            <p:cond delay="0"/>
                                          </p:stCondLst>
                                        </p:cTn>
                                        <p:tgtEl>
                                          <p:spTgt spid="246789"/>
                                        </p:tgtEl>
                                        <p:attrNameLst>
                                          <p:attrName>style.visibility</p:attrName>
                                        </p:attrNameLst>
                                      </p:cBhvr>
                                      <p:to>
                                        <p:strVal val="visible"/>
                                      </p:to>
                                    </p:set>
                                    <p:anim calcmode="lin" valueType="num">
                                      <p:cBhvr additive="base">
                                        <p:cTn id="27" dur="2000" fill="hold"/>
                                        <p:tgtEl>
                                          <p:spTgt spid="246789"/>
                                        </p:tgtEl>
                                        <p:attrNameLst>
                                          <p:attrName>ppt_x</p:attrName>
                                        </p:attrNameLst>
                                      </p:cBhvr>
                                      <p:tavLst>
                                        <p:tav tm="0">
                                          <p:val>
                                            <p:strVal val="0-#ppt_w/2"/>
                                          </p:val>
                                        </p:tav>
                                        <p:tav tm="100000">
                                          <p:val>
                                            <p:strVal val="#ppt_x"/>
                                          </p:val>
                                        </p:tav>
                                      </p:tavLst>
                                    </p:anim>
                                    <p:anim calcmode="lin" valueType="num">
                                      <p:cBhvr additive="base">
                                        <p:cTn id="28" dur="2000" fill="hold"/>
                                        <p:tgtEl>
                                          <p:spTgt spid="246789"/>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0000"/>
                            </p:stCondLst>
                            <p:childTnLst>
                              <p:par>
                                <p:cTn id="30" presetID="7" presetClass="entr" presetSubtype="8" fill="hold" grpId="0" nodeType="afterEffect">
                                  <p:stCondLst>
                                    <p:cond delay="0"/>
                                  </p:stCondLst>
                                  <p:childTnLst>
                                    <p:set>
                                      <p:cBhvr>
                                        <p:cTn id="31" dur="1" fill="hold">
                                          <p:stCondLst>
                                            <p:cond delay="0"/>
                                          </p:stCondLst>
                                        </p:cTn>
                                        <p:tgtEl>
                                          <p:spTgt spid="246793"/>
                                        </p:tgtEl>
                                        <p:attrNameLst>
                                          <p:attrName>style.visibility</p:attrName>
                                        </p:attrNameLst>
                                      </p:cBhvr>
                                      <p:to>
                                        <p:strVal val="visible"/>
                                      </p:to>
                                    </p:set>
                                    <p:anim calcmode="lin" valueType="num">
                                      <p:cBhvr additive="base">
                                        <p:cTn id="32" dur="2000" fill="hold"/>
                                        <p:tgtEl>
                                          <p:spTgt spid="246793"/>
                                        </p:tgtEl>
                                        <p:attrNameLst>
                                          <p:attrName>ppt_x</p:attrName>
                                        </p:attrNameLst>
                                      </p:cBhvr>
                                      <p:tavLst>
                                        <p:tav tm="0">
                                          <p:val>
                                            <p:strVal val="0-#ppt_w/2"/>
                                          </p:val>
                                        </p:tav>
                                        <p:tav tm="100000">
                                          <p:val>
                                            <p:strVal val="#ppt_x"/>
                                          </p:val>
                                        </p:tav>
                                      </p:tavLst>
                                    </p:anim>
                                    <p:anim calcmode="lin" valueType="num">
                                      <p:cBhvr additive="base">
                                        <p:cTn id="33" dur="2000" fill="hold"/>
                                        <p:tgtEl>
                                          <p:spTgt spid="246793"/>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12000"/>
                            </p:stCondLst>
                            <p:childTnLst>
                              <p:par>
                                <p:cTn id="35" presetID="7" presetClass="entr" presetSubtype="8" fill="hold" nodeType="afterEffect">
                                  <p:stCondLst>
                                    <p:cond delay="0"/>
                                  </p:stCondLst>
                                  <p:childTnLst>
                                    <p:set>
                                      <p:cBhvr>
                                        <p:cTn id="36" dur="1" fill="hold">
                                          <p:stCondLst>
                                            <p:cond delay="0"/>
                                          </p:stCondLst>
                                        </p:cTn>
                                        <p:tgtEl>
                                          <p:spTgt spid="246791"/>
                                        </p:tgtEl>
                                        <p:attrNameLst>
                                          <p:attrName>style.visibility</p:attrName>
                                        </p:attrNameLst>
                                      </p:cBhvr>
                                      <p:to>
                                        <p:strVal val="visible"/>
                                      </p:to>
                                    </p:set>
                                    <p:anim calcmode="lin" valueType="num">
                                      <p:cBhvr additive="base">
                                        <p:cTn id="37" dur="2000" fill="hold"/>
                                        <p:tgtEl>
                                          <p:spTgt spid="246791"/>
                                        </p:tgtEl>
                                        <p:attrNameLst>
                                          <p:attrName>ppt_x</p:attrName>
                                        </p:attrNameLst>
                                      </p:cBhvr>
                                      <p:tavLst>
                                        <p:tav tm="0">
                                          <p:val>
                                            <p:strVal val="0-#ppt_w/2"/>
                                          </p:val>
                                        </p:tav>
                                        <p:tav tm="100000">
                                          <p:val>
                                            <p:strVal val="#ppt_x"/>
                                          </p:val>
                                        </p:tav>
                                      </p:tavLst>
                                    </p:anim>
                                    <p:anim calcmode="lin" valueType="num">
                                      <p:cBhvr additive="base">
                                        <p:cTn id="38" dur="2000" fill="hold"/>
                                        <p:tgtEl>
                                          <p:spTgt spid="246791"/>
                                        </p:tgtEl>
                                        <p:attrNameLst>
                                          <p:attrName>ppt_y</p:attrName>
                                        </p:attrNameLst>
                                      </p:cBhvr>
                                      <p:tavLst>
                                        <p:tav tm="0">
                                          <p:val>
                                            <p:strVal val="#ppt_y"/>
                                          </p:val>
                                        </p:tav>
                                        <p:tav tm="100000">
                                          <p:val>
                                            <p:strVal val="#ppt_y"/>
                                          </p:val>
                                        </p:tav>
                                      </p:tavLst>
                                    </p:anim>
                                  </p:childTnLst>
                                </p:cTn>
                              </p:par>
                            </p:childTnLst>
                          </p:cTn>
                        </p:par>
                        <p:par>
                          <p:cTn id="39" fill="hold" nodeType="afterGroup">
                            <p:stCondLst>
                              <p:cond delay="14000"/>
                            </p:stCondLst>
                            <p:childTnLst>
                              <p:par>
                                <p:cTn id="40" presetID="7" presetClass="entr" presetSubtype="8" fill="hold" grpId="0" nodeType="afterEffect">
                                  <p:stCondLst>
                                    <p:cond delay="0"/>
                                  </p:stCondLst>
                                  <p:childTnLst>
                                    <p:set>
                                      <p:cBhvr>
                                        <p:cTn id="41" dur="1" fill="hold">
                                          <p:stCondLst>
                                            <p:cond delay="0"/>
                                          </p:stCondLst>
                                        </p:cTn>
                                        <p:tgtEl>
                                          <p:spTgt spid="246794"/>
                                        </p:tgtEl>
                                        <p:attrNameLst>
                                          <p:attrName>style.visibility</p:attrName>
                                        </p:attrNameLst>
                                      </p:cBhvr>
                                      <p:to>
                                        <p:strVal val="visible"/>
                                      </p:to>
                                    </p:set>
                                    <p:anim calcmode="lin" valueType="num">
                                      <p:cBhvr additive="base">
                                        <p:cTn id="42" dur="2000" fill="hold"/>
                                        <p:tgtEl>
                                          <p:spTgt spid="246794"/>
                                        </p:tgtEl>
                                        <p:attrNameLst>
                                          <p:attrName>ppt_x</p:attrName>
                                        </p:attrNameLst>
                                      </p:cBhvr>
                                      <p:tavLst>
                                        <p:tav tm="0">
                                          <p:val>
                                            <p:strVal val="0-#ppt_w/2"/>
                                          </p:val>
                                        </p:tav>
                                        <p:tav tm="100000">
                                          <p:val>
                                            <p:strVal val="#ppt_x"/>
                                          </p:val>
                                        </p:tav>
                                      </p:tavLst>
                                    </p:anim>
                                    <p:anim calcmode="lin" valueType="num">
                                      <p:cBhvr additive="base">
                                        <p:cTn id="43" dur="2000" fill="hold"/>
                                        <p:tgtEl>
                                          <p:spTgt spid="24679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787" grpId="0"/>
      <p:bldP spid="246788" grpId="0" animBg="1"/>
      <p:bldP spid="246792" grpId="0" animBg="1"/>
      <p:bldP spid="246793" grpId="0" animBg="1"/>
      <p:bldP spid="246794" grpId="0" animBg="1"/>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Text Box 2">
            <a:extLst>
              <a:ext uri="{FF2B5EF4-FFF2-40B4-BE49-F238E27FC236}">
                <a16:creationId xmlns:a16="http://schemas.microsoft.com/office/drawing/2014/main" xmlns="" id="{530C6098-42B2-477A-AC50-1B208BED98E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7811" name="Text Box 3">
            <a:extLst>
              <a:ext uri="{FF2B5EF4-FFF2-40B4-BE49-F238E27FC236}">
                <a16:creationId xmlns:a16="http://schemas.microsoft.com/office/drawing/2014/main" xmlns="" id="{E835F4D7-D4C8-4F60-97B4-450426061EAE}"/>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فواید </a:t>
            </a:r>
            <a:r>
              <a:rPr lang="fa-IR" altLang="en-US">
                <a:solidFill>
                  <a:srgbClr val="66FFFF"/>
                </a:solidFill>
              </a:rPr>
              <a:t>بازی</a:t>
            </a:r>
            <a:r>
              <a:rPr lang="fa-IR" altLang="en-US">
                <a:solidFill>
                  <a:srgbClr val="FF3300"/>
                </a:solidFill>
              </a:rPr>
              <a:t> از دیدگاه پیاژه </a:t>
            </a:r>
          </a:p>
          <a:p>
            <a:pPr eaLnBrk="1" hangingPunct="1">
              <a:lnSpc>
                <a:spcPct val="150000"/>
              </a:lnSpc>
              <a:buFontTx/>
              <a:buChar char="•"/>
            </a:pPr>
            <a:r>
              <a:rPr lang="fa-IR" altLang="en-US" b="0">
                <a:solidFill>
                  <a:srgbClr val="FFFF00"/>
                </a:solidFill>
              </a:rPr>
              <a:t>کمک به کودک برای عبور از مرحله تابعیت به مرحله استقلال</a:t>
            </a:r>
          </a:p>
          <a:p>
            <a:pPr eaLnBrk="1" hangingPunct="1">
              <a:lnSpc>
                <a:spcPct val="150000"/>
              </a:lnSpc>
              <a:buFontTx/>
              <a:buChar char="•"/>
            </a:pPr>
            <a:r>
              <a:rPr lang="fa-IR" altLang="en-US" b="0">
                <a:solidFill>
                  <a:srgbClr val="FFFF00"/>
                </a:solidFill>
              </a:rPr>
              <a:t>فواید اصلی بازی:</a:t>
            </a:r>
          </a:p>
          <a:p>
            <a:pPr eaLnBrk="1" hangingPunct="1">
              <a:lnSpc>
                <a:spcPct val="150000"/>
              </a:lnSpc>
            </a:pPr>
            <a:r>
              <a:rPr lang="fa-IR" altLang="en-US" b="0">
                <a:solidFill>
                  <a:srgbClr val="FFFF00"/>
                </a:solidFill>
              </a:rPr>
              <a:t>				1- درک تخلف از امر و نهی بزرگترها</a:t>
            </a:r>
          </a:p>
          <a:p>
            <a:pPr eaLnBrk="1" hangingPunct="1">
              <a:lnSpc>
                <a:spcPct val="150000"/>
              </a:lnSpc>
            </a:pPr>
            <a:r>
              <a:rPr lang="fa-IR" altLang="en-US" b="0">
                <a:solidFill>
                  <a:srgbClr val="FFFF00"/>
                </a:solidFill>
              </a:rPr>
              <a:t>				2- درک اهمیت قوانین و مقررات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47811">
                                            <p:txEl>
                                              <p:pRg st="0" end="0"/>
                                            </p:txEl>
                                          </p:spTgt>
                                        </p:tgtEl>
                                        <p:attrNameLst>
                                          <p:attrName>style.visibility</p:attrName>
                                        </p:attrNameLst>
                                      </p:cBhvr>
                                      <p:to>
                                        <p:strVal val="visible"/>
                                      </p:to>
                                    </p:set>
                                    <p:animEffect transition="in" filter="wedge">
                                      <p:cBhvr>
                                        <p:cTn id="7" dur="2000"/>
                                        <p:tgtEl>
                                          <p:spTgt spid="247811">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47811">
                                            <p:txEl>
                                              <p:pRg st="1" end="1"/>
                                            </p:txEl>
                                          </p:spTgt>
                                        </p:tgtEl>
                                        <p:attrNameLst>
                                          <p:attrName>style.visibility</p:attrName>
                                        </p:attrNameLst>
                                      </p:cBhvr>
                                      <p:to>
                                        <p:strVal val="visible"/>
                                      </p:to>
                                    </p:set>
                                    <p:animEffect transition="in" filter="wedge">
                                      <p:cBhvr>
                                        <p:cTn id="11" dur="2000"/>
                                        <p:tgtEl>
                                          <p:spTgt spid="247811">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47811">
                                            <p:txEl>
                                              <p:pRg st="2" end="2"/>
                                            </p:txEl>
                                          </p:spTgt>
                                        </p:tgtEl>
                                        <p:attrNameLst>
                                          <p:attrName>style.visibility</p:attrName>
                                        </p:attrNameLst>
                                      </p:cBhvr>
                                      <p:to>
                                        <p:strVal val="visible"/>
                                      </p:to>
                                    </p:set>
                                    <p:animEffect transition="in" filter="wedge">
                                      <p:cBhvr>
                                        <p:cTn id="15" dur="2000"/>
                                        <p:tgtEl>
                                          <p:spTgt spid="247811">
                                            <p:txEl>
                                              <p:pRg st="2" end="2"/>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247811">
                                            <p:txEl>
                                              <p:pRg st="3" end="3"/>
                                            </p:txEl>
                                          </p:spTgt>
                                        </p:tgtEl>
                                        <p:attrNameLst>
                                          <p:attrName>style.visibility</p:attrName>
                                        </p:attrNameLst>
                                      </p:cBhvr>
                                      <p:to>
                                        <p:strVal val="visible"/>
                                      </p:to>
                                    </p:set>
                                    <p:animEffect transition="in" filter="wedge">
                                      <p:cBhvr>
                                        <p:cTn id="19" dur="2000"/>
                                        <p:tgtEl>
                                          <p:spTgt spid="247811">
                                            <p:txEl>
                                              <p:pRg st="3" end="3"/>
                                            </p:txEl>
                                          </p:spTgt>
                                        </p:tgtEl>
                                      </p:cBhvr>
                                    </p:animEffect>
                                  </p:childTnLst>
                                </p:cTn>
                              </p:par>
                            </p:childTnLst>
                          </p:cTn>
                        </p:par>
                        <p:par>
                          <p:cTn id="20" fill="hold" nodeType="afterGroup">
                            <p:stCondLst>
                              <p:cond delay="8000"/>
                            </p:stCondLst>
                            <p:childTnLst>
                              <p:par>
                                <p:cTn id="21" presetID="20" presetClass="entr" presetSubtype="0" fill="hold" nodeType="afterEffect">
                                  <p:stCondLst>
                                    <p:cond delay="0"/>
                                  </p:stCondLst>
                                  <p:childTnLst>
                                    <p:set>
                                      <p:cBhvr>
                                        <p:cTn id="22" dur="1" fill="hold">
                                          <p:stCondLst>
                                            <p:cond delay="0"/>
                                          </p:stCondLst>
                                        </p:cTn>
                                        <p:tgtEl>
                                          <p:spTgt spid="247811">
                                            <p:txEl>
                                              <p:pRg st="4" end="4"/>
                                            </p:txEl>
                                          </p:spTgt>
                                        </p:tgtEl>
                                        <p:attrNameLst>
                                          <p:attrName>style.visibility</p:attrName>
                                        </p:attrNameLst>
                                      </p:cBhvr>
                                      <p:to>
                                        <p:strVal val="visible"/>
                                      </p:to>
                                    </p:set>
                                    <p:animEffect transition="in" filter="wedge">
                                      <p:cBhvr>
                                        <p:cTn id="23" dur="2000"/>
                                        <p:tgtEl>
                                          <p:spTgt spid="2478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Text Box 2">
            <a:extLst>
              <a:ext uri="{FF2B5EF4-FFF2-40B4-BE49-F238E27FC236}">
                <a16:creationId xmlns:a16="http://schemas.microsoft.com/office/drawing/2014/main" xmlns="" id="{BB68546B-7428-4007-9401-3E9618D5CB9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8835" name="Text Box 3">
            <a:extLst>
              <a:ext uri="{FF2B5EF4-FFF2-40B4-BE49-F238E27FC236}">
                <a16:creationId xmlns:a16="http://schemas.microsoft.com/office/drawing/2014/main" xmlns="" id="{F377C74F-B801-4915-955D-0044D298C702}"/>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روش تحقیق پیاژه در اخلاق:</a:t>
            </a:r>
          </a:p>
          <a:p>
            <a:pPr algn="just" eaLnBrk="1" hangingPunct="1">
              <a:lnSpc>
                <a:spcPct val="150000"/>
              </a:lnSpc>
            </a:pPr>
            <a:r>
              <a:rPr lang="fa-IR" altLang="en-US" b="0">
                <a:solidFill>
                  <a:srgbClr val="FFFF00"/>
                </a:solidFill>
              </a:rPr>
              <a:t>	ارائه داستانهای اخلاقی و طرح سوالاتی که پاسخ به آنها مستلزم انجام قضاوت اخلاقی آگاهانه است. </a:t>
            </a:r>
          </a:p>
          <a:p>
            <a:pPr algn="just" eaLnBrk="1" hangingPunct="1">
              <a:lnSpc>
                <a:spcPct val="150000"/>
              </a:lnSpc>
            </a:pPr>
            <a:r>
              <a:rPr lang="fa-IR" altLang="en-US" b="0">
                <a:solidFill>
                  <a:srgbClr val="FFFF00"/>
                </a:solidFill>
              </a:rPr>
              <a:t>1- داستان مربوط به نتیجه یا انگیزه عمل </a:t>
            </a:r>
          </a:p>
          <a:p>
            <a:pPr algn="just" eaLnBrk="1" hangingPunct="1">
              <a:lnSpc>
                <a:spcPct val="150000"/>
              </a:lnSpc>
            </a:pPr>
            <a:r>
              <a:rPr lang="fa-IR" altLang="en-US" b="0">
                <a:solidFill>
                  <a:srgbClr val="FFFF00"/>
                </a:solidFill>
              </a:rPr>
              <a:t>2- داستان مربوط به اعتقاد به عدالت طبیعی </a:t>
            </a:r>
          </a:p>
          <a:p>
            <a:pPr algn="just" eaLnBrk="1" hangingPunct="1">
              <a:lnSpc>
                <a:spcPct val="150000"/>
              </a:lnSpc>
            </a:pPr>
            <a:r>
              <a:rPr lang="fa-IR" altLang="en-US" b="0">
                <a:solidFill>
                  <a:srgbClr val="FFFF00"/>
                </a:solidFill>
              </a:rPr>
              <a:t>3- داستان مربوط به انتخاب نوع تنبیه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48835">
                                            <p:txEl>
                                              <p:pRg st="0" end="0"/>
                                            </p:txEl>
                                          </p:spTgt>
                                        </p:tgtEl>
                                        <p:attrNameLst>
                                          <p:attrName>style.visibility</p:attrName>
                                        </p:attrNameLst>
                                      </p:cBhvr>
                                      <p:to>
                                        <p:strVal val="visible"/>
                                      </p:to>
                                    </p:set>
                                    <p:animEffect transition="in" filter="slide(fromBottom)">
                                      <p:cBhvr>
                                        <p:cTn id="7" dur="2000"/>
                                        <p:tgtEl>
                                          <p:spTgt spid="248835">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48835">
                                            <p:txEl>
                                              <p:pRg st="1" end="1"/>
                                            </p:txEl>
                                          </p:spTgt>
                                        </p:tgtEl>
                                        <p:attrNameLst>
                                          <p:attrName>style.visibility</p:attrName>
                                        </p:attrNameLst>
                                      </p:cBhvr>
                                      <p:to>
                                        <p:strVal val="visible"/>
                                      </p:to>
                                    </p:set>
                                    <p:animEffect transition="in" filter="slide(fromBottom)">
                                      <p:cBhvr>
                                        <p:cTn id="11" dur="2000"/>
                                        <p:tgtEl>
                                          <p:spTgt spid="248835">
                                            <p:txEl>
                                              <p:pRg st="1" end="1"/>
                                            </p:txEl>
                                          </p:spTgt>
                                        </p:tgtEl>
                                      </p:cBhvr>
                                    </p:animEffect>
                                  </p:childTnLst>
                                </p:cTn>
                              </p:par>
                            </p:childTnLst>
                          </p:cTn>
                        </p:par>
                        <p:par>
                          <p:cTn id="12" fill="hold" nodeType="afterGroup">
                            <p:stCondLst>
                              <p:cond delay="4000"/>
                            </p:stCondLst>
                            <p:childTnLst>
                              <p:par>
                                <p:cTn id="13" presetID="12" presetClass="entr" presetSubtype="4" fill="hold" nodeType="afterEffect">
                                  <p:stCondLst>
                                    <p:cond delay="0"/>
                                  </p:stCondLst>
                                  <p:childTnLst>
                                    <p:set>
                                      <p:cBhvr>
                                        <p:cTn id="14" dur="1" fill="hold">
                                          <p:stCondLst>
                                            <p:cond delay="0"/>
                                          </p:stCondLst>
                                        </p:cTn>
                                        <p:tgtEl>
                                          <p:spTgt spid="248835">
                                            <p:txEl>
                                              <p:pRg st="2" end="2"/>
                                            </p:txEl>
                                          </p:spTgt>
                                        </p:tgtEl>
                                        <p:attrNameLst>
                                          <p:attrName>style.visibility</p:attrName>
                                        </p:attrNameLst>
                                      </p:cBhvr>
                                      <p:to>
                                        <p:strVal val="visible"/>
                                      </p:to>
                                    </p:set>
                                    <p:animEffect transition="in" filter="slide(fromBottom)">
                                      <p:cBhvr>
                                        <p:cTn id="15" dur="2000"/>
                                        <p:tgtEl>
                                          <p:spTgt spid="248835">
                                            <p:txEl>
                                              <p:pRg st="2" end="2"/>
                                            </p:txEl>
                                          </p:spTgt>
                                        </p:tgtEl>
                                      </p:cBhvr>
                                    </p:animEffect>
                                  </p:childTnLst>
                                </p:cTn>
                              </p:par>
                            </p:childTnLst>
                          </p:cTn>
                        </p:par>
                        <p:par>
                          <p:cTn id="16" fill="hold" nodeType="afterGroup">
                            <p:stCondLst>
                              <p:cond delay="6000"/>
                            </p:stCondLst>
                            <p:childTnLst>
                              <p:par>
                                <p:cTn id="17" presetID="12" presetClass="entr" presetSubtype="4" fill="hold" nodeType="afterEffect">
                                  <p:stCondLst>
                                    <p:cond delay="0"/>
                                  </p:stCondLst>
                                  <p:childTnLst>
                                    <p:set>
                                      <p:cBhvr>
                                        <p:cTn id="18" dur="1" fill="hold">
                                          <p:stCondLst>
                                            <p:cond delay="0"/>
                                          </p:stCondLst>
                                        </p:cTn>
                                        <p:tgtEl>
                                          <p:spTgt spid="248835">
                                            <p:txEl>
                                              <p:pRg st="3" end="3"/>
                                            </p:txEl>
                                          </p:spTgt>
                                        </p:tgtEl>
                                        <p:attrNameLst>
                                          <p:attrName>style.visibility</p:attrName>
                                        </p:attrNameLst>
                                      </p:cBhvr>
                                      <p:to>
                                        <p:strVal val="visible"/>
                                      </p:to>
                                    </p:set>
                                    <p:animEffect transition="in" filter="slide(fromBottom)">
                                      <p:cBhvr>
                                        <p:cTn id="19" dur="2000"/>
                                        <p:tgtEl>
                                          <p:spTgt spid="248835">
                                            <p:txEl>
                                              <p:pRg st="3" end="3"/>
                                            </p:txEl>
                                          </p:spTgt>
                                        </p:tgtEl>
                                      </p:cBhvr>
                                    </p:animEffect>
                                  </p:childTnLst>
                                </p:cTn>
                              </p:par>
                            </p:childTnLst>
                          </p:cTn>
                        </p:par>
                        <p:par>
                          <p:cTn id="20" fill="hold" nodeType="afterGroup">
                            <p:stCondLst>
                              <p:cond delay="8000"/>
                            </p:stCondLst>
                            <p:childTnLst>
                              <p:par>
                                <p:cTn id="21" presetID="12" presetClass="entr" presetSubtype="4" fill="hold" nodeType="afterEffect">
                                  <p:stCondLst>
                                    <p:cond delay="0"/>
                                  </p:stCondLst>
                                  <p:childTnLst>
                                    <p:set>
                                      <p:cBhvr>
                                        <p:cTn id="22" dur="1" fill="hold">
                                          <p:stCondLst>
                                            <p:cond delay="0"/>
                                          </p:stCondLst>
                                        </p:cTn>
                                        <p:tgtEl>
                                          <p:spTgt spid="248835">
                                            <p:txEl>
                                              <p:pRg st="4" end="4"/>
                                            </p:txEl>
                                          </p:spTgt>
                                        </p:tgtEl>
                                        <p:attrNameLst>
                                          <p:attrName>style.visibility</p:attrName>
                                        </p:attrNameLst>
                                      </p:cBhvr>
                                      <p:to>
                                        <p:strVal val="visible"/>
                                      </p:to>
                                    </p:set>
                                    <p:animEffect transition="in" filter="slide(fromBottom)">
                                      <p:cBhvr>
                                        <p:cTn id="23" dur="2000"/>
                                        <p:tgtEl>
                                          <p:spTgt spid="24883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ext Box 2">
            <a:extLst>
              <a:ext uri="{FF2B5EF4-FFF2-40B4-BE49-F238E27FC236}">
                <a16:creationId xmlns:a16="http://schemas.microsoft.com/office/drawing/2014/main" xmlns="" id="{943DE71B-9260-4964-BC4A-960F2C09466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49859" name="Text Box 3">
            <a:extLst>
              <a:ext uri="{FF2B5EF4-FFF2-40B4-BE49-F238E27FC236}">
                <a16:creationId xmlns:a16="http://schemas.microsoft.com/office/drawing/2014/main" xmlns="" id="{F24EAD69-B318-42F6-A68D-C3D083B15FD7}"/>
              </a:ext>
            </a:extLst>
          </p:cNvPr>
          <p:cNvSpPr txBox="1">
            <a:spLocks noChangeArrowheads="1"/>
          </p:cNvSpPr>
          <p:nvPr/>
        </p:nvSpPr>
        <p:spPr bwMode="auto">
          <a:xfrm>
            <a:off x="1619250" y="549275"/>
            <a:ext cx="61928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کلبرگ و نظریه شش مرحله ای رشد اخلاق</a:t>
            </a:r>
          </a:p>
        </p:txBody>
      </p:sp>
      <p:graphicFrame>
        <p:nvGraphicFramePr>
          <p:cNvPr id="249900" name="Group 44">
            <a:extLst>
              <a:ext uri="{FF2B5EF4-FFF2-40B4-BE49-F238E27FC236}">
                <a16:creationId xmlns:a16="http://schemas.microsoft.com/office/drawing/2014/main" xmlns="" id="{B0C0F5F6-BE23-4B65-BC18-F1C9789301F1}"/>
              </a:ext>
            </a:extLst>
          </p:cNvPr>
          <p:cNvGraphicFramePr>
            <a:graphicFrameLocks noGrp="1"/>
          </p:cNvGraphicFramePr>
          <p:nvPr/>
        </p:nvGraphicFramePr>
        <p:xfrm>
          <a:off x="1092200" y="1397000"/>
          <a:ext cx="7080250" cy="4194175"/>
        </p:xfrm>
        <a:graphic>
          <a:graphicData uri="http://schemas.openxmlformats.org/drawingml/2006/table">
            <a:tbl>
              <a:tblPr rtl="1"/>
              <a:tblGrid>
                <a:gridCol w="1641475">
                  <a:extLst>
                    <a:ext uri="{9D8B030D-6E8A-4147-A177-3AD203B41FA5}">
                      <a16:colId xmlns:a16="http://schemas.microsoft.com/office/drawing/2014/main" xmlns="" val="20000"/>
                    </a:ext>
                  </a:extLst>
                </a:gridCol>
                <a:gridCol w="2105025">
                  <a:extLst>
                    <a:ext uri="{9D8B030D-6E8A-4147-A177-3AD203B41FA5}">
                      <a16:colId xmlns:a16="http://schemas.microsoft.com/office/drawing/2014/main" xmlns="" val="20001"/>
                    </a:ext>
                  </a:extLst>
                </a:gridCol>
                <a:gridCol w="1085850">
                  <a:extLst>
                    <a:ext uri="{9D8B030D-6E8A-4147-A177-3AD203B41FA5}">
                      <a16:colId xmlns:a16="http://schemas.microsoft.com/office/drawing/2014/main" xmlns="" val="20002"/>
                    </a:ext>
                  </a:extLst>
                </a:gridCol>
                <a:gridCol w="2247900">
                  <a:extLst>
                    <a:ext uri="{9D8B030D-6E8A-4147-A177-3AD203B41FA5}">
                      <a16:colId xmlns:a16="http://schemas.microsoft.com/office/drawing/2014/main" xmlns="" val="20003"/>
                    </a:ext>
                  </a:extLst>
                </a:gridCol>
              </a:tblGrid>
              <a:tr h="2346720">
                <a:tc rowSpan="2">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دوره اول </a:t>
                      </a:r>
                      <a:endParaRPr kumimoji="0" lang="en-US" sz="2500" b="1" i="0" u="none" strike="noStrike" cap="none" normalizeH="0" baseline="0">
                        <a:ln>
                          <a:noFill/>
                        </a:ln>
                        <a:solidFill>
                          <a:srgbClr val="FFFF00"/>
                        </a:solidFill>
                        <a:effectLst/>
                        <a:latin typeface="Arial" charset="0"/>
                        <a:cs typeface="B Zar" pitchFamily="2" charset="-78"/>
                      </a:endParaRPr>
                    </a:p>
                  </a:txBody>
                  <a:tcPr marT="46509" marB="46509"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«پیش اخلاقی»</a:t>
                      </a:r>
                    </a:p>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fa-IR" sz="2500" b="1" i="0" u="none" strike="noStrike" cap="none" normalizeH="0" baseline="0">
                        <a:ln>
                          <a:noFill/>
                        </a:ln>
                        <a:solidFill>
                          <a:srgbClr val="66FFFF"/>
                        </a:solidFill>
                        <a:effectLst/>
                        <a:latin typeface="Arial" charset="0"/>
                        <a:cs typeface="B Zar" pitchFamily="2" charset="-78"/>
                      </a:endParaRPr>
                    </a:p>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یا </a:t>
                      </a:r>
                    </a:p>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fa-IR" sz="2500" b="1" i="0" u="none" strike="noStrike" cap="none" normalizeH="0" baseline="0">
                        <a:ln>
                          <a:noFill/>
                        </a:ln>
                        <a:solidFill>
                          <a:srgbClr val="66FFFF"/>
                        </a:solidFill>
                        <a:effectLst/>
                        <a:latin typeface="Arial" charset="0"/>
                        <a:cs typeface="B Zar" pitchFamily="2" charset="-78"/>
                      </a:endParaRPr>
                    </a:p>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«پیش عرفی» </a:t>
                      </a:r>
                    </a:p>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fa-IR" sz="2500" b="1" i="0" u="none" strike="noStrike" cap="none" normalizeH="0" baseline="0">
                        <a:ln>
                          <a:noFill/>
                        </a:ln>
                        <a:solidFill>
                          <a:srgbClr val="66FFFF"/>
                        </a:solidFill>
                        <a:effectLst/>
                        <a:latin typeface="Arial" charset="0"/>
                        <a:cs typeface="B Zar" pitchFamily="2" charset="-78"/>
                      </a:endParaRPr>
                    </a:p>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4-12 سالگی</a:t>
                      </a:r>
                      <a:endParaRPr kumimoji="0" lang="en-US" sz="2500" b="1" i="0" u="none" strike="noStrike" cap="none" normalizeH="0" baseline="0">
                        <a:ln>
                          <a:noFill/>
                        </a:ln>
                        <a:solidFill>
                          <a:srgbClr val="66FFFF"/>
                        </a:solidFill>
                        <a:effectLst/>
                        <a:latin typeface="Arial" charset="0"/>
                        <a:cs typeface="B Zar" pitchFamily="2" charset="-78"/>
                      </a:endParaRPr>
                    </a:p>
                  </a:txBody>
                  <a:tcPr marT="46509" marB="46509"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مرحله ا</a:t>
                      </a:r>
                    </a:p>
                  </a:txBody>
                  <a:tcPr marT="46509" marB="46509"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جهت گیری اجتناب از تنبیه و اطاعت محض</a:t>
                      </a:r>
                    </a:p>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4-10 سالگی </a:t>
                      </a:r>
                    </a:p>
                  </a:txBody>
                  <a:tcPr marT="46509" marB="46509"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847455">
                <a:tc vMerge="1">
                  <a:txBody>
                    <a:bodyPr/>
                    <a:lstStyle/>
                    <a:p>
                      <a:endParaRPr lang="en-US"/>
                    </a:p>
                  </a:txBody>
                  <a:tcPr/>
                </a:tc>
                <a:tc vMerge="1">
                  <a:txBody>
                    <a:bodyPr/>
                    <a:lstStyle/>
                    <a:p>
                      <a:endParaRPr lang="en-US"/>
                    </a:p>
                  </a:txBody>
                  <a:tcPr/>
                </a:tc>
                <a:tc>
                  <a:txBody>
                    <a:bodyPr/>
                    <a:lstStyle/>
                    <a:p>
                      <a:pPr marL="0" marR="0" lvl="0" indent="0" algn="ctr" defTabSz="914400" rtl="1" eaLnBrk="1" fontAlgn="base" latinLnBrk="0" hangingPunct="1">
                        <a:lnSpc>
                          <a:spcPct val="100000"/>
                        </a:lnSpc>
                        <a:spcBef>
                          <a:spcPct val="2000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مرحله 2</a:t>
                      </a:r>
                      <a:endParaRPr kumimoji="0" lang="en-US" sz="2500" b="1" i="0" u="none" strike="noStrike" cap="none" normalizeH="0" baseline="0">
                        <a:ln>
                          <a:noFill/>
                        </a:ln>
                        <a:solidFill>
                          <a:srgbClr val="FFFF00"/>
                        </a:solidFill>
                        <a:effectLst/>
                        <a:latin typeface="Arial" charset="0"/>
                        <a:cs typeface="B Zar" pitchFamily="2" charset="-78"/>
                      </a:endParaRPr>
                    </a:p>
                  </a:txBody>
                  <a:tcPr marT="46509" marB="46509"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نفع پرستی و لذت طلبی وسیله ای 10-13 سالگی </a:t>
                      </a:r>
                      <a:endParaRPr kumimoji="0" lang="en-US" sz="2500" b="1" i="0" u="none" strike="noStrike" cap="none" normalizeH="0" baseline="0">
                        <a:ln>
                          <a:noFill/>
                        </a:ln>
                        <a:solidFill>
                          <a:srgbClr val="FFFF00"/>
                        </a:solidFill>
                        <a:effectLst/>
                        <a:latin typeface="Arial" charset="0"/>
                        <a:cs typeface="B Zar" pitchFamily="2" charset="-78"/>
                      </a:endParaRPr>
                    </a:p>
                  </a:txBody>
                  <a:tcPr marT="46509" marB="46509"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249859"/>
                                        </p:tgtEl>
                                        <p:attrNameLst>
                                          <p:attrName>style.visibility</p:attrName>
                                        </p:attrNameLst>
                                      </p:cBhvr>
                                      <p:to>
                                        <p:strVal val="visible"/>
                                      </p:to>
                                    </p:set>
                                    <p:animEffect transition="in" filter="wedge">
                                      <p:cBhvr>
                                        <p:cTn id="7" dur="2000"/>
                                        <p:tgtEl>
                                          <p:spTgt spid="249859"/>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249900"/>
                                        </p:tgtEl>
                                        <p:attrNameLst>
                                          <p:attrName>style.visibility</p:attrName>
                                        </p:attrNameLst>
                                      </p:cBhvr>
                                      <p:to>
                                        <p:strVal val="visible"/>
                                      </p:to>
                                    </p:set>
                                    <p:animEffect transition="in" filter="strips(downLeft)">
                                      <p:cBhvr>
                                        <p:cTn id="11" dur="2000"/>
                                        <p:tgtEl>
                                          <p:spTgt spid="249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9859" grpId="0"/>
    </p:bld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Text Box 2">
            <a:extLst>
              <a:ext uri="{FF2B5EF4-FFF2-40B4-BE49-F238E27FC236}">
                <a16:creationId xmlns:a16="http://schemas.microsoft.com/office/drawing/2014/main" xmlns="" id="{26D53ACF-C570-4B36-97F5-B17CFADFC079}"/>
              </a:ext>
            </a:extLst>
          </p:cNvPr>
          <p:cNvSpPr txBox="1">
            <a:spLocks noChangeArrowheads="1"/>
          </p:cNvSpPr>
          <p:nvPr/>
        </p:nvSpPr>
        <p:spPr bwMode="auto">
          <a:xfrm>
            <a:off x="2519363" y="476250"/>
            <a:ext cx="662463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0883" name="Text Box 3">
            <a:extLst>
              <a:ext uri="{FF2B5EF4-FFF2-40B4-BE49-F238E27FC236}">
                <a16:creationId xmlns:a16="http://schemas.microsoft.com/office/drawing/2014/main" xmlns="" id="{203AFDD3-ECBC-4987-9CF9-B6DDABB55B40}"/>
              </a:ext>
            </a:extLst>
          </p:cNvPr>
          <p:cNvSpPr txBox="1">
            <a:spLocks noChangeArrowheads="1"/>
          </p:cNvSpPr>
          <p:nvPr/>
        </p:nvSpPr>
        <p:spPr bwMode="auto">
          <a:xfrm>
            <a:off x="1116013" y="549275"/>
            <a:ext cx="66246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ادامه نظریه شش مرحله ای رشد اخلاق کلبرگ</a:t>
            </a:r>
            <a:r>
              <a:rPr lang="fa-IR" altLang="en-US" sz="1800" b="0">
                <a:cs typeface="Arial" panose="020B0604020202020204" pitchFamily="34" charset="0"/>
              </a:rPr>
              <a:t> </a:t>
            </a:r>
          </a:p>
        </p:txBody>
      </p:sp>
      <p:graphicFrame>
        <p:nvGraphicFramePr>
          <p:cNvPr id="250923" name="Group 43">
            <a:extLst>
              <a:ext uri="{FF2B5EF4-FFF2-40B4-BE49-F238E27FC236}">
                <a16:creationId xmlns:a16="http://schemas.microsoft.com/office/drawing/2014/main" xmlns="" id="{7DF5F6C9-FED4-4ABE-A0B5-C11EF1ED3B18}"/>
              </a:ext>
            </a:extLst>
          </p:cNvPr>
          <p:cNvGraphicFramePr>
            <a:graphicFrameLocks noGrp="1"/>
          </p:cNvGraphicFramePr>
          <p:nvPr/>
        </p:nvGraphicFramePr>
        <p:xfrm>
          <a:off x="684213" y="1412875"/>
          <a:ext cx="7704137" cy="4479925"/>
        </p:xfrm>
        <a:graphic>
          <a:graphicData uri="http://schemas.openxmlformats.org/drawingml/2006/table">
            <a:tbl>
              <a:tblPr rtl="1"/>
              <a:tblGrid>
                <a:gridCol w="1685925">
                  <a:extLst>
                    <a:ext uri="{9D8B030D-6E8A-4147-A177-3AD203B41FA5}">
                      <a16:colId xmlns:a16="http://schemas.microsoft.com/office/drawing/2014/main" xmlns="" val="20000"/>
                    </a:ext>
                  </a:extLst>
                </a:gridCol>
                <a:gridCol w="2413000">
                  <a:extLst>
                    <a:ext uri="{9D8B030D-6E8A-4147-A177-3AD203B41FA5}">
                      <a16:colId xmlns:a16="http://schemas.microsoft.com/office/drawing/2014/main" xmlns="" val="20001"/>
                    </a:ext>
                  </a:extLst>
                </a:gridCol>
                <a:gridCol w="1555750">
                  <a:extLst>
                    <a:ext uri="{9D8B030D-6E8A-4147-A177-3AD203B41FA5}">
                      <a16:colId xmlns:a16="http://schemas.microsoft.com/office/drawing/2014/main" xmlns="" val="20002"/>
                    </a:ext>
                  </a:extLst>
                </a:gridCol>
                <a:gridCol w="2049462">
                  <a:extLst>
                    <a:ext uri="{9D8B030D-6E8A-4147-A177-3AD203B41FA5}">
                      <a16:colId xmlns:a16="http://schemas.microsoft.com/office/drawing/2014/main" xmlns="" val="20003"/>
                    </a:ext>
                  </a:extLst>
                </a:gridCol>
              </a:tblGrid>
              <a:tr h="2078038">
                <a:tc rowSpan="2">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دوره دوم</a:t>
                      </a:r>
                      <a:endParaRPr kumimoji="0" lang="en-US" sz="2500" b="1" i="0" u="none" strike="noStrike" cap="none" normalizeH="0" baseline="0">
                        <a:ln>
                          <a:noFill/>
                        </a:ln>
                        <a:solidFill>
                          <a:srgbClr val="FFFF00"/>
                        </a:solidFill>
                        <a:effectLst/>
                        <a:latin typeface="Arial" charset="0"/>
                        <a:cs typeface="B Zar" pitchFamily="2" charset="-78"/>
                      </a:endParaRP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تسلیم به قوانین </a:t>
                      </a:r>
                    </a:p>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و مقررات</a:t>
                      </a:r>
                    </a:p>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 مرسوم اخلاقی</a:t>
                      </a:r>
                    </a:p>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 13-20 سالگی</a:t>
                      </a:r>
                      <a:r>
                        <a:rPr kumimoji="0" lang="fa-IR" sz="2500" b="1" i="0" u="none" strike="noStrike" cap="none" normalizeH="0" baseline="0">
                          <a:ln>
                            <a:noFill/>
                          </a:ln>
                          <a:solidFill>
                            <a:srgbClr val="FFFF00"/>
                          </a:solidFill>
                          <a:effectLst/>
                          <a:latin typeface="Arial" charset="0"/>
                          <a:cs typeface="B Zar" pitchFamily="2" charset="-78"/>
                        </a:rPr>
                        <a:t> </a:t>
                      </a: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مرحله 3</a:t>
                      </a: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گرایش به «پسر خوب - دختر ناز»  بودن </a:t>
                      </a: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2401887">
                <a:tc vMerge="1">
                  <a:txBody>
                    <a:bodyPr/>
                    <a:lstStyle/>
                    <a:p>
                      <a:endParaRPr lang="en-US"/>
                    </a:p>
                  </a:txBody>
                  <a:tcPr/>
                </a:tc>
                <a:tc vMerge="1">
                  <a:txBody>
                    <a:bodyPr/>
                    <a:lstStyle/>
                    <a:p>
                      <a:endParaRPr lang="en-US"/>
                    </a:p>
                  </a:txBody>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مرحله 4</a:t>
                      </a:r>
                      <a:endParaRPr kumimoji="0" lang="en-US" sz="2500" b="1" i="0" u="none" strike="noStrike" cap="none" normalizeH="0" baseline="0">
                        <a:ln>
                          <a:noFill/>
                        </a:ln>
                        <a:solidFill>
                          <a:srgbClr val="FFFF00"/>
                        </a:solidFill>
                        <a:effectLst/>
                        <a:latin typeface="Arial" charset="0"/>
                        <a:cs typeface="B Zar" pitchFamily="2" charset="-78"/>
                      </a:endParaRP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گرایش به قانون و نظم و وظیفه شناسی </a:t>
                      </a: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50883"/>
                                        </p:tgtEl>
                                        <p:attrNameLst>
                                          <p:attrName>style.visibility</p:attrName>
                                        </p:attrNameLst>
                                      </p:cBhvr>
                                      <p:to>
                                        <p:strVal val="visible"/>
                                      </p:to>
                                    </p:set>
                                    <p:animEffect transition="in" filter="slide(fromBottom)">
                                      <p:cBhvr>
                                        <p:cTn id="7" dur="2000"/>
                                        <p:tgtEl>
                                          <p:spTgt spid="250883"/>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50923"/>
                                        </p:tgtEl>
                                        <p:attrNameLst>
                                          <p:attrName>style.visibility</p:attrName>
                                        </p:attrNameLst>
                                      </p:cBhvr>
                                      <p:to>
                                        <p:strVal val="visible"/>
                                      </p:to>
                                    </p:set>
                                    <p:animEffect transition="in" filter="slide(fromBottom)">
                                      <p:cBhvr>
                                        <p:cTn id="11" dur="2000"/>
                                        <p:tgtEl>
                                          <p:spTgt spid="2509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0883"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Text Box 2">
            <a:extLst>
              <a:ext uri="{FF2B5EF4-FFF2-40B4-BE49-F238E27FC236}">
                <a16:creationId xmlns:a16="http://schemas.microsoft.com/office/drawing/2014/main" xmlns="" id="{EE2E74A9-4FF8-4731-B0E0-39929582E6F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1907" name="Text Box 3">
            <a:extLst>
              <a:ext uri="{FF2B5EF4-FFF2-40B4-BE49-F238E27FC236}">
                <a16:creationId xmlns:a16="http://schemas.microsoft.com/office/drawing/2014/main" xmlns="" id="{F0BA93F7-EE10-45A3-A1E8-F2B38D705075}"/>
              </a:ext>
            </a:extLst>
          </p:cNvPr>
          <p:cNvSpPr txBox="1">
            <a:spLocks noChangeArrowheads="1"/>
          </p:cNvSpPr>
          <p:nvPr/>
        </p:nvSpPr>
        <p:spPr bwMode="auto">
          <a:xfrm>
            <a:off x="1260475" y="549275"/>
            <a:ext cx="66246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ادامه نظریه شش مرحله ای رشد اخلاق کلبرگ</a:t>
            </a:r>
            <a:r>
              <a:rPr lang="fa-IR" altLang="en-US" sz="1800" b="0">
                <a:cs typeface="Arial" panose="020B0604020202020204" pitchFamily="34" charset="0"/>
              </a:rPr>
              <a:t> </a:t>
            </a:r>
          </a:p>
        </p:txBody>
      </p:sp>
      <p:graphicFrame>
        <p:nvGraphicFramePr>
          <p:cNvPr id="251948" name="Group 44">
            <a:extLst>
              <a:ext uri="{FF2B5EF4-FFF2-40B4-BE49-F238E27FC236}">
                <a16:creationId xmlns:a16="http://schemas.microsoft.com/office/drawing/2014/main" xmlns="" id="{761C1280-6748-42CA-A937-4FD660F25BB9}"/>
              </a:ext>
            </a:extLst>
          </p:cNvPr>
          <p:cNvGraphicFramePr>
            <a:graphicFrameLocks noGrp="1"/>
          </p:cNvGraphicFramePr>
          <p:nvPr/>
        </p:nvGraphicFramePr>
        <p:xfrm>
          <a:off x="501650" y="1397000"/>
          <a:ext cx="8208963" cy="4479925"/>
        </p:xfrm>
        <a:graphic>
          <a:graphicData uri="http://schemas.openxmlformats.org/drawingml/2006/table">
            <a:tbl>
              <a:tblPr rtl="1"/>
              <a:tblGrid>
                <a:gridCol w="1512888">
                  <a:extLst>
                    <a:ext uri="{9D8B030D-6E8A-4147-A177-3AD203B41FA5}">
                      <a16:colId xmlns:a16="http://schemas.microsoft.com/office/drawing/2014/main" xmlns="" val="20000"/>
                    </a:ext>
                  </a:extLst>
                </a:gridCol>
                <a:gridCol w="2735262">
                  <a:extLst>
                    <a:ext uri="{9D8B030D-6E8A-4147-A177-3AD203B41FA5}">
                      <a16:colId xmlns:a16="http://schemas.microsoft.com/office/drawing/2014/main" xmlns="" val="20001"/>
                    </a:ext>
                  </a:extLst>
                </a:gridCol>
                <a:gridCol w="1512888">
                  <a:extLst>
                    <a:ext uri="{9D8B030D-6E8A-4147-A177-3AD203B41FA5}">
                      <a16:colId xmlns:a16="http://schemas.microsoft.com/office/drawing/2014/main" xmlns="" val="20002"/>
                    </a:ext>
                  </a:extLst>
                </a:gridCol>
                <a:gridCol w="2447925">
                  <a:extLst>
                    <a:ext uri="{9D8B030D-6E8A-4147-A177-3AD203B41FA5}">
                      <a16:colId xmlns:a16="http://schemas.microsoft.com/office/drawing/2014/main" xmlns="" val="20003"/>
                    </a:ext>
                  </a:extLst>
                </a:gridCol>
              </a:tblGrid>
              <a:tr h="2949575">
                <a:tc rowSpan="2">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دوره سوم </a:t>
                      </a:r>
                      <a:endParaRPr kumimoji="0" lang="en-US" sz="2500" b="1" i="0" u="none" strike="noStrike" cap="none" normalizeH="0" baseline="0">
                        <a:ln>
                          <a:noFill/>
                        </a:ln>
                        <a:solidFill>
                          <a:srgbClr val="FFFF00"/>
                        </a:solidFill>
                        <a:effectLst/>
                        <a:latin typeface="Arial" charset="0"/>
                        <a:cs typeface="B Zar" pitchFamily="2" charset="-78"/>
                      </a:endParaRP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rowSpan="2">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پس عرفی اصول اخلاقی خود پذیرفته مستقل و از روی درک</a:t>
                      </a:r>
                    </a:p>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66FFFF"/>
                          </a:solidFill>
                          <a:effectLst/>
                          <a:latin typeface="Arial" charset="0"/>
                          <a:cs typeface="B Zar" pitchFamily="2" charset="-78"/>
                        </a:rPr>
                        <a:t> 20-25 سالگی و بالاتر</a:t>
                      </a:r>
                      <a:r>
                        <a:rPr kumimoji="0" lang="fa-IR" sz="2500" b="1" i="0" u="none" strike="noStrike" cap="none" normalizeH="0" baseline="0">
                          <a:ln>
                            <a:noFill/>
                          </a:ln>
                          <a:solidFill>
                            <a:srgbClr val="FFFF00"/>
                          </a:solidFill>
                          <a:effectLst/>
                          <a:latin typeface="Arial" charset="0"/>
                          <a:cs typeface="B Zar" pitchFamily="2" charset="-78"/>
                        </a:rPr>
                        <a:t> </a:t>
                      </a:r>
                      <a:endParaRPr kumimoji="0" lang="en-US" sz="2500" b="1" i="0" u="none" strike="noStrike" cap="none" normalizeH="0" baseline="0">
                        <a:ln>
                          <a:noFill/>
                        </a:ln>
                        <a:solidFill>
                          <a:srgbClr val="FFFF00"/>
                        </a:solidFill>
                        <a:effectLst/>
                        <a:latin typeface="Arial" charset="0"/>
                        <a:cs typeface="B Zar" pitchFamily="2" charset="-78"/>
                      </a:endParaRP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مرحله 5</a:t>
                      </a: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جهت گیری به سوی قراردادهای اجتماعی و قوانین پذیرفته شده دموکراتیک </a:t>
                      </a: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1530350">
                <a:tc vMerge="1">
                  <a:txBody>
                    <a:bodyPr/>
                    <a:lstStyle/>
                    <a:p>
                      <a:endParaRPr lang="en-US"/>
                    </a:p>
                  </a:txBody>
                  <a:tcPr/>
                </a:tc>
                <a:tc vMerge="1">
                  <a:txBody>
                    <a:bodyPr/>
                    <a:lstStyle/>
                    <a:p>
                      <a:endParaRPr lang="en-US"/>
                    </a:p>
                  </a:txBody>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مرحله 6</a:t>
                      </a:r>
                      <a:endParaRPr kumimoji="0" lang="en-US" sz="2500" b="1" i="0" u="none" strike="noStrike" cap="none" normalizeH="0" baseline="0">
                        <a:ln>
                          <a:noFill/>
                        </a:ln>
                        <a:solidFill>
                          <a:srgbClr val="FFFF00"/>
                        </a:solidFill>
                        <a:effectLst/>
                        <a:latin typeface="Arial" charset="0"/>
                        <a:cs typeface="B Zar" pitchFamily="2" charset="-78"/>
                      </a:endParaRP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tc>
                  <a:txBody>
                    <a:bodyPr/>
                    <a:lstStyle/>
                    <a:p>
                      <a:pPr marL="0" marR="0" lvl="0" indent="0" algn="ctr" defTabSz="914400" rtl="1" eaLnBrk="1" fontAlgn="base" latinLnBrk="0" hangingPunct="1">
                        <a:lnSpc>
                          <a:spcPct val="150000"/>
                        </a:lnSpc>
                        <a:spcBef>
                          <a:spcPct val="0"/>
                        </a:spcBef>
                        <a:spcAft>
                          <a:spcPct val="0"/>
                        </a:spcAft>
                        <a:buClr>
                          <a:schemeClr val="hlink"/>
                        </a:buClr>
                        <a:buSzTx/>
                        <a:buFont typeface="Wingdings" pitchFamily="2" charset="2"/>
                        <a:buNone/>
                        <a:tabLst/>
                      </a:pPr>
                      <a:r>
                        <a:rPr kumimoji="0" lang="fa-IR" sz="2500" b="1" i="0" u="none" strike="noStrike" cap="none" normalizeH="0" baseline="0">
                          <a:ln>
                            <a:noFill/>
                          </a:ln>
                          <a:solidFill>
                            <a:srgbClr val="FFFF00"/>
                          </a:solidFill>
                          <a:effectLst/>
                          <a:latin typeface="Arial" charset="0"/>
                          <a:cs typeface="B Zar" pitchFamily="2" charset="-78"/>
                        </a:rPr>
                        <a:t>گرایش به اصول اخلاقی جهانی </a:t>
                      </a:r>
                    </a:p>
                  </a:txBody>
                  <a:tcPr anchor="ctr" horzOverflow="overflow">
                    <a:lnL w="12700" cap="flat" cmpd="sng" algn="ctr">
                      <a:solidFill>
                        <a:srgbClr val="FF3300"/>
                      </a:solidFill>
                      <a:prstDash val="solid"/>
                      <a:round/>
                      <a:headEnd type="none" w="med" len="med"/>
                      <a:tailEnd type="none" w="med" len="med"/>
                    </a:lnL>
                    <a:lnR w="12700" cap="flat" cmpd="sng" algn="ctr">
                      <a:solidFill>
                        <a:srgbClr val="FF3300"/>
                      </a:solidFill>
                      <a:prstDash val="solid"/>
                      <a:round/>
                      <a:headEnd type="none" w="med" len="med"/>
                      <a:tailEnd type="none" w="med" len="med"/>
                    </a:lnR>
                    <a:lnT w="12700" cap="flat" cmpd="sng" algn="ctr">
                      <a:solidFill>
                        <a:srgbClr val="FF3300"/>
                      </a:solidFill>
                      <a:prstDash val="solid"/>
                      <a:round/>
                      <a:headEnd type="none" w="med" len="med"/>
                      <a:tailEnd type="none" w="med" len="med"/>
                    </a:lnT>
                    <a:lnB w="12700" cap="flat" cmpd="sng" algn="ctr">
                      <a:solidFill>
                        <a:srgbClr val="FF33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bl>
          </a:graphicData>
        </a:graphic>
      </p:graphicFrame>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51907"/>
                                        </p:tgtEl>
                                        <p:attrNameLst>
                                          <p:attrName>style.visibility</p:attrName>
                                        </p:attrNameLst>
                                      </p:cBhvr>
                                      <p:to>
                                        <p:strVal val="visible"/>
                                      </p:to>
                                    </p:set>
                                    <p:anim calcmode="lin" valueType="num">
                                      <p:cBhvr additive="base">
                                        <p:cTn id="7" dur="2000" fill="hold"/>
                                        <p:tgtEl>
                                          <p:spTgt spid="251907"/>
                                        </p:tgtEl>
                                        <p:attrNameLst>
                                          <p:attrName>ppt_x</p:attrName>
                                        </p:attrNameLst>
                                      </p:cBhvr>
                                      <p:tavLst>
                                        <p:tav tm="0">
                                          <p:val>
                                            <p:strVal val="#ppt_x"/>
                                          </p:val>
                                        </p:tav>
                                        <p:tav tm="100000">
                                          <p:val>
                                            <p:strVal val="#ppt_x"/>
                                          </p:val>
                                        </p:tav>
                                      </p:tavLst>
                                    </p:anim>
                                    <p:anim calcmode="lin" valueType="num">
                                      <p:cBhvr additive="base">
                                        <p:cTn id="8" dur="2000" fill="hold"/>
                                        <p:tgtEl>
                                          <p:spTgt spid="251907"/>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4" fill="hold" nodeType="afterEffect">
                                  <p:stCondLst>
                                    <p:cond delay="0"/>
                                  </p:stCondLst>
                                  <p:childTnLst>
                                    <p:set>
                                      <p:cBhvr>
                                        <p:cTn id="11" dur="1" fill="hold">
                                          <p:stCondLst>
                                            <p:cond delay="0"/>
                                          </p:stCondLst>
                                        </p:cTn>
                                        <p:tgtEl>
                                          <p:spTgt spid="251948"/>
                                        </p:tgtEl>
                                        <p:attrNameLst>
                                          <p:attrName>style.visibility</p:attrName>
                                        </p:attrNameLst>
                                      </p:cBhvr>
                                      <p:to>
                                        <p:strVal val="visible"/>
                                      </p:to>
                                    </p:set>
                                    <p:anim calcmode="lin" valueType="num">
                                      <p:cBhvr additive="base">
                                        <p:cTn id="12" dur="2000" fill="hold"/>
                                        <p:tgtEl>
                                          <p:spTgt spid="251948"/>
                                        </p:tgtEl>
                                        <p:attrNameLst>
                                          <p:attrName>ppt_x</p:attrName>
                                        </p:attrNameLst>
                                      </p:cBhvr>
                                      <p:tavLst>
                                        <p:tav tm="0">
                                          <p:val>
                                            <p:strVal val="#ppt_x"/>
                                          </p:val>
                                        </p:tav>
                                        <p:tav tm="100000">
                                          <p:val>
                                            <p:strVal val="#ppt_x"/>
                                          </p:val>
                                        </p:tav>
                                      </p:tavLst>
                                    </p:anim>
                                    <p:anim calcmode="lin" valueType="num">
                                      <p:cBhvr additive="base">
                                        <p:cTn id="13" dur="2000" fill="hold"/>
                                        <p:tgtEl>
                                          <p:spTgt spid="2519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7" grpId="0"/>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Text Box 2">
            <a:extLst>
              <a:ext uri="{FF2B5EF4-FFF2-40B4-BE49-F238E27FC236}">
                <a16:creationId xmlns:a16="http://schemas.microsoft.com/office/drawing/2014/main" xmlns="" id="{F1187DA4-92CA-467F-B553-2A98FF91BA4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2931" name="Text Box 3">
            <a:extLst>
              <a:ext uri="{FF2B5EF4-FFF2-40B4-BE49-F238E27FC236}">
                <a16:creationId xmlns:a16="http://schemas.microsoft.com/office/drawing/2014/main" xmlns="" id="{02A853A6-FC5F-4D2E-979F-D6A9B2BA79BE}"/>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روش تحقیق کلبرگ در اخلاق </a:t>
            </a:r>
          </a:p>
          <a:p>
            <a:pPr algn="just" eaLnBrk="1" hangingPunct="1">
              <a:lnSpc>
                <a:spcPct val="150000"/>
              </a:lnSpc>
            </a:pPr>
            <a:r>
              <a:rPr lang="fa-IR" altLang="en-US" b="0">
                <a:solidFill>
                  <a:srgbClr val="FFFF00"/>
                </a:solidFill>
              </a:rPr>
              <a:t>	ارائه داستانهایی به نام «تردید اخلاقی» یا معماهای اخلاقی «و تفسیر و تحلیل پاسخها»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252931">
                                            <p:txEl>
                                              <p:pRg st="0" end="0"/>
                                            </p:txEl>
                                          </p:spTgt>
                                        </p:tgtEl>
                                        <p:attrNameLst>
                                          <p:attrName>style.visibility</p:attrName>
                                        </p:attrNameLst>
                                      </p:cBhvr>
                                      <p:to>
                                        <p:strVal val="visible"/>
                                      </p:to>
                                    </p:set>
                                    <p:animEffect transition="in" filter="fade">
                                      <p:cBhvr>
                                        <p:cTn id="7" dur="2000"/>
                                        <p:tgtEl>
                                          <p:spTgt spid="252931">
                                            <p:txEl>
                                              <p:pRg st="0" end="0"/>
                                            </p:txEl>
                                          </p:spTgt>
                                        </p:tgtEl>
                                      </p:cBhvr>
                                    </p:animEffect>
                                  </p:childTnLst>
                                </p:cTn>
                              </p:par>
                            </p:childTnLst>
                          </p:cTn>
                        </p:par>
                        <p:par>
                          <p:cTn id="8" fill="hold" nodeType="afterGroup">
                            <p:stCondLst>
                              <p:cond delay="2000"/>
                            </p:stCondLst>
                            <p:childTnLst>
                              <p:par>
                                <p:cTn id="9" presetID="10" presetClass="entr" presetSubtype="0" fill="hold" nodeType="afterEffect">
                                  <p:stCondLst>
                                    <p:cond delay="0"/>
                                  </p:stCondLst>
                                  <p:childTnLst>
                                    <p:set>
                                      <p:cBhvr>
                                        <p:cTn id="10" dur="1" fill="hold">
                                          <p:stCondLst>
                                            <p:cond delay="0"/>
                                          </p:stCondLst>
                                        </p:cTn>
                                        <p:tgtEl>
                                          <p:spTgt spid="252931">
                                            <p:txEl>
                                              <p:pRg st="1" end="1"/>
                                            </p:txEl>
                                          </p:spTgt>
                                        </p:tgtEl>
                                        <p:attrNameLst>
                                          <p:attrName>style.visibility</p:attrName>
                                        </p:attrNameLst>
                                      </p:cBhvr>
                                      <p:to>
                                        <p:strVal val="visible"/>
                                      </p:to>
                                    </p:set>
                                    <p:animEffect transition="in" filter="fade">
                                      <p:cBhvr>
                                        <p:cTn id="11" dur="2000"/>
                                        <p:tgtEl>
                                          <p:spTgt spid="2529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Text Box 2">
            <a:extLst>
              <a:ext uri="{FF2B5EF4-FFF2-40B4-BE49-F238E27FC236}">
                <a16:creationId xmlns:a16="http://schemas.microsoft.com/office/drawing/2014/main" xmlns="" id="{A3D4D1A8-3B02-4455-88FF-4106C2423A7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3955" name="Text Box 3">
            <a:extLst>
              <a:ext uri="{FF2B5EF4-FFF2-40B4-BE49-F238E27FC236}">
                <a16:creationId xmlns:a16="http://schemas.microsoft.com/office/drawing/2014/main" xmlns="" id="{514A07C4-6E04-43BC-BCCE-B4DC1A7283BC}"/>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روش تحقیق در اخلاق در مکتب رشدی - شناختی </a:t>
            </a:r>
          </a:p>
          <a:p>
            <a:pPr algn="just" eaLnBrk="1" hangingPunct="1">
              <a:lnSpc>
                <a:spcPct val="150000"/>
              </a:lnSpc>
            </a:pPr>
            <a:r>
              <a:rPr lang="fa-IR" altLang="en-US" b="0">
                <a:solidFill>
                  <a:srgbClr val="FFFF00"/>
                </a:solidFill>
              </a:rPr>
              <a:t>	قرار دادن فرد در یک موقعیت دودلی اخلاقی یا دو راهی تصمیم گیری با استفاده از داستانها یا موقعیت های اخلاقی که قضاوت فرد را می طلبد.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53955">
                                            <p:txEl>
                                              <p:pRg st="0" end="0"/>
                                            </p:txEl>
                                          </p:spTgt>
                                        </p:tgtEl>
                                        <p:attrNameLst>
                                          <p:attrName>style.visibility</p:attrName>
                                        </p:attrNameLst>
                                      </p:cBhvr>
                                      <p:to>
                                        <p:strVal val="visible"/>
                                      </p:to>
                                    </p:set>
                                    <p:animEffect transition="in" filter="slide(fromBottom)">
                                      <p:cBhvr>
                                        <p:cTn id="7" dur="2000"/>
                                        <p:tgtEl>
                                          <p:spTgt spid="253955">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53955">
                                            <p:txEl>
                                              <p:pRg st="1" end="1"/>
                                            </p:txEl>
                                          </p:spTgt>
                                        </p:tgtEl>
                                        <p:attrNameLst>
                                          <p:attrName>style.visibility</p:attrName>
                                        </p:attrNameLst>
                                      </p:cBhvr>
                                      <p:to>
                                        <p:strVal val="visible"/>
                                      </p:to>
                                    </p:set>
                                    <p:animEffect transition="in" filter="slide(fromBottom)">
                                      <p:cBhvr>
                                        <p:cTn id="11" dur="2000"/>
                                        <p:tgtEl>
                                          <p:spTgt spid="25395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Text Box 2">
            <a:extLst>
              <a:ext uri="{FF2B5EF4-FFF2-40B4-BE49-F238E27FC236}">
                <a16:creationId xmlns:a16="http://schemas.microsoft.com/office/drawing/2014/main" xmlns="" id="{4803179B-1AF8-44DE-B424-71F8719B8C5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4979" name="Text Box 3">
            <a:extLst>
              <a:ext uri="{FF2B5EF4-FFF2-40B4-BE49-F238E27FC236}">
                <a16:creationId xmlns:a16="http://schemas.microsoft.com/office/drawing/2014/main" xmlns="" id="{51726385-F9EE-4D11-8E78-7E13995779B9}"/>
              </a:ext>
            </a:extLst>
          </p:cNvPr>
          <p:cNvSpPr txBox="1">
            <a:spLocks noChangeArrowheads="1"/>
          </p:cNvSpPr>
          <p:nvPr/>
        </p:nvSpPr>
        <p:spPr bwMode="auto">
          <a:xfrm>
            <a:off x="755650" y="549275"/>
            <a:ext cx="76327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a:solidFill>
                  <a:srgbClr val="FF3300"/>
                </a:solidFill>
              </a:rPr>
              <a:t>آموزش اخلاق </a:t>
            </a:r>
          </a:p>
          <a:p>
            <a:pPr algn="just" eaLnBrk="1" hangingPunct="1">
              <a:spcBef>
                <a:spcPct val="50000"/>
              </a:spcBef>
            </a:pPr>
            <a:r>
              <a:rPr lang="fa-IR" altLang="en-US" b="0">
                <a:solidFill>
                  <a:srgbClr val="FFFF00"/>
                </a:solidFill>
              </a:rPr>
              <a:t>	</a:t>
            </a:r>
            <a:r>
              <a:rPr lang="fa-IR" altLang="en-US" b="0">
                <a:solidFill>
                  <a:srgbClr val="66FFFF"/>
                </a:solidFill>
                <a:cs typeface="B Jadid" pitchFamily="2" charset="0"/>
              </a:rPr>
              <a:t>تجربه</a:t>
            </a:r>
            <a:r>
              <a:rPr lang="fa-IR" altLang="en-US" b="0">
                <a:solidFill>
                  <a:srgbClr val="FFFF00"/>
                </a:solidFill>
              </a:rPr>
              <a:t> نقش شکل دهنده را دارد.</a:t>
            </a:r>
          </a:p>
          <a:p>
            <a:pPr algn="just" eaLnBrk="1" hangingPunct="1">
              <a:spcBef>
                <a:spcPct val="50000"/>
              </a:spcBef>
            </a:pPr>
            <a:endParaRPr lang="fa-IR" altLang="en-US" sz="2500">
              <a:solidFill>
                <a:srgbClr val="66FF99"/>
              </a:solidFill>
            </a:endParaRPr>
          </a:p>
          <a:p>
            <a:pPr algn="just" eaLnBrk="1" hangingPunct="1">
              <a:spcBef>
                <a:spcPct val="50000"/>
              </a:spcBef>
            </a:pPr>
            <a:r>
              <a:rPr lang="fa-IR" altLang="en-US" sz="2500">
                <a:solidFill>
                  <a:srgbClr val="66FF99"/>
                </a:solidFill>
              </a:rPr>
              <a:t>پیاژه:</a:t>
            </a:r>
            <a:endParaRPr lang="fa-IR" altLang="en-US" b="0">
              <a:solidFill>
                <a:srgbClr val="FFFF00"/>
              </a:solidFill>
            </a:endParaRPr>
          </a:p>
          <a:p>
            <a:pPr algn="just" eaLnBrk="1" hangingPunct="1">
              <a:spcBef>
                <a:spcPct val="50000"/>
              </a:spcBef>
            </a:pPr>
            <a:r>
              <a:rPr lang="fa-IR" altLang="en-US" b="0">
                <a:solidFill>
                  <a:srgbClr val="FFFF00"/>
                </a:solidFill>
              </a:rPr>
              <a:t>	آموزش طبیعی کودکان در این زمینه و نیز بازی با همسالان </a:t>
            </a:r>
          </a:p>
          <a:p>
            <a:pPr algn="just" eaLnBrk="1" hangingPunct="1">
              <a:spcBef>
                <a:spcPct val="50000"/>
              </a:spcBef>
            </a:pPr>
            <a:endParaRPr lang="fa-IR" altLang="en-US" sz="2500">
              <a:solidFill>
                <a:srgbClr val="66FF99"/>
              </a:solidFill>
            </a:endParaRPr>
          </a:p>
          <a:p>
            <a:pPr algn="just" eaLnBrk="1" hangingPunct="1">
              <a:spcBef>
                <a:spcPct val="50000"/>
              </a:spcBef>
            </a:pPr>
            <a:r>
              <a:rPr lang="fa-IR" altLang="en-US" sz="2500">
                <a:solidFill>
                  <a:srgbClr val="66FF99"/>
                </a:solidFill>
              </a:rPr>
              <a:t>کلبرگ:</a:t>
            </a:r>
            <a:endParaRPr lang="fa-IR" altLang="en-US" b="0">
              <a:solidFill>
                <a:srgbClr val="FFFF00"/>
              </a:solidFill>
            </a:endParaRPr>
          </a:p>
          <a:p>
            <a:pPr algn="just" eaLnBrk="1" hangingPunct="1">
              <a:spcBef>
                <a:spcPct val="50000"/>
              </a:spcBef>
            </a:pPr>
            <a:r>
              <a:rPr lang="fa-IR" altLang="en-US" b="0">
                <a:solidFill>
                  <a:srgbClr val="FFFF00"/>
                </a:solidFill>
              </a:rPr>
              <a:t>	تحریک گام بعدی رشد و برانگیختن مرحله بالاتر</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54979">
                                            <p:txEl>
                                              <p:pRg st="0" end="0"/>
                                            </p:txEl>
                                          </p:spTgt>
                                        </p:tgtEl>
                                        <p:attrNameLst>
                                          <p:attrName>style.visibility</p:attrName>
                                        </p:attrNameLst>
                                      </p:cBhvr>
                                      <p:to>
                                        <p:strVal val="visible"/>
                                      </p:to>
                                    </p:set>
                                    <p:animEffect transition="in" filter="wedge">
                                      <p:cBhvr>
                                        <p:cTn id="7" dur="2000"/>
                                        <p:tgtEl>
                                          <p:spTgt spid="254979">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54979">
                                            <p:txEl>
                                              <p:pRg st="1" end="1"/>
                                            </p:txEl>
                                          </p:spTgt>
                                        </p:tgtEl>
                                        <p:attrNameLst>
                                          <p:attrName>style.visibility</p:attrName>
                                        </p:attrNameLst>
                                      </p:cBhvr>
                                      <p:to>
                                        <p:strVal val="visible"/>
                                      </p:to>
                                    </p:set>
                                    <p:animEffect transition="in" filter="wedge">
                                      <p:cBhvr>
                                        <p:cTn id="11" dur="2000"/>
                                        <p:tgtEl>
                                          <p:spTgt spid="254979">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54979">
                                            <p:txEl>
                                              <p:pRg st="3" end="3"/>
                                            </p:txEl>
                                          </p:spTgt>
                                        </p:tgtEl>
                                        <p:attrNameLst>
                                          <p:attrName>style.visibility</p:attrName>
                                        </p:attrNameLst>
                                      </p:cBhvr>
                                      <p:to>
                                        <p:strVal val="visible"/>
                                      </p:to>
                                    </p:set>
                                    <p:animEffect transition="in" filter="wedge">
                                      <p:cBhvr>
                                        <p:cTn id="15" dur="2000"/>
                                        <p:tgtEl>
                                          <p:spTgt spid="254979">
                                            <p:txEl>
                                              <p:pRg st="3" end="3"/>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254979">
                                            <p:txEl>
                                              <p:pRg st="4" end="4"/>
                                            </p:txEl>
                                          </p:spTgt>
                                        </p:tgtEl>
                                        <p:attrNameLst>
                                          <p:attrName>style.visibility</p:attrName>
                                        </p:attrNameLst>
                                      </p:cBhvr>
                                      <p:to>
                                        <p:strVal val="visible"/>
                                      </p:to>
                                    </p:set>
                                    <p:animEffect transition="in" filter="wedge">
                                      <p:cBhvr>
                                        <p:cTn id="19" dur="2000"/>
                                        <p:tgtEl>
                                          <p:spTgt spid="254979">
                                            <p:txEl>
                                              <p:pRg st="4" end="4"/>
                                            </p:txEl>
                                          </p:spTgt>
                                        </p:tgtEl>
                                      </p:cBhvr>
                                    </p:animEffect>
                                  </p:childTnLst>
                                </p:cTn>
                              </p:par>
                            </p:childTnLst>
                          </p:cTn>
                        </p:par>
                        <p:par>
                          <p:cTn id="20" fill="hold" nodeType="afterGroup">
                            <p:stCondLst>
                              <p:cond delay="8000"/>
                            </p:stCondLst>
                            <p:childTnLst>
                              <p:par>
                                <p:cTn id="21" presetID="20" presetClass="entr" presetSubtype="0" fill="hold" nodeType="afterEffect">
                                  <p:stCondLst>
                                    <p:cond delay="0"/>
                                  </p:stCondLst>
                                  <p:childTnLst>
                                    <p:set>
                                      <p:cBhvr>
                                        <p:cTn id="22" dur="1" fill="hold">
                                          <p:stCondLst>
                                            <p:cond delay="0"/>
                                          </p:stCondLst>
                                        </p:cTn>
                                        <p:tgtEl>
                                          <p:spTgt spid="254979">
                                            <p:txEl>
                                              <p:pRg st="6" end="6"/>
                                            </p:txEl>
                                          </p:spTgt>
                                        </p:tgtEl>
                                        <p:attrNameLst>
                                          <p:attrName>style.visibility</p:attrName>
                                        </p:attrNameLst>
                                      </p:cBhvr>
                                      <p:to>
                                        <p:strVal val="visible"/>
                                      </p:to>
                                    </p:set>
                                    <p:animEffect transition="in" filter="wedge">
                                      <p:cBhvr>
                                        <p:cTn id="23" dur="2000"/>
                                        <p:tgtEl>
                                          <p:spTgt spid="254979">
                                            <p:txEl>
                                              <p:pRg st="6" end="6"/>
                                            </p:txEl>
                                          </p:spTgt>
                                        </p:tgtEl>
                                      </p:cBhvr>
                                    </p:animEffect>
                                  </p:childTnLst>
                                </p:cTn>
                              </p:par>
                            </p:childTnLst>
                          </p:cTn>
                        </p:par>
                        <p:par>
                          <p:cTn id="24" fill="hold" nodeType="afterGroup">
                            <p:stCondLst>
                              <p:cond delay="10000"/>
                            </p:stCondLst>
                            <p:childTnLst>
                              <p:par>
                                <p:cTn id="25" presetID="20" presetClass="entr" presetSubtype="0" fill="hold" nodeType="afterEffect">
                                  <p:stCondLst>
                                    <p:cond delay="0"/>
                                  </p:stCondLst>
                                  <p:childTnLst>
                                    <p:set>
                                      <p:cBhvr>
                                        <p:cTn id="26" dur="1" fill="hold">
                                          <p:stCondLst>
                                            <p:cond delay="0"/>
                                          </p:stCondLst>
                                        </p:cTn>
                                        <p:tgtEl>
                                          <p:spTgt spid="254979">
                                            <p:txEl>
                                              <p:pRg st="7" end="7"/>
                                            </p:txEl>
                                          </p:spTgt>
                                        </p:tgtEl>
                                        <p:attrNameLst>
                                          <p:attrName>style.visibility</p:attrName>
                                        </p:attrNameLst>
                                      </p:cBhvr>
                                      <p:to>
                                        <p:strVal val="visible"/>
                                      </p:to>
                                    </p:set>
                                    <p:animEffect transition="in" filter="wedge">
                                      <p:cBhvr>
                                        <p:cTn id="27" dur="2000"/>
                                        <p:tgtEl>
                                          <p:spTgt spid="25497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Text Box 2">
            <a:extLst>
              <a:ext uri="{FF2B5EF4-FFF2-40B4-BE49-F238E27FC236}">
                <a16:creationId xmlns:a16="http://schemas.microsoft.com/office/drawing/2014/main" xmlns="" id="{68D20B64-CF97-46B7-A326-34A14011D36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6003" name="Text Box 3">
            <a:extLst>
              <a:ext uri="{FF2B5EF4-FFF2-40B4-BE49-F238E27FC236}">
                <a16:creationId xmlns:a16="http://schemas.microsoft.com/office/drawing/2014/main" xmlns="" id="{86101B4D-800C-40B4-A42B-79A20ECBD0ED}"/>
              </a:ext>
            </a:extLst>
          </p:cNvPr>
          <p:cNvSpPr txBox="1">
            <a:spLocks noChangeArrowheads="1"/>
          </p:cNvSpPr>
          <p:nvPr/>
        </p:nvSpPr>
        <p:spPr bwMode="auto">
          <a:xfrm>
            <a:off x="755650" y="549275"/>
            <a:ext cx="7632700" cy="397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66FF99"/>
                </a:solidFill>
              </a:rPr>
              <a:t>دیدگاه نه بد و نه خوب بودن ذاتی انسان </a:t>
            </a:r>
          </a:p>
          <a:p>
            <a:pPr algn="just" eaLnBrk="1" hangingPunct="1">
              <a:lnSpc>
                <a:spcPct val="150000"/>
              </a:lnSpc>
            </a:pPr>
            <a:endParaRPr lang="fa-IR" altLang="en-US" sz="2500">
              <a:solidFill>
                <a:srgbClr val="FF3300"/>
              </a:solidFill>
            </a:endParaRPr>
          </a:p>
          <a:p>
            <a:pPr algn="just" eaLnBrk="1" hangingPunct="1">
              <a:lnSpc>
                <a:spcPct val="150000"/>
              </a:lnSpc>
            </a:pPr>
            <a:r>
              <a:rPr lang="fa-IR" altLang="en-US" sz="2500">
                <a:solidFill>
                  <a:srgbClr val="FF3300"/>
                </a:solidFill>
              </a:rPr>
              <a:t>تعریف اخلاق در نظر به یادگیری اجتماعی:</a:t>
            </a:r>
          </a:p>
          <a:p>
            <a:pPr algn="just" eaLnBrk="1" hangingPunct="1">
              <a:lnSpc>
                <a:spcPct val="150000"/>
              </a:lnSpc>
            </a:pPr>
            <a:r>
              <a:rPr lang="fa-IR" altLang="en-US" b="0">
                <a:solidFill>
                  <a:srgbClr val="FFFF00"/>
                </a:solidFill>
              </a:rPr>
              <a:t>	مجموعه ای است از اعمال و رفتارهای خاص مورد پذیرش جامعه که از طریق پاداش و تنبیهی که به دنبال آن اعمال آمده است فرا گرفته باشند.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256003">
                                            <p:txEl>
                                              <p:pRg st="0" end="0"/>
                                            </p:txEl>
                                          </p:spTgt>
                                        </p:tgtEl>
                                        <p:attrNameLst>
                                          <p:attrName>style.visibility</p:attrName>
                                        </p:attrNameLst>
                                      </p:cBhvr>
                                      <p:to>
                                        <p:strVal val="visible"/>
                                      </p:to>
                                    </p:set>
                                    <p:animEffect transition="in" filter="strips(downLeft)">
                                      <p:cBhvr>
                                        <p:cTn id="7" dur="2000"/>
                                        <p:tgtEl>
                                          <p:spTgt spid="256003">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256003">
                                            <p:txEl>
                                              <p:pRg st="2" end="2"/>
                                            </p:txEl>
                                          </p:spTgt>
                                        </p:tgtEl>
                                        <p:attrNameLst>
                                          <p:attrName>style.visibility</p:attrName>
                                        </p:attrNameLst>
                                      </p:cBhvr>
                                      <p:to>
                                        <p:strVal val="visible"/>
                                      </p:to>
                                    </p:set>
                                    <p:animEffect transition="in" filter="strips(downLeft)">
                                      <p:cBhvr>
                                        <p:cTn id="11" dur="2000"/>
                                        <p:tgtEl>
                                          <p:spTgt spid="256003">
                                            <p:txEl>
                                              <p:pRg st="2" end="2"/>
                                            </p:txEl>
                                          </p:spTgt>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256003">
                                            <p:txEl>
                                              <p:pRg st="3" end="3"/>
                                            </p:txEl>
                                          </p:spTgt>
                                        </p:tgtEl>
                                        <p:attrNameLst>
                                          <p:attrName>style.visibility</p:attrName>
                                        </p:attrNameLst>
                                      </p:cBhvr>
                                      <p:to>
                                        <p:strVal val="visible"/>
                                      </p:to>
                                    </p:set>
                                    <p:animEffect transition="in" filter="strips(downLeft)">
                                      <p:cBhvr>
                                        <p:cTn id="15" dur="2000"/>
                                        <p:tgtEl>
                                          <p:spTgt spid="2560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Text Box 2">
            <a:extLst>
              <a:ext uri="{FF2B5EF4-FFF2-40B4-BE49-F238E27FC236}">
                <a16:creationId xmlns:a16="http://schemas.microsoft.com/office/drawing/2014/main" xmlns="" id="{2A83752C-3122-4841-B08C-6AE5186836D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7027" name="Text Box 3">
            <a:extLst>
              <a:ext uri="{FF2B5EF4-FFF2-40B4-BE49-F238E27FC236}">
                <a16:creationId xmlns:a16="http://schemas.microsoft.com/office/drawing/2014/main" xmlns="" id="{40427547-1BB9-4D68-BE17-CDE5AFD2DA68}"/>
              </a:ext>
            </a:extLst>
          </p:cNvPr>
          <p:cNvSpPr txBox="1">
            <a:spLocks noChangeArrowheads="1"/>
          </p:cNvSpPr>
          <p:nvPr/>
        </p:nvSpPr>
        <p:spPr bwMode="auto">
          <a:xfrm>
            <a:off x="755650" y="549275"/>
            <a:ext cx="7632700"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FF3300"/>
                </a:solidFill>
              </a:rPr>
              <a:t>شاخص اخلاق در نظریه یادگیری اجتماعی:</a:t>
            </a:r>
          </a:p>
          <a:p>
            <a:pPr algn="just" eaLnBrk="1" hangingPunct="1">
              <a:lnSpc>
                <a:spcPct val="150000"/>
              </a:lnSpc>
            </a:pPr>
            <a:r>
              <a:rPr lang="fa-IR" altLang="en-US" b="0">
                <a:solidFill>
                  <a:srgbClr val="FFFF00"/>
                </a:solidFill>
              </a:rPr>
              <a:t>	مقاومت در برابر وسوسه.</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sz="2500">
                <a:solidFill>
                  <a:srgbClr val="FF3300"/>
                </a:solidFill>
              </a:rPr>
              <a:t>رشد اخلاق:</a:t>
            </a:r>
          </a:p>
          <a:p>
            <a:pPr algn="just" eaLnBrk="1" hangingPunct="1">
              <a:lnSpc>
                <a:spcPct val="150000"/>
              </a:lnSpc>
            </a:pPr>
            <a:r>
              <a:rPr lang="fa-IR" altLang="en-US" b="0">
                <a:solidFill>
                  <a:srgbClr val="FFFF00"/>
                </a:solidFill>
              </a:rPr>
              <a:t>	مرحله ای نیست و تابع تشویق و تنبیه است.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57027">
                                            <p:txEl>
                                              <p:pRg st="0" end="0"/>
                                            </p:txEl>
                                          </p:spTgt>
                                        </p:tgtEl>
                                        <p:attrNameLst>
                                          <p:attrName>style.visibility</p:attrName>
                                        </p:attrNameLst>
                                      </p:cBhvr>
                                      <p:to>
                                        <p:strVal val="visible"/>
                                      </p:to>
                                    </p:set>
                                    <p:animEffect transition="in" filter="dissolve">
                                      <p:cBhvr>
                                        <p:cTn id="7" dur="2000"/>
                                        <p:tgtEl>
                                          <p:spTgt spid="257027">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257027">
                                            <p:txEl>
                                              <p:pRg st="1" end="1"/>
                                            </p:txEl>
                                          </p:spTgt>
                                        </p:tgtEl>
                                        <p:attrNameLst>
                                          <p:attrName>style.visibility</p:attrName>
                                        </p:attrNameLst>
                                      </p:cBhvr>
                                      <p:to>
                                        <p:strVal val="visible"/>
                                      </p:to>
                                    </p:set>
                                    <p:animEffect transition="in" filter="dissolve">
                                      <p:cBhvr>
                                        <p:cTn id="11" dur="2000"/>
                                        <p:tgtEl>
                                          <p:spTgt spid="257027">
                                            <p:txEl>
                                              <p:pRg st="1" end="1"/>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257027">
                                            <p:txEl>
                                              <p:pRg st="3" end="3"/>
                                            </p:txEl>
                                          </p:spTgt>
                                        </p:tgtEl>
                                        <p:attrNameLst>
                                          <p:attrName>style.visibility</p:attrName>
                                        </p:attrNameLst>
                                      </p:cBhvr>
                                      <p:to>
                                        <p:strVal val="visible"/>
                                      </p:to>
                                    </p:set>
                                    <p:animEffect transition="in" filter="dissolve">
                                      <p:cBhvr>
                                        <p:cTn id="15" dur="2000"/>
                                        <p:tgtEl>
                                          <p:spTgt spid="257027">
                                            <p:txEl>
                                              <p:pRg st="3" end="3"/>
                                            </p:txEl>
                                          </p:spTgt>
                                        </p:tgtEl>
                                      </p:cBhvr>
                                    </p:animEffect>
                                  </p:childTnLst>
                                </p:cTn>
                              </p:par>
                            </p:childTnLst>
                          </p:cTn>
                        </p:par>
                        <p:par>
                          <p:cTn id="16" fill="hold" nodeType="afterGroup">
                            <p:stCondLst>
                              <p:cond delay="6000"/>
                            </p:stCondLst>
                            <p:childTnLst>
                              <p:par>
                                <p:cTn id="17" presetID="9" presetClass="entr" presetSubtype="0" fill="hold" nodeType="afterEffect">
                                  <p:stCondLst>
                                    <p:cond delay="0"/>
                                  </p:stCondLst>
                                  <p:childTnLst>
                                    <p:set>
                                      <p:cBhvr>
                                        <p:cTn id="18" dur="1" fill="hold">
                                          <p:stCondLst>
                                            <p:cond delay="0"/>
                                          </p:stCondLst>
                                        </p:cTn>
                                        <p:tgtEl>
                                          <p:spTgt spid="257027">
                                            <p:txEl>
                                              <p:pRg st="4" end="4"/>
                                            </p:txEl>
                                          </p:spTgt>
                                        </p:tgtEl>
                                        <p:attrNameLst>
                                          <p:attrName>style.visibility</p:attrName>
                                        </p:attrNameLst>
                                      </p:cBhvr>
                                      <p:to>
                                        <p:strVal val="visible"/>
                                      </p:to>
                                    </p:set>
                                    <p:animEffect transition="in" filter="dissolve">
                                      <p:cBhvr>
                                        <p:cTn id="19" dur="2000"/>
                                        <p:tgtEl>
                                          <p:spTgt spid="257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Text Box 2">
            <a:extLst>
              <a:ext uri="{FF2B5EF4-FFF2-40B4-BE49-F238E27FC236}">
                <a16:creationId xmlns:a16="http://schemas.microsoft.com/office/drawing/2014/main" xmlns="" id="{DA26120F-1C4C-4592-95F8-29D33F9CD26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8051" name="Text Box 3">
            <a:extLst>
              <a:ext uri="{FF2B5EF4-FFF2-40B4-BE49-F238E27FC236}">
                <a16:creationId xmlns:a16="http://schemas.microsoft.com/office/drawing/2014/main" xmlns="" id="{649B18CC-4B63-4E21-8A1E-535BE89A95F8}"/>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روش تحقیق در اخلاق:</a:t>
            </a:r>
          </a:p>
          <a:p>
            <a:pPr algn="just" eaLnBrk="1" hangingPunct="1">
              <a:lnSpc>
                <a:spcPct val="150000"/>
              </a:lnSpc>
            </a:pPr>
            <a:r>
              <a:rPr lang="fa-IR" altLang="en-US" b="0">
                <a:solidFill>
                  <a:srgbClr val="FFFF00"/>
                </a:solidFill>
              </a:rPr>
              <a:t>	سنجش مقاومت فرد در برابر وسوسه زیر پا گذاشتن مقررات اجتماعی و ارزشهای اخلاقی که شکل عمل آن شامل یک بازی است.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nodeType="afterEffect">
                                  <p:stCondLst>
                                    <p:cond delay="0"/>
                                  </p:stCondLst>
                                  <p:childTnLst>
                                    <p:set>
                                      <p:cBhvr>
                                        <p:cTn id="6" dur="1" fill="hold">
                                          <p:stCondLst>
                                            <p:cond delay="0"/>
                                          </p:stCondLst>
                                        </p:cTn>
                                        <p:tgtEl>
                                          <p:spTgt spid="258051">
                                            <p:txEl>
                                              <p:pRg st="0" end="0"/>
                                            </p:txEl>
                                          </p:spTgt>
                                        </p:tgtEl>
                                        <p:attrNameLst>
                                          <p:attrName>style.visibility</p:attrName>
                                        </p:attrNameLst>
                                      </p:cBhvr>
                                      <p:to>
                                        <p:strVal val="visible"/>
                                      </p:to>
                                    </p:set>
                                    <p:animEffect transition="in" filter="plus(in)">
                                      <p:cBhvr>
                                        <p:cTn id="7" dur="2000"/>
                                        <p:tgtEl>
                                          <p:spTgt spid="258051">
                                            <p:txEl>
                                              <p:pRg st="0" end="0"/>
                                            </p:txEl>
                                          </p:spTgt>
                                        </p:tgtEl>
                                      </p:cBhvr>
                                    </p:animEffect>
                                  </p:childTnLst>
                                </p:cTn>
                              </p:par>
                            </p:childTnLst>
                          </p:cTn>
                        </p:par>
                        <p:par>
                          <p:cTn id="8" fill="hold" nodeType="afterGroup">
                            <p:stCondLst>
                              <p:cond delay="2000"/>
                            </p:stCondLst>
                            <p:childTnLst>
                              <p:par>
                                <p:cTn id="9" presetID="13" presetClass="entr" presetSubtype="16" fill="hold" nodeType="afterEffect">
                                  <p:stCondLst>
                                    <p:cond delay="0"/>
                                  </p:stCondLst>
                                  <p:childTnLst>
                                    <p:set>
                                      <p:cBhvr>
                                        <p:cTn id="10" dur="1" fill="hold">
                                          <p:stCondLst>
                                            <p:cond delay="0"/>
                                          </p:stCondLst>
                                        </p:cTn>
                                        <p:tgtEl>
                                          <p:spTgt spid="258051">
                                            <p:txEl>
                                              <p:pRg st="1" end="1"/>
                                            </p:txEl>
                                          </p:spTgt>
                                        </p:tgtEl>
                                        <p:attrNameLst>
                                          <p:attrName>style.visibility</p:attrName>
                                        </p:attrNameLst>
                                      </p:cBhvr>
                                      <p:to>
                                        <p:strVal val="visible"/>
                                      </p:to>
                                    </p:set>
                                    <p:animEffect transition="in" filter="plus(in)">
                                      <p:cBhvr>
                                        <p:cTn id="11" dur="2000"/>
                                        <p:tgtEl>
                                          <p:spTgt spid="2580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Text Box 2">
            <a:extLst>
              <a:ext uri="{FF2B5EF4-FFF2-40B4-BE49-F238E27FC236}">
                <a16:creationId xmlns:a16="http://schemas.microsoft.com/office/drawing/2014/main" xmlns="" id="{3A7ECAFD-43EB-47EF-92C7-A972AB95D96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59075" name="Text Box 3">
            <a:extLst>
              <a:ext uri="{FF2B5EF4-FFF2-40B4-BE49-F238E27FC236}">
                <a16:creationId xmlns:a16="http://schemas.microsoft.com/office/drawing/2014/main" xmlns="" id="{C2AF3780-F1F9-4E4B-B62A-B8727F64E7B7}"/>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آموزش اخلاق:</a:t>
            </a:r>
          </a:p>
          <a:p>
            <a:pPr algn="just" eaLnBrk="1" hangingPunct="1">
              <a:lnSpc>
                <a:spcPct val="150000"/>
              </a:lnSpc>
            </a:pPr>
            <a:r>
              <a:rPr lang="fa-IR" altLang="en-US" b="0">
                <a:solidFill>
                  <a:srgbClr val="FFFF00"/>
                </a:solidFill>
              </a:rPr>
              <a:t>	مانند سایـر رفـتارها تـابع فـرآیند یادگیری از طریق مکانیسم های تشویق و تنبیه و الگو قرار دادن است.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59075">
                                            <p:txEl>
                                              <p:pRg st="0" end="0"/>
                                            </p:txEl>
                                          </p:spTgt>
                                        </p:tgtEl>
                                        <p:attrNameLst>
                                          <p:attrName>style.visibility</p:attrName>
                                        </p:attrNameLst>
                                      </p:cBhvr>
                                      <p:to>
                                        <p:strVal val="visible"/>
                                      </p:to>
                                    </p:set>
                                    <p:anim calcmode="lin" valueType="num">
                                      <p:cBhvr>
                                        <p:cTn id="7" dur="2000" fill="hold"/>
                                        <p:tgtEl>
                                          <p:spTgt spid="25907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5907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259075">
                                            <p:txEl>
                                              <p:pRg st="0" end="0"/>
                                            </p:txEl>
                                          </p:spTgt>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259075">
                                            <p:txEl>
                                              <p:pRg st="1" end="1"/>
                                            </p:txEl>
                                          </p:spTgt>
                                        </p:tgtEl>
                                        <p:attrNameLst>
                                          <p:attrName>style.visibility</p:attrName>
                                        </p:attrNameLst>
                                      </p:cBhvr>
                                      <p:to>
                                        <p:strVal val="visible"/>
                                      </p:to>
                                    </p:set>
                                    <p:anim calcmode="lin" valueType="num">
                                      <p:cBhvr>
                                        <p:cTn id="13" dur="2000" fill="hold"/>
                                        <p:tgtEl>
                                          <p:spTgt spid="259075">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259075">
                                            <p:txEl>
                                              <p:pRg st="1" end="1"/>
                                            </p:txEl>
                                          </p:spTgt>
                                        </p:tgtEl>
                                        <p:attrNameLst>
                                          <p:attrName>ppt_h</p:attrName>
                                        </p:attrNameLst>
                                      </p:cBhvr>
                                      <p:tavLst>
                                        <p:tav tm="0">
                                          <p:val>
                                            <p:fltVal val="0"/>
                                          </p:val>
                                        </p:tav>
                                        <p:tav tm="100000">
                                          <p:val>
                                            <p:strVal val="#ppt_h"/>
                                          </p:val>
                                        </p:tav>
                                      </p:tavLst>
                                    </p:anim>
                                    <p:animEffect transition="in" filter="fade">
                                      <p:cBhvr>
                                        <p:cTn id="15" dur="2000"/>
                                        <p:tgtEl>
                                          <p:spTgt spid="2590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ext Box 2">
            <a:extLst>
              <a:ext uri="{FF2B5EF4-FFF2-40B4-BE49-F238E27FC236}">
                <a16:creationId xmlns:a16="http://schemas.microsoft.com/office/drawing/2014/main" xmlns="" id="{B9697F19-4AB1-4BD5-A89F-869FE6BA298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0099" name="Text Box 3">
            <a:extLst>
              <a:ext uri="{FF2B5EF4-FFF2-40B4-BE49-F238E27FC236}">
                <a16:creationId xmlns:a16="http://schemas.microsoft.com/office/drawing/2014/main" xmlns="" id="{24AE7C6F-5BAF-4A28-978C-D723144D81D2}"/>
              </a:ext>
            </a:extLst>
          </p:cNvPr>
          <p:cNvSpPr txBox="1">
            <a:spLocks noChangeArrowheads="1"/>
          </p:cNvSpPr>
          <p:nvPr/>
        </p:nvSpPr>
        <p:spPr bwMode="auto">
          <a:xfrm>
            <a:off x="539750" y="549275"/>
            <a:ext cx="8064500" cy="397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a:solidFill>
                  <a:srgbClr val="FF3300"/>
                </a:solidFill>
              </a:rPr>
              <a:t>اخلاق در مذهب:</a:t>
            </a:r>
          </a:p>
          <a:p>
            <a:pPr algn="just" eaLnBrk="1" hangingPunct="1">
              <a:spcBef>
                <a:spcPct val="50000"/>
              </a:spcBef>
            </a:pPr>
            <a:r>
              <a:rPr lang="fa-IR" altLang="en-US" b="0">
                <a:solidFill>
                  <a:srgbClr val="FFFF00"/>
                </a:solidFill>
              </a:rPr>
              <a:t>	مطلق بودن ارزش های اخلاقی و غیر اخلاقی.</a:t>
            </a:r>
          </a:p>
          <a:p>
            <a:pPr algn="just" eaLnBrk="1" hangingPunct="1">
              <a:spcBef>
                <a:spcPct val="50000"/>
              </a:spcBef>
            </a:pPr>
            <a:endParaRPr lang="fa-IR" altLang="en-US" b="0">
              <a:solidFill>
                <a:srgbClr val="FFFF00"/>
              </a:solidFill>
            </a:endParaRPr>
          </a:p>
          <a:p>
            <a:pPr algn="just" eaLnBrk="1" hangingPunct="1">
              <a:spcBef>
                <a:spcPct val="50000"/>
              </a:spcBef>
            </a:pPr>
            <a:r>
              <a:rPr lang="fa-IR" altLang="en-US">
                <a:solidFill>
                  <a:srgbClr val="FF3300"/>
                </a:solidFill>
              </a:rPr>
              <a:t>تعریف اخلاق در اسلام:</a:t>
            </a:r>
          </a:p>
          <a:p>
            <a:pPr algn="just" eaLnBrk="1" hangingPunct="1">
              <a:spcBef>
                <a:spcPct val="50000"/>
              </a:spcBef>
            </a:pPr>
            <a:r>
              <a:rPr lang="fa-IR" altLang="en-US" b="0">
                <a:solidFill>
                  <a:srgbClr val="FFFF00"/>
                </a:solidFill>
              </a:rPr>
              <a:t>	1- انجام کار نیک و دوری از کار زشت با بهره برداری از آزادی.</a:t>
            </a:r>
          </a:p>
          <a:p>
            <a:pPr algn="just" eaLnBrk="1" hangingPunct="1">
              <a:spcBef>
                <a:spcPct val="50000"/>
              </a:spcBef>
            </a:pPr>
            <a:r>
              <a:rPr lang="fa-IR" altLang="en-US" b="0">
                <a:solidFill>
                  <a:srgbClr val="FFFF00"/>
                </a:solidFill>
              </a:rPr>
              <a:t>	2- کلمه اخلاق در لغت به معنای یک صفت انسانی است.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260099">
                                            <p:txEl>
                                              <p:pRg st="0" end="0"/>
                                            </p:txEl>
                                          </p:spTgt>
                                        </p:tgtEl>
                                        <p:attrNameLst>
                                          <p:attrName>style.visibility</p:attrName>
                                        </p:attrNameLst>
                                      </p:cBhvr>
                                      <p:to>
                                        <p:strVal val="visible"/>
                                      </p:to>
                                    </p:set>
                                    <p:animEffect transition="in" filter="fade">
                                      <p:cBhvr>
                                        <p:cTn id="7" dur="2000"/>
                                        <p:tgtEl>
                                          <p:spTgt spid="260099">
                                            <p:txEl>
                                              <p:pRg st="0" end="0"/>
                                            </p:txEl>
                                          </p:spTgt>
                                        </p:tgtEl>
                                      </p:cBhvr>
                                    </p:animEffect>
                                    <p:anim calcmode="lin" valueType="num">
                                      <p:cBhvr>
                                        <p:cTn id="8" dur="2000" fill="hold"/>
                                        <p:tgtEl>
                                          <p:spTgt spid="260099">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60099">
                                            <p:txEl>
                                              <p:pRg st="0" end="0"/>
                                            </p:txEl>
                                          </p:spTgt>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4200"/>
                            </p:stCondLst>
                            <p:childTnLst>
                              <p:par>
                                <p:cTn id="11" presetID="45" presetClass="entr" presetSubtype="0" fill="hold" nodeType="afterEffect">
                                  <p:stCondLst>
                                    <p:cond delay="0"/>
                                  </p:stCondLst>
                                  <p:iterate type="lt">
                                    <p:tmPct val="10000"/>
                                  </p:iterate>
                                  <p:childTnLst>
                                    <p:set>
                                      <p:cBhvr>
                                        <p:cTn id="12" dur="1" fill="hold">
                                          <p:stCondLst>
                                            <p:cond delay="0"/>
                                          </p:stCondLst>
                                        </p:cTn>
                                        <p:tgtEl>
                                          <p:spTgt spid="260099">
                                            <p:txEl>
                                              <p:pRg st="1" end="1"/>
                                            </p:txEl>
                                          </p:spTgt>
                                        </p:tgtEl>
                                        <p:attrNameLst>
                                          <p:attrName>style.visibility</p:attrName>
                                        </p:attrNameLst>
                                      </p:cBhvr>
                                      <p:to>
                                        <p:strVal val="visible"/>
                                      </p:to>
                                    </p:set>
                                    <p:animEffect transition="in" filter="fade">
                                      <p:cBhvr>
                                        <p:cTn id="13" dur="2000"/>
                                        <p:tgtEl>
                                          <p:spTgt spid="260099">
                                            <p:txEl>
                                              <p:pRg st="1" end="1"/>
                                            </p:txEl>
                                          </p:spTgt>
                                        </p:tgtEl>
                                      </p:cBhvr>
                                    </p:animEffect>
                                    <p:anim calcmode="lin" valueType="num">
                                      <p:cBhvr>
                                        <p:cTn id="14" dur="2000" fill="hold"/>
                                        <p:tgtEl>
                                          <p:spTgt spid="260099">
                                            <p:txEl>
                                              <p:pRg st="1" end="1"/>
                                            </p:txEl>
                                          </p:spTgt>
                                        </p:tgtEl>
                                        <p:attrNameLst>
                                          <p:attrName>ppt_w</p:attrName>
                                        </p:attrNameLst>
                                      </p:cBhvr>
                                      <p:tavLst>
                                        <p:tav tm="0" fmla="#ppt_w*sin(2.5*pi*$)">
                                          <p:val>
                                            <p:fltVal val="0"/>
                                          </p:val>
                                        </p:tav>
                                        <p:tav tm="100000">
                                          <p:val>
                                            <p:fltVal val="1"/>
                                          </p:val>
                                        </p:tav>
                                      </p:tavLst>
                                    </p:anim>
                                    <p:anim calcmode="lin" valueType="num">
                                      <p:cBhvr>
                                        <p:cTn id="15" dur="2000" fill="hold"/>
                                        <p:tgtEl>
                                          <p:spTgt spid="260099">
                                            <p:txEl>
                                              <p:pRg st="1" end="1"/>
                                            </p:txEl>
                                          </p:spTgt>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12400"/>
                            </p:stCondLst>
                            <p:childTnLst>
                              <p:par>
                                <p:cTn id="17" presetID="45" presetClass="entr" presetSubtype="0" fill="hold" nodeType="afterEffect">
                                  <p:stCondLst>
                                    <p:cond delay="0"/>
                                  </p:stCondLst>
                                  <p:iterate type="lt">
                                    <p:tmPct val="10000"/>
                                  </p:iterate>
                                  <p:childTnLst>
                                    <p:set>
                                      <p:cBhvr>
                                        <p:cTn id="18" dur="1" fill="hold">
                                          <p:stCondLst>
                                            <p:cond delay="0"/>
                                          </p:stCondLst>
                                        </p:cTn>
                                        <p:tgtEl>
                                          <p:spTgt spid="260099">
                                            <p:txEl>
                                              <p:pRg st="3" end="3"/>
                                            </p:txEl>
                                          </p:spTgt>
                                        </p:tgtEl>
                                        <p:attrNameLst>
                                          <p:attrName>style.visibility</p:attrName>
                                        </p:attrNameLst>
                                      </p:cBhvr>
                                      <p:to>
                                        <p:strVal val="visible"/>
                                      </p:to>
                                    </p:set>
                                    <p:animEffect transition="in" filter="fade">
                                      <p:cBhvr>
                                        <p:cTn id="19" dur="2000"/>
                                        <p:tgtEl>
                                          <p:spTgt spid="260099">
                                            <p:txEl>
                                              <p:pRg st="3" end="3"/>
                                            </p:txEl>
                                          </p:spTgt>
                                        </p:tgtEl>
                                      </p:cBhvr>
                                    </p:animEffect>
                                    <p:anim calcmode="lin" valueType="num">
                                      <p:cBhvr>
                                        <p:cTn id="20" dur="2000" fill="hold"/>
                                        <p:tgtEl>
                                          <p:spTgt spid="260099">
                                            <p:txEl>
                                              <p:pRg st="3" end="3"/>
                                            </p:txEl>
                                          </p:spTgt>
                                        </p:tgtEl>
                                        <p:attrNameLst>
                                          <p:attrName>ppt_w</p:attrName>
                                        </p:attrNameLst>
                                      </p:cBhvr>
                                      <p:tavLst>
                                        <p:tav tm="0" fmla="#ppt_w*sin(2.5*pi*$)">
                                          <p:val>
                                            <p:fltVal val="0"/>
                                          </p:val>
                                        </p:tav>
                                        <p:tav tm="100000">
                                          <p:val>
                                            <p:fltVal val="1"/>
                                          </p:val>
                                        </p:tav>
                                      </p:tavLst>
                                    </p:anim>
                                    <p:anim calcmode="lin" valueType="num">
                                      <p:cBhvr>
                                        <p:cTn id="21" dur="2000" fill="hold"/>
                                        <p:tgtEl>
                                          <p:spTgt spid="260099">
                                            <p:txEl>
                                              <p:pRg st="3" end="3"/>
                                            </p:txEl>
                                          </p:spTgt>
                                        </p:tgtEl>
                                        <p:attrNameLst>
                                          <p:attrName>ppt_h</p:attrName>
                                        </p:attrNameLst>
                                      </p:cBhvr>
                                      <p:tavLst>
                                        <p:tav tm="0">
                                          <p:val>
                                            <p:strVal val="#ppt_h"/>
                                          </p:val>
                                        </p:tav>
                                        <p:tav tm="100000">
                                          <p:val>
                                            <p:strVal val="#ppt_h"/>
                                          </p:val>
                                        </p:tav>
                                      </p:tavLst>
                                    </p:anim>
                                  </p:childTnLst>
                                </p:cTn>
                              </p:par>
                            </p:childTnLst>
                          </p:cTn>
                        </p:par>
                        <p:par>
                          <p:cTn id="22" fill="hold" nodeType="afterGroup">
                            <p:stCondLst>
                              <p:cond delay="17800"/>
                            </p:stCondLst>
                            <p:childTnLst>
                              <p:par>
                                <p:cTn id="23" presetID="45" presetClass="entr" presetSubtype="0" fill="hold" nodeType="afterEffect">
                                  <p:stCondLst>
                                    <p:cond delay="0"/>
                                  </p:stCondLst>
                                  <p:iterate type="lt">
                                    <p:tmPct val="10000"/>
                                  </p:iterate>
                                  <p:childTnLst>
                                    <p:set>
                                      <p:cBhvr>
                                        <p:cTn id="24" dur="1" fill="hold">
                                          <p:stCondLst>
                                            <p:cond delay="0"/>
                                          </p:stCondLst>
                                        </p:cTn>
                                        <p:tgtEl>
                                          <p:spTgt spid="260099">
                                            <p:txEl>
                                              <p:pRg st="4" end="4"/>
                                            </p:txEl>
                                          </p:spTgt>
                                        </p:tgtEl>
                                        <p:attrNameLst>
                                          <p:attrName>style.visibility</p:attrName>
                                        </p:attrNameLst>
                                      </p:cBhvr>
                                      <p:to>
                                        <p:strVal val="visible"/>
                                      </p:to>
                                    </p:set>
                                    <p:animEffect transition="in" filter="fade">
                                      <p:cBhvr>
                                        <p:cTn id="25" dur="2000"/>
                                        <p:tgtEl>
                                          <p:spTgt spid="260099">
                                            <p:txEl>
                                              <p:pRg st="4" end="4"/>
                                            </p:txEl>
                                          </p:spTgt>
                                        </p:tgtEl>
                                      </p:cBhvr>
                                    </p:animEffect>
                                    <p:anim calcmode="lin" valueType="num">
                                      <p:cBhvr>
                                        <p:cTn id="26" dur="2000" fill="hold"/>
                                        <p:tgtEl>
                                          <p:spTgt spid="260099">
                                            <p:txEl>
                                              <p:pRg st="4" end="4"/>
                                            </p:txEl>
                                          </p:spTgt>
                                        </p:tgtEl>
                                        <p:attrNameLst>
                                          <p:attrName>ppt_w</p:attrName>
                                        </p:attrNameLst>
                                      </p:cBhvr>
                                      <p:tavLst>
                                        <p:tav tm="0" fmla="#ppt_w*sin(2.5*pi*$)">
                                          <p:val>
                                            <p:fltVal val="0"/>
                                          </p:val>
                                        </p:tav>
                                        <p:tav tm="100000">
                                          <p:val>
                                            <p:fltVal val="1"/>
                                          </p:val>
                                        </p:tav>
                                      </p:tavLst>
                                    </p:anim>
                                    <p:anim calcmode="lin" valueType="num">
                                      <p:cBhvr>
                                        <p:cTn id="27" dur="2000" fill="hold"/>
                                        <p:tgtEl>
                                          <p:spTgt spid="260099">
                                            <p:txEl>
                                              <p:pRg st="4" end="4"/>
                                            </p:txEl>
                                          </p:spTgt>
                                        </p:tgtEl>
                                        <p:attrNameLst>
                                          <p:attrName>ppt_h</p:attrName>
                                        </p:attrNameLst>
                                      </p:cBhvr>
                                      <p:tavLst>
                                        <p:tav tm="0">
                                          <p:val>
                                            <p:strVal val="#ppt_h"/>
                                          </p:val>
                                        </p:tav>
                                        <p:tav tm="100000">
                                          <p:val>
                                            <p:strVal val="#ppt_h"/>
                                          </p:val>
                                        </p:tav>
                                      </p:tavLst>
                                    </p:anim>
                                  </p:childTnLst>
                                </p:cTn>
                              </p:par>
                            </p:childTnLst>
                          </p:cTn>
                        </p:par>
                        <p:par>
                          <p:cTn id="28" fill="hold" nodeType="afterGroup">
                            <p:stCondLst>
                              <p:cond delay="28800"/>
                            </p:stCondLst>
                            <p:childTnLst>
                              <p:par>
                                <p:cTn id="29" presetID="45" presetClass="entr" presetSubtype="0" fill="hold" nodeType="afterEffect">
                                  <p:stCondLst>
                                    <p:cond delay="0"/>
                                  </p:stCondLst>
                                  <p:iterate type="lt">
                                    <p:tmPct val="10000"/>
                                  </p:iterate>
                                  <p:childTnLst>
                                    <p:set>
                                      <p:cBhvr>
                                        <p:cTn id="30" dur="1" fill="hold">
                                          <p:stCondLst>
                                            <p:cond delay="0"/>
                                          </p:stCondLst>
                                        </p:cTn>
                                        <p:tgtEl>
                                          <p:spTgt spid="260099">
                                            <p:txEl>
                                              <p:pRg st="5" end="5"/>
                                            </p:txEl>
                                          </p:spTgt>
                                        </p:tgtEl>
                                        <p:attrNameLst>
                                          <p:attrName>style.visibility</p:attrName>
                                        </p:attrNameLst>
                                      </p:cBhvr>
                                      <p:to>
                                        <p:strVal val="visible"/>
                                      </p:to>
                                    </p:set>
                                    <p:animEffect transition="in" filter="fade">
                                      <p:cBhvr>
                                        <p:cTn id="31" dur="2000"/>
                                        <p:tgtEl>
                                          <p:spTgt spid="260099">
                                            <p:txEl>
                                              <p:pRg st="5" end="5"/>
                                            </p:txEl>
                                          </p:spTgt>
                                        </p:tgtEl>
                                      </p:cBhvr>
                                    </p:animEffect>
                                    <p:anim calcmode="lin" valueType="num">
                                      <p:cBhvr>
                                        <p:cTn id="32" dur="2000" fill="hold"/>
                                        <p:tgtEl>
                                          <p:spTgt spid="260099">
                                            <p:txEl>
                                              <p:pRg st="5" end="5"/>
                                            </p:txEl>
                                          </p:spTgt>
                                        </p:tgtEl>
                                        <p:attrNameLst>
                                          <p:attrName>ppt_w</p:attrName>
                                        </p:attrNameLst>
                                      </p:cBhvr>
                                      <p:tavLst>
                                        <p:tav tm="0" fmla="#ppt_w*sin(2.5*pi*$)">
                                          <p:val>
                                            <p:fltVal val="0"/>
                                          </p:val>
                                        </p:tav>
                                        <p:tav tm="100000">
                                          <p:val>
                                            <p:fltVal val="1"/>
                                          </p:val>
                                        </p:tav>
                                      </p:tavLst>
                                    </p:anim>
                                    <p:anim calcmode="lin" valueType="num">
                                      <p:cBhvr>
                                        <p:cTn id="33" dur="2000" fill="hold"/>
                                        <p:tgtEl>
                                          <p:spTgt spid="260099">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Text Box 2">
            <a:extLst>
              <a:ext uri="{FF2B5EF4-FFF2-40B4-BE49-F238E27FC236}">
                <a16:creationId xmlns:a16="http://schemas.microsoft.com/office/drawing/2014/main" xmlns="" id="{62AD8390-2FE8-498A-8F58-F8E55239569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1123" name="Text Box 3">
            <a:extLst>
              <a:ext uri="{FF2B5EF4-FFF2-40B4-BE49-F238E27FC236}">
                <a16:creationId xmlns:a16="http://schemas.microsoft.com/office/drawing/2014/main" xmlns="" id="{DAA470CF-2214-49D9-9DC2-93D82B751088}"/>
              </a:ext>
            </a:extLst>
          </p:cNvPr>
          <p:cNvSpPr txBox="1">
            <a:spLocks noChangeArrowheads="1"/>
          </p:cNvSpPr>
          <p:nvPr/>
        </p:nvSpPr>
        <p:spPr bwMode="auto">
          <a:xfrm>
            <a:off x="755650" y="549275"/>
            <a:ext cx="7632700" cy="397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a:solidFill>
                  <a:srgbClr val="FF3300"/>
                </a:solidFill>
              </a:rPr>
              <a:t>شاخص اخلاق در اسلام:</a:t>
            </a:r>
          </a:p>
          <a:p>
            <a:pPr algn="just" eaLnBrk="1" hangingPunct="1">
              <a:spcBef>
                <a:spcPct val="50000"/>
              </a:spcBef>
            </a:pPr>
            <a:r>
              <a:rPr lang="fa-IR" altLang="en-US" b="0">
                <a:solidFill>
                  <a:srgbClr val="FFFF00"/>
                </a:solidFill>
              </a:rPr>
              <a:t>	داشتن </a:t>
            </a:r>
            <a:r>
              <a:rPr lang="fa-IR" altLang="en-US">
                <a:solidFill>
                  <a:srgbClr val="66FFFF"/>
                </a:solidFill>
                <a:cs typeface="B Titr" pitchFamily="2" charset="0"/>
              </a:rPr>
              <a:t>ایمان</a:t>
            </a:r>
            <a:r>
              <a:rPr lang="fa-IR" altLang="en-US" b="0">
                <a:solidFill>
                  <a:srgbClr val="FFFF00"/>
                </a:solidFill>
              </a:rPr>
              <a:t> است. </a:t>
            </a:r>
          </a:p>
          <a:p>
            <a:pPr algn="just" eaLnBrk="1" hangingPunct="1">
              <a:spcBef>
                <a:spcPct val="50000"/>
              </a:spcBef>
            </a:pPr>
            <a:endParaRPr lang="fa-IR" altLang="en-US">
              <a:solidFill>
                <a:srgbClr val="FF3300"/>
              </a:solidFill>
            </a:endParaRPr>
          </a:p>
          <a:p>
            <a:pPr algn="just" eaLnBrk="1" hangingPunct="1">
              <a:spcBef>
                <a:spcPct val="50000"/>
              </a:spcBef>
            </a:pPr>
            <a:r>
              <a:rPr lang="fa-IR" altLang="en-US">
                <a:solidFill>
                  <a:srgbClr val="FF3300"/>
                </a:solidFill>
              </a:rPr>
              <a:t>رشد اخلاق:</a:t>
            </a:r>
          </a:p>
          <a:p>
            <a:pPr algn="just" eaLnBrk="1" hangingPunct="1">
              <a:spcBef>
                <a:spcPct val="50000"/>
              </a:spcBef>
            </a:pPr>
            <a:r>
              <a:rPr lang="fa-IR" altLang="en-US" b="0">
                <a:solidFill>
                  <a:srgbClr val="FFFF00"/>
                </a:solidFill>
              </a:rPr>
              <a:t>	آغاز سنین بسیار پایین </a:t>
            </a:r>
          </a:p>
          <a:p>
            <a:pPr algn="just" eaLnBrk="1" hangingPunct="1">
              <a:spcBef>
                <a:spcPct val="50000"/>
              </a:spcBef>
            </a:pPr>
            <a:r>
              <a:rPr lang="fa-IR" altLang="en-US" b="0">
                <a:solidFill>
                  <a:srgbClr val="FFFF00"/>
                </a:solidFill>
              </a:rPr>
              <a:t>	درک صحیح اخلاقی زمان رسیدن به سن تکلیف</a:t>
            </a:r>
            <a:r>
              <a:rPr lang="fa-IR" altLang="en-US" b="0"/>
              <a:t>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61123">
                                            <p:txEl>
                                              <p:pRg st="0" end="0"/>
                                            </p:txEl>
                                          </p:spTgt>
                                        </p:tgtEl>
                                        <p:attrNameLst>
                                          <p:attrName>style.visibility</p:attrName>
                                        </p:attrNameLst>
                                      </p:cBhvr>
                                      <p:to>
                                        <p:strVal val="visible"/>
                                      </p:to>
                                    </p:set>
                                    <p:animEffect transition="in" filter="wedge">
                                      <p:cBhvr>
                                        <p:cTn id="7" dur="2000"/>
                                        <p:tgtEl>
                                          <p:spTgt spid="261123">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61123">
                                            <p:txEl>
                                              <p:pRg st="1" end="1"/>
                                            </p:txEl>
                                          </p:spTgt>
                                        </p:tgtEl>
                                        <p:attrNameLst>
                                          <p:attrName>style.visibility</p:attrName>
                                        </p:attrNameLst>
                                      </p:cBhvr>
                                      <p:to>
                                        <p:strVal val="visible"/>
                                      </p:to>
                                    </p:set>
                                    <p:animEffect transition="in" filter="wedge">
                                      <p:cBhvr>
                                        <p:cTn id="11" dur="2000"/>
                                        <p:tgtEl>
                                          <p:spTgt spid="261123">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61123">
                                            <p:txEl>
                                              <p:pRg st="3" end="3"/>
                                            </p:txEl>
                                          </p:spTgt>
                                        </p:tgtEl>
                                        <p:attrNameLst>
                                          <p:attrName>style.visibility</p:attrName>
                                        </p:attrNameLst>
                                      </p:cBhvr>
                                      <p:to>
                                        <p:strVal val="visible"/>
                                      </p:to>
                                    </p:set>
                                    <p:animEffect transition="in" filter="wedge">
                                      <p:cBhvr>
                                        <p:cTn id="15" dur="2000"/>
                                        <p:tgtEl>
                                          <p:spTgt spid="261123">
                                            <p:txEl>
                                              <p:pRg st="3" end="3"/>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261123">
                                            <p:txEl>
                                              <p:pRg st="4" end="4"/>
                                            </p:txEl>
                                          </p:spTgt>
                                        </p:tgtEl>
                                        <p:attrNameLst>
                                          <p:attrName>style.visibility</p:attrName>
                                        </p:attrNameLst>
                                      </p:cBhvr>
                                      <p:to>
                                        <p:strVal val="visible"/>
                                      </p:to>
                                    </p:set>
                                    <p:animEffect transition="in" filter="wedge">
                                      <p:cBhvr>
                                        <p:cTn id="19" dur="2000"/>
                                        <p:tgtEl>
                                          <p:spTgt spid="261123">
                                            <p:txEl>
                                              <p:pRg st="4" end="4"/>
                                            </p:txEl>
                                          </p:spTgt>
                                        </p:tgtEl>
                                      </p:cBhvr>
                                    </p:animEffect>
                                  </p:childTnLst>
                                </p:cTn>
                              </p:par>
                            </p:childTnLst>
                          </p:cTn>
                        </p:par>
                        <p:par>
                          <p:cTn id="20" fill="hold" nodeType="afterGroup">
                            <p:stCondLst>
                              <p:cond delay="8000"/>
                            </p:stCondLst>
                            <p:childTnLst>
                              <p:par>
                                <p:cTn id="21" presetID="20" presetClass="entr" presetSubtype="0" fill="hold" nodeType="afterEffect">
                                  <p:stCondLst>
                                    <p:cond delay="0"/>
                                  </p:stCondLst>
                                  <p:childTnLst>
                                    <p:set>
                                      <p:cBhvr>
                                        <p:cTn id="22" dur="1" fill="hold">
                                          <p:stCondLst>
                                            <p:cond delay="0"/>
                                          </p:stCondLst>
                                        </p:cTn>
                                        <p:tgtEl>
                                          <p:spTgt spid="261123">
                                            <p:txEl>
                                              <p:pRg st="5" end="5"/>
                                            </p:txEl>
                                          </p:spTgt>
                                        </p:tgtEl>
                                        <p:attrNameLst>
                                          <p:attrName>style.visibility</p:attrName>
                                        </p:attrNameLst>
                                      </p:cBhvr>
                                      <p:to>
                                        <p:strVal val="visible"/>
                                      </p:to>
                                    </p:set>
                                    <p:animEffect transition="in" filter="wedge">
                                      <p:cBhvr>
                                        <p:cTn id="23" dur="2000"/>
                                        <p:tgtEl>
                                          <p:spTgt spid="26112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ext Box 2">
            <a:extLst>
              <a:ext uri="{FF2B5EF4-FFF2-40B4-BE49-F238E27FC236}">
                <a16:creationId xmlns:a16="http://schemas.microsoft.com/office/drawing/2014/main" xmlns="" id="{CC1842D6-A934-4288-A0C1-5A001030167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2147" name="Text Box 3">
            <a:extLst>
              <a:ext uri="{FF2B5EF4-FFF2-40B4-BE49-F238E27FC236}">
                <a16:creationId xmlns:a16="http://schemas.microsoft.com/office/drawing/2014/main" xmlns="" id="{7EBCC94C-9732-422D-8350-B990A9647048}"/>
              </a:ext>
            </a:extLst>
          </p:cNvPr>
          <p:cNvSpPr txBox="1">
            <a:spLocks noChangeArrowheads="1"/>
          </p:cNvSpPr>
          <p:nvPr/>
        </p:nvSpPr>
        <p:spPr bwMode="auto">
          <a:xfrm>
            <a:off x="755650" y="549275"/>
            <a:ext cx="76327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451100" indent="-342900" eaLnBrk="0" hangingPunct="0">
              <a:defRPr sz="3000" b="1">
                <a:solidFill>
                  <a:schemeClr val="tx1"/>
                </a:solidFill>
                <a:latin typeface="Arial" panose="020B0604020202020204" pitchFamily="34" charset="0"/>
                <a:cs typeface="B Zar" pitchFamily="2" charset="0"/>
              </a:defRPr>
            </a:lvl5pPr>
            <a:lvl6pPr marL="29083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33655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8227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4279900" indent="-3429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روش تحقیق در اخلاق در اسلام :</a:t>
            </a:r>
          </a:p>
          <a:p>
            <a:pPr eaLnBrk="1" hangingPunct="1">
              <a:lnSpc>
                <a:spcPct val="150000"/>
              </a:lnSpc>
            </a:pPr>
            <a:r>
              <a:rPr lang="fa-IR" altLang="en-US" b="0">
                <a:solidFill>
                  <a:srgbClr val="FFFF00"/>
                </a:solidFill>
              </a:rPr>
              <a:t>	روش مشاهده طولی </a:t>
            </a:r>
          </a:p>
          <a:p>
            <a:pPr eaLnBrk="1" hangingPunct="1">
              <a:lnSpc>
                <a:spcPct val="150000"/>
              </a:lnSpc>
            </a:pPr>
            <a:endParaRPr lang="fa-IR" altLang="en-US">
              <a:solidFill>
                <a:srgbClr val="FFFF00"/>
              </a:solidFill>
            </a:endParaRPr>
          </a:p>
          <a:p>
            <a:pPr eaLnBrk="1" hangingPunct="1">
              <a:lnSpc>
                <a:spcPct val="150000"/>
              </a:lnSpc>
            </a:pPr>
            <a:r>
              <a:rPr lang="fa-IR" altLang="en-US">
                <a:solidFill>
                  <a:srgbClr val="FF3300"/>
                </a:solidFill>
              </a:rPr>
              <a:t>آموزش اخلاق:</a:t>
            </a:r>
          </a:p>
          <a:p>
            <a:pPr eaLnBrk="1" hangingPunct="1">
              <a:lnSpc>
                <a:spcPct val="150000"/>
              </a:lnSpc>
            </a:pPr>
            <a:r>
              <a:rPr lang="fa-IR" altLang="en-US" b="0">
                <a:solidFill>
                  <a:srgbClr val="FFFF00"/>
                </a:solidFill>
              </a:rPr>
              <a:t>	از کودکی آغاز می شود از طرق زیر:</a:t>
            </a:r>
          </a:p>
          <a:p>
            <a:pPr lvl="4" eaLnBrk="1" hangingPunct="1">
              <a:lnSpc>
                <a:spcPct val="150000"/>
              </a:lnSpc>
              <a:buFontTx/>
              <a:buChar char="•"/>
            </a:pPr>
            <a:r>
              <a:rPr lang="fa-IR" altLang="en-US" b="0">
                <a:solidFill>
                  <a:srgbClr val="FFFF00"/>
                </a:solidFill>
              </a:rPr>
              <a:t>تقلید و سرمشق گیری از والدین </a:t>
            </a:r>
          </a:p>
          <a:p>
            <a:pPr lvl="4" eaLnBrk="1" hangingPunct="1">
              <a:lnSpc>
                <a:spcPct val="150000"/>
              </a:lnSpc>
              <a:buFontTx/>
              <a:buChar char="•"/>
            </a:pPr>
            <a:r>
              <a:rPr lang="fa-IR" altLang="en-US" b="0">
                <a:solidFill>
                  <a:srgbClr val="FFFF00"/>
                </a:solidFill>
              </a:rPr>
              <a:t>آموزش های غیر مستقیم با تکیه بر داستانها </a:t>
            </a:r>
          </a:p>
          <a:p>
            <a:pPr lvl="4" eaLnBrk="1" hangingPunct="1">
              <a:lnSpc>
                <a:spcPct val="150000"/>
              </a:lnSpc>
              <a:buFontTx/>
              <a:buChar char="•"/>
            </a:pPr>
            <a:r>
              <a:rPr lang="fa-IR" altLang="en-US" b="0">
                <a:solidFill>
                  <a:srgbClr val="FFFF00"/>
                </a:solidFill>
              </a:rPr>
              <a:t>تذکر به صورت امر به معروف و نهی از منکر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62147">
                                            <p:txEl>
                                              <p:pRg st="0" end="0"/>
                                            </p:txEl>
                                          </p:spTgt>
                                        </p:tgtEl>
                                        <p:attrNameLst>
                                          <p:attrName>style.visibility</p:attrName>
                                        </p:attrNameLst>
                                      </p:cBhvr>
                                      <p:to>
                                        <p:strVal val="visible"/>
                                      </p:to>
                                    </p:set>
                                    <p:animEffect transition="in" filter="slide(fromBottom)">
                                      <p:cBhvr>
                                        <p:cTn id="7" dur="2000"/>
                                        <p:tgtEl>
                                          <p:spTgt spid="262147">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62147">
                                            <p:txEl>
                                              <p:pRg st="1" end="1"/>
                                            </p:txEl>
                                          </p:spTgt>
                                        </p:tgtEl>
                                        <p:attrNameLst>
                                          <p:attrName>style.visibility</p:attrName>
                                        </p:attrNameLst>
                                      </p:cBhvr>
                                      <p:to>
                                        <p:strVal val="visible"/>
                                      </p:to>
                                    </p:set>
                                    <p:animEffect transition="in" filter="slide(fromBottom)">
                                      <p:cBhvr>
                                        <p:cTn id="11" dur="2000"/>
                                        <p:tgtEl>
                                          <p:spTgt spid="262147">
                                            <p:txEl>
                                              <p:pRg st="1" end="1"/>
                                            </p:txEl>
                                          </p:spTgt>
                                        </p:tgtEl>
                                      </p:cBhvr>
                                    </p:animEffect>
                                  </p:childTnLst>
                                </p:cTn>
                              </p:par>
                            </p:childTnLst>
                          </p:cTn>
                        </p:par>
                        <p:par>
                          <p:cTn id="12" fill="hold" nodeType="afterGroup">
                            <p:stCondLst>
                              <p:cond delay="4000"/>
                            </p:stCondLst>
                            <p:childTnLst>
                              <p:par>
                                <p:cTn id="13" presetID="12" presetClass="entr" presetSubtype="4" fill="hold" nodeType="afterEffect">
                                  <p:stCondLst>
                                    <p:cond delay="0"/>
                                  </p:stCondLst>
                                  <p:childTnLst>
                                    <p:set>
                                      <p:cBhvr>
                                        <p:cTn id="14" dur="1" fill="hold">
                                          <p:stCondLst>
                                            <p:cond delay="0"/>
                                          </p:stCondLst>
                                        </p:cTn>
                                        <p:tgtEl>
                                          <p:spTgt spid="262147">
                                            <p:txEl>
                                              <p:pRg st="3" end="3"/>
                                            </p:txEl>
                                          </p:spTgt>
                                        </p:tgtEl>
                                        <p:attrNameLst>
                                          <p:attrName>style.visibility</p:attrName>
                                        </p:attrNameLst>
                                      </p:cBhvr>
                                      <p:to>
                                        <p:strVal val="visible"/>
                                      </p:to>
                                    </p:set>
                                    <p:animEffect transition="in" filter="slide(fromBottom)">
                                      <p:cBhvr>
                                        <p:cTn id="15" dur="2000"/>
                                        <p:tgtEl>
                                          <p:spTgt spid="262147">
                                            <p:txEl>
                                              <p:pRg st="3" end="3"/>
                                            </p:txEl>
                                          </p:spTgt>
                                        </p:tgtEl>
                                      </p:cBhvr>
                                    </p:animEffect>
                                  </p:childTnLst>
                                </p:cTn>
                              </p:par>
                            </p:childTnLst>
                          </p:cTn>
                        </p:par>
                        <p:par>
                          <p:cTn id="16" fill="hold" nodeType="afterGroup">
                            <p:stCondLst>
                              <p:cond delay="6000"/>
                            </p:stCondLst>
                            <p:childTnLst>
                              <p:par>
                                <p:cTn id="17" presetID="12" presetClass="entr" presetSubtype="4" fill="hold" nodeType="afterEffect">
                                  <p:stCondLst>
                                    <p:cond delay="0"/>
                                  </p:stCondLst>
                                  <p:childTnLst>
                                    <p:set>
                                      <p:cBhvr>
                                        <p:cTn id="18" dur="1" fill="hold">
                                          <p:stCondLst>
                                            <p:cond delay="0"/>
                                          </p:stCondLst>
                                        </p:cTn>
                                        <p:tgtEl>
                                          <p:spTgt spid="262147">
                                            <p:txEl>
                                              <p:pRg st="4" end="4"/>
                                            </p:txEl>
                                          </p:spTgt>
                                        </p:tgtEl>
                                        <p:attrNameLst>
                                          <p:attrName>style.visibility</p:attrName>
                                        </p:attrNameLst>
                                      </p:cBhvr>
                                      <p:to>
                                        <p:strVal val="visible"/>
                                      </p:to>
                                    </p:set>
                                    <p:animEffect transition="in" filter="slide(fromBottom)">
                                      <p:cBhvr>
                                        <p:cTn id="19" dur="2000"/>
                                        <p:tgtEl>
                                          <p:spTgt spid="262147">
                                            <p:txEl>
                                              <p:pRg st="4" end="4"/>
                                            </p:txEl>
                                          </p:spTgt>
                                        </p:tgtEl>
                                      </p:cBhvr>
                                    </p:animEffect>
                                  </p:childTnLst>
                                </p:cTn>
                              </p:par>
                            </p:childTnLst>
                          </p:cTn>
                        </p:par>
                        <p:par>
                          <p:cTn id="20" fill="hold" nodeType="afterGroup">
                            <p:stCondLst>
                              <p:cond delay="8000"/>
                            </p:stCondLst>
                            <p:childTnLst>
                              <p:par>
                                <p:cTn id="21" presetID="12" presetClass="entr" presetSubtype="4" fill="hold" nodeType="afterEffect">
                                  <p:stCondLst>
                                    <p:cond delay="0"/>
                                  </p:stCondLst>
                                  <p:childTnLst>
                                    <p:set>
                                      <p:cBhvr>
                                        <p:cTn id="22" dur="1" fill="hold">
                                          <p:stCondLst>
                                            <p:cond delay="0"/>
                                          </p:stCondLst>
                                        </p:cTn>
                                        <p:tgtEl>
                                          <p:spTgt spid="262147">
                                            <p:txEl>
                                              <p:pRg st="5" end="5"/>
                                            </p:txEl>
                                          </p:spTgt>
                                        </p:tgtEl>
                                        <p:attrNameLst>
                                          <p:attrName>style.visibility</p:attrName>
                                        </p:attrNameLst>
                                      </p:cBhvr>
                                      <p:to>
                                        <p:strVal val="visible"/>
                                      </p:to>
                                    </p:set>
                                    <p:animEffect transition="in" filter="slide(fromBottom)">
                                      <p:cBhvr>
                                        <p:cTn id="23" dur="2000"/>
                                        <p:tgtEl>
                                          <p:spTgt spid="262147">
                                            <p:txEl>
                                              <p:pRg st="5" end="5"/>
                                            </p:txEl>
                                          </p:spTgt>
                                        </p:tgtEl>
                                      </p:cBhvr>
                                    </p:animEffect>
                                  </p:childTnLst>
                                </p:cTn>
                              </p:par>
                            </p:childTnLst>
                          </p:cTn>
                        </p:par>
                        <p:par>
                          <p:cTn id="24" fill="hold" nodeType="afterGroup">
                            <p:stCondLst>
                              <p:cond delay="10000"/>
                            </p:stCondLst>
                            <p:childTnLst>
                              <p:par>
                                <p:cTn id="25" presetID="12" presetClass="entr" presetSubtype="4" fill="hold" nodeType="afterEffect">
                                  <p:stCondLst>
                                    <p:cond delay="0"/>
                                  </p:stCondLst>
                                  <p:childTnLst>
                                    <p:set>
                                      <p:cBhvr>
                                        <p:cTn id="26" dur="1" fill="hold">
                                          <p:stCondLst>
                                            <p:cond delay="0"/>
                                          </p:stCondLst>
                                        </p:cTn>
                                        <p:tgtEl>
                                          <p:spTgt spid="262147">
                                            <p:txEl>
                                              <p:pRg st="6" end="6"/>
                                            </p:txEl>
                                          </p:spTgt>
                                        </p:tgtEl>
                                        <p:attrNameLst>
                                          <p:attrName>style.visibility</p:attrName>
                                        </p:attrNameLst>
                                      </p:cBhvr>
                                      <p:to>
                                        <p:strVal val="visible"/>
                                      </p:to>
                                    </p:set>
                                    <p:animEffect transition="in" filter="slide(fromBottom)">
                                      <p:cBhvr>
                                        <p:cTn id="27" dur="2000"/>
                                        <p:tgtEl>
                                          <p:spTgt spid="262147">
                                            <p:txEl>
                                              <p:pRg st="6" end="6"/>
                                            </p:txEl>
                                          </p:spTgt>
                                        </p:tgtEl>
                                      </p:cBhvr>
                                    </p:animEffect>
                                  </p:childTnLst>
                                </p:cTn>
                              </p:par>
                            </p:childTnLst>
                          </p:cTn>
                        </p:par>
                        <p:par>
                          <p:cTn id="28" fill="hold" nodeType="afterGroup">
                            <p:stCondLst>
                              <p:cond delay="12000"/>
                            </p:stCondLst>
                            <p:childTnLst>
                              <p:par>
                                <p:cTn id="29" presetID="12" presetClass="entr" presetSubtype="4" fill="hold" nodeType="afterEffect">
                                  <p:stCondLst>
                                    <p:cond delay="0"/>
                                  </p:stCondLst>
                                  <p:childTnLst>
                                    <p:set>
                                      <p:cBhvr>
                                        <p:cTn id="30" dur="1" fill="hold">
                                          <p:stCondLst>
                                            <p:cond delay="0"/>
                                          </p:stCondLst>
                                        </p:cTn>
                                        <p:tgtEl>
                                          <p:spTgt spid="262147">
                                            <p:txEl>
                                              <p:pRg st="7" end="7"/>
                                            </p:txEl>
                                          </p:spTgt>
                                        </p:tgtEl>
                                        <p:attrNameLst>
                                          <p:attrName>style.visibility</p:attrName>
                                        </p:attrNameLst>
                                      </p:cBhvr>
                                      <p:to>
                                        <p:strVal val="visible"/>
                                      </p:to>
                                    </p:set>
                                    <p:animEffect transition="in" filter="slide(fromBottom)">
                                      <p:cBhvr>
                                        <p:cTn id="31" dur="2000"/>
                                        <p:tgtEl>
                                          <p:spTgt spid="26214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Text Box 2">
            <a:extLst>
              <a:ext uri="{FF2B5EF4-FFF2-40B4-BE49-F238E27FC236}">
                <a16:creationId xmlns:a16="http://schemas.microsoft.com/office/drawing/2014/main" xmlns="" id="{1BF75156-6050-40B0-9CE6-85FB42EAFC9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3171" name="Text Box 3">
            <a:extLst>
              <a:ext uri="{FF2B5EF4-FFF2-40B4-BE49-F238E27FC236}">
                <a16:creationId xmlns:a16="http://schemas.microsoft.com/office/drawing/2014/main" xmlns="" id="{C0FDC4F5-FF2F-4E65-868D-DD916AACF062}"/>
              </a:ext>
            </a:extLst>
          </p:cNvPr>
          <p:cNvSpPr txBox="1">
            <a:spLocks noChangeArrowheads="1"/>
          </p:cNvSpPr>
          <p:nvPr/>
        </p:nvSpPr>
        <p:spPr bwMode="auto">
          <a:xfrm>
            <a:off x="611188" y="625475"/>
            <a:ext cx="7921625" cy="3749675"/>
          </a:xfrm>
          <a:prstGeom prst="rect">
            <a:avLst/>
          </a:prstGeom>
          <a:noFill/>
          <a:ln w="9525">
            <a:noFill/>
            <a:miter lim="800000"/>
            <a:headEnd/>
            <a:tailEnd/>
          </a:ln>
          <a:effectLst/>
        </p:spPr>
        <p:txBody>
          <a:bodyPr>
            <a:spAutoFit/>
          </a:bodyPr>
          <a:lstStyle/>
          <a:p>
            <a:pPr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نهم </a:t>
            </a:r>
          </a:p>
          <a:p>
            <a:pPr algn="ctr">
              <a:lnSpc>
                <a:spcPct val="150000"/>
              </a:lnSpc>
              <a:defRPr/>
            </a:pPr>
            <a:r>
              <a:rPr lang="fa-IR">
                <a:solidFill>
                  <a:srgbClr val="66FF99"/>
                </a:solidFill>
                <a:latin typeface="Arial" charset="0"/>
                <a:cs typeface="B Zar" pitchFamily="2" charset="-78"/>
              </a:rPr>
              <a:t>پرخاشگری </a:t>
            </a:r>
          </a:p>
          <a:p>
            <a:pPr algn="ctr">
              <a:lnSpc>
                <a:spcPct val="150000"/>
              </a:lnSpc>
              <a:defRPr/>
            </a:pPr>
            <a:endParaRPr lang="fa-IR">
              <a:solidFill>
                <a:srgbClr val="66FF99"/>
              </a:solidFill>
              <a:latin typeface="Arial" charset="0"/>
              <a:cs typeface="B Zar" pitchFamily="2" charset="-78"/>
            </a:endParaRPr>
          </a:p>
          <a:p>
            <a:pPr>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a:lnSpc>
                <a:spcPct val="150000"/>
              </a:lnSpc>
              <a:defRPr/>
            </a:pPr>
            <a:r>
              <a:rPr lang="fa-IR" sz="1800" b="0">
                <a:latin typeface="Arial" charset="0"/>
                <a:cs typeface="Arial" charset="0"/>
              </a:rPr>
              <a:t>	</a:t>
            </a:r>
            <a:r>
              <a:rPr lang="fa-IR" b="0">
                <a:solidFill>
                  <a:srgbClr val="FFFF00"/>
                </a:solidFill>
                <a:latin typeface="Arial" charset="0"/>
                <a:cs typeface="B Zar" pitchFamily="2" charset="-78"/>
              </a:rPr>
              <a:t>«آشنایی با مفهوم پرخاشگری و منشاء و چگونگی کنترل آن»</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63171">
                                            <p:txEl>
                                              <p:pRg st="0" end="0"/>
                                            </p:txEl>
                                          </p:spTgt>
                                        </p:tgtEl>
                                        <p:attrNameLst>
                                          <p:attrName>style.visibility</p:attrName>
                                        </p:attrNameLst>
                                      </p:cBhvr>
                                      <p:to>
                                        <p:strVal val="visible"/>
                                      </p:to>
                                    </p:set>
                                    <p:anim calcmode="lin" valueType="num">
                                      <p:cBhvr additive="base">
                                        <p:cTn id="7" dur="2000" fill="hold"/>
                                        <p:tgtEl>
                                          <p:spTgt spid="263171">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63171">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63171">
                                            <p:txEl>
                                              <p:pRg st="1" end="1"/>
                                            </p:txEl>
                                          </p:spTgt>
                                        </p:tgtEl>
                                        <p:attrNameLst>
                                          <p:attrName>style.visibility</p:attrName>
                                        </p:attrNameLst>
                                      </p:cBhvr>
                                      <p:to>
                                        <p:strVal val="visible"/>
                                      </p:to>
                                    </p:set>
                                    <p:anim calcmode="lin" valueType="num">
                                      <p:cBhvr additive="base">
                                        <p:cTn id="12" dur="2000" fill="hold"/>
                                        <p:tgtEl>
                                          <p:spTgt spid="263171">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63171">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263171">
                                            <p:txEl>
                                              <p:pRg st="3" end="3"/>
                                            </p:txEl>
                                          </p:spTgt>
                                        </p:tgtEl>
                                        <p:attrNameLst>
                                          <p:attrName>style.visibility</p:attrName>
                                        </p:attrNameLst>
                                      </p:cBhvr>
                                      <p:to>
                                        <p:strVal val="visible"/>
                                      </p:to>
                                    </p:set>
                                    <p:anim calcmode="lin" valueType="num">
                                      <p:cBhvr additive="base">
                                        <p:cTn id="17" dur="2000" fill="hold"/>
                                        <p:tgtEl>
                                          <p:spTgt spid="263171">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63171">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263171">
                                            <p:txEl>
                                              <p:pRg st="4" end="4"/>
                                            </p:txEl>
                                          </p:spTgt>
                                        </p:tgtEl>
                                        <p:attrNameLst>
                                          <p:attrName>style.visibility</p:attrName>
                                        </p:attrNameLst>
                                      </p:cBhvr>
                                      <p:to>
                                        <p:strVal val="visible"/>
                                      </p:to>
                                    </p:set>
                                    <p:anim calcmode="lin" valueType="num">
                                      <p:cBhvr additive="base">
                                        <p:cTn id="22" dur="2000" fill="hold"/>
                                        <p:tgtEl>
                                          <p:spTgt spid="263171">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6317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Text Box 2">
            <a:extLst>
              <a:ext uri="{FF2B5EF4-FFF2-40B4-BE49-F238E27FC236}">
                <a16:creationId xmlns:a16="http://schemas.microsoft.com/office/drawing/2014/main" xmlns="" id="{CCD50157-3E1B-4FC9-B808-895FAED07F7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4195" name="Text Box 3">
            <a:extLst>
              <a:ext uri="{FF2B5EF4-FFF2-40B4-BE49-F238E27FC236}">
                <a16:creationId xmlns:a16="http://schemas.microsoft.com/office/drawing/2014/main" xmlns="" id="{D63EFEEA-F421-49B8-9446-BD270CB5A279}"/>
              </a:ext>
            </a:extLst>
          </p:cNvPr>
          <p:cNvSpPr txBox="1">
            <a:spLocks noChangeArrowheads="1"/>
          </p:cNvSpPr>
          <p:nvPr/>
        </p:nvSpPr>
        <p:spPr bwMode="auto">
          <a:xfrm>
            <a:off x="755650" y="549275"/>
            <a:ext cx="7632700" cy="3521075"/>
          </a:xfrm>
          <a:prstGeom prst="rect">
            <a:avLst/>
          </a:prstGeom>
          <a:noFill/>
          <a:ln w="9525">
            <a:noFill/>
            <a:miter lim="800000"/>
            <a:headEnd/>
            <a:tailEnd/>
          </a:ln>
          <a:effectLst/>
        </p:spPr>
        <p:txBody>
          <a:bodyPr>
            <a:spAutoFit/>
          </a:bodyPr>
          <a:lstStyle/>
          <a:p>
            <a:pPr marL="342900" indent="-3429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های آموزش جزئی:</a:t>
            </a:r>
          </a:p>
          <a:p>
            <a:pPr marL="342900" indent="-34290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342900" indent="-342900" algn="just">
              <a:lnSpc>
                <a:spcPct val="150000"/>
              </a:lnSpc>
              <a:defRPr/>
            </a:pPr>
            <a:r>
              <a:rPr lang="fa-IR" b="0">
                <a:solidFill>
                  <a:srgbClr val="FFFF00"/>
                </a:solidFill>
                <a:latin typeface="Arial" charset="0"/>
                <a:cs typeface="B Zar" pitchFamily="2" charset="-78"/>
              </a:rPr>
              <a:t>1- پرخاشگری را تعریف کنند.</a:t>
            </a:r>
          </a:p>
          <a:p>
            <a:pPr marL="342900" indent="-342900" algn="just">
              <a:lnSpc>
                <a:spcPct val="150000"/>
              </a:lnSpc>
              <a:defRPr/>
            </a:pPr>
            <a:r>
              <a:rPr lang="fa-IR" b="0">
                <a:solidFill>
                  <a:srgbClr val="FFFF00"/>
                </a:solidFill>
                <a:latin typeface="Arial" charset="0"/>
                <a:cs typeface="B Zar" pitchFamily="2" charset="-78"/>
              </a:rPr>
              <a:t>2- دلایل مدافعان نظر ذاتی بودن پرخاشگری در انسان را ذکر کنند و نظرات فروید و لورنز در این باره را با یکدیگر مقایسه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264195">
                                            <p:txEl>
                                              <p:pRg st="0" end="0"/>
                                            </p:txEl>
                                          </p:spTgt>
                                        </p:tgtEl>
                                        <p:attrNameLst>
                                          <p:attrName>style.visibility</p:attrName>
                                        </p:attrNameLst>
                                      </p:cBhvr>
                                      <p:to>
                                        <p:strVal val="visible"/>
                                      </p:to>
                                    </p:set>
                                    <p:animEffect transition="in" filter="strips(downLeft)">
                                      <p:cBhvr>
                                        <p:cTn id="7" dur="2000"/>
                                        <p:tgtEl>
                                          <p:spTgt spid="264195">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264195">
                                            <p:txEl>
                                              <p:pRg st="1" end="1"/>
                                            </p:txEl>
                                          </p:spTgt>
                                        </p:tgtEl>
                                        <p:attrNameLst>
                                          <p:attrName>style.visibility</p:attrName>
                                        </p:attrNameLst>
                                      </p:cBhvr>
                                      <p:to>
                                        <p:strVal val="visible"/>
                                      </p:to>
                                    </p:set>
                                    <p:animEffect transition="in" filter="strips(downLeft)">
                                      <p:cBhvr>
                                        <p:cTn id="11" dur="2000"/>
                                        <p:tgtEl>
                                          <p:spTgt spid="264195">
                                            <p:txEl>
                                              <p:pRg st="1" end="1"/>
                                            </p:txEl>
                                          </p:spTgt>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264195">
                                            <p:txEl>
                                              <p:pRg st="2" end="2"/>
                                            </p:txEl>
                                          </p:spTgt>
                                        </p:tgtEl>
                                        <p:attrNameLst>
                                          <p:attrName>style.visibility</p:attrName>
                                        </p:attrNameLst>
                                      </p:cBhvr>
                                      <p:to>
                                        <p:strVal val="visible"/>
                                      </p:to>
                                    </p:set>
                                    <p:animEffect transition="in" filter="strips(downLeft)">
                                      <p:cBhvr>
                                        <p:cTn id="15" dur="2000"/>
                                        <p:tgtEl>
                                          <p:spTgt spid="264195">
                                            <p:txEl>
                                              <p:pRg st="2" end="2"/>
                                            </p:txEl>
                                          </p:spTgt>
                                        </p:tgtEl>
                                      </p:cBhvr>
                                    </p:animEffect>
                                  </p:childTnLst>
                                </p:cTn>
                              </p:par>
                            </p:childTnLst>
                          </p:cTn>
                        </p:par>
                        <p:par>
                          <p:cTn id="16" fill="hold" nodeType="afterGroup">
                            <p:stCondLst>
                              <p:cond delay="6000"/>
                            </p:stCondLst>
                            <p:childTnLst>
                              <p:par>
                                <p:cTn id="17" presetID="18" presetClass="entr" presetSubtype="12" fill="hold" nodeType="afterEffect">
                                  <p:stCondLst>
                                    <p:cond delay="0"/>
                                  </p:stCondLst>
                                  <p:childTnLst>
                                    <p:set>
                                      <p:cBhvr>
                                        <p:cTn id="18" dur="1" fill="hold">
                                          <p:stCondLst>
                                            <p:cond delay="0"/>
                                          </p:stCondLst>
                                        </p:cTn>
                                        <p:tgtEl>
                                          <p:spTgt spid="264195">
                                            <p:txEl>
                                              <p:pRg st="3" end="3"/>
                                            </p:txEl>
                                          </p:spTgt>
                                        </p:tgtEl>
                                        <p:attrNameLst>
                                          <p:attrName>style.visibility</p:attrName>
                                        </p:attrNameLst>
                                      </p:cBhvr>
                                      <p:to>
                                        <p:strVal val="visible"/>
                                      </p:to>
                                    </p:set>
                                    <p:animEffect transition="in" filter="strips(downLeft)">
                                      <p:cBhvr>
                                        <p:cTn id="19" dur="2000"/>
                                        <p:tgtEl>
                                          <p:spTgt spid="26419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Text Box 2">
            <a:extLst>
              <a:ext uri="{FF2B5EF4-FFF2-40B4-BE49-F238E27FC236}">
                <a16:creationId xmlns:a16="http://schemas.microsoft.com/office/drawing/2014/main" xmlns="" id="{0387DD0A-44CF-43FD-8A04-A0BABF20EBD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5219" name="Text Box 3">
            <a:extLst>
              <a:ext uri="{FF2B5EF4-FFF2-40B4-BE49-F238E27FC236}">
                <a16:creationId xmlns:a16="http://schemas.microsoft.com/office/drawing/2014/main" xmlns="" id="{BA7FFB86-6728-4A2C-B52D-29F5D4ACC64D}"/>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دلایل مدافعان نظریه منشا اجتماعی داشتن پرخاشگری را بیان کنند و آنها را با دلایل مخالفانشان مورد مقایسه قرار دهند.</a:t>
            </a:r>
          </a:p>
          <a:p>
            <a:pPr algn="just" eaLnBrk="1" hangingPunct="1">
              <a:lnSpc>
                <a:spcPct val="150000"/>
              </a:lnSpc>
            </a:pPr>
            <a:r>
              <a:rPr lang="fa-IR" altLang="en-US" b="0">
                <a:solidFill>
                  <a:srgbClr val="FFFF00"/>
                </a:solidFill>
              </a:rPr>
              <a:t>4- نتیجه تحقیقات در مورد ذاتی یا اکتسابی بودن پرخاشگری در انسان را بیان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265219">
                                            <p:txEl>
                                              <p:pRg st="0" end="0"/>
                                            </p:txEl>
                                          </p:spTgt>
                                        </p:tgtEl>
                                        <p:attrNameLst>
                                          <p:attrName>style.visibility</p:attrName>
                                        </p:attrNameLst>
                                      </p:cBhvr>
                                      <p:to>
                                        <p:strVal val="visible"/>
                                      </p:to>
                                    </p:set>
                                    <p:animEffect transition="in" filter="diamond(in)">
                                      <p:cBhvr>
                                        <p:cTn id="7" dur="2000"/>
                                        <p:tgtEl>
                                          <p:spTgt spid="265219">
                                            <p:txEl>
                                              <p:pRg st="0" end="0"/>
                                            </p:txEl>
                                          </p:spTgt>
                                        </p:tgtEl>
                                      </p:cBhvr>
                                    </p:animEffect>
                                  </p:childTnLst>
                                </p:cTn>
                              </p:par>
                            </p:childTnLst>
                          </p:cTn>
                        </p:par>
                        <p:par>
                          <p:cTn id="8" fill="hold" nodeType="afterGroup">
                            <p:stCondLst>
                              <p:cond delay="2000"/>
                            </p:stCondLst>
                            <p:childTnLst>
                              <p:par>
                                <p:cTn id="9" presetID="8" presetClass="entr" presetSubtype="16" fill="hold" nodeType="afterEffect">
                                  <p:stCondLst>
                                    <p:cond delay="0"/>
                                  </p:stCondLst>
                                  <p:childTnLst>
                                    <p:set>
                                      <p:cBhvr>
                                        <p:cTn id="10" dur="1" fill="hold">
                                          <p:stCondLst>
                                            <p:cond delay="0"/>
                                          </p:stCondLst>
                                        </p:cTn>
                                        <p:tgtEl>
                                          <p:spTgt spid="265219">
                                            <p:txEl>
                                              <p:pRg st="1" end="1"/>
                                            </p:txEl>
                                          </p:spTgt>
                                        </p:tgtEl>
                                        <p:attrNameLst>
                                          <p:attrName>style.visibility</p:attrName>
                                        </p:attrNameLst>
                                      </p:cBhvr>
                                      <p:to>
                                        <p:strVal val="visible"/>
                                      </p:to>
                                    </p:set>
                                    <p:animEffect transition="in" filter="diamond(in)">
                                      <p:cBhvr>
                                        <p:cTn id="11" dur="2000"/>
                                        <p:tgtEl>
                                          <p:spTgt spid="2652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Text Box 2">
            <a:extLst>
              <a:ext uri="{FF2B5EF4-FFF2-40B4-BE49-F238E27FC236}">
                <a16:creationId xmlns:a16="http://schemas.microsoft.com/office/drawing/2014/main" xmlns="" id="{142E337D-F4EE-452C-95D8-6FDB69AF62D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6243" name="Text Box 3">
            <a:extLst>
              <a:ext uri="{FF2B5EF4-FFF2-40B4-BE49-F238E27FC236}">
                <a16:creationId xmlns:a16="http://schemas.microsoft.com/office/drawing/2014/main" xmlns="" id="{5F059865-A6A1-45DE-A67E-2162135CD44F}"/>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نتایج تحقیقات درباره تاثیر تلویزیون در شکل گیری و ازدیاد رفتار پرخاشگرانه را شرح دهند </a:t>
            </a:r>
          </a:p>
          <a:p>
            <a:pPr algn="just" eaLnBrk="1" hangingPunct="1">
              <a:lnSpc>
                <a:spcPct val="150000"/>
              </a:lnSpc>
            </a:pPr>
            <a:r>
              <a:rPr lang="fa-IR" altLang="en-US" b="0">
                <a:solidFill>
                  <a:srgbClr val="FFFF00"/>
                </a:solidFill>
              </a:rPr>
              <a:t>6- دیدگاههای مختلف در مورد امکان پذیر بودن کنترل پرخاشگری را توضیح دهند.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266243">
                                            <p:txEl>
                                              <p:pRg st="0" end="0"/>
                                            </p:txEl>
                                          </p:spTgt>
                                        </p:tgtEl>
                                        <p:attrNameLst>
                                          <p:attrName>style.visibility</p:attrName>
                                        </p:attrNameLst>
                                      </p:cBhvr>
                                      <p:to>
                                        <p:strVal val="visible"/>
                                      </p:to>
                                    </p:set>
                                    <p:anim calcmode="lin" valueType="num">
                                      <p:cBhvr additive="base">
                                        <p:cTn id="7" dur="2000" fill="hold"/>
                                        <p:tgtEl>
                                          <p:spTgt spid="26624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66243">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7" presetClass="entr" presetSubtype="4" fill="hold" nodeType="afterEffect">
                                  <p:stCondLst>
                                    <p:cond delay="0"/>
                                  </p:stCondLst>
                                  <p:childTnLst>
                                    <p:set>
                                      <p:cBhvr>
                                        <p:cTn id="11" dur="1" fill="hold">
                                          <p:stCondLst>
                                            <p:cond delay="0"/>
                                          </p:stCondLst>
                                        </p:cTn>
                                        <p:tgtEl>
                                          <p:spTgt spid="266243">
                                            <p:txEl>
                                              <p:pRg st="1" end="1"/>
                                            </p:txEl>
                                          </p:spTgt>
                                        </p:tgtEl>
                                        <p:attrNameLst>
                                          <p:attrName>style.visibility</p:attrName>
                                        </p:attrNameLst>
                                      </p:cBhvr>
                                      <p:to>
                                        <p:strVal val="visible"/>
                                      </p:to>
                                    </p:set>
                                    <p:anim calcmode="lin" valueType="num">
                                      <p:cBhvr additive="base">
                                        <p:cTn id="12" dur="2000" fill="hold"/>
                                        <p:tgtEl>
                                          <p:spTgt spid="266243">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6624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Text Box 2">
            <a:extLst>
              <a:ext uri="{FF2B5EF4-FFF2-40B4-BE49-F238E27FC236}">
                <a16:creationId xmlns:a16="http://schemas.microsoft.com/office/drawing/2014/main" xmlns="" id="{F3D6D054-248C-4EED-9343-CCB2F43DEFC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7267" name="Text Box 3">
            <a:extLst>
              <a:ext uri="{FF2B5EF4-FFF2-40B4-BE49-F238E27FC236}">
                <a16:creationId xmlns:a16="http://schemas.microsoft.com/office/drawing/2014/main" xmlns="" id="{4FE855ED-C75A-4535-A60E-83B70A1F88C8}"/>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7- اصطلاحهای زیر را تعریف کنند و آنها را در توضیح جنبه های مختلف پدیده پرخاشگری به کار ببرند. </a:t>
            </a:r>
          </a:p>
          <a:p>
            <a:pPr algn="just" eaLnBrk="1" hangingPunct="1">
              <a:lnSpc>
                <a:spcPct val="150000"/>
              </a:lnSpc>
            </a:pPr>
            <a:r>
              <a:rPr lang="fa-IR" altLang="en-US" b="0">
                <a:solidFill>
                  <a:srgbClr val="FFFF00"/>
                </a:solidFill>
              </a:rPr>
              <a:t>غریزه مرگ - غریزه زندگی - پالایش رفتاری - تنبیه جانشینی</a:t>
            </a:r>
            <a:r>
              <a:rPr lang="fa-IR" altLang="en-US" sz="1800" b="0">
                <a:cs typeface="Arial" panose="020B0604020202020204" pitchFamily="34" charset="0"/>
              </a:rPr>
              <a:t>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267267">
                                            <p:txEl>
                                              <p:pRg st="0" end="0"/>
                                            </p:txEl>
                                          </p:spTgt>
                                        </p:tgtEl>
                                        <p:attrNameLst>
                                          <p:attrName>style.visibility</p:attrName>
                                        </p:attrNameLst>
                                      </p:cBhvr>
                                      <p:to>
                                        <p:strVal val="visible"/>
                                      </p:to>
                                    </p:set>
                                    <p:anim calcmode="lin" valueType="num">
                                      <p:cBhvr additive="base">
                                        <p:cTn id="7" dur="2000" fill="hold"/>
                                        <p:tgtEl>
                                          <p:spTgt spid="267267">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6726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7" presetClass="entr" presetSubtype="4" fill="hold" nodeType="afterEffect">
                                  <p:stCondLst>
                                    <p:cond delay="0"/>
                                  </p:stCondLst>
                                  <p:childTnLst>
                                    <p:set>
                                      <p:cBhvr>
                                        <p:cTn id="11" dur="1" fill="hold">
                                          <p:stCondLst>
                                            <p:cond delay="0"/>
                                          </p:stCondLst>
                                        </p:cTn>
                                        <p:tgtEl>
                                          <p:spTgt spid="267267">
                                            <p:txEl>
                                              <p:pRg st="1" end="1"/>
                                            </p:txEl>
                                          </p:spTgt>
                                        </p:tgtEl>
                                        <p:attrNameLst>
                                          <p:attrName>style.visibility</p:attrName>
                                        </p:attrNameLst>
                                      </p:cBhvr>
                                      <p:to>
                                        <p:strVal val="visible"/>
                                      </p:to>
                                    </p:set>
                                    <p:anim calcmode="lin" valueType="num">
                                      <p:cBhvr additive="base">
                                        <p:cTn id="12" dur="2000" fill="hold"/>
                                        <p:tgtEl>
                                          <p:spTgt spid="267267">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6726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Text Box 2">
            <a:extLst>
              <a:ext uri="{FF2B5EF4-FFF2-40B4-BE49-F238E27FC236}">
                <a16:creationId xmlns:a16="http://schemas.microsoft.com/office/drawing/2014/main" xmlns="" id="{EDCFC4F3-1B4B-4A9B-AFD8-FFF8B77395C3}"/>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8291" name="Text Box 3">
            <a:extLst>
              <a:ext uri="{FF2B5EF4-FFF2-40B4-BE49-F238E27FC236}">
                <a16:creationId xmlns:a16="http://schemas.microsoft.com/office/drawing/2014/main" xmlns="" id="{1C5BAC00-8A97-4D83-B8D9-ADD9CCC08967}"/>
              </a:ext>
            </a:extLst>
          </p:cNvPr>
          <p:cNvSpPr txBox="1">
            <a:spLocks noChangeArrowheads="1"/>
          </p:cNvSpPr>
          <p:nvPr/>
        </p:nvSpPr>
        <p:spPr bwMode="auto">
          <a:xfrm>
            <a:off x="755650" y="549275"/>
            <a:ext cx="7632700"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a:solidFill>
                  <a:srgbClr val="FF3300"/>
                </a:solidFill>
              </a:rPr>
              <a:t>تعریف پرخاشگری:</a:t>
            </a:r>
          </a:p>
          <a:p>
            <a:pPr algn="just" eaLnBrk="1" hangingPunct="1">
              <a:spcBef>
                <a:spcPct val="50000"/>
              </a:spcBef>
            </a:pPr>
            <a:r>
              <a:rPr lang="fa-IR" altLang="en-US" sz="2500" b="0">
                <a:solidFill>
                  <a:srgbClr val="FFFF00"/>
                </a:solidFill>
              </a:rPr>
              <a:t>	رفتاری است که هدف آن صدمه زدن به خود یا به دیگری باشد. </a:t>
            </a:r>
            <a:endParaRPr lang="fa-IR" altLang="en-US" sz="2500" b="0"/>
          </a:p>
        </p:txBody>
      </p:sp>
      <p:sp>
        <p:nvSpPr>
          <p:cNvPr id="268294" name="Text Box 6">
            <a:extLst>
              <a:ext uri="{FF2B5EF4-FFF2-40B4-BE49-F238E27FC236}">
                <a16:creationId xmlns:a16="http://schemas.microsoft.com/office/drawing/2014/main" xmlns="" id="{F37E0F33-922A-4B07-8B38-8AE070789481}"/>
              </a:ext>
            </a:extLst>
          </p:cNvPr>
          <p:cNvSpPr txBox="1">
            <a:spLocks noChangeArrowheads="1"/>
          </p:cNvSpPr>
          <p:nvPr/>
        </p:nvSpPr>
        <p:spPr bwMode="auto">
          <a:xfrm>
            <a:off x="5797550" y="5005388"/>
            <a:ext cx="30956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FF"/>
                </a:solidFill>
              </a:rPr>
              <a:t>ذاتی و فطری می دانند </a:t>
            </a:r>
            <a:endParaRPr lang="en-US" altLang="en-US" sz="2500">
              <a:solidFill>
                <a:srgbClr val="66FFFF"/>
              </a:solidFill>
            </a:endParaRPr>
          </a:p>
        </p:txBody>
      </p:sp>
      <p:sp>
        <p:nvSpPr>
          <p:cNvPr id="268296" name="Text Box 8">
            <a:extLst>
              <a:ext uri="{FF2B5EF4-FFF2-40B4-BE49-F238E27FC236}">
                <a16:creationId xmlns:a16="http://schemas.microsoft.com/office/drawing/2014/main" xmlns="" id="{C6477100-E892-40F4-9326-4E8DB9865009}"/>
              </a:ext>
            </a:extLst>
          </p:cNvPr>
          <p:cNvSpPr txBox="1">
            <a:spLocks noChangeArrowheads="1"/>
          </p:cNvSpPr>
          <p:nvPr/>
        </p:nvSpPr>
        <p:spPr bwMode="auto">
          <a:xfrm>
            <a:off x="250825" y="5043488"/>
            <a:ext cx="53276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66FFFF"/>
                </a:solidFill>
              </a:rPr>
              <a:t>حاصل عوامل اجتماعی و آموختنی می دانند </a:t>
            </a:r>
            <a:endParaRPr lang="en-US" altLang="en-US" sz="2500">
              <a:solidFill>
                <a:srgbClr val="66FFFF"/>
              </a:solidFill>
            </a:endParaRPr>
          </a:p>
        </p:txBody>
      </p:sp>
      <p:grpSp>
        <p:nvGrpSpPr>
          <p:cNvPr id="2" name="Group 12">
            <a:extLst>
              <a:ext uri="{FF2B5EF4-FFF2-40B4-BE49-F238E27FC236}">
                <a16:creationId xmlns:a16="http://schemas.microsoft.com/office/drawing/2014/main" xmlns="" id="{4E98CDE9-EB13-4D4D-AAA7-B84FCA5D0803}"/>
              </a:ext>
            </a:extLst>
          </p:cNvPr>
          <p:cNvGrpSpPr>
            <a:grpSpLocks/>
          </p:cNvGrpSpPr>
          <p:nvPr/>
        </p:nvGrpSpPr>
        <p:grpSpPr bwMode="auto">
          <a:xfrm>
            <a:off x="5076825" y="3789363"/>
            <a:ext cx="2087563" cy="1150937"/>
            <a:chOff x="3198" y="2387"/>
            <a:chExt cx="1315" cy="725"/>
          </a:xfrm>
        </p:grpSpPr>
        <p:sp>
          <p:nvSpPr>
            <p:cNvPr id="172043" name="Line 4">
              <a:extLst>
                <a:ext uri="{FF2B5EF4-FFF2-40B4-BE49-F238E27FC236}">
                  <a16:creationId xmlns:a16="http://schemas.microsoft.com/office/drawing/2014/main" xmlns="" id="{51144B5F-515E-49A7-A119-E3209A827097}"/>
                </a:ext>
              </a:extLst>
            </p:cNvPr>
            <p:cNvSpPr>
              <a:spLocks noChangeShapeType="1"/>
            </p:cNvSpPr>
            <p:nvPr/>
          </p:nvSpPr>
          <p:spPr bwMode="auto">
            <a:xfrm>
              <a:off x="3198" y="2387"/>
              <a:ext cx="1315" cy="725"/>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2044" name="Text Box 9">
              <a:extLst>
                <a:ext uri="{FF2B5EF4-FFF2-40B4-BE49-F238E27FC236}">
                  <a16:creationId xmlns:a16="http://schemas.microsoft.com/office/drawing/2014/main" xmlns="" id="{9826DF39-584E-44B7-AF9E-C5C593619798}"/>
                </a:ext>
              </a:extLst>
            </p:cNvPr>
            <p:cNvSpPr txBox="1">
              <a:spLocks noChangeArrowheads="1"/>
            </p:cNvSpPr>
            <p:nvPr/>
          </p:nvSpPr>
          <p:spPr bwMode="auto">
            <a:xfrm rot="1734853">
              <a:off x="3419" y="2454"/>
              <a:ext cx="958"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99"/>
                  </a:solidFill>
                </a:rPr>
                <a:t>گروه اول </a:t>
              </a:r>
              <a:endParaRPr lang="en-US" altLang="en-US" sz="2000">
                <a:solidFill>
                  <a:srgbClr val="66FF99"/>
                </a:solidFill>
              </a:endParaRPr>
            </a:p>
          </p:txBody>
        </p:sp>
      </p:grpSp>
      <p:grpSp>
        <p:nvGrpSpPr>
          <p:cNvPr id="3" name="Group 13">
            <a:extLst>
              <a:ext uri="{FF2B5EF4-FFF2-40B4-BE49-F238E27FC236}">
                <a16:creationId xmlns:a16="http://schemas.microsoft.com/office/drawing/2014/main" xmlns="" id="{844C6196-E066-4407-89D1-C19F475F3E79}"/>
              </a:ext>
            </a:extLst>
          </p:cNvPr>
          <p:cNvGrpSpPr>
            <a:grpSpLocks/>
          </p:cNvGrpSpPr>
          <p:nvPr/>
        </p:nvGrpSpPr>
        <p:grpSpPr bwMode="auto">
          <a:xfrm>
            <a:off x="2700338" y="3789363"/>
            <a:ext cx="2376487" cy="1152525"/>
            <a:chOff x="1701" y="2387"/>
            <a:chExt cx="1497" cy="726"/>
          </a:xfrm>
        </p:grpSpPr>
        <p:sp>
          <p:nvSpPr>
            <p:cNvPr id="172041" name="Line 5">
              <a:extLst>
                <a:ext uri="{FF2B5EF4-FFF2-40B4-BE49-F238E27FC236}">
                  <a16:creationId xmlns:a16="http://schemas.microsoft.com/office/drawing/2014/main" xmlns="" id="{AD2E7443-9258-42D3-B881-E89D0F77F2F2}"/>
                </a:ext>
              </a:extLst>
            </p:cNvPr>
            <p:cNvSpPr>
              <a:spLocks noChangeShapeType="1"/>
            </p:cNvSpPr>
            <p:nvPr/>
          </p:nvSpPr>
          <p:spPr bwMode="auto">
            <a:xfrm flipH="1">
              <a:off x="1701" y="2387"/>
              <a:ext cx="1497" cy="726"/>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2042" name="Text Box 10">
              <a:extLst>
                <a:ext uri="{FF2B5EF4-FFF2-40B4-BE49-F238E27FC236}">
                  <a16:creationId xmlns:a16="http://schemas.microsoft.com/office/drawing/2014/main" xmlns="" id="{DBD4A3CD-2590-47A1-87CB-8B2CE4203514}"/>
                </a:ext>
              </a:extLst>
            </p:cNvPr>
            <p:cNvSpPr txBox="1">
              <a:spLocks noChangeArrowheads="1"/>
            </p:cNvSpPr>
            <p:nvPr/>
          </p:nvSpPr>
          <p:spPr bwMode="auto">
            <a:xfrm rot="-1635834">
              <a:off x="1837" y="2477"/>
              <a:ext cx="907"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99"/>
                  </a:solidFill>
                </a:rPr>
                <a:t>گروه دوم </a:t>
              </a:r>
              <a:endParaRPr lang="en-US" altLang="en-US" sz="2000">
                <a:solidFill>
                  <a:srgbClr val="66FF99"/>
                </a:solidFill>
              </a:endParaRPr>
            </a:p>
          </p:txBody>
        </p:sp>
      </p:grpSp>
      <p:sp>
        <p:nvSpPr>
          <p:cNvPr id="268299" name="Text Box 11">
            <a:extLst>
              <a:ext uri="{FF2B5EF4-FFF2-40B4-BE49-F238E27FC236}">
                <a16:creationId xmlns:a16="http://schemas.microsoft.com/office/drawing/2014/main" xmlns="" id="{8E0ECDFF-EF46-4AB9-A0D5-BEBCF4F23F05}"/>
              </a:ext>
            </a:extLst>
          </p:cNvPr>
          <p:cNvSpPr txBox="1">
            <a:spLocks noChangeArrowheads="1"/>
          </p:cNvSpPr>
          <p:nvPr/>
        </p:nvSpPr>
        <p:spPr bwMode="auto">
          <a:xfrm>
            <a:off x="3348038" y="2492375"/>
            <a:ext cx="3384550" cy="1244600"/>
          </a:xfrm>
          <a:prstGeom prst="rect">
            <a:avLst/>
          </a:prstGeom>
          <a:solidFill>
            <a:srgbClr val="FFFF00"/>
          </a:solidFill>
          <a:ln w="9525">
            <a:solidFill>
              <a:srgbClr val="FF3300"/>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3300"/>
                </a:solidFill>
              </a:rPr>
              <a:t>صاحبنظران علوم اجتماعی </a:t>
            </a:r>
          </a:p>
          <a:p>
            <a:pPr algn="ctr" eaLnBrk="1" hangingPunct="1">
              <a:lnSpc>
                <a:spcPct val="150000"/>
              </a:lnSpc>
            </a:pPr>
            <a:r>
              <a:rPr lang="fa-IR" altLang="en-US" sz="2500">
                <a:solidFill>
                  <a:srgbClr val="FF3300"/>
                </a:solidFill>
              </a:rPr>
              <a:t>پرخاشگری را </a:t>
            </a:r>
            <a:endParaRPr lang="en-US" altLang="en-US" sz="2500">
              <a:solidFill>
                <a:srgbClr val="FF33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68291"/>
                                        </p:tgtEl>
                                        <p:attrNameLst>
                                          <p:attrName>style.visibility</p:attrName>
                                        </p:attrNameLst>
                                      </p:cBhvr>
                                      <p:to>
                                        <p:strVal val="visible"/>
                                      </p:to>
                                    </p:set>
                                    <p:animEffect transition="in" filter="slide(fromBottom)">
                                      <p:cBhvr>
                                        <p:cTn id="7" dur="2000"/>
                                        <p:tgtEl>
                                          <p:spTgt spid="268291"/>
                                        </p:tgtEl>
                                      </p:cBhvr>
                                    </p:animEffect>
                                  </p:childTnLst>
                                </p:cTn>
                              </p:par>
                            </p:childTnLst>
                          </p:cTn>
                        </p:par>
                        <p:par>
                          <p:cTn id="8" fill="hold" nodeType="afterGroup">
                            <p:stCondLst>
                              <p:cond delay="2000"/>
                            </p:stCondLst>
                            <p:childTnLst>
                              <p:par>
                                <p:cTn id="9" presetID="12" presetClass="entr" presetSubtype="4" fill="hold" grpId="0" nodeType="afterEffect">
                                  <p:stCondLst>
                                    <p:cond delay="0"/>
                                  </p:stCondLst>
                                  <p:childTnLst>
                                    <p:set>
                                      <p:cBhvr>
                                        <p:cTn id="10" dur="1" fill="hold">
                                          <p:stCondLst>
                                            <p:cond delay="0"/>
                                          </p:stCondLst>
                                        </p:cTn>
                                        <p:tgtEl>
                                          <p:spTgt spid="268299"/>
                                        </p:tgtEl>
                                        <p:attrNameLst>
                                          <p:attrName>style.visibility</p:attrName>
                                        </p:attrNameLst>
                                      </p:cBhvr>
                                      <p:to>
                                        <p:strVal val="visible"/>
                                      </p:to>
                                    </p:set>
                                    <p:animEffect transition="in" filter="slide(fromBottom)">
                                      <p:cBhvr>
                                        <p:cTn id="11" dur="2000"/>
                                        <p:tgtEl>
                                          <p:spTgt spid="268299"/>
                                        </p:tgtEl>
                                      </p:cBhvr>
                                    </p:animEffect>
                                  </p:childTnLst>
                                </p:cTn>
                              </p:par>
                            </p:childTnLst>
                          </p:cTn>
                        </p:par>
                        <p:par>
                          <p:cTn id="12" fill="hold" nodeType="afterGroup">
                            <p:stCondLst>
                              <p:cond delay="4000"/>
                            </p:stCondLst>
                            <p:childTnLst>
                              <p:par>
                                <p:cTn id="13" presetID="12" presetClass="entr" presetSubtype="4"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lide(fromBottom)">
                                      <p:cBhvr>
                                        <p:cTn id="15" dur="2000"/>
                                        <p:tgtEl>
                                          <p:spTgt spid="2"/>
                                        </p:tgtEl>
                                      </p:cBhvr>
                                    </p:animEffect>
                                  </p:childTnLst>
                                </p:cTn>
                              </p:par>
                            </p:childTnLst>
                          </p:cTn>
                        </p:par>
                        <p:par>
                          <p:cTn id="16" fill="hold" nodeType="afterGroup">
                            <p:stCondLst>
                              <p:cond delay="6000"/>
                            </p:stCondLst>
                            <p:childTnLst>
                              <p:par>
                                <p:cTn id="17" presetID="12" presetClass="entr" presetSubtype="4" fill="hold" grpId="0" nodeType="afterEffect">
                                  <p:stCondLst>
                                    <p:cond delay="0"/>
                                  </p:stCondLst>
                                  <p:childTnLst>
                                    <p:set>
                                      <p:cBhvr>
                                        <p:cTn id="18" dur="1" fill="hold">
                                          <p:stCondLst>
                                            <p:cond delay="0"/>
                                          </p:stCondLst>
                                        </p:cTn>
                                        <p:tgtEl>
                                          <p:spTgt spid="268294"/>
                                        </p:tgtEl>
                                        <p:attrNameLst>
                                          <p:attrName>style.visibility</p:attrName>
                                        </p:attrNameLst>
                                      </p:cBhvr>
                                      <p:to>
                                        <p:strVal val="visible"/>
                                      </p:to>
                                    </p:set>
                                    <p:animEffect transition="in" filter="slide(fromBottom)">
                                      <p:cBhvr>
                                        <p:cTn id="19" dur="2000"/>
                                        <p:tgtEl>
                                          <p:spTgt spid="268294"/>
                                        </p:tgtEl>
                                      </p:cBhvr>
                                    </p:animEffect>
                                  </p:childTnLst>
                                </p:cTn>
                              </p:par>
                            </p:childTnLst>
                          </p:cTn>
                        </p:par>
                        <p:par>
                          <p:cTn id="20" fill="hold" nodeType="afterGroup">
                            <p:stCondLst>
                              <p:cond delay="8000"/>
                            </p:stCondLst>
                            <p:childTnLst>
                              <p:par>
                                <p:cTn id="21" presetID="12" presetClass="entr" presetSubtype="4"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Bottom)">
                                      <p:cBhvr>
                                        <p:cTn id="23" dur="2000"/>
                                        <p:tgtEl>
                                          <p:spTgt spid="3"/>
                                        </p:tgtEl>
                                      </p:cBhvr>
                                    </p:animEffect>
                                  </p:childTnLst>
                                </p:cTn>
                              </p:par>
                            </p:childTnLst>
                          </p:cTn>
                        </p:par>
                        <p:par>
                          <p:cTn id="24" fill="hold" nodeType="afterGroup">
                            <p:stCondLst>
                              <p:cond delay="10000"/>
                            </p:stCondLst>
                            <p:childTnLst>
                              <p:par>
                                <p:cTn id="25" presetID="12" presetClass="entr" presetSubtype="4" fill="hold" grpId="0" nodeType="afterEffect">
                                  <p:stCondLst>
                                    <p:cond delay="0"/>
                                  </p:stCondLst>
                                  <p:childTnLst>
                                    <p:set>
                                      <p:cBhvr>
                                        <p:cTn id="26" dur="1" fill="hold">
                                          <p:stCondLst>
                                            <p:cond delay="0"/>
                                          </p:stCondLst>
                                        </p:cTn>
                                        <p:tgtEl>
                                          <p:spTgt spid="268296"/>
                                        </p:tgtEl>
                                        <p:attrNameLst>
                                          <p:attrName>style.visibility</p:attrName>
                                        </p:attrNameLst>
                                      </p:cBhvr>
                                      <p:to>
                                        <p:strVal val="visible"/>
                                      </p:to>
                                    </p:set>
                                    <p:animEffect transition="in" filter="slide(fromBottom)">
                                      <p:cBhvr>
                                        <p:cTn id="27" dur="2000"/>
                                        <p:tgtEl>
                                          <p:spTgt spid="268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1" grpId="0"/>
      <p:bldP spid="268294" grpId="0"/>
      <p:bldP spid="268296" grpId="0"/>
      <p:bldP spid="268299" grpId="0" animBg="1"/>
    </p:bld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Text Box 2">
            <a:extLst>
              <a:ext uri="{FF2B5EF4-FFF2-40B4-BE49-F238E27FC236}">
                <a16:creationId xmlns:a16="http://schemas.microsoft.com/office/drawing/2014/main" xmlns="" id="{4DBBAC17-FEC9-4A13-8A43-A67423AAF0F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69315" name="Text Box 3">
            <a:extLst>
              <a:ext uri="{FF2B5EF4-FFF2-40B4-BE49-F238E27FC236}">
                <a16:creationId xmlns:a16="http://schemas.microsoft.com/office/drawing/2014/main" xmlns="" id="{B7F0BA4B-BB13-4CDE-882C-FA05EE2C2276}"/>
              </a:ext>
            </a:extLst>
          </p:cNvPr>
          <p:cNvSpPr txBox="1">
            <a:spLocks noChangeArrowheads="1"/>
          </p:cNvSpPr>
          <p:nvPr/>
        </p:nvSpPr>
        <p:spPr bwMode="auto">
          <a:xfrm>
            <a:off x="1690688" y="792163"/>
            <a:ext cx="55451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1- معتقدان به ذاتی بودن پرخاشگری:</a:t>
            </a:r>
          </a:p>
        </p:txBody>
      </p:sp>
      <p:sp>
        <p:nvSpPr>
          <p:cNvPr id="269316" name="Rectangle 4">
            <a:extLst>
              <a:ext uri="{FF2B5EF4-FFF2-40B4-BE49-F238E27FC236}">
                <a16:creationId xmlns:a16="http://schemas.microsoft.com/office/drawing/2014/main" xmlns="" id="{CE7BD06B-2487-47C8-91DE-80969A6508DA}"/>
              </a:ext>
            </a:extLst>
          </p:cNvPr>
          <p:cNvSpPr>
            <a:spLocks noChangeArrowheads="1"/>
          </p:cNvSpPr>
          <p:nvPr/>
        </p:nvSpPr>
        <p:spPr bwMode="auto">
          <a:xfrm>
            <a:off x="2141538" y="1973263"/>
            <a:ext cx="4535487" cy="792162"/>
          </a:xfrm>
          <a:prstGeom prst="rect">
            <a:avLst/>
          </a:prstGeom>
          <a:solidFill>
            <a:srgbClr val="FFFF00"/>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پرخاشگری ذاتی و هیدرولیکی است </a:t>
            </a:r>
            <a:endParaRPr lang="en-US" altLang="en-US" sz="2500">
              <a:solidFill>
                <a:srgbClr val="FF3300"/>
              </a:solidFill>
            </a:endParaRPr>
          </a:p>
        </p:txBody>
      </p:sp>
      <p:grpSp>
        <p:nvGrpSpPr>
          <p:cNvPr id="2" name="Group 44">
            <a:extLst>
              <a:ext uri="{FF2B5EF4-FFF2-40B4-BE49-F238E27FC236}">
                <a16:creationId xmlns:a16="http://schemas.microsoft.com/office/drawing/2014/main" xmlns="" id="{2E406E47-7551-46E4-A828-5381F6B60128}"/>
              </a:ext>
            </a:extLst>
          </p:cNvPr>
          <p:cNvGrpSpPr>
            <a:grpSpLocks/>
          </p:cNvGrpSpPr>
          <p:nvPr/>
        </p:nvGrpSpPr>
        <p:grpSpPr bwMode="auto">
          <a:xfrm>
            <a:off x="1995488" y="2774950"/>
            <a:ext cx="4610100" cy="869950"/>
            <a:chOff x="1927" y="1340"/>
            <a:chExt cx="1860" cy="548"/>
          </a:xfrm>
        </p:grpSpPr>
        <p:sp>
          <p:nvSpPr>
            <p:cNvPr id="173070" name="Line 5">
              <a:extLst>
                <a:ext uri="{FF2B5EF4-FFF2-40B4-BE49-F238E27FC236}">
                  <a16:creationId xmlns:a16="http://schemas.microsoft.com/office/drawing/2014/main" xmlns="" id="{498230DF-3CF6-4220-BF52-DBEF7F232A9E}"/>
                </a:ext>
              </a:extLst>
            </p:cNvPr>
            <p:cNvSpPr>
              <a:spLocks noChangeShapeType="1"/>
            </p:cNvSpPr>
            <p:nvPr/>
          </p:nvSpPr>
          <p:spPr bwMode="auto">
            <a:xfrm>
              <a:off x="2835" y="1340"/>
              <a:ext cx="0" cy="227"/>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3071" name="Line 6">
              <a:extLst>
                <a:ext uri="{FF2B5EF4-FFF2-40B4-BE49-F238E27FC236}">
                  <a16:creationId xmlns:a16="http://schemas.microsoft.com/office/drawing/2014/main" xmlns="" id="{74973E9C-439A-4167-B691-358C1A8C0683}"/>
                </a:ext>
              </a:extLst>
            </p:cNvPr>
            <p:cNvSpPr>
              <a:spLocks noChangeShapeType="1"/>
            </p:cNvSpPr>
            <p:nvPr/>
          </p:nvSpPr>
          <p:spPr bwMode="auto">
            <a:xfrm>
              <a:off x="1927" y="1567"/>
              <a:ext cx="1860" cy="0"/>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73072" name="Line 7">
              <a:extLst>
                <a:ext uri="{FF2B5EF4-FFF2-40B4-BE49-F238E27FC236}">
                  <a16:creationId xmlns:a16="http://schemas.microsoft.com/office/drawing/2014/main" xmlns="" id="{FE291615-5431-4E43-BD44-73261F87B385}"/>
                </a:ext>
              </a:extLst>
            </p:cNvPr>
            <p:cNvSpPr>
              <a:spLocks noChangeShapeType="1"/>
            </p:cNvSpPr>
            <p:nvPr/>
          </p:nvSpPr>
          <p:spPr bwMode="auto">
            <a:xfrm>
              <a:off x="3787" y="1570"/>
              <a:ext cx="0" cy="318"/>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73073" name="Line 8">
              <a:extLst>
                <a:ext uri="{FF2B5EF4-FFF2-40B4-BE49-F238E27FC236}">
                  <a16:creationId xmlns:a16="http://schemas.microsoft.com/office/drawing/2014/main" xmlns="" id="{590FCBA5-A2F3-46D7-A90F-D2ECBA2DC064}"/>
                </a:ext>
              </a:extLst>
            </p:cNvPr>
            <p:cNvSpPr>
              <a:spLocks noChangeShapeType="1"/>
            </p:cNvSpPr>
            <p:nvPr/>
          </p:nvSpPr>
          <p:spPr bwMode="auto">
            <a:xfrm>
              <a:off x="1927" y="1570"/>
              <a:ext cx="0" cy="318"/>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 name="Group 45">
            <a:extLst>
              <a:ext uri="{FF2B5EF4-FFF2-40B4-BE49-F238E27FC236}">
                <a16:creationId xmlns:a16="http://schemas.microsoft.com/office/drawing/2014/main" xmlns="" id="{F40D8772-042A-4FCD-BC8A-774C2F695271}"/>
              </a:ext>
            </a:extLst>
          </p:cNvPr>
          <p:cNvGrpSpPr>
            <a:grpSpLocks/>
          </p:cNvGrpSpPr>
          <p:nvPr/>
        </p:nvGrpSpPr>
        <p:grpSpPr bwMode="auto">
          <a:xfrm>
            <a:off x="4732338" y="3652838"/>
            <a:ext cx="3744912" cy="2376487"/>
            <a:chOff x="2608" y="1893"/>
            <a:chExt cx="2359" cy="1497"/>
          </a:xfrm>
        </p:grpSpPr>
        <p:sp>
          <p:nvSpPr>
            <p:cNvPr id="173068" name="Rectangle 9">
              <a:extLst>
                <a:ext uri="{FF2B5EF4-FFF2-40B4-BE49-F238E27FC236}">
                  <a16:creationId xmlns:a16="http://schemas.microsoft.com/office/drawing/2014/main" xmlns="" id="{CEA8C94F-0997-4239-A3A7-BDB2CE413CF8}"/>
                </a:ext>
              </a:extLst>
            </p:cNvPr>
            <p:cNvSpPr>
              <a:spLocks noChangeArrowheads="1"/>
            </p:cNvSpPr>
            <p:nvPr/>
          </p:nvSpPr>
          <p:spPr bwMode="auto">
            <a:xfrm>
              <a:off x="2608" y="1893"/>
              <a:ext cx="2359" cy="149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FFFF00"/>
                  </a:solidFill>
                </a:rPr>
                <a:t>	        فروید </a:t>
              </a:r>
            </a:p>
            <a:p>
              <a:pPr algn="just" eaLnBrk="1" hangingPunct="1">
                <a:lnSpc>
                  <a:spcPct val="150000"/>
                </a:lnSpc>
              </a:pPr>
              <a:endParaRPr lang="fa-IR" altLang="en-US" sz="2500">
                <a:solidFill>
                  <a:srgbClr val="FFFF00"/>
                </a:solidFill>
              </a:endParaRPr>
            </a:p>
            <a:p>
              <a:pPr algn="just" eaLnBrk="1" hangingPunct="1">
                <a:lnSpc>
                  <a:spcPct val="150000"/>
                </a:lnSpc>
                <a:buFontTx/>
                <a:buChar char="•"/>
              </a:pPr>
              <a:r>
                <a:rPr lang="fa-IR" altLang="en-US" sz="2500">
                  <a:solidFill>
                    <a:srgbClr val="FFFF00"/>
                  </a:solidFill>
                </a:rPr>
                <a:t>نماینده غریزه مرگ در انسان</a:t>
              </a:r>
            </a:p>
            <a:p>
              <a:pPr algn="just" eaLnBrk="1" hangingPunct="1">
                <a:lnSpc>
                  <a:spcPct val="150000"/>
                </a:lnSpc>
                <a:buFontTx/>
                <a:buChar char="•"/>
              </a:pPr>
              <a:r>
                <a:rPr lang="fa-IR" altLang="en-US" sz="2500">
                  <a:solidFill>
                    <a:srgbClr val="FFFF00"/>
                  </a:solidFill>
                </a:rPr>
                <a:t> مخرب و منفی </a:t>
              </a:r>
              <a:endParaRPr lang="en-US" altLang="en-US" sz="2500">
                <a:solidFill>
                  <a:srgbClr val="FFFF00"/>
                </a:solidFill>
              </a:endParaRPr>
            </a:p>
          </p:txBody>
        </p:sp>
        <p:sp>
          <p:nvSpPr>
            <p:cNvPr id="173069" name="Line 10">
              <a:extLst>
                <a:ext uri="{FF2B5EF4-FFF2-40B4-BE49-F238E27FC236}">
                  <a16:creationId xmlns:a16="http://schemas.microsoft.com/office/drawing/2014/main" xmlns="" id="{53A36BD6-3434-443E-96FC-4F164943A683}"/>
                </a:ext>
              </a:extLst>
            </p:cNvPr>
            <p:cNvSpPr>
              <a:spLocks noChangeShapeType="1"/>
            </p:cNvSpPr>
            <p:nvPr/>
          </p:nvSpPr>
          <p:spPr bwMode="auto">
            <a:xfrm flipH="1">
              <a:off x="2613" y="2438"/>
              <a:ext cx="2333" cy="0"/>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4" name="Group 47">
            <a:extLst>
              <a:ext uri="{FF2B5EF4-FFF2-40B4-BE49-F238E27FC236}">
                <a16:creationId xmlns:a16="http://schemas.microsoft.com/office/drawing/2014/main" xmlns="" id="{ED3A8D6B-926B-48C6-9765-6427F4D16CFA}"/>
              </a:ext>
            </a:extLst>
          </p:cNvPr>
          <p:cNvGrpSpPr>
            <a:grpSpLocks/>
          </p:cNvGrpSpPr>
          <p:nvPr/>
        </p:nvGrpSpPr>
        <p:grpSpPr bwMode="auto">
          <a:xfrm>
            <a:off x="900113" y="3644900"/>
            <a:ext cx="2160587" cy="2447925"/>
            <a:chOff x="567" y="1888"/>
            <a:chExt cx="1361" cy="1542"/>
          </a:xfrm>
        </p:grpSpPr>
        <p:grpSp>
          <p:nvGrpSpPr>
            <p:cNvPr id="173064" name="Group 43">
              <a:extLst>
                <a:ext uri="{FF2B5EF4-FFF2-40B4-BE49-F238E27FC236}">
                  <a16:creationId xmlns:a16="http://schemas.microsoft.com/office/drawing/2014/main" xmlns="" id="{7E4CB940-35FE-4CD9-B7A2-3A354B36B0ED}"/>
                </a:ext>
              </a:extLst>
            </p:cNvPr>
            <p:cNvGrpSpPr>
              <a:grpSpLocks/>
            </p:cNvGrpSpPr>
            <p:nvPr/>
          </p:nvGrpSpPr>
          <p:grpSpPr bwMode="auto">
            <a:xfrm>
              <a:off x="567" y="1888"/>
              <a:ext cx="1361" cy="1542"/>
              <a:chOff x="1610" y="1888"/>
              <a:chExt cx="726" cy="1542"/>
            </a:xfrm>
          </p:grpSpPr>
          <p:sp>
            <p:nvSpPr>
              <p:cNvPr id="173066" name="Rectangle 11">
                <a:extLst>
                  <a:ext uri="{FF2B5EF4-FFF2-40B4-BE49-F238E27FC236}">
                    <a16:creationId xmlns:a16="http://schemas.microsoft.com/office/drawing/2014/main" xmlns="" id="{4AEC47AD-5127-4A5F-912C-3DD81A68DEC4}"/>
                  </a:ext>
                </a:extLst>
              </p:cNvPr>
              <p:cNvSpPr>
                <a:spLocks noChangeArrowheads="1"/>
              </p:cNvSpPr>
              <p:nvPr/>
            </p:nvSpPr>
            <p:spPr bwMode="auto">
              <a:xfrm>
                <a:off x="1610" y="1888"/>
                <a:ext cx="726" cy="1542"/>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سازنده و مثبت </a:t>
                </a:r>
                <a:endParaRPr lang="en-US" altLang="en-US" sz="2500">
                  <a:solidFill>
                    <a:srgbClr val="FFFF00"/>
                  </a:solidFill>
                </a:endParaRPr>
              </a:p>
            </p:txBody>
          </p:sp>
          <p:sp>
            <p:nvSpPr>
              <p:cNvPr id="173067" name="Line 12">
                <a:extLst>
                  <a:ext uri="{FF2B5EF4-FFF2-40B4-BE49-F238E27FC236}">
                    <a16:creationId xmlns:a16="http://schemas.microsoft.com/office/drawing/2014/main" xmlns="" id="{3566FA58-8CD2-455A-8525-1AF5349BCA0D}"/>
                  </a:ext>
                </a:extLst>
              </p:cNvPr>
              <p:cNvSpPr>
                <a:spLocks noChangeShapeType="1"/>
              </p:cNvSpPr>
              <p:nvPr/>
            </p:nvSpPr>
            <p:spPr bwMode="auto">
              <a:xfrm flipH="1">
                <a:off x="1610" y="2278"/>
                <a:ext cx="726" cy="0"/>
              </a:xfrm>
              <a:prstGeom prst="line">
                <a:avLst/>
              </a:prstGeom>
              <a:noFill/>
              <a:ln w="9525">
                <a:solidFill>
                  <a:srgbClr val="FFFF00"/>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3065" name="Text Box 13">
              <a:extLst>
                <a:ext uri="{FF2B5EF4-FFF2-40B4-BE49-F238E27FC236}">
                  <a16:creationId xmlns:a16="http://schemas.microsoft.com/office/drawing/2014/main" xmlns="" id="{E7AE8A78-B077-44DA-ADD1-0E51272E9D72}"/>
                </a:ext>
              </a:extLst>
            </p:cNvPr>
            <p:cNvSpPr txBox="1">
              <a:spLocks noChangeArrowheads="1"/>
            </p:cNvSpPr>
            <p:nvPr/>
          </p:nvSpPr>
          <p:spPr bwMode="auto">
            <a:xfrm>
              <a:off x="954" y="1949"/>
              <a:ext cx="589" cy="298"/>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FF00"/>
                  </a:solidFill>
                </a:rPr>
                <a:t>لورنز</a:t>
              </a:r>
              <a:endParaRPr lang="en-US" altLang="en-US" sz="2500">
                <a:solidFill>
                  <a:srgbClr val="FFFF00"/>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269315"/>
                                        </p:tgtEl>
                                        <p:attrNameLst>
                                          <p:attrName>style.visibility</p:attrName>
                                        </p:attrNameLst>
                                      </p:cBhvr>
                                      <p:to>
                                        <p:strVal val="visible"/>
                                      </p:to>
                                    </p:set>
                                    <p:animEffect transition="in" filter="wipe(right)">
                                      <p:cBhvr>
                                        <p:cTn id="7" dur="2000"/>
                                        <p:tgtEl>
                                          <p:spTgt spid="269315"/>
                                        </p:tgtEl>
                                      </p:cBhvr>
                                    </p:animEffect>
                                  </p:childTnLst>
                                </p:cTn>
                              </p:par>
                            </p:childTnLst>
                          </p:cTn>
                        </p:par>
                        <p:par>
                          <p:cTn id="8" fill="hold" nodeType="afterGroup">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269316"/>
                                        </p:tgtEl>
                                        <p:attrNameLst>
                                          <p:attrName>style.visibility</p:attrName>
                                        </p:attrNameLst>
                                      </p:cBhvr>
                                      <p:to>
                                        <p:strVal val="visible"/>
                                      </p:to>
                                    </p:set>
                                    <p:animEffect transition="in" filter="wipe(right)">
                                      <p:cBhvr>
                                        <p:cTn id="11" dur="2000"/>
                                        <p:tgtEl>
                                          <p:spTgt spid="269316"/>
                                        </p:tgtEl>
                                      </p:cBhvr>
                                    </p:animEffect>
                                  </p:childTnLst>
                                </p:cTn>
                              </p:par>
                            </p:childTnLst>
                          </p:cTn>
                        </p:par>
                        <p:par>
                          <p:cTn id="12" fill="hold" nodeType="afterGroup">
                            <p:stCondLst>
                              <p:cond delay="4000"/>
                            </p:stCondLst>
                            <p:childTnLst>
                              <p:par>
                                <p:cTn id="13" presetID="22" presetClass="entr" presetSubtype="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right)">
                                      <p:cBhvr>
                                        <p:cTn id="15" dur="2000"/>
                                        <p:tgtEl>
                                          <p:spTgt spid="2"/>
                                        </p:tgtEl>
                                      </p:cBhvr>
                                    </p:animEffect>
                                  </p:childTnLst>
                                </p:cTn>
                              </p:par>
                            </p:childTnLst>
                          </p:cTn>
                        </p:par>
                        <p:par>
                          <p:cTn id="16" fill="hold" nodeType="afterGroup">
                            <p:stCondLst>
                              <p:cond delay="6000"/>
                            </p:stCondLst>
                            <p:childTnLst>
                              <p:par>
                                <p:cTn id="17" presetID="22" presetClass="entr" presetSubtype="2"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right)">
                                      <p:cBhvr>
                                        <p:cTn id="19" dur="2000"/>
                                        <p:tgtEl>
                                          <p:spTgt spid="3"/>
                                        </p:tgtEl>
                                      </p:cBhvr>
                                    </p:animEffect>
                                  </p:childTnLst>
                                </p:cTn>
                              </p:par>
                            </p:childTnLst>
                          </p:cTn>
                        </p:par>
                        <p:par>
                          <p:cTn id="20" fill="hold" nodeType="afterGroup">
                            <p:stCondLst>
                              <p:cond delay="8000"/>
                            </p:stCondLst>
                            <p:childTnLst>
                              <p:par>
                                <p:cTn id="21" presetID="22" presetClass="entr" presetSubtype="2"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right)">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315" grpId="0"/>
      <p:bldP spid="269316" grpId="0" animBg="1"/>
    </p:bld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Text Box 2">
            <a:extLst>
              <a:ext uri="{FF2B5EF4-FFF2-40B4-BE49-F238E27FC236}">
                <a16:creationId xmlns:a16="http://schemas.microsoft.com/office/drawing/2014/main" xmlns="" id="{BFF1090A-1C72-4D57-9253-47D1FB0019C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0339" name="Text Box 3">
            <a:extLst>
              <a:ext uri="{FF2B5EF4-FFF2-40B4-BE49-F238E27FC236}">
                <a16:creationId xmlns:a16="http://schemas.microsoft.com/office/drawing/2014/main" xmlns="" id="{882239A7-F142-402B-A006-39708B2B7A2D}"/>
              </a:ext>
            </a:extLst>
          </p:cNvPr>
          <p:cNvSpPr txBox="1">
            <a:spLocks noChangeArrowheads="1"/>
          </p:cNvSpPr>
          <p:nvPr/>
        </p:nvSpPr>
        <p:spPr bwMode="auto">
          <a:xfrm>
            <a:off x="612775" y="549275"/>
            <a:ext cx="7920038"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41325" indent="-441325"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2- معتقدان به منشا اجتماعی داشتن پرخاشگری اعتقاد به اینکه دلایل فراوانی می توان ارائه داد که پرخاشگری منشا غریزی و ذاتی ندارد مثل:</a:t>
            </a:r>
          </a:p>
          <a:p>
            <a:pPr algn="just" eaLnBrk="1" hangingPunct="1">
              <a:lnSpc>
                <a:spcPct val="150000"/>
              </a:lnSpc>
            </a:pPr>
            <a:r>
              <a:rPr lang="fa-IR" altLang="en-US" b="0">
                <a:solidFill>
                  <a:srgbClr val="FF3300"/>
                </a:solidFill>
              </a:rPr>
              <a:t>	1- دشمن فطری بین حیوانات وجود ندارد.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70339">
                                            <p:txEl>
                                              <p:pRg st="0" end="0"/>
                                            </p:txEl>
                                          </p:spTgt>
                                        </p:tgtEl>
                                        <p:attrNameLst>
                                          <p:attrName>style.visibility</p:attrName>
                                        </p:attrNameLst>
                                      </p:cBhvr>
                                      <p:to>
                                        <p:strVal val="visible"/>
                                      </p:to>
                                    </p:set>
                                    <p:animEffect transition="in" filter="slide(fromBottom)">
                                      <p:cBhvr>
                                        <p:cTn id="7" dur="2000"/>
                                        <p:tgtEl>
                                          <p:spTgt spid="270339">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70339">
                                            <p:txEl>
                                              <p:pRg st="1" end="1"/>
                                            </p:txEl>
                                          </p:spTgt>
                                        </p:tgtEl>
                                        <p:attrNameLst>
                                          <p:attrName>style.visibility</p:attrName>
                                        </p:attrNameLst>
                                      </p:cBhvr>
                                      <p:to>
                                        <p:strVal val="visible"/>
                                      </p:to>
                                    </p:set>
                                    <p:animEffect transition="in" filter="slide(fromBottom)">
                                      <p:cBhvr>
                                        <p:cTn id="11" dur="2000"/>
                                        <p:tgtEl>
                                          <p:spTgt spid="2703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Text Box 2">
            <a:extLst>
              <a:ext uri="{FF2B5EF4-FFF2-40B4-BE49-F238E27FC236}">
                <a16:creationId xmlns:a16="http://schemas.microsoft.com/office/drawing/2014/main" xmlns="" id="{1A51BA3B-0CCB-4EA6-A404-76596F8769F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1363" name="Text Box 3">
            <a:extLst>
              <a:ext uri="{FF2B5EF4-FFF2-40B4-BE49-F238E27FC236}">
                <a16:creationId xmlns:a16="http://schemas.microsoft.com/office/drawing/2014/main" xmlns="" id="{EC3C9DDD-EA0D-4115-A775-2C29C1991758}"/>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3300"/>
                </a:solidFill>
              </a:rPr>
              <a:t>2- وجود کروموزوم </a:t>
            </a:r>
            <a:r>
              <a:rPr lang="en-US" altLang="en-US" sz="2500" b="0">
                <a:solidFill>
                  <a:srgbClr val="FF3300"/>
                </a:solidFill>
                <a:latin typeface="Times New Roman" panose="02020603050405020304" pitchFamily="18" charset="0"/>
                <a:cs typeface="Times New Roman" panose="02020603050405020304" pitchFamily="18" charset="0"/>
              </a:rPr>
              <a:t>Y</a:t>
            </a:r>
            <a:r>
              <a:rPr lang="fa-IR" altLang="en-US" b="0">
                <a:solidFill>
                  <a:srgbClr val="FF3300"/>
                </a:solidFill>
              </a:rPr>
              <a:t>	اضافی را نمی توان دلیل بر ذاتی بودن پرخاشگری دانست. </a:t>
            </a:r>
          </a:p>
          <a:p>
            <a:pPr algn="just" eaLnBrk="1" hangingPunct="1">
              <a:lnSpc>
                <a:spcPct val="150000"/>
              </a:lnSpc>
            </a:pPr>
            <a:r>
              <a:rPr lang="fa-IR" altLang="en-US" b="0">
                <a:solidFill>
                  <a:srgbClr val="FF3300"/>
                </a:solidFill>
              </a:rPr>
              <a:t>3- تحریک الکتریکی هیپوتالاموس در مورد حیوان وقتی موجب رفتار پرخاشگرانه می شود که او در برابر حیوان ضعیف تر از خود قرار گرفته باشد.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271363">
                                            <p:txEl>
                                              <p:pRg st="0" end="0"/>
                                            </p:txEl>
                                          </p:spTgt>
                                        </p:tgtEl>
                                        <p:attrNameLst>
                                          <p:attrName>style.visibility</p:attrName>
                                        </p:attrNameLst>
                                      </p:cBhvr>
                                      <p:to>
                                        <p:strVal val="visible"/>
                                      </p:to>
                                    </p:set>
                                    <p:animEffect transition="in" filter="strips(downLeft)">
                                      <p:cBhvr>
                                        <p:cTn id="7" dur="2000"/>
                                        <p:tgtEl>
                                          <p:spTgt spid="271363">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271363">
                                            <p:txEl>
                                              <p:pRg st="1" end="1"/>
                                            </p:txEl>
                                          </p:spTgt>
                                        </p:tgtEl>
                                        <p:attrNameLst>
                                          <p:attrName>style.visibility</p:attrName>
                                        </p:attrNameLst>
                                      </p:cBhvr>
                                      <p:to>
                                        <p:strVal val="visible"/>
                                      </p:to>
                                    </p:set>
                                    <p:animEffect transition="in" filter="strips(downLeft)">
                                      <p:cBhvr>
                                        <p:cTn id="11" dur="2000"/>
                                        <p:tgtEl>
                                          <p:spTgt spid="27136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Text Box 2">
            <a:extLst>
              <a:ext uri="{FF2B5EF4-FFF2-40B4-BE49-F238E27FC236}">
                <a16:creationId xmlns:a16="http://schemas.microsoft.com/office/drawing/2014/main" xmlns="" id="{107E5A92-2C60-44A0-BDD1-B7ABB7A8967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2387" name="Text Box 3">
            <a:extLst>
              <a:ext uri="{FF2B5EF4-FFF2-40B4-BE49-F238E27FC236}">
                <a16:creationId xmlns:a16="http://schemas.microsoft.com/office/drawing/2014/main" xmlns="" id="{71DF8EA1-31EE-4E4F-8261-659729EF02D5}"/>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3300"/>
                </a:solidFill>
              </a:rPr>
              <a:t>4- تحقیقات «بندورا» نشان داده است که پرخاشگری کاملا جنبه تقلیدی دارد. </a:t>
            </a:r>
          </a:p>
          <a:p>
            <a:pPr algn="just" eaLnBrk="1" hangingPunct="1">
              <a:lnSpc>
                <a:spcPct val="150000"/>
              </a:lnSpc>
            </a:pPr>
            <a:r>
              <a:rPr lang="fa-IR" altLang="en-US" b="0">
                <a:solidFill>
                  <a:srgbClr val="FF3300"/>
                </a:solidFill>
              </a:rPr>
              <a:t>5- تحقیقات «برکووتیز» نشان داده است که حتی مشاهده آلات و ابزار پرخاشگری می تواند حالت پرخاشگری را برانگیزد.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272387">
                                            <p:txEl>
                                              <p:pRg st="0" end="0"/>
                                            </p:txEl>
                                          </p:spTgt>
                                        </p:tgtEl>
                                        <p:attrNameLst>
                                          <p:attrName>style.visibility</p:attrName>
                                        </p:attrNameLst>
                                      </p:cBhvr>
                                      <p:to>
                                        <p:strVal val="visible"/>
                                      </p:to>
                                    </p:set>
                                    <p:anim calcmode="lin" valueType="num">
                                      <p:cBhvr>
                                        <p:cTn id="7" dur="2000" fill="hold"/>
                                        <p:tgtEl>
                                          <p:spTgt spid="27238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27238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27238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272387">
                                            <p:txEl>
                                              <p:pRg st="1" end="1"/>
                                            </p:txEl>
                                          </p:spTgt>
                                        </p:tgtEl>
                                        <p:attrNameLst>
                                          <p:attrName>style.visibility</p:attrName>
                                        </p:attrNameLst>
                                      </p:cBhvr>
                                      <p:to>
                                        <p:strVal val="visible"/>
                                      </p:to>
                                    </p:set>
                                    <p:anim calcmode="lin" valueType="num">
                                      <p:cBhvr>
                                        <p:cTn id="13" dur="2000" fill="hold"/>
                                        <p:tgtEl>
                                          <p:spTgt spid="272387">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272387">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272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Text Box 2">
            <a:extLst>
              <a:ext uri="{FF2B5EF4-FFF2-40B4-BE49-F238E27FC236}">
                <a16:creationId xmlns:a16="http://schemas.microsoft.com/office/drawing/2014/main" xmlns="" id="{675B8C25-C63A-44AD-8262-48C65549BCC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3411" name="Text Box 3">
            <a:extLst>
              <a:ext uri="{FF2B5EF4-FFF2-40B4-BE49-F238E27FC236}">
                <a16:creationId xmlns:a16="http://schemas.microsoft.com/office/drawing/2014/main" xmlns="" id="{5D1AD4F7-EBAE-4EFD-8842-47F3FBD18CB1}"/>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3300"/>
                </a:solidFill>
              </a:rPr>
              <a:t>6- در نقاطی از جهان و در بعضی فرهنگها اصولاً چیزی به نام پرخاشگری وجود ندارد.</a:t>
            </a:r>
          </a:p>
          <a:p>
            <a:pPr algn="just" eaLnBrk="1" hangingPunct="1">
              <a:lnSpc>
                <a:spcPct val="150000"/>
              </a:lnSpc>
            </a:pPr>
            <a:r>
              <a:rPr lang="fa-IR" altLang="en-US" b="0">
                <a:solidFill>
                  <a:srgbClr val="FF3300"/>
                </a:solidFill>
              </a:rPr>
              <a:t>7- نتیجه تحقیقات نشان داده است که پرخاشگری نتیجه حتمی و اصلی ناکامی نیست.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73411">
                                            <p:txEl>
                                              <p:pRg st="0" end="0"/>
                                            </p:txEl>
                                          </p:spTgt>
                                        </p:tgtEl>
                                        <p:attrNameLst>
                                          <p:attrName>style.visibility</p:attrName>
                                        </p:attrNameLst>
                                      </p:cBhvr>
                                      <p:to>
                                        <p:strVal val="visible"/>
                                      </p:to>
                                    </p:set>
                                    <p:animEffect transition="in" filter="wedge">
                                      <p:cBhvr>
                                        <p:cTn id="7" dur="2000"/>
                                        <p:tgtEl>
                                          <p:spTgt spid="273411">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73411">
                                            <p:txEl>
                                              <p:pRg st="1" end="1"/>
                                            </p:txEl>
                                          </p:spTgt>
                                        </p:tgtEl>
                                        <p:attrNameLst>
                                          <p:attrName>style.visibility</p:attrName>
                                        </p:attrNameLst>
                                      </p:cBhvr>
                                      <p:to>
                                        <p:strVal val="visible"/>
                                      </p:to>
                                    </p:set>
                                    <p:animEffect transition="in" filter="wedge">
                                      <p:cBhvr>
                                        <p:cTn id="11" dur="2000"/>
                                        <p:tgtEl>
                                          <p:spTgt spid="2734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ext Box 2">
            <a:extLst>
              <a:ext uri="{FF2B5EF4-FFF2-40B4-BE49-F238E27FC236}">
                <a16:creationId xmlns:a16="http://schemas.microsoft.com/office/drawing/2014/main" xmlns="" id="{80EDB6A3-0FB3-4572-9476-72F8219B487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4435" name="Text Box 3">
            <a:extLst>
              <a:ext uri="{FF2B5EF4-FFF2-40B4-BE49-F238E27FC236}">
                <a16:creationId xmlns:a16="http://schemas.microsoft.com/office/drawing/2014/main" xmlns="" id="{3E40BD8F-66E8-4C22-A93D-6905C6516A3F}"/>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1950" indent="-36195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FF"/>
                </a:solidFill>
              </a:rPr>
              <a:t>جمع بندی دو نقطه نظر درباره پرخاشگری:</a:t>
            </a:r>
          </a:p>
          <a:p>
            <a:pPr algn="just" eaLnBrk="1" hangingPunct="1">
              <a:lnSpc>
                <a:spcPct val="150000"/>
              </a:lnSpc>
            </a:pPr>
            <a:r>
              <a:rPr lang="fa-IR" altLang="en-US" b="0">
                <a:solidFill>
                  <a:srgbClr val="FFFF00"/>
                </a:solidFill>
              </a:rPr>
              <a:t>1- در آدمی پرخاشگری نتیجه تعامل پیچیده ای بین تمایلات ذاتی و پاسخهای آموخته شده است.</a:t>
            </a:r>
          </a:p>
          <a:p>
            <a:pPr algn="just" eaLnBrk="1" hangingPunct="1">
              <a:lnSpc>
                <a:spcPct val="150000"/>
              </a:lnSpc>
            </a:pPr>
            <a:r>
              <a:rPr lang="fa-IR" altLang="en-US" b="0">
                <a:solidFill>
                  <a:srgbClr val="FFFF00"/>
                </a:solidFill>
              </a:rPr>
              <a:t>2- پرخاشگری در انسان حتی اگر ذاتی هم باشد قویاً تحت تاثیر عوامل اجتماعی قرار دارد.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274435">
                                            <p:txEl>
                                              <p:pRg st="0" end="0"/>
                                            </p:txEl>
                                          </p:spTgt>
                                        </p:tgtEl>
                                        <p:attrNameLst>
                                          <p:attrName>style.visibility</p:attrName>
                                        </p:attrNameLst>
                                      </p:cBhvr>
                                      <p:to>
                                        <p:strVal val="visible"/>
                                      </p:to>
                                    </p:set>
                                    <p:animEffect transition="in" filter="diamond(in)">
                                      <p:cBhvr>
                                        <p:cTn id="7" dur="2000"/>
                                        <p:tgtEl>
                                          <p:spTgt spid="274435">
                                            <p:txEl>
                                              <p:pRg st="0" end="0"/>
                                            </p:txEl>
                                          </p:spTgt>
                                        </p:tgtEl>
                                      </p:cBhvr>
                                    </p:animEffect>
                                  </p:childTnLst>
                                </p:cTn>
                              </p:par>
                            </p:childTnLst>
                          </p:cTn>
                        </p:par>
                        <p:par>
                          <p:cTn id="8" fill="hold" nodeType="afterGroup">
                            <p:stCondLst>
                              <p:cond delay="2000"/>
                            </p:stCondLst>
                            <p:childTnLst>
                              <p:par>
                                <p:cTn id="9" presetID="8" presetClass="entr" presetSubtype="16" fill="hold" nodeType="afterEffect">
                                  <p:stCondLst>
                                    <p:cond delay="0"/>
                                  </p:stCondLst>
                                  <p:childTnLst>
                                    <p:set>
                                      <p:cBhvr>
                                        <p:cTn id="10" dur="1" fill="hold">
                                          <p:stCondLst>
                                            <p:cond delay="0"/>
                                          </p:stCondLst>
                                        </p:cTn>
                                        <p:tgtEl>
                                          <p:spTgt spid="274435">
                                            <p:txEl>
                                              <p:pRg st="1" end="1"/>
                                            </p:txEl>
                                          </p:spTgt>
                                        </p:tgtEl>
                                        <p:attrNameLst>
                                          <p:attrName>style.visibility</p:attrName>
                                        </p:attrNameLst>
                                      </p:cBhvr>
                                      <p:to>
                                        <p:strVal val="visible"/>
                                      </p:to>
                                    </p:set>
                                    <p:animEffect transition="in" filter="diamond(in)">
                                      <p:cBhvr>
                                        <p:cTn id="11" dur="2000"/>
                                        <p:tgtEl>
                                          <p:spTgt spid="274435">
                                            <p:txEl>
                                              <p:pRg st="1" end="1"/>
                                            </p:txEl>
                                          </p:spTgt>
                                        </p:tgtEl>
                                      </p:cBhvr>
                                    </p:animEffect>
                                  </p:childTnLst>
                                </p:cTn>
                              </p:par>
                            </p:childTnLst>
                          </p:cTn>
                        </p:par>
                        <p:par>
                          <p:cTn id="12" fill="hold" nodeType="afterGroup">
                            <p:stCondLst>
                              <p:cond delay="4000"/>
                            </p:stCondLst>
                            <p:childTnLst>
                              <p:par>
                                <p:cTn id="13" presetID="8" presetClass="entr" presetSubtype="16" fill="hold" nodeType="afterEffect">
                                  <p:stCondLst>
                                    <p:cond delay="0"/>
                                  </p:stCondLst>
                                  <p:childTnLst>
                                    <p:set>
                                      <p:cBhvr>
                                        <p:cTn id="14" dur="1" fill="hold">
                                          <p:stCondLst>
                                            <p:cond delay="0"/>
                                          </p:stCondLst>
                                        </p:cTn>
                                        <p:tgtEl>
                                          <p:spTgt spid="274435">
                                            <p:txEl>
                                              <p:pRg st="2" end="2"/>
                                            </p:txEl>
                                          </p:spTgt>
                                        </p:tgtEl>
                                        <p:attrNameLst>
                                          <p:attrName>style.visibility</p:attrName>
                                        </p:attrNameLst>
                                      </p:cBhvr>
                                      <p:to>
                                        <p:strVal val="visible"/>
                                      </p:to>
                                    </p:set>
                                    <p:animEffect transition="in" filter="diamond(in)">
                                      <p:cBhvr>
                                        <p:cTn id="15" dur="2000"/>
                                        <p:tgtEl>
                                          <p:spTgt spid="27443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Text Box 2">
            <a:extLst>
              <a:ext uri="{FF2B5EF4-FFF2-40B4-BE49-F238E27FC236}">
                <a16:creationId xmlns:a16="http://schemas.microsoft.com/office/drawing/2014/main" xmlns="" id="{DE326291-61D7-4546-8EEC-5DC184E4ACF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5459" name="Text Box 3">
            <a:extLst>
              <a:ext uri="{FF2B5EF4-FFF2-40B4-BE49-F238E27FC236}">
                <a16:creationId xmlns:a16="http://schemas.microsoft.com/office/drawing/2014/main" xmlns="" id="{01E4AF95-C2AD-419F-AA88-D0CC28E71FAB}"/>
              </a:ext>
            </a:extLst>
          </p:cNvPr>
          <p:cNvSpPr txBox="1">
            <a:spLocks noChangeArrowheads="1"/>
          </p:cNvSpPr>
          <p:nvPr/>
        </p:nvSpPr>
        <p:spPr bwMode="auto">
          <a:xfrm>
            <a:off x="612775" y="549275"/>
            <a:ext cx="7920038"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نقش رسانه های همگانی در آموزش پرخاشگری:</a:t>
            </a:r>
          </a:p>
          <a:p>
            <a:pPr algn="just" eaLnBrk="1" hangingPunct="1">
              <a:lnSpc>
                <a:spcPct val="150000"/>
              </a:lnSpc>
            </a:pPr>
            <a:endParaRPr lang="fa-IR" altLang="en-US">
              <a:solidFill>
                <a:srgbClr val="66FF99"/>
              </a:solidFill>
            </a:endParaRPr>
          </a:p>
          <a:p>
            <a:pPr algn="just" eaLnBrk="1" hangingPunct="1">
              <a:lnSpc>
                <a:spcPct val="150000"/>
              </a:lnSpc>
            </a:pPr>
            <a:r>
              <a:rPr lang="fa-IR" altLang="en-US" b="0">
                <a:solidFill>
                  <a:srgbClr val="FFFF00"/>
                </a:solidFill>
              </a:rPr>
              <a:t>نتیجه تحقیقات بیشمار و گسترده نشان داده است که:</a:t>
            </a:r>
          </a:p>
          <a:p>
            <a:pPr algn="just" eaLnBrk="1" hangingPunct="1">
              <a:lnSpc>
                <a:spcPct val="150000"/>
              </a:lnSpc>
            </a:pPr>
            <a:r>
              <a:rPr lang="fa-IR" altLang="en-US" b="0">
                <a:solidFill>
                  <a:srgbClr val="FFFF00"/>
                </a:solidFill>
              </a:rPr>
              <a:t>	تماشای خشونت های تلویزیونی اثرات مخرب بر تماشاچیان و به ویژه کودکان داشته است.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275459">
                                            <p:txEl>
                                              <p:pRg st="0" end="0"/>
                                            </p:txEl>
                                          </p:spTgt>
                                        </p:tgtEl>
                                        <p:attrNameLst>
                                          <p:attrName>style.visibility</p:attrName>
                                        </p:attrNameLst>
                                      </p:cBhvr>
                                      <p:to>
                                        <p:strVal val="visible"/>
                                      </p:to>
                                    </p:set>
                                    <p:animEffect transition="in" filter="strips(upLeft)">
                                      <p:cBhvr>
                                        <p:cTn id="7" dur="2000"/>
                                        <p:tgtEl>
                                          <p:spTgt spid="275459">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275459">
                                            <p:txEl>
                                              <p:pRg st="2" end="2"/>
                                            </p:txEl>
                                          </p:spTgt>
                                        </p:tgtEl>
                                        <p:attrNameLst>
                                          <p:attrName>style.visibility</p:attrName>
                                        </p:attrNameLst>
                                      </p:cBhvr>
                                      <p:to>
                                        <p:strVal val="visible"/>
                                      </p:to>
                                    </p:set>
                                    <p:animEffect transition="in" filter="strips(upLeft)">
                                      <p:cBhvr>
                                        <p:cTn id="11" dur="2000"/>
                                        <p:tgtEl>
                                          <p:spTgt spid="275459">
                                            <p:txEl>
                                              <p:pRg st="2" end="2"/>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275459">
                                            <p:txEl>
                                              <p:pRg st="3" end="3"/>
                                            </p:txEl>
                                          </p:spTgt>
                                        </p:tgtEl>
                                        <p:attrNameLst>
                                          <p:attrName>style.visibility</p:attrName>
                                        </p:attrNameLst>
                                      </p:cBhvr>
                                      <p:to>
                                        <p:strVal val="visible"/>
                                      </p:to>
                                    </p:set>
                                    <p:animEffect transition="in" filter="strips(upLeft)">
                                      <p:cBhvr>
                                        <p:cTn id="15" dur="2000"/>
                                        <p:tgtEl>
                                          <p:spTgt spid="27545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Text Box 2">
            <a:extLst>
              <a:ext uri="{FF2B5EF4-FFF2-40B4-BE49-F238E27FC236}">
                <a16:creationId xmlns:a16="http://schemas.microsoft.com/office/drawing/2014/main" xmlns="" id="{AC46D079-26C2-4D36-A1DE-073F7F23176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6483" name="Text Box 3">
            <a:extLst>
              <a:ext uri="{FF2B5EF4-FFF2-40B4-BE49-F238E27FC236}">
                <a16:creationId xmlns:a16="http://schemas.microsoft.com/office/drawing/2014/main" xmlns="" id="{E0AC0A6E-2371-4620-839A-65C3E42EA9ED}"/>
              </a:ext>
            </a:extLst>
          </p:cNvPr>
          <p:cNvSpPr txBox="1">
            <a:spLocks noChangeArrowheads="1"/>
          </p:cNvSpPr>
          <p:nvPr/>
        </p:nvSpPr>
        <p:spPr bwMode="auto">
          <a:xfrm>
            <a:off x="755650" y="549275"/>
            <a:ext cx="7632700" cy="454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1950" indent="-36195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کنترل پرخاشگری </a:t>
            </a:r>
          </a:p>
          <a:p>
            <a:pPr algn="just" eaLnBrk="1" hangingPunct="1">
              <a:lnSpc>
                <a:spcPct val="150000"/>
              </a:lnSpc>
            </a:pPr>
            <a:r>
              <a:rPr lang="fa-IR" altLang="en-US" b="0">
                <a:solidFill>
                  <a:srgbClr val="66FF99"/>
                </a:solidFill>
              </a:rPr>
              <a:t>1- دیدگاه زیست شناختی و غریزی بودن پرخاشگری:</a:t>
            </a:r>
          </a:p>
          <a:p>
            <a:pPr algn="just" eaLnBrk="1" hangingPunct="1">
              <a:lnSpc>
                <a:spcPct val="150000"/>
              </a:lnSpc>
            </a:pPr>
            <a:endParaRPr lang="fa-IR" altLang="en-US" b="0">
              <a:solidFill>
                <a:srgbClr val="66FF99"/>
              </a:solidFill>
            </a:endParaRPr>
          </a:p>
          <a:p>
            <a:pPr algn="just" eaLnBrk="1" hangingPunct="1">
              <a:lnSpc>
                <a:spcPct val="150000"/>
              </a:lnSpc>
            </a:pPr>
            <a:r>
              <a:rPr lang="fa-IR" altLang="en-US" sz="2500">
                <a:solidFill>
                  <a:srgbClr val="66FFFF"/>
                </a:solidFill>
              </a:rPr>
              <a:t>روانکاوان:</a:t>
            </a:r>
          </a:p>
          <a:p>
            <a:pPr algn="just" eaLnBrk="1" hangingPunct="1">
              <a:lnSpc>
                <a:spcPct val="150000"/>
              </a:lnSpc>
            </a:pPr>
            <a:r>
              <a:rPr lang="fa-IR" altLang="en-US" sz="2000" b="0">
                <a:solidFill>
                  <a:srgbClr val="FFCC00"/>
                </a:solidFill>
                <a:cs typeface="B Titr" pitchFamily="2" charset="0"/>
              </a:rPr>
              <a:t>1- در سطح بین المللی:</a:t>
            </a:r>
            <a:r>
              <a:rPr lang="fa-IR" altLang="en-US" sz="2500" b="0">
                <a:solidFill>
                  <a:srgbClr val="FFFF00"/>
                </a:solidFill>
              </a:rPr>
              <a:t> تشکیل مجموعه ای از نیروها که بتواند نیروهای پرخاشگرانه قدرتهای بزرگ را کنترل کند. </a:t>
            </a:r>
          </a:p>
          <a:p>
            <a:pPr algn="just" eaLnBrk="1" hangingPunct="1">
              <a:lnSpc>
                <a:spcPct val="150000"/>
              </a:lnSpc>
            </a:pPr>
            <a:r>
              <a:rPr lang="fa-IR" altLang="en-US" sz="2000" b="0">
                <a:solidFill>
                  <a:srgbClr val="FFCC00"/>
                </a:solidFill>
                <a:cs typeface="B Titr" pitchFamily="2" charset="0"/>
              </a:rPr>
              <a:t>2- در سطح فردی:</a:t>
            </a:r>
            <a:r>
              <a:rPr lang="fa-IR" altLang="en-US" sz="2500" b="0">
                <a:solidFill>
                  <a:srgbClr val="FFFF00"/>
                </a:solidFill>
              </a:rPr>
              <a:t> رشد فراخود  یا وجدان فردی </a:t>
            </a:r>
            <a:r>
              <a:rPr lang="fa-IR" altLang="en-US" b="0">
                <a:solidFill>
                  <a:srgbClr val="FFFF00"/>
                </a:solidFill>
              </a:rPr>
              <a:t>.</a:t>
            </a:r>
            <a:r>
              <a:rPr lang="fa-IR" altLang="en-US" sz="2500" b="0">
                <a:solidFill>
                  <a:srgbClr val="FFFF00"/>
                </a:solidFill>
              </a:rPr>
              <a:t>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76483">
                                            <p:txEl>
                                              <p:pRg st="0" end="0"/>
                                            </p:txEl>
                                          </p:spTgt>
                                        </p:tgtEl>
                                        <p:attrNameLst>
                                          <p:attrName>style.visibility</p:attrName>
                                        </p:attrNameLst>
                                      </p:cBhvr>
                                      <p:to>
                                        <p:strVal val="visible"/>
                                      </p:to>
                                    </p:set>
                                    <p:animEffect transition="in" filter="slide(fromBottom)">
                                      <p:cBhvr>
                                        <p:cTn id="7" dur="2000"/>
                                        <p:tgtEl>
                                          <p:spTgt spid="276483">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76483">
                                            <p:txEl>
                                              <p:pRg st="1" end="1"/>
                                            </p:txEl>
                                          </p:spTgt>
                                        </p:tgtEl>
                                        <p:attrNameLst>
                                          <p:attrName>style.visibility</p:attrName>
                                        </p:attrNameLst>
                                      </p:cBhvr>
                                      <p:to>
                                        <p:strVal val="visible"/>
                                      </p:to>
                                    </p:set>
                                    <p:animEffect transition="in" filter="slide(fromBottom)">
                                      <p:cBhvr>
                                        <p:cTn id="11" dur="2000"/>
                                        <p:tgtEl>
                                          <p:spTgt spid="276483">
                                            <p:txEl>
                                              <p:pRg st="1" end="1"/>
                                            </p:txEl>
                                          </p:spTgt>
                                        </p:tgtEl>
                                      </p:cBhvr>
                                    </p:animEffect>
                                  </p:childTnLst>
                                </p:cTn>
                              </p:par>
                            </p:childTnLst>
                          </p:cTn>
                        </p:par>
                        <p:par>
                          <p:cTn id="12" fill="hold" nodeType="afterGroup">
                            <p:stCondLst>
                              <p:cond delay="4000"/>
                            </p:stCondLst>
                            <p:childTnLst>
                              <p:par>
                                <p:cTn id="13" presetID="12" presetClass="entr" presetSubtype="4" fill="hold" nodeType="afterEffect">
                                  <p:stCondLst>
                                    <p:cond delay="0"/>
                                  </p:stCondLst>
                                  <p:childTnLst>
                                    <p:set>
                                      <p:cBhvr>
                                        <p:cTn id="14" dur="1" fill="hold">
                                          <p:stCondLst>
                                            <p:cond delay="0"/>
                                          </p:stCondLst>
                                        </p:cTn>
                                        <p:tgtEl>
                                          <p:spTgt spid="276483">
                                            <p:txEl>
                                              <p:pRg st="3" end="3"/>
                                            </p:txEl>
                                          </p:spTgt>
                                        </p:tgtEl>
                                        <p:attrNameLst>
                                          <p:attrName>style.visibility</p:attrName>
                                        </p:attrNameLst>
                                      </p:cBhvr>
                                      <p:to>
                                        <p:strVal val="visible"/>
                                      </p:to>
                                    </p:set>
                                    <p:animEffect transition="in" filter="slide(fromBottom)">
                                      <p:cBhvr>
                                        <p:cTn id="15" dur="2000"/>
                                        <p:tgtEl>
                                          <p:spTgt spid="276483">
                                            <p:txEl>
                                              <p:pRg st="3" end="3"/>
                                            </p:txEl>
                                          </p:spTgt>
                                        </p:tgtEl>
                                      </p:cBhvr>
                                    </p:animEffect>
                                  </p:childTnLst>
                                </p:cTn>
                              </p:par>
                            </p:childTnLst>
                          </p:cTn>
                        </p:par>
                        <p:par>
                          <p:cTn id="16" fill="hold" nodeType="afterGroup">
                            <p:stCondLst>
                              <p:cond delay="6000"/>
                            </p:stCondLst>
                            <p:childTnLst>
                              <p:par>
                                <p:cTn id="17" presetID="12" presetClass="entr" presetSubtype="4" fill="hold" nodeType="afterEffect">
                                  <p:stCondLst>
                                    <p:cond delay="0"/>
                                  </p:stCondLst>
                                  <p:childTnLst>
                                    <p:set>
                                      <p:cBhvr>
                                        <p:cTn id="18" dur="1" fill="hold">
                                          <p:stCondLst>
                                            <p:cond delay="0"/>
                                          </p:stCondLst>
                                        </p:cTn>
                                        <p:tgtEl>
                                          <p:spTgt spid="276483">
                                            <p:txEl>
                                              <p:pRg st="4" end="4"/>
                                            </p:txEl>
                                          </p:spTgt>
                                        </p:tgtEl>
                                        <p:attrNameLst>
                                          <p:attrName>style.visibility</p:attrName>
                                        </p:attrNameLst>
                                      </p:cBhvr>
                                      <p:to>
                                        <p:strVal val="visible"/>
                                      </p:to>
                                    </p:set>
                                    <p:animEffect transition="in" filter="slide(fromBottom)">
                                      <p:cBhvr>
                                        <p:cTn id="19" dur="2000"/>
                                        <p:tgtEl>
                                          <p:spTgt spid="276483">
                                            <p:txEl>
                                              <p:pRg st="4" end="4"/>
                                            </p:txEl>
                                          </p:spTgt>
                                        </p:tgtEl>
                                      </p:cBhvr>
                                    </p:animEffect>
                                  </p:childTnLst>
                                </p:cTn>
                              </p:par>
                            </p:childTnLst>
                          </p:cTn>
                        </p:par>
                        <p:par>
                          <p:cTn id="20" fill="hold" nodeType="afterGroup">
                            <p:stCondLst>
                              <p:cond delay="8000"/>
                            </p:stCondLst>
                            <p:childTnLst>
                              <p:par>
                                <p:cTn id="21" presetID="12" presetClass="entr" presetSubtype="4" fill="hold" nodeType="afterEffect">
                                  <p:stCondLst>
                                    <p:cond delay="0"/>
                                  </p:stCondLst>
                                  <p:childTnLst>
                                    <p:set>
                                      <p:cBhvr>
                                        <p:cTn id="22" dur="1" fill="hold">
                                          <p:stCondLst>
                                            <p:cond delay="0"/>
                                          </p:stCondLst>
                                        </p:cTn>
                                        <p:tgtEl>
                                          <p:spTgt spid="276483">
                                            <p:txEl>
                                              <p:pRg st="5" end="5"/>
                                            </p:txEl>
                                          </p:spTgt>
                                        </p:tgtEl>
                                        <p:attrNameLst>
                                          <p:attrName>style.visibility</p:attrName>
                                        </p:attrNameLst>
                                      </p:cBhvr>
                                      <p:to>
                                        <p:strVal val="visible"/>
                                      </p:to>
                                    </p:set>
                                    <p:animEffect transition="in" filter="slide(fromBottom)">
                                      <p:cBhvr>
                                        <p:cTn id="23" dur="2000"/>
                                        <p:tgtEl>
                                          <p:spTgt spid="27648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Text Box 2">
            <a:extLst>
              <a:ext uri="{FF2B5EF4-FFF2-40B4-BE49-F238E27FC236}">
                <a16:creationId xmlns:a16="http://schemas.microsoft.com/office/drawing/2014/main" xmlns="" id="{34085414-165E-47ED-BA78-94DE9E57483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7507" name="Text Box 3">
            <a:extLst>
              <a:ext uri="{FF2B5EF4-FFF2-40B4-BE49-F238E27FC236}">
                <a16:creationId xmlns:a16="http://schemas.microsoft.com/office/drawing/2014/main" xmlns="" id="{3BFF94B6-2759-4698-B41C-5C08679DDE7A}"/>
              </a:ext>
            </a:extLst>
          </p:cNvPr>
          <p:cNvSpPr txBox="1">
            <a:spLocks noChangeArrowheads="1"/>
          </p:cNvSpPr>
          <p:nvPr/>
        </p:nvSpPr>
        <p:spPr bwMode="auto">
          <a:xfrm>
            <a:off x="539750" y="549275"/>
            <a:ext cx="7993063"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884238" indent="-34290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66FFFF"/>
                </a:solidFill>
              </a:rPr>
              <a:t>نظر کردار شناسان و جامعه شناسان زیستی درباره کنترل پرخاشگری:</a:t>
            </a:r>
          </a:p>
          <a:p>
            <a:pPr lvl="1" algn="just" eaLnBrk="1" hangingPunct="1">
              <a:lnSpc>
                <a:spcPct val="150000"/>
              </a:lnSpc>
              <a:buFontTx/>
              <a:buChar char="•"/>
            </a:pPr>
            <a:endParaRPr lang="fa-IR" altLang="en-US" b="0">
              <a:solidFill>
                <a:srgbClr val="FFFF00"/>
              </a:solidFill>
            </a:endParaRPr>
          </a:p>
          <a:p>
            <a:pPr lvl="1" algn="just" eaLnBrk="1" hangingPunct="1">
              <a:lnSpc>
                <a:spcPct val="150000"/>
              </a:lnSpc>
              <a:buFontTx/>
              <a:buChar char="•"/>
            </a:pPr>
            <a:r>
              <a:rPr lang="fa-IR" altLang="en-US" b="0">
                <a:solidFill>
                  <a:srgbClr val="FFFF00"/>
                </a:solidFill>
              </a:rPr>
              <a:t>امکان از بین بردن پرخاشگری منتفی است</a:t>
            </a:r>
          </a:p>
          <a:p>
            <a:pPr lvl="1" algn="just" eaLnBrk="1" hangingPunct="1">
              <a:lnSpc>
                <a:spcPct val="150000"/>
              </a:lnSpc>
              <a:buFontTx/>
              <a:buChar char="•"/>
            </a:pPr>
            <a:r>
              <a:rPr lang="fa-IR" altLang="en-US" b="0">
                <a:solidFill>
                  <a:srgbClr val="FFFF00"/>
                </a:solidFill>
              </a:rPr>
              <a:t>هدایت پرخاشگری در کانالهای رفتارهای مورد قبول اجتماعی مثل بازیهای المپیک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77507">
                                            <p:txEl>
                                              <p:pRg st="0" end="0"/>
                                            </p:txEl>
                                          </p:spTgt>
                                        </p:tgtEl>
                                        <p:attrNameLst>
                                          <p:attrName>style.visibility</p:attrName>
                                        </p:attrNameLst>
                                      </p:cBhvr>
                                      <p:to>
                                        <p:strVal val="visible"/>
                                      </p:to>
                                    </p:set>
                                    <p:animEffect transition="in" filter="wedge">
                                      <p:cBhvr>
                                        <p:cTn id="7" dur="2000"/>
                                        <p:tgtEl>
                                          <p:spTgt spid="277507">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77507">
                                            <p:txEl>
                                              <p:pRg st="2" end="2"/>
                                            </p:txEl>
                                          </p:spTgt>
                                        </p:tgtEl>
                                        <p:attrNameLst>
                                          <p:attrName>style.visibility</p:attrName>
                                        </p:attrNameLst>
                                      </p:cBhvr>
                                      <p:to>
                                        <p:strVal val="visible"/>
                                      </p:to>
                                    </p:set>
                                    <p:animEffect transition="in" filter="wedge">
                                      <p:cBhvr>
                                        <p:cTn id="11" dur="2000"/>
                                        <p:tgtEl>
                                          <p:spTgt spid="277507">
                                            <p:txEl>
                                              <p:pRg st="2" end="2"/>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77507">
                                            <p:txEl>
                                              <p:pRg st="3" end="3"/>
                                            </p:txEl>
                                          </p:spTgt>
                                        </p:tgtEl>
                                        <p:attrNameLst>
                                          <p:attrName>style.visibility</p:attrName>
                                        </p:attrNameLst>
                                      </p:cBhvr>
                                      <p:to>
                                        <p:strVal val="visible"/>
                                      </p:to>
                                    </p:set>
                                    <p:animEffect transition="in" filter="wedge">
                                      <p:cBhvr>
                                        <p:cTn id="15" dur="2000"/>
                                        <p:tgtEl>
                                          <p:spTgt spid="2775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Text Box 2">
            <a:extLst>
              <a:ext uri="{FF2B5EF4-FFF2-40B4-BE49-F238E27FC236}">
                <a16:creationId xmlns:a16="http://schemas.microsoft.com/office/drawing/2014/main" xmlns="" id="{E3FA8EB1-5813-4250-B4C5-D263B74A89F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8531" name="Text Box 3">
            <a:extLst>
              <a:ext uri="{FF2B5EF4-FFF2-40B4-BE49-F238E27FC236}">
                <a16:creationId xmlns:a16="http://schemas.microsoft.com/office/drawing/2014/main" xmlns="" id="{E3B2EBAF-3A45-4047-8D7E-CA1AF99AB101}"/>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800100" indent="-34290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66FF99"/>
                </a:solidFill>
              </a:rPr>
              <a:t>2- نظر دیدگاه انگیزشی درباره کنترل پرخاشگری:</a:t>
            </a:r>
          </a:p>
          <a:p>
            <a:pPr lvl="1" algn="just" eaLnBrk="1" hangingPunct="1">
              <a:lnSpc>
                <a:spcPct val="150000"/>
              </a:lnSpc>
              <a:buFontTx/>
              <a:buChar char="•"/>
            </a:pPr>
            <a:r>
              <a:rPr lang="fa-IR" altLang="en-US" b="0">
                <a:solidFill>
                  <a:srgbClr val="FFFF00"/>
                </a:solidFill>
              </a:rPr>
              <a:t>یافتن راههایی که باعث کاهش </a:t>
            </a:r>
            <a:r>
              <a:rPr lang="fa-IR" altLang="en-US" sz="2500" b="0">
                <a:solidFill>
                  <a:srgbClr val="FF3300"/>
                </a:solidFill>
                <a:cs typeface="B Titr" pitchFamily="2" charset="0"/>
              </a:rPr>
              <a:t>ناکامی</a:t>
            </a:r>
            <a:r>
              <a:rPr lang="fa-IR" altLang="en-US" b="0">
                <a:solidFill>
                  <a:srgbClr val="FFFF00"/>
                </a:solidFill>
              </a:rPr>
              <a:t> می شوند</a:t>
            </a:r>
          </a:p>
          <a:p>
            <a:pPr lvl="1" algn="just" eaLnBrk="1" hangingPunct="1">
              <a:lnSpc>
                <a:spcPct val="150000"/>
              </a:lnSpc>
              <a:buFontTx/>
              <a:buChar char="•"/>
            </a:pPr>
            <a:r>
              <a:rPr lang="fa-IR" altLang="en-US" b="0">
                <a:solidFill>
                  <a:srgbClr val="FFFF00"/>
                </a:solidFill>
              </a:rPr>
              <a:t>پالایش </a:t>
            </a:r>
          </a:p>
          <a:p>
            <a:pPr lvl="1" algn="just" eaLnBrk="1" hangingPunct="1">
              <a:lnSpc>
                <a:spcPct val="150000"/>
              </a:lnSpc>
              <a:buFontTx/>
              <a:buChar char="•"/>
            </a:pPr>
            <a:r>
              <a:rPr lang="fa-IR" altLang="en-US" b="0">
                <a:solidFill>
                  <a:srgbClr val="FFFF00"/>
                </a:solidFill>
              </a:rPr>
              <a:t>خیال پردازی </a:t>
            </a:r>
          </a:p>
          <a:p>
            <a:pPr lvl="1" algn="just" eaLnBrk="1" hangingPunct="1">
              <a:lnSpc>
                <a:spcPct val="150000"/>
              </a:lnSpc>
              <a:buFontTx/>
              <a:buChar char="•"/>
            </a:pPr>
            <a:r>
              <a:rPr lang="fa-IR" altLang="en-US" b="0">
                <a:solidFill>
                  <a:srgbClr val="FFFF00"/>
                </a:solidFill>
              </a:rPr>
              <a:t>ایجاد محدودیت در فراهم بودن سلاحها و محرکهای خشونت برانگیز</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278531">
                                            <p:txEl>
                                              <p:pRg st="0" end="0"/>
                                            </p:txEl>
                                          </p:spTgt>
                                        </p:tgtEl>
                                        <p:attrNameLst>
                                          <p:attrName>style.visibility</p:attrName>
                                        </p:attrNameLst>
                                      </p:cBhvr>
                                      <p:to>
                                        <p:strVal val="visible"/>
                                      </p:to>
                                    </p:set>
                                    <p:animEffect transition="in" filter="fade">
                                      <p:cBhvr>
                                        <p:cTn id="7" dur="2000"/>
                                        <p:tgtEl>
                                          <p:spTgt spid="278531">
                                            <p:txEl>
                                              <p:pRg st="0" end="0"/>
                                            </p:txEl>
                                          </p:spTgt>
                                        </p:tgtEl>
                                      </p:cBhvr>
                                    </p:animEffect>
                                    <p:anim calcmode="lin" valueType="num">
                                      <p:cBhvr>
                                        <p:cTn id="8" dur="2000" fill="hold"/>
                                        <p:tgtEl>
                                          <p:spTgt spid="278531">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78531">
                                            <p:txEl>
                                              <p:pRg st="0" end="0"/>
                                            </p:txEl>
                                          </p:spTgt>
                                        </p:tgtEl>
                                        <p:attrNameLst>
                                          <p:attrName>ppt_h</p:attrName>
                                        </p:attrNameLst>
                                      </p:cBhvr>
                                      <p:tavLst>
                                        <p:tav tm="0">
                                          <p:val>
                                            <p:strVal val="#ppt_h"/>
                                          </p:val>
                                        </p:tav>
                                        <p:tav tm="100000">
                                          <p:val>
                                            <p:strVal val="#ppt_h"/>
                                          </p:val>
                                        </p:tav>
                                      </p:tavLst>
                                    </p:anim>
                                  </p:childTnLst>
                                </p:cTn>
                              </p:par>
                            </p:childTnLst>
                          </p:cTn>
                        </p:par>
                        <p:par>
                          <p:cTn id="10" fill="hold" nodeType="afterGroup">
                            <p:stCondLst>
                              <p:cond delay="9400"/>
                            </p:stCondLst>
                            <p:childTnLst>
                              <p:par>
                                <p:cTn id="11" presetID="45" presetClass="entr" presetSubtype="0" fill="hold" nodeType="afterEffect">
                                  <p:stCondLst>
                                    <p:cond delay="0"/>
                                  </p:stCondLst>
                                  <p:iterate type="lt">
                                    <p:tmPct val="10000"/>
                                  </p:iterate>
                                  <p:childTnLst>
                                    <p:set>
                                      <p:cBhvr>
                                        <p:cTn id="12" dur="1" fill="hold">
                                          <p:stCondLst>
                                            <p:cond delay="0"/>
                                          </p:stCondLst>
                                        </p:cTn>
                                        <p:tgtEl>
                                          <p:spTgt spid="278531">
                                            <p:txEl>
                                              <p:pRg st="1" end="1"/>
                                            </p:txEl>
                                          </p:spTgt>
                                        </p:tgtEl>
                                        <p:attrNameLst>
                                          <p:attrName>style.visibility</p:attrName>
                                        </p:attrNameLst>
                                      </p:cBhvr>
                                      <p:to>
                                        <p:strVal val="visible"/>
                                      </p:to>
                                    </p:set>
                                    <p:animEffect transition="in" filter="fade">
                                      <p:cBhvr>
                                        <p:cTn id="13" dur="2000"/>
                                        <p:tgtEl>
                                          <p:spTgt spid="278531">
                                            <p:txEl>
                                              <p:pRg st="1" end="1"/>
                                            </p:txEl>
                                          </p:spTgt>
                                        </p:tgtEl>
                                      </p:cBhvr>
                                    </p:animEffect>
                                    <p:anim calcmode="lin" valueType="num">
                                      <p:cBhvr>
                                        <p:cTn id="14" dur="2000" fill="hold"/>
                                        <p:tgtEl>
                                          <p:spTgt spid="278531">
                                            <p:txEl>
                                              <p:pRg st="1" end="1"/>
                                            </p:txEl>
                                          </p:spTgt>
                                        </p:tgtEl>
                                        <p:attrNameLst>
                                          <p:attrName>ppt_w</p:attrName>
                                        </p:attrNameLst>
                                      </p:cBhvr>
                                      <p:tavLst>
                                        <p:tav tm="0" fmla="#ppt_w*sin(2.5*pi*$)">
                                          <p:val>
                                            <p:fltVal val="0"/>
                                          </p:val>
                                        </p:tav>
                                        <p:tav tm="100000">
                                          <p:val>
                                            <p:fltVal val="1"/>
                                          </p:val>
                                        </p:tav>
                                      </p:tavLst>
                                    </p:anim>
                                    <p:anim calcmode="lin" valueType="num">
                                      <p:cBhvr>
                                        <p:cTn id="15" dur="2000" fill="hold"/>
                                        <p:tgtEl>
                                          <p:spTgt spid="278531">
                                            <p:txEl>
                                              <p:pRg st="1" end="1"/>
                                            </p:txEl>
                                          </p:spTgt>
                                        </p:tgtEl>
                                        <p:attrNameLst>
                                          <p:attrName>ppt_h</p:attrName>
                                        </p:attrNameLst>
                                      </p:cBhvr>
                                      <p:tavLst>
                                        <p:tav tm="0">
                                          <p:val>
                                            <p:strVal val="#ppt_h"/>
                                          </p:val>
                                        </p:tav>
                                        <p:tav tm="100000">
                                          <p:val>
                                            <p:strVal val="#ppt_h"/>
                                          </p:val>
                                        </p:tav>
                                      </p:tavLst>
                                    </p:anim>
                                  </p:childTnLst>
                                </p:cTn>
                              </p:par>
                            </p:childTnLst>
                          </p:cTn>
                        </p:par>
                        <p:par>
                          <p:cTn id="16" fill="hold" nodeType="afterGroup">
                            <p:stCondLst>
                              <p:cond delay="18000"/>
                            </p:stCondLst>
                            <p:childTnLst>
                              <p:par>
                                <p:cTn id="17" presetID="45" presetClass="entr" presetSubtype="0" fill="hold" nodeType="afterEffect">
                                  <p:stCondLst>
                                    <p:cond delay="0"/>
                                  </p:stCondLst>
                                  <p:iterate type="lt">
                                    <p:tmPct val="10000"/>
                                  </p:iterate>
                                  <p:childTnLst>
                                    <p:set>
                                      <p:cBhvr>
                                        <p:cTn id="18" dur="1" fill="hold">
                                          <p:stCondLst>
                                            <p:cond delay="0"/>
                                          </p:stCondLst>
                                        </p:cTn>
                                        <p:tgtEl>
                                          <p:spTgt spid="278531">
                                            <p:txEl>
                                              <p:pRg st="2" end="2"/>
                                            </p:txEl>
                                          </p:spTgt>
                                        </p:tgtEl>
                                        <p:attrNameLst>
                                          <p:attrName>style.visibility</p:attrName>
                                        </p:attrNameLst>
                                      </p:cBhvr>
                                      <p:to>
                                        <p:strVal val="visible"/>
                                      </p:to>
                                    </p:set>
                                    <p:animEffect transition="in" filter="fade">
                                      <p:cBhvr>
                                        <p:cTn id="19" dur="2000"/>
                                        <p:tgtEl>
                                          <p:spTgt spid="278531">
                                            <p:txEl>
                                              <p:pRg st="2" end="2"/>
                                            </p:txEl>
                                          </p:spTgt>
                                        </p:tgtEl>
                                      </p:cBhvr>
                                    </p:animEffect>
                                    <p:anim calcmode="lin" valueType="num">
                                      <p:cBhvr>
                                        <p:cTn id="20" dur="2000" fill="hold"/>
                                        <p:tgtEl>
                                          <p:spTgt spid="278531">
                                            <p:txEl>
                                              <p:pRg st="2" end="2"/>
                                            </p:txEl>
                                          </p:spTgt>
                                        </p:tgtEl>
                                        <p:attrNameLst>
                                          <p:attrName>ppt_w</p:attrName>
                                        </p:attrNameLst>
                                      </p:cBhvr>
                                      <p:tavLst>
                                        <p:tav tm="0" fmla="#ppt_w*sin(2.5*pi*$)">
                                          <p:val>
                                            <p:fltVal val="0"/>
                                          </p:val>
                                        </p:tav>
                                        <p:tav tm="100000">
                                          <p:val>
                                            <p:fltVal val="1"/>
                                          </p:val>
                                        </p:tav>
                                      </p:tavLst>
                                    </p:anim>
                                    <p:anim calcmode="lin" valueType="num">
                                      <p:cBhvr>
                                        <p:cTn id="21" dur="2000" fill="hold"/>
                                        <p:tgtEl>
                                          <p:spTgt spid="278531">
                                            <p:txEl>
                                              <p:pRg st="2" end="2"/>
                                            </p:txEl>
                                          </p:spTgt>
                                        </p:tgtEl>
                                        <p:attrNameLst>
                                          <p:attrName>ppt_h</p:attrName>
                                        </p:attrNameLst>
                                      </p:cBhvr>
                                      <p:tavLst>
                                        <p:tav tm="0">
                                          <p:val>
                                            <p:strVal val="#ppt_h"/>
                                          </p:val>
                                        </p:tav>
                                        <p:tav tm="100000">
                                          <p:val>
                                            <p:strVal val="#ppt_h"/>
                                          </p:val>
                                        </p:tav>
                                      </p:tavLst>
                                    </p:anim>
                                  </p:childTnLst>
                                </p:cTn>
                              </p:par>
                            </p:childTnLst>
                          </p:cTn>
                        </p:par>
                        <p:par>
                          <p:cTn id="22" fill="hold" nodeType="afterGroup">
                            <p:stCondLst>
                              <p:cond delay="21000"/>
                            </p:stCondLst>
                            <p:childTnLst>
                              <p:par>
                                <p:cTn id="23" presetID="45" presetClass="entr" presetSubtype="0" fill="hold" nodeType="afterEffect">
                                  <p:stCondLst>
                                    <p:cond delay="0"/>
                                  </p:stCondLst>
                                  <p:iterate type="lt">
                                    <p:tmPct val="10000"/>
                                  </p:iterate>
                                  <p:childTnLst>
                                    <p:set>
                                      <p:cBhvr>
                                        <p:cTn id="24" dur="1" fill="hold">
                                          <p:stCondLst>
                                            <p:cond delay="0"/>
                                          </p:stCondLst>
                                        </p:cTn>
                                        <p:tgtEl>
                                          <p:spTgt spid="278531">
                                            <p:txEl>
                                              <p:pRg st="3" end="3"/>
                                            </p:txEl>
                                          </p:spTgt>
                                        </p:tgtEl>
                                        <p:attrNameLst>
                                          <p:attrName>style.visibility</p:attrName>
                                        </p:attrNameLst>
                                      </p:cBhvr>
                                      <p:to>
                                        <p:strVal val="visible"/>
                                      </p:to>
                                    </p:set>
                                    <p:animEffect transition="in" filter="fade">
                                      <p:cBhvr>
                                        <p:cTn id="25" dur="2000"/>
                                        <p:tgtEl>
                                          <p:spTgt spid="278531">
                                            <p:txEl>
                                              <p:pRg st="3" end="3"/>
                                            </p:txEl>
                                          </p:spTgt>
                                        </p:tgtEl>
                                      </p:cBhvr>
                                    </p:animEffect>
                                    <p:anim calcmode="lin" valueType="num">
                                      <p:cBhvr>
                                        <p:cTn id="26" dur="2000" fill="hold"/>
                                        <p:tgtEl>
                                          <p:spTgt spid="278531">
                                            <p:txEl>
                                              <p:pRg st="3" end="3"/>
                                            </p:txEl>
                                          </p:spTgt>
                                        </p:tgtEl>
                                        <p:attrNameLst>
                                          <p:attrName>ppt_w</p:attrName>
                                        </p:attrNameLst>
                                      </p:cBhvr>
                                      <p:tavLst>
                                        <p:tav tm="0" fmla="#ppt_w*sin(2.5*pi*$)">
                                          <p:val>
                                            <p:fltVal val="0"/>
                                          </p:val>
                                        </p:tav>
                                        <p:tav tm="100000">
                                          <p:val>
                                            <p:fltVal val="1"/>
                                          </p:val>
                                        </p:tav>
                                      </p:tavLst>
                                    </p:anim>
                                    <p:anim calcmode="lin" valueType="num">
                                      <p:cBhvr>
                                        <p:cTn id="27" dur="2000" fill="hold"/>
                                        <p:tgtEl>
                                          <p:spTgt spid="278531">
                                            <p:txEl>
                                              <p:pRg st="3" end="3"/>
                                            </p:txEl>
                                          </p:spTgt>
                                        </p:tgtEl>
                                        <p:attrNameLst>
                                          <p:attrName>ppt_h</p:attrName>
                                        </p:attrNameLst>
                                      </p:cBhvr>
                                      <p:tavLst>
                                        <p:tav tm="0">
                                          <p:val>
                                            <p:strVal val="#ppt_h"/>
                                          </p:val>
                                        </p:tav>
                                        <p:tav tm="100000">
                                          <p:val>
                                            <p:strVal val="#ppt_h"/>
                                          </p:val>
                                        </p:tav>
                                      </p:tavLst>
                                    </p:anim>
                                  </p:childTnLst>
                                </p:cTn>
                              </p:par>
                            </p:childTnLst>
                          </p:cTn>
                        </p:par>
                        <p:par>
                          <p:cTn id="28" fill="hold" nodeType="afterGroup">
                            <p:stCondLst>
                              <p:cond delay="24800"/>
                            </p:stCondLst>
                            <p:childTnLst>
                              <p:par>
                                <p:cTn id="29" presetID="45" presetClass="entr" presetSubtype="0" fill="hold" nodeType="afterEffect">
                                  <p:stCondLst>
                                    <p:cond delay="0"/>
                                  </p:stCondLst>
                                  <p:iterate type="lt">
                                    <p:tmPct val="10000"/>
                                  </p:iterate>
                                  <p:childTnLst>
                                    <p:set>
                                      <p:cBhvr>
                                        <p:cTn id="30" dur="1" fill="hold">
                                          <p:stCondLst>
                                            <p:cond delay="0"/>
                                          </p:stCondLst>
                                        </p:cTn>
                                        <p:tgtEl>
                                          <p:spTgt spid="278531">
                                            <p:txEl>
                                              <p:pRg st="4" end="4"/>
                                            </p:txEl>
                                          </p:spTgt>
                                        </p:tgtEl>
                                        <p:attrNameLst>
                                          <p:attrName>style.visibility</p:attrName>
                                        </p:attrNameLst>
                                      </p:cBhvr>
                                      <p:to>
                                        <p:strVal val="visible"/>
                                      </p:to>
                                    </p:set>
                                    <p:animEffect transition="in" filter="fade">
                                      <p:cBhvr>
                                        <p:cTn id="31" dur="2000"/>
                                        <p:tgtEl>
                                          <p:spTgt spid="278531">
                                            <p:txEl>
                                              <p:pRg st="4" end="4"/>
                                            </p:txEl>
                                          </p:spTgt>
                                        </p:tgtEl>
                                      </p:cBhvr>
                                    </p:animEffect>
                                    <p:anim calcmode="lin" valueType="num">
                                      <p:cBhvr>
                                        <p:cTn id="32" dur="2000" fill="hold"/>
                                        <p:tgtEl>
                                          <p:spTgt spid="278531">
                                            <p:txEl>
                                              <p:pRg st="4" end="4"/>
                                            </p:txEl>
                                          </p:spTgt>
                                        </p:tgtEl>
                                        <p:attrNameLst>
                                          <p:attrName>ppt_w</p:attrName>
                                        </p:attrNameLst>
                                      </p:cBhvr>
                                      <p:tavLst>
                                        <p:tav tm="0" fmla="#ppt_w*sin(2.5*pi*$)">
                                          <p:val>
                                            <p:fltVal val="0"/>
                                          </p:val>
                                        </p:tav>
                                        <p:tav tm="100000">
                                          <p:val>
                                            <p:fltVal val="1"/>
                                          </p:val>
                                        </p:tav>
                                      </p:tavLst>
                                    </p:anim>
                                    <p:anim calcmode="lin" valueType="num">
                                      <p:cBhvr>
                                        <p:cTn id="33" dur="2000" fill="hold"/>
                                        <p:tgtEl>
                                          <p:spTgt spid="278531">
                                            <p:txEl>
                                              <p:pRg st="4" end="4"/>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Text Box 2">
            <a:extLst>
              <a:ext uri="{FF2B5EF4-FFF2-40B4-BE49-F238E27FC236}">
                <a16:creationId xmlns:a16="http://schemas.microsoft.com/office/drawing/2014/main" xmlns="" id="{C26427CD-F42D-4555-8FF5-3D2C4EFA83F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79555" name="Text Box 3">
            <a:extLst>
              <a:ext uri="{FF2B5EF4-FFF2-40B4-BE49-F238E27FC236}">
                <a16:creationId xmlns:a16="http://schemas.microsoft.com/office/drawing/2014/main" xmlns="" id="{65C5865E-55D9-4B7E-820C-69A057F41B49}"/>
              </a:ext>
            </a:extLst>
          </p:cNvPr>
          <p:cNvSpPr txBox="1">
            <a:spLocks noChangeArrowheads="1"/>
          </p:cNvSpPr>
          <p:nvPr/>
        </p:nvSpPr>
        <p:spPr bwMode="auto">
          <a:xfrm>
            <a:off x="755650" y="549275"/>
            <a:ext cx="7632700" cy="589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66FF99"/>
                </a:solidFill>
              </a:rPr>
              <a:t>3- نظر دیدگاه یادگیری اجتماعی </a:t>
            </a:r>
          </a:p>
          <a:p>
            <a:pPr algn="just" eaLnBrk="1" hangingPunct="1">
              <a:lnSpc>
                <a:spcPct val="140000"/>
              </a:lnSpc>
              <a:buFontTx/>
              <a:buChar char="•"/>
            </a:pPr>
            <a:r>
              <a:rPr lang="fa-IR" altLang="en-US" b="0">
                <a:solidFill>
                  <a:srgbClr val="FFFF00"/>
                </a:solidFill>
              </a:rPr>
              <a:t>تغییرات مناسب در موقعیتهای محیطی و از بین بردن زمینه های موجد پرخاشگرانه </a:t>
            </a:r>
          </a:p>
          <a:p>
            <a:pPr algn="just" eaLnBrk="1" hangingPunct="1">
              <a:lnSpc>
                <a:spcPct val="140000"/>
              </a:lnSpc>
              <a:buFontTx/>
              <a:buChar char="•"/>
            </a:pPr>
            <a:r>
              <a:rPr lang="fa-IR" altLang="en-US" b="0">
                <a:solidFill>
                  <a:srgbClr val="FFFF00"/>
                </a:solidFill>
              </a:rPr>
              <a:t>عدم تقویت موجد پرخاشگری </a:t>
            </a:r>
          </a:p>
          <a:p>
            <a:pPr algn="just" eaLnBrk="1" hangingPunct="1">
              <a:lnSpc>
                <a:spcPct val="140000"/>
              </a:lnSpc>
              <a:buFontTx/>
              <a:buChar char="•"/>
            </a:pPr>
            <a:r>
              <a:rPr lang="fa-IR" altLang="en-US" b="0">
                <a:solidFill>
                  <a:srgbClr val="FFFF00"/>
                </a:solidFill>
              </a:rPr>
              <a:t>عرضه الگوهای غیر پرخاشگرانه </a:t>
            </a:r>
          </a:p>
          <a:p>
            <a:pPr algn="just" eaLnBrk="1" hangingPunct="1">
              <a:lnSpc>
                <a:spcPct val="140000"/>
              </a:lnSpc>
              <a:buFontTx/>
              <a:buChar char="•"/>
            </a:pPr>
            <a:r>
              <a:rPr lang="fa-IR" altLang="en-US" b="0">
                <a:solidFill>
                  <a:srgbClr val="FFFF00"/>
                </a:solidFill>
              </a:rPr>
              <a:t>استدلای </a:t>
            </a:r>
          </a:p>
          <a:p>
            <a:pPr algn="just" eaLnBrk="1" hangingPunct="1">
              <a:lnSpc>
                <a:spcPct val="140000"/>
              </a:lnSpc>
              <a:buFontTx/>
              <a:buChar char="•"/>
            </a:pPr>
            <a:r>
              <a:rPr lang="fa-IR" altLang="en-US" b="0">
                <a:solidFill>
                  <a:srgbClr val="FFFF00"/>
                </a:solidFill>
              </a:rPr>
              <a:t>تنبیه ملایم پرخاشگر</a:t>
            </a:r>
          </a:p>
          <a:p>
            <a:pPr algn="just" eaLnBrk="1" hangingPunct="1">
              <a:lnSpc>
                <a:spcPct val="140000"/>
              </a:lnSpc>
              <a:buFontTx/>
              <a:buChar char="•"/>
            </a:pPr>
            <a:r>
              <a:rPr lang="fa-IR" altLang="en-US" b="0">
                <a:solidFill>
                  <a:srgbClr val="FFFF00"/>
                </a:solidFill>
              </a:rPr>
              <a:t>تنبیه الگوهای پرخاشگر</a:t>
            </a:r>
          </a:p>
          <a:p>
            <a:pPr algn="just" eaLnBrk="1" hangingPunct="1">
              <a:lnSpc>
                <a:spcPct val="140000"/>
              </a:lnSpc>
              <a:buFontTx/>
              <a:buChar char="•"/>
            </a:pPr>
            <a:r>
              <a:rPr lang="fa-IR" altLang="en-US" b="0">
                <a:solidFill>
                  <a:srgbClr val="FFFF00"/>
                </a:solidFill>
              </a:rPr>
              <a:t>تقویت رفتارهای مغایر</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279555">
                                            <p:txEl>
                                              <p:pRg st="0" end="0"/>
                                            </p:txEl>
                                          </p:spTgt>
                                        </p:tgtEl>
                                        <p:attrNameLst>
                                          <p:attrName>style.visibility</p:attrName>
                                        </p:attrNameLst>
                                      </p:cBhvr>
                                      <p:to>
                                        <p:strVal val="visible"/>
                                      </p:to>
                                    </p:set>
                                    <p:anim calcmode="lin" valueType="num">
                                      <p:cBhvr>
                                        <p:cTn id="7" dur="2000" fill="hold"/>
                                        <p:tgtEl>
                                          <p:spTgt spid="279555">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279555">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279555">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279555">
                                            <p:txEl>
                                              <p:pRg st="1" end="1"/>
                                            </p:txEl>
                                          </p:spTgt>
                                        </p:tgtEl>
                                        <p:attrNameLst>
                                          <p:attrName>style.visibility</p:attrName>
                                        </p:attrNameLst>
                                      </p:cBhvr>
                                      <p:to>
                                        <p:strVal val="visible"/>
                                      </p:to>
                                    </p:set>
                                    <p:anim calcmode="lin" valueType="num">
                                      <p:cBhvr>
                                        <p:cTn id="13" dur="2000" fill="hold"/>
                                        <p:tgtEl>
                                          <p:spTgt spid="279555">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279555">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279555">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279555">
                                            <p:txEl>
                                              <p:pRg st="2" end="2"/>
                                            </p:txEl>
                                          </p:spTgt>
                                        </p:tgtEl>
                                        <p:attrNameLst>
                                          <p:attrName>style.visibility</p:attrName>
                                        </p:attrNameLst>
                                      </p:cBhvr>
                                      <p:to>
                                        <p:strVal val="visible"/>
                                      </p:to>
                                    </p:set>
                                    <p:anim calcmode="lin" valueType="num">
                                      <p:cBhvr>
                                        <p:cTn id="19" dur="2000" fill="hold"/>
                                        <p:tgtEl>
                                          <p:spTgt spid="279555">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279555">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279555">
                                            <p:txEl>
                                              <p:pRg st="2" end="2"/>
                                            </p:txEl>
                                          </p:spTgt>
                                        </p:tgtEl>
                                      </p:cBhvr>
                                    </p:animEffect>
                                  </p:childTnLst>
                                </p:cTn>
                              </p:par>
                            </p:childTnLst>
                          </p:cTn>
                        </p:par>
                        <p:par>
                          <p:cTn id="22" fill="hold" nodeType="afterGroup">
                            <p:stCondLst>
                              <p:cond delay="6000"/>
                            </p:stCondLst>
                            <p:childTnLst>
                              <p:par>
                                <p:cTn id="23" presetID="55" presetClass="entr" presetSubtype="0" fill="hold" nodeType="afterEffect">
                                  <p:stCondLst>
                                    <p:cond delay="0"/>
                                  </p:stCondLst>
                                  <p:childTnLst>
                                    <p:set>
                                      <p:cBhvr>
                                        <p:cTn id="24" dur="1" fill="hold">
                                          <p:stCondLst>
                                            <p:cond delay="0"/>
                                          </p:stCondLst>
                                        </p:cTn>
                                        <p:tgtEl>
                                          <p:spTgt spid="279555">
                                            <p:txEl>
                                              <p:pRg st="3" end="3"/>
                                            </p:txEl>
                                          </p:spTgt>
                                        </p:tgtEl>
                                        <p:attrNameLst>
                                          <p:attrName>style.visibility</p:attrName>
                                        </p:attrNameLst>
                                      </p:cBhvr>
                                      <p:to>
                                        <p:strVal val="visible"/>
                                      </p:to>
                                    </p:set>
                                    <p:anim calcmode="lin" valueType="num">
                                      <p:cBhvr>
                                        <p:cTn id="25" dur="2000" fill="hold"/>
                                        <p:tgtEl>
                                          <p:spTgt spid="279555">
                                            <p:txEl>
                                              <p:pRg st="3" end="3"/>
                                            </p:txEl>
                                          </p:spTgt>
                                        </p:tgtEl>
                                        <p:attrNameLst>
                                          <p:attrName>ppt_w</p:attrName>
                                        </p:attrNameLst>
                                      </p:cBhvr>
                                      <p:tavLst>
                                        <p:tav tm="0">
                                          <p:val>
                                            <p:strVal val="#ppt_w*0.70"/>
                                          </p:val>
                                        </p:tav>
                                        <p:tav tm="100000">
                                          <p:val>
                                            <p:strVal val="#ppt_w"/>
                                          </p:val>
                                        </p:tav>
                                      </p:tavLst>
                                    </p:anim>
                                    <p:anim calcmode="lin" valueType="num">
                                      <p:cBhvr>
                                        <p:cTn id="26" dur="2000" fill="hold"/>
                                        <p:tgtEl>
                                          <p:spTgt spid="279555">
                                            <p:txEl>
                                              <p:pRg st="3" end="3"/>
                                            </p:txEl>
                                          </p:spTgt>
                                        </p:tgtEl>
                                        <p:attrNameLst>
                                          <p:attrName>ppt_h</p:attrName>
                                        </p:attrNameLst>
                                      </p:cBhvr>
                                      <p:tavLst>
                                        <p:tav tm="0">
                                          <p:val>
                                            <p:strVal val="#ppt_h"/>
                                          </p:val>
                                        </p:tav>
                                        <p:tav tm="100000">
                                          <p:val>
                                            <p:strVal val="#ppt_h"/>
                                          </p:val>
                                        </p:tav>
                                      </p:tavLst>
                                    </p:anim>
                                    <p:animEffect transition="in" filter="fade">
                                      <p:cBhvr>
                                        <p:cTn id="27" dur="2000"/>
                                        <p:tgtEl>
                                          <p:spTgt spid="279555">
                                            <p:txEl>
                                              <p:pRg st="3" end="3"/>
                                            </p:txEl>
                                          </p:spTgt>
                                        </p:tgtEl>
                                      </p:cBhvr>
                                    </p:animEffect>
                                  </p:childTnLst>
                                </p:cTn>
                              </p:par>
                            </p:childTnLst>
                          </p:cTn>
                        </p:par>
                        <p:par>
                          <p:cTn id="28" fill="hold" nodeType="afterGroup">
                            <p:stCondLst>
                              <p:cond delay="8000"/>
                            </p:stCondLst>
                            <p:childTnLst>
                              <p:par>
                                <p:cTn id="29" presetID="55" presetClass="entr" presetSubtype="0" fill="hold" nodeType="afterEffect">
                                  <p:stCondLst>
                                    <p:cond delay="0"/>
                                  </p:stCondLst>
                                  <p:childTnLst>
                                    <p:set>
                                      <p:cBhvr>
                                        <p:cTn id="30" dur="1" fill="hold">
                                          <p:stCondLst>
                                            <p:cond delay="0"/>
                                          </p:stCondLst>
                                        </p:cTn>
                                        <p:tgtEl>
                                          <p:spTgt spid="279555">
                                            <p:txEl>
                                              <p:pRg st="4" end="4"/>
                                            </p:txEl>
                                          </p:spTgt>
                                        </p:tgtEl>
                                        <p:attrNameLst>
                                          <p:attrName>style.visibility</p:attrName>
                                        </p:attrNameLst>
                                      </p:cBhvr>
                                      <p:to>
                                        <p:strVal val="visible"/>
                                      </p:to>
                                    </p:set>
                                    <p:anim calcmode="lin" valueType="num">
                                      <p:cBhvr>
                                        <p:cTn id="31" dur="2000" fill="hold"/>
                                        <p:tgtEl>
                                          <p:spTgt spid="279555">
                                            <p:txEl>
                                              <p:pRg st="4" end="4"/>
                                            </p:txEl>
                                          </p:spTgt>
                                        </p:tgtEl>
                                        <p:attrNameLst>
                                          <p:attrName>ppt_w</p:attrName>
                                        </p:attrNameLst>
                                      </p:cBhvr>
                                      <p:tavLst>
                                        <p:tav tm="0">
                                          <p:val>
                                            <p:strVal val="#ppt_w*0.70"/>
                                          </p:val>
                                        </p:tav>
                                        <p:tav tm="100000">
                                          <p:val>
                                            <p:strVal val="#ppt_w"/>
                                          </p:val>
                                        </p:tav>
                                      </p:tavLst>
                                    </p:anim>
                                    <p:anim calcmode="lin" valueType="num">
                                      <p:cBhvr>
                                        <p:cTn id="32" dur="2000" fill="hold"/>
                                        <p:tgtEl>
                                          <p:spTgt spid="279555">
                                            <p:txEl>
                                              <p:pRg st="4" end="4"/>
                                            </p:txEl>
                                          </p:spTgt>
                                        </p:tgtEl>
                                        <p:attrNameLst>
                                          <p:attrName>ppt_h</p:attrName>
                                        </p:attrNameLst>
                                      </p:cBhvr>
                                      <p:tavLst>
                                        <p:tav tm="0">
                                          <p:val>
                                            <p:strVal val="#ppt_h"/>
                                          </p:val>
                                        </p:tav>
                                        <p:tav tm="100000">
                                          <p:val>
                                            <p:strVal val="#ppt_h"/>
                                          </p:val>
                                        </p:tav>
                                      </p:tavLst>
                                    </p:anim>
                                    <p:animEffect transition="in" filter="fade">
                                      <p:cBhvr>
                                        <p:cTn id="33" dur="2000"/>
                                        <p:tgtEl>
                                          <p:spTgt spid="279555">
                                            <p:txEl>
                                              <p:pRg st="4" end="4"/>
                                            </p:txEl>
                                          </p:spTgt>
                                        </p:tgtEl>
                                      </p:cBhvr>
                                    </p:animEffect>
                                  </p:childTnLst>
                                </p:cTn>
                              </p:par>
                            </p:childTnLst>
                          </p:cTn>
                        </p:par>
                        <p:par>
                          <p:cTn id="34" fill="hold" nodeType="afterGroup">
                            <p:stCondLst>
                              <p:cond delay="10000"/>
                            </p:stCondLst>
                            <p:childTnLst>
                              <p:par>
                                <p:cTn id="35" presetID="55" presetClass="entr" presetSubtype="0" fill="hold" nodeType="afterEffect">
                                  <p:stCondLst>
                                    <p:cond delay="0"/>
                                  </p:stCondLst>
                                  <p:childTnLst>
                                    <p:set>
                                      <p:cBhvr>
                                        <p:cTn id="36" dur="1" fill="hold">
                                          <p:stCondLst>
                                            <p:cond delay="0"/>
                                          </p:stCondLst>
                                        </p:cTn>
                                        <p:tgtEl>
                                          <p:spTgt spid="279555">
                                            <p:txEl>
                                              <p:pRg st="5" end="5"/>
                                            </p:txEl>
                                          </p:spTgt>
                                        </p:tgtEl>
                                        <p:attrNameLst>
                                          <p:attrName>style.visibility</p:attrName>
                                        </p:attrNameLst>
                                      </p:cBhvr>
                                      <p:to>
                                        <p:strVal val="visible"/>
                                      </p:to>
                                    </p:set>
                                    <p:anim calcmode="lin" valueType="num">
                                      <p:cBhvr>
                                        <p:cTn id="37" dur="2000" fill="hold"/>
                                        <p:tgtEl>
                                          <p:spTgt spid="279555">
                                            <p:txEl>
                                              <p:pRg st="5" end="5"/>
                                            </p:txEl>
                                          </p:spTgt>
                                        </p:tgtEl>
                                        <p:attrNameLst>
                                          <p:attrName>ppt_w</p:attrName>
                                        </p:attrNameLst>
                                      </p:cBhvr>
                                      <p:tavLst>
                                        <p:tav tm="0">
                                          <p:val>
                                            <p:strVal val="#ppt_w*0.70"/>
                                          </p:val>
                                        </p:tav>
                                        <p:tav tm="100000">
                                          <p:val>
                                            <p:strVal val="#ppt_w"/>
                                          </p:val>
                                        </p:tav>
                                      </p:tavLst>
                                    </p:anim>
                                    <p:anim calcmode="lin" valueType="num">
                                      <p:cBhvr>
                                        <p:cTn id="38" dur="2000" fill="hold"/>
                                        <p:tgtEl>
                                          <p:spTgt spid="279555">
                                            <p:txEl>
                                              <p:pRg st="5" end="5"/>
                                            </p:txEl>
                                          </p:spTgt>
                                        </p:tgtEl>
                                        <p:attrNameLst>
                                          <p:attrName>ppt_h</p:attrName>
                                        </p:attrNameLst>
                                      </p:cBhvr>
                                      <p:tavLst>
                                        <p:tav tm="0">
                                          <p:val>
                                            <p:strVal val="#ppt_h"/>
                                          </p:val>
                                        </p:tav>
                                        <p:tav tm="100000">
                                          <p:val>
                                            <p:strVal val="#ppt_h"/>
                                          </p:val>
                                        </p:tav>
                                      </p:tavLst>
                                    </p:anim>
                                    <p:animEffect transition="in" filter="fade">
                                      <p:cBhvr>
                                        <p:cTn id="39" dur="2000"/>
                                        <p:tgtEl>
                                          <p:spTgt spid="279555">
                                            <p:txEl>
                                              <p:pRg st="5" end="5"/>
                                            </p:txEl>
                                          </p:spTgt>
                                        </p:tgtEl>
                                      </p:cBhvr>
                                    </p:animEffect>
                                  </p:childTnLst>
                                </p:cTn>
                              </p:par>
                            </p:childTnLst>
                          </p:cTn>
                        </p:par>
                        <p:par>
                          <p:cTn id="40" fill="hold" nodeType="afterGroup">
                            <p:stCondLst>
                              <p:cond delay="12000"/>
                            </p:stCondLst>
                            <p:childTnLst>
                              <p:par>
                                <p:cTn id="41" presetID="55" presetClass="entr" presetSubtype="0" fill="hold" nodeType="afterEffect">
                                  <p:stCondLst>
                                    <p:cond delay="0"/>
                                  </p:stCondLst>
                                  <p:childTnLst>
                                    <p:set>
                                      <p:cBhvr>
                                        <p:cTn id="42" dur="1" fill="hold">
                                          <p:stCondLst>
                                            <p:cond delay="0"/>
                                          </p:stCondLst>
                                        </p:cTn>
                                        <p:tgtEl>
                                          <p:spTgt spid="279555">
                                            <p:txEl>
                                              <p:pRg st="6" end="6"/>
                                            </p:txEl>
                                          </p:spTgt>
                                        </p:tgtEl>
                                        <p:attrNameLst>
                                          <p:attrName>style.visibility</p:attrName>
                                        </p:attrNameLst>
                                      </p:cBhvr>
                                      <p:to>
                                        <p:strVal val="visible"/>
                                      </p:to>
                                    </p:set>
                                    <p:anim calcmode="lin" valueType="num">
                                      <p:cBhvr>
                                        <p:cTn id="43" dur="2000" fill="hold"/>
                                        <p:tgtEl>
                                          <p:spTgt spid="279555">
                                            <p:txEl>
                                              <p:pRg st="6" end="6"/>
                                            </p:txEl>
                                          </p:spTgt>
                                        </p:tgtEl>
                                        <p:attrNameLst>
                                          <p:attrName>ppt_w</p:attrName>
                                        </p:attrNameLst>
                                      </p:cBhvr>
                                      <p:tavLst>
                                        <p:tav tm="0">
                                          <p:val>
                                            <p:strVal val="#ppt_w*0.70"/>
                                          </p:val>
                                        </p:tav>
                                        <p:tav tm="100000">
                                          <p:val>
                                            <p:strVal val="#ppt_w"/>
                                          </p:val>
                                        </p:tav>
                                      </p:tavLst>
                                    </p:anim>
                                    <p:anim calcmode="lin" valueType="num">
                                      <p:cBhvr>
                                        <p:cTn id="44" dur="2000" fill="hold"/>
                                        <p:tgtEl>
                                          <p:spTgt spid="279555">
                                            <p:txEl>
                                              <p:pRg st="6" end="6"/>
                                            </p:txEl>
                                          </p:spTgt>
                                        </p:tgtEl>
                                        <p:attrNameLst>
                                          <p:attrName>ppt_h</p:attrName>
                                        </p:attrNameLst>
                                      </p:cBhvr>
                                      <p:tavLst>
                                        <p:tav tm="0">
                                          <p:val>
                                            <p:strVal val="#ppt_h"/>
                                          </p:val>
                                        </p:tav>
                                        <p:tav tm="100000">
                                          <p:val>
                                            <p:strVal val="#ppt_h"/>
                                          </p:val>
                                        </p:tav>
                                      </p:tavLst>
                                    </p:anim>
                                    <p:animEffect transition="in" filter="fade">
                                      <p:cBhvr>
                                        <p:cTn id="45" dur="2000"/>
                                        <p:tgtEl>
                                          <p:spTgt spid="279555">
                                            <p:txEl>
                                              <p:pRg st="6" end="6"/>
                                            </p:txEl>
                                          </p:spTgt>
                                        </p:tgtEl>
                                      </p:cBhvr>
                                    </p:animEffect>
                                  </p:childTnLst>
                                </p:cTn>
                              </p:par>
                            </p:childTnLst>
                          </p:cTn>
                        </p:par>
                        <p:par>
                          <p:cTn id="46" fill="hold" nodeType="afterGroup">
                            <p:stCondLst>
                              <p:cond delay="14000"/>
                            </p:stCondLst>
                            <p:childTnLst>
                              <p:par>
                                <p:cTn id="47" presetID="55" presetClass="entr" presetSubtype="0" fill="hold" nodeType="afterEffect">
                                  <p:stCondLst>
                                    <p:cond delay="0"/>
                                  </p:stCondLst>
                                  <p:childTnLst>
                                    <p:set>
                                      <p:cBhvr>
                                        <p:cTn id="48" dur="1" fill="hold">
                                          <p:stCondLst>
                                            <p:cond delay="0"/>
                                          </p:stCondLst>
                                        </p:cTn>
                                        <p:tgtEl>
                                          <p:spTgt spid="279555">
                                            <p:txEl>
                                              <p:pRg st="7" end="7"/>
                                            </p:txEl>
                                          </p:spTgt>
                                        </p:tgtEl>
                                        <p:attrNameLst>
                                          <p:attrName>style.visibility</p:attrName>
                                        </p:attrNameLst>
                                      </p:cBhvr>
                                      <p:to>
                                        <p:strVal val="visible"/>
                                      </p:to>
                                    </p:set>
                                    <p:anim calcmode="lin" valueType="num">
                                      <p:cBhvr>
                                        <p:cTn id="49" dur="2000" fill="hold"/>
                                        <p:tgtEl>
                                          <p:spTgt spid="279555">
                                            <p:txEl>
                                              <p:pRg st="7" end="7"/>
                                            </p:txEl>
                                          </p:spTgt>
                                        </p:tgtEl>
                                        <p:attrNameLst>
                                          <p:attrName>ppt_w</p:attrName>
                                        </p:attrNameLst>
                                      </p:cBhvr>
                                      <p:tavLst>
                                        <p:tav tm="0">
                                          <p:val>
                                            <p:strVal val="#ppt_w*0.70"/>
                                          </p:val>
                                        </p:tav>
                                        <p:tav tm="100000">
                                          <p:val>
                                            <p:strVal val="#ppt_w"/>
                                          </p:val>
                                        </p:tav>
                                      </p:tavLst>
                                    </p:anim>
                                    <p:anim calcmode="lin" valueType="num">
                                      <p:cBhvr>
                                        <p:cTn id="50" dur="2000" fill="hold"/>
                                        <p:tgtEl>
                                          <p:spTgt spid="279555">
                                            <p:txEl>
                                              <p:pRg st="7" end="7"/>
                                            </p:txEl>
                                          </p:spTgt>
                                        </p:tgtEl>
                                        <p:attrNameLst>
                                          <p:attrName>ppt_h</p:attrName>
                                        </p:attrNameLst>
                                      </p:cBhvr>
                                      <p:tavLst>
                                        <p:tav tm="0">
                                          <p:val>
                                            <p:strVal val="#ppt_h"/>
                                          </p:val>
                                        </p:tav>
                                        <p:tav tm="100000">
                                          <p:val>
                                            <p:strVal val="#ppt_h"/>
                                          </p:val>
                                        </p:tav>
                                      </p:tavLst>
                                    </p:anim>
                                    <p:animEffect transition="in" filter="fade">
                                      <p:cBhvr>
                                        <p:cTn id="51" dur="2000"/>
                                        <p:tgtEl>
                                          <p:spTgt spid="27955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Text Box 2">
            <a:extLst>
              <a:ext uri="{FF2B5EF4-FFF2-40B4-BE49-F238E27FC236}">
                <a16:creationId xmlns:a16="http://schemas.microsoft.com/office/drawing/2014/main" xmlns="" id="{F331EE3D-E9C0-4937-8B5A-3D88EAAB718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0579" name="Text Box 3">
            <a:extLst>
              <a:ext uri="{FF2B5EF4-FFF2-40B4-BE49-F238E27FC236}">
                <a16:creationId xmlns:a16="http://schemas.microsoft.com/office/drawing/2014/main" xmlns="" id="{B0C2F637-77CA-4A51-A36E-FCEB389918E1}"/>
              </a:ext>
            </a:extLst>
          </p:cNvPr>
          <p:cNvSpPr txBox="1">
            <a:spLocks noChangeArrowheads="1"/>
          </p:cNvSpPr>
          <p:nvPr/>
        </p:nvSpPr>
        <p:spPr bwMode="auto">
          <a:xfrm>
            <a:off x="755650" y="549275"/>
            <a:ext cx="7632700" cy="4162425"/>
          </a:xfrm>
          <a:prstGeom prst="rect">
            <a:avLst/>
          </a:prstGeom>
          <a:noFill/>
          <a:ln w="9525">
            <a:noFill/>
            <a:miter lim="800000"/>
            <a:headEnd/>
            <a:tailEnd/>
          </a:ln>
          <a:effectLst/>
        </p:spPr>
        <p:txBody>
          <a:bodyPr>
            <a:spAutoFit/>
          </a:bodyPr>
          <a:lstStyle/>
          <a:p>
            <a:pPr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دهم </a:t>
            </a:r>
          </a:p>
          <a:p>
            <a:pPr algn="ctr">
              <a:lnSpc>
                <a:spcPct val="150000"/>
              </a:lnSpc>
              <a:defRPr/>
            </a:pPr>
            <a:r>
              <a:rPr lang="fa-IR">
                <a:solidFill>
                  <a:srgbClr val="66FF99"/>
                </a:solidFill>
                <a:latin typeface="Arial" charset="0"/>
                <a:cs typeface="B Zar" pitchFamily="2" charset="-78"/>
              </a:rPr>
              <a:t>نگرشها و چگونگی تکوین آنها</a:t>
            </a:r>
            <a:r>
              <a:rPr lang="fa-IR" sz="1800" b="0">
                <a:latin typeface="Arial" charset="0"/>
                <a:cs typeface="Arial" charset="0"/>
              </a:rPr>
              <a:t> </a:t>
            </a:r>
          </a:p>
          <a:p>
            <a:pPr algn="ctr">
              <a:lnSpc>
                <a:spcPct val="150000"/>
              </a:lnSpc>
              <a:defRPr/>
            </a:pPr>
            <a:endParaRPr lang="fa-IR" sz="1800" b="0">
              <a:latin typeface="Arial" charset="0"/>
              <a:cs typeface="Arial" charset="0"/>
            </a:endParaRPr>
          </a:p>
          <a:p>
            <a:pPr>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sz="1800" b="0">
                <a:latin typeface="Arial" charset="0"/>
                <a:cs typeface="Arial" charset="0"/>
              </a:rPr>
              <a:t>	</a:t>
            </a:r>
            <a:r>
              <a:rPr lang="fa-IR" b="0">
                <a:solidFill>
                  <a:srgbClr val="FFFF00"/>
                </a:solidFill>
                <a:latin typeface="Arial" charset="0"/>
                <a:cs typeface="B Zar" pitchFamily="2" charset="-78"/>
              </a:rPr>
              <a:t>آشنایی با مفهوم نگرش، بررسی جنبه های گوناگون و چگونگی شکل گیری آنها است.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80579">
                                            <p:txEl>
                                              <p:pRg st="0" end="0"/>
                                            </p:txEl>
                                          </p:spTgt>
                                        </p:tgtEl>
                                        <p:attrNameLst>
                                          <p:attrName>style.visibility</p:attrName>
                                        </p:attrNameLst>
                                      </p:cBhvr>
                                      <p:to>
                                        <p:strVal val="visible"/>
                                      </p:to>
                                    </p:set>
                                    <p:anim calcmode="lin" valueType="num">
                                      <p:cBhvr additive="base">
                                        <p:cTn id="7" dur="2000" fill="hold"/>
                                        <p:tgtEl>
                                          <p:spTgt spid="280579">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80579">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80579">
                                            <p:txEl>
                                              <p:pRg st="1" end="1"/>
                                            </p:txEl>
                                          </p:spTgt>
                                        </p:tgtEl>
                                        <p:attrNameLst>
                                          <p:attrName>style.visibility</p:attrName>
                                        </p:attrNameLst>
                                      </p:cBhvr>
                                      <p:to>
                                        <p:strVal val="visible"/>
                                      </p:to>
                                    </p:set>
                                    <p:anim calcmode="lin" valueType="num">
                                      <p:cBhvr additive="base">
                                        <p:cTn id="12" dur="2000" fill="hold"/>
                                        <p:tgtEl>
                                          <p:spTgt spid="280579">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80579">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280579">
                                            <p:txEl>
                                              <p:pRg st="3" end="3"/>
                                            </p:txEl>
                                          </p:spTgt>
                                        </p:tgtEl>
                                        <p:attrNameLst>
                                          <p:attrName>style.visibility</p:attrName>
                                        </p:attrNameLst>
                                      </p:cBhvr>
                                      <p:to>
                                        <p:strVal val="visible"/>
                                      </p:to>
                                    </p:set>
                                    <p:anim calcmode="lin" valueType="num">
                                      <p:cBhvr additive="base">
                                        <p:cTn id="17" dur="2000" fill="hold"/>
                                        <p:tgtEl>
                                          <p:spTgt spid="280579">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80579">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280579">
                                            <p:txEl>
                                              <p:pRg st="4" end="4"/>
                                            </p:txEl>
                                          </p:spTgt>
                                        </p:tgtEl>
                                        <p:attrNameLst>
                                          <p:attrName>style.visibility</p:attrName>
                                        </p:attrNameLst>
                                      </p:cBhvr>
                                      <p:to>
                                        <p:strVal val="visible"/>
                                      </p:to>
                                    </p:set>
                                    <p:anim calcmode="lin" valueType="num">
                                      <p:cBhvr additive="base">
                                        <p:cTn id="22" dur="2000" fill="hold"/>
                                        <p:tgtEl>
                                          <p:spTgt spid="280579">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80579">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Text Box 2">
            <a:extLst>
              <a:ext uri="{FF2B5EF4-FFF2-40B4-BE49-F238E27FC236}">
                <a16:creationId xmlns:a16="http://schemas.microsoft.com/office/drawing/2014/main" xmlns="" id="{0F171330-0E5B-4FEB-B80D-1D67966F043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1603" name="Text Box 3">
            <a:extLst>
              <a:ext uri="{FF2B5EF4-FFF2-40B4-BE49-F238E27FC236}">
                <a16:creationId xmlns:a16="http://schemas.microsoft.com/office/drawing/2014/main" xmlns="" id="{3D9649D4-2C37-4C07-AAFA-54A69D9EE467}"/>
              </a:ext>
            </a:extLst>
          </p:cNvPr>
          <p:cNvSpPr txBox="1">
            <a:spLocks noChangeArrowheads="1"/>
          </p:cNvSpPr>
          <p:nvPr/>
        </p:nvSpPr>
        <p:spPr bwMode="auto">
          <a:xfrm>
            <a:off x="755650" y="549275"/>
            <a:ext cx="7632700" cy="4206875"/>
          </a:xfrm>
          <a:prstGeom prst="rect">
            <a:avLst/>
          </a:prstGeom>
          <a:noFill/>
          <a:ln w="9525">
            <a:noFill/>
            <a:miter lim="800000"/>
            <a:headEnd/>
            <a:tailEnd/>
          </a:ln>
          <a:effectLst/>
        </p:spPr>
        <p:txBody>
          <a:bodyPr>
            <a:spAutoFit/>
          </a:bodyPr>
          <a:lstStyle/>
          <a:p>
            <a:pPr marL="361950" indent="-36195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های آموزش جزئی:</a:t>
            </a:r>
          </a:p>
          <a:p>
            <a:pPr marL="361950" indent="-36195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361950" indent="-361950" algn="just">
              <a:lnSpc>
                <a:spcPct val="150000"/>
              </a:lnSpc>
              <a:defRPr/>
            </a:pPr>
            <a:r>
              <a:rPr lang="fa-IR" b="0">
                <a:solidFill>
                  <a:srgbClr val="FFFF00"/>
                </a:solidFill>
                <a:latin typeface="Arial" charset="0"/>
                <a:cs typeface="B Zar" pitchFamily="2" charset="-78"/>
              </a:rPr>
              <a:t>1- سه تعریف از نگرش را بیان کنند و تعریف سه عنصری نگرش را توضیح دهند.</a:t>
            </a:r>
          </a:p>
          <a:p>
            <a:pPr marL="361950" indent="-361950" algn="just">
              <a:lnSpc>
                <a:spcPct val="150000"/>
              </a:lnSpc>
              <a:defRPr/>
            </a:pPr>
            <a:r>
              <a:rPr lang="fa-IR" b="0">
                <a:solidFill>
                  <a:srgbClr val="FFFF00"/>
                </a:solidFill>
                <a:latin typeface="Arial" charset="0"/>
                <a:cs typeface="B Zar" pitchFamily="2" charset="-78"/>
              </a:rPr>
              <a:t>2- عناصر ویژگیهای سه گانه نگرش را با ذکر مثال توضیح دهند و مهمترین عناصر و ویژگیها را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281603">
                                            <p:txEl>
                                              <p:pRg st="0" end="0"/>
                                            </p:txEl>
                                          </p:spTgt>
                                        </p:tgtEl>
                                        <p:attrNameLst>
                                          <p:attrName>style.visibility</p:attrName>
                                        </p:attrNameLst>
                                      </p:cBhvr>
                                      <p:to>
                                        <p:strVal val="visible"/>
                                      </p:to>
                                    </p:set>
                                    <p:anim calcmode="lin" valueType="num">
                                      <p:cBhvr>
                                        <p:cTn id="7" dur="2000" fill="hold"/>
                                        <p:tgtEl>
                                          <p:spTgt spid="28160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81603">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281603">
                                            <p:txEl>
                                              <p:pRg st="0" end="0"/>
                                            </p:txEl>
                                          </p:spTgt>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281603">
                                            <p:txEl>
                                              <p:pRg st="1" end="1"/>
                                            </p:txEl>
                                          </p:spTgt>
                                        </p:tgtEl>
                                        <p:attrNameLst>
                                          <p:attrName>style.visibility</p:attrName>
                                        </p:attrNameLst>
                                      </p:cBhvr>
                                      <p:to>
                                        <p:strVal val="visible"/>
                                      </p:to>
                                    </p:set>
                                    <p:anim calcmode="lin" valueType="num">
                                      <p:cBhvr>
                                        <p:cTn id="13" dur="2000" fill="hold"/>
                                        <p:tgtEl>
                                          <p:spTgt spid="281603">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281603">
                                            <p:txEl>
                                              <p:pRg st="1" end="1"/>
                                            </p:txEl>
                                          </p:spTgt>
                                        </p:tgtEl>
                                        <p:attrNameLst>
                                          <p:attrName>ppt_h</p:attrName>
                                        </p:attrNameLst>
                                      </p:cBhvr>
                                      <p:tavLst>
                                        <p:tav tm="0">
                                          <p:val>
                                            <p:fltVal val="0"/>
                                          </p:val>
                                        </p:tav>
                                        <p:tav tm="100000">
                                          <p:val>
                                            <p:strVal val="#ppt_h"/>
                                          </p:val>
                                        </p:tav>
                                      </p:tavLst>
                                    </p:anim>
                                    <p:animEffect transition="in" filter="fade">
                                      <p:cBhvr>
                                        <p:cTn id="15" dur="2000"/>
                                        <p:tgtEl>
                                          <p:spTgt spid="281603">
                                            <p:txEl>
                                              <p:pRg st="1" end="1"/>
                                            </p:txEl>
                                          </p:spTgt>
                                        </p:tgtEl>
                                      </p:cBhvr>
                                    </p:animEffect>
                                  </p:childTnLst>
                                </p:cTn>
                              </p:par>
                            </p:childTnLst>
                          </p:cTn>
                        </p:par>
                        <p:par>
                          <p:cTn id="16" fill="hold" nodeType="afterGroup">
                            <p:stCondLst>
                              <p:cond delay="4000"/>
                            </p:stCondLst>
                            <p:childTnLst>
                              <p:par>
                                <p:cTn id="17" presetID="53" presetClass="entr" presetSubtype="0" fill="hold" nodeType="afterEffect">
                                  <p:stCondLst>
                                    <p:cond delay="0"/>
                                  </p:stCondLst>
                                  <p:childTnLst>
                                    <p:set>
                                      <p:cBhvr>
                                        <p:cTn id="18" dur="1" fill="hold">
                                          <p:stCondLst>
                                            <p:cond delay="0"/>
                                          </p:stCondLst>
                                        </p:cTn>
                                        <p:tgtEl>
                                          <p:spTgt spid="281603">
                                            <p:txEl>
                                              <p:pRg st="2" end="2"/>
                                            </p:txEl>
                                          </p:spTgt>
                                        </p:tgtEl>
                                        <p:attrNameLst>
                                          <p:attrName>style.visibility</p:attrName>
                                        </p:attrNameLst>
                                      </p:cBhvr>
                                      <p:to>
                                        <p:strVal val="visible"/>
                                      </p:to>
                                    </p:set>
                                    <p:anim calcmode="lin" valueType="num">
                                      <p:cBhvr>
                                        <p:cTn id="19" dur="2000" fill="hold"/>
                                        <p:tgtEl>
                                          <p:spTgt spid="281603">
                                            <p:txEl>
                                              <p:pRg st="2" end="2"/>
                                            </p:txEl>
                                          </p:spTgt>
                                        </p:tgtEl>
                                        <p:attrNameLst>
                                          <p:attrName>ppt_w</p:attrName>
                                        </p:attrNameLst>
                                      </p:cBhvr>
                                      <p:tavLst>
                                        <p:tav tm="0">
                                          <p:val>
                                            <p:fltVal val="0"/>
                                          </p:val>
                                        </p:tav>
                                        <p:tav tm="100000">
                                          <p:val>
                                            <p:strVal val="#ppt_w"/>
                                          </p:val>
                                        </p:tav>
                                      </p:tavLst>
                                    </p:anim>
                                    <p:anim calcmode="lin" valueType="num">
                                      <p:cBhvr>
                                        <p:cTn id="20" dur="2000" fill="hold"/>
                                        <p:tgtEl>
                                          <p:spTgt spid="281603">
                                            <p:txEl>
                                              <p:pRg st="2" end="2"/>
                                            </p:txEl>
                                          </p:spTgt>
                                        </p:tgtEl>
                                        <p:attrNameLst>
                                          <p:attrName>ppt_h</p:attrName>
                                        </p:attrNameLst>
                                      </p:cBhvr>
                                      <p:tavLst>
                                        <p:tav tm="0">
                                          <p:val>
                                            <p:fltVal val="0"/>
                                          </p:val>
                                        </p:tav>
                                        <p:tav tm="100000">
                                          <p:val>
                                            <p:strVal val="#ppt_h"/>
                                          </p:val>
                                        </p:tav>
                                      </p:tavLst>
                                    </p:anim>
                                    <p:animEffect transition="in" filter="fade">
                                      <p:cBhvr>
                                        <p:cTn id="21" dur="2000"/>
                                        <p:tgtEl>
                                          <p:spTgt spid="281603">
                                            <p:txEl>
                                              <p:pRg st="2" end="2"/>
                                            </p:txEl>
                                          </p:spTgt>
                                        </p:tgtEl>
                                      </p:cBhvr>
                                    </p:animEffect>
                                  </p:childTnLst>
                                </p:cTn>
                              </p:par>
                            </p:childTnLst>
                          </p:cTn>
                        </p:par>
                        <p:par>
                          <p:cTn id="22" fill="hold" nodeType="afterGroup">
                            <p:stCondLst>
                              <p:cond delay="6000"/>
                            </p:stCondLst>
                            <p:childTnLst>
                              <p:par>
                                <p:cTn id="23" presetID="53" presetClass="entr" presetSubtype="0" fill="hold" nodeType="afterEffect">
                                  <p:stCondLst>
                                    <p:cond delay="0"/>
                                  </p:stCondLst>
                                  <p:childTnLst>
                                    <p:set>
                                      <p:cBhvr>
                                        <p:cTn id="24" dur="1" fill="hold">
                                          <p:stCondLst>
                                            <p:cond delay="0"/>
                                          </p:stCondLst>
                                        </p:cTn>
                                        <p:tgtEl>
                                          <p:spTgt spid="281603">
                                            <p:txEl>
                                              <p:pRg st="3" end="3"/>
                                            </p:txEl>
                                          </p:spTgt>
                                        </p:tgtEl>
                                        <p:attrNameLst>
                                          <p:attrName>style.visibility</p:attrName>
                                        </p:attrNameLst>
                                      </p:cBhvr>
                                      <p:to>
                                        <p:strVal val="visible"/>
                                      </p:to>
                                    </p:set>
                                    <p:anim calcmode="lin" valueType="num">
                                      <p:cBhvr>
                                        <p:cTn id="25" dur="2000" fill="hold"/>
                                        <p:tgtEl>
                                          <p:spTgt spid="281603">
                                            <p:txEl>
                                              <p:pRg st="3" end="3"/>
                                            </p:txEl>
                                          </p:spTgt>
                                        </p:tgtEl>
                                        <p:attrNameLst>
                                          <p:attrName>ppt_w</p:attrName>
                                        </p:attrNameLst>
                                      </p:cBhvr>
                                      <p:tavLst>
                                        <p:tav tm="0">
                                          <p:val>
                                            <p:fltVal val="0"/>
                                          </p:val>
                                        </p:tav>
                                        <p:tav tm="100000">
                                          <p:val>
                                            <p:strVal val="#ppt_w"/>
                                          </p:val>
                                        </p:tav>
                                      </p:tavLst>
                                    </p:anim>
                                    <p:anim calcmode="lin" valueType="num">
                                      <p:cBhvr>
                                        <p:cTn id="26" dur="2000" fill="hold"/>
                                        <p:tgtEl>
                                          <p:spTgt spid="281603">
                                            <p:txEl>
                                              <p:pRg st="3" end="3"/>
                                            </p:txEl>
                                          </p:spTgt>
                                        </p:tgtEl>
                                        <p:attrNameLst>
                                          <p:attrName>ppt_h</p:attrName>
                                        </p:attrNameLst>
                                      </p:cBhvr>
                                      <p:tavLst>
                                        <p:tav tm="0">
                                          <p:val>
                                            <p:fltVal val="0"/>
                                          </p:val>
                                        </p:tav>
                                        <p:tav tm="100000">
                                          <p:val>
                                            <p:strVal val="#ppt_h"/>
                                          </p:val>
                                        </p:tav>
                                      </p:tavLst>
                                    </p:anim>
                                    <p:animEffect transition="in" filter="fade">
                                      <p:cBhvr>
                                        <p:cTn id="27" dur="2000"/>
                                        <p:tgtEl>
                                          <p:spTgt spid="2816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Text Box 2">
            <a:extLst>
              <a:ext uri="{FF2B5EF4-FFF2-40B4-BE49-F238E27FC236}">
                <a16:creationId xmlns:a16="http://schemas.microsoft.com/office/drawing/2014/main" xmlns="" id="{DD178EB9-E426-47FD-AD53-640C2CAD059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2627" name="Text Box 3">
            <a:extLst>
              <a:ext uri="{FF2B5EF4-FFF2-40B4-BE49-F238E27FC236}">
                <a16:creationId xmlns:a16="http://schemas.microsoft.com/office/drawing/2014/main" xmlns="" id="{B5543D52-285B-4BAA-ACC1-E057795B620B}"/>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تفاوت بین نگرش و واقعیت ، نگرش و ارزش، نگرش و عقیده و نگرش و علایق را بیان کنند.</a:t>
            </a:r>
          </a:p>
          <a:p>
            <a:pPr algn="just" eaLnBrk="1" hangingPunct="1">
              <a:lnSpc>
                <a:spcPct val="150000"/>
              </a:lnSpc>
            </a:pPr>
            <a:r>
              <a:rPr lang="fa-IR" altLang="en-US" b="0">
                <a:solidFill>
                  <a:srgbClr val="FFFF00"/>
                </a:solidFill>
              </a:rPr>
              <a:t>4- ابعاد نیرومندی یا شدت و درجه پیچیدگی عناصر نگرش را با ذکر مثال توضیح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nodeType="afterEffect">
                                  <p:stCondLst>
                                    <p:cond delay="0"/>
                                  </p:stCondLst>
                                  <p:childTnLst>
                                    <p:set>
                                      <p:cBhvr>
                                        <p:cTn id="6" dur="1" fill="hold">
                                          <p:stCondLst>
                                            <p:cond delay="0"/>
                                          </p:stCondLst>
                                        </p:cTn>
                                        <p:tgtEl>
                                          <p:spTgt spid="282627">
                                            <p:txEl>
                                              <p:pRg st="0" end="0"/>
                                            </p:txEl>
                                          </p:spTgt>
                                        </p:tgtEl>
                                        <p:attrNameLst>
                                          <p:attrName>style.visibility</p:attrName>
                                        </p:attrNameLst>
                                      </p:cBhvr>
                                      <p:to>
                                        <p:strVal val="visible"/>
                                      </p:to>
                                    </p:set>
                                    <p:animEffect transition="in" filter="slide(fromBottom)">
                                      <p:cBhvr>
                                        <p:cTn id="7" dur="2000"/>
                                        <p:tgtEl>
                                          <p:spTgt spid="282627">
                                            <p:txEl>
                                              <p:pRg st="0" end="0"/>
                                            </p:txEl>
                                          </p:spTgt>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82627">
                                            <p:txEl>
                                              <p:pRg st="1" end="1"/>
                                            </p:txEl>
                                          </p:spTgt>
                                        </p:tgtEl>
                                        <p:attrNameLst>
                                          <p:attrName>style.visibility</p:attrName>
                                        </p:attrNameLst>
                                      </p:cBhvr>
                                      <p:to>
                                        <p:strVal val="visible"/>
                                      </p:to>
                                    </p:set>
                                    <p:animEffect transition="in" filter="slide(fromBottom)">
                                      <p:cBhvr>
                                        <p:cTn id="11" dur="2000"/>
                                        <p:tgtEl>
                                          <p:spTgt spid="2826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Text Box 2">
            <a:extLst>
              <a:ext uri="{FF2B5EF4-FFF2-40B4-BE49-F238E27FC236}">
                <a16:creationId xmlns:a16="http://schemas.microsoft.com/office/drawing/2014/main" xmlns="" id="{DFE6E00A-9712-473E-B3F7-3F48E60B6FC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3651" name="Text Box 3">
            <a:extLst>
              <a:ext uri="{FF2B5EF4-FFF2-40B4-BE49-F238E27FC236}">
                <a16:creationId xmlns:a16="http://schemas.microsoft.com/office/drawing/2014/main" xmlns="" id="{ED9F506E-4200-48A2-AF14-EAA0D5A55529}"/>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جنبه های مختلف یک نگرش، از جمله مفهوم سادگی و پیچیدگی عناصر و تاثیر متقابل آنها بر یکدیگر را به کمک یک طرح توضیح دهند. </a:t>
            </a:r>
          </a:p>
          <a:p>
            <a:pPr algn="just" eaLnBrk="1" hangingPunct="1">
              <a:lnSpc>
                <a:spcPct val="150000"/>
              </a:lnSpc>
            </a:pPr>
            <a:r>
              <a:rPr lang="fa-IR" altLang="en-US" b="0">
                <a:solidFill>
                  <a:srgbClr val="FFFF00"/>
                </a:solidFill>
              </a:rPr>
              <a:t>6- فرآیندهای شکل گیری و ایجاد عناصر شناختی نگرشها را شرح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83651">
                                            <p:txEl>
                                              <p:pRg st="0" end="0"/>
                                            </p:txEl>
                                          </p:spTgt>
                                        </p:tgtEl>
                                        <p:attrNameLst>
                                          <p:attrName>style.visibility</p:attrName>
                                        </p:attrNameLst>
                                      </p:cBhvr>
                                      <p:to>
                                        <p:strVal val="visible"/>
                                      </p:to>
                                    </p:set>
                                    <p:animEffect transition="in" filter="wedge">
                                      <p:cBhvr>
                                        <p:cTn id="7" dur="2000"/>
                                        <p:tgtEl>
                                          <p:spTgt spid="283651">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83651">
                                            <p:txEl>
                                              <p:pRg st="1" end="1"/>
                                            </p:txEl>
                                          </p:spTgt>
                                        </p:tgtEl>
                                        <p:attrNameLst>
                                          <p:attrName>style.visibility</p:attrName>
                                        </p:attrNameLst>
                                      </p:cBhvr>
                                      <p:to>
                                        <p:strVal val="visible"/>
                                      </p:to>
                                    </p:set>
                                    <p:animEffect transition="in" filter="wedge">
                                      <p:cBhvr>
                                        <p:cTn id="11" dur="2000"/>
                                        <p:tgtEl>
                                          <p:spTgt spid="28365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Text Box 2">
            <a:extLst>
              <a:ext uri="{FF2B5EF4-FFF2-40B4-BE49-F238E27FC236}">
                <a16:creationId xmlns:a16="http://schemas.microsoft.com/office/drawing/2014/main" xmlns="" id="{801FB3E3-128A-475A-ABB0-9CECFE6B727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4675" name="Text Box 3">
            <a:extLst>
              <a:ext uri="{FF2B5EF4-FFF2-40B4-BE49-F238E27FC236}">
                <a16:creationId xmlns:a16="http://schemas.microsoft.com/office/drawing/2014/main" xmlns="" id="{4E2C8F2E-2251-4270-A7EB-47B9227A7894}"/>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7- تاثیر خانواده و اطرافیان در شکل گیری نگرشهای کودکان و نوجوانان را توضیح دهند. </a:t>
            </a:r>
          </a:p>
          <a:p>
            <a:pPr algn="just" eaLnBrk="1" hangingPunct="1">
              <a:lnSpc>
                <a:spcPct val="150000"/>
              </a:lnSpc>
            </a:pPr>
            <a:r>
              <a:rPr lang="fa-IR" altLang="en-US" b="0">
                <a:solidFill>
                  <a:srgbClr val="FFFF00"/>
                </a:solidFill>
              </a:rPr>
              <a:t>8- چگونگی تغییر در نگرشهای دانشجویان و تغییر یا ثبات نگرشهای فارغ التحصیلان را بیان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nodeType="afterEffect">
                                  <p:stCondLst>
                                    <p:cond delay="0"/>
                                  </p:stCondLst>
                                  <p:childTnLst>
                                    <p:set>
                                      <p:cBhvr>
                                        <p:cTn id="6" dur="1" fill="hold">
                                          <p:stCondLst>
                                            <p:cond delay="0"/>
                                          </p:stCondLst>
                                        </p:cTn>
                                        <p:tgtEl>
                                          <p:spTgt spid="284675">
                                            <p:txEl>
                                              <p:pRg st="0" end="0"/>
                                            </p:txEl>
                                          </p:spTgt>
                                        </p:tgtEl>
                                        <p:attrNameLst>
                                          <p:attrName>style.visibility</p:attrName>
                                        </p:attrNameLst>
                                      </p:cBhvr>
                                      <p:to>
                                        <p:strVal val="visible"/>
                                      </p:to>
                                    </p:set>
                                    <p:animEffect transition="in" filter="slide(fromTop)">
                                      <p:cBhvr>
                                        <p:cTn id="7" dur="2000"/>
                                        <p:tgtEl>
                                          <p:spTgt spid="284675">
                                            <p:txEl>
                                              <p:pRg st="0" end="0"/>
                                            </p:txEl>
                                          </p:spTgt>
                                        </p:tgtEl>
                                      </p:cBhvr>
                                    </p:animEffect>
                                  </p:childTnLst>
                                </p:cTn>
                              </p:par>
                            </p:childTnLst>
                          </p:cTn>
                        </p:par>
                        <p:par>
                          <p:cTn id="8" fill="hold" nodeType="afterGroup">
                            <p:stCondLst>
                              <p:cond delay="2000"/>
                            </p:stCondLst>
                            <p:childTnLst>
                              <p:par>
                                <p:cTn id="9" presetID="12" presetClass="entr" presetSubtype="1" fill="hold" nodeType="afterEffect">
                                  <p:stCondLst>
                                    <p:cond delay="0"/>
                                  </p:stCondLst>
                                  <p:childTnLst>
                                    <p:set>
                                      <p:cBhvr>
                                        <p:cTn id="10" dur="1" fill="hold">
                                          <p:stCondLst>
                                            <p:cond delay="0"/>
                                          </p:stCondLst>
                                        </p:cTn>
                                        <p:tgtEl>
                                          <p:spTgt spid="284675">
                                            <p:txEl>
                                              <p:pRg st="1" end="1"/>
                                            </p:txEl>
                                          </p:spTgt>
                                        </p:tgtEl>
                                        <p:attrNameLst>
                                          <p:attrName>style.visibility</p:attrName>
                                        </p:attrNameLst>
                                      </p:cBhvr>
                                      <p:to>
                                        <p:strVal val="visible"/>
                                      </p:to>
                                    </p:set>
                                    <p:animEffect transition="in" filter="slide(fromTop)">
                                      <p:cBhvr>
                                        <p:cTn id="11" dur="2000"/>
                                        <p:tgtEl>
                                          <p:spTgt spid="2846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Text Box 2">
            <a:extLst>
              <a:ext uri="{FF2B5EF4-FFF2-40B4-BE49-F238E27FC236}">
                <a16:creationId xmlns:a16="http://schemas.microsoft.com/office/drawing/2014/main" xmlns="" id="{2C53F33E-6866-4F0C-853B-357BECD4715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5699" name="Text Box 3">
            <a:extLst>
              <a:ext uri="{FF2B5EF4-FFF2-40B4-BE49-F238E27FC236}">
                <a16:creationId xmlns:a16="http://schemas.microsoft.com/office/drawing/2014/main" xmlns="" id="{F8BD9DAB-528C-4AE3-B94C-DAB771701454}"/>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9- اصل هماهنگی شناختی و نقش آن در ثبات نگرشها را توضیح دهند. </a:t>
            </a:r>
          </a:p>
          <a:p>
            <a:pPr algn="just" eaLnBrk="1" hangingPunct="1">
              <a:lnSpc>
                <a:spcPct val="150000"/>
              </a:lnSpc>
            </a:pPr>
            <a:r>
              <a:rPr lang="fa-IR" altLang="en-US" b="0">
                <a:solidFill>
                  <a:srgbClr val="FFFF00"/>
                </a:solidFill>
              </a:rPr>
              <a:t>10- عوامل چهارگانه تکوین نگرشها را از نظر «کرچ» و همکارانش شرح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285699">
                                            <p:txEl>
                                              <p:pRg st="0" end="0"/>
                                            </p:txEl>
                                          </p:spTgt>
                                        </p:tgtEl>
                                        <p:attrNameLst>
                                          <p:attrName>style.visibility</p:attrName>
                                        </p:attrNameLst>
                                      </p:cBhvr>
                                      <p:to>
                                        <p:strVal val="visible"/>
                                      </p:to>
                                    </p:set>
                                    <p:animEffect transition="in" filter="diamond(in)">
                                      <p:cBhvr>
                                        <p:cTn id="7" dur="2000"/>
                                        <p:tgtEl>
                                          <p:spTgt spid="285699">
                                            <p:txEl>
                                              <p:pRg st="0" end="0"/>
                                            </p:txEl>
                                          </p:spTgt>
                                        </p:tgtEl>
                                      </p:cBhvr>
                                    </p:animEffect>
                                  </p:childTnLst>
                                </p:cTn>
                              </p:par>
                            </p:childTnLst>
                          </p:cTn>
                        </p:par>
                        <p:par>
                          <p:cTn id="8" fill="hold" nodeType="afterGroup">
                            <p:stCondLst>
                              <p:cond delay="2000"/>
                            </p:stCondLst>
                            <p:childTnLst>
                              <p:par>
                                <p:cTn id="9" presetID="8" presetClass="entr" presetSubtype="16" fill="hold" nodeType="afterEffect">
                                  <p:stCondLst>
                                    <p:cond delay="0"/>
                                  </p:stCondLst>
                                  <p:childTnLst>
                                    <p:set>
                                      <p:cBhvr>
                                        <p:cTn id="10" dur="1" fill="hold">
                                          <p:stCondLst>
                                            <p:cond delay="0"/>
                                          </p:stCondLst>
                                        </p:cTn>
                                        <p:tgtEl>
                                          <p:spTgt spid="285699">
                                            <p:txEl>
                                              <p:pRg st="1" end="1"/>
                                            </p:txEl>
                                          </p:spTgt>
                                        </p:tgtEl>
                                        <p:attrNameLst>
                                          <p:attrName>style.visibility</p:attrName>
                                        </p:attrNameLst>
                                      </p:cBhvr>
                                      <p:to>
                                        <p:strVal val="visible"/>
                                      </p:to>
                                    </p:set>
                                    <p:animEffect transition="in" filter="diamond(in)">
                                      <p:cBhvr>
                                        <p:cTn id="11" dur="2000"/>
                                        <p:tgtEl>
                                          <p:spTgt spid="28569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Text Box 2">
            <a:extLst>
              <a:ext uri="{FF2B5EF4-FFF2-40B4-BE49-F238E27FC236}">
                <a16:creationId xmlns:a16="http://schemas.microsoft.com/office/drawing/2014/main" xmlns="" id="{E124B11E-7610-4581-B4D4-A65C56BE924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6723" name="Text Box 3">
            <a:extLst>
              <a:ext uri="{FF2B5EF4-FFF2-40B4-BE49-F238E27FC236}">
                <a16:creationId xmlns:a16="http://schemas.microsoft.com/office/drawing/2014/main" xmlns="" id="{5438C24A-6831-4C5A-8C41-91FA0E7D0D96}"/>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نگرش:</a:t>
            </a:r>
          </a:p>
          <a:p>
            <a:pPr algn="just" eaLnBrk="1" hangingPunct="1">
              <a:lnSpc>
                <a:spcPct val="150000"/>
              </a:lnSpc>
              <a:buFontTx/>
              <a:buChar char="•"/>
            </a:pPr>
            <a:r>
              <a:rPr lang="fa-IR" altLang="en-US" b="0">
                <a:solidFill>
                  <a:srgbClr val="FFFF00"/>
                </a:solidFill>
              </a:rPr>
              <a:t>«ترکیب شناختها، احساسها و آمادگی برای عمل نسبت به یک چیز معین را نگرش شخص به آن چیز می گویند.» (صناعی مترجم 1347)</a:t>
            </a:r>
          </a:p>
          <a:p>
            <a:pPr algn="just" eaLnBrk="1" hangingPunct="1">
              <a:lnSpc>
                <a:spcPct val="150000"/>
              </a:lnSpc>
              <a:buFontTx/>
              <a:buChar char="•"/>
            </a:pPr>
            <a:r>
              <a:rPr lang="fa-IR" altLang="en-US" b="0">
                <a:solidFill>
                  <a:srgbClr val="FFFF00"/>
                </a:solidFill>
              </a:rPr>
              <a:t>«نگرش عبارت است از واکنش عصبی، مثبت یا منفی نسبت به یک معنی انتزاعی یا شی ملموس.» (بروولد، 1970)</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nodeType="afterEffect">
                                  <p:stCondLst>
                                    <p:cond delay="0"/>
                                  </p:stCondLst>
                                  <p:childTnLst>
                                    <p:set>
                                      <p:cBhvr>
                                        <p:cTn id="6" dur="1" fill="hold">
                                          <p:stCondLst>
                                            <p:cond delay="0"/>
                                          </p:stCondLst>
                                        </p:cTn>
                                        <p:tgtEl>
                                          <p:spTgt spid="286723">
                                            <p:txEl>
                                              <p:pRg st="0" end="0"/>
                                            </p:txEl>
                                          </p:spTgt>
                                        </p:tgtEl>
                                        <p:attrNameLst>
                                          <p:attrName>style.visibility</p:attrName>
                                        </p:attrNameLst>
                                      </p:cBhvr>
                                      <p:to>
                                        <p:strVal val="visible"/>
                                      </p:to>
                                    </p:set>
                                    <p:animEffect transition="in" filter="checkerboard(across)">
                                      <p:cBhvr>
                                        <p:cTn id="7" dur="2000"/>
                                        <p:tgtEl>
                                          <p:spTgt spid="286723">
                                            <p:txEl>
                                              <p:pRg st="0" end="0"/>
                                            </p:txEl>
                                          </p:spTgt>
                                        </p:tgtEl>
                                      </p:cBhvr>
                                    </p:animEffect>
                                  </p:childTnLst>
                                </p:cTn>
                              </p:par>
                            </p:childTnLst>
                          </p:cTn>
                        </p:par>
                        <p:par>
                          <p:cTn id="8" fill="hold" nodeType="afterGroup">
                            <p:stCondLst>
                              <p:cond delay="2000"/>
                            </p:stCondLst>
                            <p:childTnLst>
                              <p:par>
                                <p:cTn id="9" presetID="5" presetClass="entr" presetSubtype="10" fill="hold" nodeType="afterEffect">
                                  <p:stCondLst>
                                    <p:cond delay="0"/>
                                  </p:stCondLst>
                                  <p:childTnLst>
                                    <p:set>
                                      <p:cBhvr>
                                        <p:cTn id="10" dur="1" fill="hold">
                                          <p:stCondLst>
                                            <p:cond delay="0"/>
                                          </p:stCondLst>
                                        </p:cTn>
                                        <p:tgtEl>
                                          <p:spTgt spid="286723">
                                            <p:txEl>
                                              <p:pRg st="1" end="1"/>
                                            </p:txEl>
                                          </p:spTgt>
                                        </p:tgtEl>
                                        <p:attrNameLst>
                                          <p:attrName>style.visibility</p:attrName>
                                        </p:attrNameLst>
                                      </p:cBhvr>
                                      <p:to>
                                        <p:strVal val="visible"/>
                                      </p:to>
                                    </p:set>
                                    <p:animEffect transition="in" filter="checkerboard(across)">
                                      <p:cBhvr>
                                        <p:cTn id="11" dur="2000"/>
                                        <p:tgtEl>
                                          <p:spTgt spid="286723">
                                            <p:txEl>
                                              <p:pRg st="1" end="1"/>
                                            </p:txEl>
                                          </p:spTgt>
                                        </p:tgtEl>
                                      </p:cBhvr>
                                    </p:animEffect>
                                  </p:childTnLst>
                                </p:cTn>
                              </p:par>
                            </p:childTnLst>
                          </p:cTn>
                        </p:par>
                        <p:par>
                          <p:cTn id="12" fill="hold" nodeType="afterGroup">
                            <p:stCondLst>
                              <p:cond delay="4000"/>
                            </p:stCondLst>
                            <p:childTnLst>
                              <p:par>
                                <p:cTn id="13" presetID="5" presetClass="entr" presetSubtype="10" fill="hold" nodeType="afterEffect">
                                  <p:stCondLst>
                                    <p:cond delay="0"/>
                                  </p:stCondLst>
                                  <p:childTnLst>
                                    <p:set>
                                      <p:cBhvr>
                                        <p:cTn id="14" dur="1" fill="hold">
                                          <p:stCondLst>
                                            <p:cond delay="0"/>
                                          </p:stCondLst>
                                        </p:cTn>
                                        <p:tgtEl>
                                          <p:spTgt spid="286723">
                                            <p:txEl>
                                              <p:pRg st="2" end="2"/>
                                            </p:txEl>
                                          </p:spTgt>
                                        </p:tgtEl>
                                        <p:attrNameLst>
                                          <p:attrName>style.visibility</p:attrName>
                                        </p:attrNameLst>
                                      </p:cBhvr>
                                      <p:to>
                                        <p:strVal val="visible"/>
                                      </p:to>
                                    </p:set>
                                    <p:animEffect transition="in" filter="checkerboard(across)">
                                      <p:cBhvr>
                                        <p:cTn id="15" dur="2000"/>
                                        <p:tgtEl>
                                          <p:spTgt spid="2867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Text Box 2">
            <a:extLst>
              <a:ext uri="{FF2B5EF4-FFF2-40B4-BE49-F238E27FC236}">
                <a16:creationId xmlns:a16="http://schemas.microsoft.com/office/drawing/2014/main" xmlns="" id="{5D20B44C-7B47-48A7-80E3-9C0C55CBAB8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7747" name="Text Box 3">
            <a:extLst>
              <a:ext uri="{FF2B5EF4-FFF2-40B4-BE49-F238E27FC236}">
                <a16:creationId xmlns:a16="http://schemas.microsoft.com/office/drawing/2014/main" xmlns="" id="{FC8E9E36-3A98-4044-896D-8982EDF1581B}"/>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آلپورت از نگرش:</a:t>
            </a:r>
          </a:p>
          <a:p>
            <a:pPr algn="just" eaLnBrk="1" hangingPunct="1">
              <a:lnSpc>
                <a:spcPct val="150000"/>
              </a:lnSpc>
              <a:buFontTx/>
              <a:buChar char="•"/>
            </a:pPr>
            <a:r>
              <a:rPr lang="fa-IR" altLang="en-US" b="0">
                <a:solidFill>
                  <a:srgbClr val="FFFF00"/>
                </a:solidFill>
              </a:rPr>
              <a:t>نگرش یک حالت روانی و عصبی آمادگی است که از طریق تجربه سازمان یافته و تاثیری هدایتی یا پویا بر پاسخهای فرد در برابر کلیه اشیا با موقعیتهایی که به آن مربوط می شود، دارد. (آلپورت ، 1935)</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287747">
                                            <p:txEl>
                                              <p:pRg st="0" end="0"/>
                                            </p:txEl>
                                          </p:spTgt>
                                        </p:tgtEl>
                                        <p:attrNameLst>
                                          <p:attrName>style.visibility</p:attrName>
                                        </p:attrNameLst>
                                      </p:cBhvr>
                                      <p:to>
                                        <p:strVal val="visible"/>
                                      </p:to>
                                    </p:set>
                                    <p:anim calcmode="lin" valueType="num">
                                      <p:cBhvr>
                                        <p:cTn id="7" dur="2000" fill="hold"/>
                                        <p:tgtEl>
                                          <p:spTgt spid="28774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28774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28774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287747">
                                            <p:txEl>
                                              <p:pRg st="1" end="1"/>
                                            </p:txEl>
                                          </p:spTgt>
                                        </p:tgtEl>
                                        <p:attrNameLst>
                                          <p:attrName>style.visibility</p:attrName>
                                        </p:attrNameLst>
                                      </p:cBhvr>
                                      <p:to>
                                        <p:strVal val="visible"/>
                                      </p:to>
                                    </p:set>
                                    <p:anim calcmode="lin" valueType="num">
                                      <p:cBhvr>
                                        <p:cTn id="13" dur="2000" fill="hold"/>
                                        <p:tgtEl>
                                          <p:spTgt spid="287747">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287747">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2877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Text Box 2">
            <a:extLst>
              <a:ext uri="{FF2B5EF4-FFF2-40B4-BE49-F238E27FC236}">
                <a16:creationId xmlns:a16="http://schemas.microsoft.com/office/drawing/2014/main" xmlns="" id="{44428930-886C-4636-9B43-27CC86C4561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8771" name="Text Box 3">
            <a:extLst>
              <a:ext uri="{FF2B5EF4-FFF2-40B4-BE49-F238E27FC236}">
                <a16:creationId xmlns:a16="http://schemas.microsoft.com/office/drawing/2014/main" xmlns="" id="{DA8E1944-8411-4B88-8012-750F0CDD75E3}"/>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تعریف سه عنصری نگرش:</a:t>
            </a:r>
          </a:p>
          <a:p>
            <a:pPr algn="just" eaLnBrk="1" hangingPunct="1">
              <a:lnSpc>
                <a:spcPct val="150000"/>
              </a:lnSpc>
            </a:pPr>
            <a:r>
              <a:rPr lang="fa-IR" altLang="en-US" b="0">
                <a:solidFill>
                  <a:srgbClr val="FFFF00"/>
                </a:solidFill>
              </a:rPr>
              <a:t>	«نگرش نظامی با دوام است که شامل یک </a:t>
            </a:r>
            <a:r>
              <a:rPr lang="fa-IR" altLang="en-US" sz="2500" b="0">
                <a:solidFill>
                  <a:srgbClr val="66FF99"/>
                </a:solidFill>
                <a:cs typeface="B Titr" pitchFamily="2" charset="0"/>
              </a:rPr>
              <a:t>عنصر شناختی</a:t>
            </a:r>
            <a:r>
              <a:rPr lang="fa-IR" altLang="en-US" b="0">
                <a:solidFill>
                  <a:srgbClr val="FFFF00"/>
                </a:solidFill>
              </a:rPr>
              <a:t>، یک </a:t>
            </a:r>
            <a:r>
              <a:rPr lang="fa-IR" altLang="en-US" sz="2500" b="0">
                <a:solidFill>
                  <a:srgbClr val="66FF99"/>
                </a:solidFill>
                <a:cs typeface="B Titr" pitchFamily="2" charset="0"/>
              </a:rPr>
              <a:t>عنصر احساسی</a:t>
            </a:r>
            <a:r>
              <a:rPr lang="fa-IR" altLang="en-US" b="0">
                <a:solidFill>
                  <a:srgbClr val="FFFF00"/>
                </a:solidFill>
              </a:rPr>
              <a:t> و یک </a:t>
            </a:r>
            <a:r>
              <a:rPr lang="fa-IR" altLang="en-US" sz="2500" b="0">
                <a:solidFill>
                  <a:srgbClr val="66FF99"/>
                </a:solidFill>
                <a:cs typeface="B Titr" pitchFamily="2" charset="0"/>
              </a:rPr>
              <a:t>تمایل به عمل</a:t>
            </a:r>
            <a:r>
              <a:rPr lang="fa-IR" altLang="en-US" b="0">
                <a:solidFill>
                  <a:srgbClr val="FFFF00"/>
                </a:solidFill>
              </a:rPr>
              <a:t> است.» (فریدمن و همکاران 1370)</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288771">
                                            <p:txEl>
                                              <p:pRg st="0" end="0"/>
                                            </p:txEl>
                                          </p:spTgt>
                                        </p:tgtEl>
                                        <p:attrNameLst>
                                          <p:attrName>style.visibility</p:attrName>
                                        </p:attrNameLst>
                                      </p:cBhvr>
                                      <p:to>
                                        <p:strVal val="visible"/>
                                      </p:to>
                                    </p:set>
                                    <p:anim calcmode="lin" valueType="num">
                                      <p:cBhvr additive="base">
                                        <p:cTn id="7" dur="2000" fill="hold"/>
                                        <p:tgtEl>
                                          <p:spTgt spid="288771">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88771">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288771">
                                            <p:txEl>
                                              <p:pRg st="1" end="1"/>
                                            </p:txEl>
                                          </p:spTgt>
                                        </p:tgtEl>
                                        <p:attrNameLst>
                                          <p:attrName>style.visibility</p:attrName>
                                        </p:attrNameLst>
                                      </p:cBhvr>
                                      <p:to>
                                        <p:strVal val="visible"/>
                                      </p:to>
                                    </p:set>
                                    <p:anim calcmode="lin" valueType="num">
                                      <p:cBhvr additive="base">
                                        <p:cTn id="12" dur="2000" fill="hold"/>
                                        <p:tgtEl>
                                          <p:spTgt spid="288771">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88771">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Text Box 2">
            <a:extLst>
              <a:ext uri="{FF2B5EF4-FFF2-40B4-BE49-F238E27FC236}">
                <a16:creationId xmlns:a16="http://schemas.microsoft.com/office/drawing/2014/main" xmlns="" id="{E2F098F5-93EA-43F9-B7A8-6DEA572B393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89795" name="Text Box 3">
            <a:extLst>
              <a:ext uri="{FF2B5EF4-FFF2-40B4-BE49-F238E27FC236}">
                <a16:creationId xmlns:a16="http://schemas.microsoft.com/office/drawing/2014/main" xmlns="" id="{44182FB8-C1D7-489C-B579-B9F7C0A4261A}"/>
              </a:ext>
            </a:extLst>
          </p:cNvPr>
          <p:cNvSpPr txBox="1">
            <a:spLocks noChangeArrowheads="1"/>
          </p:cNvSpPr>
          <p:nvPr/>
        </p:nvSpPr>
        <p:spPr bwMode="auto">
          <a:xfrm>
            <a:off x="755650" y="549275"/>
            <a:ext cx="7632700" cy="5765800"/>
          </a:xfrm>
          <a:prstGeom prst="rect">
            <a:avLst/>
          </a:prstGeom>
          <a:noFill/>
          <a:ln w="9525">
            <a:noFill/>
            <a:miter lim="800000"/>
            <a:headEnd/>
            <a:tailEnd/>
          </a:ln>
          <a:effectLst/>
        </p:spPr>
        <p:txBody>
          <a:bodyPr>
            <a:spAutoFit/>
          </a:bodyPr>
          <a:lstStyle/>
          <a:p>
            <a:pPr algn="ctr">
              <a:lnSpc>
                <a:spcPct val="120000"/>
              </a:lnSpc>
              <a:defRPr/>
            </a:pPr>
            <a:r>
              <a:rPr lang="fa-IR" u="sng">
                <a:solidFill>
                  <a:schemeClr val="tx2"/>
                </a:solidFill>
                <a:effectLst>
                  <a:outerShdw blurRad="38100" dist="38100" dir="2700000" algn="tl">
                    <a:srgbClr val="000000"/>
                  </a:outerShdw>
                </a:effectLst>
                <a:latin typeface="Arial" charset="0"/>
                <a:cs typeface="B Zar" pitchFamily="2" charset="-78"/>
              </a:rPr>
              <a:t>عناصر نگرشها:</a:t>
            </a:r>
          </a:p>
          <a:p>
            <a:pPr algn="just">
              <a:lnSpc>
                <a:spcPct val="120000"/>
              </a:lnSpc>
              <a:defRPr/>
            </a:pPr>
            <a:r>
              <a:rPr lang="fa-IR" sz="2500">
                <a:solidFill>
                  <a:srgbClr val="FF3300"/>
                </a:solidFill>
                <a:latin typeface="Arial" charset="0"/>
                <a:cs typeface="B Zar" pitchFamily="2" charset="-78"/>
              </a:rPr>
              <a:t>عنصر شناختی:</a:t>
            </a:r>
          </a:p>
          <a:p>
            <a:pPr algn="just">
              <a:lnSpc>
                <a:spcPct val="120000"/>
              </a:lnSpc>
              <a:defRPr/>
            </a:pPr>
            <a:r>
              <a:rPr lang="fa-IR" b="0">
                <a:solidFill>
                  <a:srgbClr val="FFFF00"/>
                </a:solidFill>
                <a:latin typeface="Arial" charset="0"/>
                <a:cs typeface="B Zar" pitchFamily="2" charset="-78"/>
              </a:rPr>
              <a:t>	شامل اعتقادات و باورهای شخص درباره یک شی یا اندیشه است. </a:t>
            </a:r>
          </a:p>
          <a:p>
            <a:pPr algn="just">
              <a:lnSpc>
                <a:spcPct val="120000"/>
              </a:lnSpc>
              <a:defRPr/>
            </a:pPr>
            <a:endParaRPr lang="fa-IR" sz="2500">
              <a:solidFill>
                <a:srgbClr val="FFFF00"/>
              </a:solidFill>
              <a:latin typeface="Arial" charset="0"/>
              <a:cs typeface="B Zar" pitchFamily="2" charset="-78"/>
            </a:endParaRPr>
          </a:p>
          <a:p>
            <a:pPr algn="just">
              <a:lnSpc>
                <a:spcPct val="120000"/>
              </a:lnSpc>
              <a:defRPr/>
            </a:pPr>
            <a:r>
              <a:rPr lang="fa-IR" sz="2500">
                <a:solidFill>
                  <a:srgbClr val="FF3300"/>
                </a:solidFill>
                <a:latin typeface="Arial" charset="0"/>
                <a:cs typeface="B Zar" pitchFamily="2" charset="-78"/>
              </a:rPr>
              <a:t>عنصر احساسی یا عاطفی (مهترین عنصر):</a:t>
            </a:r>
          </a:p>
          <a:p>
            <a:pPr algn="just">
              <a:lnSpc>
                <a:spcPct val="120000"/>
              </a:lnSpc>
              <a:defRPr/>
            </a:pPr>
            <a:r>
              <a:rPr lang="fa-IR" b="0">
                <a:solidFill>
                  <a:srgbClr val="FFFF00"/>
                </a:solidFill>
                <a:latin typeface="Arial" charset="0"/>
                <a:cs typeface="B Zar" pitchFamily="2" charset="-78"/>
              </a:rPr>
              <a:t>	نوعی احساس عاطفی با باورهای ما پیوند دارد.</a:t>
            </a:r>
          </a:p>
          <a:p>
            <a:pPr algn="just">
              <a:lnSpc>
                <a:spcPct val="120000"/>
              </a:lnSpc>
              <a:defRPr/>
            </a:pPr>
            <a:endParaRPr lang="fa-IR" b="0">
              <a:solidFill>
                <a:srgbClr val="FFFF00"/>
              </a:solidFill>
              <a:latin typeface="Arial" charset="0"/>
              <a:cs typeface="B Zar" pitchFamily="2" charset="-78"/>
            </a:endParaRPr>
          </a:p>
          <a:p>
            <a:pPr algn="just">
              <a:lnSpc>
                <a:spcPct val="120000"/>
              </a:lnSpc>
              <a:defRPr/>
            </a:pPr>
            <a:r>
              <a:rPr lang="fa-IR" sz="2500">
                <a:solidFill>
                  <a:srgbClr val="FF3300"/>
                </a:solidFill>
                <a:latin typeface="Arial" charset="0"/>
                <a:cs typeface="B Zar" pitchFamily="2" charset="-78"/>
              </a:rPr>
              <a:t>عنصر تمایل به عمل:</a:t>
            </a:r>
          </a:p>
          <a:p>
            <a:pPr algn="just">
              <a:lnSpc>
                <a:spcPct val="120000"/>
              </a:lnSpc>
              <a:defRPr/>
            </a:pPr>
            <a:r>
              <a:rPr lang="fa-IR" b="0">
                <a:solidFill>
                  <a:srgbClr val="FFFF00"/>
                </a:solidFill>
                <a:latin typeface="Arial" charset="0"/>
                <a:cs typeface="B Zar" pitchFamily="2" charset="-78"/>
              </a:rPr>
              <a:t>	آمادگی برای پاسخگویی به شیوه ای خاص اطلاق می شود.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289795">
                                            <p:txEl>
                                              <p:pRg st="0" end="0"/>
                                            </p:txEl>
                                          </p:spTgt>
                                        </p:tgtEl>
                                        <p:attrNameLst>
                                          <p:attrName>style.visibility</p:attrName>
                                        </p:attrNameLst>
                                      </p:cBhvr>
                                      <p:to>
                                        <p:strVal val="visible"/>
                                      </p:to>
                                    </p:set>
                                    <p:anim calcmode="lin" valueType="num">
                                      <p:cBhvr additive="base">
                                        <p:cTn id="7" dur="2000" fill="hold"/>
                                        <p:tgtEl>
                                          <p:spTgt spid="289795">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289795">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7" presetClass="entr" presetSubtype="4" fill="hold" nodeType="afterEffect">
                                  <p:stCondLst>
                                    <p:cond delay="0"/>
                                  </p:stCondLst>
                                  <p:childTnLst>
                                    <p:set>
                                      <p:cBhvr>
                                        <p:cTn id="11" dur="1" fill="hold">
                                          <p:stCondLst>
                                            <p:cond delay="0"/>
                                          </p:stCondLst>
                                        </p:cTn>
                                        <p:tgtEl>
                                          <p:spTgt spid="289795">
                                            <p:txEl>
                                              <p:pRg st="1" end="1"/>
                                            </p:txEl>
                                          </p:spTgt>
                                        </p:tgtEl>
                                        <p:attrNameLst>
                                          <p:attrName>style.visibility</p:attrName>
                                        </p:attrNameLst>
                                      </p:cBhvr>
                                      <p:to>
                                        <p:strVal val="visible"/>
                                      </p:to>
                                    </p:set>
                                    <p:anim calcmode="lin" valueType="num">
                                      <p:cBhvr additive="base">
                                        <p:cTn id="12" dur="2000" fill="hold"/>
                                        <p:tgtEl>
                                          <p:spTgt spid="289795">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289795">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7" presetClass="entr" presetSubtype="4" fill="hold" nodeType="afterEffect">
                                  <p:stCondLst>
                                    <p:cond delay="0"/>
                                  </p:stCondLst>
                                  <p:childTnLst>
                                    <p:set>
                                      <p:cBhvr>
                                        <p:cTn id="16" dur="1" fill="hold">
                                          <p:stCondLst>
                                            <p:cond delay="0"/>
                                          </p:stCondLst>
                                        </p:cTn>
                                        <p:tgtEl>
                                          <p:spTgt spid="289795">
                                            <p:txEl>
                                              <p:pRg st="2" end="2"/>
                                            </p:txEl>
                                          </p:spTgt>
                                        </p:tgtEl>
                                        <p:attrNameLst>
                                          <p:attrName>style.visibility</p:attrName>
                                        </p:attrNameLst>
                                      </p:cBhvr>
                                      <p:to>
                                        <p:strVal val="visible"/>
                                      </p:to>
                                    </p:set>
                                    <p:anim calcmode="lin" valueType="num">
                                      <p:cBhvr additive="base">
                                        <p:cTn id="17" dur="2000" fill="hold"/>
                                        <p:tgtEl>
                                          <p:spTgt spid="289795">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289795">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7" presetClass="entr" presetSubtype="4" fill="hold" nodeType="afterEffect">
                                  <p:stCondLst>
                                    <p:cond delay="0"/>
                                  </p:stCondLst>
                                  <p:childTnLst>
                                    <p:set>
                                      <p:cBhvr>
                                        <p:cTn id="21" dur="1" fill="hold">
                                          <p:stCondLst>
                                            <p:cond delay="0"/>
                                          </p:stCondLst>
                                        </p:cTn>
                                        <p:tgtEl>
                                          <p:spTgt spid="289795">
                                            <p:txEl>
                                              <p:pRg st="4" end="4"/>
                                            </p:txEl>
                                          </p:spTgt>
                                        </p:tgtEl>
                                        <p:attrNameLst>
                                          <p:attrName>style.visibility</p:attrName>
                                        </p:attrNameLst>
                                      </p:cBhvr>
                                      <p:to>
                                        <p:strVal val="visible"/>
                                      </p:to>
                                    </p:set>
                                    <p:anim calcmode="lin" valueType="num">
                                      <p:cBhvr additive="base">
                                        <p:cTn id="22" dur="2000" fill="hold"/>
                                        <p:tgtEl>
                                          <p:spTgt spid="289795">
                                            <p:txEl>
                                              <p:pRg st="4" end="4"/>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289795">
                                            <p:txEl>
                                              <p:pRg st="4" end="4"/>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8000"/>
                            </p:stCondLst>
                            <p:childTnLst>
                              <p:par>
                                <p:cTn id="25" presetID="7" presetClass="entr" presetSubtype="4" fill="hold" nodeType="afterEffect">
                                  <p:stCondLst>
                                    <p:cond delay="0"/>
                                  </p:stCondLst>
                                  <p:childTnLst>
                                    <p:set>
                                      <p:cBhvr>
                                        <p:cTn id="26" dur="1" fill="hold">
                                          <p:stCondLst>
                                            <p:cond delay="0"/>
                                          </p:stCondLst>
                                        </p:cTn>
                                        <p:tgtEl>
                                          <p:spTgt spid="289795">
                                            <p:txEl>
                                              <p:pRg st="5" end="5"/>
                                            </p:txEl>
                                          </p:spTgt>
                                        </p:tgtEl>
                                        <p:attrNameLst>
                                          <p:attrName>style.visibility</p:attrName>
                                        </p:attrNameLst>
                                      </p:cBhvr>
                                      <p:to>
                                        <p:strVal val="visible"/>
                                      </p:to>
                                    </p:set>
                                    <p:anim calcmode="lin" valueType="num">
                                      <p:cBhvr additive="base">
                                        <p:cTn id="27" dur="2000" fill="hold"/>
                                        <p:tgtEl>
                                          <p:spTgt spid="289795">
                                            <p:txEl>
                                              <p:pRg st="5" end="5"/>
                                            </p:txEl>
                                          </p:spTgt>
                                        </p:tgtEl>
                                        <p:attrNameLst>
                                          <p:attrName>ppt_x</p:attrName>
                                        </p:attrNameLst>
                                      </p:cBhvr>
                                      <p:tavLst>
                                        <p:tav tm="0">
                                          <p:val>
                                            <p:strVal val="#ppt_x"/>
                                          </p:val>
                                        </p:tav>
                                        <p:tav tm="100000">
                                          <p:val>
                                            <p:strVal val="#ppt_x"/>
                                          </p:val>
                                        </p:tav>
                                      </p:tavLst>
                                    </p:anim>
                                    <p:anim calcmode="lin" valueType="num">
                                      <p:cBhvr additive="base">
                                        <p:cTn id="28" dur="2000" fill="hold"/>
                                        <p:tgtEl>
                                          <p:spTgt spid="289795">
                                            <p:txEl>
                                              <p:pRg st="5" end="5"/>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0"/>
                            </p:stCondLst>
                            <p:childTnLst>
                              <p:par>
                                <p:cTn id="30" presetID="7" presetClass="entr" presetSubtype="4" fill="hold" nodeType="afterEffect">
                                  <p:stCondLst>
                                    <p:cond delay="0"/>
                                  </p:stCondLst>
                                  <p:childTnLst>
                                    <p:set>
                                      <p:cBhvr>
                                        <p:cTn id="31" dur="1" fill="hold">
                                          <p:stCondLst>
                                            <p:cond delay="0"/>
                                          </p:stCondLst>
                                        </p:cTn>
                                        <p:tgtEl>
                                          <p:spTgt spid="289795">
                                            <p:txEl>
                                              <p:pRg st="7" end="7"/>
                                            </p:txEl>
                                          </p:spTgt>
                                        </p:tgtEl>
                                        <p:attrNameLst>
                                          <p:attrName>style.visibility</p:attrName>
                                        </p:attrNameLst>
                                      </p:cBhvr>
                                      <p:to>
                                        <p:strVal val="visible"/>
                                      </p:to>
                                    </p:set>
                                    <p:anim calcmode="lin" valueType="num">
                                      <p:cBhvr additive="base">
                                        <p:cTn id="32" dur="2000" fill="hold"/>
                                        <p:tgtEl>
                                          <p:spTgt spid="289795">
                                            <p:txEl>
                                              <p:pRg st="7" end="7"/>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289795">
                                            <p:txEl>
                                              <p:pRg st="7" end="7"/>
                                            </p:txEl>
                                          </p:spTgt>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2000"/>
                            </p:stCondLst>
                            <p:childTnLst>
                              <p:par>
                                <p:cTn id="35" presetID="7" presetClass="entr" presetSubtype="4" fill="hold" nodeType="afterEffect">
                                  <p:stCondLst>
                                    <p:cond delay="0"/>
                                  </p:stCondLst>
                                  <p:childTnLst>
                                    <p:set>
                                      <p:cBhvr>
                                        <p:cTn id="36" dur="1" fill="hold">
                                          <p:stCondLst>
                                            <p:cond delay="0"/>
                                          </p:stCondLst>
                                        </p:cTn>
                                        <p:tgtEl>
                                          <p:spTgt spid="289795">
                                            <p:txEl>
                                              <p:pRg st="8" end="8"/>
                                            </p:txEl>
                                          </p:spTgt>
                                        </p:tgtEl>
                                        <p:attrNameLst>
                                          <p:attrName>style.visibility</p:attrName>
                                        </p:attrNameLst>
                                      </p:cBhvr>
                                      <p:to>
                                        <p:strVal val="visible"/>
                                      </p:to>
                                    </p:set>
                                    <p:anim calcmode="lin" valueType="num">
                                      <p:cBhvr additive="base">
                                        <p:cTn id="37" dur="2000" fill="hold"/>
                                        <p:tgtEl>
                                          <p:spTgt spid="289795">
                                            <p:txEl>
                                              <p:pRg st="8" end="8"/>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28979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Text Box 2">
            <a:extLst>
              <a:ext uri="{FF2B5EF4-FFF2-40B4-BE49-F238E27FC236}">
                <a16:creationId xmlns:a16="http://schemas.microsoft.com/office/drawing/2014/main" xmlns="" id="{BBB4ABBF-E6E1-4C32-97EE-71D4AB403FB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0819" name="Text Box 3">
            <a:extLst>
              <a:ext uri="{FF2B5EF4-FFF2-40B4-BE49-F238E27FC236}">
                <a16:creationId xmlns:a16="http://schemas.microsoft.com/office/drawing/2014/main" xmlns="" id="{B2B173C5-989A-42D8-A53E-314169C439FF}"/>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ویژگیهای نگرش:</a:t>
            </a:r>
          </a:p>
          <a:p>
            <a:pPr algn="just" eaLnBrk="1" hangingPunct="1">
              <a:lnSpc>
                <a:spcPct val="150000"/>
              </a:lnSpc>
            </a:pPr>
            <a:r>
              <a:rPr lang="fa-IR" altLang="en-US" b="0">
                <a:solidFill>
                  <a:srgbClr val="FFFF00"/>
                </a:solidFill>
              </a:rPr>
              <a:t>	1- هر نگرش شامل یک شیء، شخص، رویداد یا موقعیت است.</a:t>
            </a:r>
          </a:p>
          <a:p>
            <a:pPr algn="just" eaLnBrk="1" hangingPunct="1">
              <a:lnSpc>
                <a:spcPct val="150000"/>
              </a:lnSpc>
            </a:pPr>
            <a:r>
              <a:rPr lang="fa-IR" altLang="en-US" b="0">
                <a:solidFill>
                  <a:srgbClr val="FFFF00"/>
                </a:solidFill>
              </a:rPr>
              <a:t>	2- نگرش ها معمولا ارزشیابانه هستند (مهمترین ویژگی).</a:t>
            </a:r>
          </a:p>
          <a:p>
            <a:pPr algn="just" eaLnBrk="1" hangingPunct="1">
              <a:lnSpc>
                <a:spcPct val="150000"/>
              </a:lnSpc>
            </a:pPr>
            <a:r>
              <a:rPr lang="fa-IR" altLang="en-US" b="0">
                <a:solidFill>
                  <a:srgbClr val="FFFF00"/>
                </a:solidFill>
              </a:rPr>
              <a:t>	3- نگرش ها معمولاً دارای ثبات و دوام قابل توجهی اند.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290819">
                                            <p:txEl>
                                              <p:pRg st="0" end="0"/>
                                            </p:txEl>
                                          </p:spTgt>
                                        </p:tgtEl>
                                        <p:attrNameLst>
                                          <p:attrName>style.visibility</p:attrName>
                                        </p:attrNameLst>
                                      </p:cBhvr>
                                      <p:to>
                                        <p:strVal val="visible"/>
                                      </p:to>
                                    </p:set>
                                    <p:animEffect transition="in" filter="strips(upLeft)">
                                      <p:cBhvr>
                                        <p:cTn id="7" dur="2000"/>
                                        <p:tgtEl>
                                          <p:spTgt spid="290819">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290819">
                                            <p:txEl>
                                              <p:pRg st="1" end="1"/>
                                            </p:txEl>
                                          </p:spTgt>
                                        </p:tgtEl>
                                        <p:attrNameLst>
                                          <p:attrName>style.visibility</p:attrName>
                                        </p:attrNameLst>
                                      </p:cBhvr>
                                      <p:to>
                                        <p:strVal val="visible"/>
                                      </p:to>
                                    </p:set>
                                    <p:animEffect transition="in" filter="strips(upLeft)">
                                      <p:cBhvr>
                                        <p:cTn id="11" dur="2000"/>
                                        <p:tgtEl>
                                          <p:spTgt spid="290819">
                                            <p:txEl>
                                              <p:pRg st="1" end="1"/>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290819">
                                            <p:txEl>
                                              <p:pRg st="2" end="2"/>
                                            </p:txEl>
                                          </p:spTgt>
                                        </p:tgtEl>
                                        <p:attrNameLst>
                                          <p:attrName>style.visibility</p:attrName>
                                        </p:attrNameLst>
                                      </p:cBhvr>
                                      <p:to>
                                        <p:strVal val="visible"/>
                                      </p:to>
                                    </p:set>
                                    <p:animEffect transition="in" filter="strips(upLeft)">
                                      <p:cBhvr>
                                        <p:cTn id="15" dur="2000"/>
                                        <p:tgtEl>
                                          <p:spTgt spid="290819">
                                            <p:txEl>
                                              <p:pRg st="2" end="2"/>
                                            </p:txEl>
                                          </p:spTgt>
                                        </p:tgtEl>
                                      </p:cBhvr>
                                    </p:animEffect>
                                  </p:childTnLst>
                                </p:cTn>
                              </p:par>
                            </p:childTnLst>
                          </p:cTn>
                        </p:par>
                        <p:par>
                          <p:cTn id="16" fill="hold" nodeType="afterGroup">
                            <p:stCondLst>
                              <p:cond delay="6000"/>
                            </p:stCondLst>
                            <p:childTnLst>
                              <p:par>
                                <p:cTn id="17" presetID="18" presetClass="entr" presetSubtype="9" fill="hold" nodeType="afterEffect">
                                  <p:stCondLst>
                                    <p:cond delay="0"/>
                                  </p:stCondLst>
                                  <p:childTnLst>
                                    <p:set>
                                      <p:cBhvr>
                                        <p:cTn id="18" dur="1" fill="hold">
                                          <p:stCondLst>
                                            <p:cond delay="0"/>
                                          </p:stCondLst>
                                        </p:cTn>
                                        <p:tgtEl>
                                          <p:spTgt spid="290819">
                                            <p:txEl>
                                              <p:pRg st="3" end="3"/>
                                            </p:txEl>
                                          </p:spTgt>
                                        </p:tgtEl>
                                        <p:attrNameLst>
                                          <p:attrName>style.visibility</p:attrName>
                                        </p:attrNameLst>
                                      </p:cBhvr>
                                      <p:to>
                                        <p:strVal val="visible"/>
                                      </p:to>
                                    </p:set>
                                    <p:animEffect transition="in" filter="strips(upLeft)">
                                      <p:cBhvr>
                                        <p:cTn id="19" dur="2000"/>
                                        <p:tgtEl>
                                          <p:spTgt spid="2908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Text Box 2">
            <a:extLst>
              <a:ext uri="{FF2B5EF4-FFF2-40B4-BE49-F238E27FC236}">
                <a16:creationId xmlns:a16="http://schemas.microsoft.com/office/drawing/2014/main" xmlns="" id="{DDF12579-01EB-485D-B898-3DE5373745F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1843" name="Text Box 3">
            <a:extLst>
              <a:ext uri="{FF2B5EF4-FFF2-40B4-BE49-F238E27FC236}">
                <a16:creationId xmlns:a16="http://schemas.microsoft.com/office/drawing/2014/main" xmlns="" id="{FADEB17A-63F6-4F36-9B08-6AB2C8982BEE}"/>
              </a:ext>
            </a:extLst>
          </p:cNvPr>
          <p:cNvSpPr txBox="1">
            <a:spLocks noChangeArrowheads="1"/>
          </p:cNvSpPr>
          <p:nvPr/>
        </p:nvSpPr>
        <p:spPr bwMode="auto">
          <a:xfrm>
            <a:off x="755650" y="549275"/>
            <a:ext cx="76327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تفاوت بین نگرش و واقعیت:</a:t>
            </a:r>
          </a:p>
          <a:p>
            <a:pPr algn="just" eaLnBrk="1" hangingPunct="1">
              <a:lnSpc>
                <a:spcPct val="150000"/>
              </a:lnSpc>
            </a:pPr>
            <a:r>
              <a:rPr lang="fa-IR" altLang="en-US" b="0">
                <a:solidFill>
                  <a:srgbClr val="FFFF00"/>
                </a:solidFill>
              </a:rPr>
              <a:t>	وجه عمده تمایز بین </a:t>
            </a:r>
            <a:r>
              <a:rPr lang="fa-IR" altLang="en-US" sz="2500" b="0">
                <a:solidFill>
                  <a:srgbClr val="66FF99"/>
                </a:solidFill>
                <a:cs typeface="B Titr" pitchFamily="2" charset="0"/>
              </a:rPr>
              <a:t>واقعیت</a:t>
            </a:r>
            <a:r>
              <a:rPr lang="fa-IR" altLang="en-US" b="0">
                <a:solidFill>
                  <a:srgbClr val="FFFF00"/>
                </a:solidFill>
              </a:rPr>
              <a:t> و </a:t>
            </a:r>
            <a:r>
              <a:rPr lang="fa-IR" altLang="en-US" sz="2500" b="0">
                <a:solidFill>
                  <a:srgbClr val="66FF99"/>
                </a:solidFill>
                <a:cs typeface="B Titr" pitchFamily="2" charset="0"/>
              </a:rPr>
              <a:t>نگرش</a:t>
            </a:r>
            <a:r>
              <a:rPr lang="fa-IR" altLang="en-US" b="0">
                <a:solidFill>
                  <a:srgbClr val="FFFF00"/>
                </a:solidFill>
              </a:rPr>
              <a:t>، دارا بودن جنبه ارزشیابانه در نگرش است.</a:t>
            </a:r>
          </a:p>
          <a:p>
            <a:pPr algn="just" eaLnBrk="1" hangingPunct="1">
              <a:lnSpc>
                <a:spcPct val="150000"/>
              </a:lnSpc>
            </a:pPr>
            <a:endParaRPr lang="fa-IR" altLang="en-US" b="0"/>
          </a:p>
          <a:p>
            <a:pPr algn="just" eaLnBrk="1" hangingPunct="1">
              <a:lnSpc>
                <a:spcPct val="150000"/>
              </a:lnSpc>
            </a:pPr>
            <a:r>
              <a:rPr lang="fa-IR" altLang="en-US">
                <a:solidFill>
                  <a:srgbClr val="FF3300"/>
                </a:solidFill>
              </a:rPr>
              <a:t>تفاوت بین نگرش و ارزش:</a:t>
            </a:r>
          </a:p>
          <a:p>
            <a:pPr algn="just" eaLnBrk="1" hangingPunct="1">
              <a:lnSpc>
                <a:spcPct val="150000"/>
              </a:lnSpc>
            </a:pPr>
            <a:r>
              <a:rPr lang="fa-IR" altLang="en-US" b="0">
                <a:solidFill>
                  <a:srgbClr val="FFFF00"/>
                </a:solidFill>
              </a:rPr>
              <a:t>	ارزشها هدفهایی گسترده تر و انتزاعی ترند و غالباً فاقد شیء، یا موضوع شخصی یا نقطه ارجاع اند مثل شجاعت ، زیبایی، و آزادی.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91843">
                                            <p:txEl>
                                              <p:pRg st="0" end="0"/>
                                            </p:txEl>
                                          </p:spTgt>
                                        </p:tgtEl>
                                        <p:attrNameLst>
                                          <p:attrName>style.visibility</p:attrName>
                                        </p:attrNameLst>
                                      </p:cBhvr>
                                      <p:to>
                                        <p:strVal val="visible"/>
                                      </p:to>
                                    </p:set>
                                    <p:animEffect transition="in" filter="wedge">
                                      <p:cBhvr>
                                        <p:cTn id="7" dur="2000"/>
                                        <p:tgtEl>
                                          <p:spTgt spid="291843">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291843">
                                            <p:txEl>
                                              <p:pRg st="1" end="1"/>
                                            </p:txEl>
                                          </p:spTgt>
                                        </p:tgtEl>
                                        <p:attrNameLst>
                                          <p:attrName>style.visibility</p:attrName>
                                        </p:attrNameLst>
                                      </p:cBhvr>
                                      <p:to>
                                        <p:strVal val="visible"/>
                                      </p:to>
                                    </p:set>
                                    <p:animEffect transition="in" filter="wedge">
                                      <p:cBhvr>
                                        <p:cTn id="11" dur="2000"/>
                                        <p:tgtEl>
                                          <p:spTgt spid="291843">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291843">
                                            <p:txEl>
                                              <p:pRg st="3" end="3"/>
                                            </p:txEl>
                                          </p:spTgt>
                                        </p:tgtEl>
                                        <p:attrNameLst>
                                          <p:attrName>style.visibility</p:attrName>
                                        </p:attrNameLst>
                                      </p:cBhvr>
                                      <p:to>
                                        <p:strVal val="visible"/>
                                      </p:to>
                                    </p:set>
                                    <p:animEffect transition="in" filter="wedge">
                                      <p:cBhvr>
                                        <p:cTn id="15" dur="2000"/>
                                        <p:tgtEl>
                                          <p:spTgt spid="291843">
                                            <p:txEl>
                                              <p:pRg st="3" end="3"/>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291843">
                                            <p:txEl>
                                              <p:pRg st="4" end="4"/>
                                            </p:txEl>
                                          </p:spTgt>
                                        </p:tgtEl>
                                        <p:attrNameLst>
                                          <p:attrName>style.visibility</p:attrName>
                                        </p:attrNameLst>
                                      </p:cBhvr>
                                      <p:to>
                                        <p:strVal val="visible"/>
                                      </p:to>
                                    </p:set>
                                    <p:animEffect transition="in" filter="wedge">
                                      <p:cBhvr>
                                        <p:cTn id="19" dur="2000"/>
                                        <p:tgtEl>
                                          <p:spTgt spid="29184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Text Box 2">
            <a:extLst>
              <a:ext uri="{FF2B5EF4-FFF2-40B4-BE49-F238E27FC236}">
                <a16:creationId xmlns:a16="http://schemas.microsoft.com/office/drawing/2014/main" xmlns="" id="{83367B3A-56B9-4A6D-8758-96834C3ECBC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2867" name="Text Box 3">
            <a:extLst>
              <a:ext uri="{FF2B5EF4-FFF2-40B4-BE49-F238E27FC236}">
                <a16:creationId xmlns:a16="http://schemas.microsoft.com/office/drawing/2014/main" xmlns="" id="{0ECA2D30-8B49-4B41-92C5-D80E5A3F9B7B}"/>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تفاوت بین نگرش و عقیده:</a:t>
            </a:r>
          </a:p>
          <a:p>
            <a:pPr algn="just" eaLnBrk="1" hangingPunct="1">
              <a:lnSpc>
                <a:spcPct val="150000"/>
              </a:lnSpc>
            </a:pPr>
            <a:r>
              <a:rPr lang="fa-IR" altLang="en-US" b="0">
                <a:solidFill>
                  <a:srgbClr val="FFFF00"/>
                </a:solidFill>
              </a:rPr>
              <a:t>	عقیده در مورد نظر خواهی از عقاید عمومی، جایی که تمرکز روی نگرشهای مشترک و اعتقادات گروههای بزرگی از مردم است به کار می رود. </a:t>
            </a:r>
          </a:p>
          <a:p>
            <a:pPr algn="just" eaLnBrk="1" hangingPunct="1">
              <a:lnSpc>
                <a:spcPct val="150000"/>
              </a:lnSpc>
            </a:pPr>
            <a:r>
              <a:rPr lang="fa-IR" altLang="en-US" b="0">
                <a:solidFill>
                  <a:srgbClr val="FFFF00"/>
                </a:solidFill>
              </a:rPr>
              <a:t>	عقاید عمومی ترکیبی هستند از نگرشها، باورها و نیتهای رفتاری.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afterEffect">
                                  <p:stCondLst>
                                    <p:cond delay="0"/>
                                  </p:stCondLst>
                                  <p:childTnLst>
                                    <p:set>
                                      <p:cBhvr>
                                        <p:cTn id="6" dur="1" fill="hold">
                                          <p:stCondLst>
                                            <p:cond delay="0"/>
                                          </p:stCondLst>
                                        </p:cTn>
                                        <p:tgtEl>
                                          <p:spTgt spid="292867">
                                            <p:txEl>
                                              <p:pRg st="0" end="0"/>
                                            </p:txEl>
                                          </p:spTgt>
                                        </p:tgtEl>
                                        <p:attrNameLst>
                                          <p:attrName>style.visibility</p:attrName>
                                        </p:attrNameLst>
                                      </p:cBhvr>
                                      <p:to>
                                        <p:strVal val="visible"/>
                                      </p:to>
                                    </p:set>
                                    <p:animEffect transition="in" filter="checkerboard(down)">
                                      <p:cBhvr>
                                        <p:cTn id="7" dur="2000"/>
                                        <p:tgtEl>
                                          <p:spTgt spid="292867">
                                            <p:txEl>
                                              <p:pRg st="0" end="0"/>
                                            </p:txEl>
                                          </p:spTgt>
                                        </p:tgtEl>
                                      </p:cBhvr>
                                    </p:animEffect>
                                  </p:childTnLst>
                                </p:cTn>
                              </p:par>
                            </p:childTnLst>
                          </p:cTn>
                        </p:par>
                        <p:par>
                          <p:cTn id="8" fill="hold" nodeType="afterGroup">
                            <p:stCondLst>
                              <p:cond delay="2000"/>
                            </p:stCondLst>
                            <p:childTnLst>
                              <p:par>
                                <p:cTn id="9" presetID="5" presetClass="entr" presetSubtype="5" fill="hold" nodeType="afterEffect">
                                  <p:stCondLst>
                                    <p:cond delay="0"/>
                                  </p:stCondLst>
                                  <p:childTnLst>
                                    <p:set>
                                      <p:cBhvr>
                                        <p:cTn id="10" dur="1" fill="hold">
                                          <p:stCondLst>
                                            <p:cond delay="0"/>
                                          </p:stCondLst>
                                        </p:cTn>
                                        <p:tgtEl>
                                          <p:spTgt spid="292867">
                                            <p:txEl>
                                              <p:pRg st="1" end="1"/>
                                            </p:txEl>
                                          </p:spTgt>
                                        </p:tgtEl>
                                        <p:attrNameLst>
                                          <p:attrName>style.visibility</p:attrName>
                                        </p:attrNameLst>
                                      </p:cBhvr>
                                      <p:to>
                                        <p:strVal val="visible"/>
                                      </p:to>
                                    </p:set>
                                    <p:animEffect transition="in" filter="checkerboard(down)">
                                      <p:cBhvr>
                                        <p:cTn id="11" dur="2000"/>
                                        <p:tgtEl>
                                          <p:spTgt spid="292867">
                                            <p:txEl>
                                              <p:pRg st="1" end="1"/>
                                            </p:txEl>
                                          </p:spTgt>
                                        </p:tgtEl>
                                      </p:cBhvr>
                                    </p:animEffect>
                                  </p:childTnLst>
                                </p:cTn>
                              </p:par>
                            </p:childTnLst>
                          </p:cTn>
                        </p:par>
                        <p:par>
                          <p:cTn id="12" fill="hold" nodeType="afterGroup">
                            <p:stCondLst>
                              <p:cond delay="4000"/>
                            </p:stCondLst>
                            <p:childTnLst>
                              <p:par>
                                <p:cTn id="13" presetID="5" presetClass="entr" presetSubtype="5" fill="hold" nodeType="afterEffect">
                                  <p:stCondLst>
                                    <p:cond delay="0"/>
                                  </p:stCondLst>
                                  <p:childTnLst>
                                    <p:set>
                                      <p:cBhvr>
                                        <p:cTn id="14" dur="1" fill="hold">
                                          <p:stCondLst>
                                            <p:cond delay="0"/>
                                          </p:stCondLst>
                                        </p:cTn>
                                        <p:tgtEl>
                                          <p:spTgt spid="292867">
                                            <p:txEl>
                                              <p:pRg st="2" end="2"/>
                                            </p:txEl>
                                          </p:spTgt>
                                        </p:tgtEl>
                                        <p:attrNameLst>
                                          <p:attrName>style.visibility</p:attrName>
                                        </p:attrNameLst>
                                      </p:cBhvr>
                                      <p:to>
                                        <p:strVal val="visible"/>
                                      </p:to>
                                    </p:set>
                                    <p:animEffect transition="in" filter="checkerboard(down)">
                                      <p:cBhvr>
                                        <p:cTn id="15" dur="2000"/>
                                        <p:tgtEl>
                                          <p:spTgt spid="2928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Text Box 2">
            <a:extLst>
              <a:ext uri="{FF2B5EF4-FFF2-40B4-BE49-F238E27FC236}">
                <a16:creationId xmlns:a16="http://schemas.microsoft.com/office/drawing/2014/main" xmlns="" id="{DD5831B9-C80D-4B8D-9358-85B3D850D5D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3891" name="Text Box 3">
            <a:extLst>
              <a:ext uri="{FF2B5EF4-FFF2-40B4-BE49-F238E27FC236}">
                <a16:creationId xmlns:a16="http://schemas.microsoft.com/office/drawing/2014/main" xmlns="" id="{6E4E5265-3EBE-4AFA-93C7-CCF06E550A47}"/>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تفاوت بین نگرش و علایق:</a:t>
            </a:r>
          </a:p>
          <a:p>
            <a:pPr algn="just" eaLnBrk="1" hangingPunct="1">
              <a:lnSpc>
                <a:spcPct val="150000"/>
              </a:lnSpc>
            </a:pPr>
            <a:r>
              <a:rPr lang="fa-IR" altLang="en-US" b="0">
                <a:solidFill>
                  <a:srgbClr val="FFFF00"/>
                </a:solidFill>
              </a:rPr>
              <a:t>	</a:t>
            </a:r>
            <a:r>
              <a:rPr lang="fa-IR" altLang="en-US" sz="2500" b="0">
                <a:solidFill>
                  <a:srgbClr val="66FF99"/>
                </a:solidFill>
                <a:cs typeface="B Titr" pitchFamily="2" charset="0"/>
              </a:rPr>
              <a:t>نگرش</a:t>
            </a:r>
            <a:r>
              <a:rPr lang="fa-IR" altLang="en-US" b="0">
                <a:solidFill>
                  <a:srgbClr val="FFFF00"/>
                </a:solidFill>
              </a:rPr>
              <a:t> نوعاً به عنوان احساس نسبت به یک شیء، یا نهاد اجتماعی یا یک گروه تصور می شود و </a:t>
            </a:r>
            <a:r>
              <a:rPr lang="fa-IR" altLang="en-US" sz="2500" b="0">
                <a:solidFill>
                  <a:srgbClr val="66FF99"/>
                </a:solidFill>
                <a:cs typeface="B Titr" pitchFamily="2" charset="0"/>
              </a:rPr>
              <a:t>علایق</a:t>
            </a:r>
            <a:r>
              <a:rPr lang="fa-IR" altLang="en-US" b="0">
                <a:solidFill>
                  <a:srgbClr val="FFFF00"/>
                </a:solidFill>
              </a:rPr>
              <a:t> احساس فرد نسبت به یک فعالیت است.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293891">
                                            <p:txEl>
                                              <p:pRg st="0" end="0"/>
                                            </p:txEl>
                                          </p:spTgt>
                                        </p:tgtEl>
                                        <p:attrNameLst>
                                          <p:attrName>style.visibility</p:attrName>
                                        </p:attrNameLst>
                                      </p:cBhvr>
                                      <p:to>
                                        <p:strVal val="visible"/>
                                      </p:to>
                                    </p:set>
                                    <p:animEffect transition="in" filter="diamond(in)">
                                      <p:cBhvr>
                                        <p:cTn id="7" dur="2000"/>
                                        <p:tgtEl>
                                          <p:spTgt spid="293891">
                                            <p:txEl>
                                              <p:pRg st="0" end="0"/>
                                            </p:txEl>
                                          </p:spTgt>
                                        </p:tgtEl>
                                      </p:cBhvr>
                                    </p:animEffect>
                                  </p:childTnLst>
                                </p:cTn>
                              </p:par>
                            </p:childTnLst>
                          </p:cTn>
                        </p:par>
                        <p:par>
                          <p:cTn id="8" fill="hold" nodeType="afterGroup">
                            <p:stCondLst>
                              <p:cond delay="2000"/>
                            </p:stCondLst>
                            <p:childTnLst>
                              <p:par>
                                <p:cTn id="9" presetID="8" presetClass="entr" presetSubtype="16" fill="hold" nodeType="afterEffect">
                                  <p:stCondLst>
                                    <p:cond delay="0"/>
                                  </p:stCondLst>
                                  <p:childTnLst>
                                    <p:set>
                                      <p:cBhvr>
                                        <p:cTn id="10" dur="1" fill="hold">
                                          <p:stCondLst>
                                            <p:cond delay="0"/>
                                          </p:stCondLst>
                                        </p:cTn>
                                        <p:tgtEl>
                                          <p:spTgt spid="293891">
                                            <p:txEl>
                                              <p:pRg st="1" end="1"/>
                                            </p:txEl>
                                          </p:spTgt>
                                        </p:tgtEl>
                                        <p:attrNameLst>
                                          <p:attrName>style.visibility</p:attrName>
                                        </p:attrNameLst>
                                      </p:cBhvr>
                                      <p:to>
                                        <p:strVal val="visible"/>
                                      </p:to>
                                    </p:set>
                                    <p:animEffect transition="in" filter="diamond(in)">
                                      <p:cBhvr>
                                        <p:cTn id="11" dur="2000"/>
                                        <p:tgtEl>
                                          <p:spTgt spid="293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Text Box 2">
            <a:extLst>
              <a:ext uri="{FF2B5EF4-FFF2-40B4-BE49-F238E27FC236}">
                <a16:creationId xmlns:a16="http://schemas.microsoft.com/office/drawing/2014/main" xmlns="" id="{3920090C-C684-490E-AF13-10A16209B3E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4915" name="Text Box 3">
            <a:extLst>
              <a:ext uri="{FF2B5EF4-FFF2-40B4-BE49-F238E27FC236}">
                <a16:creationId xmlns:a16="http://schemas.microsoft.com/office/drawing/2014/main" xmlns="" id="{9B6D2FA1-74FE-4003-9388-111E6F519445}"/>
              </a:ext>
            </a:extLst>
          </p:cNvPr>
          <p:cNvSpPr txBox="1">
            <a:spLocks noChangeArrowheads="1"/>
          </p:cNvSpPr>
          <p:nvPr/>
        </p:nvSpPr>
        <p:spPr bwMode="auto">
          <a:xfrm>
            <a:off x="3419475" y="906463"/>
            <a:ext cx="2232025" cy="482600"/>
          </a:xfrm>
          <a:prstGeom prst="rect">
            <a:avLst/>
          </a:prstGeom>
          <a:solidFill>
            <a:srgbClr val="FFFF00"/>
          </a:solidFill>
          <a:ln w="9525">
            <a:solidFill>
              <a:srgbClr val="FF3300"/>
            </a:solidFill>
            <a:miter lim="800000"/>
            <a:headEnd/>
            <a:tailEnd/>
          </a:ln>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3300"/>
                </a:solidFill>
              </a:rPr>
              <a:t>ابعاد نگرشها</a:t>
            </a:r>
          </a:p>
        </p:txBody>
      </p:sp>
      <p:grpSp>
        <p:nvGrpSpPr>
          <p:cNvPr id="2" name="Group 15">
            <a:extLst>
              <a:ext uri="{FF2B5EF4-FFF2-40B4-BE49-F238E27FC236}">
                <a16:creationId xmlns:a16="http://schemas.microsoft.com/office/drawing/2014/main" xmlns="" id="{1561D507-DA1C-4784-AA21-5C93D54274A2}"/>
              </a:ext>
            </a:extLst>
          </p:cNvPr>
          <p:cNvGrpSpPr>
            <a:grpSpLocks/>
          </p:cNvGrpSpPr>
          <p:nvPr/>
        </p:nvGrpSpPr>
        <p:grpSpPr bwMode="auto">
          <a:xfrm>
            <a:off x="2203450" y="1404938"/>
            <a:ext cx="4679950" cy="719137"/>
            <a:chOff x="1760" y="618"/>
            <a:chExt cx="2132" cy="453"/>
          </a:xfrm>
        </p:grpSpPr>
        <p:sp>
          <p:nvSpPr>
            <p:cNvPr id="198667" name="Line 4">
              <a:extLst>
                <a:ext uri="{FF2B5EF4-FFF2-40B4-BE49-F238E27FC236}">
                  <a16:creationId xmlns:a16="http://schemas.microsoft.com/office/drawing/2014/main" xmlns="" id="{1E70B3CE-F405-4DA1-8BFF-3CB9CA7AF9AC}"/>
                </a:ext>
              </a:extLst>
            </p:cNvPr>
            <p:cNvSpPr>
              <a:spLocks noChangeShapeType="1"/>
            </p:cNvSpPr>
            <p:nvPr/>
          </p:nvSpPr>
          <p:spPr bwMode="auto">
            <a:xfrm>
              <a:off x="2835" y="618"/>
              <a:ext cx="0" cy="18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8668" name="Line 5">
              <a:extLst>
                <a:ext uri="{FF2B5EF4-FFF2-40B4-BE49-F238E27FC236}">
                  <a16:creationId xmlns:a16="http://schemas.microsoft.com/office/drawing/2014/main" xmlns="" id="{A0BC16F8-8CDF-419D-8849-F6EA6F68E3F7}"/>
                </a:ext>
              </a:extLst>
            </p:cNvPr>
            <p:cNvSpPr>
              <a:spLocks noChangeShapeType="1"/>
            </p:cNvSpPr>
            <p:nvPr/>
          </p:nvSpPr>
          <p:spPr bwMode="auto">
            <a:xfrm flipH="1">
              <a:off x="1760" y="799"/>
              <a:ext cx="2132" cy="0"/>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8669" name="Line 7">
              <a:extLst>
                <a:ext uri="{FF2B5EF4-FFF2-40B4-BE49-F238E27FC236}">
                  <a16:creationId xmlns:a16="http://schemas.microsoft.com/office/drawing/2014/main" xmlns="" id="{502C017B-7D7D-4430-925D-BBA20FD0181B}"/>
                </a:ext>
              </a:extLst>
            </p:cNvPr>
            <p:cNvSpPr>
              <a:spLocks noChangeShapeType="1"/>
            </p:cNvSpPr>
            <p:nvPr/>
          </p:nvSpPr>
          <p:spPr bwMode="auto">
            <a:xfrm>
              <a:off x="1760" y="799"/>
              <a:ext cx="0" cy="227"/>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198670" name="Line 6">
              <a:extLst>
                <a:ext uri="{FF2B5EF4-FFF2-40B4-BE49-F238E27FC236}">
                  <a16:creationId xmlns:a16="http://schemas.microsoft.com/office/drawing/2014/main" xmlns="" id="{4AB7E410-4D4C-42B0-9D63-75E0BDDC882B}"/>
                </a:ext>
              </a:extLst>
            </p:cNvPr>
            <p:cNvSpPr>
              <a:spLocks noChangeShapeType="1"/>
            </p:cNvSpPr>
            <p:nvPr/>
          </p:nvSpPr>
          <p:spPr bwMode="auto">
            <a:xfrm>
              <a:off x="3888" y="799"/>
              <a:ext cx="0" cy="272"/>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 name="Group 18">
            <a:extLst>
              <a:ext uri="{FF2B5EF4-FFF2-40B4-BE49-F238E27FC236}">
                <a16:creationId xmlns:a16="http://schemas.microsoft.com/office/drawing/2014/main" xmlns="" id="{A3667516-4FE4-4878-BB08-66856C14D577}"/>
              </a:ext>
            </a:extLst>
          </p:cNvPr>
          <p:cNvGrpSpPr>
            <a:grpSpLocks/>
          </p:cNvGrpSpPr>
          <p:nvPr/>
        </p:nvGrpSpPr>
        <p:grpSpPr bwMode="auto">
          <a:xfrm>
            <a:off x="5611813" y="2125663"/>
            <a:ext cx="2520950" cy="2159000"/>
            <a:chOff x="3535" y="1163"/>
            <a:chExt cx="1588" cy="1360"/>
          </a:xfrm>
        </p:grpSpPr>
        <p:sp>
          <p:nvSpPr>
            <p:cNvPr id="198665" name="Rectangle 8">
              <a:extLst>
                <a:ext uri="{FF2B5EF4-FFF2-40B4-BE49-F238E27FC236}">
                  <a16:creationId xmlns:a16="http://schemas.microsoft.com/office/drawing/2014/main" xmlns="" id="{5F5F35B6-AD48-46A9-B03A-8FF9591FC0B3}"/>
                </a:ext>
              </a:extLst>
            </p:cNvPr>
            <p:cNvSpPr>
              <a:spLocks noChangeArrowheads="1"/>
            </p:cNvSpPr>
            <p:nvPr/>
          </p:nvSpPr>
          <p:spPr bwMode="auto">
            <a:xfrm>
              <a:off x="3535" y="1163"/>
              <a:ext cx="1588" cy="45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نیرومندی یا شدت </a:t>
              </a:r>
              <a:endParaRPr lang="en-US" altLang="en-US" sz="2500">
                <a:solidFill>
                  <a:srgbClr val="FFFF00"/>
                </a:solidFill>
              </a:endParaRPr>
            </a:p>
          </p:txBody>
        </p:sp>
        <p:sp>
          <p:nvSpPr>
            <p:cNvPr id="198666" name="Rectangle 9">
              <a:extLst>
                <a:ext uri="{FF2B5EF4-FFF2-40B4-BE49-F238E27FC236}">
                  <a16:creationId xmlns:a16="http://schemas.microsoft.com/office/drawing/2014/main" xmlns="" id="{4BDB7A6F-C1C3-4DF7-9620-C8E22EDA9229}"/>
                </a:ext>
              </a:extLst>
            </p:cNvPr>
            <p:cNvSpPr>
              <a:spLocks noChangeArrowheads="1"/>
            </p:cNvSpPr>
            <p:nvPr/>
          </p:nvSpPr>
          <p:spPr bwMode="auto">
            <a:xfrm>
              <a:off x="3535" y="1616"/>
              <a:ext cx="1588" cy="90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ترکیب جهت و</a:t>
              </a:r>
            </a:p>
            <a:p>
              <a:pPr algn="ctr" eaLnBrk="1" hangingPunct="1"/>
              <a:r>
                <a:rPr lang="fa-IR" altLang="en-US" sz="2500">
                  <a:solidFill>
                    <a:srgbClr val="FFFF00"/>
                  </a:solidFill>
                </a:rPr>
                <a:t> قوت نگرش </a:t>
              </a:r>
            </a:p>
            <a:p>
              <a:pPr algn="ctr" eaLnBrk="1" hangingPunct="1"/>
              <a:r>
                <a:rPr lang="fa-IR" altLang="en-US" sz="2500">
                  <a:solidFill>
                    <a:srgbClr val="FFFF00"/>
                  </a:solidFill>
                </a:rPr>
                <a:t>نسبت  به هر عضو </a:t>
              </a:r>
              <a:endParaRPr lang="en-US" altLang="en-US" sz="2500">
                <a:solidFill>
                  <a:srgbClr val="FFFF00"/>
                </a:solidFill>
              </a:endParaRPr>
            </a:p>
          </p:txBody>
        </p:sp>
      </p:grpSp>
      <p:grpSp>
        <p:nvGrpSpPr>
          <p:cNvPr id="4" name="Group 17">
            <a:extLst>
              <a:ext uri="{FF2B5EF4-FFF2-40B4-BE49-F238E27FC236}">
                <a16:creationId xmlns:a16="http://schemas.microsoft.com/office/drawing/2014/main" xmlns="" id="{0135927D-25F8-4EDA-86E9-23EC390922DE}"/>
              </a:ext>
            </a:extLst>
          </p:cNvPr>
          <p:cNvGrpSpPr>
            <a:grpSpLocks/>
          </p:cNvGrpSpPr>
          <p:nvPr/>
        </p:nvGrpSpPr>
        <p:grpSpPr bwMode="auto">
          <a:xfrm>
            <a:off x="962025" y="2062163"/>
            <a:ext cx="2452688" cy="2303462"/>
            <a:chOff x="606" y="1123"/>
            <a:chExt cx="1545" cy="1451"/>
          </a:xfrm>
        </p:grpSpPr>
        <p:sp>
          <p:nvSpPr>
            <p:cNvPr id="198663" name="Rectangle 10">
              <a:extLst>
                <a:ext uri="{FF2B5EF4-FFF2-40B4-BE49-F238E27FC236}">
                  <a16:creationId xmlns:a16="http://schemas.microsoft.com/office/drawing/2014/main" xmlns="" id="{7FAE36D5-99C9-43E3-9ABE-94CA028CBC83}"/>
                </a:ext>
              </a:extLst>
            </p:cNvPr>
            <p:cNvSpPr>
              <a:spLocks noChangeArrowheads="1"/>
            </p:cNvSpPr>
            <p:nvPr/>
          </p:nvSpPr>
          <p:spPr bwMode="auto">
            <a:xfrm>
              <a:off x="612" y="1123"/>
              <a:ext cx="1539" cy="45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درجه پیچیدگی </a:t>
              </a:r>
              <a:endParaRPr lang="en-US" altLang="en-US" sz="2500">
                <a:solidFill>
                  <a:srgbClr val="FFFF00"/>
                </a:solidFill>
              </a:endParaRPr>
            </a:p>
          </p:txBody>
        </p:sp>
        <p:sp>
          <p:nvSpPr>
            <p:cNvPr id="198664" name="Rectangle 11">
              <a:extLst>
                <a:ext uri="{FF2B5EF4-FFF2-40B4-BE49-F238E27FC236}">
                  <a16:creationId xmlns:a16="http://schemas.microsoft.com/office/drawing/2014/main" xmlns="" id="{6B646BF7-BFC6-4D8E-9ED6-5588CE9B146D}"/>
                </a:ext>
              </a:extLst>
            </p:cNvPr>
            <p:cNvSpPr>
              <a:spLocks noChangeArrowheads="1"/>
            </p:cNvSpPr>
            <p:nvPr/>
          </p:nvSpPr>
          <p:spPr bwMode="auto">
            <a:xfrm>
              <a:off x="606" y="1576"/>
              <a:ext cx="1540" cy="998"/>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سادگی یا </a:t>
              </a:r>
            </a:p>
            <a:p>
              <a:pPr algn="ctr" eaLnBrk="1" hangingPunct="1"/>
              <a:r>
                <a:rPr lang="fa-IR" altLang="en-US" sz="2500">
                  <a:solidFill>
                    <a:srgbClr val="FFFF00"/>
                  </a:solidFill>
                </a:rPr>
                <a:t>پیچیدگی هر </a:t>
              </a:r>
            </a:p>
            <a:p>
              <a:pPr algn="ctr" eaLnBrk="1" hangingPunct="1"/>
              <a:r>
                <a:rPr lang="fa-IR" altLang="en-US" sz="2500">
                  <a:solidFill>
                    <a:srgbClr val="FFFF00"/>
                  </a:solidFill>
                </a:rPr>
                <a:t>عنصر </a:t>
              </a:r>
              <a:endParaRPr lang="en-US" altLang="en-US" sz="2500">
                <a:solidFill>
                  <a:srgbClr val="FFFF00"/>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94915"/>
                                        </p:tgtEl>
                                        <p:attrNameLst>
                                          <p:attrName>style.visibility</p:attrName>
                                        </p:attrNameLst>
                                      </p:cBhvr>
                                      <p:to>
                                        <p:strVal val="visible"/>
                                      </p:to>
                                    </p:set>
                                    <p:animEffect transition="in" filter="slide(fromBottom)">
                                      <p:cBhvr>
                                        <p:cTn id="7" dur="2000"/>
                                        <p:tgtEl>
                                          <p:spTgt spid="294915"/>
                                        </p:tgtEl>
                                      </p:cBhvr>
                                    </p:animEffect>
                                  </p:childTnLst>
                                </p:cTn>
                              </p:par>
                            </p:childTnLst>
                          </p:cTn>
                        </p:par>
                        <p:par>
                          <p:cTn id="8" fill="hold" nodeType="afterGroup">
                            <p:stCondLst>
                              <p:cond delay="2000"/>
                            </p:stCondLst>
                            <p:childTnLst>
                              <p:par>
                                <p:cTn id="9" presetID="12" presetClass="entr" presetSubtype="4"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lide(fromBottom)">
                                      <p:cBhvr>
                                        <p:cTn id="11" dur="2000"/>
                                        <p:tgtEl>
                                          <p:spTgt spid="2"/>
                                        </p:tgtEl>
                                      </p:cBhvr>
                                    </p:animEffect>
                                  </p:childTnLst>
                                </p:cTn>
                              </p:par>
                            </p:childTnLst>
                          </p:cTn>
                        </p:par>
                        <p:par>
                          <p:cTn id="12" fill="hold" nodeType="afterGroup">
                            <p:stCondLst>
                              <p:cond delay="4000"/>
                            </p:stCondLst>
                            <p:childTnLst>
                              <p:par>
                                <p:cTn id="13" presetID="12" presetClass="entr" presetSubtype="4"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slide(fromBottom)">
                                      <p:cBhvr>
                                        <p:cTn id="15" dur="2000"/>
                                        <p:tgtEl>
                                          <p:spTgt spid="3"/>
                                        </p:tgtEl>
                                      </p:cBhvr>
                                    </p:animEffect>
                                  </p:childTnLst>
                                </p:cTn>
                              </p:par>
                            </p:childTnLst>
                          </p:cTn>
                        </p:par>
                        <p:par>
                          <p:cTn id="16" fill="hold" nodeType="afterGroup">
                            <p:stCondLst>
                              <p:cond delay="6000"/>
                            </p:stCondLst>
                            <p:childTnLst>
                              <p:par>
                                <p:cTn id="17" presetID="1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lide(fromBottom)">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animBg="1"/>
    </p:bld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Text Box 2">
            <a:extLst>
              <a:ext uri="{FF2B5EF4-FFF2-40B4-BE49-F238E27FC236}">
                <a16:creationId xmlns:a16="http://schemas.microsoft.com/office/drawing/2014/main" xmlns="" id="{F0018D8D-586F-4365-9F7B-D6765439757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5939" name="Text Box 3">
            <a:extLst>
              <a:ext uri="{FF2B5EF4-FFF2-40B4-BE49-F238E27FC236}">
                <a16:creationId xmlns:a16="http://schemas.microsoft.com/office/drawing/2014/main" xmlns="" id="{CE542953-47BF-4974-9066-8E88F1DA8437}"/>
              </a:ext>
            </a:extLst>
          </p:cNvPr>
          <p:cNvSpPr txBox="1">
            <a:spLocks noChangeArrowheads="1"/>
          </p:cNvSpPr>
          <p:nvPr/>
        </p:nvSpPr>
        <p:spPr bwMode="auto">
          <a:xfrm>
            <a:off x="755650" y="549275"/>
            <a:ext cx="7632700" cy="5578475"/>
          </a:xfrm>
          <a:prstGeom prst="rect">
            <a:avLst/>
          </a:prstGeom>
          <a:noFill/>
          <a:ln w="9525">
            <a:noFill/>
            <a:miter lim="800000"/>
            <a:headEnd/>
            <a:tailEnd/>
          </a:ln>
          <a:effectLst/>
        </p:spPr>
        <p:txBody>
          <a:bodyPr>
            <a:spAutoFit/>
          </a:bodyPr>
          <a:lstStyle/>
          <a:p>
            <a:pPr marL="342900" indent="-3429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عوامل تکوین نگرشها</a:t>
            </a:r>
          </a:p>
          <a:p>
            <a:pPr marL="342900" indent="-342900" algn="ctr">
              <a:lnSpc>
                <a:spcPct val="150000"/>
              </a:lnSpc>
              <a:defRPr/>
            </a:pPr>
            <a:r>
              <a:rPr lang="fa-IR" u="sng">
                <a:solidFill>
                  <a:schemeClr val="tx2"/>
                </a:solidFill>
                <a:effectLst>
                  <a:outerShdw blurRad="38100" dist="38100" dir="2700000" algn="tl">
                    <a:srgbClr val="000000"/>
                  </a:outerShdw>
                </a:effectLst>
                <a:latin typeface="Arial" charset="0"/>
                <a:cs typeface="B Zar" pitchFamily="2" charset="-78"/>
              </a:rPr>
              <a:t>(کرچ، کراچفیلد و بالاکی، 1962)</a:t>
            </a:r>
          </a:p>
          <a:p>
            <a:pPr marL="342900" indent="-342900" algn="just">
              <a:lnSpc>
                <a:spcPct val="150000"/>
              </a:lnSpc>
              <a:defRPr/>
            </a:pPr>
            <a:endParaRPr lang="fa-IR" b="0">
              <a:solidFill>
                <a:srgbClr val="66FF99"/>
              </a:solidFill>
              <a:latin typeface="Arial" charset="0"/>
              <a:cs typeface="B Zar" pitchFamily="2" charset="-78"/>
            </a:endParaRPr>
          </a:p>
          <a:p>
            <a:pPr marL="342900" indent="-342900" algn="just">
              <a:lnSpc>
                <a:spcPct val="150000"/>
              </a:lnSpc>
              <a:defRPr/>
            </a:pPr>
            <a:r>
              <a:rPr lang="fa-IR" b="0">
                <a:solidFill>
                  <a:srgbClr val="66FF99"/>
                </a:solidFill>
                <a:latin typeface="Arial" charset="0"/>
                <a:cs typeface="B Zar" pitchFamily="2" charset="-78"/>
              </a:rPr>
              <a:t>1- آنچه که نیازهای شخص را برآورده می کند </a:t>
            </a:r>
          </a:p>
          <a:p>
            <a:pPr marL="342900" indent="-342900" algn="just">
              <a:lnSpc>
                <a:spcPct val="150000"/>
              </a:lnSpc>
              <a:defRPr/>
            </a:pPr>
            <a:r>
              <a:rPr lang="fa-IR" b="0">
                <a:solidFill>
                  <a:srgbClr val="66FF99"/>
                </a:solidFill>
                <a:latin typeface="Arial" charset="0"/>
                <a:cs typeface="B Zar" pitchFamily="2" charset="-78"/>
              </a:rPr>
              <a:t>2- کسب اطلاعات درباره موضوع یا شیء یا فرد خاص </a:t>
            </a:r>
          </a:p>
          <a:p>
            <a:pPr marL="342900" indent="-342900" algn="just">
              <a:lnSpc>
                <a:spcPct val="150000"/>
              </a:lnSpc>
              <a:defRPr/>
            </a:pPr>
            <a:r>
              <a:rPr lang="fa-IR" b="0">
                <a:solidFill>
                  <a:srgbClr val="66FF99"/>
                </a:solidFill>
                <a:latin typeface="Arial" charset="0"/>
                <a:cs typeface="B Zar" pitchFamily="2" charset="-78"/>
              </a:rPr>
              <a:t>3- تعلق گروهی </a:t>
            </a:r>
          </a:p>
          <a:p>
            <a:pPr marL="342900" indent="-342900" algn="just">
              <a:lnSpc>
                <a:spcPct val="150000"/>
              </a:lnSpc>
              <a:defRPr/>
            </a:pPr>
            <a:r>
              <a:rPr lang="fa-IR" b="0">
                <a:solidFill>
                  <a:srgbClr val="66FF99"/>
                </a:solidFill>
                <a:latin typeface="Arial" charset="0"/>
                <a:cs typeface="B Zar" pitchFamily="2" charset="-78"/>
              </a:rPr>
              <a:t>4- شخصیت فرد </a:t>
            </a:r>
          </a:p>
          <a:p>
            <a:pPr marL="342900" indent="-342900" algn="just">
              <a:lnSpc>
                <a:spcPct val="150000"/>
              </a:lnSpc>
              <a:defRPr/>
            </a:pPr>
            <a:r>
              <a:rPr lang="fa-IR" b="0">
                <a:solidFill>
                  <a:srgbClr val="66FF99"/>
                </a:solidFill>
                <a:latin typeface="Arial" charset="0"/>
                <a:cs typeface="B Zar" pitchFamily="2" charset="-78"/>
              </a:rPr>
              <a:t>5- عوامل ژنتیکی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95939">
                                            <p:txEl>
                                              <p:pRg st="0" end="0"/>
                                            </p:txEl>
                                          </p:spTgt>
                                        </p:tgtEl>
                                        <p:attrNameLst>
                                          <p:attrName>style.visibility</p:attrName>
                                        </p:attrNameLst>
                                      </p:cBhvr>
                                      <p:to>
                                        <p:strVal val="visible"/>
                                      </p:to>
                                    </p:set>
                                    <p:animEffect transition="in" filter="dissolve">
                                      <p:cBhvr>
                                        <p:cTn id="7" dur="2000"/>
                                        <p:tgtEl>
                                          <p:spTgt spid="295939">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295939">
                                            <p:txEl>
                                              <p:pRg st="1" end="1"/>
                                            </p:txEl>
                                          </p:spTgt>
                                        </p:tgtEl>
                                        <p:attrNameLst>
                                          <p:attrName>style.visibility</p:attrName>
                                        </p:attrNameLst>
                                      </p:cBhvr>
                                      <p:to>
                                        <p:strVal val="visible"/>
                                      </p:to>
                                    </p:set>
                                    <p:animEffect transition="in" filter="dissolve">
                                      <p:cBhvr>
                                        <p:cTn id="11" dur="2000"/>
                                        <p:tgtEl>
                                          <p:spTgt spid="295939">
                                            <p:txEl>
                                              <p:pRg st="1" end="1"/>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295939">
                                            <p:txEl>
                                              <p:pRg st="3" end="3"/>
                                            </p:txEl>
                                          </p:spTgt>
                                        </p:tgtEl>
                                        <p:attrNameLst>
                                          <p:attrName>style.visibility</p:attrName>
                                        </p:attrNameLst>
                                      </p:cBhvr>
                                      <p:to>
                                        <p:strVal val="visible"/>
                                      </p:to>
                                    </p:set>
                                    <p:animEffect transition="in" filter="dissolve">
                                      <p:cBhvr>
                                        <p:cTn id="15" dur="2000"/>
                                        <p:tgtEl>
                                          <p:spTgt spid="295939">
                                            <p:txEl>
                                              <p:pRg st="3" end="3"/>
                                            </p:txEl>
                                          </p:spTgt>
                                        </p:tgtEl>
                                      </p:cBhvr>
                                    </p:animEffect>
                                  </p:childTnLst>
                                </p:cTn>
                              </p:par>
                            </p:childTnLst>
                          </p:cTn>
                        </p:par>
                        <p:par>
                          <p:cTn id="16" fill="hold" nodeType="afterGroup">
                            <p:stCondLst>
                              <p:cond delay="6000"/>
                            </p:stCondLst>
                            <p:childTnLst>
                              <p:par>
                                <p:cTn id="17" presetID="9" presetClass="entr" presetSubtype="0" fill="hold" nodeType="afterEffect">
                                  <p:stCondLst>
                                    <p:cond delay="0"/>
                                  </p:stCondLst>
                                  <p:childTnLst>
                                    <p:set>
                                      <p:cBhvr>
                                        <p:cTn id="18" dur="1" fill="hold">
                                          <p:stCondLst>
                                            <p:cond delay="0"/>
                                          </p:stCondLst>
                                        </p:cTn>
                                        <p:tgtEl>
                                          <p:spTgt spid="295939">
                                            <p:txEl>
                                              <p:pRg st="4" end="4"/>
                                            </p:txEl>
                                          </p:spTgt>
                                        </p:tgtEl>
                                        <p:attrNameLst>
                                          <p:attrName>style.visibility</p:attrName>
                                        </p:attrNameLst>
                                      </p:cBhvr>
                                      <p:to>
                                        <p:strVal val="visible"/>
                                      </p:to>
                                    </p:set>
                                    <p:animEffect transition="in" filter="dissolve">
                                      <p:cBhvr>
                                        <p:cTn id="19" dur="2000"/>
                                        <p:tgtEl>
                                          <p:spTgt spid="295939">
                                            <p:txEl>
                                              <p:pRg st="4" end="4"/>
                                            </p:txEl>
                                          </p:spTgt>
                                        </p:tgtEl>
                                      </p:cBhvr>
                                    </p:animEffect>
                                  </p:childTnLst>
                                </p:cTn>
                              </p:par>
                            </p:childTnLst>
                          </p:cTn>
                        </p:par>
                        <p:par>
                          <p:cTn id="20" fill="hold" nodeType="afterGroup">
                            <p:stCondLst>
                              <p:cond delay="8000"/>
                            </p:stCondLst>
                            <p:childTnLst>
                              <p:par>
                                <p:cTn id="21" presetID="9" presetClass="entr" presetSubtype="0" fill="hold" nodeType="afterEffect">
                                  <p:stCondLst>
                                    <p:cond delay="0"/>
                                  </p:stCondLst>
                                  <p:childTnLst>
                                    <p:set>
                                      <p:cBhvr>
                                        <p:cTn id="22" dur="1" fill="hold">
                                          <p:stCondLst>
                                            <p:cond delay="0"/>
                                          </p:stCondLst>
                                        </p:cTn>
                                        <p:tgtEl>
                                          <p:spTgt spid="295939">
                                            <p:txEl>
                                              <p:pRg st="5" end="5"/>
                                            </p:txEl>
                                          </p:spTgt>
                                        </p:tgtEl>
                                        <p:attrNameLst>
                                          <p:attrName>style.visibility</p:attrName>
                                        </p:attrNameLst>
                                      </p:cBhvr>
                                      <p:to>
                                        <p:strVal val="visible"/>
                                      </p:to>
                                    </p:set>
                                    <p:animEffect transition="in" filter="dissolve">
                                      <p:cBhvr>
                                        <p:cTn id="23" dur="2000"/>
                                        <p:tgtEl>
                                          <p:spTgt spid="295939">
                                            <p:txEl>
                                              <p:pRg st="5" end="5"/>
                                            </p:txEl>
                                          </p:spTgt>
                                        </p:tgtEl>
                                      </p:cBhvr>
                                    </p:animEffect>
                                  </p:childTnLst>
                                </p:cTn>
                              </p:par>
                            </p:childTnLst>
                          </p:cTn>
                        </p:par>
                        <p:par>
                          <p:cTn id="24" fill="hold" nodeType="afterGroup">
                            <p:stCondLst>
                              <p:cond delay="10000"/>
                            </p:stCondLst>
                            <p:childTnLst>
                              <p:par>
                                <p:cTn id="25" presetID="9" presetClass="entr" presetSubtype="0" fill="hold" nodeType="afterEffect">
                                  <p:stCondLst>
                                    <p:cond delay="0"/>
                                  </p:stCondLst>
                                  <p:childTnLst>
                                    <p:set>
                                      <p:cBhvr>
                                        <p:cTn id="26" dur="1" fill="hold">
                                          <p:stCondLst>
                                            <p:cond delay="0"/>
                                          </p:stCondLst>
                                        </p:cTn>
                                        <p:tgtEl>
                                          <p:spTgt spid="295939">
                                            <p:txEl>
                                              <p:pRg st="6" end="6"/>
                                            </p:txEl>
                                          </p:spTgt>
                                        </p:tgtEl>
                                        <p:attrNameLst>
                                          <p:attrName>style.visibility</p:attrName>
                                        </p:attrNameLst>
                                      </p:cBhvr>
                                      <p:to>
                                        <p:strVal val="visible"/>
                                      </p:to>
                                    </p:set>
                                    <p:animEffect transition="in" filter="dissolve">
                                      <p:cBhvr>
                                        <p:cTn id="27" dur="2000"/>
                                        <p:tgtEl>
                                          <p:spTgt spid="295939">
                                            <p:txEl>
                                              <p:pRg st="6" end="6"/>
                                            </p:txEl>
                                          </p:spTgt>
                                        </p:tgtEl>
                                      </p:cBhvr>
                                    </p:animEffect>
                                  </p:childTnLst>
                                </p:cTn>
                              </p:par>
                            </p:childTnLst>
                          </p:cTn>
                        </p:par>
                        <p:par>
                          <p:cTn id="28" fill="hold" nodeType="afterGroup">
                            <p:stCondLst>
                              <p:cond delay="12000"/>
                            </p:stCondLst>
                            <p:childTnLst>
                              <p:par>
                                <p:cTn id="29" presetID="9" presetClass="entr" presetSubtype="0" fill="hold" nodeType="afterEffect">
                                  <p:stCondLst>
                                    <p:cond delay="0"/>
                                  </p:stCondLst>
                                  <p:childTnLst>
                                    <p:set>
                                      <p:cBhvr>
                                        <p:cTn id="30" dur="1" fill="hold">
                                          <p:stCondLst>
                                            <p:cond delay="0"/>
                                          </p:stCondLst>
                                        </p:cTn>
                                        <p:tgtEl>
                                          <p:spTgt spid="295939">
                                            <p:txEl>
                                              <p:pRg st="7" end="7"/>
                                            </p:txEl>
                                          </p:spTgt>
                                        </p:tgtEl>
                                        <p:attrNameLst>
                                          <p:attrName>style.visibility</p:attrName>
                                        </p:attrNameLst>
                                      </p:cBhvr>
                                      <p:to>
                                        <p:strVal val="visible"/>
                                      </p:to>
                                    </p:set>
                                    <p:animEffect transition="in" filter="dissolve">
                                      <p:cBhvr>
                                        <p:cTn id="31" dur="2000"/>
                                        <p:tgtEl>
                                          <p:spTgt spid="29593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Text Box 2">
            <a:extLst>
              <a:ext uri="{FF2B5EF4-FFF2-40B4-BE49-F238E27FC236}">
                <a16:creationId xmlns:a16="http://schemas.microsoft.com/office/drawing/2014/main" xmlns="" id="{7B4156EB-9D56-42D8-B6F0-3E4F9A79873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6963" name="Text Box 3">
            <a:extLst>
              <a:ext uri="{FF2B5EF4-FFF2-40B4-BE49-F238E27FC236}">
                <a16:creationId xmlns:a16="http://schemas.microsoft.com/office/drawing/2014/main" xmlns="" id="{B3577CBF-9199-4D64-B402-0553AC9F428A}"/>
              </a:ext>
            </a:extLst>
          </p:cNvPr>
          <p:cNvSpPr txBox="1">
            <a:spLocks noChangeArrowheads="1"/>
          </p:cNvSpPr>
          <p:nvPr/>
        </p:nvSpPr>
        <p:spPr bwMode="auto">
          <a:xfrm>
            <a:off x="755650" y="549275"/>
            <a:ext cx="7632700" cy="5170488"/>
          </a:xfrm>
          <a:prstGeom prst="rect">
            <a:avLst/>
          </a:prstGeom>
          <a:noFill/>
          <a:ln w="9525">
            <a:noFill/>
            <a:miter lim="800000"/>
            <a:headEnd/>
            <a:tailEnd/>
          </a:ln>
          <a:effectLst/>
        </p:spPr>
        <p:txBody>
          <a:bodyPr>
            <a:spAutoFit/>
          </a:bodyPr>
          <a:lstStyle/>
          <a:p>
            <a:pPr algn="ctr">
              <a:lnSpc>
                <a:spcPct val="150000"/>
              </a:lnSpc>
              <a:defRPr/>
            </a:pPr>
            <a:r>
              <a:rPr lang="fa-IR" sz="4000" u="sng" dirty="0">
                <a:solidFill>
                  <a:srgbClr val="CC0000"/>
                </a:solidFill>
                <a:effectLst>
                  <a:outerShdw blurRad="38100" dist="38100" dir="2700000" algn="tl">
                    <a:srgbClr val="000000"/>
                  </a:outerShdw>
                </a:effectLst>
                <a:latin typeface="Arial" charset="0"/>
                <a:cs typeface="B Jadid" pitchFamily="2" charset="-78"/>
              </a:rPr>
              <a:t>گفتار یازدهم </a:t>
            </a:r>
          </a:p>
          <a:p>
            <a:pPr algn="ctr">
              <a:lnSpc>
                <a:spcPct val="150000"/>
              </a:lnSpc>
              <a:defRPr/>
            </a:pPr>
            <a:r>
              <a:rPr lang="fa-IR" dirty="0">
                <a:solidFill>
                  <a:srgbClr val="66FF99"/>
                </a:solidFill>
                <a:latin typeface="Arial" charset="0"/>
                <a:cs typeface="B Zar" pitchFamily="2" charset="-78"/>
              </a:rPr>
              <a:t>چهارچوبهای نظری برای مطالعه نگرشها  در روان شناسی اجتماعی کاربردی</a:t>
            </a:r>
          </a:p>
          <a:p>
            <a:pPr algn="ctr">
              <a:lnSpc>
                <a:spcPct val="150000"/>
              </a:lnSpc>
              <a:defRPr/>
            </a:pPr>
            <a:endParaRPr lang="fa-IR" dirty="0">
              <a:solidFill>
                <a:srgbClr val="66FF99"/>
              </a:solidFill>
              <a:latin typeface="Arial" charset="0"/>
              <a:cs typeface="B Zar" pitchFamily="2" charset="-78"/>
            </a:endParaRPr>
          </a:p>
          <a:p>
            <a:pPr>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b="0" dirty="0">
                <a:solidFill>
                  <a:srgbClr val="FFFF00"/>
                </a:solidFill>
                <a:latin typeface="Arial" charset="0"/>
                <a:cs typeface="B Zar" pitchFamily="2" charset="-78"/>
              </a:rPr>
              <a:t>	«آشنایی با چهار چوبهای نظری و الگوهای مختلف در بررسی، شکل گیری و تغییر نگرشها»</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296963">
                                            <p:txEl>
                                              <p:pRg st="0" end="0"/>
                                            </p:txEl>
                                          </p:spTgt>
                                        </p:tgtEl>
                                        <p:attrNameLst>
                                          <p:attrName>style.visibility</p:attrName>
                                        </p:attrNameLst>
                                      </p:cBhvr>
                                      <p:to>
                                        <p:strVal val="visible"/>
                                      </p:to>
                                    </p:set>
                                    <p:anim calcmode="lin" valueType="num">
                                      <p:cBhvr additive="base">
                                        <p:cTn id="7" dur="2000" fill="hold"/>
                                        <p:tgtEl>
                                          <p:spTgt spid="29696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296963">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296963">
                                            <p:txEl>
                                              <p:pRg st="1" end="1"/>
                                            </p:txEl>
                                          </p:spTgt>
                                        </p:tgtEl>
                                        <p:attrNameLst>
                                          <p:attrName>style.visibility</p:attrName>
                                        </p:attrNameLst>
                                      </p:cBhvr>
                                      <p:to>
                                        <p:strVal val="visible"/>
                                      </p:to>
                                    </p:set>
                                    <p:anim calcmode="lin" valueType="num">
                                      <p:cBhvr additive="base">
                                        <p:cTn id="12" dur="2000" fill="hold"/>
                                        <p:tgtEl>
                                          <p:spTgt spid="296963">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296963">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296963">
                                            <p:txEl>
                                              <p:pRg st="3" end="3"/>
                                            </p:txEl>
                                          </p:spTgt>
                                        </p:tgtEl>
                                        <p:attrNameLst>
                                          <p:attrName>style.visibility</p:attrName>
                                        </p:attrNameLst>
                                      </p:cBhvr>
                                      <p:to>
                                        <p:strVal val="visible"/>
                                      </p:to>
                                    </p:set>
                                    <p:anim calcmode="lin" valueType="num">
                                      <p:cBhvr additive="base">
                                        <p:cTn id="17" dur="2000" fill="hold"/>
                                        <p:tgtEl>
                                          <p:spTgt spid="296963">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296963">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296963">
                                            <p:txEl>
                                              <p:pRg st="4" end="4"/>
                                            </p:txEl>
                                          </p:spTgt>
                                        </p:tgtEl>
                                        <p:attrNameLst>
                                          <p:attrName>style.visibility</p:attrName>
                                        </p:attrNameLst>
                                      </p:cBhvr>
                                      <p:to>
                                        <p:strVal val="visible"/>
                                      </p:to>
                                    </p:set>
                                    <p:anim calcmode="lin" valueType="num">
                                      <p:cBhvr additive="base">
                                        <p:cTn id="22" dur="2000" fill="hold"/>
                                        <p:tgtEl>
                                          <p:spTgt spid="296963">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29696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Text Box 2">
            <a:extLst>
              <a:ext uri="{FF2B5EF4-FFF2-40B4-BE49-F238E27FC236}">
                <a16:creationId xmlns:a16="http://schemas.microsoft.com/office/drawing/2014/main" xmlns="" id="{9C41F7EC-E3C8-4885-9E9B-F12A179618E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7987" name="Text Box 3">
            <a:extLst>
              <a:ext uri="{FF2B5EF4-FFF2-40B4-BE49-F238E27FC236}">
                <a16:creationId xmlns:a16="http://schemas.microsoft.com/office/drawing/2014/main" xmlns="" id="{557032BB-9129-489C-B26D-E5239E17F1B2}"/>
              </a:ext>
            </a:extLst>
          </p:cNvPr>
          <p:cNvSpPr txBox="1">
            <a:spLocks noChangeArrowheads="1"/>
          </p:cNvSpPr>
          <p:nvPr/>
        </p:nvSpPr>
        <p:spPr bwMode="auto">
          <a:xfrm>
            <a:off x="755650" y="549275"/>
            <a:ext cx="7632700" cy="4892675"/>
          </a:xfrm>
          <a:prstGeom prst="rect">
            <a:avLst/>
          </a:prstGeom>
          <a:noFill/>
          <a:ln w="9525">
            <a:noFill/>
            <a:miter lim="800000"/>
            <a:headEnd/>
            <a:tailEnd/>
          </a:ln>
          <a:effectLst/>
        </p:spPr>
        <p:txBody>
          <a:bodyPr>
            <a:spAutoFit/>
          </a:bodyPr>
          <a:lstStyle/>
          <a:p>
            <a:pPr marL="342900" indent="-3429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هدفهای آموزش جزئی:</a:t>
            </a:r>
          </a:p>
          <a:p>
            <a:pPr marL="342900" indent="-34290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342900" indent="-342900" algn="just">
              <a:lnSpc>
                <a:spcPct val="150000"/>
              </a:lnSpc>
              <a:defRPr/>
            </a:pPr>
            <a:r>
              <a:rPr lang="fa-IR" b="0">
                <a:solidFill>
                  <a:srgbClr val="FFFF00"/>
                </a:solidFill>
                <a:latin typeface="Arial" charset="0"/>
                <a:cs typeface="B Zar" pitchFamily="2" charset="-78"/>
              </a:rPr>
              <a:t>1- نقش و اهمیت بهره گیری از چهارچوبهای نظری درشکل گیری و تغییر نگرشها را توضیح دهند </a:t>
            </a:r>
          </a:p>
          <a:p>
            <a:pPr marL="342900" indent="-342900" algn="just">
              <a:lnSpc>
                <a:spcPct val="150000"/>
              </a:lnSpc>
              <a:defRPr/>
            </a:pPr>
            <a:r>
              <a:rPr lang="fa-IR" b="0">
                <a:solidFill>
                  <a:srgbClr val="FFFF00"/>
                </a:solidFill>
                <a:latin typeface="Arial" charset="0"/>
                <a:cs typeface="B Zar" pitchFamily="2" charset="-78"/>
              </a:rPr>
              <a:t>2- الگوی شرطی شدن و تقویت را تعریف کنند و چگونگی کسب و تغییر نگرشها را بر اساس یادگیری (تداعی - تقویت - تقلید ) شرح دهند.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297987">
                                            <p:txEl>
                                              <p:pRg st="0" end="0"/>
                                            </p:txEl>
                                          </p:spTgt>
                                        </p:tgtEl>
                                        <p:attrNameLst>
                                          <p:attrName>style.visibility</p:attrName>
                                        </p:attrNameLst>
                                      </p:cBhvr>
                                      <p:to>
                                        <p:strVal val="visible"/>
                                      </p:to>
                                    </p:set>
                                    <p:animEffect transition="in" filter="slide(fromLeft)">
                                      <p:cBhvr>
                                        <p:cTn id="7" dur="2000"/>
                                        <p:tgtEl>
                                          <p:spTgt spid="297987">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297987">
                                            <p:txEl>
                                              <p:pRg st="1" end="1"/>
                                            </p:txEl>
                                          </p:spTgt>
                                        </p:tgtEl>
                                        <p:attrNameLst>
                                          <p:attrName>style.visibility</p:attrName>
                                        </p:attrNameLst>
                                      </p:cBhvr>
                                      <p:to>
                                        <p:strVal val="visible"/>
                                      </p:to>
                                    </p:set>
                                    <p:animEffect transition="in" filter="slide(fromLeft)">
                                      <p:cBhvr>
                                        <p:cTn id="11" dur="2000"/>
                                        <p:tgtEl>
                                          <p:spTgt spid="297987">
                                            <p:txEl>
                                              <p:pRg st="1" end="1"/>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297987">
                                            <p:txEl>
                                              <p:pRg st="2" end="2"/>
                                            </p:txEl>
                                          </p:spTgt>
                                        </p:tgtEl>
                                        <p:attrNameLst>
                                          <p:attrName>style.visibility</p:attrName>
                                        </p:attrNameLst>
                                      </p:cBhvr>
                                      <p:to>
                                        <p:strVal val="visible"/>
                                      </p:to>
                                    </p:set>
                                    <p:animEffect transition="in" filter="slide(fromLeft)">
                                      <p:cBhvr>
                                        <p:cTn id="15" dur="2000"/>
                                        <p:tgtEl>
                                          <p:spTgt spid="297987">
                                            <p:txEl>
                                              <p:pRg st="2" end="2"/>
                                            </p:txEl>
                                          </p:spTgt>
                                        </p:tgtEl>
                                      </p:cBhvr>
                                    </p:animEffect>
                                  </p:childTnLst>
                                </p:cTn>
                              </p:par>
                            </p:childTnLst>
                          </p:cTn>
                        </p:par>
                        <p:par>
                          <p:cTn id="16" fill="hold" nodeType="afterGroup">
                            <p:stCondLst>
                              <p:cond delay="6000"/>
                            </p:stCondLst>
                            <p:childTnLst>
                              <p:par>
                                <p:cTn id="17" presetID="12" presetClass="entr" presetSubtype="8" fill="hold" nodeType="afterEffect">
                                  <p:stCondLst>
                                    <p:cond delay="0"/>
                                  </p:stCondLst>
                                  <p:childTnLst>
                                    <p:set>
                                      <p:cBhvr>
                                        <p:cTn id="18" dur="1" fill="hold">
                                          <p:stCondLst>
                                            <p:cond delay="0"/>
                                          </p:stCondLst>
                                        </p:cTn>
                                        <p:tgtEl>
                                          <p:spTgt spid="297987">
                                            <p:txEl>
                                              <p:pRg st="3" end="3"/>
                                            </p:txEl>
                                          </p:spTgt>
                                        </p:tgtEl>
                                        <p:attrNameLst>
                                          <p:attrName>style.visibility</p:attrName>
                                        </p:attrNameLst>
                                      </p:cBhvr>
                                      <p:to>
                                        <p:strVal val="visible"/>
                                      </p:to>
                                    </p:set>
                                    <p:animEffect transition="in" filter="slide(fromLeft)">
                                      <p:cBhvr>
                                        <p:cTn id="19" dur="2000"/>
                                        <p:tgtEl>
                                          <p:spTgt spid="29798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Text Box 2">
            <a:extLst>
              <a:ext uri="{FF2B5EF4-FFF2-40B4-BE49-F238E27FC236}">
                <a16:creationId xmlns:a16="http://schemas.microsoft.com/office/drawing/2014/main" xmlns="" id="{9CD32548-315A-4764-9FD1-78FB97899BD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299011" name="Text Box 3">
            <a:extLst>
              <a:ext uri="{FF2B5EF4-FFF2-40B4-BE49-F238E27FC236}">
                <a16:creationId xmlns:a16="http://schemas.microsoft.com/office/drawing/2014/main" xmlns="" id="{98968182-6C27-458B-90FF-3BC513445135}"/>
              </a:ext>
            </a:extLst>
          </p:cNvPr>
          <p:cNvSpPr txBox="1">
            <a:spLocks noChangeArrowheads="1"/>
          </p:cNvSpPr>
          <p:nvPr/>
        </p:nvSpPr>
        <p:spPr bwMode="auto">
          <a:xfrm>
            <a:off x="755650" y="665163"/>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چگونگی کسب و تغییر نگرشها را بر اساس الگوی مشوقها و تعارضها توضیح دهند. </a:t>
            </a:r>
          </a:p>
          <a:p>
            <a:pPr algn="just" eaLnBrk="1" hangingPunct="1">
              <a:lnSpc>
                <a:spcPct val="150000"/>
              </a:lnSpc>
            </a:pPr>
            <a:r>
              <a:rPr lang="fa-IR" altLang="en-US" b="0">
                <a:solidFill>
                  <a:srgbClr val="FFFF00"/>
                </a:solidFill>
              </a:rPr>
              <a:t>4- تفاوتها و تشابهات الگوی شرطی شدن و تقویت را با الگوی مشوقها و تعارضها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299011">
                                            <p:txEl>
                                              <p:pRg st="0" end="0"/>
                                            </p:txEl>
                                          </p:spTgt>
                                        </p:tgtEl>
                                        <p:attrNameLst>
                                          <p:attrName>style.visibility</p:attrName>
                                        </p:attrNameLst>
                                      </p:cBhvr>
                                      <p:to>
                                        <p:strVal val="visible"/>
                                      </p:to>
                                    </p:set>
                                    <p:anim calcmode="lin" valueType="num">
                                      <p:cBhvr>
                                        <p:cTn id="7" dur="2000" fill="hold"/>
                                        <p:tgtEl>
                                          <p:spTgt spid="299011">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299011">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299011">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299011">
                                            <p:txEl>
                                              <p:pRg st="1" end="1"/>
                                            </p:txEl>
                                          </p:spTgt>
                                        </p:tgtEl>
                                        <p:attrNameLst>
                                          <p:attrName>style.visibility</p:attrName>
                                        </p:attrNameLst>
                                      </p:cBhvr>
                                      <p:to>
                                        <p:strVal val="visible"/>
                                      </p:to>
                                    </p:set>
                                    <p:anim calcmode="lin" valueType="num">
                                      <p:cBhvr>
                                        <p:cTn id="13" dur="2000" fill="hold"/>
                                        <p:tgtEl>
                                          <p:spTgt spid="299011">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299011">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2990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Text Box 2">
            <a:extLst>
              <a:ext uri="{FF2B5EF4-FFF2-40B4-BE49-F238E27FC236}">
                <a16:creationId xmlns:a16="http://schemas.microsoft.com/office/drawing/2014/main" xmlns="" id="{7B12211F-4B7C-4264-ABC1-39A9F701B20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00035" name="Text Box 3">
            <a:extLst>
              <a:ext uri="{FF2B5EF4-FFF2-40B4-BE49-F238E27FC236}">
                <a16:creationId xmlns:a16="http://schemas.microsoft.com/office/drawing/2014/main" xmlns="" id="{24159F6F-BF35-4BAC-8FB6-1AF24672BB12}"/>
              </a:ext>
            </a:extLst>
          </p:cNvPr>
          <p:cNvSpPr txBox="1">
            <a:spLocks noChangeArrowheads="1"/>
          </p:cNvSpPr>
          <p:nvPr/>
        </p:nvSpPr>
        <p:spPr bwMode="auto">
          <a:xfrm>
            <a:off x="755650" y="55562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نقطه نظر الگوی هماهنگی شناختی  و نقش روابط متقابل عناصر ساخت شناختی و شکل گیری و تغییر نگرشها را شرح دهند. </a:t>
            </a:r>
          </a:p>
          <a:p>
            <a:pPr algn="just" eaLnBrk="1" hangingPunct="1">
              <a:lnSpc>
                <a:spcPct val="150000"/>
              </a:lnSpc>
            </a:pPr>
            <a:r>
              <a:rPr lang="fa-IR" altLang="en-US" b="0">
                <a:solidFill>
                  <a:srgbClr val="FFFF00"/>
                </a:solidFill>
              </a:rPr>
              <a:t>6- ویژگیها و کاربرد دیدگاههای تعادل و توافق از الگوی هماهنگی شناختی را توضیح دهند و تشابهات و تفاوتهای آنها با یکدیگر را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afterEffect">
                                  <p:stCondLst>
                                    <p:cond delay="0"/>
                                  </p:stCondLst>
                                  <p:childTnLst>
                                    <p:set>
                                      <p:cBhvr>
                                        <p:cTn id="6" dur="1" fill="hold">
                                          <p:stCondLst>
                                            <p:cond delay="0"/>
                                          </p:stCondLst>
                                        </p:cTn>
                                        <p:tgtEl>
                                          <p:spTgt spid="300035">
                                            <p:txEl>
                                              <p:pRg st="0" end="0"/>
                                            </p:txEl>
                                          </p:spTgt>
                                        </p:tgtEl>
                                        <p:attrNameLst>
                                          <p:attrName>style.visibility</p:attrName>
                                        </p:attrNameLst>
                                      </p:cBhvr>
                                      <p:to>
                                        <p:strVal val="visible"/>
                                      </p:to>
                                    </p:set>
                                    <p:anim calcmode="lin" valueType="num">
                                      <p:cBhvr additive="base">
                                        <p:cTn id="7" dur="2000" fill="hold"/>
                                        <p:tgtEl>
                                          <p:spTgt spid="300035">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00035">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2" presetClass="entr" presetSubtype="8" fill="hold" nodeType="afterEffect">
                                  <p:stCondLst>
                                    <p:cond delay="0"/>
                                  </p:stCondLst>
                                  <p:childTnLst>
                                    <p:set>
                                      <p:cBhvr>
                                        <p:cTn id="11" dur="1" fill="hold">
                                          <p:stCondLst>
                                            <p:cond delay="0"/>
                                          </p:stCondLst>
                                        </p:cTn>
                                        <p:tgtEl>
                                          <p:spTgt spid="300035">
                                            <p:txEl>
                                              <p:pRg st="1" end="1"/>
                                            </p:txEl>
                                          </p:spTgt>
                                        </p:tgtEl>
                                        <p:attrNameLst>
                                          <p:attrName>style.visibility</p:attrName>
                                        </p:attrNameLst>
                                      </p:cBhvr>
                                      <p:to>
                                        <p:strVal val="visible"/>
                                      </p:to>
                                    </p:set>
                                    <p:anim calcmode="lin" valueType="num">
                                      <p:cBhvr additive="base">
                                        <p:cTn id="12" dur="2000" fill="hold"/>
                                        <p:tgtEl>
                                          <p:spTgt spid="300035">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0003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9" name="Text Box 3">
            <a:extLst>
              <a:ext uri="{FF2B5EF4-FFF2-40B4-BE49-F238E27FC236}">
                <a16:creationId xmlns:a16="http://schemas.microsoft.com/office/drawing/2014/main" xmlns="" id="{B11AF25F-794A-495F-8B05-E1BD3DC9885D}"/>
              </a:ext>
            </a:extLst>
          </p:cNvPr>
          <p:cNvSpPr txBox="1">
            <a:spLocks noChangeArrowheads="1"/>
          </p:cNvSpPr>
          <p:nvPr/>
        </p:nvSpPr>
        <p:spPr bwMode="auto">
          <a:xfrm>
            <a:off x="1979613" y="819150"/>
            <a:ext cx="5184775" cy="482600"/>
          </a:xfrm>
          <a:prstGeom prst="rect">
            <a:avLst/>
          </a:prstGeom>
          <a:solidFill>
            <a:srgbClr val="FF3300"/>
          </a:solidFill>
          <a:ln w="9525">
            <a:solidFill>
              <a:srgbClr val="0000FF"/>
            </a:solidFill>
            <a:miter lim="800000"/>
            <a:headEnd/>
            <a:tailEnd/>
          </a:ln>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0000FF"/>
                </a:solidFill>
              </a:rPr>
              <a:t>الگوهای عمده در شکل گیری و تغییر نگرشها:</a:t>
            </a:r>
          </a:p>
        </p:txBody>
      </p:sp>
      <p:grpSp>
        <p:nvGrpSpPr>
          <p:cNvPr id="2" name="Group 10">
            <a:extLst>
              <a:ext uri="{FF2B5EF4-FFF2-40B4-BE49-F238E27FC236}">
                <a16:creationId xmlns:a16="http://schemas.microsoft.com/office/drawing/2014/main" xmlns="" id="{222386E7-B27F-436C-8B7F-076000A5A831}"/>
              </a:ext>
            </a:extLst>
          </p:cNvPr>
          <p:cNvGrpSpPr>
            <a:grpSpLocks/>
          </p:cNvGrpSpPr>
          <p:nvPr/>
        </p:nvGrpSpPr>
        <p:grpSpPr bwMode="auto">
          <a:xfrm>
            <a:off x="4572000" y="1323975"/>
            <a:ext cx="4248150" cy="1327150"/>
            <a:chOff x="2880" y="834"/>
            <a:chExt cx="2676" cy="836"/>
          </a:xfrm>
        </p:grpSpPr>
        <p:sp>
          <p:nvSpPr>
            <p:cNvPr id="204810" name="Line 5">
              <a:extLst>
                <a:ext uri="{FF2B5EF4-FFF2-40B4-BE49-F238E27FC236}">
                  <a16:creationId xmlns:a16="http://schemas.microsoft.com/office/drawing/2014/main" xmlns="" id="{82B60B7B-40BD-43A7-ACD7-2F9B50AE82ED}"/>
                </a:ext>
              </a:extLst>
            </p:cNvPr>
            <p:cNvSpPr>
              <a:spLocks noChangeShapeType="1"/>
            </p:cNvSpPr>
            <p:nvPr/>
          </p:nvSpPr>
          <p:spPr bwMode="auto">
            <a:xfrm>
              <a:off x="2880" y="834"/>
              <a:ext cx="1588" cy="363"/>
            </a:xfrm>
            <a:prstGeom prst="line">
              <a:avLst/>
            </a:prstGeom>
            <a:noFill/>
            <a:ln w="9525">
              <a:solidFill>
                <a:srgbClr val="0099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811" name="Rectangle 7">
              <a:extLst>
                <a:ext uri="{FF2B5EF4-FFF2-40B4-BE49-F238E27FC236}">
                  <a16:creationId xmlns:a16="http://schemas.microsoft.com/office/drawing/2014/main" xmlns="" id="{63F61552-4474-4A9D-96AE-2A51740D779A}"/>
                </a:ext>
              </a:extLst>
            </p:cNvPr>
            <p:cNvSpPr>
              <a:spLocks noChangeArrowheads="1"/>
            </p:cNvSpPr>
            <p:nvPr/>
          </p:nvSpPr>
          <p:spPr bwMode="auto">
            <a:xfrm>
              <a:off x="3152" y="1217"/>
              <a:ext cx="2404" cy="453"/>
            </a:xfrm>
            <a:prstGeom prst="rect">
              <a:avLst/>
            </a:prstGeom>
            <a:solidFill>
              <a:srgbClr val="0000FF"/>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1- الگوی شرطی شدن و تقویت </a:t>
              </a:r>
              <a:endParaRPr lang="en-US" altLang="en-US" sz="2500">
                <a:solidFill>
                  <a:srgbClr val="FF3300"/>
                </a:solidFill>
              </a:endParaRPr>
            </a:p>
          </p:txBody>
        </p:sp>
      </p:grpSp>
      <p:grpSp>
        <p:nvGrpSpPr>
          <p:cNvPr id="3" name="Group 12">
            <a:extLst>
              <a:ext uri="{FF2B5EF4-FFF2-40B4-BE49-F238E27FC236}">
                <a16:creationId xmlns:a16="http://schemas.microsoft.com/office/drawing/2014/main" xmlns="" id="{CEE3443F-68F2-43BF-B522-AD2A62DE98A5}"/>
              </a:ext>
            </a:extLst>
          </p:cNvPr>
          <p:cNvGrpSpPr>
            <a:grpSpLocks/>
          </p:cNvGrpSpPr>
          <p:nvPr/>
        </p:nvGrpSpPr>
        <p:grpSpPr bwMode="auto">
          <a:xfrm>
            <a:off x="323850" y="1323975"/>
            <a:ext cx="4248150" cy="1616075"/>
            <a:chOff x="204" y="834"/>
            <a:chExt cx="2676" cy="1018"/>
          </a:xfrm>
        </p:grpSpPr>
        <p:sp>
          <p:nvSpPr>
            <p:cNvPr id="204808" name="Line 6">
              <a:extLst>
                <a:ext uri="{FF2B5EF4-FFF2-40B4-BE49-F238E27FC236}">
                  <a16:creationId xmlns:a16="http://schemas.microsoft.com/office/drawing/2014/main" xmlns="" id="{0C423199-8434-4B10-8139-84A83E1F24B9}"/>
                </a:ext>
              </a:extLst>
            </p:cNvPr>
            <p:cNvSpPr>
              <a:spLocks noChangeShapeType="1"/>
            </p:cNvSpPr>
            <p:nvPr/>
          </p:nvSpPr>
          <p:spPr bwMode="auto">
            <a:xfrm flipH="1">
              <a:off x="1292" y="834"/>
              <a:ext cx="1588" cy="453"/>
            </a:xfrm>
            <a:prstGeom prst="line">
              <a:avLst/>
            </a:prstGeom>
            <a:noFill/>
            <a:ln w="9525">
              <a:solidFill>
                <a:srgbClr val="0099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809" name="Rectangle 8">
              <a:extLst>
                <a:ext uri="{FF2B5EF4-FFF2-40B4-BE49-F238E27FC236}">
                  <a16:creationId xmlns:a16="http://schemas.microsoft.com/office/drawing/2014/main" xmlns="" id="{4E604585-C8C2-4022-9972-8C38F2B371B0}"/>
                </a:ext>
              </a:extLst>
            </p:cNvPr>
            <p:cNvSpPr>
              <a:spLocks noChangeArrowheads="1"/>
            </p:cNvSpPr>
            <p:nvPr/>
          </p:nvSpPr>
          <p:spPr bwMode="auto">
            <a:xfrm>
              <a:off x="204" y="1307"/>
              <a:ext cx="2268" cy="545"/>
            </a:xfrm>
            <a:prstGeom prst="rect">
              <a:avLst/>
            </a:prstGeom>
            <a:solidFill>
              <a:srgbClr val="0000FF"/>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2- الگوی مشوقها و تعارضها</a:t>
              </a:r>
              <a:endParaRPr lang="en-US" altLang="en-US" sz="2500">
                <a:solidFill>
                  <a:srgbClr val="FF3300"/>
                </a:solidFill>
              </a:endParaRPr>
            </a:p>
          </p:txBody>
        </p:sp>
      </p:grpSp>
      <p:grpSp>
        <p:nvGrpSpPr>
          <p:cNvPr id="4" name="Group 11">
            <a:extLst>
              <a:ext uri="{FF2B5EF4-FFF2-40B4-BE49-F238E27FC236}">
                <a16:creationId xmlns:a16="http://schemas.microsoft.com/office/drawing/2014/main" xmlns="" id="{71A8DB24-DCB8-41CF-81D6-D9FF1F91D8CB}"/>
              </a:ext>
            </a:extLst>
          </p:cNvPr>
          <p:cNvGrpSpPr>
            <a:grpSpLocks/>
          </p:cNvGrpSpPr>
          <p:nvPr/>
        </p:nvGrpSpPr>
        <p:grpSpPr bwMode="auto">
          <a:xfrm>
            <a:off x="2771775" y="1323975"/>
            <a:ext cx="3600450" cy="3041650"/>
            <a:chOff x="1746" y="834"/>
            <a:chExt cx="2268" cy="1916"/>
          </a:xfrm>
        </p:grpSpPr>
        <p:sp>
          <p:nvSpPr>
            <p:cNvPr id="204806" name="Line 4">
              <a:extLst>
                <a:ext uri="{FF2B5EF4-FFF2-40B4-BE49-F238E27FC236}">
                  <a16:creationId xmlns:a16="http://schemas.microsoft.com/office/drawing/2014/main" xmlns="" id="{63D89314-9B08-4D4F-97FC-0C09CC083784}"/>
                </a:ext>
              </a:extLst>
            </p:cNvPr>
            <p:cNvSpPr>
              <a:spLocks noChangeShapeType="1"/>
            </p:cNvSpPr>
            <p:nvPr/>
          </p:nvSpPr>
          <p:spPr bwMode="auto">
            <a:xfrm>
              <a:off x="2880" y="834"/>
              <a:ext cx="0" cy="1406"/>
            </a:xfrm>
            <a:prstGeom prst="line">
              <a:avLst/>
            </a:prstGeom>
            <a:noFill/>
            <a:ln w="9525">
              <a:solidFill>
                <a:srgbClr val="0099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4807" name="Rectangle 9">
              <a:extLst>
                <a:ext uri="{FF2B5EF4-FFF2-40B4-BE49-F238E27FC236}">
                  <a16:creationId xmlns:a16="http://schemas.microsoft.com/office/drawing/2014/main" xmlns="" id="{8DA772DB-4744-46BE-8C2E-85E4F6821EAE}"/>
                </a:ext>
              </a:extLst>
            </p:cNvPr>
            <p:cNvSpPr>
              <a:spLocks noChangeArrowheads="1"/>
            </p:cNvSpPr>
            <p:nvPr/>
          </p:nvSpPr>
          <p:spPr bwMode="auto">
            <a:xfrm>
              <a:off x="1746" y="2251"/>
              <a:ext cx="2268" cy="499"/>
            </a:xfrm>
            <a:prstGeom prst="rect">
              <a:avLst/>
            </a:prstGeom>
            <a:solidFill>
              <a:srgbClr val="0000FF"/>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3- الگوی هماهنگی شناختی </a:t>
              </a:r>
              <a:endParaRPr lang="en-US" altLang="en-US" sz="2500">
                <a:solidFill>
                  <a:srgbClr val="FF3300"/>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01059"/>
                                        </p:tgtEl>
                                        <p:attrNameLst>
                                          <p:attrName>style.visibility</p:attrName>
                                        </p:attrNameLst>
                                      </p:cBhvr>
                                      <p:to>
                                        <p:strVal val="visible"/>
                                      </p:to>
                                    </p:set>
                                    <p:anim calcmode="lin" valueType="num">
                                      <p:cBhvr additive="base">
                                        <p:cTn id="7" dur="2000" fill="hold"/>
                                        <p:tgtEl>
                                          <p:spTgt spid="301059"/>
                                        </p:tgtEl>
                                        <p:attrNameLst>
                                          <p:attrName>ppt_x</p:attrName>
                                        </p:attrNameLst>
                                      </p:cBhvr>
                                      <p:tavLst>
                                        <p:tav tm="0">
                                          <p:val>
                                            <p:strVal val="1+#ppt_w/2"/>
                                          </p:val>
                                        </p:tav>
                                        <p:tav tm="100000">
                                          <p:val>
                                            <p:strVal val="#ppt_x"/>
                                          </p:val>
                                        </p:tav>
                                      </p:tavLst>
                                    </p:anim>
                                    <p:anim calcmode="lin" valueType="num">
                                      <p:cBhvr additive="base">
                                        <p:cTn id="8" dur="2000" fill="hold"/>
                                        <p:tgtEl>
                                          <p:spTgt spid="301059"/>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6"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2000" fill="hold"/>
                                        <p:tgtEl>
                                          <p:spTgt spid="2"/>
                                        </p:tgtEl>
                                        <p:attrNameLst>
                                          <p:attrName>ppt_x</p:attrName>
                                        </p:attrNameLst>
                                      </p:cBhvr>
                                      <p:tavLst>
                                        <p:tav tm="0">
                                          <p:val>
                                            <p:strVal val="1+#ppt_w/2"/>
                                          </p:val>
                                        </p:tav>
                                        <p:tav tm="100000">
                                          <p:val>
                                            <p:strVal val="#ppt_x"/>
                                          </p:val>
                                        </p:tav>
                                      </p:tavLst>
                                    </p:anim>
                                    <p:anim calcmode="lin" valueType="num">
                                      <p:cBhvr additive="base">
                                        <p:cTn id="13" dur="2000" fill="hold"/>
                                        <p:tgtEl>
                                          <p:spTgt spid="2"/>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2000" fill="hold"/>
                                        <p:tgtEl>
                                          <p:spTgt spid="3"/>
                                        </p:tgtEl>
                                        <p:attrNameLst>
                                          <p:attrName>ppt_x</p:attrName>
                                        </p:attrNameLst>
                                      </p:cBhvr>
                                      <p:tavLst>
                                        <p:tav tm="0">
                                          <p:val>
                                            <p:strVal val="1+#ppt_w/2"/>
                                          </p:val>
                                        </p:tav>
                                        <p:tav tm="100000">
                                          <p:val>
                                            <p:strVal val="#ppt_x"/>
                                          </p:val>
                                        </p:tav>
                                      </p:tavLst>
                                    </p:anim>
                                    <p:anim calcmode="lin" valueType="num">
                                      <p:cBhvr additive="base">
                                        <p:cTn id="18" dur="2000" fill="hold"/>
                                        <p:tgtEl>
                                          <p:spTgt spid="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6"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2000" fill="hold"/>
                                        <p:tgtEl>
                                          <p:spTgt spid="4"/>
                                        </p:tgtEl>
                                        <p:attrNameLst>
                                          <p:attrName>ppt_x</p:attrName>
                                        </p:attrNameLst>
                                      </p:cBhvr>
                                      <p:tavLst>
                                        <p:tav tm="0">
                                          <p:val>
                                            <p:strVal val="1+#ppt_w/2"/>
                                          </p:val>
                                        </p:tav>
                                        <p:tav tm="100000">
                                          <p:val>
                                            <p:strVal val="#ppt_x"/>
                                          </p:val>
                                        </p:tav>
                                      </p:tavLst>
                                    </p:anim>
                                    <p:anim calcmode="lin" valueType="num">
                                      <p:cBhvr additive="base">
                                        <p:cTn id="23"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1059" grpId="0" animBg="1"/>
    </p:bld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Text Box 2">
            <a:extLst>
              <a:ext uri="{FF2B5EF4-FFF2-40B4-BE49-F238E27FC236}">
                <a16:creationId xmlns:a16="http://schemas.microsoft.com/office/drawing/2014/main" xmlns="" id="{24CABFC2-309B-4801-A8D1-3130A57A49B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02083" name="Text Box 3">
            <a:extLst>
              <a:ext uri="{FF2B5EF4-FFF2-40B4-BE49-F238E27FC236}">
                <a16:creationId xmlns:a16="http://schemas.microsoft.com/office/drawing/2014/main" xmlns="" id="{F8BD7B07-251A-49D1-92B3-72126D7C71EA}"/>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1- الگوی شرطی شدن و تقویت (یادگیری):</a:t>
            </a:r>
          </a:p>
          <a:p>
            <a:pPr algn="just" eaLnBrk="1" hangingPunct="1">
              <a:lnSpc>
                <a:spcPct val="150000"/>
              </a:lnSpc>
            </a:pPr>
            <a:r>
              <a:rPr lang="fa-IR" altLang="en-US" b="0">
                <a:solidFill>
                  <a:srgbClr val="FFFF00"/>
                </a:solidFill>
              </a:rPr>
              <a:t>	در شکل گیری یک نگرش اطلاعات و احساسات بر طبق فرآیندهای زیر کسب می شوند:</a:t>
            </a:r>
          </a:p>
        </p:txBody>
      </p:sp>
      <p:sp>
        <p:nvSpPr>
          <p:cNvPr id="302084" name="Oval 4">
            <a:extLst>
              <a:ext uri="{FF2B5EF4-FFF2-40B4-BE49-F238E27FC236}">
                <a16:creationId xmlns:a16="http://schemas.microsoft.com/office/drawing/2014/main" xmlns="" id="{09101945-58B8-4C8D-8240-A4BFE4077B3B}"/>
              </a:ext>
            </a:extLst>
          </p:cNvPr>
          <p:cNvSpPr>
            <a:spLocks noChangeArrowheads="1"/>
          </p:cNvSpPr>
          <p:nvPr/>
        </p:nvSpPr>
        <p:spPr bwMode="auto">
          <a:xfrm>
            <a:off x="5148263" y="2781300"/>
            <a:ext cx="1728787" cy="792163"/>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1- تداعی </a:t>
            </a:r>
            <a:endParaRPr lang="en-US" altLang="en-US" sz="2500">
              <a:solidFill>
                <a:srgbClr val="FFFF00"/>
              </a:solidFill>
            </a:endParaRPr>
          </a:p>
        </p:txBody>
      </p:sp>
      <p:sp>
        <p:nvSpPr>
          <p:cNvPr id="302085" name="Oval 5">
            <a:extLst>
              <a:ext uri="{FF2B5EF4-FFF2-40B4-BE49-F238E27FC236}">
                <a16:creationId xmlns:a16="http://schemas.microsoft.com/office/drawing/2014/main" xmlns="" id="{C76C104C-1F4B-4BDF-AFE5-6CDA7F3F334D}"/>
              </a:ext>
            </a:extLst>
          </p:cNvPr>
          <p:cNvSpPr>
            <a:spLocks noChangeArrowheads="1"/>
          </p:cNvSpPr>
          <p:nvPr/>
        </p:nvSpPr>
        <p:spPr bwMode="auto">
          <a:xfrm>
            <a:off x="3563938" y="4149725"/>
            <a:ext cx="1728787" cy="792163"/>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2- تقویت </a:t>
            </a:r>
            <a:endParaRPr lang="en-US" altLang="en-US" sz="2500">
              <a:solidFill>
                <a:srgbClr val="FFFF00"/>
              </a:solidFill>
            </a:endParaRPr>
          </a:p>
        </p:txBody>
      </p:sp>
      <p:sp>
        <p:nvSpPr>
          <p:cNvPr id="302086" name="Oval 6">
            <a:extLst>
              <a:ext uri="{FF2B5EF4-FFF2-40B4-BE49-F238E27FC236}">
                <a16:creationId xmlns:a16="http://schemas.microsoft.com/office/drawing/2014/main" xmlns="" id="{317D198A-4608-4F6B-AB71-CA4DB4FB1B20}"/>
              </a:ext>
            </a:extLst>
          </p:cNvPr>
          <p:cNvSpPr>
            <a:spLocks noChangeArrowheads="1"/>
          </p:cNvSpPr>
          <p:nvPr/>
        </p:nvSpPr>
        <p:spPr bwMode="auto">
          <a:xfrm>
            <a:off x="1979613" y="5373688"/>
            <a:ext cx="1655762" cy="865187"/>
          </a:xfrm>
          <a:prstGeom prst="ellipse">
            <a:avLst/>
          </a:prstGeom>
          <a:solidFill>
            <a:srgbClr val="FF3300"/>
          </a:solidFill>
          <a:ln w="9525">
            <a:solidFill>
              <a:srgbClr val="FFFF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3 - تقلید </a:t>
            </a:r>
            <a:endParaRPr lang="en-US" altLang="en-US" sz="25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grpId="0" nodeType="afterEffect">
                                  <p:stCondLst>
                                    <p:cond delay="0"/>
                                  </p:stCondLst>
                                  <p:childTnLst>
                                    <p:set>
                                      <p:cBhvr>
                                        <p:cTn id="6" dur="1" fill="hold">
                                          <p:stCondLst>
                                            <p:cond delay="0"/>
                                          </p:stCondLst>
                                        </p:cTn>
                                        <p:tgtEl>
                                          <p:spTgt spid="302083"/>
                                        </p:tgtEl>
                                        <p:attrNameLst>
                                          <p:attrName>style.visibility</p:attrName>
                                        </p:attrNameLst>
                                      </p:cBhvr>
                                      <p:to>
                                        <p:strVal val="visible"/>
                                      </p:to>
                                    </p:set>
                                    <p:anim calcmode="lin" valueType="num">
                                      <p:cBhvr additive="base">
                                        <p:cTn id="7" dur="2000" fill="hold"/>
                                        <p:tgtEl>
                                          <p:spTgt spid="302083"/>
                                        </p:tgtEl>
                                        <p:attrNameLst>
                                          <p:attrName>ppt_x</p:attrName>
                                        </p:attrNameLst>
                                      </p:cBhvr>
                                      <p:tavLst>
                                        <p:tav tm="0">
                                          <p:val>
                                            <p:strVal val="0-#ppt_w/2"/>
                                          </p:val>
                                        </p:tav>
                                        <p:tav tm="100000">
                                          <p:val>
                                            <p:strVal val="#ppt_x"/>
                                          </p:val>
                                        </p:tav>
                                      </p:tavLst>
                                    </p:anim>
                                    <p:anim calcmode="lin" valueType="num">
                                      <p:cBhvr additive="base">
                                        <p:cTn id="8" dur="2000" fill="hold"/>
                                        <p:tgtEl>
                                          <p:spTgt spid="30208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grpId="0" nodeType="afterEffect">
                                  <p:stCondLst>
                                    <p:cond delay="0"/>
                                  </p:stCondLst>
                                  <p:childTnLst>
                                    <p:set>
                                      <p:cBhvr>
                                        <p:cTn id="11" dur="1" fill="hold">
                                          <p:stCondLst>
                                            <p:cond delay="0"/>
                                          </p:stCondLst>
                                        </p:cTn>
                                        <p:tgtEl>
                                          <p:spTgt spid="302084"/>
                                        </p:tgtEl>
                                        <p:attrNameLst>
                                          <p:attrName>style.visibility</p:attrName>
                                        </p:attrNameLst>
                                      </p:cBhvr>
                                      <p:to>
                                        <p:strVal val="visible"/>
                                      </p:to>
                                    </p:set>
                                    <p:anim calcmode="lin" valueType="num">
                                      <p:cBhvr additive="base">
                                        <p:cTn id="12" dur="2000" fill="hold"/>
                                        <p:tgtEl>
                                          <p:spTgt spid="302084"/>
                                        </p:tgtEl>
                                        <p:attrNameLst>
                                          <p:attrName>ppt_x</p:attrName>
                                        </p:attrNameLst>
                                      </p:cBhvr>
                                      <p:tavLst>
                                        <p:tav tm="0">
                                          <p:val>
                                            <p:strVal val="0-#ppt_w/2"/>
                                          </p:val>
                                        </p:tav>
                                        <p:tav tm="100000">
                                          <p:val>
                                            <p:strVal val="#ppt_x"/>
                                          </p:val>
                                        </p:tav>
                                      </p:tavLst>
                                    </p:anim>
                                    <p:anim calcmode="lin" valueType="num">
                                      <p:cBhvr additive="base">
                                        <p:cTn id="13" dur="2000" fill="hold"/>
                                        <p:tgtEl>
                                          <p:spTgt spid="30208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grpId="0" nodeType="afterEffect">
                                  <p:stCondLst>
                                    <p:cond delay="0"/>
                                  </p:stCondLst>
                                  <p:childTnLst>
                                    <p:set>
                                      <p:cBhvr>
                                        <p:cTn id="16" dur="1" fill="hold">
                                          <p:stCondLst>
                                            <p:cond delay="0"/>
                                          </p:stCondLst>
                                        </p:cTn>
                                        <p:tgtEl>
                                          <p:spTgt spid="302085"/>
                                        </p:tgtEl>
                                        <p:attrNameLst>
                                          <p:attrName>style.visibility</p:attrName>
                                        </p:attrNameLst>
                                      </p:cBhvr>
                                      <p:to>
                                        <p:strVal val="visible"/>
                                      </p:to>
                                    </p:set>
                                    <p:anim calcmode="lin" valueType="num">
                                      <p:cBhvr additive="base">
                                        <p:cTn id="17" dur="2000" fill="hold"/>
                                        <p:tgtEl>
                                          <p:spTgt spid="302085"/>
                                        </p:tgtEl>
                                        <p:attrNameLst>
                                          <p:attrName>ppt_x</p:attrName>
                                        </p:attrNameLst>
                                      </p:cBhvr>
                                      <p:tavLst>
                                        <p:tav tm="0">
                                          <p:val>
                                            <p:strVal val="0-#ppt_w/2"/>
                                          </p:val>
                                        </p:tav>
                                        <p:tav tm="100000">
                                          <p:val>
                                            <p:strVal val="#ppt_x"/>
                                          </p:val>
                                        </p:tav>
                                      </p:tavLst>
                                    </p:anim>
                                    <p:anim calcmode="lin" valueType="num">
                                      <p:cBhvr additive="base">
                                        <p:cTn id="18" dur="2000" fill="hold"/>
                                        <p:tgtEl>
                                          <p:spTgt spid="302085"/>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grpId="0" nodeType="afterEffect">
                                  <p:stCondLst>
                                    <p:cond delay="0"/>
                                  </p:stCondLst>
                                  <p:childTnLst>
                                    <p:set>
                                      <p:cBhvr>
                                        <p:cTn id="21" dur="1" fill="hold">
                                          <p:stCondLst>
                                            <p:cond delay="0"/>
                                          </p:stCondLst>
                                        </p:cTn>
                                        <p:tgtEl>
                                          <p:spTgt spid="302086"/>
                                        </p:tgtEl>
                                        <p:attrNameLst>
                                          <p:attrName>style.visibility</p:attrName>
                                        </p:attrNameLst>
                                      </p:cBhvr>
                                      <p:to>
                                        <p:strVal val="visible"/>
                                      </p:to>
                                    </p:set>
                                    <p:anim calcmode="lin" valueType="num">
                                      <p:cBhvr additive="base">
                                        <p:cTn id="22" dur="2000" fill="hold"/>
                                        <p:tgtEl>
                                          <p:spTgt spid="302086"/>
                                        </p:tgtEl>
                                        <p:attrNameLst>
                                          <p:attrName>ppt_x</p:attrName>
                                        </p:attrNameLst>
                                      </p:cBhvr>
                                      <p:tavLst>
                                        <p:tav tm="0">
                                          <p:val>
                                            <p:strVal val="0-#ppt_w/2"/>
                                          </p:val>
                                        </p:tav>
                                        <p:tav tm="100000">
                                          <p:val>
                                            <p:strVal val="#ppt_x"/>
                                          </p:val>
                                        </p:tav>
                                      </p:tavLst>
                                    </p:anim>
                                    <p:anim calcmode="lin" valueType="num">
                                      <p:cBhvr additive="base">
                                        <p:cTn id="23" dur="2000" fill="hold"/>
                                        <p:tgtEl>
                                          <p:spTgt spid="30208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2083" grpId="0"/>
      <p:bldP spid="302084" grpId="0" animBg="1"/>
      <p:bldP spid="302085" grpId="0" animBg="1"/>
      <p:bldP spid="302086" grpId="0" animBg="1"/>
    </p:bldLst>
  </p:timing>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Text Box 2">
            <a:extLst>
              <a:ext uri="{FF2B5EF4-FFF2-40B4-BE49-F238E27FC236}">
                <a16:creationId xmlns:a16="http://schemas.microsoft.com/office/drawing/2014/main" xmlns="" id="{39B24AAC-8A56-4468-95FF-8E54A8789B3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03107" name="Text Box 3">
            <a:extLst>
              <a:ext uri="{FF2B5EF4-FFF2-40B4-BE49-F238E27FC236}">
                <a16:creationId xmlns:a16="http://schemas.microsoft.com/office/drawing/2014/main" xmlns="" id="{EAC3AD6C-8586-4902-988D-617FEF0AD49B}"/>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2- الگوی مشوقها و تعارضها:</a:t>
            </a:r>
          </a:p>
          <a:p>
            <a:pPr algn="just" eaLnBrk="1" hangingPunct="1">
              <a:lnSpc>
                <a:spcPct val="150000"/>
              </a:lnSpc>
              <a:buFontTx/>
              <a:buChar char="•"/>
            </a:pPr>
            <a:r>
              <a:rPr lang="fa-IR" altLang="en-US" b="0">
                <a:solidFill>
                  <a:srgbClr val="FFFF00"/>
                </a:solidFill>
              </a:rPr>
              <a:t>موقعیت نگرش را بر حسب یک تعارض رویکرد – رویگرادان در نظر می گیرد. </a:t>
            </a:r>
          </a:p>
          <a:p>
            <a:pPr algn="just" eaLnBrk="1" hangingPunct="1">
              <a:lnSpc>
                <a:spcPct val="150000"/>
              </a:lnSpc>
              <a:buFontTx/>
              <a:buChar char="•"/>
            </a:pPr>
            <a:r>
              <a:rPr lang="fa-IR" altLang="en-US" b="0">
                <a:solidFill>
                  <a:srgbClr val="FFFF00"/>
                </a:solidFill>
              </a:rPr>
              <a:t>بیشتر به </a:t>
            </a:r>
            <a:r>
              <a:rPr lang="fa-IR" altLang="en-US" sz="2500" b="0">
                <a:solidFill>
                  <a:srgbClr val="FF3300"/>
                </a:solidFill>
                <a:cs typeface="B Titr" pitchFamily="2" charset="0"/>
              </a:rPr>
              <a:t>تغییر نگرش</a:t>
            </a:r>
            <a:r>
              <a:rPr lang="fa-IR" altLang="en-US" b="0">
                <a:solidFill>
                  <a:srgbClr val="FFFF00"/>
                </a:solidFill>
              </a:rPr>
              <a:t> مربوط می شود</a:t>
            </a:r>
          </a:p>
          <a:p>
            <a:pPr algn="just" eaLnBrk="1" hangingPunct="1">
              <a:lnSpc>
                <a:spcPct val="150000"/>
              </a:lnSpc>
              <a:buFontTx/>
              <a:buChar char="•"/>
            </a:pPr>
            <a:r>
              <a:rPr lang="fa-IR" altLang="en-US" b="0">
                <a:solidFill>
                  <a:srgbClr val="FFFF00"/>
                </a:solidFill>
              </a:rPr>
              <a:t>تاکید خود را بر آنچه که فرد با اتخاذ یک موضع خاص به دست می آورد یا از دست می دهد متمرکز کرده است.</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303107">
                                            <p:txEl>
                                              <p:pRg st="0" end="0"/>
                                            </p:txEl>
                                          </p:spTgt>
                                        </p:tgtEl>
                                        <p:attrNameLst>
                                          <p:attrName>style.visibility</p:attrName>
                                        </p:attrNameLst>
                                      </p:cBhvr>
                                      <p:to>
                                        <p:strVal val="visible"/>
                                      </p:to>
                                    </p:set>
                                    <p:animEffect transition="in" filter="diamond(out)">
                                      <p:cBhvr>
                                        <p:cTn id="7" dur="2000"/>
                                        <p:tgtEl>
                                          <p:spTgt spid="303107">
                                            <p:txEl>
                                              <p:pRg st="0" end="0"/>
                                            </p:txEl>
                                          </p:spTgt>
                                        </p:tgtEl>
                                      </p:cBhvr>
                                    </p:animEffect>
                                  </p:childTnLst>
                                </p:cTn>
                              </p:par>
                            </p:childTnLst>
                          </p:cTn>
                        </p:par>
                        <p:par>
                          <p:cTn id="8" fill="hold" nodeType="afterGroup">
                            <p:stCondLst>
                              <p:cond delay="2000"/>
                            </p:stCondLst>
                            <p:childTnLst>
                              <p:par>
                                <p:cTn id="9" presetID="8" presetClass="entr" presetSubtype="32" fill="hold" nodeType="afterEffect">
                                  <p:stCondLst>
                                    <p:cond delay="0"/>
                                  </p:stCondLst>
                                  <p:childTnLst>
                                    <p:set>
                                      <p:cBhvr>
                                        <p:cTn id="10" dur="1" fill="hold">
                                          <p:stCondLst>
                                            <p:cond delay="0"/>
                                          </p:stCondLst>
                                        </p:cTn>
                                        <p:tgtEl>
                                          <p:spTgt spid="303107">
                                            <p:txEl>
                                              <p:pRg st="1" end="1"/>
                                            </p:txEl>
                                          </p:spTgt>
                                        </p:tgtEl>
                                        <p:attrNameLst>
                                          <p:attrName>style.visibility</p:attrName>
                                        </p:attrNameLst>
                                      </p:cBhvr>
                                      <p:to>
                                        <p:strVal val="visible"/>
                                      </p:to>
                                    </p:set>
                                    <p:animEffect transition="in" filter="diamond(out)">
                                      <p:cBhvr>
                                        <p:cTn id="11" dur="2000"/>
                                        <p:tgtEl>
                                          <p:spTgt spid="303107">
                                            <p:txEl>
                                              <p:pRg st="1" end="1"/>
                                            </p:txEl>
                                          </p:spTgt>
                                        </p:tgtEl>
                                      </p:cBhvr>
                                    </p:animEffect>
                                  </p:childTnLst>
                                </p:cTn>
                              </p:par>
                            </p:childTnLst>
                          </p:cTn>
                        </p:par>
                        <p:par>
                          <p:cTn id="12" fill="hold" nodeType="afterGroup">
                            <p:stCondLst>
                              <p:cond delay="4000"/>
                            </p:stCondLst>
                            <p:childTnLst>
                              <p:par>
                                <p:cTn id="13" presetID="8" presetClass="entr" presetSubtype="32" fill="hold" nodeType="afterEffect">
                                  <p:stCondLst>
                                    <p:cond delay="0"/>
                                  </p:stCondLst>
                                  <p:childTnLst>
                                    <p:set>
                                      <p:cBhvr>
                                        <p:cTn id="14" dur="1" fill="hold">
                                          <p:stCondLst>
                                            <p:cond delay="0"/>
                                          </p:stCondLst>
                                        </p:cTn>
                                        <p:tgtEl>
                                          <p:spTgt spid="303107">
                                            <p:txEl>
                                              <p:pRg st="2" end="2"/>
                                            </p:txEl>
                                          </p:spTgt>
                                        </p:tgtEl>
                                        <p:attrNameLst>
                                          <p:attrName>style.visibility</p:attrName>
                                        </p:attrNameLst>
                                      </p:cBhvr>
                                      <p:to>
                                        <p:strVal val="visible"/>
                                      </p:to>
                                    </p:set>
                                    <p:animEffect transition="in" filter="diamond(out)">
                                      <p:cBhvr>
                                        <p:cTn id="15" dur="2000"/>
                                        <p:tgtEl>
                                          <p:spTgt spid="303107">
                                            <p:txEl>
                                              <p:pRg st="2" end="2"/>
                                            </p:txEl>
                                          </p:spTgt>
                                        </p:tgtEl>
                                      </p:cBhvr>
                                    </p:animEffect>
                                  </p:childTnLst>
                                </p:cTn>
                              </p:par>
                            </p:childTnLst>
                          </p:cTn>
                        </p:par>
                        <p:par>
                          <p:cTn id="16" fill="hold" nodeType="afterGroup">
                            <p:stCondLst>
                              <p:cond delay="6000"/>
                            </p:stCondLst>
                            <p:childTnLst>
                              <p:par>
                                <p:cTn id="17" presetID="8" presetClass="entr" presetSubtype="32" fill="hold" nodeType="afterEffect">
                                  <p:stCondLst>
                                    <p:cond delay="0"/>
                                  </p:stCondLst>
                                  <p:childTnLst>
                                    <p:set>
                                      <p:cBhvr>
                                        <p:cTn id="18" dur="1" fill="hold">
                                          <p:stCondLst>
                                            <p:cond delay="0"/>
                                          </p:stCondLst>
                                        </p:cTn>
                                        <p:tgtEl>
                                          <p:spTgt spid="303107">
                                            <p:txEl>
                                              <p:pRg st="3" end="3"/>
                                            </p:txEl>
                                          </p:spTgt>
                                        </p:tgtEl>
                                        <p:attrNameLst>
                                          <p:attrName>style.visibility</p:attrName>
                                        </p:attrNameLst>
                                      </p:cBhvr>
                                      <p:to>
                                        <p:strVal val="visible"/>
                                      </p:to>
                                    </p:set>
                                    <p:animEffect transition="in" filter="diamond(out)">
                                      <p:cBhvr>
                                        <p:cTn id="19" dur="2000"/>
                                        <p:tgtEl>
                                          <p:spTgt spid="3031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Text Box 2">
            <a:extLst>
              <a:ext uri="{FF2B5EF4-FFF2-40B4-BE49-F238E27FC236}">
                <a16:creationId xmlns:a16="http://schemas.microsoft.com/office/drawing/2014/main" xmlns="" id="{0A139BFB-FD78-4EB9-90E5-00069AC894C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04131" name="Text Box 3">
            <a:extLst>
              <a:ext uri="{FF2B5EF4-FFF2-40B4-BE49-F238E27FC236}">
                <a16:creationId xmlns:a16="http://schemas.microsoft.com/office/drawing/2014/main" xmlns="" id="{BFF70379-D3F1-4DB8-8C36-57403C5326E2}"/>
              </a:ext>
            </a:extLst>
          </p:cNvPr>
          <p:cNvSpPr txBox="1">
            <a:spLocks noChangeArrowheads="1"/>
          </p:cNvSpPr>
          <p:nvPr/>
        </p:nvSpPr>
        <p:spPr bwMode="auto">
          <a:xfrm>
            <a:off x="755650" y="549275"/>
            <a:ext cx="7632700" cy="397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3- الگوی هماهنگی شناختی </a:t>
            </a:r>
          </a:p>
          <a:p>
            <a:pPr algn="just" eaLnBrk="1" hangingPunct="1">
              <a:lnSpc>
                <a:spcPct val="150000"/>
              </a:lnSpc>
            </a:pPr>
            <a:endParaRPr lang="fa-IR" altLang="en-US" sz="2500">
              <a:solidFill>
                <a:srgbClr val="FF3300"/>
              </a:solidFill>
            </a:endParaRPr>
          </a:p>
          <a:p>
            <a:pPr algn="just" eaLnBrk="1" hangingPunct="1">
              <a:lnSpc>
                <a:spcPct val="150000"/>
              </a:lnSpc>
            </a:pPr>
            <a:r>
              <a:rPr lang="fa-IR" altLang="en-US" sz="2500">
                <a:solidFill>
                  <a:srgbClr val="FF3300"/>
                </a:solidFill>
              </a:rPr>
              <a:t>فرض زیربنایی:</a:t>
            </a:r>
          </a:p>
          <a:p>
            <a:pPr algn="just" eaLnBrk="1" hangingPunct="1">
              <a:lnSpc>
                <a:spcPct val="150000"/>
              </a:lnSpc>
            </a:pPr>
            <a:r>
              <a:rPr lang="fa-IR" altLang="en-US" b="0">
                <a:solidFill>
                  <a:srgbClr val="FFFF00"/>
                </a:solidFill>
              </a:rPr>
              <a:t>* مردم مایلند بین شناختهای گوناگونشان هماهنگی وجود داشته باشد و همین تمایل یکی از تعیین کننده های اصلی </a:t>
            </a:r>
            <a:r>
              <a:rPr lang="fa-IR" altLang="en-US" sz="2500" b="0">
                <a:solidFill>
                  <a:srgbClr val="0099FF"/>
                </a:solidFill>
                <a:cs typeface="B Titr" pitchFamily="2" charset="0"/>
              </a:rPr>
              <a:t>شکل گیری نگرش</a:t>
            </a:r>
            <a:r>
              <a:rPr lang="fa-IR" altLang="en-US" b="0">
                <a:solidFill>
                  <a:srgbClr val="FFFF00"/>
                </a:solidFill>
              </a:rPr>
              <a:t> است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304131">
                                            <p:txEl>
                                              <p:pRg st="0" end="0"/>
                                            </p:txEl>
                                          </p:spTgt>
                                        </p:tgtEl>
                                        <p:attrNameLst>
                                          <p:attrName>style.visibility</p:attrName>
                                        </p:attrNameLst>
                                      </p:cBhvr>
                                      <p:to>
                                        <p:strVal val="visible"/>
                                      </p:to>
                                    </p:set>
                                    <p:anim calcmode="lin" valueType="num">
                                      <p:cBhvr additive="base">
                                        <p:cTn id="7" dur="2000" fill="hold"/>
                                        <p:tgtEl>
                                          <p:spTgt spid="304131">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04131">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304131">
                                            <p:txEl>
                                              <p:pRg st="2" end="2"/>
                                            </p:txEl>
                                          </p:spTgt>
                                        </p:tgtEl>
                                        <p:attrNameLst>
                                          <p:attrName>style.visibility</p:attrName>
                                        </p:attrNameLst>
                                      </p:cBhvr>
                                      <p:to>
                                        <p:strVal val="visible"/>
                                      </p:to>
                                    </p:set>
                                    <p:anim calcmode="lin" valueType="num">
                                      <p:cBhvr additive="base">
                                        <p:cTn id="12" dur="2000" fill="hold"/>
                                        <p:tgtEl>
                                          <p:spTgt spid="304131">
                                            <p:txEl>
                                              <p:pRg st="2" end="2"/>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04131">
                                            <p:txEl>
                                              <p:pRg st="2" end="2"/>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304131">
                                            <p:txEl>
                                              <p:pRg st="3" end="3"/>
                                            </p:txEl>
                                          </p:spTgt>
                                        </p:tgtEl>
                                        <p:attrNameLst>
                                          <p:attrName>style.visibility</p:attrName>
                                        </p:attrNameLst>
                                      </p:cBhvr>
                                      <p:to>
                                        <p:strVal val="visible"/>
                                      </p:to>
                                    </p:set>
                                    <p:anim calcmode="lin" valueType="num">
                                      <p:cBhvr additive="base">
                                        <p:cTn id="17" dur="2000" fill="hold"/>
                                        <p:tgtEl>
                                          <p:spTgt spid="304131">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0413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5" name="Text Box 3">
            <a:extLst>
              <a:ext uri="{FF2B5EF4-FFF2-40B4-BE49-F238E27FC236}">
                <a16:creationId xmlns:a16="http://schemas.microsoft.com/office/drawing/2014/main" xmlns="" id="{DF4E52B9-5EE2-4D39-8F6F-F59394271E81}"/>
              </a:ext>
            </a:extLst>
          </p:cNvPr>
          <p:cNvSpPr txBox="1">
            <a:spLocks noChangeArrowheads="1"/>
          </p:cNvSpPr>
          <p:nvPr/>
        </p:nvSpPr>
        <p:spPr bwMode="auto">
          <a:xfrm>
            <a:off x="3044825" y="476250"/>
            <a:ext cx="3095625" cy="482600"/>
          </a:xfrm>
          <a:prstGeom prst="rect">
            <a:avLst/>
          </a:prstGeom>
          <a:solidFill>
            <a:srgbClr val="FFFF00"/>
          </a:solidFill>
          <a:ln w="9525">
            <a:solidFill>
              <a:srgbClr val="FF3300"/>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3300"/>
                </a:solidFill>
              </a:rPr>
              <a:t>الگوی هماهنگی شناختی </a:t>
            </a:r>
          </a:p>
        </p:txBody>
      </p:sp>
      <p:grpSp>
        <p:nvGrpSpPr>
          <p:cNvPr id="2" name="Group 11">
            <a:extLst>
              <a:ext uri="{FF2B5EF4-FFF2-40B4-BE49-F238E27FC236}">
                <a16:creationId xmlns:a16="http://schemas.microsoft.com/office/drawing/2014/main" xmlns="" id="{0DC35527-36AA-4558-A09A-DD68698E289D}"/>
              </a:ext>
            </a:extLst>
          </p:cNvPr>
          <p:cNvGrpSpPr>
            <a:grpSpLocks/>
          </p:cNvGrpSpPr>
          <p:nvPr/>
        </p:nvGrpSpPr>
        <p:grpSpPr bwMode="auto">
          <a:xfrm>
            <a:off x="5002213" y="2492375"/>
            <a:ext cx="3025775" cy="3384550"/>
            <a:chOff x="3833" y="1616"/>
            <a:chExt cx="1134" cy="1814"/>
          </a:xfrm>
        </p:grpSpPr>
        <p:sp>
          <p:nvSpPr>
            <p:cNvPr id="208906" name="Rectangle 7">
              <a:extLst>
                <a:ext uri="{FF2B5EF4-FFF2-40B4-BE49-F238E27FC236}">
                  <a16:creationId xmlns:a16="http://schemas.microsoft.com/office/drawing/2014/main" xmlns="" id="{7F91945F-0793-4DB3-8DBF-79B9A0C64925}"/>
                </a:ext>
              </a:extLst>
            </p:cNvPr>
            <p:cNvSpPr>
              <a:spLocks noChangeArrowheads="1"/>
            </p:cNvSpPr>
            <p:nvPr/>
          </p:nvSpPr>
          <p:spPr bwMode="auto">
            <a:xfrm>
              <a:off x="3833" y="1616"/>
              <a:ext cx="1134" cy="499"/>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الف) دیدگاه تعادل</a:t>
              </a:r>
              <a:endParaRPr lang="en-US" altLang="en-US" sz="2500">
                <a:solidFill>
                  <a:srgbClr val="FFFF00"/>
                </a:solidFill>
              </a:endParaRPr>
            </a:p>
          </p:txBody>
        </p:sp>
        <p:sp>
          <p:nvSpPr>
            <p:cNvPr id="208907" name="Rectangle 8">
              <a:extLst>
                <a:ext uri="{FF2B5EF4-FFF2-40B4-BE49-F238E27FC236}">
                  <a16:creationId xmlns:a16="http://schemas.microsoft.com/office/drawing/2014/main" xmlns="" id="{9E7855F8-BA2C-49D5-A78C-328A1AB61255}"/>
                </a:ext>
              </a:extLst>
            </p:cNvPr>
            <p:cNvSpPr>
              <a:spLocks noChangeArrowheads="1"/>
            </p:cNvSpPr>
            <p:nvPr/>
          </p:nvSpPr>
          <p:spPr bwMode="auto">
            <a:xfrm>
              <a:off x="3833" y="2118"/>
              <a:ext cx="1134" cy="1312"/>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20000"/>
                </a:lnSpc>
              </a:pPr>
              <a:r>
                <a:rPr lang="fa-IR" altLang="en-US" sz="2500">
                  <a:solidFill>
                    <a:srgbClr val="FFFF00"/>
                  </a:solidFill>
                </a:rPr>
                <a:t>نظام ساده شناختی متشكل</a:t>
              </a:r>
            </a:p>
            <a:p>
              <a:pPr algn="ctr" eaLnBrk="1" hangingPunct="1">
                <a:lnSpc>
                  <a:spcPct val="120000"/>
                </a:lnSpc>
              </a:pPr>
              <a:r>
                <a:rPr lang="fa-IR" altLang="en-US" sz="2500">
                  <a:solidFill>
                    <a:srgbClr val="FFFF00"/>
                  </a:solidFill>
                </a:rPr>
                <a:t>از دو شخص  و يك</a:t>
              </a:r>
            </a:p>
            <a:p>
              <a:pPr algn="ctr" eaLnBrk="1" hangingPunct="1">
                <a:lnSpc>
                  <a:spcPct val="120000"/>
                </a:lnSpc>
              </a:pPr>
              <a:r>
                <a:rPr lang="fa-IR" altLang="en-US" sz="2500">
                  <a:solidFill>
                    <a:srgbClr val="FFFF00"/>
                  </a:solidFill>
                </a:rPr>
                <a:t>شیء یا سه  شخص رابطه</a:t>
              </a:r>
            </a:p>
            <a:p>
              <a:pPr algn="ctr" eaLnBrk="1" hangingPunct="1">
                <a:lnSpc>
                  <a:spcPct val="120000"/>
                </a:lnSpc>
              </a:pPr>
              <a:r>
                <a:rPr lang="fa-IR" altLang="en-US" sz="2500">
                  <a:solidFill>
                    <a:srgbClr val="FFFF00"/>
                  </a:solidFill>
                </a:rPr>
                <a:t>بين آنها و ارزشیابی  های </a:t>
              </a:r>
            </a:p>
            <a:p>
              <a:pPr algn="ctr" eaLnBrk="1" hangingPunct="1">
                <a:lnSpc>
                  <a:spcPct val="120000"/>
                </a:lnSpc>
              </a:pPr>
              <a:r>
                <a:rPr lang="fa-IR" altLang="en-US" sz="2500">
                  <a:solidFill>
                    <a:srgbClr val="FFFF00"/>
                  </a:solidFill>
                </a:rPr>
                <a:t>فرد از آنها </a:t>
              </a:r>
              <a:endParaRPr lang="en-US" altLang="en-US" sz="2500">
                <a:solidFill>
                  <a:srgbClr val="FFFF00"/>
                </a:solidFill>
              </a:endParaRPr>
            </a:p>
          </p:txBody>
        </p:sp>
      </p:grpSp>
      <p:grpSp>
        <p:nvGrpSpPr>
          <p:cNvPr id="3" name="Group 12">
            <a:extLst>
              <a:ext uri="{FF2B5EF4-FFF2-40B4-BE49-F238E27FC236}">
                <a16:creationId xmlns:a16="http://schemas.microsoft.com/office/drawing/2014/main" xmlns="" id="{4D8A078E-4690-485E-BE77-17507C575608}"/>
              </a:ext>
            </a:extLst>
          </p:cNvPr>
          <p:cNvGrpSpPr>
            <a:grpSpLocks/>
          </p:cNvGrpSpPr>
          <p:nvPr/>
        </p:nvGrpSpPr>
        <p:grpSpPr bwMode="auto">
          <a:xfrm>
            <a:off x="2527300" y="981075"/>
            <a:ext cx="3916363" cy="1511300"/>
            <a:chOff x="1320" y="618"/>
            <a:chExt cx="3085" cy="952"/>
          </a:xfrm>
        </p:grpSpPr>
        <p:sp>
          <p:nvSpPr>
            <p:cNvPr id="208902" name="Line 4">
              <a:extLst>
                <a:ext uri="{FF2B5EF4-FFF2-40B4-BE49-F238E27FC236}">
                  <a16:creationId xmlns:a16="http://schemas.microsoft.com/office/drawing/2014/main" xmlns="" id="{DCF0CA6C-B905-4D1C-B55E-E6E6C123EB87}"/>
                </a:ext>
              </a:extLst>
            </p:cNvPr>
            <p:cNvSpPr>
              <a:spLocks noChangeShapeType="1"/>
            </p:cNvSpPr>
            <p:nvPr/>
          </p:nvSpPr>
          <p:spPr bwMode="auto">
            <a:xfrm>
              <a:off x="2880" y="618"/>
              <a:ext cx="0" cy="499"/>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8903" name="Line 5">
              <a:extLst>
                <a:ext uri="{FF2B5EF4-FFF2-40B4-BE49-F238E27FC236}">
                  <a16:creationId xmlns:a16="http://schemas.microsoft.com/office/drawing/2014/main" xmlns="" id="{4EA9B4F1-E0F4-4EF0-AF04-94B8B4877D55}"/>
                </a:ext>
              </a:extLst>
            </p:cNvPr>
            <p:cNvSpPr>
              <a:spLocks noChangeShapeType="1"/>
            </p:cNvSpPr>
            <p:nvPr/>
          </p:nvSpPr>
          <p:spPr bwMode="auto">
            <a:xfrm flipH="1">
              <a:off x="1320" y="1117"/>
              <a:ext cx="3085" cy="0"/>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8904" name="Line 6">
              <a:extLst>
                <a:ext uri="{FF2B5EF4-FFF2-40B4-BE49-F238E27FC236}">
                  <a16:creationId xmlns:a16="http://schemas.microsoft.com/office/drawing/2014/main" xmlns="" id="{92517C8A-F77E-4450-892D-30056E0572D3}"/>
                </a:ext>
              </a:extLst>
            </p:cNvPr>
            <p:cNvSpPr>
              <a:spLocks noChangeShapeType="1"/>
            </p:cNvSpPr>
            <p:nvPr/>
          </p:nvSpPr>
          <p:spPr bwMode="auto">
            <a:xfrm>
              <a:off x="4405" y="1117"/>
              <a:ext cx="0" cy="453"/>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8905" name="Line 9">
              <a:extLst>
                <a:ext uri="{FF2B5EF4-FFF2-40B4-BE49-F238E27FC236}">
                  <a16:creationId xmlns:a16="http://schemas.microsoft.com/office/drawing/2014/main" xmlns="" id="{83B5B3F7-6189-43AB-A995-DA017DDF46A0}"/>
                </a:ext>
              </a:extLst>
            </p:cNvPr>
            <p:cNvSpPr>
              <a:spLocks noChangeShapeType="1"/>
            </p:cNvSpPr>
            <p:nvPr/>
          </p:nvSpPr>
          <p:spPr bwMode="auto">
            <a:xfrm>
              <a:off x="1324" y="1117"/>
              <a:ext cx="0" cy="408"/>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305162" name="Rectangle 10">
            <a:extLst>
              <a:ext uri="{FF2B5EF4-FFF2-40B4-BE49-F238E27FC236}">
                <a16:creationId xmlns:a16="http://schemas.microsoft.com/office/drawing/2014/main" xmlns="" id="{AA3CD7EC-A71B-4BB0-8A13-56BFD5FA8C3B}"/>
              </a:ext>
            </a:extLst>
          </p:cNvPr>
          <p:cNvSpPr>
            <a:spLocks noChangeArrowheads="1"/>
          </p:cNvSpPr>
          <p:nvPr/>
        </p:nvSpPr>
        <p:spPr bwMode="auto">
          <a:xfrm>
            <a:off x="1235075" y="2422525"/>
            <a:ext cx="2576513" cy="79216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ب) دیدگاه توافق</a:t>
            </a:r>
            <a:endParaRPr lang="en-US" altLang="en-US" sz="25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3" fill="hold" grpId="0" nodeType="afterEffect">
                                  <p:stCondLst>
                                    <p:cond delay="0"/>
                                  </p:stCondLst>
                                  <p:childTnLst>
                                    <p:set>
                                      <p:cBhvr>
                                        <p:cTn id="6" dur="1" fill="hold">
                                          <p:stCondLst>
                                            <p:cond delay="0"/>
                                          </p:stCondLst>
                                        </p:cTn>
                                        <p:tgtEl>
                                          <p:spTgt spid="305155"/>
                                        </p:tgtEl>
                                        <p:attrNameLst>
                                          <p:attrName>style.visibility</p:attrName>
                                        </p:attrNameLst>
                                      </p:cBhvr>
                                      <p:to>
                                        <p:strVal val="visible"/>
                                      </p:to>
                                    </p:set>
                                    <p:anim calcmode="lin" valueType="num">
                                      <p:cBhvr additive="base">
                                        <p:cTn id="7" dur="2000" fill="hold"/>
                                        <p:tgtEl>
                                          <p:spTgt spid="305155"/>
                                        </p:tgtEl>
                                        <p:attrNameLst>
                                          <p:attrName>ppt_x</p:attrName>
                                        </p:attrNameLst>
                                      </p:cBhvr>
                                      <p:tavLst>
                                        <p:tav tm="0">
                                          <p:val>
                                            <p:strVal val="1+#ppt_w/2"/>
                                          </p:val>
                                        </p:tav>
                                        <p:tav tm="100000">
                                          <p:val>
                                            <p:strVal val="#ppt_x"/>
                                          </p:val>
                                        </p:tav>
                                      </p:tavLst>
                                    </p:anim>
                                    <p:anim calcmode="lin" valueType="num">
                                      <p:cBhvr additive="base">
                                        <p:cTn id="8" dur="2000" fill="hold"/>
                                        <p:tgtEl>
                                          <p:spTgt spid="305155"/>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2" presetClass="entr" presetSubtype="3"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000" fill="hold"/>
                                        <p:tgtEl>
                                          <p:spTgt spid="3"/>
                                        </p:tgtEl>
                                        <p:attrNameLst>
                                          <p:attrName>ppt_x</p:attrName>
                                        </p:attrNameLst>
                                      </p:cBhvr>
                                      <p:tavLst>
                                        <p:tav tm="0">
                                          <p:val>
                                            <p:strVal val="1+#ppt_w/2"/>
                                          </p:val>
                                        </p:tav>
                                        <p:tav tm="100000">
                                          <p:val>
                                            <p:strVal val="#ppt_x"/>
                                          </p:val>
                                        </p:tav>
                                      </p:tavLst>
                                    </p:anim>
                                    <p:anim calcmode="lin" valueType="num">
                                      <p:cBhvr additive="base">
                                        <p:cTn id="13" dur="2000" fill="hold"/>
                                        <p:tgtEl>
                                          <p:spTgt spid="3"/>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4000"/>
                            </p:stCondLst>
                            <p:childTnLst>
                              <p:par>
                                <p:cTn id="15" presetID="2" presetClass="entr" presetSubtype="3"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2000" fill="hold"/>
                                        <p:tgtEl>
                                          <p:spTgt spid="2"/>
                                        </p:tgtEl>
                                        <p:attrNameLst>
                                          <p:attrName>ppt_x</p:attrName>
                                        </p:attrNameLst>
                                      </p:cBhvr>
                                      <p:tavLst>
                                        <p:tav tm="0">
                                          <p:val>
                                            <p:strVal val="1+#ppt_w/2"/>
                                          </p:val>
                                        </p:tav>
                                        <p:tav tm="100000">
                                          <p:val>
                                            <p:strVal val="#ppt_x"/>
                                          </p:val>
                                        </p:tav>
                                      </p:tavLst>
                                    </p:anim>
                                    <p:anim calcmode="lin" valueType="num">
                                      <p:cBhvr additive="base">
                                        <p:cTn id="18" dur="2000" fill="hold"/>
                                        <p:tgtEl>
                                          <p:spTgt spid="2"/>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6000"/>
                            </p:stCondLst>
                            <p:childTnLst>
                              <p:par>
                                <p:cTn id="20" presetID="2" presetClass="entr" presetSubtype="3" fill="hold" grpId="0" nodeType="afterEffect">
                                  <p:stCondLst>
                                    <p:cond delay="0"/>
                                  </p:stCondLst>
                                  <p:childTnLst>
                                    <p:set>
                                      <p:cBhvr>
                                        <p:cTn id="21" dur="1" fill="hold">
                                          <p:stCondLst>
                                            <p:cond delay="0"/>
                                          </p:stCondLst>
                                        </p:cTn>
                                        <p:tgtEl>
                                          <p:spTgt spid="305162"/>
                                        </p:tgtEl>
                                        <p:attrNameLst>
                                          <p:attrName>style.visibility</p:attrName>
                                        </p:attrNameLst>
                                      </p:cBhvr>
                                      <p:to>
                                        <p:strVal val="visible"/>
                                      </p:to>
                                    </p:set>
                                    <p:anim calcmode="lin" valueType="num">
                                      <p:cBhvr additive="base">
                                        <p:cTn id="22" dur="2000" fill="hold"/>
                                        <p:tgtEl>
                                          <p:spTgt spid="305162"/>
                                        </p:tgtEl>
                                        <p:attrNameLst>
                                          <p:attrName>ppt_x</p:attrName>
                                        </p:attrNameLst>
                                      </p:cBhvr>
                                      <p:tavLst>
                                        <p:tav tm="0">
                                          <p:val>
                                            <p:strVal val="1+#ppt_w/2"/>
                                          </p:val>
                                        </p:tav>
                                        <p:tav tm="100000">
                                          <p:val>
                                            <p:strVal val="#ppt_x"/>
                                          </p:val>
                                        </p:tav>
                                      </p:tavLst>
                                    </p:anim>
                                    <p:anim calcmode="lin" valueType="num">
                                      <p:cBhvr additive="base">
                                        <p:cTn id="23" dur="2000" fill="hold"/>
                                        <p:tgtEl>
                                          <p:spTgt spid="30516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5155" grpId="0" animBg="1"/>
      <p:bldP spid="305162" grpId="0" animBg="1"/>
    </p:bldLst>
  </p:timing>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3">
            <a:extLst>
              <a:ext uri="{FF2B5EF4-FFF2-40B4-BE49-F238E27FC236}">
                <a16:creationId xmlns:a16="http://schemas.microsoft.com/office/drawing/2014/main" xmlns="" id="{511E1462-40FB-4D1B-A617-21EC09A270ED}"/>
              </a:ext>
            </a:extLst>
          </p:cNvPr>
          <p:cNvGrpSpPr>
            <a:grpSpLocks/>
          </p:cNvGrpSpPr>
          <p:nvPr/>
        </p:nvGrpSpPr>
        <p:grpSpPr bwMode="auto">
          <a:xfrm>
            <a:off x="6588125" y="622300"/>
            <a:ext cx="1655763" cy="503238"/>
            <a:chOff x="3606" y="346"/>
            <a:chExt cx="1043" cy="317"/>
          </a:xfrm>
        </p:grpSpPr>
        <p:sp>
          <p:nvSpPr>
            <p:cNvPr id="209980" name="Text Box 3">
              <a:extLst>
                <a:ext uri="{FF2B5EF4-FFF2-40B4-BE49-F238E27FC236}">
                  <a16:creationId xmlns:a16="http://schemas.microsoft.com/office/drawing/2014/main" xmlns="" id="{97B1ED4C-E13E-4A41-BB83-18C7B55A08F2}"/>
                </a:ext>
              </a:extLst>
            </p:cNvPr>
            <p:cNvSpPr txBox="1">
              <a:spLocks noChangeArrowheads="1"/>
            </p:cNvSpPr>
            <p:nvPr/>
          </p:nvSpPr>
          <p:spPr bwMode="auto">
            <a:xfrm>
              <a:off x="3606" y="346"/>
              <a:ext cx="104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FF"/>
                  </a:solidFill>
                </a:rPr>
                <a:t>نامتعادل</a:t>
              </a:r>
            </a:p>
          </p:txBody>
        </p:sp>
        <p:sp>
          <p:nvSpPr>
            <p:cNvPr id="209981" name="Line 4">
              <a:extLst>
                <a:ext uri="{FF2B5EF4-FFF2-40B4-BE49-F238E27FC236}">
                  <a16:creationId xmlns:a16="http://schemas.microsoft.com/office/drawing/2014/main" xmlns="" id="{7A8D0193-45BC-4213-B468-9BBD0D1D234D}"/>
                </a:ext>
              </a:extLst>
            </p:cNvPr>
            <p:cNvSpPr>
              <a:spLocks noChangeShapeType="1"/>
            </p:cNvSpPr>
            <p:nvPr/>
          </p:nvSpPr>
          <p:spPr bwMode="auto">
            <a:xfrm flipH="1">
              <a:off x="3787" y="663"/>
              <a:ext cx="680"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61">
            <a:extLst>
              <a:ext uri="{FF2B5EF4-FFF2-40B4-BE49-F238E27FC236}">
                <a16:creationId xmlns:a16="http://schemas.microsoft.com/office/drawing/2014/main" xmlns="" id="{1C236E82-8022-41AA-8B6C-D0691576E7BD}"/>
              </a:ext>
            </a:extLst>
          </p:cNvPr>
          <p:cNvGrpSpPr>
            <a:grpSpLocks/>
          </p:cNvGrpSpPr>
          <p:nvPr/>
        </p:nvGrpSpPr>
        <p:grpSpPr bwMode="auto">
          <a:xfrm>
            <a:off x="6427788" y="1484313"/>
            <a:ext cx="1384300" cy="1296987"/>
            <a:chOff x="4049" y="935"/>
            <a:chExt cx="872" cy="817"/>
          </a:xfrm>
        </p:grpSpPr>
        <p:sp>
          <p:nvSpPr>
            <p:cNvPr id="209971" name="AutoShape 6">
              <a:extLst>
                <a:ext uri="{FF2B5EF4-FFF2-40B4-BE49-F238E27FC236}">
                  <a16:creationId xmlns:a16="http://schemas.microsoft.com/office/drawing/2014/main" xmlns="" id="{18EEAC1D-313C-4345-B19D-DBB51B67E1F7}"/>
                </a:ext>
              </a:extLst>
            </p:cNvPr>
            <p:cNvSpPr>
              <a:spLocks noChangeArrowheads="1"/>
            </p:cNvSpPr>
            <p:nvPr/>
          </p:nvSpPr>
          <p:spPr bwMode="auto">
            <a:xfrm>
              <a:off x="4694" y="935"/>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B</a:t>
              </a:r>
            </a:p>
          </p:txBody>
        </p:sp>
        <p:sp>
          <p:nvSpPr>
            <p:cNvPr id="209972" name="AutoShape 7">
              <a:extLst>
                <a:ext uri="{FF2B5EF4-FFF2-40B4-BE49-F238E27FC236}">
                  <a16:creationId xmlns:a16="http://schemas.microsoft.com/office/drawing/2014/main" xmlns="" id="{B14847BE-43A2-44CE-A1F2-03229CBE21FC}"/>
                </a:ext>
              </a:extLst>
            </p:cNvPr>
            <p:cNvSpPr>
              <a:spLocks noChangeArrowheads="1"/>
            </p:cNvSpPr>
            <p:nvPr/>
          </p:nvSpPr>
          <p:spPr bwMode="auto">
            <a:xfrm>
              <a:off x="4694" y="1525"/>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M</a:t>
              </a:r>
            </a:p>
          </p:txBody>
        </p:sp>
        <p:sp>
          <p:nvSpPr>
            <p:cNvPr id="209973" name="AutoShape 8">
              <a:extLst>
                <a:ext uri="{FF2B5EF4-FFF2-40B4-BE49-F238E27FC236}">
                  <a16:creationId xmlns:a16="http://schemas.microsoft.com/office/drawing/2014/main" xmlns="" id="{91641BFF-3AAB-42D4-9BF9-BDD7E45A7961}"/>
                </a:ext>
              </a:extLst>
            </p:cNvPr>
            <p:cNvSpPr>
              <a:spLocks noChangeArrowheads="1"/>
            </p:cNvSpPr>
            <p:nvPr/>
          </p:nvSpPr>
          <p:spPr bwMode="auto">
            <a:xfrm>
              <a:off x="4049" y="1207"/>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A</a:t>
              </a:r>
            </a:p>
          </p:txBody>
        </p:sp>
        <p:sp>
          <p:nvSpPr>
            <p:cNvPr id="209974" name="Line 9">
              <a:extLst>
                <a:ext uri="{FF2B5EF4-FFF2-40B4-BE49-F238E27FC236}">
                  <a16:creationId xmlns:a16="http://schemas.microsoft.com/office/drawing/2014/main" xmlns="" id="{6BD4C658-443F-47F1-A530-D801B9F6B139}"/>
                </a:ext>
              </a:extLst>
            </p:cNvPr>
            <p:cNvSpPr>
              <a:spLocks noChangeShapeType="1"/>
            </p:cNvSpPr>
            <p:nvPr/>
          </p:nvSpPr>
          <p:spPr bwMode="auto">
            <a:xfrm>
              <a:off x="4241" y="1434"/>
              <a:ext cx="408" cy="18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75" name="Line 10">
              <a:extLst>
                <a:ext uri="{FF2B5EF4-FFF2-40B4-BE49-F238E27FC236}">
                  <a16:creationId xmlns:a16="http://schemas.microsoft.com/office/drawing/2014/main" xmlns="" id="{EB104D44-F6B0-4935-A89A-980F35EBD04B}"/>
                </a:ext>
              </a:extLst>
            </p:cNvPr>
            <p:cNvSpPr>
              <a:spLocks noChangeShapeType="1"/>
            </p:cNvSpPr>
            <p:nvPr/>
          </p:nvSpPr>
          <p:spPr bwMode="auto">
            <a:xfrm flipV="1">
              <a:off x="4286" y="1071"/>
              <a:ext cx="363" cy="136"/>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76" name="Line 11">
              <a:extLst>
                <a:ext uri="{FF2B5EF4-FFF2-40B4-BE49-F238E27FC236}">
                  <a16:creationId xmlns:a16="http://schemas.microsoft.com/office/drawing/2014/main" xmlns="" id="{2D47B27C-DD05-4216-A59D-3F68E3E1EEA8}"/>
                </a:ext>
              </a:extLst>
            </p:cNvPr>
            <p:cNvSpPr>
              <a:spLocks noChangeShapeType="1"/>
            </p:cNvSpPr>
            <p:nvPr/>
          </p:nvSpPr>
          <p:spPr bwMode="auto">
            <a:xfrm>
              <a:off x="4802" y="1190"/>
              <a:ext cx="0" cy="31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77" name="Line 12">
              <a:extLst>
                <a:ext uri="{FF2B5EF4-FFF2-40B4-BE49-F238E27FC236}">
                  <a16:creationId xmlns:a16="http://schemas.microsoft.com/office/drawing/2014/main" xmlns="" id="{4DB72F80-8B8B-4B5D-82A0-885CAB5B7842}"/>
                </a:ext>
              </a:extLst>
            </p:cNvPr>
            <p:cNvSpPr>
              <a:spLocks noChangeShapeType="1"/>
            </p:cNvSpPr>
            <p:nvPr/>
          </p:nvSpPr>
          <p:spPr bwMode="auto">
            <a:xfrm flipH="1">
              <a:off x="4830" y="1344"/>
              <a:ext cx="91" cy="0"/>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78" name="Line 13">
              <a:extLst>
                <a:ext uri="{FF2B5EF4-FFF2-40B4-BE49-F238E27FC236}">
                  <a16:creationId xmlns:a16="http://schemas.microsoft.com/office/drawing/2014/main" xmlns="" id="{2B050F87-534B-4E61-A02B-5E61E01C194A}"/>
                </a:ext>
              </a:extLst>
            </p:cNvPr>
            <p:cNvSpPr>
              <a:spLocks noChangeShapeType="1"/>
            </p:cNvSpPr>
            <p:nvPr/>
          </p:nvSpPr>
          <p:spPr bwMode="auto">
            <a:xfrm rot="1152625" flipH="1">
              <a:off x="4332" y="1569"/>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79" name="Line 14">
              <a:extLst>
                <a:ext uri="{FF2B5EF4-FFF2-40B4-BE49-F238E27FC236}">
                  <a16:creationId xmlns:a16="http://schemas.microsoft.com/office/drawing/2014/main" xmlns="" id="{13EACCF2-CA37-4BAD-858C-9FB641CA08D4}"/>
                </a:ext>
              </a:extLst>
            </p:cNvPr>
            <p:cNvSpPr>
              <a:spLocks noChangeShapeType="1"/>
            </p:cNvSpPr>
            <p:nvPr/>
          </p:nvSpPr>
          <p:spPr bwMode="auto">
            <a:xfrm rot="20610041" flipH="1">
              <a:off x="4401" y="1071"/>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4" name="Group 62">
            <a:extLst>
              <a:ext uri="{FF2B5EF4-FFF2-40B4-BE49-F238E27FC236}">
                <a16:creationId xmlns:a16="http://schemas.microsoft.com/office/drawing/2014/main" xmlns="" id="{E53FA1E4-359B-4840-BF77-3C7A97EA8725}"/>
              </a:ext>
            </a:extLst>
          </p:cNvPr>
          <p:cNvGrpSpPr>
            <a:grpSpLocks/>
          </p:cNvGrpSpPr>
          <p:nvPr/>
        </p:nvGrpSpPr>
        <p:grpSpPr bwMode="auto">
          <a:xfrm>
            <a:off x="6443663" y="2924175"/>
            <a:ext cx="1368425" cy="1368425"/>
            <a:chOff x="4059" y="1842"/>
            <a:chExt cx="862" cy="862"/>
          </a:xfrm>
        </p:grpSpPr>
        <p:sp>
          <p:nvSpPr>
            <p:cNvPr id="209958" name="AutoShape 15">
              <a:extLst>
                <a:ext uri="{FF2B5EF4-FFF2-40B4-BE49-F238E27FC236}">
                  <a16:creationId xmlns:a16="http://schemas.microsoft.com/office/drawing/2014/main" xmlns="" id="{4807ADF5-A501-40E3-9D4B-6E3638278D3C}"/>
                </a:ext>
              </a:extLst>
            </p:cNvPr>
            <p:cNvSpPr>
              <a:spLocks noChangeArrowheads="1"/>
            </p:cNvSpPr>
            <p:nvPr/>
          </p:nvSpPr>
          <p:spPr bwMode="auto">
            <a:xfrm>
              <a:off x="4694" y="1842"/>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B</a:t>
              </a:r>
            </a:p>
          </p:txBody>
        </p:sp>
        <p:sp>
          <p:nvSpPr>
            <p:cNvPr id="209959" name="AutoShape 16">
              <a:extLst>
                <a:ext uri="{FF2B5EF4-FFF2-40B4-BE49-F238E27FC236}">
                  <a16:creationId xmlns:a16="http://schemas.microsoft.com/office/drawing/2014/main" xmlns="" id="{51D87C5B-9080-42F4-A6E7-3F8D0F9DFA72}"/>
                </a:ext>
              </a:extLst>
            </p:cNvPr>
            <p:cNvSpPr>
              <a:spLocks noChangeArrowheads="1"/>
            </p:cNvSpPr>
            <p:nvPr/>
          </p:nvSpPr>
          <p:spPr bwMode="auto">
            <a:xfrm>
              <a:off x="4059" y="2230"/>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A</a:t>
              </a:r>
            </a:p>
          </p:txBody>
        </p:sp>
        <p:sp>
          <p:nvSpPr>
            <p:cNvPr id="209960" name="AutoShape 17">
              <a:extLst>
                <a:ext uri="{FF2B5EF4-FFF2-40B4-BE49-F238E27FC236}">
                  <a16:creationId xmlns:a16="http://schemas.microsoft.com/office/drawing/2014/main" xmlns="" id="{82E8765E-F5F5-4921-A27E-6C7ECFF5CA99}"/>
                </a:ext>
              </a:extLst>
            </p:cNvPr>
            <p:cNvSpPr>
              <a:spLocks noChangeArrowheads="1"/>
            </p:cNvSpPr>
            <p:nvPr/>
          </p:nvSpPr>
          <p:spPr bwMode="auto">
            <a:xfrm>
              <a:off x="4694" y="2477"/>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M</a:t>
              </a:r>
            </a:p>
          </p:txBody>
        </p:sp>
        <p:sp>
          <p:nvSpPr>
            <p:cNvPr id="209961" name="Line 18">
              <a:extLst>
                <a:ext uri="{FF2B5EF4-FFF2-40B4-BE49-F238E27FC236}">
                  <a16:creationId xmlns:a16="http://schemas.microsoft.com/office/drawing/2014/main" xmlns="" id="{83B71EC1-B048-4264-997D-4040382ED30E}"/>
                </a:ext>
              </a:extLst>
            </p:cNvPr>
            <p:cNvSpPr>
              <a:spLocks noChangeShapeType="1"/>
            </p:cNvSpPr>
            <p:nvPr/>
          </p:nvSpPr>
          <p:spPr bwMode="auto">
            <a:xfrm>
              <a:off x="4799" y="2114"/>
              <a:ext cx="0" cy="31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62" name="Line 19">
              <a:extLst>
                <a:ext uri="{FF2B5EF4-FFF2-40B4-BE49-F238E27FC236}">
                  <a16:creationId xmlns:a16="http://schemas.microsoft.com/office/drawing/2014/main" xmlns="" id="{BE55DA42-C75F-4973-AF01-B759BB66D77C}"/>
                </a:ext>
              </a:extLst>
            </p:cNvPr>
            <p:cNvSpPr>
              <a:spLocks noChangeShapeType="1"/>
            </p:cNvSpPr>
            <p:nvPr/>
          </p:nvSpPr>
          <p:spPr bwMode="auto">
            <a:xfrm>
              <a:off x="4279" y="2432"/>
              <a:ext cx="408" cy="18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63" name="Line 20">
              <a:extLst>
                <a:ext uri="{FF2B5EF4-FFF2-40B4-BE49-F238E27FC236}">
                  <a16:creationId xmlns:a16="http://schemas.microsoft.com/office/drawing/2014/main" xmlns="" id="{C076D6C7-F35E-444C-A0B9-3FD2796B8C2C}"/>
                </a:ext>
              </a:extLst>
            </p:cNvPr>
            <p:cNvSpPr>
              <a:spLocks noChangeShapeType="1"/>
            </p:cNvSpPr>
            <p:nvPr/>
          </p:nvSpPr>
          <p:spPr bwMode="auto">
            <a:xfrm flipV="1">
              <a:off x="4286" y="2024"/>
              <a:ext cx="363" cy="227"/>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64" name="Line 21">
              <a:extLst>
                <a:ext uri="{FF2B5EF4-FFF2-40B4-BE49-F238E27FC236}">
                  <a16:creationId xmlns:a16="http://schemas.microsoft.com/office/drawing/2014/main" xmlns="" id="{73700A76-CBD0-4B03-86B4-84033B98FF5D}"/>
                </a:ext>
              </a:extLst>
            </p:cNvPr>
            <p:cNvSpPr>
              <a:spLocks noChangeShapeType="1"/>
            </p:cNvSpPr>
            <p:nvPr/>
          </p:nvSpPr>
          <p:spPr bwMode="auto">
            <a:xfrm rot="20610041" flipH="1">
              <a:off x="4377" y="2069"/>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9965" name="Group 60">
              <a:extLst>
                <a:ext uri="{FF2B5EF4-FFF2-40B4-BE49-F238E27FC236}">
                  <a16:creationId xmlns:a16="http://schemas.microsoft.com/office/drawing/2014/main" xmlns="" id="{55EFFDEE-AD1A-452F-A1F9-F6CEAD53A1DD}"/>
                </a:ext>
              </a:extLst>
            </p:cNvPr>
            <p:cNvGrpSpPr>
              <a:grpSpLocks/>
            </p:cNvGrpSpPr>
            <p:nvPr/>
          </p:nvGrpSpPr>
          <p:grpSpPr bwMode="auto">
            <a:xfrm>
              <a:off x="4830" y="2205"/>
              <a:ext cx="91" cy="91"/>
              <a:chOff x="4830" y="2205"/>
              <a:chExt cx="91" cy="91"/>
            </a:xfrm>
          </p:grpSpPr>
          <p:sp>
            <p:nvSpPr>
              <p:cNvPr id="209969" name="Line 23">
                <a:extLst>
                  <a:ext uri="{FF2B5EF4-FFF2-40B4-BE49-F238E27FC236}">
                    <a16:creationId xmlns:a16="http://schemas.microsoft.com/office/drawing/2014/main" xmlns="" id="{3F061C65-B176-491D-AD09-0D491DF87967}"/>
                  </a:ext>
                </a:extLst>
              </p:cNvPr>
              <p:cNvSpPr>
                <a:spLocks noChangeShapeType="1"/>
              </p:cNvSpPr>
              <p:nvPr/>
            </p:nvSpPr>
            <p:spPr bwMode="auto">
              <a:xfrm flipH="1">
                <a:off x="4830" y="2251"/>
                <a:ext cx="91" cy="0"/>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70" name="Line 24">
                <a:extLst>
                  <a:ext uri="{FF2B5EF4-FFF2-40B4-BE49-F238E27FC236}">
                    <a16:creationId xmlns:a16="http://schemas.microsoft.com/office/drawing/2014/main" xmlns="" id="{2F04FD03-4544-4E6B-80F8-E8FF91189A28}"/>
                  </a:ext>
                </a:extLst>
              </p:cNvPr>
              <p:cNvSpPr>
                <a:spLocks noChangeShapeType="1"/>
              </p:cNvSpPr>
              <p:nvPr/>
            </p:nvSpPr>
            <p:spPr bwMode="auto">
              <a:xfrm>
                <a:off x="4876" y="2205"/>
                <a:ext cx="0" cy="9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09966" name="Group 59">
              <a:extLst>
                <a:ext uri="{FF2B5EF4-FFF2-40B4-BE49-F238E27FC236}">
                  <a16:creationId xmlns:a16="http://schemas.microsoft.com/office/drawing/2014/main" xmlns="" id="{A6FF9347-1506-45D2-BEB0-DD6A281DCC8F}"/>
                </a:ext>
              </a:extLst>
            </p:cNvPr>
            <p:cNvGrpSpPr>
              <a:grpSpLocks/>
            </p:cNvGrpSpPr>
            <p:nvPr/>
          </p:nvGrpSpPr>
          <p:grpSpPr bwMode="auto">
            <a:xfrm>
              <a:off x="4422" y="2568"/>
              <a:ext cx="91" cy="91"/>
              <a:chOff x="4422" y="2516"/>
              <a:chExt cx="91" cy="91"/>
            </a:xfrm>
          </p:grpSpPr>
          <p:sp>
            <p:nvSpPr>
              <p:cNvPr id="209967" name="Line 22">
                <a:extLst>
                  <a:ext uri="{FF2B5EF4-FFF2-40B4-BE49-F238E27FC236}">
                    <a16:creationId xmlns:a16="http://schemas.microsoft.com/office/drawing/2014/main" xmlns="" id="{3A4D3F6B-BF5F-42FD-832A-67D1E0BC575E}"/>
                  </a:ext>
                </a:extLst>
              </p:cNvPr>
              <p:cNvSpPr>
                <a:spLocks noChangeShapeType="1"/>
              </p:cNvSpPr>
              <p:nvPr/>
            </p:nvSpPr>
            <p:spPr bwMode="auto">
              <a:xfrm rot="1152625" flipH="1">
                <a:off x="4422" y="2557"/>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68" name="Line 25">
                <a:extLst>
                  <a:ext uri="{FF2B5EF4-FFF2-40B4-BE49-F238E27FC236}">
                    <a16:creationId xmlns:a16="http://schemas.microsoft.com/office/drawing/2014/main" xmlns="" id="{F299A641-DDE9-4AC6-9865-ADA264FC4947}"/>
                  </a:ext>
                </a:extLst>
              </p:cNvPr>
              <p:cNvSpPr>
                <a:spLocks noChangeShapeType="1"/>
              </p:cNvSpPr>
              <p:nvPr/>
            </p:nvSpPr>
            <p:spPr bwMode="auto">
              <a:xfrm flipH="1">
                <a:off x="4443" y="2516"/>
                <a:ext cx="46" cy="9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grpSp>
        <p:nvGrpSpPr>
          <p:cNvPr id="7" name="Group 63">
            <a:extLst>
              <a:ext uri="{FF2B5EF4-FFF2-40B4-BE49-F238E27FC236}">
                <a16:creationId xmlns:a16="http://schemas.microsoft.com/office/drawing/2014/main" xmlns="" id="{9C994D66-4DBC-46C0-847D-A30DBAAF1C67}"/>
              </a:ext>
            </a:extLst>
          </p:cNvPr>
          <p:cNvGrpSpPr>
            <a:grpSpLocks/>
          </p:cNvGrpSpPr>
          <p:nvPr/>
        </p:nvGrpSpPr>
        <p:grpSpPr bwMode="auto">
          <a:xfrm>
            <a:off x="1187450" y="1484313"/>
            <a:ext cx="1368425" cy="1296987"/>
            <a:chOff x="748" y="935"/>
            <a:chExt cx="862" cy="817"/>
          </a:xfrm>
        </p:grpSpPr>
        <p:sp>
          <p:nvSpPr>
            <p:cNvPr id="209943" name="AutoShape 26">
              <a:extLst>
                <a:ext uri="{FF2B5EF4-FFF2-40B4-BE49-F238E27FC236}">
                  <a16:creationId xmlns:a16="http://schemas.microsoft.com/office/drawing/2014/main" xmlns="" id="{EB9AFD35-0EDF-4B2A-8BDA-E4A73F8DC2D5}"/>
                </a:ext>
              </a:extLst>
            </p:cNvPr>
            <p:cNvSpPr>
              <a:spLocks noChangeArrowheads="1"/>
            </p:cNvSpPr>
            <p:nvPr/>
          </p:nvSpPr>
          <p:spPr bwMode="auto">
            <a:xfrm>
              <a:off x="748" y="1207"/>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A</a:t>
              </a:r>
            </a:p>
          </p:txBody>
        </p:sp>
        <p:sp>
          <p:nvSpPr>
            <p:cNvPr id="209944" name="AutoShape 27">
              <a:extLst>
                <a:ext uri="{FF2B5EF4-FFF2-40B4-BE49-F238E27FC236}">
                  <a16:creationId xmlns:a16="http://schemas.microsoft.com/office/drawing/2014/main" xmlns="" id="{D20AE1F3-EC0F-4E3B-85E3-3313488F4CE6}"/>
                </a:ext>
              </a:extLst>
            </p:cNvPr>
            <p:cNvSpPr>
              <a:spLocks noChangeArrowheads="1"/>
            </p:cNvSpPr>
            <p:nvPr/>
          </p:nvSpPr>
          <p:spPr bwMode="auto">
            <a:xfrm>
              <a:off x="1383" y="935"/>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B</a:t>
              </a:r>
            </a:p>
          </p:txBody>
        </p:sp>
        <p:sp>
          <p:nvSpPr>
            <p:cNvPr id="209945" name="AutoShape 28">
              <a:extLst>
                <a:ext uri="{FF2B5EF4-FFF2-40B4-BE49-F238E27FC236}">
                  <a16:creationId xmlns:a16="http://schemas.microsoft.com/office/drawing/2014/main" xmlns="" id="{E9D27BE8-FC89-4D00-8C72-A30EE94DB9B4}"/>
                </a:ext>
              </a:extLst>
            </p:cNvPr>
            <p:cNvSpPr>
              <a:spLocks noChangeArrowheads="1"/>
            </p:cNvSpPr>
            <p:nvPr/>
          </p:nvSpPr>
          <p:spPr bwMode="auto">
            <a:xfrm>
              <a:off x="1383" y="1525"/>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M</a:t>
              </a:r>
            </a:p>
          </p:txBody>
        </p:sp>
        <p:sp>
          <p:nvSpPr>
            <p:cNvPr id="209946" name="Line 29">
              <a:extLst>
                <a:ext uri="{FF2B5EF4-FFF2-40B4-BE49-F238E27FC236}">
                  <a16:creationId xmlns:a16="http://schemas.microsoft.com/office/drawing/2014/main" xmlns="" id="{91900BE8-8C97-440C-98F1-E6E9E8AF08D3}"/>
                </a:ext>
              </a:extLst>
            </p:cNvPr>
            <p:cNvSpPr>
              <a:spLocks noChangeShapeType="1"/>
            </p:cNvSpPr>
            <p:nvPr/>
          </p:nvSpPr>
          <p:spPr bwMode="auto">
            <a:xfrm flipV="1">
              <a:off x="975" y="1071"/>
              <a:ext cx="363" cy="136"/>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47" name="Line 30">
              <a:extLst>
                <a:ext uri="{FF2B5EF4-FFF2-40B4-BE49-F238E27FC236}">
                  <a16:creationId xmlns:a16="http://schemas.microsoft.com/office/drawing/2014/main" xmlns="" id="{98CF36A5-C53A-4F00-8EB1-BB4D7B177731}"/>
                </a:ext>
              </a:extLst>
            </p:cNvPr>
            <p:cNvSpPr>
              <a:spLocks noChangeShapeType="1"/>
            </p:cNvSpPr>
            <p:nvPr/>
          </p:nvSpPr>
          <p:spPr bwMode="auto">
            <a:xfrm>
              <a:off x="930" y="1434"/>
              <a:ext cx="408" cy="18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48" name="Line 31">
              <a:extLst>
                <a:ext uri="{FF2B5EF4-FFF2-40B4-BE49-F238E27FC236}">
                  <a16:creationId xmlns:a16="http://schemas.microsoft.com/office/drawing/2014/main" xmlns="" id="{46F2969E-FCF1-4A3B-A7BD-5751FA5A8C03}"/>
                </a:ext>
              </a:extLst>
            </p:cNvPr>
            <p:cNvSpPr>
              <a:spLocks noChangeShapeType="1"/>
            </p:cNvSpPr>
            <p:nvPr/>
          </p:nvSpPr>
          <p:spPr bwMode="auto">
            <a:xfrm>
              <a:off x="1491" y="1183"/>
              <a:ext cx="0" cy="31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nvGrpSpPr>
            <p:cNvPr id="209949" name="Group 55">
              <a:extLst>
                <a:ext uri="{FF2B5EF4-FFF2-40B4-BE49-F238E27FC236}">
                  <a16:creationId xmlns:a16="http://schemas.microsoft.com/office/drawing/2014/main" xmlns="" id="{EBFAB58E-D0AC-436E-A7AE-6B39E9F21B03}"/>
                </a:ext>
              </a:extLst>
            </p:cNvPr>
            <p:cNvGrpSpPr>
              <a:grpSpLocks/>
            </p:cNvGrpSpPr>
            <p:nvPr/>
          </p:nvGrpSpPr>
          <p:grpSpPr bwMode="auto">
            <a:xfrm>
              <a:off x="1519" y="1298"/>
              <a:ext cx="91" cy="91"/>
              <a:chOff x="1519" y="1298"/>
              <a:chExt cx="91" cy="91"/>
            </a:xfrm>
          </p:grpSpPr>
          <p:sp>
            <p:nvSpPr>
              <p:cNvPr id="209956" name="Line 34">
                <a:extLst>
                  <a:ext uri="{FF2B5EF4-FFF2-40B4-BE49-F238E27FC236}">
                    <a16:creationId xmlns:a16="http://schemas.microsoft.com/office/drawing/2014/main" xmlns="" id="{8C969B5B-EC95-4342-B58C-F5546700367E}"/>
                  </a:ext>
                </a:extLst>
              </p:cNvPr>
              <p:cNvSpPr>
                <a:spLocks noChangeShapeType="1"/>
              </p:cNvSpPr>
              <p:nvPr/>
            </p:nvSpPr>
            <p:spPr bwMode="auto">
              <a:xfrm flipH="1">
                <a:off x="1519" y="1344"/>
                <a:ext cx="91" cy="0"/>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57" name="Line 35">
                <a:extLst>
                  <a:ext uri="{FF2B5EF4-FFF2-40B4-BE49-F238E27FC236}">
                    <a16:creationId xmlns:a16="http://schemas.microsoft.com/office/drawing/2014/main" xmlns="" id="{F0BFD366-E61A-404D-A7C8-0CAA9624789E}"/>
                  </a:ext>
                </a:extLst>
              </p:cNvPr>
              <p:cNvSpPr>
                <a:spLocks noChangeShapeType="1"/>
              </p:cNvSpPr>
              <p:nvPr/>
            </p:nvSpPr>
            <p:spPr bwMode="auto">
              <a:xfrm>
                <a:off x="1565" y="1298"/>
                <a:ext cx="0" cy="9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09950" name="Group 56">
              <a:extLst>
                <a:ext uri="{FF2B5EF4-FFF2-40B4-BE49-F238E27FC236}">
                  <a16:creationId xmlns:a16="http://schemas.microsoft.com/office/drawing/2014/main" xmlns="" id="{66DAFC7E-637C-4470-8B21-4D69171BEDB3}"/>
                </a:ext>
              </a:extLst>
            </p:cNvPr>
            <p:cNvGrpSpPr>
              <a:grpSpLocks/>
            </p:cNvGrpSpPr>
            <p:nvPr/>
          </p:nvGrpSpPr>
          <p:grpSpPr bwMode="auto">
            <a:xfrm>
              <a:off x="1052" y="1026"/>
              <a:ext cx="91" cy="91"/>
              <a:chOff x="1052" y="1061"/>
              <a:chExt cx="91" cy="91"/>
            </a:xfrm>
          </p:grpSpPr>
          <p:sp>
            <p:nvSpPr>
              <p:cNvPr id="209954" name="Line 32">
                <a:extLst>
                  <a:ext uri="{FF2B5EF4-FFF2-40B4-BE49-F238E27FC236}">
                    <a16:creationId xmlns:a16="http://schemas.microsoft.com/office/drawing/2014/main" xmlns="" id="{A5F08F30-E9D3-4E2F-AF0F-0DE25D9E0F0B}"/>
                  </a:ext>
                </a:extLst>
              </p:cNvPr>
              <p:cNvSpPr>
                <a:spLocks noChangeShapeType="1"/>
              </p:cNvSpPr>
              <p:nvPr/>
            </p:nvSpPr>
            <p:spPr bwMode="auto">
              <a:xfrm rot="20610041" flipH="1">
                <a:off x="1052" y="1103"/>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55" name="Line 36">
                <a:extLst>
                  <a:ext uri="{FF2B5EF4-FFF2-40B4-BE49-F238E27FC236}">
                    <a16:creationId xmlns:a16="http://schemas.microsoft.com/office/drawing/2014/main" xmlns="" id="{D7988964-3CCB-4988-AA52-EBB96F5536E5}"/>
                  </a:ext>
                </a:extLst>
              </p:cNvPr>
              <p:cNvSpPr>
                <a:spLocks noChangeShapeType="1"/>
              </p:cNvSpPr>
              <p:nvPr/>
            </p:nvSpPr>
            <p:spPr bwMode="auto">
              <a:xfrm>
                <a:off x="1066" y="1061"/>
                <a:ext cx="45" cy="9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209951" name="Group 57">
              <a:extLst>
                <a:ext uri="{FF2B5EF4-FFF2-40B4-BE49-F238E27FC236}">
                  <a16:creationId xmlns:a16="http://schemas.microsoft.com/office/drawing/2014/main" xmlns="" id="{55B3191B-E3C0-4F0F-AD12-48090DDAF7F8}"/>
                </a:ext>
              </a:extLst>
            </p:cNvPr>
            <p:cNvGrpSpPr>
              <a:grpSpLocks/>
            </p:cNvGrpSpPr>
            <p:nvPr/>
          </p:nvGrpSpPr>
          <p:grpSpPr bwMode="auto">
            <a:xfrm>
              <a:off x="1066" y="1563"/>
              <a:ext cx="91" cy="91"/>
              <a:chOff x="1066" y="1563"/>
              <a:chExt cx="91" cy="91"/>
            </a:xfrm>
          </p:grpSpPr>
          <p:sp>
            <p:nvSpPr>
              <p:cNvPr id="209952" name="Line 33">
                <a:extLst>
                  <a:ext uri="{FF2B5EF4-FFF2-40B4-BE49-F238E27FC236}">
                    <a16:creationId xmlns:a16="http://schemas.microsoft.com/office/drawing/2014/main" xmlns="" id="{D0F64E15-FCBE-4A38-8603-3BBC53AF59FC}"/>
                  </a:ext>
                </a:extLst>
              </p:cNvPr>
              <p:cNvSpPr>
                <a:spLocks noChangeShapeType="1"/>
              </p:cNvSpPr>
              <p:nvPr/>
            </p:nvSpPr>
            <p:spPr bwMode="auto">
              <a:xfrm rot="1152625" flipH="1">
                <a:off x="1066" y="1616"/>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53" name="Line 37">
                <a:extLst>
                  <a:ext uri="{FF2B5EF4-FFF2-40B4-BE49-F238E27FC236}">
                    <a16:creationId xmlns:a16="http://schemas.microsoft.com/office/drawing/2014/main" xmlns="" id="{157B9A93-CA09-4DE6-BAF0-0DDD6837EDA8}"/>
                  </a:ext>
                </a:extLst>
              </p:cNvPr>
              <p:cNvSpPr>
                <a:spLocks noChangeShapeType="1"/>
              </p:cNvSpPr>
              <p:nvPr/>
            </p:nvSpPr>
            <p:spPr bwMode="auto">
              <a:xfrm flipH="1">
                <a:off x="1087" y="1563"/>
                <a:ext cx="45" cy="9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grpSp>
        <p:nvGrpSpPr>
          <p:cNvPr id="11" name="Group 64">
            <a:extLst>
              <a:ext uri="{FF2B5EF4-FFF2-40B4-BE49-F238E27FC236}">
                <a16:creationId xmlns:a16="http://schemas.microsoft.com/office/drawing/2014/main" xmlns="" id="{87CCFFD8-4B47-41B8-8FD0-F537724B7FC4}"/>
              </a:ext>
            </a:extLst>
          </p:cNvPr>
          <p:cNvGrpSpPr>
            <a:grpSpLocks/>
          </p:cNvGrpSpPr>
          <p:nvPr/>
        </p:nvGrpSpPr>
        <p:grpSpPr bwMode="auto">
          <a:xfrm>
            <a:off x="1187450" y="2924175"/>
            <a:ext cx="1368425" cy="1368425"/>
            <a:chOff x="748" y="1842"/>
            <a:chExt cx="862" cy="862"/>
          </a:xfrm>
        </p:grpSpPr>
        <p:sp>
          <p:nvSpPr>
            <p:cNvPr id="209932" name="AutoShape 38">
              <a:extLst>
                <a:ext uri="{FF2B5EF4-FFF2-40B4-BE49-F238E27FC236}">
                  <a16:creationId xmlns:a16="http://schemas.microsoft.com/office/drawing/2014/main" xmlns="" id="{1070211B-D707-4EE7-AAFC-00CA42E9B690}"/>
                </a:ext>
              </a:extLst>
            </p:cNvPr>
            <p:cNvSpPr>
              <a:spLocks noChangeArrowheads="1"/>
            </p:cNvSpPr>
            <p:nvPr/>
          </p:nvSpPr>
          <p:spPr bwMode="auto">
            <a:xfrm>
              <a:off x="1383" y="1842"/>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B</a:t>
              </a:r>
            </a:p>
          </p:txBody>
        </p:sp>
        <p:sp>
          <p:nvSpPr>
            <p:cNvPr id="209933" name="AutoShape 39">
              <a:extLst>
                <a:ext uri="{FF2B5EF4-FFF2-40B4-BE49-F238E27FC236}">
                  <a16:creationId xmlns:a16="http://schemas.microsoft.com/office/drawing/2014/main" xmlns="" id="{6A637CEA-D069-4C2C-A197-4E45B86F030E}"/>
                </a:ext>
              </a:extLst>
            </p:cNvPr>
            <p:cNvSpPr>
              <a:spLocks noChangeArrowheads="1"/>
            </p:cNvSpPr>
            <p:nvPr/>
          </p:nvSpPr>
          <p:spPr bwMode="auto">
            <a:xfrm>
              <a:off x="748" y="2205"/>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A</a:t>
              </a:r>
            </a:p>
          </p:txBody>
        </p:sp>
        <p:sp>
          <p:nvSpPr>
            <p:cNvPr id="209934" name="AutoShape 40">
              <a:extLst>
                <a:ext uri="{FF2B5EF4-FFF2-40B4-BE49-F238E27FC236}">
                  <a16:creationId xmlns:a16="http://schemas.microsoft.com/office/drawing/2014/main" xmlns="" id="{D06A01FD-32D8-449C-8D7E-A8853F278B6D}"/>
                </a:ext>
              </a:extLst>
            </p:cNvPr>
            <p:cNvSpPr>
              <a:spLocks noChangeArrowheads="1"/>
            </p:cNvSpPr>
            <p:nvPr/>
          </p:nvSpPr>
          <p:spPr bwMode="auto">
            <a:xfrm>
              <a:off x="1383" y="2477"/>
              <a:ext cx="227" cy="227"/>
            </a:xfrm>
            <a:prstGeom prst="flowChartConnector">
              <a:avLst/>
            </a:prstGeom>
            <a:solidFill>
              <a:schemeClr val="bg1"/>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FF00"/>
                  </a:solidFill>
                  <a:cs typeface="Arial" panose="020B0604020202020204" pitchFamily="34" charset="0"/>
                </a:rPr>
                <a:t>M</a:t>
              </a:r>
            </a:p>
          </p:txBody>
        </p:sp>
        <p:sp>
          <p:nvSpPr>
            <p:cNvPr id="209935" name="Line 41">
              <a:extLst>
                <a:ext uri="{FF2B5EF4-FFF2-40B4-BE49-F238E27FC236}">
                  <a16:creationId xmlns:a16="http://schemas.microsoft.com/office/drawing/2014/main" xmlns="" id="{3C07192F-331B-48D5-B7C7-2A7987F276A1}"/>
                </a:ext>
              </a:extLst>
            </p:cNvPr>
            <p:cNvSpPr>
              <a:spLocks noChangeShapeType="1"/>
            </p:cNvSpPr>
            <p:nvPr/>
          </p:nvSpPr>
          <p:spPr bwMode="auto">
            <a:xfrm flipV="1">
              <a:off x="975" y="1993"/>
              <a:ext cx="349" cy="21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36" name="Line 42">
              <a:extLst>
                <a:ext uri="{FF2B5EF4-FFF2-40B4-BE49-F238E27FC236}">
                  <a16:creationId xmlns:a16="http://schemas.microsoft.com/office/drawing/2014/main" xmlns="" id="{05A660EE-B71E-40EA-99AD-5C146BB7A77E}"/>
                </a:ext>
              </a:extLst>
            </p:cNvPr>
            <p:cNvSpPr>
              <a:spLocks noChangeShapeType="1"/>
            </p:cNvSpPr>
            <p:nvPr/>
          </p:nvSpPr>
          <p:spPr bwMode="auto">
            <a:xfrm>
              <a:off x="954" y="2435"/>
              <a:ext cx="408" cy="182"/>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37" name="Line 43">
              <a:extLst>
                <a:ext uri="{FF2B5EF4-FFF2-40B4-BE49-F238E27FC236}">
                  <a16:creationId xmlns:a16="http://schemas.microsoft.com/office/drawing/2014/main" xmlns="" id="{8CF34EB3-378B-433F-AE61-A3CD1D1447ED}"/>
                </a:ext>
              </a:extLst>
            </p:cNvPr>
            <p:cNvSpPr>
              <a:spLocks noChangeShapeType="1"/>
            </p:cNvSpPr>
            <p:nvPr/>
          </p:nvSpPr>
          <p:spPr bwMode="auto">
            <a:xfrm>
              <a:off x="1488" y="2114"/>
              <a:ext cx="0" cy="318"/>
            </a:xfrm>
            <a:prstGeom prst="line">
              <a:avLst/>
            </a:prstGeom>
            <a:noFill/>
            <a:ln w="952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09938" name="Line 44">
              <a:extLst>
                <a:ext uri="{FF2B5EF4-FFF2-40B4-BE49-F238E27FC236}">
                  <a16:creationId xmlns:a16="http://schemas.microsoft.com/office/drawing/2014/main" xmlns="" id="{2E4F76B7-4B76-4A37-A601-2BF20D14CFB1}"/>
                </a:ext>
              </a:extLst>
            </p:cNvPr>
            <p:cNvSpPr>
              <a:spLocks noChangeShapeType="1"/>
            </p:cNvSpPr>
            <p:nvPr/>
          </p:nvSpPr>
          <p:spPr bwMode="auto">
            <a:xfrm rot="20207404" flipH="1">
              <a:off x="1066" y="2024"/>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39" name="Line 46">
              <a:extLst>
                <a:ext uri="{FF2B5EF4-FFF2-40B4-BE49-F238E27FC236}">
                  <a16:creationId xmlns:a16="http://schemas.microsoft.com/office/drawing/2014/main" xmlns="" id="{1404C14D-15D8-479D-91EF-7D2AB3EBAF69}"/>
                </a:ext>
              </a:extLst>
            </p:cNvPr>
            <p:cNvSpPr>
              <a:spLocks noChangeShapeType="1"/>
            </p:cNvSpPr>
            <p:nvPr/>
          </p:nvSpPr>
          <p:spPr bwMode="auto">
            <a:xfrm flipH="1">
              <a:off x="1519" y="2240"/>
              <a:ext cx="91" cy="0"/>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nvGrpSpPr>
            <p:cNvPr id="209940" name="Group 58">
              <a:extLst>
                <a:ext uri="{FF2B5EF4-FFF2-40B4-BE49-F238E27FC236}">
                  <a16:creationId xmlns:a16="http://schemas.microsoft.com/office/drawing/2014/main" xmlns="" id="{50FC73DD-213E-41FC-BD51-61CE00FC68DC}"/>
                </a:ext>
              </a:extLst>
            </p:cNvPr>
            <p:cNvGrpSpPr>
              <a:grpSpLocks/>
            </p:cNvGrpSpPr>
            <p:nvPr/>
          </p:nvGrpSpPr>
          <p:grpSpPr bwMode="auto">
            <a:xfrm>
              <a:off x="1066" y="2568"/>
              <a:ext cx="91" cy="91"/>
              <a:chOff x="1066" y="2523"/>
              <a:chExt cx="91" cy="91"/>
            </a:xfrm>
          </p:grpSpPr>
          <p:sp>
            <p:nvSpPr>
              <p:cNvPr id="209941" name="Line 45">
                <a:extLst>
                  <a:ext uri="{FF2B5EF4-FFF2-40B4-BE49-F238E27FC236}">
                    <a16:creationId xmlns:a16="http://schemas.microsoft.com/office/drawing/2014/main" xmlns="" id="{1D54FA3F-A1CF-4062-9C32-8388908CBD32}"/>
                  </a:ext>
                </a:extLst>
              </p:cNvPr>
              <p:cNvSpPr>
                <a:spLocks noChangeShapeType="1"/>
              </p:cNvSpPr>
              <p:nvPr/>
            </p:nvSpPr>
            <p:spPr bwMode="auto">
              <a:xfrm rot="1152625" flipH="1">
                <a:off x="1066" y="2568"/>
                <a:ext cx="91" cy="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42" name="Line 47">
                <a:extLst>
                  <a:ext uri="{FF2B5EF4-FFF2-40B4-BE49-F238E27FC236}">
                    <a16:creationId xmlns:a16="http://schemas.microsoft.com/office/drawing/2014/main" xmlns="" id="{1350D846-BE2A-49D5-8306-12CA360C6F0C}"/>
                  </a:ext>
                </a:extLst>
              </p:cNvPr>
              <p:cNvSpPr>
                <a:spLocks noChangeShapeType="1"/>
              </p:cNvSpPr>
              <p:nvPr/>
            </p:nvSpPr>
            <p:spPr bwMode="auto">
              <a:xfrm flipH="1">
                <a:off x="1083" y="2523"/>
                <a:ext cx="45" cy="91"/>
              </a:xfrm>
              <a:prstGeom prst="line">
                <a:avLst/>
              </a:prstGeom>
              <a:noFill/>
              <a:ln w="952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grpSp>
      </p:grpSp>
      <p:sp>
        <p:nvSpPr>
          <p:cNvPr id="209927" name="Text Box 48">
            <a:extLst>
              <a:ext uri="{FF2B5EF4-FFF2-40B4-BE49-F238E27FC236}">
                <a16:creationId xmlns:a16="http://schemas.microsoft.com/office/drawing/2014/main" xmlns="" id="{0A1FDB51-C6CF-4DF7-A0B5-AB3272234BE4}"/>
              </a:ext>
            </a:extLst>
          </p:cNvPr>
          <p:cNvSpPr txBox="1">
            <a:spLocks noChangeArrowheads="1"/>
          </p:cNvSpPr>
          <p:nvPr/>
        </p:nvSpPr>
        <p:spPr bwMode="auto">
          <a:xfrm>
            <a:off x="611188" y="4868863"/>
            <a:ext cx="79216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en-US" altLang="en-US" sz="1800" b="0">
              <a:cs typeface="Arial" panose="020B0604020202020204" pitchFamily="34" charset="0"/>
            </a:endParaRPr>
          </a:p>
        </p:txBody>
      </p:sp>
      <p:sp>
        <p:nvSpPr>
          <p:cNvPr id="306225" name="Text Box 49">
            <a:extLst>
              <a:ext uri="{FF2B5EF4-FFF2-40B4-BE49-F238E27FC236}">
                <a16:creationId xmlns:a16="http://schemas.microsoft.com/office/drawing/2014/main" xmlns="" id="{51905EDA-75E0-4384-A6BD-19D5BF758C5B}"/>
              </a:ext>
            </a:extLst>
          </p:cNvPr>
          <p:cNvSpPr txBox="1">
            <a:spLocks noChangeArrowheads="1"/>
          </p:cNvSpPr>
          <p:nvPr/>
        </p:nvSpPr>
        <p:spPr bwMode="auto">
          <a:xfrm>
            <a:off x="468313" y="4797425"/>
            <a:ext cx="8207375"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b="0">
                <a:solidFill>
                  <a:srgbClr val="66FF99"/>
                </a:solidFill>
              </a:rPr>
              <a:t>ساختهای شناختی متعادل و نامتعادل بین شخص </a:t>
            </a:r>
            <a:r>
              <a:rPr lang="en-US" altLang="en-US" sz="2000" b="0">
                <a:solidFill>
                  <a:srgbClr val="66FF99"/>
                </a:solidFill>
                <a:latin typeface="Times New Roman" panose="02020603050405020304" pitchFamily="18" charset="0"/>
                <a:cs typeface="Times New Roman" panose="02020603050405020304" pitchFamily="18" charset="0"/>
              </a:rPr>
              <a:t>A</a:t>
            </a:r>
            <a:r>
              <a:rPr lang="fa-IR" altLang="en-US" sz="2500" b="0">
                <a:solidFill>
                  <a:srgbClr val="66FF99"/>
                </a:solidFill>
              </a:rPr>
              <a:t>، شخص </a:t>
            </a:r>
            <a:r>
              <a:rPr lang="en-US" altLang="en-US" sz="2000" b="0">
                <a:solidFill>
                  <a:srgbClr val="66FF99"/>
                </a:solidFill>
                <a:latin typeface="Times New Roman" panose="02020603050405020304" pitchFamily="18" charset="0"/>
                <a:cs typeface="Times New Roman" panose="02020603050405020304" pitchFamily="18" charset="0"/>
              </a:rPr>
              <a:t>B</a:t>
            </a:r>
            <a:r>
              <a:rPr lang="fa-IR" altLang="en-US" sz="2500" b="0">
                <a:solidFill>
                  <a:srgbClr val="66FF99"/>
                </a:solidFill>
              </a:rPr>
              <a:t> و موسیقی.</a:t>
            </a:r>
          </a:p>
          <a:p>
            <a:pPr eaLnBrk="1" hangingPunct="1">
              <a:spcBef>
                <a:spcPct val="50000"/>
              </a:spcBef>
            </a:pPr>
            <a:r>
              <a:rPr lang="fa-IR" altLang="en-US" sz="2500" b="0">
                <a:solidFill>
                  <a:srgbClr val="66FF99"/>
                </a:solidFill>
              </a:rPr>
              <a:t>علائم (+) و ( </a:t>
            </a:r>
            <a:r>
              <a:rPr lang="en-US" altLang="en-US" sz="2500" b="0">
                <a:solidFill>
                  <a:srgbClr val="66FF99"/>
                </a:solidFill>
              </a:rPr>
              <a:t>-</a:t>
            </a:r>
            <a:r>
              <a:rPr lang="fa-IR" altLang="en-US" sz="2500" b="0">
                <a:solidFill>
                  <a:srgbClr val="66FF99"/>
                </a:solidFill>
              </a:rPr>
              <a:t> ) روابط مثبت و منفی و پیکانها جهت روابط را نشان می دهند. </a:t>
            </a:r>
            <a:endParaRPr lang="en-US" altLang="en-US" sz="2500" b="0">
              <a:solidFill>
                <a:srgbClr val="66FF99"/>
              </a:solidFill>
            </a:endParaRPr>
          </a:p>
        </p:txBody>
      </p:sp>
      <p:grpSp>
        <p:nvGrpSpPr>
          <p:cNvPr id="13" name="Group 54">
            <a:extLst>
              <a:ext uri="{FF2B5EF4-FFF2-40B4-BE49-F238E27FC236}">
                <a16:creationId xmlns:a16="http://schemas.microsoft.com/office/drawing/2014/main" xmlns="" id="{AE59490B-AA10-40EB-AFDF-19696FDC8FD7}"/>
              </a:ext>
            </a:extLst>
          </p:cNvPr>
          <p:cNvGrpSpPr>
            <a:grpSpLocks/>
          </p:cNvGrpSpPr>
          <p:nvPr/>
        </p:nvGrpSpPr>
        <p:grpSpPr bwMode="auto">
          <a:xfrm>
            <a:off x="1403350" y="620713"/>
            <a:ext cx="1223963" cy="473075"/>
            <a:chOff x="703" y="391"/>
            <a:chExt cx="771" cy="298"/>
          </a:xfrm>
        </p:grpSpPr>
        <p:sp>
          <p:nvSpPr>
            <p:cNvPr id="209930" name="Line 5">
              <a:extLst>
                <a:ext uri="{FF2B5EF4-FFF2-40B4-BE49-F238E27FC236}">
                  <a16:creationId xmlns:a16="http://schemas.microsoft.com/office/drawing/2014/main" xmlns="" id="{4EF3ACA6-AEE2-49A9-A900-0EEC0453222E}"/>
                </a:ext>
              </a:extLst>
            </p:cNvPr>
            <p:cNvSpPr>
              <a:spLocks noChangeShapeType="1"/>
            </p:cNvSpPr>
            <p:nvPr/>
          </p:nvSpPr>
          <p:spPr bwMode="auto">
            <a:xfrm flipH="1">
              <a:off x="748" y="663"/>
              <a:ext cx="726" cy="0"/>
            </a:xfrm>
            <a:prstGeom prst="line">
              <a:avLst/>
            </a:prstGeom>
            <a:noFill/>
            <a:ln w="38100">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09931" name="Text Box 52">
              <a:extLst>
                <a:ext uri="{FF2B5EF4-FFF2-40B4-BE49-F238E27FC236}">
                  <a16:creationId xmlns:a16="http://schemas.microsoft.com/office/drawing/2014/main" xmlns="" id="{CAB43259-7FD7-4B49-8BA8-3783E5578B18}"/>
                </a:ext>
              </a:extLst>
            </p:cNvPr>
            <p:cNvSpPr txBox="1">
              <a:spLocks noChangeArrowheads="1"/>
            </p:cNvSpPr>
            <p:nvPr/>
          </p:nvSpPr>
          <p:spPr bwMode="auto">
            <a:xfrm>
              <a:off x="703" y="391"/>
              <a:ext cx="771"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FF"/>
                  </a:solidFill>
                </a:rPr>
                <a:t>متعادل </a:t>
              </a: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to="" calcmode="lin" valueType="num">
                                      <p:cBhvr>
                                        <p:cTn id="7" dur="1" fill="hold"/>
                                        <p:tgtEl>
                                          <p:spTgt spid="2"/>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to="" calcmode="lin" valueType="num">
                                      <p:cBhvr>
                                        <p:cTn id="11" dur="1" fill="hold"/>
                                        <p:tgtEl>
                                          <p:spTgt spid="3"/>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to="" calcmode="lin" valueType="num">
                                      <p:cBhvr>
                                        <p:cTn id="15" dur="1" fill="hold"/>
                                        <p:tgtEl>
                                          <p:spTgt spid="4"/>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to="" calcmode="lin" valueType="num">
                                      <p:cBhvr>
                                        <p:cTn id="19" dur="1" fill="hold"/>
                                        <p:tgtEl>
                                          <p:spTgt spid="13"/>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 to="" calcmode="lin" valueType="num">
                                      <p:cBhvr>
                                        <p:cTn id="23" dur="1" fill="hold"/>
                                        <p:tgtEl>
                                          <p:spTgt spid="7"/>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nodeType="afterGroup">
                            <p:stCondLst>
                              <p:cond delay="0"/>
                            </p:stCondLst>
                            <p:childTnLst>
                              <p:par>
                                <p:cTn id="29" presetID="24" presetClass="entr" presetSubtype="0" fill="hold" grpId="0" nodeType="afterEffect">
                                  <p:stCondLst>
                                    <p:cond delay="0"/>
                                  </p:stCondLst>
                                  <p:childTnLst>
                                    <p:set>
                                      <p:cBhvr>
                                        <p:cTn id="30" dur="1" fill="hold">
                                          <p:stCondLst>
                                            <p:cond delay="0"/>
                                          </p:stCondLst>
                                        </p:cTn>
                                        <p:tgtEl>
                                          <p:spTgt spid="306225"/>
                                        </p:tgtEl>
                                        <p:attrNameLst>
                                          <p:attrName>style.visibility</p:attrName>
                                        </p:attrNameLst>
                                      </p:cBhvr>
                                      <p:to>
                                        <p:strVal val="visible"/>
                                      </p:to>
                                    </p:set>
                                    <p:anim to="" calcmode="lin" valueType="num">
                                      <p:cBhvr>
                                        <p:cTn id="31" dur="1" fill="hold"/>
                                        <p:tgtEl>
                                          <p:spTgt spid="30622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225" grpId="0"/>
    </p:bldLst>
  </p:timing>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Text Box 2">
            <a:extLst>
              <a:ext uri="{FF2B5EF4-FFF2-40B4-BE49-F238E27FC236}">
                <a16:creationId xmlns:a16="http://schemas.microsoft.com/office/drawing/2014/main" xmlns="" id="{34C1D4EB-C660-40CD-B82E-702E4627925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07203" name="Text Box 3">
            <a:extLst>
              <a:ext uri="{FF2B5EF4-FFF2-40B4-BE49-F238E27FC236}">
                <a16:creationId xmlns:a16="http://schemas.microsoft.com/office/drawing/2014/main" xmlns="" id="{864C1D7F-B523-49C3-8D78-210C5C4F2210}"/>
              </a:ext>
            </a:extLst>
          </p:cNvPr>
          <p:cNvSpPr txBox="1">
            <a:spLocks noChangeArrowheads="1"/>
          </p:cNvSpPr>
          <p:nvPr/>
        </p:nvSpPr>
        <p:spPr bwMode="auto">
          <a:xfrm>
            <a:off x="755650" y="558800"/>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ادامه دیدگاه تعادل:</a:t>
            </a:r>
          </a:p>
          <a:p>
            <a:pPr algn="just" eaLnBrk="1" hangingPunct="1">
              <a:lnSpc>
                <a:spcPct val="150000"/>
              </a:lnSpc>
            </a:pPr>
            <a:r>
              <a:rPr lang="fa-IR" altLang="en-US" b="0">
                <a:solidFill>
                  <a:srgbClr val="FFFF00"/>
                </a:solidFill>
              </a:rPr>
              <a:t>	بر طبق این دیدگاه، ساختهای نامتعادل تمایل به تغییر یافتن و متعادل شدن دارند.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307203">
                                            <p:txEl>
                                              <p:pRg st="0" end="0"/>
                                            </p:txEl>
                                          </p:spTgt>
                                        </p:tgtEl>
                                        <p:attrNameLst>
                                          <p:attrName>style.visibility</p:attrName>
                                        </p:attrNameLst>
                                      </p:cBhvr>
                                      <p:to>
                                        <p:strVal val="visible"/>
                                      </p:to>
                                    </p:set>
                                    <p:animEffect transition="in" filter="diamond(in)">
                                      <p:cBhvr>
                                        <p:cTn id="7" dur="2000"/>
                                        <p:tgtEl>
                                          <p:spTgt spid="307203">
                                            <p:txEl>
                                              <p:pRg st="0" end="0"/>
                                            </p:txEl>
                                          </p:spTgt>
                                        </p:tgtEl>
                                      </p:cBhvr>
                                    </p:animEffect>
                                  </p:childTnLst>
                                </p:cTn>
                              </p:par>
                            </p:childTnLst>
                          </p:cTn>
                        </p:par>
                        <p:par>
                          <p:cTn id="8" fill="hold" nodeType="afterGroup">
                            <p:stCondLst>
                              <p:cond delay="2000"/>
                            </p:stCondLst>
                            <p:childTnLst>
                              <p:par>
                                <p:cTn id="9" presetID="8" presetClass="entr" presetSubtype="16" fill="hold" nodeType="afterEffect">
                                  <p:stCondLst>
                                    <p:cond delay="0"/>
                                  </p:stCondLst>
                                  <p:childTnLst>
                                    <p:set>
                                      <p:cBhvr>
                                        <p:cTn id="10" dur="1" fill="hold">
                                          <p:stCondLst>
                                            <p:cond delay="0"/>
                                          </p:stCondLst>
                                        </p:cTn>
                                        <p:tgtEl>
                                          <p:spTgt spid="307203">
                                            <p:txEl>
                                              <p:pRg st="1" end="1"/>
                                            </p:txEl>
                                          </p:spTgt>
                                        </p:tgtEl>
                                        <p:attrNameLst>
                                          <p:attrName>style.visibility</p:attrName>
                                        </p:attrNameLst>
                                      </p:cBhvr>
                                      <p:to>
                                        <p:strVal val="visible"/>
                                      </p:to>
                                    </p:set>
                                    <p:animEffect transition="in" filter="diamond(in)">
                                      <p:cBhvr>
                                        <p:cTn id="11" dur="2000"/>
                                        <p:tgtEl>
                                          <p:spTgt spid="30720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970" name="Text Box 2">
            <a:extLst>
              <a:ext uri="{FF2B5EF4-FFF2-40B4-BE49-F238E27FC236}">
                <a16:creationId xmlns:a16="http://schemas.microsoft.com/office/drawing/2014/main" xmlns="" id="{B8DE11B1-6E6D-4D78-A53F-98DDD7193CF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08227" name="Text Box 3">
            <a:extLst>
              <a:ext uri="{FF2B5EF4-FFF2-40B4-BE49-F238E27FC236}">
                <a16:creationId xmlns:a16="http://schemas.microsoft.com/office/drawing/2014/main" xmlns="" id="{85CD1F09-488F-4B3B-873E-1677FDE4B8D2}"/>
              </a:ext>
            </a:extLst>
          </p:cNvPr>
          <p:cNvSpPr txBox="1">
            <a:spLocks noChangeArrowheads="1"/>
          </p:cNvSpPr>
          <p:nvPr/>
        </p:nvSpPr>
        <p:spPr bwMode="auto">
          <a:xfrm>
            <a:off x="755650" y="549275"/>
            <a:ext cx="7632700" cy="4206875"/>
          </a:xfrm>
          <a:prstGeom prst="rect">
            <a:avLst/>
          </a:prstGeom>
          <a:noFill/>
          <a:ln w="9525">
            <a:noFill/>
            <a:miter lim="800000"/>
            <a:headEnd/>
            <a:tailEnd/>
          </a:ln>
          <a:effectLst/>
        </p:spPr>
        <p:txBody>
          <a:bodyPr>
            <a:spAutoFit/>
          </a:bodyPr>
          <a:lstStyle/>
          <a:p>
            <a:pPr marL="342900" indent="-342900" algn="ctr">
              <a:lnSpc>
                <a:spcPct val="150000"/>
              </a:lnSpc>
              <a:defRPr/>
            </a:pPr>
            <a:r>
              <a:rPr lang="fa-IR" u="sng">
                <a:solidFill>
                  <a:srgbClr val="66FF99"/>
                </a:solidFill>
                <a:effectLst>
                  <a:outerShdw blurRad="38100" dist="38100" dir="2700000" algn="tl">
                    <a:srgbClr val="000000"/>
                  </a:outerShdw>
                </a:effectLst>
                <a:latin typeface="Arial" charset="0"/>
                <a:cs typeface="B Zar" pitchFamily="2" charset="-78"/>
              </a:rPr>
              <a:t>ب) دیدگاه توافق</a:t>
            </a:r>
          </a:p>
          <a:p>
            <a:pPr marL="342900" indent="-342900" algn="ctr">
              <a:lnSpc>
                <a:spcPct val="150000"/>
              </a:lnSpc>
              <a:defRPr/>
            </a:pPr>
            <a:r>
              <a:rPr lang="fa-IR" u="sng">
                <a:solidFill>
                  <a:srgbClr val="66FF99"/>
                </a:solidFill>
                <a:effectLst>
                  <a:outerShdw blurRad="38100" dist="38100" dir="2700000" algn="tl">
                    <a:srgbClr val="000000"/>
                  </a:outerShdw>
                </a:effectLst>
                <a:latin typeface="Arial" charset="0"/>
                <a:cs typeface="B Zar" pitchFamily="2" charset="-78"/>
              </a:rPr>
              <a:t>( آزگود و تانن بوم 1955)</a:t>
            </a:r>
          </a:p>
          <a:p>
            <a:pPr marL="342900" indent="-342900" algn="ctr">
              <a:lnSpc>
                <a:spcPct val="150000"/>
              </a:lnSpc>
              <a:defRPr/>
            </a:pPr>
            <a:endParaRPr lang="fa-IR" u="sng">
              <a:solidFill>
                <a:srgbClr val="66FF99"/>
              </a:solidFill>
              <a:effectLst>
                <a:outerShdw blurRad="38100" dist="38100" dir="2700000" algn="tl">
                  <a:srgbClr val="000000"/>
                </a:outerShdw>
              </a:effectLst>
              <a:latin typeface="Arial" charset="0"/>
              <a:cs typeface="B Zar" pitchFamily="2" charset="-78"/>
            </a:endParaRPr>
          </a:p>
          <a:p>
            <a:pPr marL="342900" indent="-342900" algn="just">
              <a:lnSpc>
                <a:spcPct val="150000"/>
              </a:lnSpc>
              <a:buFontTx/>
              <a:buChar char="•"/>
              <a:defRPr/>
            </a:pPr>
            <a:r>
              <a:rPr lang="fa-IR" b="0">
                <a:solidFill>
                  <a:srgbClr val="FFFF00"/>
                </a:solidFill>
                <a:latin typeface="Arial" charset="0"/>
                <a:cs typeface="B Zar" pitchFamily="2" charset="-78"/>
              </a:rPr>
              <a:t>با موقعیت هایی ساده تر از دیدگاه تعادل سرو کار دارد. </a:t>
            </a:r>
          </a:p>
          <a:p>
            <a:pPr marL="342900" indent="-342900" algn="just">
              <a:lnSpc>
                <a:spcPct val="150000"/>
              </a:lnSpc>
              <a:buFontTx/>
              <a:buChar char="•"/>
              <a:defRPr/>
            </a:pPr>
            <a:r>
              <a:rPr lang="fa-IR" b="0">
                <a:solidFill>
                  <a:srgbClr val="FFFF00"/>
                </a:solidFill>
                <a:latin typeface="Arial" charset="0"/>
                <a:cs typeface="B Zar" pitchFamily="2" charset="-78"/>
              </a:rPr>
              <a:t> اثری که یک فرد با موضعی مثبت یا منفی نسبت به یک شیء یا شخص دارد.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08227">
                                            <p:txEl>
                                              <p:pRg st="0" end="0"/>
                                            </p:txEl>
                                          </p:spTgt>
                                        </p:tgtEl>
                                        <p:attrNameLst>
                                          <p:attrName>style.visibility</p:attrName>
                                        </p:attrNameLst>
                                      </p:cBhvr>
                                      <p:to>
                                        <p:strVal val="visible"/>
                                      </p:to>
                                    </p:set>
                                    <p:anim calcmode="lin" valueType="num">
                                      <p:cBhvr>
                                        <p:cTn id="7" dur="2000" fill="hold"/>
                                        <p:tgtEl>
                                          <p:spTgt spid="30822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0822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0822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08227">
                                            <p:txEl>
                                              <p:pRg st="1" end="1"/>
                                            </p:txEl>
                                          </p:spTgt>
                                        </p:tgtEl>
                                        <p:attrNameLst>
                                          <p:attrName>style.visibility</p:attrName>
                                        </p:attrNameLst>
                                      </p:cBhvr>
                                      <p:to>
                                        <p:strVal val="visible"/>
                                      </p:to>
                                    </p:set>
                                    <p:anim calcmode="lin" valueType="num">
                                      <p:cBhvr>
                                        <p:cTn id="13" dur="2000" fill="hold"/>
                                        <p:tgtEl>
                                          <p:spTgt spid="308227">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08227">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08227">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308227">
                                            <p:txEl>
                                              <p:pRg st="3" end="3"/>
                                            </p:txEl>
                                          </p:spTgt>
                                        </p:tgtEl>
                                        <p:attrNameLst>
                                          <p:attrName>style.visibility</p:attrName>
                                        </p:attrNameLst>
                                      </p:cBhvr>
                                      <p:to>
                                        <p:strVal val="visible"/>
                                      </p:to>
                                    </p:set>
                                    <p:anim calcmode="lin" valueType="num">
                                      <p:cBhvr>
                                        <p:cTn id="19" dur="2000" fill="hold"/>
                                        <p:tgtEl>
                                          <p:spTgt spid="308227">
                                            <p:txEl>
                                              <p:pRg st="3" end="3"/>
                                            </p:txEl>
                                          </p:spTgt>
                                        </p:tgtEl>
                                        <p:attrNameLst>
                                          <p:attrName>ppt_w</p:attrName>
                                        </p:attrNameLst>
                                      </p:cBhvr>
                                      <p:tavLst>
                                        <p:tav tm="0">
                                          <p:val>
                                            <p:strVal val="#ppt_w*0.70"/>
                                          </p:val>
                                        </p:tav>
                                        <p:tav tm="100000">
                                          <p:val>
                                            <p:strVal val="#ppt_w"/>
                                          </p:val>
                                        </p:tav>
                                      </p:tavLst>
                                    </p:anim>
                                    <p:anim calcmode="lin" valueType="num">
                                      <p:cBhvr>
                                        <p:cTn id="20" dur="2000" fill="hold"/>
                                        <p:tgtEl>
                                          <p:spTgt spid="308227">
                                            <p:txEl>
                                              <p:pRg st="3" end="3"/>
                                            </p:txEl>
                                          </p:spTgt>
                                        </p:tgtEl>
                                        <p:attrNameLst>
                                          <p:attrName>ppt_h</p:attrName>
                                        </p:attrNameLst>
                                      </p:cBhvr>
                                      <p:tavLst>
                                        <p:tav tm="0">
                                          <p:val>
                                            <p:strVal val="#ppt_h"/>
                                          </p:val>
                                        </p:tav>
                                        <p:tav tm="100000">
                                          <p:val>
                                            <p:strVal val="#ppt_h"/>
                                          </p:val>
                                        </p:tav>
                                      </p:tavLst>
                                    </p:anim>
                                    <p:animEffect transition="in" filter="fade">
                                      <p:cBhvr>
                                        <p:cTn id="21" dur="2000"/>
                                        <p:tgtEl>
                                          <p:spTgt spid="308227">
                                            <p:txEl>
                                              <p:pRg st="3" end="3"/>
                                            </p:txEl>
                                          </p:spTgt>
                                        </p:tgtEl>
                                      </p:cBhvr>
                                    </p:animEffect>
                                  </p:childTnLst>
                                </p:cTn>
                              </p:par>
                            </p:childTnLst>
                          </p:cTn>
                        </p:par>
                        <p:par>
                          <p:cTn id="22" fill="hold" nodeType="afterGroup">
                            <p:stCondLst>
                              <p:cond delay="6000"/>
                            </p:stCondLst>
                            <p:childTnLst>
                              <p:par>
                                <p:cTn id="23" presetID="55" presetClass="entr" presetSubtype="0" fill="hold" nodeType="afterEffect">
                                  <p:stCondLst>
                                    <p:cond delay="0"/>
                                  </p:stCondLst>
                                  <p:childTnLst>
                                    <p:set>
                                      <p:cBhvr>
                                        <p:cTn id="24" dur="1" fill="hold">
                                          <p:stCondLst>
                                            <p:cond delay="0"/>
                                          </p:stCondLst>
                                        </p:cTn>
                                        <p:tgtEl>
                                          <p:spTgt spid="308227">
                                            <p:txEl>
                                              <p:pRg st="4" end="4"/>
                                            </p:txEl>
                                          </p:spTgt>
                                        </p:tgtEl>
                                        <p:attrNameLst>
                                          <p:attrName>style.visibility</p:attrName>
                                        </p:attrNameLst>
                                      </p:cBhvr>
                                      <p:to>
                                        <p:strVal val="visible"/>
                                      </p:to>
                                    </p:set>
                                    <p:anim calcmode="lin" valueType="num">
                                      <p:cBhvr>
                                        <p:cTn id="25" dur="2000" fill="hold"/>
                                        <p:tgtEl>
                                          <p:spTgt spid="308227">
                                            <p:txEl>
                                              <p:pRg st="4" end="4"/>
                                            </p:txEl>
                                          </p:spTgt>
                                        </p:tgtEl>
                                        <p:attrNameLst>
                                          <p:attrName>ppt_w</p:attrName>
                                        </p:attrNameLst>
                                      </p:cBhvr>
                                      <p:tavLst>
                                        <p:tav tm="0">
                                          <p:val>
                                            <p:strVal val="#ppt_w*0.70"/>
                                          </p:val>
                                        </p:tav>
                                        <p:tav tm="100000">
                                          <p:val>
                                            <p:strVal val="#ppt_w"/>
                                          </p:val>
                                        </p:tav>
                                      </p:tavLst>
                                    </p:anim>
                                    <p:anim calcmode="lin" valueType="num">
                                      <p:cBhvr>
                                        <p:cTn id="26" dur="2000" fill="hold"/>
                                        <p:tgtEl>
                                          <p:spTgt spid="308227">
                                            <p:txEl>
                                              <p:pRg st="4" end="4"/>
                                            </p:txEl>
                                          </p:spTgt>
                                        </p:tgtEl>
                                        <p:attrNameLst>
                                          <p:attrName>ppt_h</p:attrName>
                                        </p:attrNameLst>
                                      </p:cBhvr>
                                      <p:tavLst>
                                        <p:tav tm="0">
                                          <p:val>
                                            <p:strVal val="#ppt_h"/>
                                          </p:val>
                                        </p:tav>
                                        <p:tav tm="100000">
                                          <p:val>
                                            <p:strVal val="#ppt_h"/>
                                          </p:val>
                                        </p:tav>
                                      </p:tavLst>
                                    </p:anim>
                                    <p:animEffect transition="in" filter="fade">
                                      <p:cBhvr>
                                        <p:cTn id="27" dur="2000"/>
                                        <p:tgtEl>
                                          <p:spTgt spid="3082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Text Box 2">
            <a:extLst>
              <a:ext uri="{FF2B5EF4-FFF2-40B4-BE49-F238E27FC236}">
                <a16:creationId xmlns:a16="http://schemas.microsoft.com/office/drawing/2014/main" xmlns="" id="{60F4DB75-0DCF-4E0B-986B-0AFF7808827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0275" name="Text Box 3">
            <a:extLst>
              <a:ext uri="{FF2B5EF4-FFF2-40B4-BE49-F238E27FC236}">
                <a16:creationId xmlns:a16="http://schemas.microsoft.com/office/drawing/2014/main" xmlns="" id="{843474B1-A6CB-4559-A15E-1527FF8307C5}"/>
              </a:ext>
            </a:extLst>
          </p:cNvPr>
          <p:cNvSpPr txBox="1">
            <a:spLocks noChangeArrowheads="1"/>
          </p:cNvSpPr>
          <p:nvPr/>
        </p:nvSpPr>
        <p:spPr bwMode="auto">
          <a:xfrm>
            <a:off x="755650" y="549275"/>
            <a:ext cx="7632700"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ارزش گذاری در دیدگاه توافق:</a:t>
            </a:r>
          </a:p>
          <a:p>
            <a:pPr eaLnBrk="1" hangingPunct="1"/>
            <a:endParaRPr lang="fa-IR" altLang="en-US">
              <a:solidFill>
                <a:srgbClr val="FF3300"/>
              </a:solidFill>
            </a:endParaRPr>
          </a:p>
          <a:p>
            <a:pPr algn="ctr" eaLnBrk="1" hangingPunct="1">
              <a:lnSpc>
                <a:spcPct val="150000"/>
              </a:lnSpc>
            </a:pPr>
            <a:r>
              <a:rPr lang="fa-IR" altLang="en-US" sz="2500">
                <a:solidFill>
                  <a:srgbClr val="66FF99"/>
                </a:solidFill>
              </a:rPr>
              <a:t>هر شخص یا شیء</a:t>
            </a:r>
          </a:p>
        </p:txBody>
      </p:sp>
      <p:sp>
        <p:nvSpPr>
          <p:cNvPr id="310293" name="Text Box 21">
            <a:extLst>
              <a:ext uri="{FF2B5EF4-FFF2-40B4-BE49-F238E27FC236}">
                <a16:creationId xmlns:a16="http://schemas.microsoft.com/office/drawing/2014/main" xmlns="" id="{618BD7FC-78C3-4280-ADA3-D94A102659D0}"/>
              </a:ext>
            </a:extLst>
          </p:cNvPr>
          <p:cNvSpPr txBox="1">
            <a:spLocks noChangeArrowheads="1"/>
          </p:cNvSpPr>
          <p:nvPr/>
        </p:nvSpPr>
        <p:spPr bwMode="auto">
          <a:xfrm>
            <a:off x="5508625" y="4221163"/>
            <a:ext cx="20875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حداکثر ارزش مثبت</a:t>
            </a:r>
            <a:endParaRPr lang="en-US" altLang="en-US" sz="2000">
              <a:solidFill>
                <a:srgbClr val="66FFFF"/>
              </a:solidFill>
            </a:endParaRPr>
          </a:p>
        </p:txBody>
      </p:sp>
      <p:sp>
        <p:nvSpPr>
          <p:cNvPr id="310295" name="Text Box 23">
            <a:extLst>
              <a:ext uri="{FF2B5EF4-FFF2-40B4-BE49-F238E27FC236}">
                <a16:creationId xmlns:a16="http://schemas.microsoft.com/office/drawing/2014/main" xmlns="" id="{E0A298F0-FEB7-49BA-9F53-07CD488498E1}"/>
              </a:ext>
            </a:extLst>
          </p:cNvPr>
          <p:cNvSpPr txBox="1">
            <a:spLocks noChangeArrowheads="1"/>
          </p:cNvSpPr>
          <p:nvPr/>
        </p:nvSpPr>
        <p:spPr bwMode="auto">
          <a:xfrm>
            <a:off x="3879850" y="4221163"/>
            <a:ext cx="15843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نگرش خنثی</a:t>
            </a:r>
            <a:endParaRPr lang="en-US" altLang="en-US" sz="2000">
              <a:solidFill>
                <a:srgbClr val="66FFFF"/>
              </a:solidFill>
            </a:endParaRPr>
          </a:p>
        </p:txBody>
      </p:sp>
      <p:grpSp>
        <p:nvGrpSpPr>
          <p:cNvPr id="2" name="Group 29">
            <a:extLst>
              <a:ext uri="{FF2B5EF4-FFF2-40B4-BE49-F238E27FC236}">
                <a16:creationId xmlns:a16="http://schemas.microsoft.com/office/drawing/2014/main" xmlns="" id="{2D581F48-4F1A-4456-A087-FA2B4B5DCA77}"/>
              </a:ext>
            </a:extLst>
          </p:cNvPr>
          <p:cNvGrpSpPr>
            <a:grpSpLocks/>
          </p:cNvGrpSpPr>
          <p:nvPr/>
        </p:nvGrpSpPr>
        <p:grpSpPr bwMode="auto">
          <a:xfrm>
            <a:off x="2197100" y="2343150"/>
            <a:ext cx="4895850" cy="1727200"/>
            <a:chOff x="1384" y="1476"/>
            <a:chExt cx="3084" cy="1088"/>
          </a:xfrm>
        </p:grpSpPr>
        <p:sp>
          <p:nvSpPr>
            <p:cNvPr id="213003" name="Line 4">
              <a:extLst>
                <a:ext uri="{FF2B5EF4-FFF2-40B4-BE49-F238E27FC236}">
                  <a16:creationId xmlns:a16="http://schemas.microsoft.com/office/drawing/2014/main" xmlns="" id="{A9AED9B0-ED64-4A52-A948-D2E4E41108A1}"/>
                </a:ext>
              </a:extLst>
            </p:cNvPr>
            <p:cNvSpPr>
              <a:spLocks noChangeShapeType="1"/>
            </p:cNvSpPr>
            <p:nvPr/>
          </p:nvSpPr>
          <p:spPr bwMode="auto">
            <a:xfrm>
              <a:off x="2926" y="1476"/>
              <a:ext cx="0" cy="362"/>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3004" name="Line 5">
              <a:extLst>
                <a:ext uri="{FF2B5EF4-FFF2-40B4-BE49-F238E27FC236}">
                  <a16:creationId xmlns:a16="http://schemas.microsoft.com/office/drawing/2014/main" xmlns="" id="{117B4389-27F7-4113-8E22-F5E22A2C2F28}"/>
                </a:ext>
              </a:extLst>
            </p:cNvPr>
            <p:cNvSpPr>
              <a:spLocks noChangeShapeType="1"/>
            </p:cNvSpPr>
            <p:nvPr/>
          </p:nvSpPr>
          <p:spPr bwMode="auto">
            <a:xfrm>
              <a:off x="1384" y="1975"/>
              <a:ext cx="3084" cy="0"/>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05" name="Line 6">
              <a:extLst>
                <a:ext uri="{FF2B5EF4-FFF2-40B4-BE49-F238E27FC236}">
                  <a16:creationId xmlns:a16="http://schemas.microsoft.com/office/drawing/2014/main" xmlns="" id="{B7895A85-22E0-4D38-A54E-28E7280A4BA9}"/>
                </a:ext>
              </a:extLst>
            </p:cNvPr>
            <p:cNvSpPr>
              <a:spLocks noChangeShapeType="1"/>
            </p:cNvSpPr>
            <p:nvPr/>
          </p:nvSpPr>
          <p:spPr bwMode="auto">
            <a:xfrm>
              <a:off x="2064" y="1929"/>
              <a:ext cx="0"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06" name="Line 7">
              <a:extLst>
                <a:ext uri="{FF2B5EF4-FFF2-40B4-BE49-F238E27FC236}">
                  <a16:creationId xmlns:a16="http://schemas.microsoft.com/office/drawing/2014/main" xmlns="" id="{A7A311B8-7769-4B48-BF8D-140533DA6DB5}"/>
                </a:ext>
              </a:extLst>
            </p:cNvPr>
            <p:cNvSpPr>
              <a:spLocks noChangeShapeType="1"/>
            </p:cNvSpPr>
            <p:nvPr/>
          </p:nvSpPr>
          <p:spPr bwMode="auto">
            <a:xfrm>
              <a:off x="2472" y="1929"/>
              <a:ext cx="0"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07" name="Line 8">
              <a:extLst>
                <a:ext uri="{FF2B5EF4-FFF2-40B4-BE49-F238E27FC236}">
                  <a16:creationId xmlns:a16="http://schemas.microsoft.com/office/drawing/2014/main" xmlns="" id="{3767F27C-215E-4068-956C-8DF7CB1A61AF}"/>
                </a:ext>
              </a:extLst>
            </p:cNvPr>
            <p:cNvSpPr>
              <a:spLocks noChangeShapeType="1"/>
            </p:cNvSpPr>
            <p:nvPr/>
          </p:nvSpPr>
          <p:spPr bwMode="auto">
            <a:xfrm>
              <a:off x="2926" y="1929"/>
              <a:ext cx="0"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08" name="Line 9">
              <a:extLst>
                <a:ext uri="{FF2B5EF4-FFF2-40B4-BE49-F238E27FC236}">
                  <a16:creationId xmlns:a16="http://schemas.microsoft.com/office/drawing/2014/main" xmlns="" id="{AB2EAC4E-3D32-4775-B9DA-9095E397888C}"/>
                </a:ext>
              </a:extLst>
            </p:cNvPr>
            <p:cNvSpPr>
              <a:spLocks noChangeShapeType="1"/>
            </p:cNvSpPr>
            <p:nvPr/>
          </p:nvSpPr>
          <p:spPr bwMode="auto">
            <a:xfrm>
              <a:off x="1701" y="1929"/>
              <a:ext cx="0"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09" name="Line 10">
              <a:extLst>
                <a:ext uri="{FF2B5EF4-FFF2-40B4-BE49-F238E27FC236}">
                  <a16:creationId xmlns:a16="http://schemas.microsoft.com/office/drawing/2014/main" xmlns="" id="{F7CF520D-3D6B-44EB-A57D-B58725E33408}"/>
                </a:ext>
              </a:extLst>
            </p:cNvPr>
            <p:cNvSpPr>
              <a:spLocks noChangeShapeType="1"/>
            </p:cNvSpPr>
            <p:nvPr/>
          </p:nvSpPr>
          <p:spPr bwMode="auto">
            <a:xfrm>
              <a:off x="3289" y="1929"/>
              <a:ext cx="0"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10" name="Line 11">
              <a:extLst>
                <a:ext uri="{FF2B5EF4-FFF2-40B4-BE49-F238E27FC236}">
                  <a16:creationId xmlns:a16="http://schemas.microsoft.com/office/drawing/2014/main" xmlns="" id="{18C2CEDE-AE6A-42B0-8361-106504D5AC32}"/>
                </a:ext>
              </a:extLst>
            </p:cNvPr>
            <p:cNvSpPr>
              <a:spLocks noChangeShapeType="1"/>
            </p:cNvSpPr>
            <p:nvPr/>
          </p:nvSpPr>
          <p:spPr bwMode="auto">
            <a:xfrm>
              <a:off x="3652" y="1929"/>
              <a:ext cx="0"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11" name="Line 12">
              <a:extLst>
                <a:ext uri="{FF2B5EF4-FFF2-40B4-BE49-F238E27FC236}">
                  <a16:creationId xmlns:a16="http://schemas.microsoft.com/office/drawing/2014/main" xmlns="" id="{85E8B60A-0520-4FD3-A67B-9F7DBE4EC6B7}"/>
                </a:ext>
              </a:extLst>
            </p:cNvPr>
            <p:cNvSpPr>
              <a:spLocks noChangeShapeType="1"/>
            </p:cNvSpPr>
            <p:nvPr/>
          </p:nvSpPr>
          <p:spPr bwMode="auto">
            <a:xfrm>
              <a:off x="4060" y="1929"/>
              <a:ext cx="0" cy="91"/>
            </a:xfrm>
            <a:prstGeom prst="line">
              <a:avLst/>
            </a:prstGeom>
            <a:noFill/>
            <a:ln w="9525">
              <a:solidFill>
                <a:srgbClr val="66FF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3012" name="Text Box 13">
              <a:extLst>
                <a:ext uri="{FF2B5EF4-FFF2-40B4-BE49-F238E27FC236}">
                  <a16:creationId xmlns:a16="http://schemas.microsoft.com/office/drawing/2014/main" xmlns="" id="{BAB20E8B-2208-4C07-9235-923C05C2954E}"/>
                </a:ext>
              </a:extLst>
            </p:cNvPr>
            <p:cNvSpPr txBox="1">
              <a:spLocks noChangeArrowheads="1"/>
            </p:cNvSpPr>
            <p:nvPr/>
          </p:nvSpPr>
          <p:spPr bwMode="auto">
            <a:xfrm>
              <a:off x="1565" y="2111"/>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800" b="0">
                  <a:solidFill>
                    <a:srgbClr val="FFFF00"/>
                  </a:solidFill>
                </a:rPr>
                <a:t>3-</a:t>
              </a:r>
              <a:endParaRPr lang="en-US" altLang="en-US" sz="1800" b="0">
                <a:solidFill>
                  <a:srgbClr val="FFFF00"/>
                </a:solidFill>
              </a:endParaRPr>
            </a:p>
          </p:txBody>
        </p:sp>
        <p:sp>
          <p:nvSpPr>
            <p:cNvPr id="213013" name="Text Box 14">
              <a:extLst>
                <a:ext uri="{FF2B5EF4-FFF2-40B4-BE49-F238E27FC236}">
                  <a16:creationId xmlns:a16="http://schemas.microsoft.com/office/drawing/2014/main" xmlns="" id="{605E018D-E1B0-4E81-8741-86BAB390CAB9}"/>
                </a:ext>
              </a:extLst>
            </p:cNvPr>
            <p:cNvSpPr txBox="1">
              <a:spLocks noChangeArrowheads="1"/>
            </p:cNvSpPr>
            <p:nvPr/>
          </p:nvSpPr>
          <p:spPr bwMode="auto">
            <a:xfrm>
              <a:off x="1883" y="2111"/>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800" b="0">
                  <a:solidFill>
                    <a:srgbClr val="FFFF00"/>
                  </a:solidFill>
                </a:rPr>
                <a:t>2-</a:t>
              </a:r>
              <a:endParaRPr lang="en-US" altLang="en-US" sz="1800" b="0">
                <a:solidFill>
                  <a:srgbClr val="FFFF00"/>
                </a:solidFill>
              </a:endParaRPr>
            </a:p>
          </p:txBody>
        </p:sp>
        <p:sp>
          <p:nvSpPr>
            <p:cNvPr id="213014" name="Text Box 15">
              <a:extLst>
                <a:ext uri="{FF2B5EF4-FFF2-40B4-BE49-F238E27FC236}">
                  <a16:creationId xmlns:a16="http://schemas.microsoft.com/office/drawing/2014/main" xmlns="" id="{58F6134F-A754-485B-8EE9-0DA80A2E5BA2}"/>
                </a:ext>
              </a:extLst>
            </p:cNvPr>
            <p:cNvSpPr txBox="1">
              <a:spLocks noChangeArrowheads="1"/>
            </p:cNvSpPr>
            <p:nvPr/>
          </p:nvSpPr>
          <p:spPr bwMode="auto">
            <a:xfrm>
              <a:off x="2291" y="2106"/>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800" b="0">
                  <a:solidFill>
                    <a:srgbClr val="FFFF00"/>
                  </a:solidFill>
                </a:rPr>
                <a:t>1-</a:t>
              </a:r>
              <a:endParaRPr lang="en-US" altLang="en-US" sz="1800" b="0">
                <a:solidFill>
                  <a:srgbClr val="FFFF00"/>
                </a:solidFill>
              </a:endParaRPr>
            </a:p>
          </p:txBody>
        </p:sp>
        <p:sp>
          <p:nvSpPr>
            <p:cNvPr id="213015" name="Text Box 16">
              <a:extLst>
                <a:ext uri="{FF2B5EF4-FFF2-40B4-BE49-F238E27FC236}">
                  <a16:creationId xmlns:a16="http://schemas.microsoft.com/office/drawing/2014/main" xmlns="" id="{7B6B80AA-B0E8-4AEC-9E0A-58FE2D6D7E5A}"/>
                </a:ext>
              </a:extLst>
            </p:cNvPr>
            <p:cNvSpPr txBox="1">
              <a:spLocks noChangeArrowheads="1"/>
            </p:cNvSpPr>
            <p:nvPr/>
          </p:nvSpPr>
          <p:spPr bwMode="auto">
            <a:xfrm>
              <a:off x="2756" y="2075"/>
              <a:ext cx="2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800">
                  <a:solidFill>
                    <a:srgbClr val="FFFF00"/>
                  </a:solidFill>
                </a:rPr>
                <a:t>0</a:t>
              </a:r>
              <a:endParaRPr lang="en-US" altLang="en-US" sz="1800">
                <a:solidFill>
                  <a:srgbClr val="FFFF00"/>
                </a:solidFill>
              </a:endParaRPr>
            </a:p>
          </p:txBody>
        </p:sp>
        <p:sp>
          <p:nvSpPr>
            <p:cNvPr id="213016" name="Text Box 17">
              <a:extLst>
                <a:ext uri="{FF2B5EF4-FFF2-40B4-BE49-F238E27FC236}">
                  <a16:creationId xmlns:a16="http://schemas.microsoft.com/office/drawing/2014/main" xmlns="" id="{7C86BF05-C9F0-4859-B89A-DC86129EA0AC}"/>
                </a:ext>
              </a:extLst>
            </p:cNvPr>
            <p:cNvSpPr txBox="1">
              <a:spLocks noChangeArrowheads="1"/>
            </p:cNvSpPr>
            <p:nvPr/>
          </p:nvSpPr>
          <p:spPr bwMode="auto">
            <a:xfrm>
              <a:off x="3074" y="2111"/>
              <a:ext cx="36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800" b="0">
                  <a:solidFill>
                    <a:srgbClr val="FFFF00"/>
                  </a:solidFill>
                </a:rPr>
                <a:t>1+</a:t>
              </a:r>
              <a:endParaRPr lang="en-US" altLang="en-US" sz="1800" b="0">
                <a:solidFill>
                  <a:srgbClr val="FFFF00"/>
                </a:solidFill>
              </a:endParaRPr>
            </a:p>
          </p:txBody>
        </p:sp>
        <p:sp>
          <p:nvSpPr>
            <p:cNvPr id="213017" name="Text Box 18">
              <a:extLst>
                <a:ext uri="{FF2B5EF4-FFF2-40B4-BE49-F238E27FC236}">
                  <a16:creationId xmlns:a16="http://schemas.microsoft.com/office/drawing/2014/main" xmlns="" id="{04B1338D-73E2-4F37-BA95-048F0B0FCCB3}"/>
                </a:ext>
              </a:extLst>
            </p:cNvPr>
            <p:cNvSpPr txBox="1">
              <a:spLocks noChangeArrowheads="1"/>
            </p:cNvSpPr>
            <p:nvPr/>
          </p:nvSpPr>
          <p:spPr bwMode="auto">
            <a:xfrm>
              <a:off x="3437" y="2111"/>
              <a:ext cx="36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800" b="0">
                  <a:solidFill>
                    <a:srgbClr val="FFFF00"/>
                  </a:solidFill>
                </a:rPr>
                <a:t>2+</a:t>
              </a:r>
              <a:endParaRPr lang="en-US" altLang="en-US" sz="1800" b="0">
                <a:solidFill>
                  <a:srgbClr val="FFFF00"/>
                </a:solidFill>
              </a:endParaRPr>
            </a:p>
          </p:txBody>
        </p:sp>
        <p:sp>
          <p:nvSpPr>
            <p:cNvPr id="213018" name="Text Box 19">
              <a:extLst>
                <a:ext uri="{FF2B5EF4-FFF2-40B4-BE49-F238E27FC236}">
                  <a16:creationId xmlns:a16="http://schemas.microsoft.com/office/drawing/2014/main" xmlns="" id="{1A29FAB4-285E-46E8-9612-AD4D19EEC621}"/>
                </a:ext>
              </a:extLst>
            </p:cNvPr>
            <p:cNvSpPr txBox="1">
              <a:spLocks noChangeArrowheads="1"/>
            </p:cNvSpPr>
            <p:nvPr/>
          </p:nvSpPr>
          <p:spPr bwMode="auto">
            <a:xfrm>
              <a:off x="3845" y="2111"/>
              <a:ext cx="363"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1800" b="0">
                  <a:solidFill>
                    <a:srgbClr val="FFFF00"/>
                  </a:solidFill>
                </a:rPr>
                <a:t>3+</a:t>
              </a:r>
              <a:endParaRPr lang="en-US" altLang="en-US" sz="1800" b="0">
                <a:solidFill>
                  <a:srgbClr val="FFFF00"/>
                </a:solidFill>
              </a:endParaRPr>
            </a:p>
          </p:txBody>
        </p:sp>
        <p:sp>
          <p:nvSpPr>
            <p:cNvPr id="213019" name="Line 20">
              <a:extLst>
                <a:ext uri="{FF2B5EF4-FFF2-40B4-BE49-F238E27FC236}">
                  <a16:creationId xmlns:a16="http://schemas.microsoft.com/office/drawing/2014/main" xmlns="" id="{6A270D0B-0D58-4387-A2DE-EF394E3B9675}"/>
                </a:ext>
              </a:extLst>
            </p:cNvPr>
            <p:cNvSpPr>
              <a:spLocks noChangeShapeType="1"/>
            </p:cNvSpPr>
            <p:nvPr/>
          </p:nvSpPr>
          <p:spPr bwMode="auto">
            <a:xfrm>
              <a:off x="4015" y="2337"/>
              <a:ext cx="0" cy="227"/>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3020" name="Line 22">
              <a:extLst>
                <a:ext uri="{FF2B5EF4-FFF2-40B4-BE49-F238E27FC236}">
                  <a16:creationId xmlns:a16="http://schemas.microsoft.com/office/drawing/2014/main" xmlns="" id="{35D7AED4-8A0C-46CD-8A41-E04A9EF912A3}"/>
                </a:ext>
              </a:extLst>
            </p:cNvPr>
            <p:cNvSpPr>
              <a:spLocks noChangeShapeType="1"/>
            </p:cNvSpPr>
            <p:nvPr/>
          </p:nvSpPr>
          <p:spPr bwMode="auto">
            <a:xfrm>
              <a:off x="2926" y="2292"/>
              <a:ext cx="0" cy="227"/>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13021" name="Line 24">
              <a:extLst>
                <a:ext uri="{FF2B5EF4-FFF2-40B4-BE49-F238E27FC236}">
                  <a16:creationId xmlns:a16="http://schemas.microsoft.com/office/drawing/2014/main" xmlns="" id="{8B7674E1-DF8F-487E-8699-BD140C5ECD15}"/>
                </a:ext>
              </a:extLst>
            </p:cNvPr>
            <p:cNvSpPr>
              <a:spLocks noChangeShapeType="1"/>
            </p:cNvSpPr>
            <p:nvPr/>
          </p:nvSpPr>
          <p:spPr bwMode="auto">
            <a:xfrm>
              <a:off x="1747" y="2337"/>
              <a:ext cx="0" cy="227"/>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310297" name="Text Box 25">
            <a:extLst>
              <a:ext uri="{FF2B5EF4-FFF2-40B4-BE49-F238E27FC236}">
                <a16:creationId xmlns:a16="http://schemas.microsoft.com/office/drawing/2014/main" xmlns="" id="{57CB581C-3215-4C52-AF70-E6404057DA91}"/>
              </a:ext>
            </a:extLst>
          </p:cNvPr>
          <p:cNvSpPr txBox="1">
            <a:spLocks noChangeArrowheads="1"/>
          </p:cNvSpPr>
          <p:nvPr/>
        </p:nvSpPr>
        <p:spPr bwMode="auto">
          <a:xfrm>
            <a:off x="1671638" y="4225925"/>
            <a:ext cx="216058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حداکثر ارزش منفی</a:t>
            </a:r>
            <a:endParaRPr lang="en-US" altLang="en-US" sz="2000">
              <a:solidFill>
                <a:srgbClr val="66FFFF"/>
              </a:solidFill>
            </a:endParaRPr>
          </a:p>
        </p:txBody>
      </p:sp>
      <p:sp>
        <p:nvSpPr>
          <p:cNvPr id="310298" name="Text Box 26">
            <a:extLst>
              <a:ext uri="{FF2B5EF4-FFF2-40B4-BE49-F238E27FC236}">
                <a16:creationId xmlns:a16="http://schemas.microsoft.com/office/drawing/2014/main" xmlns="" id="{F2FB48D2-4929-4CDE-91B1-DE5843120C62}"/>
              </a:ext>
            </a:extLst>
          </p:cNvPr>
          <p:cNvSpPr txBox="1">
            <a:spLocks noChangeArrowheads="1"/>
          </p:cNvSpPr>
          <p:nvPr/>
        </p:nvSpPr>
        <p:spPr bwMode="auto">
          <a:xfrm>
            <a:off x="2070100" y="5100638"/>
            <a:ext cx="64087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چگونگی ارزشیابی یک فرد از فرد دیگر</a:t>
            </a:r>
            <a:endParaRPr lang="en-US" altLang="en-US" sz="2000">
              <a:solidFill>
                <a:srgbClr val="66FFFF"/>
              </a:solidFill>
            </a:endParaRPr>
          </a:p>
        </p:txBody>
      </p:sp>
      <p:sp>
        <p:nvSpPr>
          <p:cNvPr id="310299" name="Line 27">
            <a:extLst>
              <a:ext uri="{FF2B5EF4-FFF2-40B4-BE49-F238E27FC236}">
                <a16:creationId xmlns:a16="http://schemas.microsoft.com/office/drawing/2014/main" xmlns="" id="{D89BF164-8D51-4906-9352-F125B06F1E7C}"/>
              </a:ext>
            </a:extLst>
          </p:cNvPr>
          <p:cNvSpPr>
            <a:spLocks noChangeShapeType="1"/>
          </p:cNvSpPr>
          <p:nvPr/>
        </p:nvSpPr>
        <p:spPr bwMode="auto">
          <a:xfrm>
            <a:off x="5292725" y="5640388"/>
            <a:ext cx="0" cy="360362"/>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0300" name="Text Box 28">
            <a:extLst>
              <a:ext uri="{FF2B5EF4-FFF2-40B4-BE49-F238E27FC236}">
                <a16:creationId xmlns:a16="http://schemas.microsoft.com/office/drawing/2014/main" xmlns="" id="{C626EFB2-C3F9-4889-B1BE-259071C1A86F}"/>
              </a:ext>
            </a:extLst>
          </p:cNvPr>
          <p:cNvSpPr txBox="1">
            <a:spLocks noChangeArrowheads="1"/>
          </p:cNvSpPr>
          <p:nvPr/>
        </p:nvSpPr>
        <p:spPr bwMode="auto">
          <a:xfrm>
            <a:off x="3132138" y="6072188"/>
            <a:ext cx="5040312"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a:solidFill>
                  <a:srgbClr val="66FFFF"/>
                </a:solidFill>
              </a:rPr>
              <a:t>ارزشیابی ما از هر دوی آنها را تحت تاثیر قرار می دهد </a:t>
            </a:r>
            <a:endParaRPr lang="en-US" altLang="en-US" sz="2000">
              <a:solidFill>
                <a:srgbClr val="66FFFF"/>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10275">
                                            <p:txEl>
                                              <p:pRg st="0" end="0"/>
                                            </p:txEl>
                                          </p:spTgt>
                                        </p:tgtEl>
                                        <p:attrNameLst>
                                          <p:attrName>style.visibility</p:attrName>
                                        </p:attrNameLst>
                                      </p:cBhvr>
                                      <p:to>
                                        <p:strVal val="visible"/>
                                      </p:to>
                                    </p:set>
                                    <p:anim calcmode="lin" valueType="num">
                                      <p:cBhvr>
                                        <p:cTn id="7" dur="2000" fill="hold"/>
                                        <p:tgtEl>
                                          <p:spTgt spid="31027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1027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10275">
                                            <p:txEl>
                                              <p:pRg st="0" end="0"/>
                                            </p:txEl>
                                          </p:spTgt>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animEffect transition="in" filter="fade">
                                      <p:cBhvr>
                                        <p:cTn id="15" dur="2000"/>
                                        <p:tgtEl>
                                          <p:spTgt spid="2"/>
                                        </p:tgtEl>
                                      </p:cBhvr>
                                    </p:animEffect>
                                  </p:childTnLst>
                                </p:cTn>
                              </p:par>
                            </p:childTnLst>
                          </p:cTn>
                        </p:par>
                        <p:par>
                          <p:cTn id="16" fill="hold" nodeType="afterGroup">
                            <p:stCondLst>
                              <p:cond delay="4000"/>
                            </p:stCondLst>
                            <p:childTnLst>
                              <p:par>
                                <p:cTn id="17" presetID="53" presetClass="entr" presetSubtype="0" fill="hold" nodeType="afterEffect">
                                  <p:stCondLst>
                                    <p:cond delay="0"/>
                                  </p:stCondLst>
                                  <p:childTnLst>
                                    <p:set>
                                      <p:cBhvr>
                                        <p:cTn id="18" dur="1" fill="hold">
                                          <p:stCondLst>
                                            <p:cond delay="0"/>
                                          </p:stCondLst>
                                        </p:cTn>
                                        <p:tgtEl>
                                          <p:spTgt spid="310275">
                                            <p:txEl>
                                              <p:pRg st="2" end="2"/>
                                            </p:txEl>
                                          </p:spTgt>
                                        </p:tgtEl>
                                        <p:attrNameLst>
                                          <p:attrName>style.visibility</p:attrName>
                                        </p:attrNameLst>
                                      </p:cBhvr>
                                      <p:to>
                                        <p:strVal val="visible"/>
                                      </p:to>
                                    </p:set>
                                    <p:anim calcmode="lin" valueType="num">
                                      <p:cBhvr>
                                        <p:cTn id="19" dur="2000" fill="hold"/>
                                        <p:tgtEl>
                                          <p:spTgt spid="310275">
                                            <p:txEl>
                                              <p:pRg st="2" end="2"/>
                                            </p:txEl>
                                          </p:spTgt>
                                        </p:tgtEl>
                                        <p:attrNameLst>
                                          <p:attrName>ppt_w</p:attrName>
                                        </p:attrNameLst>
                                      </p:cBhvr>
                                      <p:tavLst>
                                        <p:tav tm="0">
                                          <p:val>
                                            <p:fltVal val="0"/>
                                          </p:val>
                                        </p:tav>
                                        <p:tav tm="100000">
                                          <p:val>
                                            <p:strVal val="#ppt_w"/>
                                          </p:val>
                                        </p:tav>
                                      </p:tavLst>
                                    </p:anim>
                                    <p:anim calcmode="lin" valueType="num">
                                      <p:cBhvr>
                                        <p:cTn id="20" dur="2000" fill="hold"/>
                                        <p:tgtEl>
                                          <p:spTgt spid="310275">
                                            <p:txEl>
                                              <p:pRg st="2" end="2"/>
                                            </p:txEl>
                                          </p:spTgt>
                                        </p:tgtEl>
                                        <p:attrNameLst>
                                          <p:attrName>ppt_h</p:attrName>
                                        </p:attrNameLst>
                                      </p:cBhvr>
                                      <p:tavLst>
                                        <p:tav tm="0">
                                          <p:val>
                                            <p:fltVal val="0"/>
                                          </p:val>
                                        </p:tav>
                                        <p:tav tm="100000">
                                          <p:val>
                                            <p:strVal val="#ppt_h"/>
                                          </p:val>
                                        </p:tav>
                                      </p:tavLst>
                                    </p:anim>
                                    <p:animEffect transition="in" filter="fade">
                                      <p:cBhvr>
                                        <p:cTn id="21" dur="2000"/>
                                        <p:tgtEl>
                                          <p:spTgt spid="310275">
                                            <p:txEl>
                                              <p:pRg st="2" end="2"/>
                                            </p:txEl>
                                          </p:spTgt>
                                        </p:tgtEl>
                                      </p:cBhvr>
                                    </p:animEffect>
                                  </p:childTnLst>
                                </p:cTn>
                              </p:par>
                            </p:childTnLst>
                          </p:cTn>
                        </p:par>
                        <p:par>
                          <p:cTn id="22" fill="hold" nodeType="afterGroup">
                            <p:stCondLst>
                              <p:cond delay="6000"/>
                            </p:stCondLst>
                            <p:childTnLst>
                              <p:par>
                                <p:cTn id="23" presetID="53" presetClass="entr" presetSubtype="0" fill="hold" grpId="0" nodeType="afterEffect">
                                  <p:stCondLst>
                                    <p:cond delay="0"/>
                                  </p:stCondLst>
                                  <p:childTnLst>
                                    <p:set>
                                      <p:cBhvr>
                                        <p:cTn id="24" dur="1" fill="hold">
                                          <p:stCondLst>
                                            <p:cond delay="0"/>
                                          </p:stCondLst>
                                        </p:cTn>
                                        <p:tgtEl>
                                          <p:spTgt spid="310293"/>
                                        </p:tgtEl>
                                        <p:attrNameLst>
                                          <p:attrName>style.visibility</p:attrName>
                                        </p:attrNameLst>
                                      </p:cBhvr>
                                      <p:to>
                                        <p:strVal val="visible"/>
                                      </p:to>
                                    </p:set>
                                    <p:anim calcmode="lin" valueType="num">
                                      <p:cBhvr>
                                        <p:cTn id="25" dur="2000" fill="hold"/>
                                        <p:tgtEl>
                                          <p:spTgt spid="310293"/>
                                        </p:tgtEl>
                                        <p:attrNameLst>
                                          <p:attrName>ppt_w</p:attrName>
                                        </p:attrNameLst>
                                      </p:cBhvr>
                                      <p:tavLst>
                                        <p:tav tm="0">
                                          <p:val>
                                            <p:fltVal val="0"/>
                                          </p:val>
                                        </p:tav>
                                        <p:tav tm="100000">
                                          <p:val>
                                            <p:strVal val="#ppt_w"/>
                                          </p:val>
                                        </p:tav>
                                      </p:tavLst>
                                    </p:anim>
                                    <p:anim calcmode="lin" valueType="num">
                                      <p:cBhvr>
                                        <p:cTn id="26" dur="2000" fill="hold"/>
                                        <p:tgtEl>
                                          <p:spTgt spid="310293"/>
                                        </p:tgtEl>
                                        <p:attrNameLst>
                                          <p:attrName>ppt_h</p:attrName>
                                        </p:attrNameLst>
                                      </p:cBhvr>
                                      <p:tavLst>
                                        <p:tav tm="0">
                                          <p:val>
                                            <p:fltVal val="0"/>
                                          </p:val>
                                        </p:tav>
                                        <p:tav tm="100000">
                                          <p:val>
                                            <p:strVal val="#ppt_h"/>
                                          </p:val>
                                        </p:tav>
                                      </p:tavLst>
                                    </p:anim>
                                    <p:animEffect transition="in" filter="fade">
                                      <p:cBhvr>
                                        <p:cTn id="27" dur="2000"/>
                                        <p:tgtEl>
                                          <p:spTgt spid="310293"/>
                                        </p:tgtEl>
                                      </p:cBhvr>
                                    </p:animEffect>
                                  </p:childTnLst>
                                </p:cTn>
                              </p:par>
                            </p:childTnLst>
                          </p:cTn>
                        </p:par>
                        <p:par>
                          <p:cTn id="28" fill="hold" nodeType="afterGroup">
                            <p:stCondLst>
                              <p:cond delay="8000"/>
                            </p:stCondLst>
                            <p:childTnLst>
                              <p:par>
                                <p:cTn id="29" presetID="53" presetClass="entr" presetSubtype="0" fill="hold" grpId="0" nodeType="afterEffect">
                                  <p:stCondLst>
                                    <p:cond delay="0"/>
                                  </p:stCondLst>
                                  <p:childTnLst>
                                    <p:set>
                                      <p:cBhvr>
                                        <p:cTn id="30" dur="1" fill="hold">
                                          <p:stCondLst>
                                            <p:cond delay="0"/>
                                          </p:stCondLst>
                                        </p:cTn>
                                        <p:tgtEl>
                                          <p:spTgt spid="310295"/>
                                        </p:tgtEl>
                                        <p:attrNameLst>
                                          <p:attrName>style.visibility</p:attrName>
                                        </p:attrNameLst>
                                      </p:cBhvr>
                                      <p:to>
                                        <p:strVal val="visible"/>
                                      </p:to>
                                    </p:set>
                                    <p:anim calcmode="lin" valueType="num">
                                      <p:cBhvr>
                                        <p:cTn id="31" dur="2000" fill="hold"/>
                                        <p:tgtEl>
                                          <p:spTgt spid="310295"/>
                                        </p:tgtEl>
                                        <p:attrNameLst>
                                          <p:attrName>ppt_w</p:attrName>
                                        </p:attrNameLst>
                                      </p:cBhvr>
                                      <p:tavLst>
                                        <p:tav tm="0">
                                          <p:val>
                                            <p:fltVal val="0"/>
                                          </p:val>
                                        </p:tav>
                                        <p:tav tm="100000">
                                          <p:val>
                                            <p:strVal val="#ppt_w"/>
                                          </p:val>
                                        </p:tav>
                                      </p:tavLst>
                                    </p:anim>
                                    <p:anim calcmode="lin" valueType="num">
                                      <p:cBhvr>
                                        <p:cTn id="32" dur="2000" fill="hold"/>
                                        <p:tgtEl>
                                          <p:spTgt spid="310295"/>
                                        </p:tgtEl>
                                        <p:attrNameLst>
                                          <p:attrName>ppt_h</p:attrName>
                                        </p:attrNameLst>
                                      </p:cBhvr>
                                      <p:tavLst>
                                        <p:tav tm="0">
                                          <p:val>
                                            <p:fltVal val="0"/>
                                          </p:val>
                                        </p:tav>
                                        <p:tav tm="100000">
                                          <p:val>
                                            <p:strVal val="#ppt_h"/>
                                          </p:val>
                                        </p:tav>
                                      </p:tavLst>
                                    </p:anim>
                                    <p:animEffect transition="in" filter="fade">
                                      <p:cBhvr>
                                        <p:cTn id="33" dur="2000"/>
                                        <p:tgtEl>
                                          <p:spTgt spid="310295"/>
                                        </p:tgtEl>
                                      </p:cBhvr>
                                    </p:animEffect>
                                  </p:childTnLst>
                                </p:cTn>
                              </p:par>
                            </p:childTnLst>
                          </p:cTn>
                        </p:par>
                        <p:par>
                          <p:cTn id="34" fill="hold" nodeType="afterGroup">
                            <p:stCondLst>
                              <p:cond delay="10000"/>
                            </p:stCondLst>
                            <p:childTnLst>
                              <p:par>
                                <p:cTn id="35" presetID="53" presetClass="entr" presetSubtype="0" fill="hold" grpId="0" nodeType="afterEffect">
                                  <p:stCondLst>
                                    <p:cond delay="0"/>
                                  </p:stCondLst>
                                  <p:childTnLst>
                                    <p:set>
                                      <p:cBhvr>
                                        <p:cTn id="36" dur="1" fill="hold">
                                          <p:stCondLst>
                                            <p:cond delay="0"/>
                                          </p:stCondLst>
                                        </p:cTn>
                                        <p:tgtEl>
                                          <p:spTgt spid="310297"/>
                                        </p:tgtEl>
                                        <p:attrNameLst>
                                          <p:attrName>style.visibility</p:attrName>
                                        </p:attrNameLst>
                                      </p:cBhvr>
                                      <p:to>
                                        <p:strVal val="visible"/>
                                      </p:to>
                                    </p:set>
                                    <p:anim calcmode="lin" valueType="num">
                                      <p:cBhvr>
                                        <p:cTn id="37" dur="2000" fill="hold"/>
                                        <p:tgtEl>
                                          <p:spTgt spid="310297"/>
                                        </p:tgtEl>
                                        <p:attrNameLst>
                                          <p:attrName>ppt_w</p:attrName>
                                        </p:attrNameLst>
                                      </p:cBhvr>
                                      <p:tavLst>
                                        <p:tav tm="0">
                                          <p:val>
                                            <p:fltVal val="0"/>
                                          </p:val>
                                        </p:tav>
                                        <p:tav tm="100000">
                                          <p:val>
                                            <p:strVal val="#ppt_w"/>
                                          </p:val>
                                        </p:tav>
                                      </p:tavLst>
                                    </p:anim>
                                    <p:anim calcmode="lin" valueType="num">
                                      <p:cBhvr>
                                        <p:cTn id="38" dur="2000" fill="hold"/>
                                        <p:tgtEl>
                                          <p:spTgt spid="310297"/>
                                        </p:tgtEl>
                                        <p:attrNameLst>
                                          <p:attrName>ppt_h</p:attrName>
                                        </p:attrNameLst>
                                      </p:cBhvr>
                                      <p:tavLst>
                                        <p:tav tm="0">
                                          <p:val>
                                            <p:fltVal val="0"/>
                                          </p:val>
                                        </p:tav>
                                        <p:tav tm="100000">
                                          <p:val>
                                            <p:strVal val="#ppt_h"/>
                                          </p:val>
                                        </p:tav>
                                      </p:tavLst>
                                    </p:anim>
                                    <p:animEffect transition="in" filter="fade">
                                      <p:cBhvr>
                                        <p:cTn id="39" dur="2000"/>
                                        <p:tgtEl>
                                          <p:spTgt spid="310297"/>
                                        </p:tgtEl>
                                      </p:cBhvr>
                                    </p:animEffect>
                                  </p:childTnLst>
                                </p:cTn>
                              </p:par>
                            </p:childTnLst>
                          </p:cTn>
                        </p:par>
                        <p:par>
                          <p:cTn id="40" fill="hold" nodeType="afterGroup">
                            <p:stCondLst>
                              <p:cond delay="12000"/>
                            </p:stCondLst>
                            <p:childTnLst>
                              <p:par>
                                <p:cTn id="41" presetID="53" presetClass="entr" presetSubtype="0" fill="hold" grpId="0" nodeType="afterEffect">
                                  <p:stCondLst>
                                    <p:cond delay="0"/>
                                  </p:stCondLst>
                                  <p:childTnLst>
                                    <p:set>
                                      <p:cBhvr>
                                        <p:cTn id="42" dur="1" fill="hold">
                                          <p:stCondLst>
                                            <p:cond delay="0"/>
                                          </p:stCondLst>
                                        </p:cTn>
                                        <p:tgtEl>
                                          <p:spTgt spid="310298"/>
                                        </p:tgtEl>
                                        <p:attrNameLst>
                                          <p:attrName>style.visibility</p:attrName>
                                        </p:attrNameLst>
                                      </p:cBhvr>
                                      <p:to>
                                        <p:strVal val="visible"/>
                                      </p:to>
                                    </p:set>
                                    <p:anim calcmode="lin" valueType="num">
                                      <p:cBhvr>
                                        <p:cTn id="43" dur="2000" fill="hold"/>
                                        <p:tgtEl>
                                          <p:spTgt spid="310298"/>
                                        </p:tgtEl>
                                        <p:attrNameLst>
                                          <p:attrName>ppt_w</p:attrName>
                                        </p:attrNameLst>
                                      </p:cBhvr>
                                      <p:tavLst>
                                        <p:tav tm="0">
                                          <p:val>
                                            <p:fltVal val="0"/>
                                          </p:val>
                                        </p:tav>
                                        <p:tav tm="100000">
                                          <p:val>
                                            <p:strVal val="#ppt_w"/>
                                          </p:val>
                                        </p:tav>
                                      </p:tavLst>
                                    </p:anim>
                                    <p:anim calcmode="lin" valueType="num">
                                      <p:cBhvr>
                                        <p:cTn id="44" dur="2000" fill="hold"/>
                                        <p:tgtEl>
                                          <p:spTgt spid="310298"/>
                                        </p:tgtEl>
                                        <p:attrNameLst>
                                          <p:attrName>ppt_h</p:attrName>
                                        </p:attrNameLst>
                                      </p:cBhvr>
                                      <p:tavLst>
                                        <p:tav tm="0">
                                          <p:val>
                                            <p:fltVal val="0"/>
                                          </p:val>
                                        </p:tav>
                                        <p:tav tm="100000">
                                          <p:val>
                                            <p:strVal val="#ppt_h"/>
                                          </p:val>
                                        </p:tav>
                                      </p:tavLst>
                                    </p:anim>
                                    <p:animEffect transition="in" filter="fade">
                                      <p:cBhvr>
                                        <p:cTn id="45" dur="2000"/>
                                        <p:tgtEl>
                                          <p:spTgt spid="310298"/>
                                        </p:tgtEl>
                                      </p:cBhvr>
                                    </p:animEffect>
                                  </p:childTnLst>
                                </p:cTn>
                              </p:par>
                            </p:childTnLst>
                          </p:cTn>
                        </p:par>
                        <p:par>
                          <p:cTn id="46" fill="hold" nodeType="afterGroup">
                            <p:stCondLst>
                              <p:cond delay="14000"/>
                            </p:stCondLst>
                            <p:childTnLst>
                              <p:par>
                                <p:cTn id="47" presetID="53" presetClass="entr" presetSubtype="0" fill="hold" nodeType="afterEffect">
                                  <p:stCondLst>
                                    <p:cond delay="0"/>
                                  </p:stCondLst>
                                  <p:childTnLst>
                                    <p:set>
                                      <p:cBhvr>
                                        <p:cTn id="48" dur="1" fill="hold">
                                          <p:stCondLst>
                                            <p:cond delay="0"/>
                                          </p:stCondLst>
                                        </p:cTn>
                                        <p:tgtEl>
                                          <p:spTgt spid="310299"/>
                                        </p:tgtEl>
                                        <p:attrNameLst>
                                          <p:attrName>style.visibility</p:attrName>
                                        </p:attrNameLst>
                                      </p:cBhvr>
                                      <p:to>
                                        <p:strVal val="visible"/>
                                      </p:to>
                                    </p:set>
                                    <p:anim calcmode="lin" valueType="num">
                                      <p:cBhvr>
                                        <p:cTn id="49" dur="2000" fill="hold"/>
                                        <p:tgtEl>
                                          <p:spTgt spid="310299"/>
                                        </p:tgtEl>
                                        <p:attrNameLst>
                                          <p:attrName>ppt_w</p:attrName>
                                        </p:attrNameLst>
                                      </p:cBhvr>
                                      <p:tavLst>
                                        <p:tav tm="0">
                                          <p:val>
                                            <p:fltVal val="0"/>
                                          </p:val>
                                        </p:tav>
                                        <p:tav tm="100000">
                                          <p:val>
                                            <p:strVal val="#ppt_w"/>
                                          </p:val>
                                        </p:tav>
                                      </p:tavLst>
                                    </p:anim>
                                    <p:anim calcmode="lin" valueType="num">
                                      <p:cBhvr>
                                        <p:cTn id="50" dur="2000" fill="hold"/>
                                        <p:tgtEl>
                                          <p:spTgt spid="310299"/>
                                        </p:tgtEl>
                                        <p:attrNameLst>
                                          <p:attrName>ppt_h</p:attrName>
                                        </p:attrNameLst>
                                      </p:cBhvr>
                                      <p:tavLst>
                                        <p:tav tm="0">
                                          <p:val>
                                            <p:fltVal val="0"/>
                                          </p:val>
                                        </p:tav>
                                        <p:tav tm="100000">
                                          <p:val>
                                            <p:strVal val="#ppt_h"/>
                                          </p:val>
                                        </p:tav>
                                      </p:tavLst>
                                    </p:anim>
                                    <p:animEffect transition="in" filter="fade">
                                      <p:cBhvr>
                                        <p:cTn id="51" dur="2000"/>
                                        <p:tgtEl>
                                          <p:spTgt spid="310299"/>
                                        </p:tgtEl>
                                      </p:cBhvr>
                                    </p:animEffect>
                                  </p:childTnLst>
                                </p:cTn>
                              </p:par>
                            </p:childTnLst>
                          </p:cTn>
                        </p:par>
                        <p:par>
                          <p:cTn id="52" fill="hold" nodeType="afterGroup">
                            <p:stCondLst>
                              <p:cond delay="16000"/>
                            </p:stCondLst>
                            <p:childTnLst>
                              <p:par>
                                <p:cTn id="53" presetID="53" presetClass="entr" presetSubtype="0" fill="hold" grpId="0" nodeType="afterEffect">
                                  <p:stCondLst>
                                    <p:cond delay="0"/>
                                  </p:stCondLst>
                                  <p:childTnLst>
                                    <p:set>
                                      <p:cBhvr>
                                        <p:cTn id="54" dur="1" fill="hold">
                                          <p:stCondLst>
                                            <p:cond delay="0"/>
                                          </p:stCondLst>
                                        </p:cTn>
                                        <p:tgtEl>
                                          <p:spTgt spid="310300"/>
                                        </p:tgtEl>
                                        <p:attrNameLst>
                                          <p:attrName>style.visibility</p:attrName>
                                        </p:attrNameLst>
                                      </p:cBhvr>
                                      <p:to>
                                        <p:strVal val="visible"/>
                                      </p:to>
                                    </p:set>
                                    <p:anim calcmode="lin" valueType="num">
                                      <p:cBhvr>
                                        <p:cTn id="55" dur="2000" fill="hold"/>
                                        <p:tgtEl>
                                          <p:spTgt spid="310300"/>
                                        </p:tgtEl>
                                        <p:attrNameLst>
                                          <p:attrName>ppt_w</p:attrName>
                                        </p:attrNameLst>
                                      </p:cBhvr>
                                      <p:tavLst>
                                        <p:tav tm="0">
                                          <p:val>
                                            <p:fltVal val="0"/>
                                          </p:val>
                                        </p:tav>
                                        <p:tav tm="100000">
                                          <p:val>
                                            <p:strVal val="#ppt_w"/>
                                          </p:val>
                                        </p:tav>
                                      </p:tavLst>
                                    </p:anim>
                                    <p:anim calcmode="lin" valueType="num">
                                      <p:cBhvr>
                                        <p:cTn id="56" dur="2000" fill="hold"/>
                                        <p:tgtEl>
                                          <p:spTgt spid="310300"/>
                                        </p:tgtEl>
                                        <p:attrNameLst>
                                          <p:attrName>ppt_h</p:attrName>
                                        </p:attrNameLst>
                                      </p:cBhvr>
                                      <p:tavLst>
                                        <p:tav tm="0">
                                          <p:val>
                                            <p:fltVal val="0"/>
                                          </p:val>
                                        </p:tav>
                                        <p:tav tm="100000">
                                          <p:val>
                                            <p:strVal val="#ppt_h"/>
                                          </p:val>
                                        </p:tav>
                                      </p:tavLst>
                                    </p:anim>
                                    <p:animEffect transition="in" filter="fade">
                                      <p:cBhvr>
                                        <p:cTn id="57" dur="2000"/>
                                        <p:tgtEl>
                                          <p:spTgt spid="310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0293" grpId="0"/>
      <p:bldP spid="310295" grpId="0"/>
      <p:bldP spid="310297" grpId="0"/>
      <p:bldP spid="310298" grpId="0"/>
      <p:bldP spid="310300" grpId="0"/>
    </p:bldLst>
  </p:timing>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Text Box 2">
            <a:extLst>
              <a:ext uri="{FF2B5EF4-FFF2-40B4-BE49-F238E27FC236}">
                <a16:creationId xmlns:a16="http://schemas.microsoft.com/office/drawing/2014/main" xmlns="" id="{CD154496-59CB-4446-BA49-D32A8A7ACA9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09251" name="Text Box 3">
            <a:extLst>
              <a:ext uri="{FF2B5EF4-FFF2-40B4-BE49-F238E27FC236}">
                <a16:creationId xmlns:a16="http://schemas.microsoft.com/office/drawing/2014/main" xmlns="" id="{268CC41A-19D7-4E80-8844-B3C81F851F15}"/>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ادامه دیدگاه توافق:</a:t>
            </a:r>
          </a:p>
          <a:p>
            <a:pPr algn="just" eaLnBrk="1" hangingPunct="1">
              <a:lnSpc>
                <a:spcPct val="150000"/>
              </a:lnSpc>
              <a:buFontTx/>
              <a:buChar char="•"/>
            </a:pPr>
            <a:r>
              <a:rPr lang="fa-IR" altLang="en-US" b="0">
                <a:solidFill>
                  <a:srgbClr val="FFFF00"/>
                </a:solidFill>
              </a:rPr>
              <a:t>شدت و نیرومندی ارزشیابیهای عامل مهم در موقعیتهای تغییر نگرش است.</a:t>
            </a:r>
          </a:p>
          <a:p>
            <a:pPr algn="just" eaLnBrk="1" hangingPunct="1">
              <a:lnSpc>
                <a:spcPct val="150000"/>
              </a:lnSpc>
              <a:buFontTx/>
              <a:buChar char="•"/>
            </a:pPr>
            <a:r>
              <a:rPr lang="fa-IR" altLang="en-US" b="0">
                <a:solidFill>
                  <a:srgbClr val="FFFF00"/>
                </a:solidFill>
              </a:rPr>
              <a:t>شیوه های گوناگونی برای حل ناهماهنگیها وجود دارد.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309251">
                                            <p:txEl>
                                              <p:pRg st="0" end="0"/>
                                            </p:txEl>
                                          </p:spTgt>
                                        </p:tgtEl>
                                        <p:attrNameLst>
                                          <p:attrName>style.visibility</p:attrName>
                                        </p:attrNameLst>
                                      </p:cBhvr>
                                      <p:to>
                                        <p:strVal val="visible"/>
                                      </p:to>
                                    </p:set>
                                    <p:animEffect transition="in" filter="strips(downLeft)">
                                      <p:cBhvr>
                                        <p:cTn id="7" dur="2000"/>
                                        <p:tgtEl>
                                          <p:spTgt spid="309251">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309251">
                                            <p:txEl>
                                              <p:pRg st="1" end="1"/>
                                            </p:txEl>
                                          </p:spTgt>
                                        </p:tgtEl>
                                        <p:attrNameLst>
                                          <p:attrName>style.visibility</p:attrName>
                                        </p:attrNameLst>
                                      </p:cBhvr>
                                      <p:to>
                                        <p:strVal val="visible"/>
                                      </p:to>
                                    </p:set>
                                    <p:animEffect transition="in" filter="strips(downLeft)">
                                      <p:cBhvr>
                                        <p:cTn id="11" dur="2000"/>
                                        <p:tgtEl>
                                          <p:spTgt spid="309251">
                                            <p:txEl>
                                              <p:pRg st="1" end="1"/>
                                            </p:txEl>
                                          </p:spTgt>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309251">
                                            <p:txEl>
                                              <p:pRg st="2" end="2"/>
                                            </p:txEl>
                                          </p:spTgt>
                                        </p:tgtEl>
                                        <p:attrNameLst>
                                          <p:attrName>style.visibility</p:attrName>
                                        </p:attrNameLst>
                                      </p:cBhvr>
                                      <p:to>
                                        <p:strVal val="visible"/>
                                      </p:to>
                                    </p:set>
                                    <p:animEffect transition="in" filter="strips(downLeft)">
                                      <p:cBhvr>
                                        <p:cTn id="15" dur="2000"/>
                                        <p:tgtEl>
                                          <p:spTgt spid="30925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Text Box 2">
            <a:extLst>
              <a:ext uri="{FF2B5EF4-FFF2-40B4-BE49-F238E27FC236}">
                <a16:creationId xmlns:a16="http://schemas.microsoft.com/office/drawing/2014/main" xmlns="" id="{895894F7-4744-45EB-8F27-2B9710895F2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1299" name="Text Box 3">
            <a:extLst>
              <a:ext uri="{FF2B5EF4-FFF2-40B4-BE49-F238E27FC236}">
                <a16:creationId xmlns:a16="http://schemas.microsoft.com/office/drawing/2014/main" xmlns="" id="{7F78344C-029B-43BF-BEC2-8C2391F77CAE}"/>
              </a:ext>
            </a:extLst>
          </p:cNvPr>
          <p:cNvSpPr txBox="1">
            <a:spLocks noChangeArrowheads="1"/>
          </p:cNvSpPr>
          <p:nvPr/>
        </p:nvSpPr>
        <p:spPr bwMode="auto">
          <a:xfrm>
            <a:off x="755650" y="549275"/>
            <a:ext cx="7632700" cy="237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a:solidFill>
                  <a:srgbClr val="FF3300"/>
                </a:solidFill>
              </a:rPr>
              <a:t>ادامه دیدگاه توافق:</a:t>
            </a:r>
          </a:p>
          <a:p>
            <a:pPr algn="just" eaLnBrk="1" hangingPunct="1">
              <a:spcBef>
                <a:spcPct val="50000"/>
              </a:spcBef>
            </a:pPr>
            <a:endParaRPr lang="fa-IR" altLang="en-US">
              <a:solidFill>
                <a:srgbClr val="FF3300"/>
              </a:solidFill>
            </a:endParaRPr>
          </a:p>
          <a:p>
            <a:pPr algn="ctr" eaLnBrk="1" hangingPunct="1">
              <a:spcBef>
                <a:spcPct val="50000"/>
              </a:spcBef>
            </a:pPr>
            <a:r>
              <a:rPr lang="fa-IR" altLang="en-US" sz="2500">
                <a:solidFill>
                  <a:srgbClr val="FFFF00"/>
                </a:solidFill>
              </a:rPr>
              <a:t>تصحیح برای شک </a:t>
            </a:r>
          </a:p>
          <a:p>
            <a:pPr algn="ctr" eaLnBrk="1" hangingPunct="1">
              <a:spcBef>
                <a:spcPct val="50000"/>
              </a:spcBef>
            </a:pPr>
            <a:r>
              <a:rPr lang="fa-IR" altLang="en-US" sz="2500">
                <a:solidFill>
                  <a:srgbClr val="FFFF00"/>
                </a:solidFill>
              </a:rPr>
              <a:t>اگر اطلاعات رسیده غیر متحمل باشد </a:t>
            </a:r>
          </a:p>
        </p:txBody>
      </p:sp>
      <p:sp>
        <p:nvSpPr>
          <p:cNvPr id="311300" name="Line 4">
            <a:extLst>
              <a:ext uri="{FF2B5EF4-FFF2-40B4-BE49-F238E27FC236}">
                <a16:creationId xmlns:a16="http://schemas.microsoft.com/office/drawing/2014/main" xmlns="" id="{D6369751-EB0D-408B-8905-B661CA528738}"/>
              </a:ext>
            </a:extLst>
          </p:cNvPr>
          <p:cNvSpPr>
            <a:spLocks noChangeShapeType="1"/>
          </p:cNvSpPr>
          <p:nvPr/>
        </p:nvSpPr>
        <p:spPr bwMode="auto">
          <a:xfrm>
            <a:off x="4716463" y="3211513"/>
            <a:ext cx="0" cy="649287"/>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11301" name="Text Box 5">
            <a:extLst>
              <a:ext uri="{FF2B5EF4-FFF2-40B4-BE49-F238E27FC236}">
                <a16:creationId xmlns:a16="http://schemas.microsoft.com/office/drawing/2014/main" xmlns="" id="{10FA7CA9-CE25-4923-8810-6034DFCCCC1F}"/>
              </a:ext>
            </a:extLst>
          </p:cNvPr>
          <p:cNvSpPr txBox="1">
            <a:spLocks noChangeArrowheads="1"/>
          </p:cNvSpPr>
          <p:nvPr/>
        </p:nvSpPr>
        <p:spPr bwMode="auto">
          <a:xfrm>
            <a:off x="2589213" y="4108450"/>
            <a:ext cx="42481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FF00"/>
                </a:solidFill>
              </a:rPr>
              <a:t>پذیرش باور نکردنی بودن  اطلاعات </a:t>
            </a:r>
            <a:endParaRPr lang="en-US" altLang="en-US" sz="25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311299"/>
                                        </p:tgtEl>
                                        <p:attrNameLst>
                                          <p:attrName>style.visibility</p:attrName>
                                        </p:attrNameLst>
                                      </p:cBhvr>
                                      <p:to>
                                        <p:strVal val="visible"/>
                                      </p:to>
                                    </p:set>
                                    <p:anim calcmode="lin" valueType="num">
                                      <p:cBhvr additive="base">
                                        <p:cTn id="7" dur="2000" fill="hold"/>
                                        <p:tgtEl>
                                          <p:spTgt spid="311299"/>
                                        </p:tgtEl>
                                        <p:attrNameLst>
                                          <p:attrName>ppt_x</p:attrName>
                                        </p:attrNameLst>
                                      </p:cBhvr>
                                      <p:tavLst>
                                        <p:tav tm="0">
                                          <p:val>
                                            <p:strVal val="0-#ppt_w/2"/>
                                          </p:val>
                                        </p:tav>
                                        <p:tav tm="100000">
                                          <p:val>
                                            <p:strVal val="#ppt_x"/>
                                          </p:val>
                                        </p:tav>
                                      </p:tavLst>
                                    </p:anim>
                                    <p:anim calcmode="lin" valueType="num">
                                      <p:cBhvr additive="base">
                                        <p:cTn id="8" dur="2000" fill="hold"/>
                                        <p:tgtEl>
                                          <p:spTgt spid="311299"/>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311300"/>
                                        </p:tgtEl>
                                        <p:attrNameLst>
                                          <p:attrName>style.visibility</p:attrName>
                                        </p:attrNameLst>
                                      </p:cBhvr>
                                      <p:to>
                                        <p:strVal val="visible"/>
                                      </p:to>
                                    </p:set>
                                    <p:anim calcmode="lin" valueType="num">
                                      <p:cBhvr additive="base">
                                        <p:cTn id="12" dur="2000" fill="hold"/>
                                        <p:tgtEl>
                                          <p:spTgt spid="311300"/>
                                        </p:tgtEl>
                                        <p:attrNameLst>
                                          <p:attrName>ppt_x</p:attrName>
                                        </p:attrNameLst>
                                      </p:cBhvr>
                                      <p:tavLst>
                                        <p:tav tm="0">
                                          <p:val>
                                            <p:strVal val="0-#ppt_w/2"/>
                                          </p:val>
                                        </p:tav>
                                        <p:tav tm="100000">
                                          <p:val>
                                            <p:strVal val="#ppt_x"/>
                                          </p:val>
                                        </p:tav>
                                      </p:tavLst>
                                    </p:anim>
                                    <p:anim calcmode="lin" valueType="num">
                                      <p:cBhvr additive="base">
                                        <p:cTn id="13" dur="2000" fill="hold"/>
                                        <p:tgtEl>
                                          <p:spTgt spid="311300"/>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55" presetClass="entr" presetSubtype="0" fill="hold" grpId="0" nodeType="afterEffect">
                                  <p:stCondLst>
                                    <p:cond delay="0"/>
                                  </p:stCondLst>
                                  <p:childTnLst>
                                    <p:set>
                                      <p:cBhvr>
                                        <p:cTn id="16" dur="1" fill="hold">
                                          <p:stCondLst>
                                            <p:cond delay="0"/>
                                          </p:stCondLst>
                                        </p:cTn>
                                        <p:tgtEl>
                                          <p:spTgt spid="311301"/>
                                        </p:tgtEl>
                                        <p:attrNameLst>
                                          <p:attrName>style.visibility</p:attrName>
                                        </p:attrNameLst>
                                      </p:cBhvr>
                                      <p:to>
                                        <p:strVal val="visible"/>
                                      </p:to>
                                    </p:set>
                                    <p:anim calcmode="lin" valueType="num">
                                      <p:cBhvr>
                                        <p:cTn id="17" dur="2000" fill="hold"/>
                                        <p:tgtEl>
                                          <p:spTgt spid="311301"/>
                                        </p:tgtEl>
                                        <p:attrNameLst>
                                          <p:attrName>ppt_w</p:attrName>
                                        </p:attrNameLst>
                                      </p:cBhvr>
                                      <p:tavLst>
                                        <p:tav tm="0">
                                          <p:val>
                                            <p:strVal val="#ppt_w*0.70"/>
                                          </p:val>
                                        </p:tav>
                                        <p:tav tm="100000">
                                          <p:val>
                                            <p:strVal val="#ppt_w"/>
                                          </p:val>
                                        </p:tav>
                                      </p:tavLst>
                                    </p:anim>
                                    <p:anim calcmode="lin" valueType="num">
                                      <p:cBhvr>
                                        <p:cTn id="18" dur="2000" fill="hold"/>
                                        <p:tgtEl>
                                          <p:spTgt spid="311301"/>
                                        </p:tgtEl>
                                        <p:attrNameLst>
                                          <p:attrName>ppt_h</p:attrName>
                                        </p:attrNameLst>
                                      </p:cBhvr>
                                      <p:tavLst>
                                        <p:tav tm="0">
                                          <p:val>
                                            <p:strVal val="#ppt_h"/>
                                          </p:val>
                                        </p:tav>
                                        <p:tav tm="100000">
                                          <p:val>
                                            <p:strVal val="#ppt_h"/>
                                          </p:val>
                                        </p:tav>
                                      </p:tavLst>
                                    </p:anim>
                                    <p:animEffect transition="in" filter="fade">
                                      <p:cBhvr>
                                        <p:cTn id="19" dur="2000"/>
                                        <p:tgtEl>
                                          <p:spTgt spid="311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299" grpId="0"/>
      <p:bldP spid="311301" grpId="0"/>
    </p:bldLst>
  </p:timing>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66" name="Text Box 2">
            <a:extLst>
              <a:ext uri="{FF2B5EF4-FFF2-40B4-BE49-F238E27FC236}">
                <a16:creationId xmlns:a16="http://schemas.microsoft.com/office/drawing/2014/main" xmlns="" id="{93183051-6DA2-44CC-8644-8678AFDD2F7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2323" name="Text Box 3">
            <a:extLst>
              <a:ext uri="{FF2B5EF4-FFF2-40B4-BE49-F238E27FC236}">
                <a16:creationId xmlns:a16="http://schemas.microsoft.com/office/drawing/2014/main" xmlns="" id="{D15901A6-3C8C-489B-B2F3-79A32E75B9EF}"/>
              </a:ext>
            </a:extLst>
          </p:cNvPr>
          <p:cNvSpPr txBox="1">
            <a:spLocks noChangeArrowheads="1"/>
          </p:cNvSpPr>
          <p:nvPr/>
        </p:nvSpPr>
        <p:spPr bwMode="auto">
          <a:xfrm>
            <a:off x="684213" y="549275"/>
            <a:ext cx="7848600" cy="4435475"/>
          </a:xfrm>
          <a:prstGeom prst="rect">
            <a:avLst/>
          </a:prstGeom>
          <a:noFill/>
          <a:ln w="9525">
            <a:noFill/>
            <a:miter lim="800000"/>
            <a:headEnd/>
            <a:tailEnd/>
          </a:ln>
          <a:effectLst/>
        </p:spPr>
        <p:txBody>
          <a:bodyPr>
            <a:spAutoFit/>
          </a:bodyPr>
          <a:lstStyle/>
          <a:p>
            <a:pPr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دوازدهم </a:t>
            </a:r>
          </a:p>
          <a:p>
            <a:pPr algn="ctr">
              <a:lnSpc>
                <a:spcPct val="150000"/>
              </a:lnSpc>
              <a:defRPr/>
            </a:pPr>
            <a:r>
              <a:rPr lang="fa-IR">
                <a:solidFill>
                  <a:srgbClr val="66FF99"/>
                </a:solidFill>
                <a:latin typeface="Arial" charset="0"/>
                <a:cs typeface="B Zar" pitchFamily="2" charset="-78"/>
              </a:rPr>
              <a:t>الگوهای تغییر نگرشها</a:t>
            </a:r>
          </a:p>
          <a:p>
            <a:pPr algn="ctr">
              <a:lnSpc>
                <a:spcPct val="150000"/>
              </a:lnSpc>
              <a:defRPr/>
            </a:pPr>
            <a:endParaRPr lang="fa-IR">
              <a:solidFill>
                <a:srgbClr val="66FF99"/>
              </a:solidFill>
              <a:latin typeface="Arial" charset="0"/>
              <a:cs typeface="B Zar" pitchFamily="2" charset="-78"/>
            </a:endParaRPr>
          </a:p>
          <a:p>
            <a:pPr>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b="0">
                <a:solidFill>
                  <a:srgbClr val="FFFF00"/>
                </a:solidFill>
                <a:latin typeface="Arial" charset="0"/>
                <a:cs typeface="B Zar" pitchFamily="2" charset="-78"/>
              </a:rPr>
              <a:t>	«آشنایی با مفاهیم بنیادی و نقطه نظرهای الگوهای مختلف درباره تغییر نگرشها و کاربرد آنها»</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312323">
                                            <p:txEl>
                                              <p:pRg st="0" end="0"/>
                                            </p:txEl>
                                          </p:spTgt>
                                        </p:tgtEl>
                                        <p:attrNameLst>
                                          <p:attrName>style.visibility</p:attrName>
                                        </p:attrNameLst>
                                      </p:cBhvr>
                                      <p:to>
                                        <p:strVal val="visible"/>
                                      </p:to>
                                    </p:set>
                                    <p:anim calcmode="lin" valueType="num">
                                      <p:cBhvr additive="base">
                                        <p:cTn id="7" dur="2000" fill="hold"/>
                                        <p:tgtEl>
                                          <p:spTgt spid="31232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12323">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312323">
                                            <p:txEl>
                                              <p:pRg st="1" end="1"/>
                                            </p:txEl>
                                          </p:spTgt>
                                        </p:tgtEl>
                                        <p:attrNameLst>
                                          <p:attrName>style.visibility</p:attrName>
                                        </p:attrNameLst>
                                      </p:cBhvr>
                                      <p:to>
                                        <p:strVal val="visible"/>
                                      </p:to>
                                    </p:set>
                                    <p:anim calcmode="lin" valueType="num">
                                      <p:cBhvr additive="base">
                                        <p:cTn id="12" dur="2000" fill="hold"/>
                                        <p:tgtEl>
                                          <p:spTgt spid="312323">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12323">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312323">
                                            <p:txEl>
                                              <p:pRg st="3" end="3"/>
                                            </p:txEl>
                                          </p:spTgt>
                                        </p:tgtEl>
                                        <p:attrNameLst>
                                          <p:attrName>style.visibility</p:attrName>
                                        </p:attrNameLst>
                                      </p:cBhvr>
                                      <p:to>
                                        <p:strVal val="visible"/>
                                      </p:to>
                                    </p:set>
                                    <p:anim calcmode="lin" valueType="num">
                                      <p:cBhvr additive="base">
                                        <p:cTn id="17" dur="2000" fill="hold"/>
                                        <p:tgtEl>
                                          <p:spTgt spid="312323">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12323">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312323">
                                            <p:txEl>
                                              <p:pRg st="4" end="4"/>
                                            </p:txEl>
                                          </p:spTgt>
                                        </p:tgtEl>
                                        <p:attrNameLst>
                                          <p:attrName>style.visibility</p:attrName>
                                        </p:attrNameLst>
                                      </p:cBhvr>
                                      <p:to>
                                        <p:strVal val="visible"/>
                                      </p:to>
                                    </p:set>
                                    <p:anim calcmode="lin" valueType="num">
                                      <p:cBhvr additive="base">
                                        <p:cTn id="22" dur="2000" fill="hold"/>
                                        <p:tgtEl>
                                          <p:spTgt spid="312323">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31232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Text Box 2">
            <a:extLst>
              <a:ext uri="{FF2B5EF4-FFF2-40B4-BE49-F238E27FC236}">
                <a16:creationId xmlns:a16="http://schemas.microsoft.com/office/drawing/2014/main" xmlns="" id="{BB0436D9-892A-4B89-9CD9-13416E000A2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3347" name="Text Box 3">
            <a:extLst>
              <a:ext uri="{FF2B5EF4-FFF2-40B4-BE49-F238E27FC236}">
                <a16:creationId xmlns:a16="http://schemas.microsoft.com/office/drawing/2014/main" xmlns="" id="{D62A8B53-E2C7-4455-8DF3-EDC833248782}"/>
              </a:ext>
            </a:extLst>
          </p:cNvPr>
          <p:cNvSpPr txBox="1">
            <a:spLocks noChangeArrowheads="1"/>
          </p:cNvSpPr>
          <p:nvPr/>
        </p:nvSpPr>
        <p:spPr bwMode="auto">
          <a:xfrm>
            <a:off x="755650" y="549275"/>
            <a:ext cx="7632700" cy="3521075"/>
          </a:xfrm>
          <a:prstGeom prst="rect">
            <a:avLst/>
          </a:prstGeom>
          <a:noFill/>
          <a:ln w="9525">
            <a:noFill/>
            <a:miter lim="800000"/>
            <a:headEnd/>
            <a:tailEnd/>
          </a:ln>
          <a:effectLst/>
        </p:spPr>
        <p:txBody>
          <a:bodyPr>
            <a:spAutoFit/>
          </a:bodyPr>
          <a:lstStyle/>
          <a:p>
            <a:pPr marL="342900" indent="-3429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های آموزش جزئی:</a:t>
            </a:r>
          </a:p>
          <a:p>
            <a:pPr marL="342900" indent="-34290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342900" indent="-342900" algn="just">
              <a:lnSpc>
                <a:spcPct val="150000"/>
              </a:lnSpc>
              <a:defRPr/>
            </a:pPr>
            <a:r>
              <a:rPr lang="fa-IR" b="0">
                <a:solidFill>
                  <a:srgbClr val="FFFF00"/>
                </a:solidFill>
                <a:latin typeface="Arial" charset="0"/>
                <a:cs typeface="B Zar" pitchFamily="2" charset="-78"/>
              </a:rPr>
              <a:t>1- نظرات الگوی یادگیری محرک – پاسخی در تغییر نگرش و ارتباط آنها با مفروضات الگو درباره ماهیت انسان را توضیح دهند  و نقد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13347">
                                            <p:txEl>
                                              <p:pRg st="0" end="0"/>
                                            </p:txEl>
                                          </p:spTgt>
                                        </p:tgtEl>
                                        <p:attrNameLst>
                                          <p:attrName>style.visibility</p:attrName>
                                        </p:attrNameLst>
                                      </p:cBhvr>
                                      <p:to>
                                        <p:strVal val="visible"/>
                                      </p:to>
                                    </p:set>
                                    <p:anim calcmode="lin" valueType="num">
                                      <p:cBhvr>
                                        <p:cTn id="7" dur="2000" fill="hold"/>
                                        <p:tgtEl>
                                          <p:spTgt spid="31334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1334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1334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13347">
                                            <p:txEl>
                                              <p:pRg st="1" end="1"/>
                                            </p:txEl>
                                          </p:spTgt>
                                        </p:tgtEl>
                                        <p:attrNameLst>
                                          <p:attrName>style.visibility</p:attrName>
                                        </p:attrNameLst>
                                      </p:cBhvr>
                                      <p:to>
                                        <p:strVal val="visible"/>
                                      </p:to>
                                    </p:set>
                                    <p:anim calcmode="lin" valueType="num">
                                      <p:cBhvr>
                                        <p:cTn id="13" dur="2000" fill="hold"/>
                                        <p:tgtEl>
                                          <p:spTgt spid="313347">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13347">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13347">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313347">
                                            <p:txEl>
                                              <p:pRg st="2" end="2"/>
                                            </p:txEl>
                                          </p:spTgt>
                                        </p:tgtEl>
                                        <p:attrNameLst>
                                          <p:attrName>style.visibility</p:attrName>
                                        </p:attrNameLst>
                                      </p:cBhvr>
                                      <p:to>
                                        <p:strVal val="visible"/>
                                      </p:to>
                                    </p:set>
                                    <p:anim calcmode="lin" valueType="num">
                                      <p:cBhvr>
                                        <p:cTn id="19" dur="2000" fill="hold"/>
                                        <p:tgtEl>
                                          <p:spTgt spid="313347">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313347">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3133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Text Box 2">
            <a:extLst>
              <a:ext uri="{FF2B5EF4-FFF2-40B4-BE49-F238E27FC236}">
                <a16:creationId xmlns:a16="http://schemas.microsoft.com/office/drawing/2014/main" xmlns="" id="{A25A87C2-CE99-4657-9163-058F78E7632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4371" name="Text Box 3">
            <a:extLst>
              <a:ext uri="{FF2B5EF4-FFF2-40B4-BE49-F238E27FC236}">
                <a16:creationId xmlns:a16="http://schemas.microsoft.com/office/drawing/2014/main" xmlns="" id="{FC593525-ABD6-44E0-9F91-81BA46592A09}"/>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2- اجزای سه گانه الگوی هاولند در مورد تغییر نگرش را شرح دهند.</a:t>
            </a:r>
          </a:p>
          <a:p>
            <a:pPr algn="just" eaLnBrk="1" hangingPunct="1">
              <a:lnSpc>
                <a:spcPct val="150000"/>
              </a:lnSpc>
            </a:pPr>
            <a:r>
              <a:rPr lang="fa-IR" altLang="en-US" b="0">
                <a:solidFill>
                  <a:srgbClr val="FFFF00"/>
                </a:solidFill>
              </a:rPr>
              <a:t>3- عناصر چهارگانه موثر بر پذیرش یک پیام مطرح شده در الگوی هاولند را نام ببرند و نتایج تحقیقات در مورد هر یک را بیان کنند.</a:t>
            </a:r>
          </a:p>
          <a:p>
            <a:pPr algn="just" eaLnBrk="1" hangingPunct="1">
              <a:lnSpc>
                <a:spcPct val="150000"/>
              </a:lnSpc>
            </a:pPr>
            <a:r>
              <a:rPr lang="fa-IR" altLang="en-US" b="0">
                <a:solidFill>
                  <a:srgbClr val="FFFF00"/>
                </a:solidFill>
              </a:rPr>
              <a:t>4- کاربردهای الگوی یادگیری در تغییر نگرش را تشریح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14371">
                                            <p:txEl>
                                              <p:pRg st="0" end="0"/>
                                            </p:txEl>
                                          </p:spTgt>
                                        </p:tgtEl>
                                        <p:attrNameLst>
                                          <p:attrName>style.visibility</p:attrName>
                                        </p:attrNameLst>
                                      </p:cBhvr>
                                      <p:to>
                                        <p:strVal val="visible"/>
                                      </p:to>
                                    </p:set>
                                    <p:anim calcmode="lin" valueType="num">
                                      <p:cBhvr>
                                        <p:cTn id="7" dur="2000" fill="hold"/>
                                        <p:tgtEl>
                                          <p:spTgt spid="314371">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14371">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14371">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14371">
                                            <p:txEl>
                                              <p:pRg st="1" end="1"/>
                                            </p:txEl>
                                          </p:spTgt>
                                        </p:tgtEl>
                                        <p:attrNameLst>
                                          <p:attrName>style.visibility</p:attrName>
                                        </p:attrNameLst>
                                      </p:cBhvr>
                                      <p:to>
                                        <p:strVal val="visible"/>
                                      </p:to>
                                    </p:set>
                                    <p:anim calcmode="lin" valueType="num">
                                      <p:cBhvr>
                                        <p:cTn id="13" dur="2000" fill="hold"/>
                                        <p:tgtEl>
                                          <p:spTgt spid="314371">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14371">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14371">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314371">
                                            <p:txEl>
                                              <p:pRg st="2" end="2"/>
                                            </p:txEl>
                                          </p:spTgt>
                                        </p:tgtEl>
                                        <p:attrNameLst>
                                          <p:attrName>style.visibility</p:attrName>
                                        </p:attrNameLst>
                                      </p:cBhvr>
                                      <p:to>
                                        <p:strVal val="visible"/>
                                      </p:to>
                                    </p:set>
                                    <p:anim calcmode="lin" valueType="num">
                                      <p:cBhvr>
                                        <p:cTn id="19" dur="2000" fill="hold"/>
                                        <p:tgtEl>
                                          <p:spTgt spid="314371">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314371">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31437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Text Box 2">
            <a:extLst>
              <a:ext uri="{FF2B5EF4-FFF2-40B4-BE49-F238E27FC236}">
                <a16:creationId xmlns:a16="http://schemas.microsoft.com/office/drawing/2014/main" xmlns="" id="{929E04C2-A6BF-4104-8068-634B677EFDE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7443" name="Text Box 3">
            <a:extLst>
              <a:ext uri="{FF2B5EF4-FFF2-40B4-BE49-F238E27FC236}">
                <a16:creationId xmlns:a16="http://schemas.microsoft.com/office/drawing/2014/main" xmlns="" id="{6B83B5FA-67A5-46CD-BF68-4CF5D3AD05D9}"/>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مفهوم الگوی قضاوت اجتماعی، فرضیات زیر بنایی این الگو و کاربردهای آن را توضیح دهند.</a:t>
            </a:r>
          </a:p>
          <a:p>
            <a:pPr algn="just" eaLnBrk="1" hangingPunct="1">
              <a:lnSpc>
                <a:spcPct val="150000"/>
              </a:lnSpc>
            </a:pPr>
            <a:r>
              <a:rPr lang="fa-IR" altLang="en-US" b="0">
                <a:solidFill>
                  <a:srgbClr val="FFFF00"/>
                </a:solidFill>
              </a:rPr>
              <a:t>6- نتایج تحقیقات در مورد میزان درگیر بودن شخص با یک نگرش و نیز اختلاف بین پیام و موضع پیام گیر در تغییر نگرش در الگوی قضاوت اجتماعی را بیان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17443">
                                            <p:txEl>
                                              <p:pRg st="0" end="0"/>
                                            </p:txEl>
                                          </p:spTgt>
                                        </p:tgtEl>
                                        <p:attrNameLst>
                                          <p:attrName>style.visibility</p:attrName>
                                        </p:attrNameLst>
                                      </p:cBhvr>
                                      <p:to>
                                        <p:strVal val="visible"/>
                                      </p:to>
                                    </p:set>
                                    <p:anim calcmode="lin" valueType="num">
                                      <p:cBhvr>
                                        <p:cTn id="7" dur="2000" fill="hold"/>
                                        <p:tgtEl>
                                          <p:spTgt spid="317443">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17443">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17443">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17443">
                                            <p:txEl>
                                              <p:pRg st="1" end="1"/>
                                            </p:txEl>
                                          </p:spTgt>
                                        </p:tgtEl>
                                        <p:attrNameLst>
                                          <p:attrName>style.visibility</p:attrName>
                                        </p:attrNameLst>
                                      </p:cBhvr>
                                      <p:to>
                                        <p:strVal val="visible"/>
                                      </p:to>
                                    </p:set>
                                    <p:anim calcmode="lin" valueType="num">
                                      <p:cBhvr>
                                        <p:cTn id="13" dur="2000" fill="hold"/>
                                        <p:tgtEl>
                                          <p:spTgt spid="317443">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17443">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1744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62" name="Text Box 2">
            <a:extLst>
              <a:ext uri="{FF2B5EF4-FFF2-40B4-BE49-F238E27FC236}">
                <a16:creationId xmlns:a16="http://schemas.microsoft.com/office/drawing/2014/main" xmlns="" id="{66E6F669-50C2-43E6-B974-258A87A5F85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18467" name="Text Box 3">
            <a:extLst>
              <a:ext uri="{FF2B5EF4-FFF2-40B4-BE49-F238E27FC236}">
                <a16:creationId xmlns:a16="http://schemas.microsoft.com/office/drawing/2014/main" xmlns="" id="{AE0E25E4-3AA0-4BAF-AEA4-9E9A177AB4C9}"/>
              </a:ext>
            </a:extLst>
          </p:cNvPr>
          <p:cNvSpPr txBox="1">
            <a:spLocks noChangeArrowheads="1"/>
          </p:cNvSpPr>
          <p:nvPr/>
        </p:nvSpPr>
        <p:spPr bwMode="auto">
          <a:xfrm>
            <a:off x="684213" y="590550"/>
            <a:ext cx="78486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7- مفهوم و فرضیات زیربنایی و کاربرد های الگوهای هماهنگی شناختی را بیان کنند.</a:t>
            </a:r>
          </a:p>
          <a:p>
            <a:pPr algn="just" eaLnBrk="1" hangingPunct="1">
              <a:lnSpc>
                <a:spcPct val="150000"/>
              </a:lnSpc>
            </a:pPr>
            <a:r>
              <a:rPr lang="fa-IR" altLang="en-US" b="0">
                <a:solidFill>
                  <a:srgbClr val="FFFF00"/>
                </a:solidFill>
              </a:rPr>
              <a:t>8- فرضهای بنیادی و نتایج تحقیقات درمورد الگوی ناهماهنگی شناختی را توضیح دهند.</a:t>
            </a:r>
          </a:p>
          <a:p>
            <a:pPr algn="just" eaLnBrk="1" hangingPunct="1">
              <a:lnSpc>
                <a:spcPct val="150000"/>
              </a:lnSpc>
            </a:pPr>
            <a:r>
              <a:rPr lang="fa-IR" altLang="en-US" b="0">
                <a:solidFill>
                  <a:srgbClr val="FFFF00"/>
                </a:solidFill>
              </a:rPr>
              <a:t>9- مفهوم الگوهای کارکردی، فرضیات زیربنایی و چگونگی تحقیقات مربوط به این الگوها را شرح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18467">
                                            <p:txEl>
                                              <p:pRg st="0" end="0"/>
                                            </p:txEl>
                                          </p:spTgt>
                                        </p:tgtEl>
                                        <p:attrNameLst>
                                          <p:attrName>style.visibility</p:attrName>
                                        </p:attrNameLst>
                                      </p:cBhvr>
                                      <p:to>
                                        <p:strVal val="visible"/>
                                      </p:to>
                                    </p:set>
                                    <p:anim calcmode="lin" valueType="num">
                                      <p:cBhvr>
                                        <p:cTn id="7" dur="2000" fill="hold"/>
                                        <p:tgtEl>
                                          <p:spTgt spid="31846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1846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1846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18467">
                                            <p:txEl>
                                              <p:pRg st="1" end="1"/>
                                            </p:txEl>
                                          </p:spTgt>
                                        </p:tgtEl>
                                        <p:attrNameLst>
                                          <p:attrName>style.visibility</p:attrName>
                                        </p:attrNameLst>
                                      </p:cBhvr>
                                      <p:to>
                                        <p:strVal val="visible"/>
                                      </p:to>
                                    </p:set>
                                    <p:anim calcmode="lin" valueType="num">
                                      <p:cBhvr>
                                        <p:cTn id="13" dur="2000" fill="hold"/>
                                        <p:tgtEl>
                                          <p:spTgt spid="318467">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18467">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18467">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318467">
                                            <p:txEl>
                                              <p:pRg st="2" end="2"/>
                                            </p:txEl>
                                          </p:spTgt>
                                        </p:tgtEl>
                                        <p:attrNameLst>
                                          <p:attrName>style.visibility</p:attrName>
                                        </p:attrNameLst>
                                      </p:cBhvr>
                                      <p:to>
                                        <p:strVal val="visible"/>
                                      </p:to>
                                    </p:set>
                                    <p:anim calcmode="lin" valueType="num">
                                      <p:cBhvr>
                                        <p:cTn id="19" dur="2000" fill="hold"/>
                                        <p:tgtEl>
                                          <p:spTgt spid="318467">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318467">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31846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186" name="Text Box 2">
            <a:extLst>
              <a:ext uri="{FF2B5EF4-FFF2-40B4-BE49-F238E27FC236}">
                <a16:creationId xmlns:a16="http://schemas.microsoft.com/office/drawing/2014/main" xmlns="" id="{CBB18495-9923-44C7-86C5-CB0B8FE09ED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71715" name="Text Box 3">
            <a:extLst>
              <a:ext uri="{FF2B5EF4-FFF2-40B4-BE49-F238E27FC236}">
                <a16:creationId xmlns:a16="http://schemas.microsoft.com/office/drawing/2014/main" xmlns="" id="{9818A642-464B-4324-A7FE-D6E1EF7EE89C}"/>
              </a:ext>
            </a:extLst>
          </p:cNvPr>
          <p:cNvSpPr txBox="1">
            <a:spLocks noChangeArrowheads="1"/>
          </p:cNvSpPr>
          <p:nvPr/>
        </p:nvSpPr>
        <p:spPr bwMode="auto">
          <a:xfrm>
            <a:off x="684213" y="590550"/>
            <a:ext cx="78486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10- اشکال گوناگون تغییر و مقاومت در برابر نگرش را شرح دهند.</a:t>
            </a:r>
          </a:p>
          <a:p>
            <a:pPr algn="just" eaLnBrk="1" hangingPunct="1">
              <a:lnSpc>
                <a:spcPct val="150000"/>
              </a:lnSpc>
            </a:pPr>
            <a:r>
              <a:rPr lang="fa-IR" altLang="en-US" b="0">
                <a:solidFill>
                  <a:srgbClr val="FFFF00"/>
                </a:solidFill>
              </a:rPr>
              <a:t>11- اصطلاحات زیر را تعریف کنند و آنها را در توضیح مفاهیم روان شناسی اجتماعی کاربردی به کار ببرند. اثر تقدم و تاخر - لنگر یا معیار- گستره طرد و گستره عدم التزام.</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71715">
                                            <p:txEl>
                                              <p:pRg st="0" end="0"/>
                                            </p:txEl>
                                          </p:spTgt>
                                        </p:tgtEl>
                                        <p:attrNameLst>
                                          <p:attrName>style.visibility</p:attrName>
                                        </p:attrNameLst>
                                      </p:cBhvr>
                                      <p:to>
                                        <p:strVal val="visible"/>
                                      </p:to>
                                    </p:set>
                                    <p:anim calcmode="lin" valueType="num">
                                      <p:cBhvr>
                                        <p:cTn id="7" dur="2000" fill="hold"/>
                                        <p:tgtEl>
                                          <p:spTgt spid="371715">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71715">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71715">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71715">
                                            <p:txEl>
                                              <p:pRg st="1" end="1"/>
                                            </p:txEl>
                                          </p:spTgt>
                                        </p:tgtEl>
                                        <p:attrNameLst>
                                          <p:attrName>style.visibility</p:attrName>
                                        </p:attrNameLst>
                                      </p:cBhvr>
                                      <p:to>
                                        <p:strVal val="visible"/>
                                      </p:to>
                                    </p:set>
                                    <p:anim calcmode="lin" valueType="num">
                                      <p:cBhvr>
                                        <p:cTn id="13" dur="2000" fill="hold"/>
                                        <p:tgtEl>
                                          <p:spTgt spid="371715">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71715">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717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210" name="Text Box 2">
            <a:extLst>
              <a:ext uri="{FF2B5EF4-FFF2-40B4-BE49-F238E27FC236}">
                <a16:creationId xmlns:a16="http://schemas.microsoft.com/office/drawing/2014/main" xmlns="" id="{51745898-6535-49B8-997D-A131C344C9E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0515" name="Text Box 3">
            <a:extLst>
              <a:ext uri="{FF2B5EF4-FFF2-40B4-BE49-F238E27FC236}">
                <a16:creationId xmlns:a16="http://schemas.microsoft.com/office/drawing/2014/main" xmlns="" id="{C0991AAC-E88B-4CA5-931B-760F2AF5B9B2}"/>
              </a:ext>
            </a:extLst>
          </p:cNvPr>
          <p:cNvSpPr txBox="1">
            <a:spLocks noChangeArrowheads="1"/>
          </p:cNvSpPr>
          <p:nvPr/>
        </p:nvSpPr>
        <p:spPr bwMode="auto">
          <a:xfrm>
            <a:off x="755650" y="549275"/>
            <a:ext cx="7632700" cy="549275"/>
          </a:xfrm>
          <a:prstGeom prst="rect">
            <a:avLst/>
          </a:prstGeom>
          <a:noFill/>
          <a:ln w="9525">
            <a:noFill/>
            <a:miter lim="800000"/>
            <a:headEnd/>
            <a:tailEnd/>
          </a:ln>
          <a:effectLst/>
        </p:spPr>
        <p:txBody>
          <a:bodyPr>
            <a:spAutoFit/>
          </a:bodyPr>
          <a:lstStyle/>
          <a:p>
            <a:pPr marL="342900" indent="-342900" algn="ctr">
              <a:spcBef>
                <a:spcPct val="50000"/>
              </a:spcBef>
              <a:defRPr/>
            </a:pPr>
            <a:r>
              <a:rPr lang="fa-IR">
                <a:solidFill>
                  <a:srgbClr val="66FFFF"/>
                </a:solidFill>
                <a:effectLst>
                  <a:outerShdw blurRad="38100" dist="38100" dir="2700000" algn="tl">
                    <a:srgbClr val="000000"/>
                  </a:outerShdw>
                </a:effectLst>
                <a:latin typeface="Arial" charset="0"/>
                <a:cs typeface="B Zar" pitchFamily="2" charset="-78"/>
              </a:rPr>
              <a:t>الگوهاي تغییر نگرشها</a:t>
            </a:r>
          </a:p>
        </p:txBody>
      </p:sp>
      <p:sp>
        <p:nvSpPr>
          <p:cNvPr id="320516" name="Rectangle 4">
            <a:extLst>
              <a:ext uri="{FF2B5EF4-FFF2-40B4-BE49-F238E27FC236}">
                <a16:creationId xmlns:a16="http://schemas.microsoft.com/office/drawing/2014/main" xmlns="" id="{E864651B-BAD2-454E-9798-EFC8FA9E20A5}"/>
              </a:ext>
            </a:extLst>
          </p:cNvPr>
          <p:cNvSpPr>
            <a:spLocks noChangeArrowheads="1"/>
          </p:cNvSpPr>
          <p:nvPr/>
        </p:nvSpPr>
        <p:spPr bwMode="auto">
          <a:xfrm>
            <a:off x="6011863" y="1647825"/>
            <a:ext cx="2771775" cy="1079500"/>
          </a:xfrm>
          <a:prstGeom prst="rect">
            <a:avLst/>
          </a:prstGeom>
          <a:solidFill>
            <a:srgbClr val="FFFF00"/>
          </a:solidFill>
          <a:ln w="9525">
            <a:solidFill>
              <a:srgbClr val="66FF99"/>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1- الگوهای یادگیری </a:t>
            </a:r>
          </a:p>
          <a:p>
            <a:pPr algn="ctr" eaLnBrk="1" hangingPunct="1"/>
            <a:r>
              <a:rPr lang="fa-IR" altLang="en-US" sz="2500">
                <a:solidFill>
                  <a:srgbClr val="FF3300"/>
                </a:solidFill>
              </a:rPr>
              <a:t>(محرک – پاسخی)</a:t>
            </a:r>
            <a:endParaRPr lang="en-US" altLang="en-US" sz="2500">
              <a:solidFill>
                <a:srgbClr val="FF3300"/>
              </a:solidFill>
            </a:endParaRPr>
          </a:p>
        </p:txBody>
      </p:sp>
      <p:sp>
        <p:nvSpPr>
          <p:cNvPr id="320517" name="Rectangle 5">
            <a:extLst>
              <a:ext uri="{FF2B5EF4-FFF2-40B4-BE49-F238E27FC236}">
                <a16:creationId xmlns:a16="http://schemas.microsoft.com/office/drawing/2014/main" xmlns="" id="{AC3B60CE-D744-453C-9C90-152F354C39F2}"/>
              </a:ext>
            </a:extLst>
          </p:cNvPr>
          <p:cNvSpPr>
            <a:spLocks noChangeArrowheads="1"/>
          </p:cNvSpPr>
          <p:nvPr/>
        </p:nvSpPr>
        <p:spPr bwMode="auto">
          <a:xfrm>
            <a:off x="3309938" y="1647825"/>
            <a:ext cx="2374900" cy="1079500"/>
          </a:xfrm>
          <a:prstGeom prst="rect">
            <a:avLst/>
          </a:prstGeom>
          <a:solidFill>
            <a:srgbClr val="FFFF00"/>
          </a:solidFill>
          <a:ln w="9525">
            <a:solidFill>
              <a:srgbClr val="66FF99"/>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2- الگوهای شناختی </a:t>
            </a:r>
          </a:p>
        </p:txBody>
      </p:sp>
      <p:sp>
        <p:nvSpPr>
          <p:cNvPr id="320518" name="Rectangle 6">
            <a:extLst>
              <a:ext uri="{FF2B5EF4-FFF2-40B4-BE49-F238E27FC236}">
                <a16:creationId xmlns:a16="http://schemas.microsoft.com/office/drawing/2014/main" xmlns="" id="{E07BE9E2-691C-481B-BC12-0F713192EFE7}"/>
              </a:ext>
            </a:extLst>
          </p:cNvPr>
          <p:cNvSpPr>
            <a:spLocks noChangeArrowheads="1"/>
          </p:cNvSpPr>
          <p:nvPr/>
        </p:nvSpPr>
        <p:spPr bwMode="auto">
          <a:xfrm>
            <a:off x="395288" y="1647825"/>
            <a:ext cx="2593975" cy="1079500"/>
          </a:xfrm>
          <a:prstGeom prst="rect">
            <a:avLst/>
          </a:prstGeom>
          <a:solidFill>
            <a:srgbClr val="FFFF00"/>
          </a:solidFill>
          <a:ln w="9525">
            <a:solidFill>
              <a:srgbClr val="66FF99"/>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3300"/>
                </a:solidFill>
              </a:rPr>
              <a:t>3- الگوهای کارکردی </a:t>
            </a:r>
          </a:p>
        </p:txBody>
      </p:sp>
      <p:sp>
        <p:nvSpPr>
          <p:cNvPr id="320519" name="Line 7">
            <a:extLst>
              <a:ext uri="{FF2B5EF4-FFF2-40B4-BE49-F238E27FC236}">
                <a16:creationId xmlns:a16="http://schemas.microsoft.com/office/drawing/2014/main" xmlns="" id="{7DD12E01-BC2B-4754-B62E-9EA0FD0662EE}"/>
              </a:ext>
            </a:extLst>
          </p:cNvPr>
          <p:cNvSpPr>
            <a:spLocks noChangeShapeType="1"/>
          </p:cNvSpPr>
          <p:nvPr/>
        </p:nvSpPr>
        <p:spPr bwMode="auto">
          <a:xfrm>
            <a:off x="4552950" y="2713038"/>
            <a:ext cx="0" cy="2698750"/>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0520" name="Line 8">
            <a:extLst>
              <a:ext uri="{FF2B5EF4-FFF2-40B4-BE49-F238E27FC236}">
                <a16:creationId xmlns:a16="http://schemas.microsoft.com/office/drawing/2014/main" xmlns="" id="{63F6B0D2-25AF-45C0-9070-3D994EB755DC}"/>
              </a:ext>
            </a:extLst>
          </p:cNvPr>
          <p:cNvSpPr>
            <a:spLocks noChangeShapeType="1"/>
          </p:cNvSpPr>
          <p:nvPr/>
        </p:nvSpPr>
        <p:spPr bwMode="auto">
          <a:xfrm>
            <a:off x="4552950" y="2713038"/>
            <a:ext cx="1584325" cy="1295400"/>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0521" name="Line 9">
            <a:extLst>
              <a:ext uri="{FF2B5EF4-FFF2-40B4-BE49-F238E27FC236}">
                <a16:creationId xmlns:a16="http://schemas.microsoft.com/office/drawing/2014/main" xmlns="" id="{79494674-1C68-424B-9B4E-8EECF0457A0A}"/>
              </a:ext>
            </a:extLst>
          </p:cNvPr>
          <p:cNvSpPr>
            <a:spLocks noChangeShapeType="1"/>
          </p:cNvSpPr>
          <p:nvPr/>
        </p:nvSpPr>
        <p:spPr bwMode="auto">
          <a:xfrm flipH="1">
            <a:off x="2897188" y="2713038"/>
            <a:ext cx="1655762" cy="1295400"/>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0522" name="Rectangle 10">
            <a:extLst>
              <a:ext uri="{FF2B5EF4-FFF2-40B4-BE49-F238E27FC236}">
                <a16:creationId xmlns:a16="http://schemas.microsoft.com/office/drawing/2014/main" xmlns="" id="{883B9397-AB14-4876-B4F1-9E615A9471B0}"/>
              </a:ext>
            </a:extLst>
          </p:cNvPr>
          <p:cNvSpPr>
            <a:spLocks noChangeArrowheads="1"/>
          </p:cNvSpPr>
          <p:nvPr/>
        </p:nvSpPr>
        <p:spPr bwMode="auto">
          <a:xfrm>
            <a:off x="5000625" y="4027488"/>
            <a:ext cx="2232025" cy="863600"/>
          </a:xfrm>
          <a:prstGeom prst="rect">
            <a:avLst/>
          </a:prstGeom>
          <a:solidFill>
            <a:srgbClr val="0000FF"/>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000">
                <a:solidFill>
                  <a:srgbClr val="FF3300"/>
                </a:solidFill>
              </a:rPr>
              <a:t>الف) قضاوت اجتماعی </a:t>
            </a:r>
          </a:p>
        </p:txBody>
      </p:sp>
      <p:sp>
        <p:nvSpPr>
          <p:cNvPr id="320523" name="Rectangle 11">
            <a:extLst>
              <a:ext uri="{FF2B5EF4-FFF2-40B4-BE49-F238E27FC236}">
                <a16:creationId xmlns:a16="http://schemas.microsoft.com/office/drawing/2014/main" xmlns="" id="{92D65988-DD03-4D92-9848-960915D2424F}"/>
              </a:ext>
            </a:extLst>
          </p:cNvPr>
          <p:cNvSpPr>
            <a:spLocks noChangeArrowheads="1"/>
          </p:cNvSpPr>
          <p:nvPr/>
        </p:nvSpPr>
        <p:spPr bwMode="auto">
          <a:xfrm>
            <a:off x="1744663" y="4027488"/>
            <a:ext cx="2232025" cy="863600"/>
          </a:xfrm>
          <a:prstGeom prst="rect">
            <a:avLst/>
          </a:prstGeom>
          <a:solidFill>
            <a:srgbClr val="0000FF"/>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000">
                <a:solidFill>
                  <a:srgbClr val="FF3300"/>
                </a:solidFill>
              </a:rPr>
              <a:t>ب) هماهنگی شناختی </a:t>
            </a:r>
          </a:p>
        </p:txBody>
      </p:sp>
      <p:sp>
        <p:nvSpPr>
          <p:cNvPr id="320524" name="Rectangle 12">
            <a:extLst>
              <a:ext uri="{FF2B5EF4-FFF2-40B4-BE49-F238E27FC236}">
                <a16:creationId xmlns:a16="http://schemas.microsoft.com/office/drawing/2014/main" xmlns="" id="{BBC6E826-47FC-406B-B1BC-1970A35D6F47}"/>
              </a:ext>
            </a:extLst>
          </p:cNvPr>
          <p:cNvSpPr>
            <a:spLocks noChangeArrowheads="1"/>
          </p:cNvSpPr>
          <p:nvPr/>
        </p:nvSpPr>
        <p:spPr bwMode="auto">
          <a:xfrm>
            <a:off x="3402013" y="5445125"/>
            <a:ext cx="2303462" cy="863600"/>
          </a:xfrm>
          <a:prstGeom prst="rect">
            <a:avLst/>
          </a:prstGeom>
          <a:solidFill>
            <a:srgbClr val="0000FF"/>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000">
                <a:solidFill>
                  <a:srgbClr val="FF3300"/>
                </a:solidFill>
              </a:rPr>
              <a:t>ج) ناهماهنگی شناختی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320515"/>
                                        </p:tgtEl>
                                        <p:attrNameLst>
                                          <p:attrName>style.visibility</p:attrName>
                                        </p:attrNameLst>
                                      </p:cBhvr>
                                      <p:to>
                                        <p:strVal val="visible"/>
                                      </p:to>
                                    </p:set>
                                    <p:animEffect transition="in" filter="wipe(right)">
                                      <p:cBhvr>
                                        <p:cTn id="7" dur="2000"/>
                                        <p:tgtEl>
                                          <p:spTgt spid="320515"/>
                                        </p:tgtEl>
                                      </p:cBhvr>
                                    </p:animEffect>
                                  </p:childTnLst>
                                </p:cTn>
                              </p:par>
                            </p:childTnLst>
                          </p:cTn>
                        </p:par>
                        <p:par>
                          <p:cTn id="8" fill="hold" nodeType="afterGroup">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320516"/>
                                        </p:tgtEl>
                                        <p:attrNameLst>
                                          <p:attrName>style.visibility</p:attrName>
                                        </p:attrNameLst>
                                      </p:cBhvr>
                                      <p:to>
                                        <p:strVal val="visible"/>
                                      </p:to>
                                    </p:set>
                                    <p:animEffect transition="in" filter="wipe(right)">
                                      <p:cBhvr>
                                        <p:cTn id="11" dur="2000"/>
                                        <p:tgtEl>
                                          <p:spTgt spid="320516"/>
                                        </p:tgtEl>
                                      </p:cBhvr>
                                    </p:animEffect>
                                  </p:childTnLst>
                                </p:cTn>
                              </p:par>
                            </p:childTnLst>
                          </p:cTn>
                        </p:par>
                        <p:par>
                          <p:cTn id="12" fill="hold" nodeType="afterGroup">
                            <p:stCondLst>
                              <p:cond delay="4000"/>
                            </p:stCondLst>
                            <p:childTnLst>
                              <p:par>
                                <p:cTn id="13" presetID="22" presetClass="entr" presetSubtype="2" fill="hold" grpId="0" nodeType="afterEffect">
                                  <p:stCondLst>
                                    <p:cond delay="0"/>
                                  </p:stCondLst>
                                  <p:childTnLst>
                                    <p:set>
                                      <p:cBhvr>
                                        <p:cTn id="14" dur="1" fill="hold">
                                          <p:stCondLst>
                                            <p:cond delay="0"/>
                                          </p:stCondLst>
                                        </p:cTn>
                                        <p:tgtEl>
                                          <p:spTgt spid="320517"/>
                                        </p:tgtEl>
                                        <p:attrNameLst>
                                          <p:attrName>style.visibility</p:attrName>
                                        </p:attrNameLst>
                                      </p:cBhvr>
                                      <p:to>
                                        <p:strVal val="visible"/>
                                      </p:to>
                                    </p:set>
                                    <p:animEffect transition="in" filter="wipe(right)">
                                      <p:cBhvr>
                                        <p:cTn id="15" dur="2000"/>
                                        <p:tgtEl>
                                          <p:spTgt spid="320517"/>
                                        </p:tgtEl>
                                      </p:cBhvr>
                                    </p:animEffect>
                                  </p:childTnLst>
                                </p:cTn>
                              </p:par>
                            </p:childTnLst>
                          </p:cTn>
                        </p:par>
                        <p:par>
                          <p:cTn id="16" fill="hold" nodeType="afterGroup">
                            <p:stCondLst>
                              <p:cond delay="6000"/>
                            </p:stCondLst>
                            <p:childTnLst>
                              <p:par>
                                <p:cTn id="17" presetID="22" presetClass="entr" presetSubtype="2" fill="hold" grpId="0" nodeType="afterEffect">
                                  <p:stCondLst>
                                    <p:cond delay="0"/>
                                  </p:stCondLst>
                                  <p:childTnLst>
                                    <p:set>
                                      <p:cBhvr>
                                        <p:cTn id="18" dur="1" fill="hold">
                                          <p:stCondLst>
                                            <p:cond delay="0"/>
                                          </p:stCondLst>
                                        </p:cTn>
                                        <p:tgtEl>
                                          <p:spTgt spid="320518"/>
                                        </p:tgtEl>
                                        <p:attrNameLst>
                                          <p:attrName>style.visibility</p:attrName>
                                        </p:attrNameLst>
                                      </p:cBhvr>
                                      <p:to>
                                        <p:strVal val="visible"/>
                                      </p:to>
                                    </p:set>
                                    <p:animEffect transition="in" filter="wipe(right)">
                                      <p:cBhvr>
                                        <p:cTn id="19" dur="2000"/>
                                        <p:tgtEl>
                                          <p:spTgt spid="320518"/>
                                        </p:tgtEl>
                                      </p:cBhvr>
                                    </p:animEffect>
                                  </p:childTnLst>
                                </p:cTn>
                              </p:par>
                            </p:childTnLst>
                          </p:cTn>
                        </p:par>
                        <p:par>
                          <p:cTn id="20" fill="hold" nodeType="afterGroup">
                            <p:stCondLst>
                              <p:cond delay="8000"/>
                            </p:stCondLst>
                            <p:childTnLst>
                              <p:par>
                                <p:cTn id="21" presetID="22" presetClass="entr" presetSubtype="2" fill="hold" nodeType="afterEffect">
                                  <p:stCondLst>
                                    <p:cond delay="0"/>
                                  </p:stCondLst>
                                  <p:childTnLst>
                                    <p:set>
                                      <p:cBhvr>
                                        <p:cTn id="22" dur="1" fill="hold">
                                          <p:stCondLst>
                                            <p:cond delay="0"/>
                                          </p:stCondLst>
                                        </p:cTn>
                                        <p:tgtEl>
                                          <p:spTgt spid="320520"/>
                                        </p:tgtEl>
                                        <p:attrNameLst>
                                          <p:attrName>style.visibility</p:attrName>
                                        </p:attrNameLst>
                                      </p:cBhvr>
                                      <p:to>
                                        <p:strVal val="visible"/>
                                      </p:to>
                                    </p:set>
                                    <p:animEffect transition="in" filter="wipe(right)">
                                      <p:cBhvr>
                                        <p:cTn id="23" dur="2000"/>
                                        <p:tgtEl>
                                          <p:spTgt spid="320520"/>
                                        </p:tgtEl>
                                      </p:cBhvr>
                                    </p:animEffect>
                                  </p:childTnLst>
                                </p:cTn>
                              </p:par>
                            </p:childTnLst>
                          </p:cTn>
                        </p:par>
                        <p:par>
                          <p:cTn id="24" fill="hold" nodeType="afterGroup">
                            <p:stCondLst>
                              <p:cond delay="10000"/>
                            </p:stCondLst>
                            <p:childTnLst>
                              <p:par>
                                <p:cTn id="25" presetID="22" presetClass="entr" presetSubtype="2" fill="hold" grpId="0" nodeType="afterEffect">
                                  <p:stCondLst>
                                    <p:cond delay="0"/>
                                  </p:stCondLst>
                                  <p:childTnLst>
                                    <p:set>
                                      <p:cBhvr>
                                        <p:cTn id="26" dur="1" fill="hold">
                                          <p:stCondLst>
                                            <p:cond delay="0"/>
                                          </p:stCondLst>
                                        </p:cTn>
                                        <p:tgtEl>
                                          <p:spTgt spid="320522"/>
                                        </p:tgtEl>
                                        <p:attrNameLst>
                                          <p:attrName>style.visibility</p:attrName>
                                        </p:attrNameLst>
                                      </p:cBhvr>
                                      <p:to>
                                        <p:strVal val="visible"/>
                                      </p:to>
                                    </p:set>
                                    <p:animEffect transition="in" filter="wipe(right)">
                                      <p:cBhvr>
                                        <p:cTn id="27" dur="2000"/>
                                        <p:tgtEl>
                                          <p:spTgt spid="320522"/>
                                        </p:tgtEl>
                                      </p:cBhvr>
                                    </p:animEffect>
                                  </p:childTnLst>
                                </p:cTn>
                              </p:par>
                            </p:childTnLst>
                          </p:cTn>
                        </p:par>
                        <p:par>
                          <p:cTn id="28" fill="hold" nodeType="afterGroup">
                            <p:stCondLst>
                              <p:cond delay="12000"/>
                            </p:stCondLst>
                            <p:childTnLst>
                              <p:par>
                                <p:cTn id="29" presetID="22" presetClass="entr" presetSubtype="2" fill="hold" nodeType="afterEffect">
                                  <p:stCondLst>
                                    <p:cond delay="0"/>
                                  </p:stCondLst>
                                  <p:childTnLst>
                                    <p:set>
                                      <p:cBhvr>
                                        <p:cTn id="30" dur="1" fill="hold">
                                          <p:stCondLst>
                                            <p:cond delay="0"/>
                                          </p:stCondLst>
                                        </p:cTn>
                                        <p:tgtEl>
                                          <p:spTgt spid="320521"/>
                                        </p:tgtEl>
                                        <p:attrNameLst>
                                          <p:attrName>style.visibility</p:attrName>
                                        </p:attrNameLst>
                                      </p:cBhvr>
                                      <p:to>
                                        <p:strVal val="visible"/>
                                      </p:to>
                                    </p:set>
                                    <p:animEffect transition="in" filter="wipe(right)">
                                      <p:cBhvr>
                                        <p:cTn id="31" dur="2000"/>
                                        <p:tgtEl>
                                          <p:spTgt spid="320521"/>
                                        </p:tgtEl>
                                      </p:cBhvr>
                                    </p:animEffect>
                                  </p:childTnLst>
                                </p:cTn>
                              </p:par>
                            </p:childTnLst>
                          </p:cTn>
                        </p:par>
                        <p:par>
                          <p:cTn id="32" fill="hold" nodeType="afterGroup">
                            <p:stCondLst>
                              <p:cond delay="14000"/>
                            </p:stCondLst>
                            <p:childTnLst>
                              <p:par>
                                <p:cTn id="33" presetID="22" presetClass="entr" presetSubtype="2" fill="hold" grpId="0" nodeType="afterEffect">
                                  <p:stCondLst>
                                    <p:cond delay="0"/>
                                  </p:stCondLst>
                                  <p:childTnLst>
                                    <p:set>
                                      <p:cBhvr>
                                        <p:cTn id="34" dur="1" fill="hold">
                                          <p:stCondLst>
                                            <p:cond delay="0"/>
                                          </p:stCondLst>
                                        </p:cTn>
                                        <p:tgtEl>
                                          <p:spTgt spid="320523"/>
                                        </p:tgtEl>
                                        <p:attrNameLst>
                                          <p:attrName>style.visibility</p:attrName>
                                        </p:attrNameLst>
                                      </p:cBhvr>
                                      <p:to>
                                        <p:strVal val="visible"/>
                                      </p:to>
                                    </p:set>
                                    <p:animEffect transition="in" filter="wipe(right)">
                                      <p:cBhvr>
                                        <p:cTn id="35" dur="2000"/>
                                        <p:tgtEl>
                                          <p:spTgt spid="320523"/>
                                        </p:tgtEl>
                                      </p:cBhvr>
                                    </p:animEffect>
                                  </p:childTnLst>
                                </p:cTn>
                              </p:par>
                            </p:childTnLst>
                          </p:cTn>
                        </p:par>
                        <p:par>
                          <p:cTn id="36" fill="hold" nodeType="afterGroup">
                            <p:stCondLst>
                              <p:cond delay="16000"/>
                            </p:stCondLst>
                            <p:childTnLst>
                              <p:par>
                                <p:cTn id="37" presetID="22" presetClass="entr" presetSubtype="2" fill="hold" nodeType="afterEffect">
                                  <p:stCondLst>
                                    <p:cond delay="0"/>
                                  </p:stCondLst>
                                  <p:childTnLst>
                                    <p:set>
                                      <p:cBhvr>
                                        <p:cTn id="38" dur="1" fill="hold">
                                          <p:stCondLst>
                                            <p:cond delay="0"/>
                                          </p:stCondLst>
                                        </p:cTn>
                                        <p:tgtEl>
                                          <p:spTgt spid="320519"/>
                                        </p:tgtEl>
                                        <p:attrNameLst>
                                          <p:attrName>style.visibility</p:attrName>
                                        </p:attrNameLst>
                                      </p:cBhvr>
                                      <p:to>
                                        <p:strVal val="visible"/>
                                      </p:to>
                                    </p:set>
                                    <p:animEffect transition="in" filter="wipe(right)">
                                      <p:cBhvr>
                                        <p:cTn id="39" dur="2000"/>
                                        <p:tgtEl>
                                          <p:spTgt spid="320519"/>
                                        </p:tgtEl>
                                      </p:cBhvr>
                                    </p:animEffect>
                                  </p:childTnLst>
                                </p:cTn>
                              </p:par>
                            </p:childTnLst>
                          </p:cTn>
                        </p:par>
                        <p:par>
                          <p:cTn id="40" fill="hold" nodeType="afterGroup">
                            <p:stCondLst>
                              <p:cond delay="18000"/>
                            </p:stCondLst>
                            <p:childTnLst>
                              <p:par>
                                <p:cTn id="41" presetID="22" presetClass="entr" presetSubtype="2" fill="hold" grpId="0" nodeType="afterEffect">
                                  <p:stCondLst>
                                    <p:cond delay="0"/>
                                  </p:stCondLst>
                                  <p:childTnLst>
                                    <p:set>
                                      <p:cBhvr>
                                        <p:cTn id="42" dur="1" fill="hold">
                                          <p:stCondLst>
                                            <p:cond delay="0"/>
                                          </p:stCondLst>
                                        </p:cTn>
                                        <p:tgtEl>
                                          <p:spTgt spid="320524"/>
                                        </p:tgtEl>
                                        <p:attrNameLst>
                                          <p:attrName>style.visibility</p:attrName>
                                        </p:attrNameLst>
                                      </p:cBhvr>
                                      <p:to>
                                        <p:strVal val="visible"/>
                                      </p:to>
                                    </p:set>
                                    <p:animEffect transition="in" filter="wipe(right)">
                                      <p:cBhvr>
                                        <p:cTn id="43" dur="2000"/>
                                        <p:tgtEl>
                                          <p:spTgt spid="3205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0515" grpId="0"/>
      <p:bldP spid="320516" grpId="0" animBg="1"/>
      <p:bldP spid="320517" grpId="0" animBg="1"/>
      <p:bldP spid="320518" grpId="0" animBg="1"/>
      <p:bldP spid="320522" grpId="0" animBg="1"/>
      <p:bldP spid="320523" grpId="0" animBg="1"/>
      <p:bldP spid="320524" grpId="0" animBg="1"/>
    </p:bld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234" name="Text Box 2">
            <a:extLst>
              <a:ext uri="{FF2B5EF4-FFF2-40B4-BE49-F238E27FC236}">
                <a16:creationId xmlns:a16="http://schemas.microsoft.com/office/drawing/2014/main" xmlns="" id="{72145089-907C-4D63-AEFD-D8BDAE2E7CE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1539" name="Text Box 3">
            <a:extLst>
              <a:ext uri="{FF2B5EF4-FFF2-40B4-BE49-F238E27FC236}">
                <a16:creationId xmlns:a16="http://schemas.microsoft.com/office/drawing/2014/main" xmlns="" id="{E41F04AB-F3A9-4E4C-B8B4-5374BEBE1910}"/>
              </a:ext>
            </a:extLst>
          </p:cNvPr>
          <p:cNvSpPr txBox="1">
            <a:spLocks noChangeArrowheads="1"/>
          </p:cNvSpPr>
          <p:nvPr/>
        </p:nvSpPr>
        <p:spPr bwMode="auto">
          <a:xfrm>
            <a:off x="755650" y="549275"/>
            <a:ext cx="76327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FF"/>
                </a:solidFill>
              </a:rPr>
              <a:t>1- الگوهای یادگیری محرک - پاسخی تغییر نگرش مفروضات الگو درباره ماهیت انسان </a:t>
            </a:r>
          </a:p>
          <a:p>
            <a:pPr algn="just" eaLnBrk="1" hangingPunct="1">
              <a:lnSpc>
                <a:spcPct val="150000"/>
              </a:lnSpc>
            </a:pPr>
            <a:endParaRPr lang="fa-IR" altLang="en-US">
              <a:solidFill>
                <a:srgbClr val="66FFFF"/>
              </a:solidFill>
            </a:endParaRPr>
          </a:p>
          <a:p>
            <a:pPr algn="just" eaLnBrk="1" hangingPunct="1">
              <a:lnSpc>
                <a:spcPct val="150000"/>
              </a:lnSpc>
              <a:buFontTx/>
              <a:buChar char="•"/>
            </a:pPr>
            <a:r>
              <a:rPr lang="fa-IR" altLang="en-US" b="0">
                <a:solidFill>
                  <a:srgbClr val="FFFF00"/>
                </a:solidFill>
              </a:rPr>
              <a:t>تاکید بر روابط بین محرکهای ویژه با پاسخهای خاص </a:t>
            </a:r>
          </a:p>
          <a:p>
            <a:pPr algn="just" eaLnBrk="1" hangingPunct="1">
              <a:lnSpc>
                <a:spcPct val="150000"/>
              </a:lnSpc>
              <a:buFontTx/>
              <a:buChar char="•"/>
            </a:pPr>
            <a:r>
              <a:rPr lang="fa-IR" altLang="en-US" b="0">
                <a:solidFill>
                  <a:srgbClr val="FFFF00"/>
                </a:solidFill>
              </a:rPr>
              <a:t>تاکید بر ویژگیهای پیامهای عرضه شده که سعی در تغییر نگرش دارند و توجه زیاد بر پاداشهایی که با تغییر نگرش عاید فرد می شود.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321539">
                                            <p:txEl>
                                              <p:pRg st="0" end="0"/>
                                            </p:txEl>
                                          </p:spTgt>
                                        </p:tgtEl>
                                        <p:attrNameLst>
                                          <p:attrName>style.visibility</p:attrName>
                                        </p:attrNameLst>
                                      </p:cBhvr>
                                      <p:to>
                                        <p:strVal val="visible"/>
                                      </p:to>
                                    </p:set>
                                    <p:animEffect transition="in" filter="dissolve">
                                      <p:cBhvr>
                                        <p:cTn id="7" dur="2000"/>
                                        <p:tgtEl>
                                          <p:spTgt spid="321539">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321539">
                                            <p:txEl>
                                              <p:pRg st="2" end="2"/>
                                            </p:txEl>
                                          </p:spTgt>
                                        </p:tgtEl>
                                        <p:attrNameLst>
                                          <p:attrName>style.visibility</p:attrName>
                                        </p:attrNameLst>
                                      </p:cBhvr>
                                      <p:to>
                                        <p:strVal val="visible"/>
                                      </p:to>
                                    </p:set>
                                    <p:animEffect transition="in" filter="dissolve">
                                      <p:cBhvr>
                                        <p:cTn id="11" dur="2000"/>
                                        <p:tgtEl>
                                          <p:spTgt spid="321539">
                                            <p:txEl>
                                              <p:pRg st="2" end="2"/>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321539">
                                            <p:txEl>
                                              <p:pRg st="3" end="3"/>
                                            </p:txEl>
                                          </p:spTgt>
                                        </p:tgtEl>
                                        <p:attrNameLst>
                                          <p:attrName>style.visibility</p:attrName>
                                        </p:attrNameLst>
                                      </p:cBhvr>
                                      <p:to>
                                        <p:strVal val="visible"/>
                                      </p:to>
                                    </p:set>
                                    <p:animEffect transition="in" filter="dissolve">
                                      <p:cBhvr>
                                        <p:cTn id="15" dur="2000"/>
                                        <p:tgtEl>
                                          <p:spTgt spid="3215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258" name="Text Box 2">
            <a:extLst>
              <a:ext uri="{FF2B5EF4-FFF2-40B4-BE49-F238E27FC236}">
                <a16:creationId xmlns:a16="http://schemas.microsoft.com/office/drawing/2014/main" xmlns="" id="{295E8318-84C0-4020-9ABE-CDCEAE33612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2563" name="Text Box 3">
            <a:extLst>
              <a:ext uri="{FF2B5EF4-FFF2-40B4-BE49-F238E27FC236}">
                <a16:creationId xmlns:a16="http://schemas.microsoft.com/office/drawing/2014/main" xmlns="" id="{D3B1760E-8B0C-4E0C-AD71-D3712C2305B5}"/>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ادامه مفروضات الگو رویکرد محرک - پاسخی </a:t>
            </a:r>
          </a:p>
          <a:p>
            <a:pPr algn="just" eaLnBrk="1" hangingPunct="1">
              <a:lnSpc>
                <a:spcPct val="150000"/>
              </a:lnSpc>
              <a:buFontTx/>
              <a:buChar char="•"/>
            </a:pPr>
            <a:r>
              <a:rPr lang="fa-IR" altLang="en-US" b="0">
                <a:solidFill>
                  <a:srgbClr val="FFFF00"/>
                </a:solidFill>
              </a:rPr>
              <a:t>ویژگیهای دریافت کننده پیام نیز می تواند بر میزان تغییر نگرش موثر باشد.</a:t>
            </a:r>
          </a:p>
          <a:p>
            <a:pPr algn="just" eaLnBrk="1" hangingPunct="1">
              <a:lnSpc>
                <a:spcPct val="150000"/>
              </a:lnSpc>
              <a:buFontTx/>
              <a:buChar char="•"/>
            </a:pPr>
            <a:r>
              <a:rPr lang="fa-IR" altLang="en-US" b="0">
                <a:solidFill>
                  <a:srgbClr val="FFFF00"/>
                </a:solidFill>
              </a:rPr>
              <a:t>مشوقهای ارائه شده برای تغییر نگرش باید قویتر از مشوقهای حافظ وضع موجود باشند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322563">
                                            <p:txEl>
                                              <p:pRg st="0" end="0"/>
                                            </p:txEl>
                                          </p:spTgt>
                                        </p:tgtEl>
                                        <p:attrNameLst>
                                          <p:attrName>style.visibility</p:attrName>
                                        </p:attrNameLst>
                                      </p:cBhvr>
                                      <p:to>
                                        <p:strVal val="visible"/>
                                      </p:to>
                                    </p:set>
                                    <p:animEffect transition="in" filter="slide(fromLeft)">
                                      <p:cBhvr>
                                        <p:cTn id="7" dur="2000"/>
                                        <p:tgtEl>
                                          <p:spTgt spid="322563">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322563">
                                            <p:txEl>
                                              <p:pRg st="1" end="1"/>
                                            </p:txEl>
                                          </p:spTgt>
                                        </p:tgtEl>
                                        <p:attrNameLst>
                                          <p:attrName>style.visibility</p:attrName>
                                        </p:attrNameLst>
                                      </p:cBhvr>
                                      <p:to>
                                        <p:strVal val="visible"/>
                                      </p:to>
                                    </p:set>
                                    <p:animEffect transition="in" filter="slide(fromLeft)">
                                      <p:cBhvr>
                                        <p:cTn id="11" dur="2000"/>
                                        <p:tgtEl>
                                          <p:spTgt spid="322563">
                                            <p:txEl>
                                              <p:pRg st="1" end="1"/>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322563">
                                            <p:txEl>
                                              <p:pRg st="2" end="2"/>
                                            </p:txEl>
                                          </p:spTgt>
                                        </p:tgtEl>
                                        <p:attrNameLst>
                                          <p:attrName>style.visibility</p:attrName>
                                        </p:attrNameLst>
                                      </p:cBhvr>
                                      <p:to>
                                        <p:strVal val="visible"/>
                                      </p:to>
                                    </p:set>
                                    <p:animEffect transition="in" filter="slide(fromLeft)">
                                      <p:cBhvr>
                                        <p:cTn id="15" dur="2000"/>
                                        <p:tgtEl>
                                          <p:spTgt spid="3225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82" name="Text Box 2">
            <a:extLst>
              <a:ext uri="{FF2B5EF4-FFF2-40B4-BE49-F238E27FC236}">
                <a16:creationId xmlns:a16="http://schemas.microsoft.com/office/drawing/2014/main" xmlns="" id="{0C460371-0F0E-41D7-BBF7-8561AB718132}"/>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3587" name="Text Box 3">
            <a:extLst>
              <a:ext uri="{FF2B5EF4-FFF2-40B4-BE49-F238E27FC236}">
                <a16:creationId xmlns:a16="http://schemas.microsoft.com/office/drawing/2014/main" xmlns="" id="{196AD77D-2F93-4158-9922-6B67427B779D}"/>
              </a:ext>
            </a:extLst>
          </p:cNvPr>
          <p:cNvSpPr txBox="1">
            <a:spLocks noChangeArrowheads="1"/>
          </p:cNvSpPr>
          <p:nvPr/>
        </p:nvSpPr>
        <p:spPr bwMode="auto">
          <a:xfrm>
            <a:off x="755650" y="1054100"/>
            <a:ext cx="7632700"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a:solidFill>
                  <a:srgbClr val="66FF99"/>
                </a:solidFill>
              </a:rPr>
              <a:t>مراحل مختلف فرآیند تغییر نگرش بر طبق نظریه  هاولند</a:t>
            </a:r>
          </a:p>
          <a:p>
            <a:pPr eaLnBrk="1" hangingPunct="1">
              <a:spcBef>
                <a:spcPct val="50000"/>
              </a:spcBef>
            </a:pPr>
            <a:endParaRPr lang="fa-IR" altLang="en-US">
              <a:solidFill>
                <a:srgbClr val="66FF99"/>
              </a:solidFill>
            </a:endParaRPr>
          </a:p>
          <a:p>
            <a:pPr eaLnBrk="1" hangingPunct="1">
              <a:spcBef>
                <a:spcPct val="50000"/>
              </a:spcBef>
            </a:pPr>
            <a:endParaRPr lang="fa-IR" altLang="en-US">
              <a:solidFill>
                <a:srgbClr val="66FF99"/>
              </a:solidFill>
            </a:endParaRPr>
          </a:p>
          <a:p>
            <a:pPr eaLnBrk="1" hangingPunct="1">
              <a:spcBef>
                <a:spcPct val="50000"/>
              </a:spcBef>
            </a:pPr>
            <a:endParaRPr lang="fa-IR" altLang="en-US">
              <a:solidFill>
                <a:srgbClr val="66FF99"/>
              </a:solidFill>
            </a:endParaRPr>
          </a:p>
          <a:p>
            <a:pPr eaLnBrk="1" hangingPunct="1">
              <a:spcBef>
                <a:spcPct val="50000"/>
              </a:spcBef>
            </a:pPr>
            <a:endParaRPr lang="fa-IR" altLang="en-US">
              <a:solidFill>
                <a:srgbClr val="66FF99"/>
              </a:solidFill>
            </a:endParaRPr>
          </a:p>
        </p:txBody>
      </p:sp>
      <p:sp>
        <p:nvSpPr>
          <p:cNvPr id="323588" name="Rectangle 4">
            <a:extLst>
              <a:ext uri="{FF2B5EF4-FFF2-40B4-BE49-F238E27FC236}">
                <a16:creationId xmlns:a16="http://schemas.microsoft.com/office/drawing/2014/main" xmlns="" id="{18C7A98F-E75B-40A3-A483-A28FCD12D3FC}"/>
              </a:ext>
            </a:extLst>
          </p:cNvPr>
          <p:cNvSpPr>
            <a:spLocks noChangeArrowheads="1"/>
          </p:cNvSpPr>
          <p:nvPr/>
        </p:nvSpPr>
        <p:spPr bwMode="auto">
          <a:xfrm>
            <a:off x="7021513" y="2151063"/>
            <a:ext cx="1511300" cy="86518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FF"/>
                </a:solidFill>
              </a:rPr>
              <a:t>محرک </a:t>
            </a:r>
            <a:endParaRPr lang="en-US" altLang="en-US" sz="2500">
              <a:solidFill>
                <a:srgbClr val="66FFFF"/>
              </a:solidFill>
            </a:endParaRPr>
          </a:p>
        </p:txBody>
      </p:sp>
      <p:sp>
        <p:nvSpPr>
          <p:cNvPr id="323589" name="Rectangle 5">
            <a:extLst>
              <a:ext uri="{FF2B5EF4-FFF2-40B4-BE49-F238E27FC236}">
                <a16:creationId xmlns:a16="http://schemas.microsoft.com/office/drawing/2014/main" xmlns="" id="{38674411-198C-451B-A572-F0E67E84C88E}"/>
              </a:ext>
            </a:extLst>
          </p:cNvPr>
          <p:cNvSpPr>
            <a:spLocks noChangeArrowheads="1"/>
          </p:cNvSpPr>
          <p:nvPr/>
        </p:nvSpPr>
        <p:spPr bwMode="auto">
          <a:xfrm>
            <a:off x="3617913" y="2132013"/>
            <a:ext cx="2663825" cy="1296987"/>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FF"/>
                </a:solidFill>
              </a:rPr>
              <a:t>توجه </a:t>
            </a:r>
          </a:p>
          <a:p>
            <a:pPr algn="ctr" eaLnBrk="1" hangingPunct="1"/>
            <a:r>
              <a:rPr lang="fa-IR" altLang="en-US" sz="2500">
                <a:solidFill>
                  <a:srgbClr val="66FFFF"/>
                </a:solidFill>
              </a:rPr>
              <a:t>ادراک </a:t>
            </a:r>
          </a:p>
          <a:p>
            <a:pPr algn="ctr" eaLnBrk="1" hangingPunct="1"/>
            <a:r>
              <a:rPr lang="fa-IR" altLang="en-US" sz="2500">
                <a:solidFill>
                  <a:srgbClr val="66FFFF"/>
                </a:solidFill>
              </a:rPr>
              <a:t>پذیرش </a:t>
            </a:r>
            <a:endParaRPr lang="en-US" altLang="en-US" sz="2500">
              <a:solidFill>
                <a:srgbClr val="66FFFF"/>
              </a:solidFill>
            </a:endParaRPr>
          </a:p>
        </p:txBody>
      </p:sp>
      <p:sp>
        <p:nvSpPr>
          <p:cNvPr id="323590" name="Rectangle 6">
            <a:extLst>
              <a:ext uri="{FF2B5EF4-FFF2-40B4-BE49-F238E27FC236}">
                <a16:creationId xmlns:a16="http://schemas.microsoft.com/office/drawing/2014/main" xmlns="" id="{51907664-8169-4B65-971D-D1CEC787F2CC}"/>
              </a:ext>
            </a:extLst>
          </p:cNvPr>
          <p:cNvSpPr>
            <a:spLocks noChangeArrowheads="1"/>
          </p:cNvSpPr>
          <p:nvPr/>
        </p:nvSpPr>
        <p:spPr bwMode="auto">
          <a:xfrm>
            <a:off x="608013" y="2132013"/>
            <a:ext cx="2303462" cy="93662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FF"/>
                </a:solidFill>
              </a:rPr>
              <a:t>پاسخ: (تغییر نگرش)</a:t>
            </a:r>
            <a:endParaRPr lang="en-US" altLang="en-US" sz="2500">
              <a:solidFill>
                <a:srgbClr val="66FFFF"/>
              </a:solidFill>
            </a:endParaRPr>
          </a:p>
        </p:txBody>
      </p:sp>
      <p:sp>
        <p:nvSpPr>
          <p:cNvPr id="323591" name="Line 7">
            <a:extLst>
              <a:ext uri="{FF2B5EF4-FFF2-40B4-BE49-F238E27FC236}">
                <a16:creationId xmlns:a16="http://schemas.microsoft.com/office/drawing/2014/main" xmlns="" id="{38EA5D2D-EFCE-47BE-9162-7CE6D03839A1}"/>
              </a:ext>
            </a:extLst>
          </p:cNvPr>
          <p:cNvSpPr>
            <a:spLocks noChangeShapeType="1"/>
          </p:cNvSpPr>
          <p:nvPr/>
        </p:nvSpPr>
        <p:spPr bwMode="auto">
          <a:xfrm flipH="1">
            <a:off x="6286500" y="2606675"/>
            <a:ext cx="719138" cy="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3592" name="Line 8">
            <a:extLst>
              <a:ext uri="{FF2B5EF4-FFF2-40B4-BE49-F238E27FC236}">
                <a16:creationId xmlns:a16="http://schemas.microsoft.com/office/drawing/2014/main" xmlns="" id="{16F570B4-67EC-4F90-8556-528D1F2216D8}"/>
              </a:ext>
            </a:extLst>
          </p:cNvPr>
          <p:cNvSpPr>
            <a:spLocks noChangeShapeType="1"/>
          </p:cNvSpPr>
          <p:nvPr/>
        </p:nvSpPr>
        <p:spPr bwMode="auto">
          <a:xfrm flipH="1">
            <a:off x="2897188" y="2582863"/>
            <a:ext cx="719137" cy="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2" fill="hold" grpId="0" nodeType="afterEffect">
                                  <p:stCondLst>
                                    <p:cond delay="0"/>
                                  </p:stCondLst>
                                  <p:childTnLst>
                                    <p:set>
                                      <p:cBhvr>
                                        <p:cTn id="6" dur="1" fill="hold">
                                          <p:stCondLst>
                                            <p:cond delay="0"/>
                                          </p:stCondLst>
                                        </p:cTn>
                                        <p:tgtEl>
                                          <p:spTgt spid="323587"/>
                                        </p:tgtEl>
                                        <p:attrNameLst>
                                          <p:attrName>style.visibility</p:attrName>
                                        </p:attrNameLst>
                                      </p:cBhvr>
                                      <p:to>
                                        <p:strVal val="visible"/>
                                      </p:to>
                                    </p:set>
                                    <p:animEffect transition="in" filter="slide(fromRight)">
                                      <p:cBhvr>
                                        <p:cTn id="7" dur="2000"/>
                                        <p:tgtEl>
                                          <p:spTgt spid="323587"/>
                                        </p:tgtEl>
                                      </p:cBhvr>
                                    </p:animEffect>
                                  </p:childTnLst>
                                </p:cTn>
                              </p:par>
                            </p:childTnLst>
                          </p:cTn>
                        </p:par>
                        <p:par>
                          <p:cTn id="8" fill="hold" nodeType="afterGroup">
                            <p:stCondLst>
                              <p:cond delay="2000"/>
                            </p:stCondLst>
                            <p:childTnLst>
                              <p:par>
                                <p:cTn id="9" presetID="12" presetClass="entr" presetSubtype="2" fill="hold" grpId="0" nodeType="afterEffect">
                                  <p:stCondLst>
                                    <p:cond delay="0"/>
                                  </p:stCondLst>
                                  <p:childTnLst>
                                    <p:set>
                                      <p:cBhvr>
                                        <p:cTn id="10" dur="1" fill="hold">
                                          <p:stCondLst>
                                            <p:cond delay="0"/>
                                          </p:stCondLst>
                                        </p:cTn>
                                        <p:tgtEl>
                                          <p:spTgt spid="323588"/>
                                        </p:tgtEl>
                                        <p:attrNameLst>
                                          <p:attrName>style.visibility</p:attrName>
                                        </p:attrNameLst>
                                      </p:cBhvr>
                                      <p:to>
                                        <p:strVal val="visible"/>
                                      </p:to>
                                    </p:set>
                                    <p:animEffect transition="in" filter="slide(fromRight)">
                                      <p:cBhvr>
                                        <p:cTn id="11" dur="2000"/>
                                        <p:tgtEl>
                                          <p:spTgt spid="323588"/>
                                        </p:tgtEl>
                                      </p:cBhvr>
                                    </p:animEffect>
                                  </p:childTnLst>
                                </p:cTn>
                              </p:par>
                            </p:childTnLst>
                          </p:cTn>
                        </p:par>
                        <p:par>
                          <p:cTn id="12" fill="hold" nodeType="afterGroup">
                            <p:stCondLst>
                              <p:cond delay="4000"/>
                            </p:stCondLst>
                            <p:childTnLst>
                              <p:par>
                                <p:cTn id="13" presetID="12" presetClass="entr" presetSubtype="2" fill="hold" nodeType="afterEffect">
                                  <p:stCondLst>
                                    <p:cond delay="0"/>
                                  </p:stCondLst>
                                  <p:childTnLst>
                                    <p:set>
                                      <p:cBhvr>
                                        <p:cTn id="14" dur="1" fill="hold">
                                          <p:stCondLst>
                                            <p:cond delay="0"/>
                                          </p:stCondLst>
                                        </p:cTn>
                                        <p:tgtEl>
                                          <p:spTgt spid="323591"/>
                                        </p:tgtEl>
                                        <p:attrNameLst>
                                          <p:attrName>style.visibility</p:attrName>
                                        </p:attrNameLst>
                                      </p:cBhvr>
                                      <p:to>
                                        <p:strVal val="visible"/>
                                      </p:to>
                                    </p:set>
                                    <p:animEffect transition="in" filter="slide(fromRight)">
                                      <p:cBhvr>
                                        <p:cTn id="15" dur="2000"/>
                                        <p:tgtEl>
                                          <p:spTgt spid="323591"/>
                                        </p:tgtEl>
                                      </p:cBhvr>
                                    </p:animEffect>
                                  </p:childTnLst>
                                </p:cTn>
                              </p:par>
                            </p:childTnLst>
                          </p:cTn>
                        </p:par>
                        <p:par>
                          <p:cTn id="16" fill="hold" nodeType="afterGroup">
                            <p:stCondLst>
                              <p:cond delay="6000"/>
                            </p:stCondLst>
                            <p:childTnLst>
                              <p:par>
                                <p:cTn id="17" presetID="12" presetClass="entr" presetSubtype="2" fill="hold" grpId="0" nodeType="afterEffect">
                                  <p:stCondLst>
                                    <p:cond delay="0"/>
                                  </p:stCondLst>
                                  <p:childTnLst>
                                    <p:set>
                                      <p:cBhvr>
                                        <p:cTn id="18" dur="1" fill="hold">
                                          <p:stCondLst>
                                            <p:cond delay="0"/>
                                          </p:stCondLst>
                                        </p:cTn>
                                        <p:tgtEl>
                                          <p:spTgt spid="323589"/>
                                        </p:tgtEl>
                                        <p:attrNameLst>
                                          <p:attrName>style.visibility</p:attrName>
                                        </p:attrNameLst>
                                      </p:cBhvr>
                                      <p:to>
                                        <p:strVal val="visible"/>
                                      </p:to>
                                    </p:set>
                                    <p:animEffect transition="in" filter="slide(fromRight)">
                                      <p:cBhvr>
                                        <p:cTn id="19" dur="2000"/>
                                        <p:tgtEl>
                                          <p:spTgt spid="323589"/>
                                        </p:tgtEl>
                                      </p:cBhvr>
                                    </p:animEffect>
                                  </p:childTnLst>
                                </p:cTn>
                              </p:par>
                            </p:childTnLst>
                          </p:cTn>
                        </p:par>
                        <p:par>
                          <p:cTn id="20" fill="hold" nodeType="afterGroup">
                            <p:stCondLst>
                              <p:cond delay="8000"/>
                            </p:stCondLst>
                            <p:childTnLst>
                              <p:par>
                                <p:cTn id="21" presetID="12" presetClass="entr" presetSubtype="2" fill="hold" nodeType="afterEffect">
                                  <p:stCondLst>
                                    <p:cond delay="0"/>
                                  </p:stCondLst>
                                  <p:childTnLst>
                                    <p:set>
                                      <p:cBhvr>
                                        <p:cTn id="22" dur="1" fill="hold">
                                          <p:stCondLst>
                                            <p:cond delay="0"/>
                                          </p:stCondLst>
                                        </p:cTn>
                                        <p:tgtEl>
                                          <p:spTgt spid="323592"/>
                                        </p:tgtEl>
                                        <p:attrNameLst>
                                          <p:attrName>style.visibility</p:attrName>
                                        </p:attrNameLst>
                                      </p:cBhvr>
                                      <p:to>
                                        <p:strVal val="visible"/>
                                      </p:to>
                                    </p:set>
                                    <p:animEffect transition="in" filter="slide(fromRight)">
                                      <p:cBhvr>
                                        <p:cTn id="23" dur="2000"/>
                                        <p:tgtEl>
                                          <p:spTgt spid="323592"/>
                                        </p:tgtEl>
                                      </p:cBhvr>
                                    </p:animEffect>
                                  </p:childTnLst>
                                </p:cTn>
                              </p:par>
                            </p:childTnLst>
                          </p:cTn>
                        </p:par>
                        <p:par>
                          <p:cTn id="24" fill="hold" nodeType="afterGroup">
                            <p:stCondLst>
                              <p:cond delay="10000"/>
                            </p:stCondLst>
                            <p:childTnLst>
                              <p:par>
                                <p:cTn id="25" presetID="12" presetClass="entr" presetSubtype="2" fill="hold" grpId="0" nodeType="afterEffect">
                                  <p:stCondLst>
                                    <p:cond delay="0"/>
                                  </p:stCondLst>
                                  <p:childTnLst>
                                    <p:set>
                                      <p:cBhvr>
                                        <p:cTn id="26" dur="1" fill="hold">
                                          <p:stCondLst>
                                            <p:cond delay="0"/>
                                          </p:stCondLst>
                                        </p:cTn>
                                        <p:tgtEl>
                                          <p:spTgt spid="323590"/>
                                        </p:tgtEl>
                                        <p:attrNameLst>
                                          <p:attrName>style.visibility</p:attrName>
                                        </p:attrNameLst>
                                      </p:cBhvr>
                                      <p:to>
                                        <p:strVal val="visible"/>
                                      </p:to>
                                    </p:set>
                                    <p:animEffect transition="in" filter="slide(fromRight)">
                                      <p:cBhvr>
                                        <p:cTn id="27" dur="2000"/>
                                        <p:tgtEl>
                                          <p:spTgt spid="3235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3587" grpId="0"/>
      <p:bldP spid="323588" grpId="0" animBg="1"/>
      <p:bldP spid="323589" grpId="0" animBg="1"/>
      <p:bldP spid="323590" grpId="0" animBg="1"/>
    </p:bldLst>
  </p:timing>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306" name="Text Box 2">
            <a:extLst>
              <a:ext uri="{FF2B5EF4-FFF2-40B4-BE49-F238E27FC236}">
                <a16:creationId xmlns:a16="http://schemas.microsoft.com/office/drawing/2014/main" xmlns="" id="{1262E28B-6E84-4A32-94A7-481E4482498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4611" name="Text Box 3">
            <a:extLst>
              <a:ext uri="{FF2B5EF4-FFF2-40B4-BE49-F238E27FC236}">
                <a16:creationId xmlns:a16="http://schemas.microsoft.com/office/drawing/2014/main" xmlns="" id="{8240B686-0128-4633-AC94-FB28CBD7A3CF}"/>
              </a:ext>
            </a:extLst>
          </p:cNvPr>
          <p:cNvSpPr txBox="1">
            <a:spLocks noChangeArrowheads="1"/>
          </p:cNvSpPr>
          <p:nvPr/>
        </p:nvSpPr>
        <p:spPr bwMode="auto">
          <a:xfrm>
            <a:off x="755650" y="549275"/>
            <a:ext cx="76327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ادامه نظریه هاولند:</a:t>
            </a:r>
          </a:p>
          <a:p>
            <a:pPr algn="just" eaLnBrk="1" hangingPunct="1">
              <a:lnSpc>
                <a:spcPct val="150000"/>
              </a:lnSpc>
            </a:pPr>
            <a:r>
              <a:rPr lang="fa-IR" altLang="en-US" b="0">
                <a:solidFill>
                  <a:srgbClr val="FFFF00"/>
                </a:solidFill>
              </a:rPr>
              <a:t>	هاولند و همکارانش چهار عنصر را که در بیشتر موقعیتهای متقاعد کننده دخالت دارند به شرح زیر برشمردند:</a:t>
            </a:r>
          </a:p>
          <a:p>
            <a:pPr algn="just" eaLnBrk="1" hangingPunct="1">
              <a:lnSpc>
                <a:spcPct val="150000"/>
              </a:lnSpc>
            </a:pPr>
            <a:r>
              <a:rPr lang="fa-IR" altLang="en-US" b="0">
                <a:solidFill>
                  <a:srgbClr val="FFFF00"/>
                </a:solidFill>
              </a:rPr>
              <a:t>1- پیام رسان یا منبع ارائه پیام متقاعد کننده </a:t>
            </a:r>
          </a:p>
          <a:p>
            <a:pPr algn="just" eaLnBrk="1" hangingPunct="1">
              <a:lnSpc>
                <a:spcPct val="150000"/>
              </a:lnSpc>
            </a:pPr>
            <a:r>
              <a:rPr lang="fa-IR" altLang="en-US" b="0">
                <a:solidFill>
                  <a:srgbClr val="FFFF00"/>
                </a:solidFill>
              </a:rPr>
              <a:t>2- ویژگیهای پیام </a:t>
            </a:r>
          </a:p>
          <a:p>
            <a:pPr algn="just" eaLnBrk="1" hangingPunct="1">
              <a:lnSpc>
                <a:spcPct val="150000"/>
              </a:lnSpc>
            </a:pPr>
            <a:r>
              <a:rPr lang="fa-IR" altLang="en-US" b="0">
                <a:solidFill>
                  <a:srgbClr val="FFFF00"/>
                </a:solidFill>
              </a:rPr>
              <a:t>3- زمینه ای که پیام در آن عرضه می شود</a:t>
            </a:r>
          </a:p>
          <a:p>
            <a:pPr algn="just" eaLnBrk="1" hangingPunct="1">
              <a:lnSpc>
                <a:spcPct val="150000"/>
              </a:lnSpc>
            </a:pPr>
            <a:r>
              <a:rPr lang="fa-IR" altLang="en-US" b="0">
                <a:solidFill>
                  <a:srgbClr val="FFFF00"/>
                </a:solidFill>
              </a:rPr>
              <a:t>4- گیرندگان پیام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324611">
                                            <p:txEl>
                                              <p:pRg st="0" end="0"/>
                                            </p:txEl>
                                          </p:spTgt>
                                        </p:tgtEl>
                                        <p:attrNameLst>
                                          <p:attrName>style.visibility</p:attrName>
                                        </p:attrNameLst>
                                      </p:cBhvr>
                                      <p:to>
                                        <p:strVal val="visible"/>
                                      </p:to>
                                    </p:set>
                                    <p:anim to="" calcmode="lin" valueType="num">
                                      <p:cBhvr>
                                        <p:cTn id="7" dur="1" fill="hold"/>
                                        <p:tgtEl>
                                          <p:spTgt spid="324611">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24611">
                                            <p:txEl>
                                              <p:pRg st="1" end="1"/>
                                            </p:txEl>
                                          </p:spTgt>
                                        </p:tgtEl>
                                        <p:attrNameLst>
                                          <p:attrName>style.visibility</p:attrName>
                                        </p:attrNameLst>
                                      </p:cBhvr>
                                      <p:to>
                                        <p:strVal val="visible"/>
                                      </p:to>
                                    </p:set>
                                    <p:anim to="" calcmode="lin" valueType="num">
                                      <p:cBhvr>
                                        <p:cTn id="11" dur="1" fill="hold"/>
                                        <p:tgtEl>
                                          <p:spTgt spid="324611">
                                            <p:txEl>
                                              <p:pRg st="1" end="1"/>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324611">
                                            <p:txEl>
                                              <p:pRg st="2" end="2"/>
                                            </p:txEl>
                                          </p:spTgt>
                                        </p:tgtEl>
                                        <p:attrNameLst>
                                          <p:attrName>style.visibility</p:attrName>
                                        </p:attrNameLst>
                                      </p:cBhvr>
                                      <p:to>
                                        <p:strVal val="visible"/>
                                      </p:to>
                                    </p:set>
                                    <p:anim to="" calcmode="lin" valueType="num">
                                      <p:cBhvr>
                                        <p:cTn id="15" dur="1" fill="hold"/>
                                        <p:tgtEl>
                                          <p:spTgt spid="324611">
                                            <p:txEl>
                                              <p:pRg st="2" end="2"/>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324611">
                                            <p:txEl>
                                              <p:pRg st="3" end="3"/>
                                            </p:txEl>
                                          </p:spTgt>
                                        </p:tgtEl>
                                        <p:attrNameLst>
                                          <p:attrName>style.visibility</p:attrName>
                                        </p:attrNameLst>
                                      </p:cBhvr>
                                      <p:to>
                                        <p:strVal val="visible"/>
                                      </p:to>
                                    </p:set>
                                    <p:anim to="" calcmode="lin" valueType="num">
                                      <p:cBhvr>
                                        <p:cTn id="19" dur="1" fill="hold"/>
                                        <p:tgtEl>
                                          <p:spTgt spid="324611">
                                            <p:txEl>
                                              <p:pRg st="3" end="3"/>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324611">
                                            <p:txEl>
                                              <p:pRg st="4" end="4"/>
                                            </p:txEl>
                                          </p:spTgt>
                                        </p:tgtEl>
                                        <p:attrNameLst>
                                          <p:attrName>style.visibility</p:attrName>
                                        </p:attrNameLst>
                                      </p:cBhvr>
                                      <p:to>
                                        <p:strVal val="visible"/>
                                      </p:to>
                                    </p:set>
                                    <p:anim to="" calcmode="lin" valueType="num">
                                      <p:cBhvr>
                                        <p:cTn id="23" dur="1" fill="hold"/>
                                        <p:tgtEl>
                                          <p:spTgt spid="324611">
                                            <p:txEl>
                                              <p:pRg st="4" end="4"/>
                                            </p:txEl>
                                          </p:spTgt>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324611">
                                            <p:txEl>
                                              <p:pRg st="5" end="5"/>
                                            </p:txEl>
                                          </p:spTgt>
                                        </p:tgtEl>
                                        <p:attrNameLst>
                                          <p:attrName>style.visibility</p:attrName>
                                        </p:attrNameLst>
                                      </p:cBhvr>
                                      <p:to>
                                        <p:strVal val="visible"/>
                                      </p:to>
                                    </p:set>
                                    <p:anim to="" calcmode="lin" valueType="num">
                                      <p:cBhvr>
                                        <p:cTn id="27" dur="1" fill="hold"/>
                                        <p:tgtEl>
                                          <p:spTgt spid="324611">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5" name="Text Box 3">
            <a:extLst>
              <a:ext uri="{FF2B5EF4-FFF2-40B4-BE49-F238E27FC236}">
                <a16:creationId xmlns:a16="http://schemas.microsoft.com/office/drawing/2014/main" xmlns="" id="{294EA1C6-B8E3-4F27-92DB-74DCADDE42D9}"/>
              </a:ext>
            </a:extLst>
          </p:cNvPr>
          <p:cNvSpPr txBox="1">
            <a:spLocks noChangeArrowheads="1"/>
          </p:cNvSpPr>
          <p:nvPr/>
        </p:nvSpPr>
        <p:spPr bwMode="auto">
          <a:xfrm>
            <a:off x="3905250" y="612775"/>
            <a:ext cx="1584325" cy="577850"/>
          </a:xfrm>
          <a:prstGeom prst="rect">
            <a:avLst/>
          </a:prstGeom>
          <a:solidFill>
            <a:srgbClr val="0000FF"/>
          </a:solidFill>
          <a:ln w="28575">
            <a:solidFill>
              <a:srgbClr val="66FF99"/>
            </a:solidFill>
            <a:miter lim="800000"/>
            <a:headEnd/>
            <a:tailEnd/>
          </a:ln>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chemeClr val="tx2"/>
                </a:solidFill>
              </a:rPr>
              <a:t>پیام رسان </a:t>
            </a:r>
          </a:p>
        </p:txBody>
      </p:sp>
      <p:sp>
        <p:nvSpPr>
          <p:cNvPr id="325636" name="Line 4">
            <a:extLst>
              <a:ext uri="{FF2B5EF4-FFF2-40B4-BE49-F238E27FC236}">
                <a16:creationId xmlns:a16="http://schemas.microsoft.com/office/drawing/2014/main" xmlns="" id="{39051018-F933-400E-B081-E0DF8DE0D71F}"/>
              </a:ext>
            </a:extLst>
          </p:cNvPr>
          <p:cNvSpPr>
            <a:spLocks noChangeShapeType="1"/>
          </p:cNvSpPr>
          <p:nvPr/>
        </p:nvSpPr>
        <p:spPr bwMode="auto">
          <a:xfrm>
            <a:off x="4716463" y="1211263"/>
            <a:ext cx="0" cy="576262"/>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5637" name="Text Box 5">
            <a:extLst>
              <a:ext uri="{FF2B5EF4-FFF2-40B4-BE49-F238E27FC236}">
                <a16:creationId xmlns:a16="http://schemas.microsoft.com/office/drawing/2014/main" xmlns="" id="{F9D5C17C-F6AA-4918-BBB8-BD612E578530}"/>
              </a:ext>
            </a:extLst>
          </p:cNvPr>
          <p:cNvSpPr txBox="1">
            <a:spLocks noChangeArrowheads="1"/>
          </p:cNvSpPr>
          <p:nvPr/>
        </p:nvSpPr>
        <p:spPr bwMode="auto">
          <a:xfrm>
            <a:off x="3875088" y="1803400"/>
            <a:ext cx="166687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FF"/>
                </a:solidFill>
              </a:rPr>
              <a:t>مقبول بودن </a:t>
            </a:r>
            <a:endParaRPr lang="en-US" altLang="en-US" sz="2500">
              <a:solidFill>
                <a:srgbClr val="66FFFF"/>
              </a:solidFill>
            </a:endParaRPr>
          </a:p>
        </p:txBody>
      </p:sp>
      <p:grpSp>
        <p:nvGrpSpPr>
          <p:cNvPr id="2" name="Group 14">
            <a:extLst>
              <a:ext uri="{FF2B5EF4-FFF2-40B4-BE49-F238E27FC236}">
                <a16:creationId xmlns:a16="http://schemas.microsoft.com/office/drawing/2014/main" xmlns="" id="{7E5B84A0-7CC8-4517-9A37-DEC5397DA493}"/>
              </a:ext>
            </a:extLst>
          </p:cNvPr>
          <p:cNvGrpSpPr>
            <a:grpSpLocks/>
          </p:cNvGrpSpPr>
          <p:nvPr/>
        </p:nvGrpSpPr>
        <p:grpSpPr bwMode="auto">
          <a:xfrm>
            <a:off x="4716463" y="2363788"/>
            <a:ext cx="3965575" cy="1701800"/>
            <a:chOff x="2971" y="1489"/>
            <a:chExt cx="2498" cy="1072"/>
          </a:xfrm>
        </p:grpSpPr>
        <p:sp>
          <p:nvSpPr>
            <p:cNvPr id="227343" name="Line 6">
              <a:extLst>
                <a:ext uri="{FF2B5EF4-FFF2-40B4-BE49-F238E27FC236}">
                  <a16:creationId xmlns:a16="http://schemas.microsoft.com/office/drawing/2014/main" xmlns="" id="{F0E5F168-D944-42E5-B0FE-50FCEE5B17E3}"/>
                </a:ext>
              </a:extLst>
            </p:cNvPr>
            <p:cNvSpPr>
              <a:spLocks noChangeShapeType="1"/>
            </p:cNvSpPr>
            <p:nvPr/>
          </p:nvSpPr>
          <p:spPr bwMode="auto">
            <a:xfrm>
              <a:off x="2971" y="1489"/>
              <a:ext cx="1587" cy="544"/>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7344" name="Oval 10">
              <a:extLst>
                <a:ext uri="{FF2B5EF4-FFF2-40B4-BE49-F238E27FC236}">
                  <a16:creationId xmlns:a16="http://schemas.microsoft.com/office/drawing/2014/main" xmlns="" id="{3E11255B-D095-4B34-B31D-DAB850BBDCF5}"/>
                </a:ext>
              </a:extLst>
            </p:cNvPr>
            <p:cNvSpPr>
              <a:spLocks noChangeArrowheads="1"/>
            </p:cNvSpPr>
            <p:nvPr/>
          </p:nvSpPr>
          <p:spPr bwMode="auto">
            <a:xfrm>
              <a:off x="4199" y="2016"/>
              <a:ext cx="1270" cy="545"/>
            </a:xfrm>
            <a:prstGeom prst="ellipse">
              <a:avLst/>
            </a:prstGeom>
            <a:solidFill>
              <a:srgbClr val="FF3300"/>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تخصص </a:t>
              </a:r>
              <a:endParaRPr lang="en-US" altLang="en-US" sz="2500">
                <a:solidFill>
                  <a:srgbClr val="66FF99"/>
                </a:solidFill>
              </a:endParaRPr>
            </a:p>
          </p:txBody>
        </p:sp>
      </p:grpSp>
      <p:grpSp>
        <p:nvGrpSpPr>
          <p:cNvPr id="3" name="Group 15">
            <a:extLst>
              <a:ext uri="{FF2B5EF4-FFF2-40B4-BE49-F238E27FC236}">
                <a16:creationId xmlns:a16="http://schemas.microsoft.com/office/drawing/2014/main" xmlns="" id="{B443FD51-E28F-4F94-B839-3D65D63383F2}"/>
              </a:ext>
            </a:extLst>
          </p:cNvPr>
          <p:cNvGrpSpPr>
            <a:grpSpLocks/>
          </p:cNvGrpSpPr>
          <p:nvPr/>
        </p:nvGrpSpPr>
        <p:grpSpPr bwMode="auto">
          <a:xfrm>
            <a:off x="4716463" y="2363788"/>
            <a:ext cx="1800225" cy="1939925"/>
            <a:chOff x="2971" y="1489"/>
            <a:chExt cx="1134" cy="1222"/>
          </a:xfrm>
        </p:grpSpPr>
        <p:sp>
          <p:nvSpPr>
            <p:cNvPr id="227341" name="Line 7">
              <a:extLst>
                <a:ext uri="{FF2B5EF4-FFF2-40B4-BE49-F238E27FC236}">
                  <a16:creationId xmlns:a16="http://schemas.microsoft.com/office/drawing/2014/main" xmlns="" id="{38A294AF-60B8-4AD3-992F-E0424EA61077}"/>
                </a:ext>
              </a:extLst>
            </p:cNvPr>
            <p:cNvSpPr>
              <a:spLocks noChangeShapeType="1"/>
            </p:cNvSpPr>
            <p:nvPr/>
          </p:nvSpPr>
          <p:spPr bwMode="auto">
            <a:xfrm>
              <a:off x="2971" y="1489"/>
              <a:ext cx="453" cy="681"/>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7342" name="Oval 11">
              <a:extLst>
                <a:ext uri="{FF2B5EF4-FFF2-40B4-BE49-F238E27FC236}">
                  <a16:creationId xmlns:a16="http://schemas.microsoft.com/office/drawing/2014/main" xmlns="" id="{DDA063D1-DDA6-4CF8-8988-4ABFDD015ADE}"/>
                </a:ext>
              </a:extLst>
            </p:cNvPr>
            <p:cNvSpPr>
              <a:spLocks noChangeArrowheads="1"/>
            </p:cNvSpPr>
            <p:nvPr/>
          </p:nvSpPr>
          <p:spPr bwMode="auto">
            <a:xfrm>
              <a:off x="3159" y="2156"/>
              <a:ext cx="946" cy="555"/>
            </a:xfrm>
            <a:prstGeom prst="ellipse">
              <a:avLst/>
            </a:prstGeom>
            <a:solidFill>
              <a:srgbClr val="FF3300"/>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مورد اعتماد</a:t>
              </a:r>
            </a:p>
            <a:p>
              <a:pPr algn="ctr" eaLnBrk="1" hangingPunct="1"/>
              <a:r>
                <a:rPr lang="fa-IR" altLang="en-US" sz="2500">
                  <a:solidFill>
                    <a:srgbClr val="66FF99"/>
                  </a:solidFill>
                </a:rPr>
                <a:t>بودن </a:t>
              </a:r>
              <a:endParaRPr lang="en-US" altLang="en-US" sz="2500">
                <a:solidFill>
                  <a:srgbClr val="66FF99"/>
                </a:solidFill>
              </a:endParaRPr>
            </a:p>
          </p:txBody>
        </p:sp>
      </p:grpSp>
      <p:grpSp>
        <p:nvGrpSpPr>
          <p:cNvPr id="4" name="Group 16">
            <a:extLst>
              <a:ext uri="{FF2B5EF4-FFF2-40B4-BE49-F238E27FC236}">
                <a16:creationId xmlns:a16="http://schemas.microsoft.com/office/drawing/2014/main" xmlns="" id="{F6A54E34-5905-43F7-B754-FEB6B060C6E0}"/>
              </a:ext>
            </a:extLst>
          </p:cNvPr>
          <p:cNvGrpSpPr>
            <a:grpSpLocks/>
          </p:cNvGrpSpPr>
          <p:nvPr/>
        </p:nvGrpSpPr>
        <p:grpSpPr bwMode="auto">
          <a:xfrm>
            <a:off x="3248025" y="2363788"/>
            <a:ext cx="1468438" cy="1939925"/>
            <a:chOff x="2046" y="1489"/>
            <a:chExt cx="925" cy="1222"/>
          </a:xfrm>
        </p:grpSpPr>
        <p:sp>
          <p:nvSpPr>
            <p:cNvPr id="227339" name="Line 8">
              <a:extLst>
                <a:ext uri="{FF2B5EF4-FFF2-40B4-BE49-F238E27FC236}">
                  <a16:creationId xmlns:a16="http://schemas.microsoft.com/office/drawing/2014/main" xmlns="" id="{730E5867-483E-4128-9913-5F7BA62BB706}"/>
                </a:ext>
              </a:extLst>
            </p:cNvPr>
            <p:cNvSpPr>
              <a:spLocks noChangeShapeType="1"/>
            </p:cNvSpPr>
            <p:nvPr/>
          </p:nvSpPr>
          <p:spPr bwMode="auto">
            <a:xfrm flipH="1">
              <a:off x="2517" y="1489"/>
              <a:ext cx="454" cy="681"/>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7340" name="Oval 12">
              <a:extLst>
                <a:ext uri="{FF2B5EF4-FFF2-40B4-BE49-F238E27FC236}">
                  <a16:creationId xmlns:a16="http://schemas.microsoft.com/office/drawing/2014/main" xmlns="" id="{68316951-350E-42A8-A041-E18583022236}"/>
                </a:ext>
              </a:extLst>
            </p:cNvPr>
            <p:cNvSpPr>
              <a:spLocks noChangeArrowheads="1"/>
            </p:cNvSpPr>
            <p:nvPr/>
          </p:nvSpPr>
          <p:spPr bwMode="auto">
            <a:xfrm>
              <a:off x="2046" y="2159"/>
              <a:ext cx="925" cy="552"/>
            </a:xfrm>
            <a:prstGeom prst="ellipse">
              <a:avLst/>
            </a:prstGeom>
            <a:solidFill>
              <a:srgbClr val="FF3300"/>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جذابیت </a:t>
              </a:r>
              <a:endParaRPr lang="en-US" altLang="en-US" sz="2500">
                <a:solidFill>
                  <a:srgbClr val="66FF99"/>
                </a:solidFill>
              </a:endParaRPr>
            </a:p>
          </p:txBody>
        </p:sp>
      </p:grpSp>
      <p:grpSp>
        <p:nvGrpSpPr>
          <p:cNvPr id="5" name="Group 17">
            <a:extLst>
              <a:ext uri="{FF2B5EF4-FFF2-40B4-BE49-F238E27FC236}">
                <a16:creationId xmlns:a16="http://schemas.microsoft.com/office/drawing/2014/main" xmlns="" id="{AA72329A-427E-4D14-8754-5CB014B21BB2}"/>
              </a:ext>
            </a:extLst>
          </p:cNvPr>
          <p:cNvGrpSpPr>
            <a:grpSpLocks/>
          </p:cNvGrpSpPr>
          <p:nvPr/>
        </p:nvGrpSpPr>
        <p:grpSpPr bwMode="auto">
          <a:xfrm>
            <a:off x="323850" y="2363788"/>
            <a:ext cx="4392613" cy="2217737"/>
            <a:chOff x="204" y="1489"/>
            <a:chExt cx="2767" cy="1397"/>
          </a:xfrm>
        </p:grpSpPr>
        <p:sp>
          <p:nvSpPr>
            <p:cNvPr id="227337" name="Line 9">
              <a:extLst>
                <a:ext uri="{FF2B5EF4-FFF2-40B4-BE49-F238E27FC236}">
                  <a16:creationId xmlns:a16="http://schemas.microsoft.com/office/drawing/2014/main" xmlns="" id="{318B6409-3F45-4F69-AD3A-A672952EF513}"/>
                </a:ext>
              </a:extLst>
            </p:cNvPr>
            <p:cNvSpPr>
              <a:spLocks noChangeShapeType="1"/>
            </p:cNvSpPr>
            <p:nvPr/>
          </p:nvSpPr>
          <p:spPr bwMode="auto">
            <a:xfrm flipH="1">
              <a:off x="1383" y="1489"/>
              <a:ext cx="1588" cy="681"/>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7338" name="Oval 13">
              <a:extLst>
                <a:ext uri="{FF2B5EF4-FFF2-40B4-BE49-F238E27FC236}">
                  <a16:creationId xmlns:a16="http://schemas.microsoft.com/office/drawing/2014/main" xmlns="" id="{BD6FD269-BADF-4E1D-BE53-B99DF638770C}"/>
                </a:ext>
              </a:extLst>
            </p:cNvPr>
            <p:cNvSpPr>
              <a:spLocks noChangeArrowheads="1"/>
            </p:cNvSpPr>
            <p:nvPr/>
          </p:nvSpPr>
          <p:spPr bwMode="auto">
            <a:xfrm>
              <a:off x="204" y="2149"/>
              <a:ext cx="1723" cy="737"/>
            </a:xfrm>
            <a:prstGeom prst="ellipse">
              <a:avLst/>
            </a:prstGeom>
            <a:solidFill>
              <a:srgbClr val="FF3300"/>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شباهت به گیرنده </a:t>
              </a:r>
            </a:p>
            <a:p>
              <a:pPr algn="ctr" eaLnBrk="1" hangingPunct="1"/>
              <a:r>
                <a:rPr lang="fa-IR" altLang="en-US" sz="2500">
                  <a:solidFill>
                    <a:srgbClr val="66FF99"/>
                  </a:solidFill>
                </a:rPr>
                <a:t>پیام از نظر عقاید</a:t>
              </a: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grpId="0" nodeType="afterEffect">
                                  <p:stCondLst>
                                    <p:cond delay="0"/>
                                  </p:stCondLst>
                                  <p:childTnLst>
                                    <p:set>
                                      <p:cBhvr>
                                        <p:cTn id="6" dur="1" fill="hold">
                                          <p:stCondLst>
                                            <p:cond delay="0"/>
                                          </p:stCondLst>
                                        </p:cTn>
                                        <p:tgtEl>
                                          <p:spTgt spid="325635"/>
                                        </p:tgtEl>
                                        <p:attrNameLst>
                                          <p:attrName>style.visibility</p:attrName>
                                        </p:attrNameLst>
                                      </p:cBhvr>
                                      <p:to>
                                        <p:strVal val="visible"/>
                                      </p:to>
                                    </p:set>
                                    <p:anim calcmode="lin" valueType="num">
                                      <p:cBhvr additive="base">
                                        <p:cTn id="7" dur="2000" fill="hold"/>
                                        <p:tgtEl>
                                          <p:spTgt spid="325635"/>
                                        </p:tgtEl>
                                        <p:attrNameLst>
                                          <p:attrName>ppt_x</p:attrName>
                                        </p:attrNameLst>
                                      </p:cBhvr>
                                      <p:tavLst>
                                        <p:tav tm="0">
                                          <p:val>
                                            <p:strVal val="1+#ppt_w/2"/>
                                          </p:val>
                                        </p:tav>
                                        <p:tav tm="100000">
                                          <p:val>
                                            <p:strVal val="#ppt_x"/>
                                          </p:val>
                                        </p:tav>
                                      </p:tavLst>
                                    </p:anim>
                                    <p:anim calcmode="lin" valueType="num">
                                      <p:cBhvr additive="base">
                                        <p:cTn id="8" dur="2000" fill="hold"/>
                                        <p:tgtEl>
                                          <p:spTgt spid="325635"/>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6" fill="hold" nodeType="afterEffect">
                                  <p:stCondLst>
                                    <p:cond delay="0"/>
                                  </p:stCondLst>
                                  <p:childTnLst>
                                    <p:set>
                                      <p:cBhvr>
                                        <p:cTn id="11" dur="1" fill="hold">
                                          <p:stCondLst>
                                            <p:cond delay="0"/>
                                          </p:stCondLst>
                                        </p:cTn>
                                        <p:tgtEl>
                                          <p:spTgt spid="325636"/>
                                        </p:tgtEl>
                                        <p:attrNameLst>
                                          <p:attrName>style.visibility</p:attrName>
                                        </p:attrNameLst>
                                      </p:cBhvr>
                                      <p:to>
                                        <p:strVal val="visible"/>
                                      </p:to>
                                    </p:set>
                                    <p:anim calcmode="lin" valueType="num">
                                      <p:cBhvr additive="base">
                                        <p:cTn id="12" dur="2000" fill="hold"/>
                                        <p:tgtEl>
                                          <p:spTgt spid="325636"/>
                                        </p:tgtEl>
                                        <p:attrNameLst>
                                          <p:attrName>ppt_x</p:attrName>
                                        </p:attrNameLst>
                                      </p:cBhvr>
                                      <p:tavLst>
                                        <p:tav tm="0">
                                          <p:val>
                                            <p:strVal val="1+#ppt_w/2"/>
                                          </p:val>
                                        </p:tav>
                                        <p:tav tm="100000">
                                          <p:val>
                                            <p:strVal val="#ppt_x"/>
                                          </p:val>
                                        </p:tav>
                                      </p:tavLst>
                                    </p:anim>
                                    <p:anim calcmode="lin" valueType="num">
                                      <p:cBhvr additive="base">
                                        <p:cTn id="13" dur="2000" fill="hold"/>
                                        <p:tgtEl>
                                          <p:spTgt spid="325636"/>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6" fill="hold" grpId="0" nodeType="afterEffect">
                                  <p:stCondLst>
                                    <p:cond delay="0"/>
                                  </p:stCondLst>
                                  <p:childTnLst>
                                    <p:set>
                                      <p:cBhvr>
                                        <p:cTn id="16" dur="1" fill="hold">
                                          <p:stCondLst>
                                            <p:cond delay="0"/>
                                          </p:stCondLst>
                                        </p:cTn>
                                        <p:tgtEl>
                                          <p:spTgt spid="325637"/>
                                        </p:tgtEl>
                                        <p:attrNameLst>
                                          <p:attrName>style.visibility</p:attrName>
                                        </p:attrNameLst>
                                      </p:cBhvr>
                                      <p:to>
                                        <p:strVal val="visible"/>
                                      </p:to>
                                    </p:set>
                                    <p:anim calcmode="lin" valueType="num">
                                      <p:cBhvr additive="base">
                                        <p:cTn id="17" dur="2000" fill="hold"/>
                                        <p:tgtEl>
                                          <p:spTgt spid="325637"/>
                                        </p:tgtEl>
                                        <p:attrNameLst>
                                          <p:attrName>ppt_x</p:attrName>
                                        </p:attrNameLst>
                                      </p:cBhvr>
                                      <p:tavLst>
                                        <p:tav tm="0">
                                          <p:val>
                                            <p:strVal val="1+#ppt_w/2"/>
                                          </p:val>
                                        </p:tav>
                                        <p:tav tm="100000">
                                          <p:val>
                                            <p:strVal val="#ppt_x"/>
                                          </p:val>
                                        </p:tav>
                                      </p:tavLst>
                                    </p:anim>
                                    <p:anim calcmode="lin" valueType="num">
                                      <p:cBhvr additive="base">
                                        <p:cTn id="18" dur="2000" fill="hold"/>
                                        <p:tgtEl>
                                          <p:spTgt spid="325637"/>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6"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2000" fill="hold"/>
                                        <p:tgtEl>
                                          <p:spTgt spid="2"/>
                                        </p:tgtEl>
                                        <p:attrNameLst>
                                          <p:attrName>ppt_x</p:attrName>
                                        </p:attrNameLst>
                                      </p:cBhvr>
                                      <p:tavLst>
                                        <p:tav tm="0">
                                          <p:val>
                                            <p:strVal val="1+#ppt_w/2"/>
                                          </p:val>
                                        </p:tav>
                                        <p:tav tm="100000">
                                          <p:val>
                                            <p:strVal val="#ppt_x"/>
                                          </p:val>
                                        </p:tav>
                                      </p:tavLst>
                                    </p:anim>
                                    <p:anim calcmode="lin" valueType="num">
                                      <p:cBhvr additive="base">
                                        <p:cTn id="23" dur="2000" fill="hold"/>
                                        <p:tgtEl>
                                          <p:spTgt spid="2"/>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8000"/>
                            </p:stCondLst>
                            <p:childTnLst>
                              <p:par>
                                <p:cTn id="25" presetID="2" presetClass="entr" presetSubtype="6" fill="hold" nodeType="after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2000" fill="hold"/>
                                        <p:tgtEl>
                                          <p:spTgt spid="3"/>
                                        </p:tgtEl>
                                        <p:attrNameLst>
                                          <p:attrName>ppt_x</p:attrName>
                                        </p:attrNameLst>
                                      </p:cBhvr>
                                      <p:tavLst>
                                        <p:tav tm="0">
                                          <p:val>
                                            <p:strVal val="1+#ppt_w/2"/>
                                          </p:val>
                                        </p:tav>
                                        <p:tav tm="100000">
                                          <p:val>
                                            <p:strVal val="#ppt_x"/>
                                          </p:val>
                                        </p:tav>
                                      </p:tavLst>
                                    </p:anim>
                                    <p:anim calcmode="lin" valueType="num">
                                      <p:cBhvr additive="base">
                                        <p:cTn id="28" dur="2000" fill="hold"/>
                                        <p:tgtEl>
                                          <p:spTgt spid="3"/>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10000"/>
                            </p:stCondLst>
                            <p:childTnLst>
                              <p:par>
                                <p:cTn id="30" presetID="2" presetClass="entr" presetSubtype="6"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additive="base">
                                        <p:cTn id="32" dur="2000" fill="hold"/>
                                        <p:tgtEl>
                                          <p:spTgt spid="4"/>
                                        </p:tgtEl>
                                        <p:attrNameLst>
                                          <p:attrName>ppt_x</p:attrName>
                                        </p:attrNameLst>
                                      </p:cBhvr>
                                      <p:tavLst>
                                        <p:tav tm="0">
                                          <p:val>
                                            <p:strVal val="1+#ppt_w/2"/>
                                          </p:val>
                                        </p:tav>
                                        <p:tav tm="100000">
                                          <p:val>
                                            <p:strVal val="#ppt_x"/>
                                          </p:val>
                                        </p:tav>
                                      </p:tavLst>
                                    </p:anim>
                                    <p:anim calcmode="lin" valueType="num">
                                      <p:cBhvr additive="base">
                                        <p:cTn id="33" dur="2000" fill="hold"/>
                                        <p:tgtEl>
                                          <p:spTgt spid="4"/>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12000"/>
                            </p:stCondLst>
                            <p:childTnLst>
                              <p:par>
                                <p:cTn id="35" presetID="2" presetClass="entr" presetSubtype="6" fill="hold" nodeType="after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1+#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5635" grpId="0" animBg="1"/>
      <p:bldP spid="325637" grpId="0"/>
    </p:bldLst>
  </p:timing>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354" name="Text Box 2">
            <a:extLst>
              <a:ext uri="{FF2B5EF4-FFF2-40B4-BE49-F238E27FC236}">
                <a16:creationId xmlns:a16="http://schemas.microsoft.com/office/drawing/2014/main" xmlns="" id="{325E4AE1-3838-48FA-9B7E-12515102487A}"/>
              </a:ext>
            </a:extLst>
          </p:cNvPr>
          <p:cNvSpPr txBox="1">
            <a:spLocks noChangeArrowheads="1"/>
          </p:cNvSpPr>
          <p:nvPr/>
        </p:nvSpPr>
        <p:spPr bwMode="auto">
          <a:xfrm>
            <a:off x="2051050" y="476250"/>
            <a:ext cx="66246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6659" name="Text Box 3">
            <a:extLst>
              <a:ext uri="{FF2B5EF4-FFF2-40B4-BE49-F238E27FC236}">
                <a16:creationId xmlns:a16="http://schemas.microsoft.com/office/drawing/2014/main" xmlns="" id="{3C582BF1-862E-48AA-B627-4764BB2D9D48}"/>
              </a:ext>
            </a:extLst>
          </p:cNvPr>
          <p:cNvSpPr txBox="1">
            <a:spLocks noChangeArrowheads="1"/>
          </p:cNvSpPr>
          <p:nvPr/>
        </p:nvSpPr>
        <p:spPr bwMode="auto">
          <a:xfrm>
            <a:off x="755650" y="549275"/>
            <a:ext cx="76327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a:solidFill>
                  <a:schemeClr val="tx2"/>
                </a:solidFill>
              </a:rPr>
              <a:t>2- ویژگیهای پیام </a:t>
            </a:r>
          </a:p>
        </p:txBody>
      </p:sp>
      <p:grpSp>
        <p:nvGrpSpPr>
          <p:cNvPr id="2" name="Group 17">
            <a:extLst>
              <a:ext uri="{FF2B5EF4-FFF2-40B4-BE49-F238E27FC236}">
                <a16:creationId xmlns:a16="http://schemas.microsoft.com/office/drawing/2014/main" xmlns="" id="{E6744EC3-D0E3-42C5-9F72-F02CEFDD5814}"/>
              </a:ext>
            </a:extLst>
          </p:cNvPr>
          <p:cNvGrpSpPr>
            <a:grpSpLocks/>
          </p:cNvGrpSpPr>
          <p:nvPr/>
        </p:nvGrpSpPr>
        <p:grpSpPr bwMode="auto">
          <a:xfrm>
            <a:off x="6588125" y="1211263"/>
            <a:ext cx="576263" cy="3382962"/>
            <a:chOff x="4876" y="709"/>
            <a:chExt cx="363" cy="2131"/>
          </a:xfrm>
        </p:grpSpPr>
        <p:sp>
          <p:nvSpPr>
            <p:cNvPr id="228367" name="Line 4">
              <a:extLst>
                <a:ext uri="{FF2B5EF4-FFF2-40B4-BE49-F238E27FC236}">
                  <a16:creationId xmlns:a16="http://schemas.microsoft.com/office/drawing/2014/main" xmlns="" id="{123C0503-4F04-4DE7-9B9A-7FFC009F4963}"/>
                </a:ext>
              </a:extLst>
            </p:cNvPr>
            <p:cNvSpPr>
              <a:spLocks noChangeShapeType="1"/>
            </p:cNvSpPr>
            <p:nvPr/>
          </p:nvSpPr>
          <p:spPr bwMode="auto">
            <a:xfrm>
              <a:off x="5239" y="709"/>
              <a:ext cx="0" cy="2131"/>
            </a:xfrm>
            <a:prstGeom prst="line">
              <a:avLst/>
            </a:prstGeom>
            <a:noFill/>
            <a:ln w="38100">
              <a:solidFill>
                <a:srgbClr val="66FF99"/>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8368" name="Line 5">
              <a:extLst>
                <a:ext uri="{FF2B5EF4-FFF2-40B4-BE49-F238E27FC236}">
                  <a16:creationId xmlns:a16="http://schemas.microsoft.com/office/drawing/2014/main" xmlns="" id="{206E67AB-F1FB-4F30-9D7A-F96DDCEEFC16}"/>
                </a:ext>
              </a:extLst>
            </p:cNvPr>
            <p:cNvSpPr>
              <a:spLocks noChangeShapeType="1"/>
            </p:cNvSpPr>
            <p:nvPr/>
          </p:nvSpPr>
          <p:spPr bwMode="auto">
            <a:xfrm flipH="1">
              <a:off x="4876" y="1117"/>
              <a:ext cx="363" cy="0"/>
            </a:xfrm>
            <a:prstGeom prst="line">
              <a:avLst/>
            </a:prstGeom>
            <a:noFill/>
            <a:ln w="38100">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8369" name="Line 6">
              <a:extLst>
                <a:ext uri="{FF2B5EF4-FFF2-40B4-BE49-F238E27FC236}">
                  <a16:creationId xmlns:a16="http://schemas.microsoft.com/office/drawing/2014/main" xmlns="" id="{6E325F61-1BFE-4EC0-B35A-5B551765F92D}"/>
                </a:ext>
              </a:extLst>
            </p:cNvPr>
            <p:cNvSpPr>
              <a:spLocks noChangeShapeType="1"/>
            </p:cNvSpPr>
            <p:nvPr/>
          </p:nvSpPr>
          <p:spPr bwMode="auto">
            <a:xfrm flipH="1">
              <a:off x="4876" y="1661"/>
              <a:ext cx="363" cy="0"/>
            </a:xfrm>
            <a:prstGeom prst="line">
              <a:avLst/>
            </a:prstGeom>
            <a:noFill/>
            <a:ln w="38100">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8370" name="Line 7">
              <a:extLst>
                <a:ext uri="{FF2B5EF4-FFF2-40B4-BE49-F238E27FC236}">
                  <a16:creationId xmlns:a16="http://schemas.microsoft.com/office/drawing/2014/main" xmlns="" id="{FDBAB08E-0611-4D37-B8E3-3C5A3011B707}"/>
                </a:ext>
              </a:extLst>
            </p:cNvPr>
            <p:cNvSpPr>
              <a:spLocks noChangeShapeType="1"/>
            </p:cNvSpPr>
            <p:nvPr/>
          </p:nvSpPr>
          <p:spPr bwMode="auto">
            <a:xfrm flipH="1">
              <a:off x="4876" y="2202"/>
              <a:ext cx="363" cy="0"/>
            </a:xfrm>
            <a:prstGeom prst="line">
              <a:avLst/>
            </a:prstGeom>
            <a:noFill/>
            <a:ln w="38100">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8371" name="Line 8">
              <a:extLst>
                <a:ext uri="{FF2B5EF4-FFF2-40B4-BE49-F238E27FC236}">
                  <a16:creationId xmlns:a16="http://schemas.microsoft.com/office/drawing/2014/main" xmlns="" id="{246150C6-7D45-44C8-AE49-E675BCCF27E4}"/>
                </a:ext>
              </a:extLst>
            </p:cNvPr>
            <p:cNvSpPr>
              <a:spLocks noChangeShapeType="1"/>
            </p:cNvSpPr>
            <p:nvPr/>
          </p:nvSpPr>
          <p:spPr bwMode="auto">
            <a:xfrm flipH="1">
              <a:off x="4876" y="2840"/>
              <a:ext cx="363" cy="0"/>
            </a:xfrm>
            <a:prstGeom prst="line">
              <a:avLst/>
            </a:prstGeom>
            <a:noFill/>
            <a:ln w="38100">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326665" name="Text Box 9">
            <a:extLst>
              <a:ext uri="{FF2B5EF4-FFF2-40B4-BE49-F238E27FC236}">
                <a16:creationId xmlns:a16="http://schemas.microsoft.com/office/drawing/2014/main" xmlns="" id="{01B72961-7B71-46B0-ACF5-D0FABA4AB7F1}"/>
              </a:ext>
            </a:extLst>
          </p:cNvPr>
          <p:cNvSpPr txBox="1">
            <a:spLocks noChangeArrowheads="1"/>
          </p:cNvSpPr>
          <p:nvPr/>
        </p:nvSpPr>
        <p:spPr bwMode="auto">
          <a:xfrm>
            <a:off x="2411413" y="1654175"/>
            <a:ext cx="40322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FF00"/>
                </a:solidFill>
              </a:rPr>
              <a:t>موثر بودن ترغیبهای ترس برانگیز</a:t>
            </a:r>
            <a:endParaRPr lang="en-US" altLang="en-US" sz="2500">
              <a:solidFill>
                <a:srgbClr val="FFFF00"/>
              </a:solidFill>
            </a:endParaRPr>
          </a:p>
        </p:txBody>
      </p:sp>
      <p:sp>
        <p:nvSpPr>
          <p:cNvPr id="326666" name="Text Box 10">
            <a:extLst>
              <a:ext uri="{FF2B5EF4-FFF2-40B4-BE49-F238E27FC236}">
                <a16:creationId xmlns:a16="http://schemas.microsoft.com/office/drawing/2014/main" xmlns="" id="{B306FE80-E3B2-4581-92A4-922E36CC9E62}"/>
              </a:ext>
            </a:extLst>
          </p:cNvPr>
          <p:cNvSpPr txBox="1">
            <a:spLocks noChangeArrowheads="1"/>
          </p:cNvSpPr>
          <p:nvPr/>
        </p:nvSpPr>
        <p:spPr bwMode="auto">
          <a:xfrm>
            <a:off x="4714875" y="2501900"/>
            <a:ext cx="1728788"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FF00"/>
                </a:solidFill>
              </a:rPr>
              <a:t>محتوای پیام </a:t>
            </a:r>
            <a:endParaRPr lang="en-US" altLang="en-US" sz="2500">
              <a:solidFill>
                <a:srgbClr val="FFFF00"/>
              </a:solidFill>
            </a:endParaRPr>
          </a:p>
        </p:txBody>
      </p:sp>
      <p:grpSp>
        <p:nvGrpSpPr>
          <p:cNvPr id="3" name="Group 18">
            <a:extLst>
              <a:ext uri="{FF2B5EF4-FFF2-40B4-BE49-F238E27FC236}">
                <a16:creationId xmlns:a16="http://schemas.microsoft.com/office/drawing/2014/main" xmlns="" id="{36C6B11A-D662-4269-8930-6FBEB24B9A90}"/>
              </a:ext>
            </a:extLst>
          </p:cNvPr>
          <p:cNvGrpSpPr>
            <a:grpSpLocks/>
          </p:cNvGrpSpPr>
          <p:nvPr/>
        </p:nvGrpSpPr>
        <p:grpSpPr bwMode="auto">
          <a:xfrm>
            <a:off x="2339975" y="2219325"/>
            <a:ext cx="2520950" cy="503238"/>
            <a:chOff x="1474" y="1398"/>
            <a:chExt cx="1588" cy="317"/>
          </a:xfrm>
        </p:grpSpPr>
        <p:sp>
          <p:nvSpPr>
            <p:cNvPr id="228365" name="Line 11">
              <a:extLst>
                <a:ext uri="{FF2B5EF4-FFF2-40B4-BE49-F238E27FC236}">
                  <a16:creationId xmlns:a16="http://schemas.microsoft.com/office/drawing/2014/main" xmlns="" id="{B869FAEB-9E7F-4C0A-9745-34410E459F0D}"/>
                </a:ext>
              </a:extLst>
            </p:cNvPr>
            <p:cNvSpPr>
              <a:spLocks noChangeShapeType="1"/>
            </p:cNvSpPr>
            <p:nvPr/>
          </p:nvSpPr>
          <p:spPr bwMode="auto">
            <a:xfrm flipH="1" flipV="1">
              <a:off x="2608" y="1534"/>
              <a:ext cx="454" cy="181"/>
            </a:xfrm>
            <a:prstGeom prst="line">
              <a:avLst/>
            </a:prstGeom>
            <a:noFill/>
            <a:ln w="2857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8366" name="Text Box 13">
              <a:extLst>
                <a:ext uri="{FF2B5EF4-FFF2-40B4-BE49-F238E27FC236}">
                  <a16:creationId xmlns:a16="http://schemas.microsoft.com/office/drawing/2014/main" xmlns="" id="{08C5A2F3-6EDE-4B3D-8FE6-1B2D7D48C65A}"/>
                </a:ext>
              </a:extLst>
            </p:cNvPr>
            <p:cNvSpPr txBox="1">
              <a:spLocks noChangeArrowheads="1"/>
            </p:cNvSpPr>
            <p:nvPr/>
          </p:nvSpPr>
          <p:spPr bwMode="auto">
            <a:xfrm>
              <a:off x="1474" y="1398"/>
              <a:ext cx="108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3300"/>
                  </a:solidFill>
                </a:rPr>
                <a:t>یک جانبه </a:t>
              </a:r>
              <a:endParaRPr lang="en-US" altLang="en-US" sz="2500">
                <a:solidFill>
                  <a:srgbClr val="FF3300"/>
                </a:solidFill>
              </a:endParaRPr>
            </a:p>
          </p:txBody>
        </p:sp>
      </p:grpSp>
      <p:grpSp>
        <p:nvGrpSpPr>
          <p:cNvPr id="4" name="Group 19">
            <a:extLst>
              <a:ext uri="{FF2B5EF4-FFF2-40B4-BE49-F238E27FC236}">
                <a16:creationId xmlns:a16="http://schemas.microsoft.com/office/drawing/2014/main" xmlns="" id="{FC8BFDDF-47ED-4165-996F-ED784A890AE5}"/>
              </a:ext>
            </a:extLst>
          </p:cNvPr>
          <p:cNvGrpSpPr>
            <a:grpSpLocks/>
          </p:cNvGrpSpPr>
          <p:nvPr/>
        </p:nvGrpSpPr>
        <p:grpSpPr bwMode="auto">
          <a:xfrm>
            <a:off x="2628900" y="2722563"/>
            <a:ext cx="2232025" cy="473075"/>
            <a:chOff x="1656" y="1715"/>
            <a:chExt cx="1406" cy="298"/>
          </a:xfrm>
        </p:grpSpPr>
        <p:sp>
          <p:nvSpPr>
            <p:cNvPr id="228363" name="Line 12">
              <a:extLst>
                <a:ext uri="{FF2B5EF4-FFF2-40B4-BE49-F238E27FC236}">
                  <a16:creationId xmlns:a16="http://schemas.microsoft.com/office/drawing/2014/main" xmlns="" id="{A39E19B8-2091-4DE4-81CA-9CF3C2E49DCA}"/>
                </a:ext>
              </a:extLst>
            </p:cNvPr>
            <p:cNvSpPr>
              <a:spLocks noChangeShapeType="1"/>
            </p:cNvSpPr>
            <p:nvPr/>
          </p:nvSpPr>
          <p:spPr bwMode="auto">
            <a:xfrm flipH="1">
              <a:off x="2608" y="1715"/>
              <a:ext cx="454" cy="136"/>
            </a:xfrm>
            <a:prstGeom prst="line">
              <a:avLst/>
            </a:prstGeom>
            <a:noFill/>
            <a:ln w="2857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28364" name="Text Box 14">
              <a:extLst>
                <a:ext uri="{FF2B5EF4-FFF2-40B4-BE49-F238E27FC236}">
                  <a16:creationId xmlns:a16="http://schemas.microsoft.com/office/drawing/2014/main" xmlns="" id="{26B8D348-781A-49CA-BA1E-18070CBD51A9}"/>
                </a:ext>
              </a:extLst>
            </p:cNvPr>
            <p:cNvSpPr txBox="1">
              <a:spLocks noChangeArrowheads="1"/>
            </p:cNvSpPr>
            <p:nvPr/>
          </p:nvSpPr>
          <p:spPr bwMode="auto">
            <a:xfrm>
              <a:off x="1656" y="1715"/>
              <a:ext cx="907"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3300"/>
                  </a:solidFill>
                </a:rPr>
                <a:t>دو جانبه </a:t>
              </a:r>
              <a:endParaRPr lang="en-US" altLang="en-US" sz="2500">
                <a:solidFill>
                  <a:srgbClr val="FF3300"/>
                </a:solidFill>
              </a:endParaRPr>
            </a:p>
          </p:txBody>
        </p:sp>
      </p:grpSp>
      <p:sp>
        <p:nvSpPr>
          <p:cNvPr id="326671" name="Text Box 15">
            <a:extLst>
              <a:ext uri="{FF2B5EF4-FFF2-40B4-BE49-F238E27FC236}">
                <a16:creationId xmlns:a16="http://schemas.microsoft.com/office/drawing/2014/main" xmlns="" id="{7DEE0FD9-38DF-47CB-B7E0-5C742D799A8A}"/>
              </a:ext>
            </a:extLst>
          </p:cNvPr>
          <p:cNvSpPr txBox="1">
            <a:spLocks noChangeArrowheads="1"/>
          </p:cNvSpPr>
          <p:nvPr/>
        </p:nvSpPr>
        <p:spPr bwMode="auto">
          <a:xfrm>
            <a:off x="4643438" y="3443288"/>
            <a:ext cx="1728787"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FF00"/>
                </a:solidFill>
              </a:rPr>
              <a:t>سازمان پیام </a:t>
            </a:r>
            <a:endParaRPr lang="en-US" altLang="en-US" sz="2500">
              <a:solidFill>
                <a:srgbClr val="FFFF00"/>
              </a:solidFill>
            </a:endParaRPr>
          </a:p>
        </p:txBody>
      </p:sp>
      <p:sp>
        <p:nvSpPr>
          <p:cNvPr id="326672" name="Text Box 16">
            <a:extLst>
              <a:ext uri="{FF2B5EF4-FFF2-40B4-BE49-F238E27FC236}">
                <a16:creationId xmlns:a16="http://schemas.microsoft.com/office/drawing/2014/main" xmlns="" id="{F5970755-0C3D-463F-93C3-6AE132B5A11B}"/>
              </a:ext>
            </a:extLst>
          </p:cNvPr>
          <p:cNvSpPr txBox="1">
            <a:spLocks noChangeArrowheads="1"/>
          </p:cNvSpPr>
          <p:nvPr/>
        </p:nvSpPr>
        <p:spPr bwMode="auto">
          <a:xfrm>
            <a:off x="4211638" y="4395788"/>
            <a:ext cx="22320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FF00"/>
                </a:solidFill>
              </a:rPr>
              <a:t>شیوه انتقال پیام </a:t>
            </a:r>
            <a:endParaRPr lang="en-US" altLang="en-US" sz="25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26659"/>
                                        </p:tgtEl>
                                        <p:attrNameLst>
                                          <p:attrName>style.visibility</p:attrName>
                                        </p:attrNameLst>
                                      </p:cBhvr>
                                      <p:to>
                                        <p:strVal val="visible"/>
                                      </p:to>
                                    </p:set>
                                    <p:animEffect transition="in" filter="slide(fromLeft)">
                                      <p:cBhvr>
                                        <p:cTn id="7" dur="2000"/>
                                        <p:tgtEl>
                                          <p:spTgt spid="326659"/>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lide(fromLeft)">
                                      <p:cBhvr>
                                        <p:cTn id="11" dur="2000"/>
                                        <p:tgtEl>
                                          <p:spTgt spid="2"/>
                                        </p:tgtEl>
                                      </p:cBhvr>
                                    </p:animEffect>
                                  </p:childTnLst>
                                </p:cTn>
                              </p:par>
                            </p:childTnLst>
                          </p:cTn>
                        </p:par>
                        <p:par>
                          <p:cTn id="12" fill="hold" nodeType="afterGroup">
                            <p:stCondLst>
                              <p:cond delay="4000"/>
                            </p:stCondLst>
                            <p:childTnLst>
                              <p:par>
                                <p:cTn id="13" presetID="12" presetClass="entr" presetSubtype="8" fill="hold" grpId="0" nodeType="afterEffect">
                                  <p:stCondLst>
                                    <p:cond delay="0"/>
                                  </p:stCondLst>
                                  <p:childTnLst>
                                    <p:set>
                                      <p:cBhvr>
                                        <p:cTn id="14" dur="1" fill="hold">
                                          <p:stCondLst>
                                            <p:cond delay="0"/>
                                          </p:stCondLst>
                                        </p:cTn>
                                        <p:tgtEl>
                                          <p:spTgt spid="326665"/>
                                        </p:tgtEl>
                                        <p:attrNameLst>
                                          <p:attrName>style.visibility</p:attrName>
                                        </p:attrNameLst>
                                      </p:cBhvr>
                                      <p:to>
                                        <p:strVal val="visible"/>
                                      </p:to>
                                    </p:set>
                                    <p:animEffect transition="in" filter="slide(fromLeft)">
                                      <p:cBhvr>
                                        <p:cTn id="15" dur="2000"/>
                                        <p:tgtEl>
                                          <p:spTgt spid="326665"/>
                                        </p:tgtEl>
                                      </p:cBhvr>
                                    </p:animEffect>
                                  </p:childTnLst>
                                </p:cTn>
                              </p:par>
                            </p:childTnLst>
                          </p:cTn>
                        </p:par>
                        <p:par>
                          <p:cTn id="16" fill="hold" nodeType="afterGroup">
                            <p:stCondLst>
                              <p:cond delay="6000"/>
                            </p:stCondLst>
                            <p:childTnLst>
                              <p:par>
                                <p:cTn id="17" presetID="12" presetClass="entr" presetSubtype="8" fill="hold" grpId="0" nodeType="afterEffect">
                                  <p:stCondLst>
                                    <p:cond delay="0"/>
                                  </p:stCondLst>
                                  <p:childTnLst>
                                    <p:set>
                                      <p:cBhvr>
                                        <p:cTn id="18" dur="1" fill="hold">
                                          <p:stCondLst>
                                            <p:cond delay="0"/>
                                          </p:stCondLst>
                                        </p:cTn>
                                        <p:tgtEl>
                                          <p:spTgt spid="326666"/>
                                        </p:tgtEl>
                                        <p:attrNameLst>
                                          <p:attrName>style.visibility</p:attrName>
                                        </p:attrNameLst>
                                      </p:cBhvr>
                                      <p:to>
                                        <p:strVal val="visible"/>
                                      </p:to>
                                    </p:set>
                                    <p:animEffect transition="in" filter="slide(fromLeft)">
                                      <p:cBhvr>
                                        <p:cTn id="19" dur="2000"/>
                                        <p:tgtEl>
                                          <p:spTgt spid="326666"/>
                                        </p:tgtEl>
                                      </p:cBhvr>
                                    </p:animEffect>
                                  </p:childTnLst>
                                </p:cTn>
                              </p:par>
                            </p:childTnLst>
                          </p:cTn>
                        </p:par>
                        <p:par>
                          <p:cTn id="20" fill="hold" nodeType="afterGroup">
                            <p:stCondLst>
                              <p:cond delay="8000"/>
                            </p:stCondLst>
                            <p:childTnLst>
                              <p:par>
                                <p:cTn id="21" presetID="1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slide(fromLeft)">
                                      <p:cBhvr>
                                        <p:cTn id="23" dur="2000"/>
                                        <p:tgtEl>
                                          <p:spTgt spid="3"/>
                                        </p:tgtEl>
                                      </p:cBhvr>
                                    </p:animEffect>
                                  </p:childTnLst>
                                </p:cTn>
                              </p:par>
                            </p:childTnLst>
                          </p:cTn>
                        </p:par>
                        <p:par>
                          <p:cTn id="24" fill="hold" nodeType="afterGroup">
                            <p:stCondLst>
                              <p:cond delay="10000"/>
                            </p:stCondLst>
                            <p:childTnLst>
                              <p:par>
                                <p:cTn id="25" presetID="1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slide(fromLeft)">
                                      <p:cBhvr>
                                        <p:cTn id="27" dur="2000"/>
                                        <p:tgtEl>
                                          <p:spTgt spid="4"/>
                                        </p:tgtEl>
                                      </p:cBhvr>
                                    </p:animEffect>
                                  </p:childTnLst>
                                </p:cTn>
                              </p:par>
                            </p:childTnLst>
                          </p:cTn>
                        </p:par>
                        <p:par>
                          <p:cTn id="28" fill="hold" nodeType="afterGroup">
                            <p:stCondLst>
                              <p:cond delay="12000"/>
                            </p:stCondLst>
                            <p:childTnLst>
                              <p:par>
                                <p:cTn id="29" presetID="12" presetClass="entr" presetSubtype="8" fill="hold" grpId="0" nodeType="afterEffect">
                                  <p:stCondLst>
                                    <p:cond delay="0"/>
                                  </p:stCondLst>
                                  <p:childTnLst>
                                    <p:set>
                                      <p:cBhvr>
                                        <p:cTn id="30" dur="1" fill="hold">
                                          <p:stCondLst>
                                            <p:cond delay="0"/>
                                          </p:stCondLst>
                                        </p:cTn>
                                        <p:tgtEl>
                                          <p:spTgt spid="326671"/>
                                        </p:tgtEl>
                                        <p:attrNameLst>
                                          <p:attrName>style.visibility</p:attrName>
                                        </p:attrNameLst>
                                      </p:cBhvr>
                                      <p:to>
                                        <p:strVal val="visible"/>
                                      </p:to>
                                    </p:set>
                                    <p:animEffect transition="in" filter="slide(fromLeft)">
                                      <p:cBhvr>
                                        <p:cTn id="31" dur="2000"/>
                                        <p:tgtEl>
                                          <p:spTgt spid="326671"/>
                                        </p:tgtEl>
                                      </p:cBhvr>
                                    </p:animEffect>
                                  </p:childTnLst>
                                </p:cTn>
                              </p:par>
                            </p:childTnLst>
                          </p:cTn>
                        </p:par>
                        <p:par>
                          <p:cTn id="32" fill="hold" nodeType="afterGroup">
                            <p:stCondLst>
                              <p:cond delay="14000"/>
                            </p:stCondLst>
                            <p:childTnLst>
                              <p:par>
                                <p:cTn id="33" presetID="12" presetClass="entr" presetSubtype="8" fill="hold" grpId="0" nodeType="afterEffect">
                                  <p:stCondLst>
                                    <p:cond delay="0"/>
                                  </p:stCondLst>
                                  <p:childTnLst>
                                    <p:set>
                                      <p:cBhvr>
                                        <p:cTn id="34" dur="1" fill="hold">
                                          <p:stCondLst>
                                            <p:cond delay="0"/>
                                          </p:stCondLst>
                                        </p:cTn>
                                        <p:tgtEl>
                                          <p:spTgt spid="326672"/>
                                        </p:tgtEl>
                                        <p:attrNameLst>
                                          <p:attrName>style.visibility</p:attrName>
                                        </p:attrNameLst>
                                      </p:cBhvr>
                                      <p:to>
                                        <p:strVal val="visible"/>
                                      </p:to>
                                    </p:set>
                                    <p:animEffect transition="in" filter="slide(fromLeft)">
                                      <p:cBhvr>
                                        <p:cTn id="35" dur="2000"/>
                                        <p:tgtEl>
                                          <p:spTgt spid="3266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659" grpId="0"/>
      <p:bldP spid="326665" grpId="0"/>
      <p:bldP spid="326666" grpId="0"/>
      <p:bldP spid="326671" grpId="0"/>
      <p:bldP spid="326672" grpId="0"/>
    </p:bld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Text Box 2">
            <a:extLst>
              <a:ext uri="{FF2B5EF4-FFF2-40B4-BE49-F238E27FC236}">
                <a16:creationId xmlns:a16="http://schemas.microsoft.com/office/drawing/2014/main" xmlns="" id="{3BFF51A3-E19D-418F-8CB5-F0E13A1BB54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7683" name="Text Box 3">
            <a:extLst>
              <a:ext uri="{FF2B5EF4-FFF2-40B4-BE49-F238E27FC236}">
                <a16:creationId xmlns:a16="http://schemas.microsoft.com/office/drawing/2014/main" xmlns="" id="{4D634EF1-4807-40BA-9799-0044167EA12C}"/>
              </a:ext>
            </a:extLst>
          </p:cNvPr>
          <p:cNvSpPr txBox="1">
            <a:spLocks noChangeArrowheads="1"/>
          </p:cNvSpPr>
          <p:nvPr/>
        </p:nvSpPr>
        <p:spPr bwMode="auto">
          <a:xfrm>
            <a:off x="755650" y="3333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ادامه ویژگیهای پیام:</a:t>
            </a:r>
          </a:p>
          <a:p>
            <a:pPr algn="just" eaLnBrk="1" hangingPunct="1">
              <a:lnSpc>
                <a:spcPct val="150000"/>
              </a:lnSpc>
            </a:pPr>
            <a:r>
              <a:rPr lang="fa-IR" altLang="en-US" b="0">
                <a:solidFill>
                  <a:srgbClr val="FFFF00"/>
                </a:solidFill>
              </a:rPr>
              <a:t>	اثرات ترتیبت ارائه دو پیام و زمان اندازه گیری نگرش (دوو و راتیس من 1984)</a:t>
            </a:r>
          </a:p>
        </p:txBody>
      </p:sp>
      <p:grpSp>
        <p:nvGrpSpPr>
          <p:cNvPr id="2" name="Group 31">
            <a:extLst>
              <a:ext uri="{FF2B5EF4-FFF2-40B4-BE49-F238E27FC236}">
                <a16:creationId xmlns:a16="http://schemas.microsoft.com/office/drawing/2014/main" xmlns="" id="{00306690-BA9A-4FC4-A5F9-39E8BF40EB34}"/>
              </a:ext>
            </a:extLst>
          </p:cNvPr>
          <p:cNvGrpSpPr>
            <a:grpSpLocks/>
          </p:cNvGrpSpPr>
          <p:nvPr/>
        </p:nvGrpSpPr>
        <p:grpSpPr bwMode="auto">
          <a:xfrm>
            <a:off x="611188" y="2205038"/>
            <a:ext cx="6769100" cy="4608512"/>
            <a:chOff x="385" y="1389"/>
            <a:chExt cx="4264" cy="2903"/>
          </a:xfrm>
        </p:grpSpPr>
        <p:sp>
          <p:nvSpPr>
            <p:cNvPr id="229381" name="AutoShape 4">
              <a:extLst>
                <a:ext uri="{FF2B5EF4-FFF2-40B4-BE49-F238E27FC236}">
                  <a16:creationId xmlns:a16="http://schemas.microsoft.com/office/drawing/2014/main" xmlns="" id="{CF960F80-82D1-489C-AFE5-0B6F2E08DAB1}"/>
                </a:ext>
              </a:extLst>
            </p:cNvPr>
            <p:cNvSpPr>
              <a:spLocks noChangeArrowheads="1"/>
            </p:cNvSpPr>
            <p:nvPr/>
          </p:nvSpPr>
          <p:spPr bwMode="auto">
            <a:xfrm>
              <a:off x="385" y="1842"/>
              <a:ext cx="408" cy="363"/>
            </a:xfrm>
            <a:prstGeom prst="flowChartExtra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3300"/>
                  </a:solidFill>
                  <a:cs typeface="Arial" panose="020B0604020202020204" pitchFamily="34" charset="0"/>
                </a:rPr>
                <a:t>A</a:t>
              </a:r>
            </a:p>
          </p:txBody>
        </p:sp>
        <p:sp>
          <p:nvSpPr>
            <p:cNvPr id="229382" name="AutoShape 5">
              <a:extLst>
                <a:ext uri="{FF2B5EF4-FFF2-40B4-BE49-F238E27FC236}">
                  <a16:creationId xmlns:a16="http://schemas.microsoft.com/office/drawing/2014/main" xmlns="" id="{FAE5928A-47B3-447A-B7E4-9D40345965E1}"/>
                </a:ext>
              </a:extLst>
            </p:cNvPr>
            <p:cNvSpPr>
              <a:spLocks noChangeArrowheads="1"/>
            </p:cNvSpPr>
            <p:nvPr/>
          </p:nvSpPr>
          <p:spPr bwMode="auto">
            <a:xfrm>
              <a:off x="431" y="2523"/>
              <a:ext cx="408" cy="363"/>
            </a:xfrm>
            <a:prstGeom prst="flowChartExtra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3300"/>
                  </a:solidFill>
                  <a:cs typeface="Arial" panose="020B0604020202020204" pitchFamily="34" charset="0"/>
                </a:rPr>
                <a:t>A</a:t>
              </a:r>
            </a:p>
          </p:txBody>
        </p:sp>
        <p:sp>
          <p:nvSpPr>
            <p:cNvPr id="229383" name="AutoShape 6">
              <a:extLst>
                <a:ext uri="{FF2B5EF4-FFF2-40B4-BE49-F238E27FC236}">
                  <a16:creationId xmlns:a16="http://schemas.microsoft.com/office/drawing/2014/main" xmlns="" id="{D7D0C69E-703D-4914-A2EF-B25B4B2E85E6}"/>
                </a:ext>
              </a:extLst>
            </p:cNvPr>
            <p:cNvSpPr>
              <a:spLocks noChangeArrowheads="1"/>
            </p:cNvSpPr>
            <p:nvPr/>
          </p:nvSpPr>
          <p:spPr bwMode="auto">
            <a:xfrm>
              <a:off x="431" y="3113"/>
              <a:ext cx="408" cy="363"/>
            </a:xfrm>
            <a:prstGeom prst="flowChartExtra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3300"/>
                  </a:solidFill>
                  <a:cs typeface="Arial" panose="020B0604020202020204" pitchFamily="34" charset="0"/>
                </a:rPr>
                <a:t>A</a:t>
              </a:r>
            </a:p>
          </p:txBody>
        </p:sp>
        <p:sp>
          <p:nvSpPr>
            <p:cNvPr id="229384" name="AutoShape 7">
              <a:extLst>
                <a:ext uri="{FF2B5EF4-FFF2-40B4-BE49-F238E27FC236}">
                  <a16:creationId xmlns:a16="http://schemas.microsoft.com/office/drawing/2014/main" xmlns="" id="{7BC9A33C-6357-4072-B7AC-7C6CE499B373}"/>
                </a:ext>
              </a:extLst>
            </p:cNvPr>
            <p:cNvSpPr>
              <a:spLocks noChangeArrowheads="1"/>
            </p:cNvSpPr>
            <p:nvPr/>
          </p:nvSpPr>
          <p:spPr bwMode="auto">
            <a:xfrm>
              <a:off x="431" y="3702"/>
              <a:ext cx="408" cy="363"/>
            </a:xfrm>
            <a:prstGeom prst="flowChartExtra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3300"/>
                  </a:solidFill>
                  <a:cs typeface="Arial" panose="020B0604020202020204" pitchFamily="34" charset="0"/>
                </a:rPr>
                <a:t>A</a:t>
              </a:r>
            </a:p>
          </p:txBody>
        </p:sp>
        <p:sp>
          <p:nvSpPr>
            <p:cNvPr id="229385" name="Rectangle 8">
              <a:extLst>
                <a:ext uri="{FF2B5EF4-FFF2-40B4-BE49-F238E27FC236}">
                  <a16:creationId xmlns:a16="http://schemas.microsoft.com/office/drawing/2014/main" xmlns="" id="{54DBE272-61C5-4EC8-B6B5-FAADEC7AA87D}"/>
                </a:ext>
              </a:extLst>
            </p:cNvPr>
            <p:cNvSpPr>
              <a:spLocks noChangeArrowheads="1"/>
            </p:cNvSpPr>
            <p:nvPr/>
          </p:nvSpPr>
          <p:spPr bwMode="auto">
            <a:xfrm>
              <a:off x="1293" y="1864"/>
              <a:ext cx="362" cy="36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en-US" altLang="en-US" sz="1800" b="0">
                  <a:solidFill>
                    <a:srgbClr val="FFFF00"/>
                  </a:solidFill>
                  <a:cs typeface="Arial" panose="020B0604020202020204" pitchFamily="34" charset="0"/>
                </a:rPr>
                <a:t>B</a:t>
              </a:r>
            </a:p>
          </p:txBody>
        </p:sp>
        <p:sp>
          <p:nvSpPr>
            <p:cNvPr id="229386" name="Rectangle 9">
              <a:extLst>
                <a:ext uri="{FF2B5EF4-FFF2-40B4-BE49-F238E27FC236}">
                  <a16:creationId xmlns:a16="http://schemas.microsoft.com/office/drawing/2014/main" xmlns="" id="{2B7F6756-D89D-483E-BB00-9CE5DAD371D1}"/>
                </a:ext>
              </a:extLst>
            </p:cNvPr>
            <p:cNvSpPr>
              <a:spLocks noChangeArrowheads="1"/>
            </p:cNvSpPr>
            <p:nvPr/>
          </p:nvSpPr>
          <p:spPr bwMode="auto">
            <a:xfrm>
              <a:off x="1702" y="2569"/>
              <a:ext cx="362" cy="36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en-US" altLang="en-US" sz="1800" b="0">
                  <a:solidFill>
                    <a:srgbClr val="FFFF00"/>
                  </a:solidFill>
                  <a:cs typeface="Arial" panose="020B0604020202020204" pitchFamily="34" charset="0"/>
                </a:rPr>
                <a:t>B</a:t>
              </a:r>
            </a:p>
          </p:txBody>
        </p:sp>
        <p:sp>
          <p:nvSpPr>
            <p:cNvPr id="229387" name="Rectangle 10">
              <a:extLst>
                <a:ext uri="{FF2B5EF4-FFF2-40B4-BE49-F238E27FC236}">
                  <a16:creationId xmlns:a16="http://schemas.microsoft.com/office/drawing/2014/main" xmlns="" id="{AC8EDE87-B771-4963-8010-C8B31B402E2E}"/>
                </a:ext>
              </a:extLst>
            </p:cNvPr>
            <p:cNvSpPr>
              <a:spLocks noChangeArrowheads="1"/>
            </p:cNvSpPr>
            <p:nvPr/>
          </p:nvSpPr>
          <p:spPr bwMode="auto">
            <a:xfrm>
              <a:off x="1293" y="3162"/>
              <a:ext cx="362" cy="36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en-US" altLang="en-US" sz="1800" b="0">
                  <a:solidFill>
                    <a:srgbClr val="FFFF00"/>
                  </a:solidFill>
                  <a:cs typeface="Arial" panose="020B0604020202020204" pitchFamily="34" charset="0"/>
                </a:rPr>
                <a:t>B</a:t>
              </a:r>
            </a:p>
          </p:txBody>
        </p:sp>
        <p:sp>
          <p:nvSpPr>
            <p:cNvPr id="229388" name="Rectangle 11">
              <a:extLst>
                <a:ext uri="{FF2B5EF4-FFF2-40B4-BE49-F238E27FC236}">
                  <a16:creationId xmlns:a16="http://schemas.microsoft.com/office/drawing/2014/main" xmlns="" id="{DFFEA8A6-6E2E-4D58-BA64-064DCE1A939B}"/>
                </a:ext>
              </a:extLst>
            </p:cNvPr>
            <p:cNvSpPr>
              <a:spLocks noChangeArrowheads="1"/>
            </p:cNvSpPr>
            <p:nvPr/>
          </p:nvSpPr>
          <p:spPr bwMode="auto">
            <a:xfrm>
              <a:off x="1702" y="3734"/>
              <a:ext cx="362" cy="36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en-US" altLang="en-US" sz="1800" b="0">
                  <a:solidFill>
                    <a:srgbClr val="FFFF00"/>
                  </a:solidFill>
                  <a:cs typeface="Arial" panose="020B0604020202020204" pitchFamily="34" charset="0"/>
                </a:rPr>
                <a:t>B</a:t>
              </a:r>
            </a:p>
          </p:txBody>
        </p:sp>
        <p:sp>
          <p:nvSpPr>
            <p:cNvPr id="229389" name="Line 12">
              <a:extLst>
                <a:ext uri="{FF2B5EF4-FFF2-40B4-BE49-F238E27FC236}">
                  <a16:creationId xmlns:a16="http://schemas.microsoft.com/office/drawing/2014/main" xmlns="" id="{9850B3D5-9220-4EDB-A55C-F316460CE96A}"/>
                </a:ext>
              </a:extLst>
            </p:cNvPr>
            <p:cNvSpPr>
              <a:spLocks noChangeShapeType="1"/>
            </p:cNvSpPr>
            <p:nvPr/>
          </p:nvSpPr>
          <p:spPr bwMode="auto">
            <a:xfrm>
              <a:off x="1655" y="2024"/>
              <a:ext cx="95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29390" name="Line 13">
              <a:extLst>
                <a:ext uri="{FF2B5EF4-FFF2-40B4-BE49-F238E27FC236}">
                  <a16:creationId xmlns:a16="http://schemas.microsoft.com/office/drawing/2014/main" xmlns="" id="{F4D75F36-F3EA-4E05-BD84-0D3C8FE5E552}"/>
                </a:ext>
              </a:extLst>
            </p:cNvPr>
            <p:cNvSpPr>
              <a:spLocks noChangeShapeType="1"/>
            </p:cNvSpPr>
            <p:nvPr/>
          </p:nvSpPr>
          <p:spPr bwMode="auto">
            <a:xfrm>
              <a:off x="748" y="2705"/>
              <a:ext cx="95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29391" name="Line 14">
              <a:extLst>
                <a:ext uri="{FF2B5EF4-FFF2-40B4-BE49-F238E27FC236}">
                  <a16:creationId xmlns:a16="http://schemas.microsoft.com/office/drawing/2014/main" xmlns="" id="{CAA32A2B-FC94-460C-A4E1-407022AE46EB}"/>
                </a:ext>
              </a:extLst>
            </p:cNvPr>
            <p:cNvSpPr>
              <a:spLocks noChangeShapeType="1"/>
            </p:cNvSpPr>
            <p:nvPr/>
          </p:nvSpPr>
          <p:spPr bwMode="auto">
            <a:xfrm>
              <a:off x="2664" y="3343"/>
              <a:ext cx="95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29392" name="Line 15">
              <a:extLst>
                <a:ext uri="{FF2B5EF4-FFF2-40B4-BE49-F238E27FC236}">
                  <a16:creationId xmlns:a16="http://schemas.microsoft.com/office/drawing/2014/main" xmlns="" id="{19A5E24A-3F68-4B6D-858C-748851AB663D}"/>
                </a:ext>
              </a:extLst>
            </p:cNvPr>
            <p:cNvSpPr>
              <a:spLocks noChangeShapeType="1"/>
            </p:cNvSpPr>
            <p:nvPr/>
          </p:nvSpPr>
          <p:spPr bwMode="auto">
            <a:xfrm>
              <a:off x="748" y="3930"/>
              <a:ext cx="95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29393" name="Line 16">
              <a:extLst>
                <a:ext uri="{FF2B5EF4-FFF2-40B4-BE49-F238E27FC236}">
                  <a16:creationId xmlns:a16="http://schemas.microsoft.com/office/drawing/2014/main" xmlns="" id="{6EF50609-DB98-4C90-AF37-C3264D09658F}"/>
                </a:ext>
              </a:extLst>
            </p:cNvPr>
            <p:cNvSpPr>
              <a:spLocks noChangeShapeType="1"/>
            </p:cNvSpPr>
            <p:nvPr/>
          </p:nvSpPr>
          <p:spPr bwMode="auto">
            <a:xfrm>
              <a:off x="2063" y="3930"/>
              <a:ext cx="953"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29394" name="AutoShape 17">
              <a:extLst>
                <a:ext uri="{FF2B5EF4-FFF2-40B4-BE49-F238E27FC236}">
                  <a16:creationId xmlns:a16="http://schemas.microsoft.com/office/drawing/2014/main" xmlns="" id="{3AE04DFB-EC32-4026-A489-9103E05A0C35}"/>
                </a:ext>
              </a:extLst>
            </p:cNvPr>
            <p:cNvSpPr>
              <a:spLocks noChangeArrowheads="1"/>
            </p:cNvSpPr>
            <p:nvPr/>
          </p:nvSpPr>
          <p:spPr bwMode="auto">
            <a:xfrm>
              <a:off x="1883" y="3022"/>
              <a:ext cx="816" cy="635"/>
            </a:xfrm>
            <a:prstGeom prst="diamond">
              <a:avLst/>
            </a:prstGeom>
            <a:solidFill>
              <a:srgbClr val="FFFF00"/>
            </a:solidFill>
            <a:ln w="9525">
              <a:solidFill>
                <a:srgbClr val="0099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000" b="0">
                  <a:solidFill>
                    <a:srgbClr val="0000FF"/>
                  </a:solidFill>
                </a:rPr>
                <a:t>سنجش نگرش</a:t>
              </a:r>
              <a:endParaRPr lang="en-US" altLang="en-US" sz="2000" b="0">
                <a:solidFill>
                  <a:srgbClr val="0000FF"/>
                </a:solidFill>
              </a:endParaRPr>
            </a:p>
          </p:txBody>
        </p:sp>
        <p:sp>
          <p:nvSpPr>
            <p:cNvPr id="229395" name="AutoShape 18">
              <a:extLst>
                <a:ext uri="{FF2B5EF4-FFF2-40B4-BE49-F238E27FC236}">
                  <a16:creationId xmlns:a16="http://schemas.microsoft.com/office/drawing/2014/main" xmlns="" id="{F2077668-FB16-4343-BA3D-65F1DD71E11F}"/>
                </a:ext>
              </a:extLst>
            </p:cNvPr>
            <p:cNvSpPr>
              <a:spLocks noChangeArrowheads="1"/>
            </p:cNvSpPr>
            <p:nvPr/>
          </p:nvSpPr>
          <p:spPr bwMode="auto">
            <a:xfrm>
              <a:off x="2319" y="2415"/>
              <a:ext cx="833" cy="698"/>
            </a:xfrm>
            <a:prstGeom prst="diamond">
              <a:avLst/>
            </a:prstGeom>
            <a:solidFill>
              <a:srgbClr val="FFFF00"/>
            </a:solidFill>
            <a:ln w="9525">
              <a:solidFill>
                <a:srgbClr val="0099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000" b="0">
                  <a:solidFill>
                    <a:srgbClr val="0000FF"/>
                  </a:solidFill>
                </a:rPr>
                <a:t>سنجش نگرش</a:t>
              </a:r>
              <a:endParaRPr lang="en-US" altLang="en-US" sz="2000" b="0">
                <a:solidFill>
                  <a:srgbClr val="0000FF"/>
                </a:solidFill>
              </a:endParaRPr>
            </a:p>
          </p:txBody>
        </p:sp>
        <p:sp>
          <p:nvSpPr>
            <p:cNvPr id="229396" name="AutoShape 19">
              <a:extLst>
                <a:ext uri="{FF2B5EF4-FFF2-40B4-BE49-F238E27FC236}">
                  <a16:creationId xmlns:a16="http://schemas.microsoft.com/office/drawing/2014/main" xmlns="" id="{D42CBDB4-0CDB-4796-AD98-9E0778984A83}"/>
                </a:ext>
              </a:extLst>
            </p:cNvPr>
            <p:cNvSpPr>
              <a:spLocks noChangeArrowheads="1"/>
            </p:cNvSpPr>
            <p:nvPr/>
          </p:nvSpPr>
          <p:spPr bwMode="auto">
            <a:xfrm>
              <a:off x="2608" y="1707"/>
              <a:ext cx="771" cy="726"/>
            </a:xfrm>
            <a:prstGeom prst="diamond">
              <a:avLst/>
            </a:prstGeom>
            <a:solidFill>
              <a:srgbClr val="FFFF00"/>
            </a:solidFill>
            <a:ln w="9525">
              <a:solidFill>
                <a:srgbClr val="0099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000" b="0">
                  <a:solidFill>
                    <a:srgbClr val="0000FF"/>
                  </a:solidFill>
                </a:rPr>
                <a:t>سنجش نگرش</a:t>
              </a:r>
              <a:endParaRPr lang="en-US" altLang="en-US" sz="2000" b="0">
                <a:solidFill>
                  <a:srgbClr val="0000FF"/>
                </a:solidFill>
              </a:endParaRPr>
            </a:p>
          </p:txBody>
        </p:sp>
        <p:sp>
          <p:nvSpPr>
            <p:cNvPr id="229397" name="AutoShape 20">
              <a:extLst>
                <a:ext uri="{FF2B5EF4-FFF2-40B4-BE49-F238E27FC236}">
                  <a16:creationId xmlns:a16="http://schemas.microsoft.com/office/drawing/2014/main" xmlns="" id="{DFFD7FF2-0B50-4960-BBFF-0C999D93F725}"/>
                </a:ext>
              </a:extLst>
            </p:cNvPr>
            <p:cNvSpPr>
              <a:spLocks noChangeArrowheads="1"/>
            </p:cNvSpPr>
            <p:nvPr/>
          </p:nvSpPr>
          <p:spPr bwMode="auto">
            <a:xfrm>
              <a:off x="2971" y="3612"/>
              <a:ext cx="862" cy="680"/>
            </a:xfrm>
            <a:prstGeom prst="diamond">
              <a:avLst/>
            </a:prstGeom>
            <a:solidFill>
              <a:srgbClr val="FFFF00"/>
            </a:solidFill>
            <a:ln w="9525">
              <a:solidFill>
                <a:srgbClr val="0099FF"/>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000" b="0">
                  <a:solidFill>
                    <a:srgbClr val="0000FF"/>
                  </a:solidFill>
                </a:rPr>
                <a:t>سنجش نگرش</a:t>
              </a:r>
              <a:endParaRPr lang="en-US" altLang="en-US" sz="2000" b="0">
                <a:solidFill>
                  <a:srgbClr val="0000FF"/>
                </a:solidFill>
              </a:endParaRPr>
            </a:p>
          </p:txBody>
        </p:sp>
        <p:sp>
          <p:nvSpPr>
            <p:cNvPr id="229398" name="AutoShape 21">
              <a:extLst>
                <a:ext uri="{FF2B5EF4-FFF2-40B4-BE49-F238E27FC236}">
                  <a16:creationId xmlns:a16="http://schemas.microsoft.com/office/drawing/2014/main" xmlns="" id="{82AFA63E-F358-4D2B-8FD3-FE21572F85FB}"/>
                </a:ext>
              </a:extLst>
            </p:cNvPr>
            <p:cNvSpPr>
              <a:spLocks noChangeArrowheads="1"/>
            </p:cNvSpPr>
            <p:nvPr/>
          </p:nvSpPr>
          <p:spPr bwMode="auto">
            <a:xfrm>
              <a:off x="3668" y="1797"/>
              <a:ext cx="408" cy="363"/>
            </a:xfrm>
            <a:prstGeom prst="flowChartExtra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r>
                <a:rPr lang="en-US" altLang="en-US" sz="1800" b="0">
                  <a:solidFill>
                    <a:srgbClr val="FF3300"/>
                  </a:solidFill>
                  <a:cs typeface="Arial" panose="020B0604020202020204" pitchFamily="34" charset="0"/>
                </a:rPr>
                <a:t>A</a:t>
              </a:r>
            </a:p>
          </p:txBody>
        </p:sp>
        <p:sp>
          <p:nvSpPr>
            <p:cNvPr id="229399" name="Rectangle 22">
              <a:extLst>
                <a:ext uri="{FF2B5EF4-FFF2-40B4-BE49-F238E27FC236}">
                  <a16:creationId xmlns:a16="http://schemas.microsoft.com/office/drawing/2014/main" xmlns="" id="{64CC1C8B-7524-42EB-938A-F24DBF408053}"/>
                </a:ext>
              </a:extLst>
            </p:cNvPr>
            <p:cNvSpPr>
              <a:spLocks noChangeArrowheads="1"/>
            </p:cNvSpPr>
            <p:nvPr/>
          </p:nvSpPr>
          <p:spPr bwMode="auto">
            <a:xfrm>
              <a:off x="3641" y="2523"/>
              <a:ext cx="362" cy="363"/>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en-US" altLang="en-US" sz="1800" b="0">
                  <a:solidFill>
                    <a:srgbClr val="FFFF00"/>
                  </a:solidFill>
                  <a:cs typeface="Arial" panose="020B0604020202020204" pitchFamily="34" charset="0"/>
                </a:rPr>
                <a:t>B</a:t>
              </a:r>
            </a:p>
          </p:txBody>
        </p:sp>
        <p:sp>
          <p:nvSpPr>
            <p:cNvPr id="229400" name="Text Box 23">
              <a:extLst>
                <a:ext uri="{FF2B5EF4-FFF2-40B4-BE49-F238E27FC236}">
                  <a16:creationId xmlns:a16="http://schemas.microsoft.com/office/drawing/2014/main" xmlns="" id="{EBE23D41-888E-492E-BE9E-FD0C81A5B418}"/>
                </a:ext>
              </a:extLst>
            </p:cNvPr>
            <p:cNvSpPr txBox="1">
              <a:spLocks noChangeArrowheads="1"/>
            </p:cNvSpPr>
            <p:nvPr/>
          </p:nvSpPr>
          <p:spPr bwMode="auto">
            <a:xfrm>
              <a:off x="3379" y="2205"/>
              <a:ext cx="95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b="0">
                  <a:solidFill>
                    <a:srgbClr val="FFFF00"/>
                  </a:solidFill>
                </a:rPr>
                <a:t>اثر تقدم </a:t>
              </a:r>
              <a:endParaRPr lang="en-US" altLang="en-US" sz="2000" b="0">
                <a:solidFill>
                  <a:srgbClr val="FFFF00"/>
                </a:solidFill>
              </a:endParaRPr>
            </a:p>
          </p:txBody>
        </p:sp>
        <p:sp>
          <p:nvSpPr>
            <p:cNvPr id="229401" name="Text Box 24">
              <a:extLst>
                <a:ext uri="{FF2B5EF4-FFF2-40B4-BE49-F238E27FC236}">
                  <a16:creationId xmlns:a16="http://schemas.microsoft.com/office/drawing/2014/main" xmlns="" id="{CBBAF856-A7F4-4DCC-A2BE-64BE63E52EE4}"/>
                </a:ext>
              </a:extLst>
            </p:cNvPr>
            <p:cNvSpPr txBox="1">
              <a:spLocks noChangeArrowheads="1"/>
            </p:cNvSpPr>
            <p:nvPr/>
          </p:nvSpPr>
          <p:spPr bwMode="auto">
            <a:xfrm>
              <a:off x="3333" y="2953"/>
              <a:ext cx="95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b="0">
                  <a:solidFill>
                    <a:srgbClr val="FFFF00"/>
                  </a:solidFill>
                </a:rPr>
                <a:t>اثر تاخر </a:t>
              </a:r>
              <a:endParaRPr lang="en-US" altLang="en-US" sz="2000" b="0">
                <a:solidFill>
                  <a:srgbClr val="FFFF00"/>
                </a:solidFill>
              </a:endParaRPr>
            </a:p>
          </p:txBody>
        </p:sp>
        <p:sp>
          <p:nvSpPr>
            <p:cNvPr id="229402" name="Text Box 25">
              <a:extLst>
                <a:ext uri="{FF2B5EF4-FFF2-40B4-BE49-F238E27FC236}">
                  <a16:creationId xmlns:a16="http://schemas.microsoft.com/office/drawing/2014/main" xmlns="" id="{98E617DE-150F-4D40-BD30-37AF98740E09}"/>
                </a:ext>
              </a:extLst>
            </p:cNvPr>
            <p:cNvSpPr txBox="1">
              <a:spLocks noChangeArrowheads="1"/>
            </p:cNvSpPr>
            <p:nvPr/>
          </p:nvSpPr>
          <p:spPr bwMode="auto">
            <a:xfrm>
              <a:off x="3379" y="3200"/>
              <a:ext cx="95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b="0">
                  <a:solidFill>
                    <a:srgbClr val="66FF99"/>
                  </a:solidFill>
                </a:rPr>
                <a:t>هیچکدام </a:t>
              </a:r>
              <a:endParaRPr lang="en-US" altLang="en-US" sz="2000" b="0">
                <a:solidFill>
                  <a:srgbClr val="66FF99"/>
                </a:solidFill>
              </a:endParaRPr>
            </a:p>
          </p:txBody>
        </p:sp>
        <p:sp>
          <p:nvSpPr>
            <p:cNvPr id="229403" name="Text Box 26">
              <a:extLst>
                <a:ext uri="{FF2B5EF4-FFF2-40B4-BE49-F238E27FC236}">
                  <a16:creationId xmlns:a16="http://schemas.microsoft.com/office/drawing/2014/main" xmlns="" id="{7DA32AE7-1D80-43F5-BAD2-EF41FA069E07}"/>
                </a:ext>
              </a:extLst>
            </p:cNvPr>
            <p:cNvSpPr txBox="1">
              <a:spLocks noChangeArrowheads="1"/>
            </p:cNvSpPr>
            <p:nvPr/>
          </p:nvSpPr>
          <p:spPr bwMode="auto">
            <a:xfrm>
              <a:off x="3696" y="3793"/>
              <a:ext cx="95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b="0">
                  <a:solidFill>
                    <a:srgbClr val="66FF99"/>
                  </a:solidFill>
                </a:rPr>
                <a:t>هیچکدام  </a:t>
              </a:r>
              <a:endParaRPr lang="en-US" altLang="en-US" sz="2000" b="0">
                <a:solidFill>
                  <a:srgbClr val="66FF99"/>
                </a:solidFill>
              </a:endParaRPr>
            </a:p>
          </p:txBody>
        </p:sp>
        <p:sp>
          <p:nvSpPr>
            <p:cNvPr id="229404" name="Text Box 27">
              <a:extLst>
                <a:ext uri="{FF2B5EF4-FFF2-40B4-BE49-F238E27FC236}">
                  <a16:creationId xmlns:a16="http://schemas.microsoft.com/office/drawing/2014/main" xmlns="" id="{F760A623-4582-4D80-9F3F-E54479CFF71E}"/>
                </a:ext>
              </a:extLst>
            </p:cNvPr>
            <p:cNvSpPr txBox="1">
              <a:spLocks noChangeArrowheads="1"/>
            </p:cNvSpPr>
            <p:nvPr/>
          </p:nvSpPr>
          <p:spPr bwMode="auto">
            <a:xfrm>
              <a:off x="521" y="1389"/>
              <a:ext cx="95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b="0">
                  <a:solidFill>
                    <a:srgbClr val="0099FF"/>
                  </a:solidFill>
                </a:rPr>
                <a:t>پیام</a:t>
              </a:r>
              <a:endParaRPr lang="en-US" altLang="en-US" sz="2000" b="0">
                <a:solidFill>
                  <a:srgbClr val="0099FF"/>
                </a:solidFill>
              </a:endParaRPr>
            </a:p>
          </p:txBody>
        </p:sp>
        <p:sp>
          <p:nvSpPr>
            <p:cNvPr id="229405" name="Text Box 28">
              <a:extLst>
                <a:ext uri="{FF2B5EF4-FFF2-40B4-BE49-F238E27FC236}">
                  <a16:creationId xmlns:a16="http://schemas.microsoft.com/office/drawing/2014/main" xmlns="" id="{7D501DBA-F06B-42A4-8573-2726B2A5C3E5}"/>
                </a:ext>
              </a:extLst>
            </p:cNvPr>
            <p:cNvSpPr txBox="1">
              <a:spLocks noChangeArrowheads="1"/>
            </p:cNvSpPr>
            <p:nvPr/>
          </p:nvSpPr>
          <p:spPr bwMode="auto">
            <a:xfrm>
              <a:off x="3062" y="1389"/>
              <a:ext cx="953" cy="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000" b="0">
                  <a:solidFill>
                    <a:srgbClr val="0099FF"/>
                  </a:solidFill>
                </a:rPr>
                <a:t>پیام موثرتر</a:t>
              </a:r>
              <a:endParaRPr lang="en-US" altLang="en-US" sz="2000" b="0">
                <a:solidFill>
                  <a:srgbClr val="0099FF"/>
                </a:solidFill>
              </a:endParaRPr>
            </a:p>
          </p:txBody>
        </p:sp>
        <p:sp>
          <p:nvSpPr>
            <p:cNvPr id="229406" name="Line 29">
              <a:extLst>
                <a:ext uri="{FF2B5EF4-FFF2-40B4-BE49-F238E27FC236}">
                  <a16:creationId xmlns:a16="http://schemas.microsoft.com/office/drawing/2014/main" xmlns="" id="{A768A394-91F9-403B-9FED-1DAD051A977C}"/>
                </a:ext>
              </a:extLst>
            </p:cNvPr>
            <p:cNvSpPr>
              <a:spLocks noChangeShapeType="1"/>
            </p:cNvSpPr>
            <p:nvPr/>
          </p:nvSpPr>
          <p:spPr bwMode="auto">
            <a:xfrm>
              <a:off x="703" y="1707"/>
              <a:ext cx="635" cy="0"/>
            </a:xfrm>
            <a:prstGeom prst="line">
              <a:avLst/>
            </a:prstGeom>
            <a:noFill/>
            <a:ln w="9525">
              <a:solidFill>
                <a:srgbClr val="0099FF"/>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29407" name="Line 30">
              <a:extLst>
                <a:ext uri="{FF2B5EF4-FFF2-40B4-BE49-F238E27FC236}">
                  <a16:creationId xmlns:a16="http://schemas.microsoft.com/office/drawing/2014/main" xmlns="" id="{FBD8AFB3-007E-453E-92C1-C3C506037BED}"/>
                </a:ext>
              </a:extLst>
            </p:cNvPr>
            <p:cNvSpPr>
              <a:spLocks noChangeShapeType="1"/>
            </p:cNvSpPr>
            <p:nvPr/>
          </p:nvSpPr>
          <p:spPr bwMode="auto">
            <a:xfrm>
              <a:off x="3198" y="1658"/>
              <a:ext cx="680" cy="0"/>
            </a:xfrm>
            <a:prstGeom prst="line">
              <a:avLst/>
            </a:prstGeom>
            <a:noFill/>
            <a:ln w="9525">
              <a:solidFill>
                <a:srgbClr val="0099FF"/>
              </a:solidFill>
              <a:round/>
              <a:headEnd/>
              <a:tailEn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27683"/>
                                        </p:tgtEl>
                                        <p:attrNameLst>
                                          <p:attrName>style.visibility</p:attrName>
                                        </p:attrNameLst>
                                      </p:cBhvr>
                                      <p:to>
                                        <p:strVal val="visible"/>
                                      </p:to>
                                    </p:set>
                                    <p:anim calcmode="lin" valueType="num">
                                      <p:cBhvr>
                                        <p:cTn id="7" dur="2000" fill="hold"/>
                                        <p:tgtEl>
                                          <p:spTgt spid="327683"/>
                                        </p:tgtEl>
                                        <p:attrNameLst>
                                          <p:attrName>ppt_w</p:attrName>
                                        </p:attrNameLst>
                                      </p:cBhvr>
                                      <p:tavLst>
                                        <p:tav tm="0">
                                          <p:val>
                                            <p:strVal val="#ppt_w*0.70"/>
                                          </p:val>
                                        </p:tav>
                                        <p:tav tm="100000">
                                          <p:val>
                                            <p:strVal val="#ppt_w"/>
                                          </p:val>
                                        </p:tav>
                                      </p:tavLst>
                                    </p:anim>
                                    <p:anim calcmode="lin" valueType="num">
                                      <p:cBhvr>
                                        <p:cTn id="8" dur="2000" fill="hold"/>
                                        <p:tgtEl>
                                          <p:spTgt spid="327683"/>
                                        </p:tgtEl>
                                        <p:attrNameLst>
                                          <p:attrName>ppt_h</p:attrName>
                                        </p:attrNameLst>
                                      </p:cBhvr>
                                      <p:tavLst>
                                        <p:tav tm="0">
                                          <p:val>
                                            <p:strVal val="#ppt_h"/>
                                          </p:val>
                                        </p:tav>
                                        <p:tav tm="100000">
                                          <p:val>
                                            <p:strVal val="#ppt_h"/>
                                          </p:val>
                                        </p:tav>
                                      </p:tavLst>
                                    </p:anim>
                                    <p:animEffect transition="in" filter="fade">
                                      <p:cBhvr>
                                        <p:cTn id="9" dur="2000"/>
                                        <p:tgtEl>
                                          <p:spTgt spid="327683"/>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strVal val="#ppt_w*0.70"/>
                                          </p:val>
                                        </p:tav>
                                        <p:tav tm="100000">
                                          <p:val>
                                            <p:strVal val="#ppt_w"/>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683" grpId="0"/>
    </p:bldLst>
  </p:timing>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8707" name="Text Box 3">
            <a:extLst>
              <a:ext uri="{FF2B5EF4-FFF2-40B4-BE49-F238E27FC236}">
                <a16:creationId xmlns:a16="http://schemas.microsoft.com/office/drawing/2014/main" xmlns="" id="{16FD1CC7-DA5F-4D34-A38B-5A5A9D3A5218}"/>
              </a:ext>
            </a:extLst>
          </p:cNvPr>
          <p:cNvSpPr txBox="1">
            <a:spLocks noChangeArrowheads="1"/>
          </p:cNvSpPr>
          <p:nvPr/>
        </p:nvSpPr>
        <p:spPr bwMode="auto">
          <a:xfrm>
            <a:off x="5508625" y="549275"/>
            <a:ext cx="287972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a:solidFill>
                  <a:schemeClr val="tx2"/>
                </a:solidFill>
              </a:rPr>
              <a:t>3- زمینه ارائه پیام </a:t>
            </a:r>
          </a:p>
        </p:txBody>
      </p:sp>
      <p:sp>
        <p:nvSpPr>
          <p:cNvPr id="328708" name="Line 4">
            <a:extLst>
              <a:ext uri="{FF2B5EF4-FFF2-40B4-BE49-F238E27FC236}">
                <a16:creationId xmlns:a16="http://schemas.microsoft.com/office/drawing/2014/main" xmlns="" id="{5AB224D8-099B-4E57-B9CC-4ACE70360A09}"/>
              </a:ext>
            </a:extLst>
          </p:cNvPr>
          <p:cNvSpPr>
            <a:spLocks noChangeShapeType="1"/>
          </p:cNvSpPr>
          <p:nvPr/>
        </p:nvSpPr>
        <p:spPr bwMode="auto">
          <a:xfrm>
            <a:off x="7092950" y="1109663"/>
            <a:ext cx="0" cy="433387"/>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8709" name="Rectangle 5">
            <a:extLst>
              <a:ext uri="{FF2B5EF4-FFF2-40B4-BE49-F238E27FC236}">
                <a16:creationId xmlns:a16="http://schemas.microsoft.com/office/drawing/2014/main" xmlns="" id="{76B1C01E-E5CC-48A5-B960-8DA4F7BAAF0B}"/>
              </a:ext>
            </a:extLst>
          </p:cNvPr>
          <p:cNvSpPr>
            <a:spLocks noChangeArrowheads="1"/>
          </p:cNvSpPr>
          <p:nvPr/>
        </p:nvSpPr>
        <p:spPr bwMode="auto">
          <a:xfrm>
            <a:off x="5426075" y="1614488"/>
            <a:ext cx="3311525" cy="647700"/>
          </a:xfrm>
          <a:prstGeom prst="rect">
            <a:avLst/>
          </a:prstGeom>
          <a:solidFill>
            <a:srgbClr val="FF33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تاثیر عوامل مداخله کننده </a:t>
            </a:r>
            <a:endParaRPr lang="en-US" altLang="en-US" sz="2500">
              <a:solidFill>
                <a:srgbClr val="FFFF00"/>
              </a:solidFill>
            </a:endParaRPr>
          </a:p>
        </p:txBody>
      </p:sp>
      <p:sp>
        <p:nvSpPr>
          <p:cNvPr id="328710" name="Text Box 6">
            <a:extLst>
              <a:ext uri="{FF2B5EF4-FFF2-40B4-BE49-F238E27FC236}">
                <a16:creationId xmlns:a16="http://schemas.microsoft.com/office/drawing/2014/main" xmlns="" id="{0AC3756D-0543-41E7-AFD8-B0BB1E994EA0}"/>
              </a:ext>
            </a:extLst>
          </p:cNvPr>
          <p:cNvSpPr txBox="1">
            <a:spLocks noChangeArrowheads="1"/>
          </p:cNvSpPr>
          <p:nvPr/>
        </p:nvSpPr>
        <p:spPr bwMode="auto">
          <a:xfrm>
            <a:off x="5940425" y="3141663"/>
            <a:ext cx="266382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a:solidFill>
                  <a:schemeClr val="tx2"/>
                </a:solidFill>
              </a:rPr>
              <a:t>4- گیرندگان پیام </a:t>
            </a:r>
            <a:endParaRPr lang="en-US" altLang="en-US">
              <a:solidFill>
                <a:schemeClr val="tx2"/>
              </a:solidFill>
            </a:endParaRPr>
          </a:p>
        </p:txBody>
      </p:sp>
      <p:sp>
        <p:nvSpPr>
          <p:cNvPr id="328711" name="Line 7">
            <a:extLst>
              <a:ext uri="{FF2B5EF4-FFF2-40B4-BE49-F238E27FC236}">
                <a16:creationId xmlns:a16="http://schemas.microsoft.com/office/drawing/2014/main" xmlns="" id="{BD573566-F813-4A96-A450-321F7E16268F}"/>
              </a:ext>
            </a:extLst>
          </p:cNvPr>
          <p:cNvSpPr>
            <a:spLocks noChangeShapeType="1"/>
          </p:cNvSpPr>
          <p:nvPr/>
        </p:nvSpPr>
        <p:spPr bwMode="auto">
          <a:xfrm>
            <a:off x="7380288" y="3717925"/>
            <a:ext cx="0" cy="647700"/>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28712" name="Text Box 8">
            <a:extLst>
              <a:ext uri="{FF2B5EF4-FFF2-40B4-BE49-F238E27FC236}">
                <a16:creationId xmlns:a16="http://schemas.microsoft.com/office/drawing/2014/main" xmlns="" id="{E063DB8B-398E-4B11-8523-976DE1669B84}"/>
              </a:ext>
            </a:extLst>
          </p:cNvPr>
          <p:cNvSpPr txBox="1">
            <a:spLocks noChangeArrowheads="1"/>
          </p:cNvSpPr>
          <p:nvPr/>
        </p:nvSpPr>
        <p:spPr bwMode="auto">
          <a:xfrm>
            <a:off x="6011863" y="4354513"/>
            <a:ext cx="2519362"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a:solidFill>
                  <a:srgbClr val="66FF99"/>
                </a:solidFill>
              </a:rPr>
              <a:t>شخصیت مخاطب </a:t>
            </a:r>
            <a:endParaRPr lang="en-US" altLang="en-US">
              <a:solidFill>
                <a:srgbClr val="66FF99"/>
              </a:solidFill>
            </a:endParaRPr>
          </a:p>
        </p:txBody>
      </p:sp>
      <p:sp>
        <p:nvSpPr>
          <p:cNvPr id="328713" name="Rectangle 9">
            <a:extLst>
              <a:ext uri="{FF2B5EF4-FFF2-40B4-BE49-F238E27FC236}">
                <a16:creationId xmlns:a16="http://schemas.microsoft.com/office/drawing/2014/main" xmlns="" id="{36C5DD87-18FE-4BE1-B7E3-3A76CE0C9AC7}"/>
              </a:ext>
            </a:extLst>
          </p:cNvPr>
          <p:cNvSpPr>
            <a:spLocks noChangeArrowheads="1"/>
          </p:cNvSpPr>
          <p:nvPr/>
        </p:nvSpPr>
        <p:spPr bwMode="auto">
          <a:xfrm>
            <a:off x="6589713" y="5445125"/>
            <a:ext cx="1008062" cy="647700"/>
          </a:xfrm>
          <a:prstGeom prst="rect">
            <a:avLst/>
          </a:prstGeom>
          <a:solidFill>
            <a:srgbClr val="FF33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هوش</a:t>
            </a:r>
            <a:endParaRPr lang="en-US" altLang="en-US" sz="2500">
              <a:solidFill>
                <a:srgbClr val="FFFF00"/>
              </a:solidFill>
            </a:endParaRPr>
          </a:p>
        </p:txBody>
      </p:sp>
      <p:sp>
        <p:nvSpPr>
          <p:cNvPr id="328714" name="Rectangle 10">
            <a:extLst>
              <a:ext uri="{FF2B5EF4-FFF2-40B4-BE49-F238E27FC236}">
                <a16:creationId xmlns:a16="http://schemas.microsoft.com/office/drawing/2014/main" xmlns="" id="{1BAB2FE3-6C3A-4619-9629-377BBDDC9ABB}"/>
              </a:ext>
            </a:extLst>
          </p:cNvPr>
          <p:cNvSpPr>
            <a:spLocks noChangeArrowheads="1"/>
          </p:cNvSpPr>
          <p:nvPr/>
        </p:nvSpPr>
        <p:spPr bwMode="auto">
          <a:xfrm>
            <a:off x="4573588" y="5445125"/>
            <a:ext cx="1873250" cy="647700"/>
          </a:xfrm>
          <a:prstGeom prst="rect">
            <a:avLst/>
          </a:prstGeom>
          <a:solidFill>
            <a:srgbClr val="FF33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عزت نفس</a:t>
            </a:r>
            <a:endParaRPr lang="en-US" altLang="en-US" sz="2500">
              <a:solidFill>
                <a:srgbClr val="FFFF00"/>
              </a:solidFill>
            </a:endParaRPr>
          </a:p>
        </p:txBody>
      </p:sp>
      <p:sp>
        <p:nvSpPr>
          <p:cNvPr id="328715" name="Rectangle 11">
            <a:extLst>
              <a:ext uri="{FF2B5EF4-FFF2-40B4-BE49-F238E27FC236}">
                <a16:creationId xmlns:a16="http://schemas.microsoft.com/office/drawing/2014/main" xmlns="" id="{1F34C3AA-2A21-4828-887B-E1D41F6F7F9C}"/>
              </a:ext>
            </a:extLst>
          </p:cNvPr>
          <p:cNvSpPr>
            <a:spLocks noChangeArrowheads="1"/>
          </p:cNvSpPr>
          <p:nvPr/>
        </p:nvSpPr>
        <p:spPr bwMode="auto">
          <a:xfrm>
            <a:off x="1690688" y="5438775"/>
            <a:ext cx="2738437" cy="654050"/>
          </a:xfrm>
          <a:prstGeom prst="rect">
            <a:avLst/>
          </a:prstGeom>
          <a:solidFill>
            <a:srgbClr val="FF33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نیاز به تایید اجتماعی</a:t>
            </a:r>
            <a:endParaRPr lang="en-US" altLang="en-US" sz="2500">
              <a:solidFill>
                <a:srgbClr val="FFFF00"/>
              </a:solidFill>
            </a:endParaRPr>
          </a:p>
        </p:txBody>
      </p:sp>
      <p:sp>
        <p:nvSpPr>
          <p:cNvPr id="328716" name="Rectangle 12">
            <a:extLst>
              <a:ext uri="{FF2B5EF4-FFF2-40B4-BE49-F238E27FC236}">
                <a16:creationId xmlns:a16="http://schemas.microsoft.com/office/drawing/2014/main" xmlns="" id="{750C24C4-D4D2-4477-8F01-62037099FB39}"/>
              </a:ext>
            </a:extLst>
          </p:cNvPr>
          <p:cNvSpPr>
            <a:spLocks noChangeArrowheads="1"/>
          </p:cNvSpPr>
          <p:nvPr/>
        </p:nvSpPr>
        <p:spPr bwMode="auto">
          <a:xfrm>
            <a:off x="468313" y="5445125"/>
            <a:ext cx="1079500" cy="647700"/>
          </a:xfrm>
          <a:prstGeom prst="rect">
            <a:avLst/>
          </a:prstGeom>
          <a:solidFill>
            <a:srgbClr val="FF3300"/>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جنس</a:t>
            </a:r>
            <a:endParaRPr lang="en-US" altLang="en-US" sz="2500">
              <a:solidFill>
                <a:srgbClr val="FFFF00"/>
              </a:solidFill>
            </a:endParaRPr>
          </a:p>
        </p:txBody>
      </p:sp>
      <p:sp>
        <p:nvSpPr>
          <p:cNvPr id="328717" name="Line 13">
            <a:extLst>
              <a:ext uri="{FF2B5EF4-FFF2-40B4-BE49-F238E27FC236}">
                <a16:creationId xmlns:a16="http://schemas.microsoft.com/office/drawing/2014/main" xmlns="" id="{591242EC-A464-4027-98FE-BFAB7AD15442}"/>
              </a:ext>
            </a:extLst>
          </p:cNvPr>
          <p:cNvSpPr>
            <a:spLocks noChangeShapeType="1"/>
          </p:cNvSpPr>
          <p:nvPr/>
        </p:nvSpPr>
        <p:spPr bwMode="auto">
          <a:xfrm flipH="1">
            <a:off x="7092950" y="4868863"/>
            <a:ext cx="360363" cy="503237"/>
          </a:xfrm>
          <a:prstGeom prst="line">
            <a:avLst/>
          </a:prstGeom>
          <a:noFill/>
          <a:ln w="9525">
            <a:solidFill>
              <a:srgbClr val="FFFF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328707"/>
                                        </p:tgtEl>
                                        <p:attrNameLst>
                                          <p:attrName>style.visibility</p:attrName>
                                        </p:attrNameLst>
                                      </p:cBhvr>
                                      <p:to>
                                        <p:strVal val="visible"/>
                                      </p:to>
                                    </p:set>
                                    <p:anim to="" calcmode="lin" valueType="num">
                                      <p:cBhvr>
                                        <p:cTn id="7" dur="1" fill="hold"/>
                                        <p:tgtEl>
                                          <p:spTgt spid="328707"/>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28708"/>
                                        </p:tgtEl>
                                        <p:attrNameLst>
                                          <p:attrName>style.visibility</p:attrName>
                                        </p:attrNameLst>
                                      </p:cBhvr>
                                      <p:to>
                                        <p:strVal val="visible"/>
                                      </p:to>
                                    </p:set>
                                    <p:anim to="" calcmode="lin" valueType="num">
                                      <p:cBhvr>
                                        <p:cTn id="11" dur="1" fill="hold"/>
                                        <p:tgtEl>
                                          <p:spTgt spid="328708"/>
                                        </p:tgtEl>
                                        <p:attrNameLst>
                                          <p:attrName/>
                                        </p:attrNameLst>
                                      </p:cBhvr>
                                    </p:anim>
                                  </p:childTnLst>
                                </p:cTn>
                              </p:par>
                            </p:childTnLst>
                          </p:cTn>
                        </p:par>
                        <p:par>
                          <p:cTn id="12" fill="hold" nodeType="afterGroup">
                            <p:stCondLst>
                              <p:cond delay="0"/>
                            </p:stCondLst>
                            <p:childTnLst>
                              <p:par>
                                <p:cTn id="13" presetID="24" presetClass="entr" presetSubtype="0" fill="hold" grpId="0" nodeType="afterEffect">
                                  <p:stCondLst>
                                    <p:cond delay="0"/>
                                  </p:stCondLst>
                                  <p:childTnLst>
                                    <p:set>
                                      <p:cBhvr>
                                        <p:cTn id="14" dur="1" fill="hold">
                                          <p:stCondLst>
                                            <p:cond delay="0"/>
                                          </p:stCondLst>
                                        </p:cTn>
                                        <p:tgtEl>
                                          <p:spTgt spid="328709"/>
                                        </p:tgtEl>
                                        <p:attrNameLst>
                                          <p:attrName>style.visibility</p:attrName>
                                        </p:attrNameLst>
                                      </p:cBhvr>
                                      <p:to>
                                        <p:strVal val="visible"/>
                                      </p:to>
                                    </p:set>
                                    <p:anim to="" calcmode="lin" valueType="num">
                                      <p:cBhvr>
                                        <p:cTn id="15" dur="1" fill="hold"/>
                                        <p:tgtEl>
                                          <p:spTgt spid="328709"/>
                                        </p:tgtEl>
                                        <p:attrNameLst>
                                          <p:attrName/>
                                        </p:attrNameLst>
                                      </p:cBhvr>
                                    </p:anim>
                                  </p:childTnLst>
                                </p:cTn>
                              </p:par>
                            </p:childTnLst>
                          </p:cTn>
                        </p:par>
                        <p:par>
                          <p:cTn id="16" fill="hold" nodeType="afterGroup">
                            <p:stCondLst>
                              <p:cond delay="0"/>
                            </p:stCondLst>
                            <p:childTnLst>
                              <p:par>
                                <p:cTn id="17" presetID="24" presetClass="entr" presetSubtype="0" fill="hold" grpId="0" nodeType="afterEffect">
                                  <p:stCondLst>
                                    <p:cond delay="0"/>
                                  </p:stCondLst>
                                  <p:childTnLst>
                                    <p:set>
                                      <p:cBhvr>
                                        <p:cTn id="18" dur="1" fill="hold">
                                          <p:stCondLst>
                                            <p:cond delay="0"/>
                                          </p:stCondLst>
                                        </p:cTn>
                                        <p:tgtEl>
                                          <p:spTgt spid="328710"/>
                                        </p:tgtEl>
                                        <p:attrNameLst>
                                          <p:attrName>style.visibility</p:attrName>
                                        </p:attrNameLst>
                                      </p:cBhvr>
                                      <p:to>
                                        <p:strVal val="visible"/>
                                      </p:to>
                                    </p:set>
                                    <p:anim to="" calcmode="lin" valueType="num">
                                      <p:cBhvr>
                                        <p:cTn id="19" dur="1" fill="hold"/>
                                        <p:tgtEl>
                                          <p:spTgt spid="328710"/>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328711"/>
                                        </p:tgtEl>
                                        <p:attrNameLst>
                                          <p:attrName>style.visibility</p:attrName>
                                        </p:attrNameLst>
                                      </p:cBhvr>
                                      <p:to>
                                        <p:strVal val="visible"/>
                                      </p:to>
                                    </p:set>
                                    <p:anim to="" calcmode="lin" valueType="num">
                                      <p:cBhvr>
                                        <p:cTn id="23" dur="1" fill="hold"/>
                                        <p:tgtEl>
                                          <p:spTgt spid="328711"/>
                                        </p:tgtEl>
                                        <p:attrNameLst>
                                          <p:attrName/>
                                        </p:attrNameLst>
                                      </p:cBhvr>
                                    </p:anim>
                                  </p:childTnLst>
                                </p:cTn>
                              </p:par>
                            </p:childTnLst>
                          </p:cTn>
                        </p:par>
                        <p:par>
                          <p:cTn id="24" fill="hold" nodeType="afterGroup">
                            <p:stCondLst>
                              <p:cond delay="0"/>
                            </p:stCondLst>
                            <p:childTnLst>
                              <p:par>
                                <p:cTn id="25" presetID="24" presetClass="entr" presetSubtype="0" fill="hold" grpId="0" nodeType="afterEffect">
                                  <p:stCondLst>
                                    <p:cond delay="0"/>
                                  </p:stCondLst>
                                  <p:childTnLst>
                                    <p:set>
                                      <p:cBhvr>
                                        <p:cTn id="26" dur="1" fill="hold">
                                          <p:stCondLst>
                                            <p:cond delay="0"/>
                                          </p:stCondLst>
                                        </p:cTn>
                                        <p:tgtEl>
                                          <p:spTgt spid="328712"/>
                                        </p:tgtEl>
                                        <p:attrNameLst>
                                          <p:attrName>style.visibility</p:attrName>
                                        </p:attrNameLst>
                                      </p:cBhvr>
                                      <p:to>
                                        <p:strVal val="visible"/>
                                      </p:to>
                                    </p:set>
                                    <p:anim to="" calcmode="lin" valueType="num">
                                      <p:cBhvr>
                                        <p:cTn id="27" dur="1" fill="hold"/>
                                        <p:tgtEl>
                                          <p:spTgt spid="328712"/>
                                        </p:tgtEl>
                                        <p:attrNameLst>
                                          <p:attrName/>
                                        </p:attrNameLst>
                                      </p:cBhvr>
                                    </p:anim>
                                  </p:childTnLst>
                                </p:cTn>
                              </p:par>
                            </p:childTnLst>
                          </p:cTn>
                        </p:par>
                        <p:par>
                          <p:cTn id="28" fill="hold" nodeType="afterGroup">
                            <p:stCondLst>
                              <p:cond delay="0"/>
                            </p:stCondLst>
                            <p:childTnLst>
                              <p:par>
                                <p:cTn id="29" presetID="24" presetClass="entr" presetSubtype="0" fill="hold" nodeType="afterEffect">
                                  <p:stCondLst>
                                    <p:cond delay="0"/>
                                  </p:stCondLst>
                                  <p:childTnLst>
                                    <p:set>
                                      <p:cBhvr>
                                        <p:cTn id="30" dur="1" fill="hold">
                                          <p:stCondLst>
                                            <p:cond delay="0"/>
                                          </p:stCondLst>
                                        </p:cTn>
                                        <p:tgtEl>
                                          <p:spTgt spid="328717"/>
                                        </p:tgtEl>
                                        <p:attrNameLst>
                                          <p:attrName>style.visibility</p:attrName>
                                        </p:attrNameLst>
                                      </p:cBhvr>
                                      <p:to>
                                        <p:strVal val="visible"/>
                                      </p:to>
                                    </p:set>
                                    <p:anim to="" calcmode="lin" valueType="num">
                                      <p:cBhvr>
                                        <p:cTn id="31" dur="1" fill="hold"/>
                                        <p:tgtEl>
                                          <p:spTgt spid="328717"/>
                                        </p:tgtEl>
                                        <p:attrNameLst>
                                          <p:attrName/>
                                        </p:attrNameLst>
                                      </p:cBhvr>
                                    </p:anim>
                                  </p:childTnLst>
                                </p:cTn>
                              </p:par>
                            </p:childTnLst>
                          </p:cTn>
                        </p:par>
                        <p:par>
                          <p:cTn id="32" fill="hold" nodeType="afterGroup">
                            <p:stCondLst>
                              <p:cond delay="0"/>
                            </p:stCondLst>
                            <p:childTnLst>
                              <p:par>
                                <p:cTn id="33" presetID="24" presetClass="entr" presetSubtype="0" fill="hold" grpId="0" nodeType="afterEffect">
                                  <p:stCondLst>
                                    <p:cond delay="0"/>
                                  </p:stCondLst>
                                  <p:childTnLst>
                                    <p:set>
                                      <p:cBhvr>
                                        <p:cTn id="34" dur="1" fill="hold">
                                          <p:stCondLst>
                                            <p:cond delay="0"/>
                                          </p:stCondLst>
                                        </p:cTn>
                                        <p:tgtEl>
                                          <p:spTgt spid="328713"/>
                                        </p:tgtEl>
                                        <p:attrNameLst>
                                          <p:attrName>style.visibility</p:attrName>
                                        </p:attrNameLst>
                                      </p:cBhvr>
                                      <p:to>
                                        <p:strVal val="visible"/>
                                      </p:to>
                                    </p:set>
                                    <p:anim to="" calcmode="lin" valueType="num">
                                      <p:cBhvr>
                                        <p:cTn id="35" dur="1" fill="hold"/>
                                        <p:tgtEl>
                                          <p:spTgt spid="328713"/>
                                        </p:tgtEl>
                                        <p:attrNameLst>
                                          <p:attrName/>
                                        </p:attrNameLst>
                                      </p:cBhvr>
                                    </p:anim>
                                  </p:childTnLst>
                                </p:cTn>
                              </p:par>
                            </p:childTnLst>
                          </p:cTn>
                        </p:par>
                        <p:par>
                          <p:cTn id="36" fill="hold" nodeType="afterGroup">
                            <p:stCondLst>
                              <p:cond delay="0"/>
                            </p:stCondLst>
                            <p:childTnLst>
                              <p:par>
                                <p:cTn id="37" presetID="24" presetClass="entr" presetSubtype="0" fill="hold" grpId="0" nodeType="afterEffect">
                                  <p:stCondLst>
                                    <p:cond delay="0"/>
                                  </p:stCondLst>
                                  <p:childTnLst>
                                    <p:set>
                                      <p:cBhvr>
                                        <p:cTn id="38" dur="1" fill="hold">
                                          <p:stCondLst>
                                            <p:cond delay="0"/>
                                          </p:stCondLst>
                                        </p:cTn>
                                        <p:tgtEl>
                                          <p:spTgt spid="328714"/>
                                        </p:tgtEl>
                                        <p:attrNameLst>
                                          <p:attrName>style.visibility</p:attrName>
                                        </p:attrNameLst>
                                      </p:cBhvr>
                                      <p:to>
                                        <p:strVal val="visible"/>
                                      </p:to>
                                    </p:set>
                                    <p:anim to="" calcmode="lin" valueType="num">
                                      <p:cBhvr>
                                        <p:cTn id="39" dur="1" fill="hold"/>
                                        <p:tgtEl>
                                          <p:spTgt spid="328714"/>
                                        </p:tgtEl>
                                        <p:attrNameLst>
                                          <p:attrName/>
                                        </p:attrNameLst>
                                      </p:cBhvr>
                                    </p:anim>
                                  </p:childTnLst>
                                </p:cTn>
                              </p:par>
                            </p:childTnLst>
                          </p:cTn>
                        </p:par>
                        <p:par>
                          <p:cTn id="40" fill="hold" nodeType="afterGroup">
                            <p:stCondLst>
                              <p:cond delay="0"/>
                            </p:stCondLst>
                            <p:childTnLst>
                              <p:par>
                                <p:cTn id="41" presetID="24" presetClass="entr" presetSubtype="0" fill="hold" grpId="0" nodeType="afterEffect">
                                  <p:stCondLst>
                                    <p:cond delay="0"/>
                                  </p:stCondLst>
                                  <p:childTnLst>
                                    <p:set>
                                      <p:cBhvr>
                                        <p:cTn id="42" dur="1" fill="hold">
                                          <p:stCondLst>
                                            <p:cond delay="0"/>
                                          </p:stCondLst>
                                        </p:cTn>
                                        <p:tgtEl>
                                          <p:spTgt spid="328715"/>
                                        </p:tgtEl>
                                        <p:attrNameLst>
                                          <p:attrName>style.visibility</p:attrName>
                                        </p:attrNameLst>
                                      </p:cBhvr>
                                      <p:to>
                                        <p:strVal val="visible"/>
                                      </p:to>
                                    </p:set>
                                    <p:anim to="" calcmode="lin" valueType="num">
                                      <p:cBhvr>
                                        <p:cTn id="43" dur="1" fill="hold"/>
                                        <p:tgtEl>
                                          <p:spTgt spid="328715"/>
                                        </p:tgtEl>
                                        <p:attrNameLst>
                                          <p:attrName/>
                                        </p:attrNameLst>
                                      </p:cBhvr>
                                    </p:anim>
                                  </p:childTnLst>
                                </p:cTn>
                              </p:par>
                            </p:childTnLst>
                          </p:cTn>
                        </p:par>
                        <p:par>
                          <p:cTn id="44" fill="hold" nodeType="afterGroup">
                            <p:stCondLst>
                              <p:cond delay="0"/>
                            </p:stCondLst>
                            <p:childTnLst>
                              <p:par>
                                <p:cTn id="45" presetID="24" presetClass="entr" presetSubtype="0" fill="hold" grpId="0" nodeType="afterEffect">
                                  <p:stCondLst>
                                    <p:cond delay="0"/>
                                  </p:stCondLst>
                                  <p:childTnLst>
                                    <p:set>
                                      <p:cBhvr>
                                        <p:cTn id="46" dur="1" fill="hold">
                                          <p:stCondLst>
                                            <p:cond delay="0"/>
                                          </p:stCondLst>
                                        </p:cTn>
                                        <p:tgtEl>
                                          <p:spTgt spid="328716"/>
                                        </p:tgtEl>
                                        <p:attrNameLst>
                                          <p:attrName>style.visibility</p:attrName>
                                        </p:attrNameLst>
                                      </p:cBhvr>
                                      <p:to>
                                        <p:strVal val="visible"/>
                                      </p:to>
                                    </p:set>
                                    <p:anim to="" calcmode="lin" valueType="num">
                                      <p:cBhvr>
                                        <p:cTn id="47" dur="1" fill="hold"/>
                                        <p:tgtEl>
                                          <p:spTgt spid="3287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707" grpId="0"/>
      <p:bldP spid="328709" grpId="0" animBg="1"/>
      <p:bldP spid="328710" grpId="0"/>
      <p:bldP spid="328712" grpId="0"/>
      <p:bldP spid="328713" grpId="0" animBg="1"/>
      <p:bldP spid="328714" grpId="0" animBg="1"/>
      <p:bldP spid="328715" grpId="0" animBg="1"/>
      <p:bldP spid="328716" grpId="0" animBg="1"/>
    </p:bld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426" name="Text Box 2">
            <a:extLst>
              <a:ext uri="{FF2B5EF4-FFF2-40B4-BE49-F238E27FC236}">
                <a16:creationId xmlns:a16="http://schemas.microsoft.com/office/drawing/2014/main" xmlns="" id="{5AFAB40C-E434-43C9-8CB8-8AC3ACD47A6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29731" name="Text Box 3">
            <a:extLst>
              <a:ext uri="{FF2B5EF4-FFF2-40B4-BE49-F238E27FC236}">
                <a16:creationId xmlns:a16="http://schemas.microsoft.com/office/drawing/2014/main" xmlns="" id="{F8B476CC-2101-4EB1-B5D3-E710FAF9B118}"/>
              </a:ext>
            </a:extLst>
          </p:cNvPr>
          <p:cNvSpPr txBox="1">
            <a:spLocks noChangeArrowheads="1"/>
          </p:cNvSpPr>
          <p:nvPr/>
        </p:nvSpPr>
        <p:spPr bwMode="auto">
          <a:xfrm>
            <a:off x="755650" y="549275"/>
            <a:ext cx="7632700" cy="519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66FFFF"/>
                </a:solidFill>
              </a:rPr>
              <a:t>2- الگوهای شناختی تغییر نگرش</a:t>
            </a:r>
          </a:p>
          <a:p>
            <a:pPr eaLnBrk="1" hangingPunct="1">
              <a:lnSpc>
                <a:spcPct val="150000"/>
              </a:lnSpc>
            </a:pPr>
            <a:endParaRPr lang="fa-IR" altLang="en-US">
              <a:solidFill>
                <a:srgbClr val="66FF99"/>
              </a:solidFill>
            </a:endParaRPr>
          </a:p>
          <a:p>
            <a:pPr algn="ctr" eaLnBrk="1" hangingPunct="1">
              <a:lnSpc>
                <a:spcPct val="150000"/>
              </a:lnSpc>
            </a:pPr>
            <a:r>
              <a:rPr lang="fa-IR" altLang="en-US">
                <a:solidFill>
                  <a:srgbClr val="66FF99"/>
                </a:solidFill>
              </a:rPr>
              <a:t>الف – الگوی قضاوت اجتماعی </a:t>
            </a:r>
          </a:p>
          <a:p>
            <a:pPr algn="ctr" eaLnBrk="1" hangingPunct="1">
              <a:lnSpc>
                <a:spcPct val="150000"/>
              </a:lnSpc>
            </a:pPr>
            <a:r>
              <a:rPr lang="fa-IR" altLang="en-US">
                <a:solidFill>
                  <a:srgbClr val="66FF99"/>
                </a:solidFill>
              </a:rPr>
              <a:t>(مظفر شریف ) </a:t>
            </a:r>
          </a:p>
          <a:p>
            <a:pPr eaLnBrk="1" hangingPunct="1">
              <a:lnSpc>
                <a:spcPct val="150000"/>
              </a:lnSpc>
            </a:pPr>
            <a:endParaRPr lang="fa-IR" altLang="en-US" sz="1800" b="0">
              <a:cs typeface="Arial" panose="020B0604020202020204" pitchFamily="34" charset="0"/>
            </a:endParaRPr>
          </a:p>
          <a:p>
            <a:pPr eaLnBrk="1" hangingPunct="1">
              <a:lnSpc>
                <a:spcPct val="150000"/>
              </a:lnSpc>
            </a:pPr>
            <a:r>
              <a:rPr lang="fa-IR" altLang="en-US" sz="2500">
                <a:solidFill>
                  <a:srgbClr val="FF3300"/>
                </a:solidFill>
              </a:rPr>
              <a:t>مفروضات الگو درباره ماهیت آدمی:</a:t>
            </a:r>
          </a:p>
          <a:p>
            <a:pPr eaLnBrk="1" hangingPunct="1">
              <a:lnSpc>
                <a:spcPct val="150000"/>
              </a:lnSpc>
              <a:buFontTx/>
              <a:buChar char="•"/>
            </a:pPr>
            <a:r>
              <a:rPr lang="fa-IR" altLang="en-US" b="0">
                <a:solidFill>
                  <a:srgbClr val="FFFF00"/>
                </a:solidFill>
              </a:rPr>
              <a:t>الگویی شناختی و انفرادی درباره تغییر نگرش </a:t>
            </a:r>
          </a:p>
          <a:p>
            <a:pPr eaLnBrk="1" hangingPunct="1">
              <a:lnSpc>
                <a:spcPct val="150000"/>
              </a:lnSpc>
              <a:buFontTx/>
              <a:buChar char="•"/>
            </a:pPr>
            <a:r>
              <a:rPr lang="fa-IR" altLang="en-US" b="0">
                <a:solidFill>
                  <a:srgbClr val="FFFF00"/>
                </a:solidFill>
              </a:rPr>
              <a:t>تاکید بر ادراک فرد و قضاوت او در مورد یک پیام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329731">
                                            <p:txEl>
                                              <p:pRg st="0" end="0"/>
                                            </p:txEl>
                                          </p:spTgt>
                                        </p:tgtEl>
                                        <p:attrNameLst>
                                          <p:attrName>style.visibility</p:attrName>
                                        </p:attrNameLst>
                                      </p:cBhvr>
                                      <p:to>
                                        <p:strVal val="visible"/>
                                      </p:to>
                                    </p:set>
                                    <p:animEffect transition="in" filter="strips(downLeft)">
                                      <p:cBhvr>
                                        <p:cTn id="7" dur="2000"/>
                                        <p:tgtEl>
                                          <p:spTgt spid="329731">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329731">
                                            <p:txEl>
                                              <p:pRg st="2" end="2"/>
                                            </p:txEl>
                                          </p:spTgt>
                                        </p:tgtEl>
                                        <p:attrNameLst>
                                          <p:attrName>style.visibility</p:attrName>
                                        </p:attrNameLst>
                                      </p:cBhvr>
                                      <p:to>
                                        <p:strVal val="visible"/>
                                      </p:to>
                                    </p:set>
                                    <p:animEffect transition="in" filter="strips(downLeft)">
                                      <p:cBhvr>
                                        <p:cTn id="11" dur="2000"/>
                                        <p:tgtEl>
                                          <p:spTgt spid="329731">
                                            <p:txEl>
                                              <p:pRg st="2" end="2"/>
                                            </p:txEl>
                                          </p:spTgt>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329731">
                                            <p:txEl>
                                              <p:pRg st="3" end="3"/>
                                            </p:txEl>
                                          </p:spTgt>
                                        </p:tgtEl>
                                        <p:attrNameLst>
                                          <p:attrName>style.visibility</p:attrName>
                                        </p:attrNameLst>
                                      </p:cBhvr>
                                      <p:to>
                                        <p:strVal val="visible"/>
                                      </p:to>
                                    </p:set>
                                    <p:animEffect transition="in" filter="strips(downLeft)">
                                      <p:cBhvr>
                                        <p:cTn id="15" dur="2000"/>
                                        <p:tgtEl>
                                          <p:spTgt spid="329731">
                                            <p:txEl>
                                              <p:pRg st="3" end="3"/>
                                            </p:txEl>
                                          </p:spTgt>
                                        </p:tgtEl>
                                      </p:cBhvr>
                                    </p:animEffect>
                                  </p:childTnLst>
                                </p:cTn>
                              </p:par>
                            </p:childTnLst>
                          </p:cTn>
                        </p:par>
                        <p:par>
                          <p:cTn id="16" fill="hold" nodeType="afterGroup">
                            <p:stCondLst>
                              <p:cond delay="6000"/>
                            </p:stCondLst>
                            <p:childTnLst>
                              <p:par>
                                <p:cTn id="17" presetID="18" presetClass="entr" presetSubtype="12" fill="hold" nodeType="afterEffect">
                                  <p:stCondLst>
                                    <p:cond delay="0"/>
                                  </p:stCondLst>
                                  <p:childTnLst>
                                    <p:set>
                                      <p:cBhvr>
                                        <p:cTn id="18" dur="1" fill="hold">
                                          <p:stCondLst>
                                            <p:cond delay="0"/>
                                          </p:stCondLst>
                                        </p:cTn>
                                        <p:tgtEl>
                                          <p:spTgt spid="329731">
                                            <p:txEl>
                                              <p:pRg st="5" end="5"/>
                                            </p:txEl>
                                          </p:spTgt>
                                        </p:tgtEl>
                                        <p:attrNameLst>
                                          <p:attrName>style.visibility</p:attrName>
                                        </p:attrNameLst>
                                      </p:cBhvr>
                                      <p:to>
                                        <p:strVal val="visible"/>
                                      </p:to>
                                    </p:set>
                                    <p:animEffect transition="in" filter="strips(downLeft)">
                                      <p:cBhvr>
                                        <p:cTn id="19" dur="2000"/>
                                        <p:tgtEl>
                                          <p:spTgt spid="329731">
                                            <p:txEl>
                                              <p:pRg st="5" end="5"/>
                                            </p:txEl>
                                          </p:spTgt>
                                        </p:tgtEl>
                                      </p:cBhvr>
                                    </p:animEffect>
                                  </p:childTnLst>
                                </p:cTn>
                              </p:par>
                            </p:childTnLst>
                          </p:cTn>
                        </p:par>
                        <p:par>
                          <p:cTn id="20" fill="hold" nodeType="afterGroup">
                            <p:stCondLst>
                              <p:cond delay="8000"/>
                            </p:stCondLst>
                            <p:childTnLst>
                              <p:par>
                                <p:cTn id="21" presetID="18" presetClass="entr" presetSubtype="12" fill="hold" nodeType="afterEffect">
                                  <p:stCondLst>
                                    <p:cond delay="0"/>
                                  </p:stCondLst>
                                  <p:childTnLst>
                                    <p:set>
                                      <p:cBhvr>
                                        <p:cTn id="22" dur="1" fill="hold">
                                          <p:stCondLst>
                                            <p:cond delay="0"/>
                                          </p:stCondLst>
                                        </p:cTn>
                                        <p:tgtEl>
                                          <p:spTgt spid="329731">
                                            <p:txEl>
                                              <p:pRg st="6" end="6"/>
                                            </p:txEl>
                                          </p:spTgt>
                                        </p:tgtEl>
                                        <p:attrNameLst>
                                          <p:attrName>style.visibility</p:attrName>
                                        </p:attrNameLst>
                                      </p:cBhvr>
                                      <p:to>
                                        <p:strVal val="visible"/>
                                      </p:to>
                                    </p:set>
                                    <p:animEffect transition="in" filter="strips(downLeft)">
                                      <p:cBhvr>
                                        <p:cTn id="23" dur="2000"/>
                                        <p:tgtEl>
                                          <p:spTgt spid="329731">
                                            <p:txEl>
                                              <p:pRg st="6" end="6"/>
                                            </p:txEl>
                                          </p:spTgt>
                                        </p:tgtEl>
                                      </p:cBhvr>
                                    </p:animEffect>
                                  </p:childTnLst>
                                </p:cTn>
                              </p:par>
                            </p:childTnLst>
                          </p:cTn>
                        </p:par>
                        <p:par>
                          <p:cTn id="24" fill="hold" nodeType="afterGroup">
                            <p:stCondLst>
                              <p:cond delay="10000"/>
                            </p:stCondLst>
                            <p:childTnLst>
                              <p:par>
                                <p:cTn id="25" presetID="18" presetClass="entr" presetSubtype="12" fill="hold" nodeType="afterEffect">
                                  <p:stCondLst>
                                    <p:cond delay="0"/>
                                  </p:stCondLst>
                                  <p:childTnLst>
                                    <p:set>
                                      <p:cBhvr>
                                        <p:cTn id="26" dur="1" fill="hold">
                                          <p:stCondLst>
                                            <p:cond delay="0"/>
                                          </p:stCondLst>
                                        </p:cTn>
                                        <p:tgtEl>
                                          <p:spTgt spid="329731">
                                            <p:txEl>
                                              <p:pRg st="7" end="7"/>
                                            </p:txEl>
                                          </p:spTgt>
                                        </p:tgtEl>
                                        <p:attrNameLst>
                                          <p:attrName>style.visibility</p:attrName>
                                        </p:attrNameLst>
                                      </p:cBhvr>
                                      <p:to>
                                        <p:strVal val="visible"/>
                                      </p:to>
                                    </p:set>
                                    <p:animEffect transition="in" filter="strips(downLeft)">
                                      <p:cBhvr>
                                        <p:cTn id="27" dur="2000"/>
                                        <p:tgtEl>
                                          <p:spTgt spid="32973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Text Box 2">
            <a:extLst>
              <a:ext uri="{FF2B5EF4-FFF2-40B4-BE49-F238E27FC236}">
                <a16:creationId xmlns:a16="http://schemas.microsoft.com/office/drawing/2014/main" xmlns="" id="{CC5E8D89-7242-4B8E-B869-63BFC52C2F4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0755" name="Text Box 3">
            <a:extLst>
              <a:ext uri="{FF2B5EF4-FFF2-40B4-BE49-F238E27FC236}">
                <a16:creationId xmlns:a16="http://schemas.microsoft.com/office/drawing/2014/main" xmlns="" id="{E8F37998-CCEC-474F-999D-7B4B22242DB4}"/>
              </a:ext>
            </a:extLst>
          </p:cNvPr>
          <p:cNvSpPr txBox="1">
            <a:spLocks noChangeArrowheads="1"/>
          </p:cNvSpPr>
          <p:nvPr/>
        </p:nvSpPr>
        <p:spPr bwMode="auto">
          <a:xfrm>
            <a:off x="755650" y="549275"/>
            <a:ext cx="7632700" cy="3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مفروضات بنیادی الگوی قضاوت اجتماعی </a:t>
            </a:r>
          </a:p>
          <a:p>
            <a:pPr algn="just" eaLnBrk="1" hangingPunct="1">
              <a:lnSpc>
                <a:spcPct val="150000"/>
              </a:lnSpc>
            </a:pPr>
            <a:endParaRPr lang="fa-IR" altLang="en-US">
              <a:solidFill>
                <a:srgbClr val="FF3300"/>
              </a:solidFill>
            </a:endParaRPr>
          </a:p>
          <a:p>
            <a:pPr algn="just" eaLnBrk="1" hangingPunct="1">
              <a:lnSpc>
                <a:spcPct val="150000"/>
              </a:lnSpc>
              <a:buFontTx/>
              <a:buChar char="•"/>
            </a:pPr>
            <a:r>
              <a:rPr lang="fa-IR" altLang="en-US" b="0">
                <a:solidFill>
                  <a:srgbClr val="FFFF00"/>
                </a:solidFill>
              </a:rPr>
              <a:t>نشات گرفته از برخی از موضوعهای «فیزیک روانی»</a:t>
            </a:r>
          </a:p>
          <a:p>
            <a:pPr algn="just" eaLnBrk="1" hangingPunct="1">
              <a:lnSpc>
                <a:spcPct val="150000"/>
              </a:lnSpc>
              <a:buFontTx/>
              <a:buChar char="•"/>
            </a:pPr>
            <a:r>
              <a:rPr lang="fa-IR" altLang="en-US" b="0">
                <a:solidFill>
                  <a:srgbClr val="FFFF00"/>
                </a:solidFill>
              </a:rPr>
              <a:t>پیامدهای متقاعد کننده ای که شبیه به دیدگاه ما باشند (لنگر درونی ما) شبیه تر از آنچه واقعاً هستند، قضاوت می شوند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330755">
                                            <p:txEl>
                                              <p:pRg st="0" end="0"/>
                                            </p:txEl>
                                          </p:spTgt>
                                        </p:tgtEl>
                                        <p:attrNameLst>
                                          <p:attrName>style.visibility</p:attrName>
                                        </p:attrNameLst>
                                      </p:cBhvr>
                                      <p:to>
                                        <p:strVal val="visible"/>
                                      </p:to>
                                    </p:set>
                                    <p:animEffect transition="in" filter="dissolve">
                                      <p:cBhvr>
                                        <p:cTn id="7" dur="2000"/>
                                        <p:tgtEl>
                                          <p:spTgt spid="330755">
                                            <p:txEl>
                                              <p:pRg st="0" end="0"/>
                                            </p:txEl>
                                          </p:spTgt>
                                        </p:tgtEl>
                                      </p:cBhvr>
                                    </p:animEffect>
                                  </p:childTnLst>
                                </p:cTn>
                              </p:par>
                            </p:childTnLst>
                          </p:cTn>
                        </p:par>
                        <p:par>
                          <p:cTn id="8" fill="hold" nodeType="afterGroup">
                            <p:stCondLst>
                              <p:cond delay="2000"/>
                            </p:stCondLst>
                            <p:childTnLst>
                              <p:par>
                                <p:cTn id="9" presetID="9" presetClass="entr" presetSubtype="0" fill="hold" nodeType="afterEffect">
                                  <p:stCondLst>
                                    <p:cond delay="0"/>
                                  </p:stCondLst>
                                  <p:childTnLst>
                                    <p:set>
                                      <p:cBhvr>
                                        <p:cTn id="10" dur="1" fill="hold">
                                          <p:stCondLst>
                                            <p:cond delay="0"/>
                                          </p:stCondLst>
                                        </p:cTn>
                                        <p:tgtEl>
                                          <p:spTgt spid="330755">
                                            <p:txEl>
                                              <p:pRg st="2" end="2"/>
                                            </p:txEl>
                                          </p:spTgt>
                                        </p:tgtEl>
                                        <p:attrNameLst>
                                          <p:attrName>style.visibility</p:attrName>
                                        </p:attrNameLst>
                                      </p:cBhvr>
                                      <p:to>
                                        <p:strVal val="visible"/>
                                      </p:to>
                                    </p:set>
                                    <p:animEffect transition="in" filter="dissolve">
                                      <p:cBhvr>
                                        <p:cTn id="11" dur="2000"/>
                                        <p:tgtEl>
                                          <p:spTgt spid="330755">
                                            <p:txEl>
                                              <p:pRg st="2" end="2"/>
                                            </p:txEl>
                                          </p:spTgt>
                                        </p:tgtEl>
                                      </p:cBhvr>
                                    </p:animEffect>
                                  </p:childTnLst>
                                </p:cTn>
                              </p:par>
                            </p:childTnLst>
                          </p:cTn>
                        </p:par>
                        <p:par>
                          <p:cTn id="12" fill="hold" nodeType="afterGroup">
                            <p:stCondLst>
                              <p:cond delay="4000"/>
                            </p:stCondLst>
                            <p:childTnLst>
                              <p:par>
                                <p:cTn id="13" presetID="9" presetClass="entr" presetSubtype="0" fill="hold" nodeType="afterEffect">
                                  <p:stCondLst>
                                    <p:cond delay="0"/>
                                  </p:stCondLst>
                                  <p:childTnLst>
                                    <p:set>
                                      <p:cBhvr>
                                        <p:cTn id="14" dur="1" fill="hold">
                                          <p:stCondLst>
                                            <p:cond delay="0"/>
                                          </p:stCondLst>
                                        </p:cTn>
                                        <p:tgtEl>
                                          <p:spTgt spid="330755">
                                            <p:txEl>
                                              <p:pRg st="3" end="3"/>
                                            </p:txEl>
                                          </p:spTgt>
                                        </p:tgtEl>
                                        <p:attrNameLst>
                                          <p:attrName>style.visibility</p:attrName>
                                        </p:attrNameLst>
                                      </p:cBhvr>
                                      <p:to>
                                        <p:strVal val="visible"/>
                                      </p:to>
                                    </p:set>
                                    <p:animEffect transition="in" filter="dissolve">
                                      <p:cBhvr>
                                        <p:cTn id="15" dur="2000"/>
                                        <p:tgtEl>
                                          <p:spTgt spid="3307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474" name="Text Box 2">
            <a:extLst>
              <a:ext uri="{FF2B5EF4-FFF2-40B4-BE49-F238E27FC236}">
                <a16:creationId xmlns:a16="http://schemas.microsoft.com/office/drawing/2014/main" xmlns="" id="{F93F0A48-C1AA-4410-BB06-05E68B0C22A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1779" name="Text Box 3">
            <a:extLst>
              <a:ext uri="{FF2B5EF4-FFF2-40B4-BE49-F238E27FC236}">
                <a16:creationId xmlns:a16="http://schemas.microsoft.com/office/drawing/2014/main" xmlns="" id="{F90427D0-C053-45CA-946C-6775564375F3}"/>
              </a:ext>
            </a:extLst>
          </p:cNvPr>
          <p:cNvSpPr txBox="1">
            <a:spLocks noChangeArrowheads="1"/>
          </p:cNvSpPr>
          <p:nvPr/>
        </p:nvSpPr>
        <p:spPr bwMode="auto">
          <a:xfrm>
            <a:off x="755650" y="549275"/>
            <a:ext cx="76327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buFontTx/>
              <a:buChar char="•"/>
            </a:pPr>
            <a:r>
              <a:rPr lang="fa-IR" altLang="en-US" b="0">
                <a:solidFill>
                  <a:srgbClr val="FFFF00"/>
                </a:solidFill>
              </a:rPr>
              <a:t>پیامهایی که با باورهای ما فاصله دارند، </a:t>
            </a:r>
          </a:p>
          <a:p>
            <a:pPr algn="just" eaLnBrk="1" hangingPunct="1">
              <a:lnSpc>
                <a:spcPct val="150000"/>
              </a:lnSpc>
            </a:pPr>
            <a:r>
              <a:rPr lang="fa-IR" altLang="en-US" b="0">
                <a:solidFill>
                  <a:srgbClr val="FFFF00"/>
                </a:solidFill>
              </a:rPr>
              <a:t>فاصله دارتر از آنچه واقعاً هستند دیده می شوند.</a:t>
            </a:r>
          </a:p>
        </p:txBody>
      </p:sp>
      <p:grpSp>
        <p:nvGrpSpPr>
          <p:cNvPr id="2" name="Group 11">
            <a:extLst>
              <a:ext uri="{FF2B5EF4-FFF2-40B4-BE49-F238E27FC236}">
                <a16:creationId xmlns:a16="http://schemas.microsoft.com/office/drawing/2014/main" xmlns="" id="{696EACFA-E164-48E9-B7D6-C837F8519B79}"/>
              </a:ext>
            </a:extLst>
          </p:cNvPr>
          <p:cNvGrpSpPr>
            <a:grpSpLocks/>
          </p:cNvGrpSpPr>
          <p:nvPr/>
        </p:nvGrpSpPr>
        <p:grpSpPr bwMode="auto">
          <a:xfrm>
            <a:off x="4860925" y="3716338"/>
            <a:ext cx="3671888" cy="1204912"/>
            <a:chOff x="3062" y="2341"/>
            <a:chExt cx="2313" cy="759"/>
          </a:xfrm>
        </p:grpSpPr>
        <p:sp>
          <p:nvSpPr>
            <p:cNvPr id="233484" name="Line 5">
              <a:extLst>
                <a:ext uri="{FF2B5EF4-FFF2-40B4-BE49-F238E27FC236}">
                  <a16:creationId xmlns:a16="http://schemas.microsoft.com/office/drawing/2014/main" xmlns="" id="{62AA02B0-D0B9-4356-9BC3-F9AED23C8443}"/>
                </a:ext>
              </a:extLst>
            </p:cNvPr>
            <p:cNvSpPr>
              <a:spLocks noChangeShapeType="1"/>
            </p:cNvSpPr>
            <p:nvPr/>
          </p:nvSpPr>
          <p:spPr bwMode="auto">
            <a:xfrm>
              <a:off x="3062" y="2341"/>
              <a:ext cx="1406" cy="363"/>
            </a:xfrm>
            <a:prstGeom prst="line">
              <a:avLst/>
            </a:prstGeom>
            <a:noFill/>
            <a:ln w="2857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3485" name="Oval 7">
              <a:extLst>
                <a:ext uri="{FF2B5EF4-FFF2-40B4-BE49-F238E27FC236}">
                  <a16:creationId xmlns:a16="http://schemas.microsoft.com/office/drawing/2014/main" xmlns="" id="{C309C022-B4AF-4318-8AA7-91948E0F3C5C}"/>
                </a:ext>
              </a:extLst>
            </p:cNvPr>
            <p:cNvSpPr>
              <a:spLocks noChangeArrowheads="1"/>
            </p:cNvSpPr>
            <p:nvPr/>
          </p:nvSpPr>
          <p:spPr bwMode="auto">
            <a:xfrm>
              <a:off x="4151" y="2692"/>
              <a:ext cx="1224" cy="408"/>
            </a:xfrm>
            <a:prstGeom prst="ellipse">
              <a:avLst/>
            </a:prstGeom>
            <a:solidFill>
              <a:srgbClr val="FF3300"/>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گستره پذیرش</a:t>
              </a:r>
              <a:endParaRPr lang="en-US" altLang="en-US" sz="2500">
                <a:solidFill>
                  <a:srgbClr val="FFFF00"/>
                </a:solidFill>
              </a:endParaRPr>
            </a:p>
          </p:txBody>
        </p:sp>
      </p:grpSp>
      <p:grpSp>
        <p:nvGrpSpPr>
          <p:cNvPr id="3" name="Group 12">
            <a:extLst>
              <a:ext uri="{FF2B5EF4-FFF2-40B4-BE49-F238E27FC236}">
                <a16:creationId xmlns:a16="http://schemas.microsoft.com/office/drawing/2014/main" xmlns="" id="{7F1A90D9-D7E3-4E8A-9E96-3765086D3A0C}"/>
              </a:ext>
            </a:extLst>
          </p:cNvPr>
          <p:cNvGrpSpPr>
            <a:grpSpLocks/>
          </p:cNvGrpSpPr>
          <p:nvPr/>
        </p:nvGrpSpPr>
        <p:grpSpPr bwMode="auto">
          <a:xfrm>
            <a:off x="3924300" y="3716338"/>
            <a:ext cx="1871663" cy="1273175"/>
            <a:chOff x="2472" y="2341"/>
            <a:chExt cx="1179" cy="802"/>
          </a:xfrm>
        </p:grpSpPr>
        <p:sp>
          <p:nvSpPr>
            <p:cNvPr id="233482" name="Line 4">
              <a:extLst>
                <a:ext uri="{FF2B5EF4-FFF2-40B4-BE49-F238E27FC236}">
                  <a16:creationId xmlns:a16="http://schemas.microsoft.com/office/drawing/2014/main" xmlns="" id="{4F825E7D-5441-4C07-93FA-737D4D4582F2}"/>
                </a:ext>
              </a:extLst>
            </p:cNvPr>
            <p:cNvSpPr>
              <a:spLocks noChangeShapeType="1"/>
            </p:cNvSpPr>
            <p:nvPr/>
          </p:nvSpPr>
          <p:spPr bwMode="auto">
            <a:xfrm>
              <a:off x="3062" y="2341"/>
              <a:ext cx="0" cy="409"/>
            </a:xfrm>
            <a:prstGeom prst="line">
              <a:avLst/>
            </a:prstGeom>
            <a:noFill/>
            <a:ln w="2857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3483" name="Oval 8">
              <a:extLst>
                <a:ext uri="{FF2B5EF4-FFF2-40B4-BE49-F238E27FC236}">
                  <a16:creationId xmlns:a16="http://schemas.microsoft.com/office/drawing/2014/main" xmlns="" id="{F66D2A93-B609-44DB-B3B0-ED2D4A28F7B2}"/>
                </a:ext>
              </a:extLst>
            </p:cNvPr>
            <p:cNvSpPr>
              <a:spLocks noChangeArrowheads="1"/>
            </p:cNvSpPr>
            <p:nvPr/>
          </p:nvSpPr>
          <p:spPr bwMode="auto">
            <a:xfrm>
              <a:off x="2472" y="2735"/>
              <a:ext cx="1179" cy="408"/>
            </a:xfrm>
            <a:prstGeom prst="ellipse">
              <a:avLst/>
            </a:prstGeom>
            <a:solidFill>
              <a:srgbClr val="FF3300"/>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گستره طرد</a:t>
              </a:r>
              <a:endParaRPr lang="en-US" altLang="en-US" sz="2500">
                <a:solidFill>
                  <a:srgbClr val="FFFF00"/>
                </a:solidFill>
              </a:endParaRPr>
            </a:p>
          </p:txBody>
        </p:sp>
      </p:grpSp>
      <p:grpSp>
        <p:nvGrpSpPr>
          <p:cNvPr id="4" name="Group 13">
            <a:extLst>
              <a:ext uri="{FF2B5EF4-FFF2-40B4-BE49-F238E27FC236}">
                <a16:creationId xmlns:a16="http://schemas.microsoft.com/office/drawing/2014/main" xmlns="" id="{75FB3003-5076-4B0C-BEC2-B2D320672915}"/>
              </a:ext>
            </a:extLst>
          </p:cNvPr>
          <p:cNvGrpSpPr>
            <a:grpSpLocks/>
          </p:cNvGrpSpPr>
          <p:nvPr/>
        </p:nvGrpSpPr>
        <p:grpSpPr bwMode="auto">
          <a:xfrm>
            <a:off x="684213" y="3716338"/>
            <a:ext cx="4176712" cy="1152525"/>
            <a:chOff x="431" y="2341"/>
            <a:chExt cx="2631" cy="726"/>
          </a:xfrm>
        </p:grpSpPr>
        <p:sp>
          <p:nvSpPr>
            <p:cNvPr id="233480" name="Line 6">
              <a:extLst>
                <a:ext uri="{FF2B5EF4-FFF2-40B4-BE49-F238E27FC236}">
                  <a16:creationId xmlns:a16="http://schemas.microsoft.com/office/drawing/2014/main" xmlns="" id="{C33191EA-5F73-46B0-AF05-D22B586E4B0E}"/>
                </a:ext>
              </a:extLst>
            </p:cNvPr>
            <p:cNvSpPr>
              <a:spLocks noChangeShapeType="1"/>
            </p:cNvSpPr>
            <p:nvPr/>
          </p:nvSpPr>
          <p:spPr bwMode="auto">
            <a:xfrm flipH="1">
              <a:off x="1474" y="2341"/>
              <a:ext cx="1588" cy="318"/>
            </a:xfrm>
            <a:prstGeom prst="line">
              <a:avLst/>
            </a:prstGeom>
            <a:noFill/>
            <a:ln w="2857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3481" name="Oval 9">
              <a:extLst>
                <a:ext uri="{FF2B5EF4-FFF2-40B4-BE49-F238E27FC236}">
                  <a16:creationId xmlns:a16="http://schemas.microsoft.com/office/drawing/2014/main" xmlns="" id="{E5FFA5F7-3E2D-428C-856B-F371193EDAC3}"/>
                </a:ext>
              </a:extLst>
            </p:cNvPr>
            <p:cNvSpPr>
              <a:spLocks noChangeArrowheads="1"/>
            </p:cNvSpPr>
            <p:nvPr/>
          </p:nvSpPr>
          <p:spPr bwMode="auto">
            <a:xfrm>
              <a:off x="431" y="2659"/>
              <a:ext cx="1451" cy="408"/>
            </a:xfrm>
            <a:prstGeom prst="ellipse">
              <a:avLst/>
            </a:prstGeom>
            <a:solidFill>
              <a:srgbClr val="FF3300"/>
            </a:solidFill>
            <a:ln w="9525">
              <a:solidFill>
                <a:srgbClr val="66FF99"/>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گستره عدم التزام</a:t>
              </a:r>
              <a:endParaRPr lang="en-US" altLang="en-US" sz="2500">
                <a:solidFill>
                  <a:srgbClr val="FFFF00"/>
                </a:solidFill>
              </a:endParaRPr>
            </a:p>
          </p:txBody>
        </p:sp>
      </p:grpSp>
      <p:sp>
        <p:nvSpPr>
          <p:cNvPr id="331786" name="Text Box 10">
            <a:extLst>
              <a:ext uri="{FF2B5EF4-FFF2-40B4-BE49-F238E27FC236}">
                <a16:creationId xmlns:a16="http://schemas.microsoft.com/office/drawing/2014/main" xmlns="" id="{8BCA5C01-757C-46CC-AFB8-BACF9938AFEB}"/>
              </a:ext>
            </a:extLst>
          </p:cNvPr>
          <p:cNvSpPr txBox="1">
            <a:spLocks noChangeArrowheads="1"/>
          </p:cNvSpPr>
          <p:nvPr/>
        </p:nvSpPr>
        <p:spPr bwMode="auto">
          <a:xfrm>
            <a:off x="2582863" y="2905125"/>
            <a:ext cx="4535487"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FF3300"/>
                </a:solidFill>
              </a:rPr>
              <a:t>مفاهیم معرفی شده بوسیله شریف </a:t>
            </a:r>
            <a:endParaRPr lang="en-US" altLang="en-US">
              <a:solidFill>
                <a:srgbClr val="FF33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31779"/>
                                        </p:tgtEl>
                                        <p:attrNameLst>
                                          <p:attrName>style.visibility</p:attrName>
                                        </p:attrNameLst>
                                      </p:cBhvr>
                                      <p:to>
                                        <p:strVal val="visible"/>
                                      </p:to>
                                    </p:set>
                                    <p:animEffect transition="in" filter="strips(downLeft)">
                                      <p:cBhvr>
                                        <p:cTn id="7" dur="2000"/>
                                        <p:tgtEl>
                                          <p:spTgt spid="331779"/>
                                        </p:tgtEl>
                                      </p:cBhvr>
                                    </p:animEffect>
                                  </p:childTnLst>
                                </p:cTn>
                              </p:par>
                            </p:childTnLst>
                          </p:cTn>
                        </p:par>
                        <p:par>
                          <p:cTn id="8" fill="hold" nodeType="afterGroup">
                            <p:stCondLst>
                              <p:cond delay="2000"/>
                            </p:stCondLst>
                            <p:childTnLst>
                              <p:par>
                                <p:cTn id="9" presetID="18" presetClass="entr" presetSubtype="12" fill="hold" grpId="0" nodeType="afterEffect">
                                  <p:stCondLst>
                                    <p:cond delay="0"/>
                                  </p:stCondLst>
                                  <p:childTnLst>
                                    <p:set>
                                      <p:cBhvr>
                                        <p:cTn id="10" dur="1" fill="hold">
                                          <p:stCondLst>
                                            <p:cond delay="0"/>
                                          </p:stCondLst>
                                        </p:cTn>
                                        <p:tgtEl>
                                          <p:spTgt spid="331786"/>
                                        </p:tgtEl>
                                        <p:attrNameLst>
                                          <p:attrName>style.visibility</p:attrName>
                                        </p:attrNameLst>
                                      </p:cBhvr>
                                      <p:to>
                                        <p:strVal val="visible"/>
                                      </p:to>
                                    </p:set>
                                    <p:animEffect transition="in" filter="strips(downLeft)">
                                      <p:cBhvr>
                                        <p:cTn id="11" dur="2000"/>
                                        <p:tgtEl>
                                          <p:spTgt spid="331786"/>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Left)">
                                      <p:cBhvr>
                                        <p:cTn id="15" dur="2000"/>
                                        <p:tgtEl>
                                          <p:spTgt spid="2"/>
                                        </p:tgtEl>
                                      </p:cBhvr>
                                    </p:animEffect>
                                  </p:childTnLst>
                                </p:cTn>
                              </p:par>
                            </p:childTnLst>
                          </p:cTn>
                        </p:par>
                        <p:par>
                          <p:cTn id="16" fill="hold" nodeType="afterGroup">
                            <p:stCondLst>
                              <p:cond delay="6000"/>
                            </p:stCondLst>
                            <p:childTnLst>
                              <p:par>
                                <p:cTn id="17" presetID="18" presetClass="entr" presetSubtype="12"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trips(downLeft)">
                                      <p:cBhvr>
                                        <p:cTn id="19" dur="2000"/>
                                        <p:tgtEl>
                                          <p:spTgt spid="3"/>
                                        </p:tgtEl>
                                      </p:cBhvr>
                                    </p:animEffect>
                                  </p:childTnLst>
                                </p:cTn>
                              </p:par>
                            </p:childTnLst>
                          </p:cTn>
                        </p:par>
                        <p:par>
                          <p:cTn id="20" fill="hold" nodeType="afterGroup">
                            <p:stCondLst>
                              <p:cond delay="8000"/>
                            </p:stCondLst>
                            <p:childTnLst>
                              <p:par>
                                <p:cTn id="21" presetID="18" presetClass="entr" presetSubtype="12"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strips(downLeft)">
                                      <p:cBhvr>
                                        <p:cTn id="2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1779" grpId="0"/>
      <p:bldP spid="331786" grpId="0"/>
    </p:bldLst>
  </p:timing>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Text Box 2">
            <a:extLst>
              <a:ext uri="{FF2B5EF4-FFF2-40B4-BE49-F238E27FC236}">
                <a16:creationId xmlns:a16="http://schemas.microsoft.com/office/drawing/2014/main" xmlns="" id="{03A7AC44-7627-4D86-8FA9-76746F6CB4D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2803" name="Text Box 3">
            <a:extLst>
              <a:ext uri="{FF2B5EF4-FFF2-40B4-BE49-F238E27FC236}">
                <a16:creationId xmlns:a16="http://schemas.microsoft.com/office/drawing/2014/main" xmlns="" id="{A6B9C3B8-345B-450C-B817-CEA702560EC8}"/>
              </a:ext>
            </a:extLst>
          </p:cNvPr>
          <p:cNvSpPr txBox="1">
            <a:spLocks noChangeArrowheads="1"/>
          </p:cNvSpPr>
          <p:nvPr/>
        </p:nvSpPr>
        <p:spPr bwMode="auto">
          <a:xfrm>
            <a:off x="755650" y="549275"/>
            <a:ext cx="76327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chemeClr val="hlink"/>
                </a:solidFill>
              </a:rPr>
              <a:t>گستره های پذیرش، طرد و عدم التزام </a:t>
            </a:r>
          </a:p>
        </p:txBody>
      </p:sp>
      <p:grpSp>
        <p:nvGrpSpPr>
          <p:cNvPr id="2" name="Group 33">
            <a:extLst>
              <a:ext uri="{FF2B5EF4-FFF2-40B4-BE49-F238E27FC236}">
                <a16:creationId xmlns:a16="http://schemas.microsoft.com/office/drawing/2014/main" xmlns="" id="{9D75CFEB-4755-465F-A730-48E52D775927}"/>
              </a:ext>
            </a:extLst>
          </p:cNvPr>
          <p:cNvGrpSpPr>
            <a:grpSpLocks/>
          </p:cNvGrpSpPr>
          <p:nvPr/>
        </p:nvGrpSpPr>
        <p:grpSpPr bwMode="auto">
          <a:xfrm>
            <a:off x="155575" y="1751013"/>
            <a:ext cx="8016875" cy="4702175"/>
            <a:chOff x="98" y="754"/>
            <a:chExt cx="5050" cy="2962"/>
          </a:xfrm>
        </p:grpSpPr>
        <p:sp>
          <p:nvSpPr>
            <p:cNvPr id="234501" name="Line 4">
              <a:extLst>
                <a:ext uri="{FF2B5EF4-FFF2-40B4-BE49-F238E27FC236}">
                  <a16:creationId xmlns:a16="http://schemas.microsoft.com/office/drawing/2014/main" xmlns="" id="{A2AC96BB-0BB3-415E-B187-C11D78E244C8}"/>
                </a:ext>
              </a:extLst>
            </p:cNvPr>
            <p:cNvSpPr>
              <a:spLocks noChangeShapeType="1"/>
            </p:cNvSpPr>
            <p:nvPr/>
          </p:nvSpPr>
          <p:spPr bwMode="auto">
            <a:xfrm>
              <a:off x="1610" y="754"/>
              <a:ext cx="0" cy="258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02" name="Line 5">
              <a:extLst>
                <a:ext uri="{FF2B5EF4-FFF2-40B4-BE49-F238E27FC236}">
                  <a16:creationId xmlns:a16="http://schemas.microsoft.com/office/drawing/2014/main" xmlns="" id="{337293E4-E91A-4220-8A01-24B3A80BE233}"/>
                </a:ext>
              </a:extLst>
            </p:cNvPr>
            <p:cNvSpPr>
              <a:spLocks noChangeShapeType="1"/>
            </p:cNvSpPr>
            <p:nvPr/>
          </p:nvSpPr>
          <p:spPr bwMode="auto">
            <a:xfrm>
              <a:off x="1610" y="3339"/>
              <a:ext cx="340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03" name="Line 6">
              <a:extLst>
                <a:ext uri="{FF2B5EF4-FFF2-40B4-BE49-F238E27FC236}">
                  <a16:creationId xmlns:a16="http://schemas.microsoft.com/office/drawing/2014/main" xmlns="" id="{EEEBA528-875F-47D0-A9AE-FD2185CC52DF}"/>
                </a:ext>
              </a:extLst>
            </p:cNvPr>
            <p:cNvSpPr>
              <a:spLocks noChangeShapeType="1"/>
            </p:cNvSpPr>
            <p:nvPr/>
          </p:nvSpPr>
          <p:spPr bwMode="auto">
            <a:xfrm>
              <a:off x="2680" y="799"/>
              <a:ext cx="0" cy="254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34504" name="Line 7">
              <a:extLst>
                <a:ext uri="{FF2B5EF4-FFF2-40B4-BE49-F238E27FC236}">
                  <a16:creationId xmlns:a16="http://schemas.microsoft.com/office/drawing/2014/main" xmlns="" id="{C40530AB-60F5-4B2D-8CD4-50F38715231A}"/>
                </a:ext>
              </a:extLst>
            </p:cNvPr>
            <p:cNvSpPr>
              <a:spLocks noChangeShapeType="1"/>
            </p:cNvSpPr>
            <p:nvPr/>
          </p:nvSpPr>
          <p:spPr bwMode="auto">
            <a:xfrm>
              <a:off x="4241" y="799"/>
              <a:ext cx="0" cy="254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34505" name="Line 8">
              <a:extLst>
                <a:ext uri="{FF2B5EF4-FFF2-40B4-BE49-F238E27FC236}">
                  <a16:creationId xmlns:a16="http://schemas.microsoft.com/office/drawing/2014/main" xmlns="" id="{DFF70637-8626-4C84-9E10-94CC27C1CB52}"/>
                </a:ext>
              </a:extLst>
            </p:cNvPr>
            <p:cNvSpPr>
              <a:spLocks noChangeShapeType="1"/>
            </p:cNvSpPr>
            <p:nvPr/>
          </p:nvSpPr>
          <p:spPr bwMode="auto">
            <a:xfrm>
              <a:off x="1840"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06" name="Line 9">
              <a:extLst>
                <a:ext uri="{FF2B5EF4-FFF2-40B4-BE49-F238E27FC236}">
                  <a16:creationId xmlns:a16="http://schemas.microsoft.com/office/drawing/2014/main" xmlns="" id="{03397762-CC34-4E80-A660-59732E655374}"/>
                </a:ext>
              </a:extLst>
            </p:cNvPr>
            <p:cNvSpPr>
              <a:spLocks noChangeShapeType="1"/>
            </p:cNvSpPr>
            <p:nvPr/>
          </p:nvSpPr>
          <p:spPr bwMode="auto">
            <a:xfrm>
              <a:off x="2426"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07" name="Line 10">
              <a:extLst>
                <a:ext uri="{FF2B5EF4-FFF2-40B4-BE49-F238E27FC236}">
                  <a16:creationId xmlns:a16="http://schemas.microsoft.com/office/drawing/2014/main" xmlns="" id="{DF9797D8-BDEA-40F3-91ED-57CE0DFEBCA2}"/>
                </a:ext>
              </a:extLst>
            </p:cNvPr>
            <p:cNvSpPr>
              <a:spLocks noChangeShapeType="1"/>
            </p:cNvSpPr>
            <p:nvPr/>
          </p:nvSpPr>
          <p:spPr bwMode="auto">
            <a:xfrm>
              <a:off x="3016"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08" name="Line 11">
              <a:extLst>
                <a:ext uri="{FF2B5EF4-FFF2-40B4-BE49-F238E27FC236}">
                  <a16:creationId xmlns:a16="http://schemas.microsoft.com/office/drawing/2014/main" xmlns="" id="{476FF8E9-8556-43E8-9E52-5CE61E845F49}"/>
                </a:ext>
              </a:extLst>
            </p:cNvPr>
            <p:cNvSpPr>
              <a:spLocks noChangeShapeType="1"/>
            </p:cNvSpPr>
            <p:nvPr/>
          </p:nvSpPr>
          <p:spPr bwMode="auto">
            <a:xfrm>
              <a:off x="3470"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09" name="Line 12">
              <a:extLst>
                <a:ext uri="{FF2B5EF4-FFF2-40B4-BE49-F238E27FC236}">
                  <a16:creationId xmlns:a16="http://schemas.microsoft.com/office/drawing/2014/main" xmlns="" id="{9D025A4D-93E9-4FF0-8D6C-0E4D0B5DCCA3}"/>
                </a:ext>
              </a:extLst>
            </p:cNvPr>
            <p:cNvSpPr>
              <a:spLocks noChangeShapeType="1"/>
            </p:cNvSpPr>
            <p:nvPr/>
          </p:nvSpPr>
          <p:spPr bwMode="auto">
            <a:xfrm>
              <a:off x="4426"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10" name="Line 13">
              <a:extLst>
                <a:ext uri="{FF2B5EF4-FFF2-40B4-BE49-F238E27FC236}">
                  <a16:creationId xmlns:a16="http://schemas.microsoft.com/office/drawing/2014/main" xmlns="" id="{F5750258-60AF-46CD-84D3-5B93CB781349}"/>
                </a:ext>
              </a:extLst>
            </p:cNvPr>
            <p:cNvSpPr>
              <a:spLocks noChangeShapeType="1"/>
            </p:cNvSpPr>
            <p:nvPr/>
          </p:nvSpPr>
          <p:spPr bwMode="auto">
            <a:xfrm>
              <a:off x="4673"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11" name="Line 14">
              <a:extLst>
                <a:ext uri="{FF2B5EF4-FFF2-40B4-BE49-F238E27FC236}">
                  <a16:creationId xmlns:a16="http://schemas.microsoft.com/office/drawing/2014/main" xmlns="" id="{478CCAC5-0D98-4B7B-978B-1AD0C2263A8A}"/>
                </a:ext>
              </a:extLst>
            </p:cNvPr>
            <p:cNvSpPr>
              <a:spLocks noChangeShapeType="1"/>
            </p:cNvSpPr>
            <p:nvPr/>
          </p:nvSpPr>
          <p:spPr bwMode="auto">
            <a:xfrm>
              <a:off x="2154"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12" name="Line 15">
              <a:extLst>
                <a:ext uri="{FF2B5EF4-FFF2-40B4-BE49-F238E27FC236}">
                  <a16:creationId xmlns:a16="http://schemas.microsoft.com/office/drawing/2014/main" xmlns="" id="{2DA53486-ACB5-45DC-9DAA-D3B64E8870E1}"/>
                </a:ext>
              </a:extLst>
            </p:cNvPr>
            <p:cNvSpPr>
              <a:spLocks noChangeShapeType="1"/>
            </p:cNvSpPr>
            <p:nvPr/>
          </p:nvSpPr>
          <p:spPr bwMode="auto">
            <a:xfrm>
              <a:off x="3923"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13" name="Line 16">
              <a:extLst>
                <a:ext uri="{FF2B5EF4-FFF2-40B4-BE49-F238E27FC236}">
                  <a16:creationId xmlns:a16="http://schemas.microsoft.com/office/drawing/2014/main" xmlns="" id="{811BF8CA-9767-42CE-8C7A-FF2B9F247B14}"/>
                </a:ext>
              </a:extLst>
            </p:cNvPr>
            <p:cNvSpPr>
              <a:spLocks noChangeShapeType="1"/>
            </p:cNvSpPr>
            <p:nvPr/>
          </p:nvSpPr>
          <p:spPr bwMode="auto">
            <a:xfrm>
              <a:off x="4907" y="3294"/>
              <a:ext cx="0" cy="4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4514" name="Text Box 17">
              <a:extLst>
                <a:ext uri="{FF2B5EF4-FFF2-40B4-BE49-F238E27FC236}">
                  <a16:creationId xmlns:a16="http://schemas.microsoft.com/office/drawing/2014/main" xmlns="" id="{BE4E1C2A-0F10-4ED4-A5F5-30EDB62E97BE}"/>
                </a:ext>
              </a:extLst>
            </p:cNvPr>
            <p:cNvSpPr txBox="1">
              <a:spLocks noChangeArrowheads="1"/>
            </p:cNvSpPr>
            <p:nvPr/>
          </p:nvSpPr>
          <p:spPr bwMode="auto">
            <a:xfrm>
              <a:off x="1247" y="3418"/>
              <a:ext cx="3751"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b="0">
                  <a:solidFill>
                    <a:srgbClr val="66FFFF"/>
                  </a:solidFill>
                </a:rPr>
                <a:t>9    8    7      </a:t>
              </a:r>
              <a:r>
                <a:rPr lang="en-US" altLang="en-US" sz="2500" b="0">
                  <a:solidFill>
                    <a:srgbClr val="66FFFF"/>
                  </a:solidFill>
                </a:rPr>
                <a:t>  </a:t>
              </a:r>
              <a:r>
                <a:rPr lang="fa-IR" altLang="en-US" sz="2500" b="0">
                  <a:solidFill>
                    <a:srgbClr val="66FFFF"/>
                  </a:solidFill>
                </a:rPr>
                <a:t>   6</a:t>
              </a:r>
              <a:r>
                <a:rPr lang="en-US" altLang="en-US" sz="2500" b="0">
                  <a:solidFill>
                    <a:srgbClr val="66FFFF"/>
                  </a:solidFill>
                </a:rPr>
                <a:t>   </a:t>
              </a:r>
              <a:r>
                <a:rPr lang="fa-IR" altLang="en-US" sz="2500" b="0">
                  <a:solidFill>
                    <a:srgbClr val="66FFFF"/>
                  </a:solidFill>
                </a:rPr>
                <a:t>    5 </a:t>
              </a:r>
              <a:r>
                <a:rPr lang="en-US" altLang="en-US" sz="2500" b="0">
                  <a:solidFill>
                    <a:srgbClr val="66FFFF"/>
                  </a:solidFill>
                </a:rPr>
                <a:t>    </a:t>
              </a:r>
              <a:r>
                <a:rPr lang="fa-IR" altLang="en-US" sz="2500" b="0">
                  <a:solidFill>
                    <a:srgbClr val="66FFFF"/>
                  </a:solidFill>
                </a:rPr>
                <a:t>    4        </a:t>
              </a:r>
              <a:r>
                <a:rPr lang="en-US" altLang="en-US" sz="2500" b="0">
                  <a:solidFill>
                    <a:srgbClr val="66FFFF"/>
                  </a:solidFill>
                </a:rPr>
                <a:t> </a:t>
              </a:r>
              <a:r>
                <a:rPr lang="fa-IR" altLang="en-US" sz="2500" b="0">
                  <a:solidFill>
                    <a:srgbClr val="66FFFF"/>
                  </a:solidFill>
                </a:rPr>
                <a:t>  3  </a:t>
              </a:r>
              <a:r>
                <a:rPr lang="en-US" altLang="en-US" sz="2500" b="0">
                  <a:solidFill>
                    <a:srgbClr val="66FFFF"/>
                  </a:solidFill>
                </a:rPr>
                <a:t> </a:t>
              </a:r>
              <a:r>
                <a:rPr lang="fa-IR" altLang="en-US" sz="2500" b="0">
                  <a:solidFill>
                    <a:srgbClr val="66FFFF"/>
                  </a:solidFill>
                </a:rPr>
                <a:t>  2  </a:t>
              </a:r>
              <a:r>
                <a:rPr lang="en-US" altLang="en-US" sz="2500" b="0">
                  <a:solidFill>
                    <a:srgbClr val="66FFFF"/>
                  </a:solidFill>
                </a:rPr>
                <a:t> </a:t>
              </a:r>
              <a:r>
                <a:rPr lang="fa-IR" altLang="en-US" sz="2500" b="0">
                  <a:solidFill>
                    <a:srgbClr val="66FFFF"/>
                  </a:solidFill>
                </a:rPr>
                <a:t>  1</a:t>
              </a:r>
              <a:endParaRPr lang="en-US" altLang="en-US" sz="2500" b="0">
                <a:solidFill>
                  <a:srgbClr val="66FFFF"/>
                </a:solidFill>
              </a:endParaRPr>
            </a:p>
          </p:txBody>
        </p:sp>
        <p:sp>
          <p:nvSpPr>
            <p:cNvPr id="234515" name="Line 18">
              <a:extLst>
                <a:ext uri="{FF2B5EF4-FFF2-40B4-BE49-F238E27FC236}">
                  <a16:creationId xmlns:a16="http://schemas.microsoft.com/office/drawing/2014/main" xmlns="" id="{0EB4CA68-1BA7-4236-BC63-57F91569F722}"/>
                </a:ext>
              </a:extLst>
            </p:cNvPr>
            <p:cNvSpPr>
              <a:spLocks noChangeShapeType="1"/>
            </p:cNvSpPr>
            <p:nvPr/>
          </p:nvSpPr>
          <p:spPr bwMode="auto">
            <a:xfrm>
              <a:off x="1610" y="2840"/>
              <a:ext cx="2607" cy="0"/>
            </a:xfrm>
            <a:prstGeom prst="line">
              <a:avLst/>
            </a:prstGeom>
            <a:noFill/>
            <a:ln w="9525">
              <a:solidFill>
                <a:schemeClr val="tx1"/>
              </a:solidFill>
              <a:prstDash val="dash"/>
              <a:round/>
              <a:headEnd/>
              <a:tailEnd/>
            </a:ln>
            <a:extLst>
              <a:ext uri="{909E8E84-426E-40DD-AFC4-6F175D3DCCD1}">
                <a14:hiddenFill xmlns:a14="http://schemas.microsoft.com/office/drawing/2010/main">
                  <a:noFill/>
                </a14:hiddenFill>
              </a:ext>
            </a:extLst>
          </p:spPr>
          <p:txBody>
            <a:bodyPr/>
            <a:lstStyle/>
            <a:p>
              <a:endParaRPr lang="en-US"/>
            </a:p>
          </p:txBody>
        </p:sp>
        <p:sp>
          <p:nvSpPr>
            <p:cNvPr id="234516" name="AutoShape 19">
              <a:extLst>
                <a:ext uri="{FF2B5EF4-FFF2-40B4-BE49-F238E27FC236}">
                  <a16:creationId xmlns:a16="http://schemas.microsoft.com/office/drawing/2014/main" xmlns="" id="{C0EF18E8-B927-48A9-A6D9-A8D0BE8FAB94}"/>
                </a:ext>
              </a:extLst>
            </p:cNvPr>
            <p:cNvSpPr>
              <a:spLocks noChangeArrowheads="1"/>
            </p:cNvSpPr>
            <p:nvPr/>
          </p:nvSpPr>
          <p:spPr bwMode="auto">
            <a:xfrm>
              <a:off x="2970" y="2568"/>
              <a:ext cx="91" cy="91"/>
            </a:xfrm>
            <a:prstGeom prst="flowChartConnector">
              <a:avLst/>
            </a:prstGeom>
            <a:solidFill>
              <a:schemeClr val="bg1"/>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17" name="AutoShape 20">
              <a:extLst>
                <a:ext uri="{FF2B5EF4-FFF2-40B4-BE49-F238E27FC236}">
                  <a16:creationId xmlns:a16="http://schemas.microsoft.com/office/drawing/2014/main" xmlns="" id="{CEB49B32-C099-4D58-8776-860DE3234B99}"/>
                </a:ext>
              </a:extLst>
            </p:cNvPr>
            <p:cNvSpPr>
              <a:spLocks noChangeArrowheads="1"/>
            </p:cNvSpPr>
            <p:nvPr/>
          </p:nvSpPr>
          <p:spPr bwMode="auto">
            <a:xfrm>
              <a:off x="3424" y="2568"/>
              <a:ext cx="91" cy="91"/>
            </a:xfrm>
            <a:prstGeom prst="flowChartConnector">
              <a:avLst/>
            </a:prstGeom>
            <a:solidFill>
              <a:schemeClr val="bg1"/>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18" name="AutoShape 21">
              <a:extLst>
                <a:ext uri="{FF2B5EF4-FFF2-40B4-BE49-F238E27FC236}">
                  <a16:creationId xmlns:a16="http://schemas.microsoft.com/office/drawing/2014/main" xmlns="" id="{35A53141-9576-422E-8D30-0CB6F0F58D9A}"/>
                </a:ext>
              </a:extLst>
            </p:cNvPr>
            <p:cNvSpPr>
              <a:spLocks noChangeArrowheads="1"/>
            </p:cNvSpPr>
            <p:nvPr/>
          </p:nvSpPr>
          <p:spPr bwMode="auto">
            <a:xfrm>
              <a:off x="3878" y="2568"/>
              <a:ext cx="91" cy="91"/>
            </a:xfrm>
            <a:prstGeom prst="flowChartConnector">
              <a:avLst/>
            </a:prstGeom>
            <a:solidFill>
              <a:schemeClr val="bg1"/>
            </a:solidFill>
            <a:ln w="9525">
              <a:solidFill>
                <a:schemeClr val="tx1"/>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19" name="AutoShape 22">
              <a:extLst>
                <a:ext uri="{FF2B5EF4-FFF2-40B4-BE49-F238E27FC236}">
                  <a16:creationId xmlns:a16="http://schemas.microsoft.com/office/drawing/2014/main" xmlns="" id="{2E25EF8C-7B24-48EF-92DE-56DA47F1AE1D}"/>
                </a:ext>
              </a:extLst>
            </p:cNvPr>
            <p:cNvSpPr>
              <a:spLocks noChangeArrowheads="1"/>
            </p:cNvSpPr>
            <p:nvPr/>
          </p:nvSpPr>
          <p:spPr bwMode="auto">
            <a:xfrm>
              <a:off x="1791" y="1409"/>
              <a:ext cx="91" cy="90"/>
            </a:xfrm>
            <a:prstGeom prst="triangle">
              <a:avLst>
                <a:gd name="adj" fmla="val 50000"/>
              </a:avLst>
            </a:prstGeom>
            <a:solidFill>
              <a:schemeClr val="tx1"/>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20" name="AutoShape 23">
              <a:extLst>
                <a:ext uri="{FF2B5EF4-FFF2-40B4-BE49-F238E27FC236}">
                  <a16:creationId xmlns:a16="http://schemas.microsoft.com/office/drawing/2014/main" xmlns="" id="{2AFCE3D5-0436-4322-84AE-9668CA94062D}"/>
                </a:ext>
              </a:extLst>
            </p:cNvPr>
            <p:cNvSpPr>
              <a:spLocks noChangeArrowheads="1"/>
            </p:cNvSpPr>
            <p:nvPr/>
          </p:nvSpPr>
          <p:spPr bwMode="auto">
            <a:xfrm>
              <a:off x="2028" y="1402"/>
              <a:ext cx="91" cy="90"/>
            </a:xfrm>
            <a:prstGeom prst="triangle">
              <a:avLst>
                <a:gd name="adj" fmla="val 50000"/>
              </a:avLst>
            </a:prstGeom>
            <a:solidFill>
              <a:schemeClr val="tx1"/>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21" name="AutoShape 24">
              <a:extLst>
                <a:ext uri="{FF2B5EF4-FFF2-40B4-BE49-F238E27FC236}">
                  <a16:creationId xmlns:a16="http://schemas.microsoft.com/office/drawing/2014/main" xmlns="" id="{F5D95B02-99A8-4A96-9E07-9D7B3D31369B}"/>
                </a:ext>
              </a:extLst>
            </p:cNvPr>
            <p:cNvSpPr>
              <a:spLocks noChangeArrowheads="1"/>
            </p:cNvSpPr>
            <p:nvPr/>
          </p:nvSpPr>
          <p:spPr bwMode="auto">
            <a:xfrm>
              <a:off x="2266" y="1409"/>
              <a:ext cx="91" cy="90"/>
            </a:xfrm>
            <a:prstGeom prst="triangle">
              <a:avLst>
                <a:gd name="adj" fmla="val 50000"/>
              </a:avLst>
            </a:prstGeom>
            <a:solidFill>
              <a:schemeClr val="tx1"/>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22" name="AutoShape 25">
              <a:extLst>
                <a:ext uri="{FF2B5EF4-FFF2-40B4-BE49-F238E27FC236}">
                  <a16:creationId xmlns:a16="http://schemas.microsoft.com/office/drawing/2014/main" xmlns="" id="{C9E989A2-B733-4A7F-BCDE-F8262A506FC5}"/>
                </a:ext>
              </a:extLst>
            </p:cNvPr>
            <p:cNvSpPr>
              <a:spLocks noChangeArrowheads="1"/>
            </p:cNvSpPr>
            <p:nvPr/>
          </p:nvSpPr>
          <p:spPr bwMode="auto">
            <a:xfrm>
              <a:off x="4387" y="3131"/>
              <a:ext cx="90" cy="90"/>
            </a:xfrm>
            <a:prstGeom prst="flowChartMerge">
              <a:avLst/>
            </a:prstGeom>
            <a:solidFill>
              <a:schemeClr val="tx1"/>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23" name="AutoShape 26">
              <a:extLst>
                <a:ext uri="{FF2B5EF4-FFF2-40B4-BE49-F238E27FC236}">
                  <a16:creationId xmlns:a16="http://schemas.microsoft.com/office/drawing/2014/main" xmlns="" id="{2FCD7FCD-F8E9-4A3F-9E15-099AC06C9D86}"/>
                </a:ext>
              </a:extLst>
            </p:cNvPr>
            <p:cNvSpPr>
              <a:spLocks noChangeArrowheads="1"/>
            </p:cNvSpPr>
            <p:nvPr/>
          </p:nvSpPr>
          <p:spPr bwMode="auto">
            <a:xfrm>
              <a:off x="4638" y="3127"/>
              <a:ext cx="90" cy="90"/>
            </a:xfrm>
            <a:prstGeom prst="flowChartMerge">
              <a:avLst/>
            </a:prstGeom>
            <a:solidFill>
              <a:schemeClr val="tx1"/>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24" name="AutoShape 27">
              <a:extLst>
                <a:ext uri="{FF2B5EF4-FFF2-40B4-BE49-F238E27FC236}">
                  <a16:creationId xmlns:a16="http://schemas.microsoft.com/office/drawing/2014/main" xmlns="" id="{220270D2-895F-47B7-9118-8A573ECFC01E}"/>
                </a:ext>
              </a:extLst>
            </p:cNvPr>
            <p:cNvSpPr>
              <a:spLocks noChangeArrowheads="1"/>
            </p:cNvSpPr>
            <p:nvPr/>
          </p:nvSpPr>
          <p:spPr bwMode="auto">
            <a:xfrm>
              <a:off x="4865" y="3127"/>
              <a:ext cx="90" cy="90"/>
            </a:xfrm>
            <a:prstGeom prst="flowChartMerge">
              <a:avLst/>
            </a:prstGeom>
            <a:solidFill>
              <a:schemeClr val="tx1"/>
            </a:solidFill>
            <a:ln w="9525">
              <a:solidFill>
                <a:schemeClr val="tx1"/>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endParaRPr lang="en-US" altLang="en-US"/>
            </a:p>
          </p:txBody>
        </p:sp>
        <p:sp>
          <p:nvSpPr>
            <p:cNvPr id="234525" name="Text Box 28">
              <a:extLst>
                <a:ext uri="{FF2B5EF4-FFF2-40B4-BE49-F238E27FC236}">
                  <a16:creationId xmlns:a16="http://schemas.microsoft.com/office/drawing/2014/main" xmlns="" id="{D9ED76B1-BC71-4142-9F19-656B30C180FF}"/>
                </a:ext>
              </a:extLst>
            </p:cNvPr>
            <p:cNvSpPr txBox="1">
              <a:spLocks noChangeArrowheads="1"/>
            </p:cNvSpPr>
            <p:nvPr/>
          </p:nvSpPr>
          <p:spPr bwMode="auto">
            <a:xfrm>
              <a:off x="98" y="2704"/>
              <a:ext cx="1421"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a:solidFill>
                    <a:srgbClr val="FF3300"/>
                  </a:solidFill>
                </a:rPr>
                <a:t>شخص نمی پذیرد</a:t>
              </a:r>
              <a:endParaRPr lang="en-US" altLang="en-US" sz="2500">
                <a:solidFill>
                  <a:srgbClr val="FF3300"/>
                </a:solidFill>
              </a:endParaRPr>
            </a:p>
          </p:txBody>
        </p:sp>
        <p:sp>
          <p:nvSpPr>
            <p:cNvPr id="234526" name="Text Box 29">
              <a:extLst>
                <a:ext uri="{FF2B5EF4-FFF2-40B4-BE49-F238E27FC236}">
                  <a16:creationId xmlns:a16="http://schemas.microsoft.com/office/drawing/2014/main" xmlns="" id="{CACA451F-6CBD-4386-94E4-8D92E1E8977B}"/>
                </a:ext>
              </a:extLst>
            </p:cNvPr>
            <p:cNvSpPr txBox="1">
              <a:spLocks noChangeArrowheads="1"/>
            </p:cNvSpPr>
            <p:nvPr/>
          </p:nvSpPr>
          <p:spPr bwMode="auto">
            <a:xfrm>
              <a:off x="204" y="1318"/>
              <a:ext cx="1315"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a:solidFill>
                    <a:srgbClr val="FF3300"/>
                  </a:solidFill>
                </a:rPr>
                <a:t>شخص می پذیرد</a:t>
              </a:r>
              <a:endParaRPr lang="en-US" altLang="en-US" sz="2500">
                <a:solidFill>
                  <a:srgbClr val="FF3300"/>
                </a:solidFill>
              </a:endParaRPr>
            </a:p>
          </p:txBody>
        </p:sp>
        <p:sp>
          <p:nvSpPr>
            <p:cNvPr id="234527" name="Text Box 30">
              <a:extLst>
                <a:ext uri="{FF2B5EF4-FFF2-40B4-BE49-F238E27FC236}">
                  <a16:creationId xmlns:a16="http://schemas.microsoft.com/office/drawing/2014/main" xmlns="" id="{9D0B7F1F-D2DB-43BB-B682-8F2F41B718A5}"/>
                </a:ext>
              </a:extLst>
            </p:cNvPr>
            <p:cNvSpPr txBox="1">
              <a:spLocks noChangeArrowheads="1"/>
            </p:cNvSpPr>
            <p:nvPr/>
          </p:nvSpPr>
          <p:spPr bwMode="auto">
            <a:xfrm>
              <a:off x="1474" y="799"/>
              <a:ext cx="1225"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a:solidFill>
                    <a:srgbClr val="FFFF00"/>
                  </a:solidFill>
                </a:rPr>
                <a:t>گستره پذیرش </a:t>
              </a:r>
              <a:endParaRPr lang="en-US" altLang="en-US" sz="2500">
                <a:solidFill>
                  <a:srgbClr val="FFFF00"/>
                </a:solidFill>
              </a:endParaRPr>
            </a:p>
          </p:txBody>
        </p:sp>
        <p:sp>
          <p:nvSpPr>
            <p:cNvPr id="234528" name="Text Box 31">
              <a:extLst>
                <a:ext uri="{FF2B5EF4-FFF2-40B4-BE49-F238E27FC236}">
                  <a16:creationId xmlns:a16="http://schemas.microsoft.com/office/drawing/2014/main" xmlns="" id="{D9750ACF-906F-40B3-BED8-967A22971989}"/>
                </a:ext>
              </a:extLst>
            </p:cNvPr>
            <p:cNvSpPr txBox="1">
              <a:spLocks noChangeArrowheads="1"/>
            </p:cNvSpPr>
            <p:nvPr/>
          </p:nvSpPr>
          <p:spPr bwMode="auto">
            <a:xfrm>
              <a:off x="2677" y="795"/>
              <a:ext cx="1509"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FF00"/>
                  </a:solidFill>
                </a:rPr>
                <a:t>گسترده عدم التزام</a:t>
              </a:r>
              <a:endParaRPr lang="en-US" altLang="en-US" sz="2500">
                <a:solidFill>
                  <a:srgbClr val="FFFF00"/>
                </a:solidFill>
              </a:endParaRPr>
            </a:p>
          </p:txBody>
        </p:sp>
        <p:sp>
          <p:nvSpPr>
            <p:cNvPr id="234529" name="Text Box 32">
              <a:extLst>
                <a:ext uri="{FF2B5EF4-FFF2-40B4-BE49-F238E27FC236}">
                  <a16:creationId xmlns:a16="http://schemas.microsoft.com/office/drawing/2014/main" xmlns="" id="{81FBB67D-BCE4-450A-9F2B-1396879B200C}"/>
                </a:ext>
              </a:extLst>
            </p:cNvPr>
            <p:cNvSpPr txBox="1">
              <a:spLocks noChangeArrowheads="1"/>
            </p:cNvSpPr>
            <p:nvPr/>
          </p:nvSpPr>
          <p:spPr bwMode="auto">
            <a:xfrm>
              <a:off x="4196" y="799"/>
              <a:ext cx="952"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spcBef>
                  <a:spcPct val="50000"/>
                </a:spcBef>
              </a:pPr>
              <a:r>
                <a:rPr lang="fa-IR" altLang="en-US" sz="2500">
                  <a:solidFill>
                    <a:srgbClr val="FFFF00"/>
                  </a:solidFill>
                </a:rPr>
                <a:t>گستره طرد</a:t>
              </a:r>
              <a:endParaRPr lang="en-US" altLang="en-US" sz="2500">
                <a:solidFill>
                  <a:srgbClr val="FFFF00"/>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32803"/>
                                        </p:tgtEl>
                                        <p:attrNameLst>
                                          <p:attrName>style.visibility</p:attrName>
                                        </p:attrNameLst>
                                      </p:cBhvr>
                                      <p:to>
                                        <p:strVal val="visible"/>
                                      </p:to>
                                    </p:set>
                                    <p:anim calcmode="lin" valueType="num">
                                      <p:cBhvr>
                                        <p:cTn id="7" dur="2000" fill="hold"/>
                                        <p:tgtEl>
                                          <p:spTgt spid="332803"/>
                                        </p:tgtEl>
                                        <p:attrNameLst>
                                          <p:attrName>ppt_w</p:attrName>
                                        </p:attrNameLst>
                                      </p:cBhvr>
                                      <p:tavLst>
                                        <p:tav tm="0">
                                          <p:val>
                                            <p:fltVal val="0"/>
                                          </p:val>
                                        </p:tav>
                                        <p:tav tm="100000">
                                          <p:val>
                                            <p:strVal val="#ppt_w"/>
                                          </p:val>
                                        </p:tav>
                                      </p:tavLst>
                                    </p:anim>
                                    <p:anim calcmode="lin" valueType="num">
                                      <p:cBhvr>
                                        <p:cTn id="8" dur="2000" fill="hold"/>
                                        <p:tgtEl>
                                          <p:spTgt spid="332803"/>
                                        </p:tgtEl>
                                        <p:attrNameLst>
                                          <p:attrName>ppt_h</p:attrName>
                                        </p:attrNameLst>
                                      </p:cBhvr>
                                      <p:tavLst>
                                        <p:tav tm="0">
                                          <p:val>
                                            <p:fltVal val="0"/>
                                          </p:val>
                                        </p:tav>
                                        <p:tav tm="100000">
                                          <p:val>
                                            <p:strVal val="#ppt_h"/>
                                          </p:val>
                                        </p:tav>
                                      </p:tavLst>
                                    </p:anim>
                                    <p:animEffect transition="in" filter="fade">
                                      <p:cBhvr>
                                        <p:cTn id="9" dur="2000"/>
                                        <p:tgtEl>
                                          <p:spTgt spid="332803"/>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animEffect transition="in" filter="fade">
                                      <p:cBhvr>
                                        <p:cTn id="1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803" grpId="0"/>
    </p:bld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Text Box 2">
            <a:extLst>
              <a:ext uri="{FF2B5EF4-FFF2-40B4-BE49-F238E27FC236}">
                <a16:creationId xmlns:a16="http://schemas.microsoft.com/office/drawing/2014/main" xmlns="" id="{F685145D-45EA-4212-BB09-FB2195C9E28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3827" name="Text Box 3">
            <a:extLst>
              <a:ext uri="{FF2B5EF4-FFF2-40B4-BE49-F238E27FC236}">
                <a16:creationId xmlns:a16="http://schemas.microsoft.com/office/drawing/2014/main" xmlns="" id="{0947CDA7-9B5A-4A3A-81F8-3BAED778FA3D}"/>
              </a:ext>
            </a:extLst>
          </p:cNvPr>
          <p:cNvSpPr txBox="1">
            <a:spLocks noChangeArrowheads="1"/>
          </p:cNvSpPr>
          <p:nvPr/>
        </p:nvSpPr>
        <p:spPr bwMode="auto">
          <a:xfrm>
            <a:off x="755650" y="549275"/>
            <a:ext cx="7632700" cy="5464175"/>
          </a:xfrm>
          <a:prstGeom prst="rect">
            <a:avLst/>
          </a:prstGeom>
          <a:noFill/>
          <a:ln w="9525">
            <a:noFill/>
            <a:miter lim="800000"/>
            <a:headEnd/>
            <a:tailEnd/>
          </a:ln>
          <a:effectLst/>
        </p:spPr>
        <p:txBody>
          <a:bodyPr>
            <a:spAutoFit/>
          </a:bodyPr>
          <a:lstStyle/>
          <a:p>
            <a:pPr marL="342900" indent="-342900" algn="ctr">
              <a:lnSpc>
                <a:spcPct val="150000"/>
              </a:lnSpc>
              <a:defRPr/>
            </a:pPr>
            <a:r>
              <a:rPr lang="fa-IR" u="sng">
                <a:solidFill>
                  <a:srgbClr val="66FF99"/>
                </a:solidFill>
                <a:effectLst>
                  <a:outerShdw blurRad="38100" dist="38100" dir="2700000" algn="tl">
                    <a:srgbClr val="000000"/>
                  </a:outerShdw>
                </a:effectLst>
                <a:latin typeface="Arial" charset="0"/>
                <a:cs typeface="B Zar" pitchFamily="2" charset="-78"/>
              </a:rPr>
              <a:t>ب) الگوی هماهنگی شناختی</a:t>
            </a:r>
            <a:r>
              <a:rPr lang="fa-IR">
                <a:solidFill>
                  <a:srgbClr val="66FF99"/>
                </a:solidFill>
                <a:latin typeface="Arial" charset="0"/>
                <a:cs typeface="B Zar" pitchFamily="2" charset="-78"/>
              </a:rPr>
              <a:t> </a:t>
            </a:r>
          </a:p>
          <a:p>
            <a:pPr marL="342900" indent="-342900" algn="just">
              <a:lnSpc>
                <a:spcPct val="150000"/>
              </a:lnSpc>
              <a:defRPr/>
            </a:pPr>
            <a:endParaRPr lang="fa-IR" b="0">
              <a:latin typeface="Arial" charset="0"/>
              <a:cs typeface="B Zar" pitchFamily="2" charset="-78"/>
            </a:endParaRPr>
          </a:p>
          <a:p>
            <a:pPr marL="342900" indent="-342900" algn="just">
              <a:lnSpc>
                <a:spcPct val="150000"/>
              </a:lnSpc>
              <a:defRPr/>
            </a:pPr>
            <a:r>
              <a:rPr lang="fa-IR" sz="2500">
                <a:solidFill>
                  <a:srgbClr val="FF3300"/>
                </a:solidFill>
                <a:latin typeface="Arial" charset="0"/>
                <a:cs typeface="B Zar" pitchFamily="2" charset="-78"/>
              </a:rPr>
              <a:t>مفروضات الگو:</a:t>
            </a:r>
          </a:p>
          <a:p>
            <a:pPr marL="342900" indent="-342900" algn="just">
              <a:lnSpc>
                <a:spcPct val="150000"/>
              </a:lnSpc>
              <a:buFontTx/>
              <a:buChar char="•"/>
              <a:defRPr/>
            </a:pPr>
            <a:r>
              <a:rPr lang="fa-IR" b="0">
                <a:solidFill>
                  <a:srgbClr val="FFFF00"/>
                </a:solidFill>
                <a:latin typeface="Arial" charset="0"/>
                <a:cs typeface="B Zar" pitchFamily="2" charset="-78"/>
              </a:rPr>
              <a:t>فرد از نگرشهای و رفتارهای خود آگاه است.</a:t>
            </a:r>
          </a:p>
          <a:p>
            <a:pPr marL="342900" indent="-342900" algn="just">
              <a:lnSpc>
                <a:spcPct val="150000"/>
              </a:lnSpc>
              <a:defRPr/>
            </a:pPr>
            <a:r>
              <a:rPr lang="fa-IR" b="0">
                <a:solidFill>
                  <a:srgbClr val="FFFF00"/>
                </a:solidFill>
                <a:latin typeface="Arial" charset="0"/>
                <a:cs typeface="B Zar" pitchFamily="2" charset="-78"/>
              </a:rPr>
              <a:t>ما میل داریم جنبه های مختلف این نگرشها در ما هماهنگ باشند.</a:t>
            </a:r>
          </a:p>
          <a:p>
            <a:pPr marL="342900" indent="-342900" algn="just">
              <a:lnSpc>
                <a:spcPct val="150000"/>
              </a:lnSpc>
              <a:buFontTx/>
              <a:buChar char="•"/>
              <a:defRPr/>
            </a:pPr>
            <a:r>
              <a:rPr lang="fa-IR" b="0">
                <a:solidFill>
                  <a:srgbClr val="FFFF00"/>
                </a:solidFill>
                <a:latin typeface="Arial" charset="0"/>
                <a:cs typeface="B Zar" pitchFamily="2" charset="-78"/>
              </a:rPr>
              <a:t>داشتن نگرشهای ناهماهنگ تجربه ای ناراحت کننده است که منجر به تغییر نگرش می شود.</a:t>
            </a:r>
          </a:p>
          <a:p>
            <a:pPr marL="342900" indent="-342900" algn="just">
              <a:lnSpc>
                <a:spcPct val="150000"/>
              </a:lnSpc>
              <a:buFontTx/>
              <a:buChar char="•"/>
              <a:defRPr/>
            </a:pPr>
            <a:r>
              <a:rPr lang="fa-IR" b="0">
                <a:solidFill>
                  <a:srgbClr val="FFFF00"/>
                </a:solidFill>
                <a:latin typeface="Arial" charset="0"/>
                <a:cs typeface="B Zar" pitchFamily="2" charset="-78"/>
              </a:rPr>
              <a:t>کاربرد اصلاح «منطق روانی»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33827">
                                            <p:txEl>
                                              <p:pRg st="0" end="0"/>
                                            </p:txEl>
                                          </p:spTgt>
                                        </p:tgtEl>
                                        <p:attrNameLst>
                                          <p:attrName>style.visibility</p:attrName>
                                        </p:attrNameLst>
                                      </p:cBhvr>
                                      <p:to>
                                        <p:strVal val="visible"/>
                                      </p:to>
                                    </p:set>
                                    <p:anim calcmode="lin" valueType="num">
                                      <p:cBhvr>
                                        <p:cTn id="7" dur="2000" fill="hold"/>
                                        <p:tgtEl>
                                          <p:spTgt spid="33382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3382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3382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33827">
                                            <p:txEl>
                                              <p:pRg st="2" end="2"/>
                                            </p:txEl>
                                          </p:spTgt>
                                        </p:tgtEl>
                                        <p:attrNameLst>
                                          <p:attrName>style.visibility</p:attrName>
                                        </p:attrNameLst>
                                      </p:cBhvr>
                                      <p:to>
                                        <p:strVal val="visible"/>
                                      </p:to>
                                    </p:set>
                                    <p:anim calcmode="lin" valueType="num">
                                      <p:cBhvr>
                                        <p:cTn id="13" dur="2000" fill="hold"/>
                                        <p:tgtEl>
                                          <p:spTgt spid="333827">
                                            <p:txEl>
                                              <p:pRg st="2" end="2"/>
                                            </p:txEl>
                                          </p:spTgt>
                                        </p:tgtEl>
                                        <p:attrNameLst>
                                          <p:attrName>ppt_w</p:attrName>
                                        </p:attrNameLst>
                                      </p:cBhvr>
                                      <p:tavLst>
                                        <p:tav tm="0">
                                          <p:val>
                                            <p:strVal val="#ppt_w*0.70"/>
                                          </p:val>
                                        </p:tav>
                                        <p:tav tm="100000">
                                          <p:val>
                                            <p:strVal val="#ppt_w"/>
                                          </p:val>
                                        </p:tav>
                                      </p:tavLst>
                                    </p:anim>
                                    <p:anim calcmode="lin" valueType="num">
                                      <p:cBhvr>
                                        <p:cTn id="14" dur="2000" fill="hold"/>
                                        <p:tgtEl>
                                          <p:spTgt spid="333827">
                                            <p:txEl>
                                              <p:pRg st="2" end="2"/>
                                            </p:txEl>
                                          </p:spTgt>
                                        </p:tgtEl>
                                        <p:attrNameLst>
                                          <p:attrName>ppt_h</p:attrName>
                                        </p:attrNameLst>
                                      </p:cBhvr>
                                      <p:tavLst>
                                        <p:tav tm="0">
                                          <p:val>
                                            <p:strVal val="#ppt_h"/>
                                          </p:val>
                                        </p:tav>
                                        <p:tav tm="100000">
                                          <p:val>
                                            <p:strVal val="#ppt_h"/>
                                          </p:val>
                                        </p:tav>
                                      </p:tavLst>
                                    </p:anim>
                                    <p:animEffect transition="in" filter="fade">
                                      <p:cBhvr>
                                        <p:cTn id="15" dur="2000"/>
                                        <p:tgtEl>
                                          <p:spTgt spid="333827">
                                            <p:txEl>
                                              <p:pRg st="2" end="2"/>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333827">
                                            <p:txEl>
                                              <p:pRg st="3" end="3"/>
                                            </p:txEl>
                                          </p:spTgt>
                                        </p:tgtEl>
                                        <p:attrNameLst>
                                          <p:attrName>style.visibility</p:attrName>
                                        </p:attrNameLst>
                                      </p:cBhvr>
                                      <p:to>
                                        <p:strVal val="visible"/>
                                      </p:to>
                                    </p:set>
                                    <p:anim calcmode="lin" valueType="num">
                                      <p:cBhvr>
                                        <p:cTn id="19" dur="2000" fill="hold"/>
                                        <p:tgtEl>
                                          <p:spTgt spid="333827">
                                            <p:txEl>
                                              <p:pRg st="3" end="3"/>
                                            </p:txEl>
                                          </p:spTgt>
                                        </p:tgtEl>
                                        <p:attrNameLst>
                                          <p:attrName>ppt_w</p:attrName>
                                        </p:attrNameLst>
                                      </p:cBhvr>
                                      <p:tavLst>
                                        <p:tav tm="0">
                                          <p:val>
                                            <p:strVal val="#ppt_w*0.70"/>
                                          </p:val>
                                        </p:tav>
                                        <p:tav tm="100000">
                                          <p:val>
                                            <p:strVal val="#ppt_w"/>
                                          </p:val>
                                        </p:tav>
                                      </p:tavLst>
                                    </p:anim>
                                    <p:anim calcmode="lin" valueType="num">
                                      <p:cBhvr>
                                        <p:cTn id="20" dur="2000" fill="hold"/>
                                        <p:tgtEl>
                                          <p:spTgt spid="333827">
                                            <p:txEl>
                                              <p:pRg st="3" end="3"/>
                                            </p:txEl>
                                          </p:spTgt>
                                        </p:tgtEl>
                                        <p:attrNameLst>
                                          <p:attrName>ppt_h</p:attrName>
                                        </p:attrNameLst>
                                      </p:cBhvr>
                                      <p:tavLst>
                                        <p:tav tm="0">
                                          <p:val>
                                            <p:strVal val="#ppt_h"/>
                                          </p:val>
                                        </p:tav>
                                        <p:tav tm="100000">
                                          <p:val>
                                            <p:strVal val="#ppt_h"/>
                                          </p:val>
                                        </p:tav>
                                      </p:tavLst>
                                    </p:anim>
                                    <p:animEffect transition="in" filter="fade">
                                      <p:cBhvr>
                                        <p:cTn id="21" dur="2000"/>
                                        <p:tgtEl>
                                          <p:spTgt spid="333827">
                                            <p:txEl>
                                              <p:pRg st="3" end="3"/>
                                            </p:txEl>
                                          </p:spTgt>
                                        </p:tgtEl>
                                      </p:cBhvr>
                                    </p:animEffect>
                                  </p:childTnLst>
                                </p:cTn>
                              </p:par>
                            </p:childTnLst>
                          </p:cTn>
                        </p:par>
                        <p:par>
                          <p:cTn id="22" fill="hold" nodeType="afterGroup">
                            <p:stCondLst>
                              <p:cond delay="6000"/>
                            </p:stCondLst>
                            <p:childTnLst>
                              <p:par>
                                <p:cTn id="23" presetID="55" presetClass="entr" presetSubtype="0" fill="hold" nodeType="afterEffect">
                                  <p:stCondLst>
                                    <p:cond delay="0"/>
                                  </p:stCondLst>
                                  <p:childTnLst>
                                    <p:set>
                                      <p:cBhvr>
                                        <p:cTn id="24" dur="1" fill="hold">
                                          <p:stCondLst>
                                            <p:cond delay="0"/>
                                          </p:stCondLst>
                                        </p:cTn>
                                        <p:tgtEl>
                                          <p:spTgt spid="333827">
                                            <p:txEl>
                                              <p:pRg st="4" end="4"/>
                                            </p:txEl>
                                          </p:spTgt>
                                        </p:tgtEl>
                                        <p:attrNameLst>
                                          <p:attrName>style.visibility</p:attrName>
                                        </p:attrNameLst>
                                      </p:cBhvr>
                                      <p:to>
                                        <p:strVal val="visible"/>
                                      </p:to>
                                    </p:set>
                                    <p:anim calcmode="lin" valueType="num">
                                      <p:cBhvr>
                                        <p:cTn id="25" dur="2000" fill="hold"/>
                                        <p:tgtEl>
                                          <p:spTgt spid="333827">
                                            <p:txEl>
                                              <p:pRg st="4" end="4"/>
                                            </p:txEl>
                                          </p:spTgt>
                                        </p:tgtEl>
                                        <p:attrNameLst>
                                          <p:attrName>ppt_w</p:attrName>
                                        </p:attrNameLst>
                                      </p:cBhvr>
                                      <p:tavLst>
                                        <p:tav tm="0">
                                          <p:val>
                                            <p:strVal val="#ppt_w*0.70"/>
                                          </p:val>
                                        </p:tav>
                                        <p:tav tm="100000">
                                          <p:val>
                                            <p:strVal val="#ppt_w"/>
                                          </p:val>
                                        </p:tav>
                                      </p:tavLst>
                                    </p:anim>
                                    <p:anim calcmode="lin" valueType="num">
                                      <p:cBhvr>
                                        <p:cTn id="26" dur="2000" fill="hold"/>
                                        <p:tgtEl>
                                          <p:spTgt spid="333827">
                                            <p:txEl>
                                              <p:pRg st="4" end="4"/>
                                            </p:txEl>
                                          </p:spTgt>
                                        </p:tgtEl>
                                        <p:attrNameLst>
                                          <p:attrName>ppt_h</p:attrName>
                                        </p:attrNameLst>
                                      </p:cBhvr>
                                      <p:tavLst>
                                        <p:tav tm="0">
                                          <p:val>
                                            <p:strVal val="#ppt_h"/>
                                          </p:val>
                                        </p:tav>
                                        <p:tav tm="100000">
                                          <p:val>
                                            <p:strVal val="#ppt_h"/>
                                          </p:val>
                                        </p:tav>
                                      </p:tavLst>
                                    </p:anim>
                                    <p:animEffect transition="in" filter="fade">
                                      <p:cBhvr>
                                        <p:cTn id="27" dur="2000"/>
                                        <p:tgtEl>
                                          <p:spTgt spid="333827">
                                            <p:txEl>
                                              <p:pRg st="4" end="4"/>
                                            </p:txEl>
                                          </p:spTgt>
                                        </p:tgtEl>
                                      </p:cBhvr>
                                    </p:animEffect>
                                  </p:childTnLst>
                                </p:cTn>
                              </p:par>
                            </p:childTnLst>
                          </p:cTn>
                        </p:par>
                        <p:par>
                          <p:cTn id="28" fill="hold" nodeType="afterGroup">
                            <p:stCondLst>
                              <p:cond delay="8000"/>
                            </p:stCondLst>
                            <p:childTnLst>
                              <p:par>
                                <p:cTn id="29" presetID="55" presetClass="entr" presetSubtype="0" fill="hold" nodeType="afterEffect">
                                  <p:stCondLst>
                                    <p:cond delay="0"/>
                                  </p:stCondLst>
                                  <p:childTnLst>
                                    <p:set>
                                      <p:cBhvr>
                                        <p:cTn id="30" dur="1" fill="hold">
                                          <p:stCondLst>
                                            <p:cond delay="0"/>
                                          </p:stCondLst>
                                        </p:cTn>
                                        <p:tgtEl>
                                          <p:spTgt spid="333827">
                                            <p:txEl>
                                              <p:pRg st="5" end="5"/>
                                            </p:txEl>
                                          </p:spTgt>
                                        </p:tgtEl>
                                        <p:attrNameLst>
                                          <p:attrName>style.visibility</p:attrName>
                                        </p:attrNameLst>
                                      </p:cBhvr>
                                      <p:to>
                                        <p:strVal val="visible"/>
                                      </p:to>
                                    </p:set>
                                    <p:anim calcmode="lin" valueType="num">
                                      <p:cBhvr>
                                        <p:cTn id="31" dur="2000" fill="hold"/>
                                        <p:tgtEl>
                                          <p:spTgt spid="333827">
                                            <p:txEl>
                                              <p:pRg st="5" end="5"/>
                                            </p:txEl>
                                          </p:spTgt>
                                        </p:tgtEl>
                                        <p:attrNameLst>
                                          <p:attrName>ppt_w</p:attrName>
                                        </p:attrNameLst>
                                      </p:cBhvr>
                                      <p:tavLst>
                                        <p:tav tm="0">
                                          <p:val>
                                            <p:strVal val="#ppt_w*0.70"/>
                                          </p:val>
                                        </p:tav>
                                        <p:tav tm="100000">
                                          <p:val>
                                            <p:strVal val="#ppt_w"/>
                                          </p:val>
                                        </p:tav>
                                      </p:tavLst>
                                    </p:anim>
                                    <p:anim calcmode="lin" valueType="num">
                                      <p:cBhvr>
                                        <p:cTn id="32" dur="2000" fill="hold"/>
                                        <p:tgtEl>
                                          <p:spTgt spid="333827">
                                            <p:txEl>
                                              <p:pRg st="5" end="5"/>
                                            </p:txEl>
                                          </p:spTgt>
                                        </p:tgtEl>
                                        <p:attrNameLst>
                                          <p:attrName>ppt_h</p:attrName>
                                        </p:attrNameLst>
                                      </p:cBhvr>
                                      <p:tavLst>
                                        <p:tav tm="0">
                                          <p:val>
                                            <p:strVal val="#ppt_h"/>
                                          </p:val>
                                        </p:tav>
                                        <p:tav tm="100000">
                                          <p:val>
                                            <p:strVal val="#ppt_h"/>
                                          </p:val>
                                        </p:tav>
                                      </p:tavLst>
                                    </p:anim>
                                    <p:animEffect transition="in" filter="fade">
                                      <p:cBhvr>
                                        <p:cTn id="33" dur="2000"/>
                                        <p:tgtEl>
                                          <p:spTgt spid="333827">
                                            <p:txEl>
                                              <p:pRg st="5" end="5"/>
                                            </p:txEl>
                                          </p:spTgt>
                                        </p:tgtEl>
                                      </p:cBhvr>
                                    </p:animEffect>
                                  </p:childTnLst>
                                </p:cTn>
                              </p:par>
                            </p:childTnLst>
                          </p:cTn>
                        </p:par>
                        <p:par>
                          <p:cTn id="34" fill="hold" nodeType="afterGroup">
                            <p:stCondLst>
                              <p:cond delay="10000"/>
                            </p:stCondLst>
                            <p:childTnLst>
                              <p:par>
                                <p:cTn id="35" presetID="55" presetClass="entr" presetSubtype="0" fill="hold" nodeType="afterEffect">
                                  <p:stCondLst>
                                    <p:cond delay="0"/>
                                  </p:stCondLst>
                                  <p:childTnLst>
                                    <p:set>
                                      <p:cBhvr>
                                        <p:cTn id="36" dur="1" fill="hold">
                                          <p:stCondLst>
                                            <p:cond delay="0"/>
                                          </p:stCondLst>
                                        </p:cTn>
                                        <p:tgtEl>
                                          <p:spTgt spid="333827">
                                            <p:txEl>
                                              <p:pRg st="6" end="6"/>
                                            </p:txEl>
                                          </p:spTgt>
                                        </p:tgtEl>
                                        <p:attrNameLst>
                                          <p:attrName>style.visibility</p:attrName>
                                        </p:attrNameLst>
                                      </p:cBhvr>
                                      <p:to>
                                        <p:strVal val="visible"/>
                                      </p:to>
                                    </p:set>
                                    <p:anim calcmode="lin" valueType="num">
                                      <p:cBhvr>
                                        <p:cTn id="37" dur="2000" fill="hold"/>
                                        <p:tgtEl>
                                          <p:spTgt spid="333827">
                                            <p:txEl>
                                              <p:pRg st="6" end="6"/>
                                            </p:txEl>
                                          </p:spTgt>
                                        </p:tgtEl>
                                        <p:attrNameLst>
                                          <p:attrName>ppt_w</p:attrName>
                                        </p:attrNameLst>
                                      </p:cBhvr>
                                      <p:tavLst>
                                        <p:tav tm="0">
                                          <p:val>
                                            <p:strVal val="#ppt_w*0.70"/>
                                          </p:val>
                                        </p:tav>
                                        <p:tav tm="100000">
                                          <p:val>
                                            <p:strVal val="#ppt_w"/>
                                          </p:val>
                                        </p:tav>
                                      </p:tavLst>
                                    </p:anim>
                                    <p:anim calcmode="lin" valueType="num">
                                      <p:cBhvr>
                                        <p:cTn id="38" dur="2000" fill="hold"/>
                                        <p:tgtEl>
                                          <p:spTgt spid="333827">
                                            <p:txEl>
                                              <p:pRg st="6" end="6"/>
                                            </p:txEl>
                                          </p:spTgt>
                                        </p:tgtEl>
                                        <p:attrNameLst>
                                          <p:attrName>ppt_h</p:attrName>
                                        </p:attrNameLst>
                                      </p:cBhvr>
                                      <p:tavLst>
                                        <p:tav tm="0">
                                          <p:val>
                                            <p:strVal val="#ppt_h"/>
                                          </p:val>
                                        </p:tav>
                                        <p:tav tm="100000">
                                          <p:val>
                                            <p:strVal val="#ppt_h"/>
                                          </p:val>
                                        </p:tav>
                                      </p:tavLst>
                                    </p:anim>
                                    <p:animEffect transition="in" filter="fade">
                                      <p:cBhvr>
                                        <p:cTn id="39" dur="2000"/>
                                        <p:tgtEl>
                                          <p:spTgt spid="33382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546" name="Text Box 2">
            <a:extLst>
              <a:ext uri="{FF2B5EF4-FFF2-40B4-BE49-F238E27FC236}">
                <a16:creationId xmlns:a16="http://schemas.microsoft.com/office/drawing/2014/main" xmlns="" id="{4613245A-9B98-4D82-BB68-169FD17E89AF}"/>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4851" name="Text Box 3">
            <a:extLst>
              <a:ext uri="{FF2B5EF4-FFF2-40B4-BE49-F238E27FC236}">
                <a16:creationId xmlns:a16="http://schemas.microsoft.com/office/drawing/2014/main" xmlns="" id="{CB5B2FD7-CAA8-454E-9060-5986FBF12993}"/>
              </a:ext>
            </a:extLst>
          </p:cNvPr>
          <p:cNvSpPr txBox="1">
            <a:spLocks noChangeArrowheads="1"/>
          </p:cNvSpPr>
          <p:nvPr/>
        </p:nvSpPr>
        <p:spPr bwMode="auto">
          <a:xfrm>
            <a:off x="755650" y="549275"/>
            <a:ext cx="7632700" cy="2492375"/>
          </a:xfrm>
          <a:prstGeom prst="rect">
            <a:avLst/>
          </a:prstGeom>
          <a:noFill/>
          <a:ln w="9525">
            <a:noFill/>
            <a:miter lim="800000"/>
            <a:headEnd/>
            <a:tailEnd/>
          </a:ln>
          <a:effectLst/>
        </p:spPr>
        <p:txBody>
          <a:bodyPr>
            <a:spAutoFit/>
          </a:bodyPr>
          <a:lstStyle/>
          <a:p>
            <a:pPr marL="342900" indent="-342900" algn="ctr">
              <a:spcBef>
                <a:spcPct val="50000"/>
              </a:spcBef>
              <a:defRPr/>
            </a:pPr>
            <a:r>
              <a:rPr lang="fa-IR" u="sng">
                <a:solidFill>
                  <a:srgbClr val="66FF99"/>
                </a:solidFill>
                <a:effectLst>
                  <a:outerShdw blurRad="38100" dist="38100" dir="2700000" algn="tl">
                    <a:srgbClr val="000000"/>
                  </a:outerShdw>
                </a:effectLst>
                <a:latin typeface="Arial" charset="0"/>
                <a:cs typeface="B Zar" pitchFamily="2" charset="-78"/>
              </a:rPr>
              <a:t>ج) الگوی ناهماهنگی شناختی:</a:t>
            </a:r>
          </a:p>
          <a:p>
            <a:pPr marL="342900" indent="-342900" algn="ctr">
              <a:spcBef>
                <a:spcPct val="50000"/>
              </a:spcBef>
              <a:defRPr/>
            </a:pPr>
            <a:r>
              <a:rPr lang="fa-IR" u="sng">
                <a:solidFill>
                  <a:srgbClr val="66FF99"/>
                </a:solidFill>
                <a:effectLst>
                  <a:outerShdw blurRad="38100" dist="38100" dir="2700000" algn="tl">
                    <a:srgbClr val="000000"/>
                  </a:outerShdw>
                </a:effectLst>
                <a:latin typeface="Arial" charset="0"/>
                <a:cs typeface="B Zar" pitchFamily="2" charset="-78"/>
              </a:rPr>
              <a:t>(لئون فستینگر 1957)</a:t>
            </a:r>
          </a:p>
          <a:p>
            <a:pPr marL="342900" indent="-342900">
              <a:spcBef>
                <a:spcPct val="50000"/>
              </a:spcBef>
              <a:defRPr/>
            </a:pPr>
            <a:endParaRPr lang="fa-IR" b="0">
              <a:latin typeface="Arial" charset="0"/>
              <a:cs typeface="B Zar" pitchFamily="2" charset="-78"/>
            </a:endParaRPr>
          </a:p>
          <a:p>
            <a:pPr marL="342900" indent="-342900" algn="just">
              <a:spcBef>
                <a:spcPct val="50000"/>
              </a:spcBef>
              <a:defRPr/>
            </a:pPr>
            <a:r>
              <a:rPr lang="fa-IR" sz="2500">
                <a:solidFill>
                  <a:srgbClr val="FF3300"/>
                </a:solidFill>
                <a:latin typeface="Arial" charset="0"/>
                <a:cs typeface="B Zar" pitchFamily="2" charset="-78"/>
              </a:rPr>
              <a:t>مفروضات  الگو:</a:t>
            </a:r>
          </a:p>
        </p:txBody>
      </p:sp>
      <p:sp>
        <p:nvSpPr>
          <p:cNvPr id="334854" name="Text Box 6">
            <a:extLst>
              <a:ext uri="{FF2B5EF4-FFF2-40B4-BE49-F238E27FC236}">
                <a16:creationId xmlns:a16="http://schemas.microsoft.com/office/drawing/2014/main" xmlns="" id="{1C104517-5562-44B5-A97D-CA06131A7D41}"/>
              </a:ext>
            </a:extLst>
          </p:cNvPr>
          <p:cNvSpPr txBox="1">
            <a:spLocks noChangeArrowheads="1"/>
          </p:cNvSpPr>
          <p:nvPr/>
        </p:nvSpPr>
        <p:spPr bwMode="auto">
          <a:xfrm>
            <a:off x="1979613" y="3338513"/>
            <a:ext cx="5111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FF00"/>
                </a:solidFill>
              </a:rPr>
              <a:t>* دو شناخت هم زمان و متناقض با یکدیگر</a:t>
            </a:r>
            <a:endParaRPr lang="en-US" altLang="en-US" sz="2500"/>
          </a:p>
        </p:txBody>
      </p:sp>
      <p:sp>
        <p:nvSpPr>
          <p:cNvPr id="334855" name="Text Box 7">
            <a:extLst>
              <a:ext uri="{FF2B5EF4-FFF2-40B4-BE49-F238E27FC236}">
                <a16:creationId xmlns:a16="http://schemas.microsoft.com/office/drawing/2014/main" xmlns="" id="{79CE2616-5B6D-4F31-BC37-18CD3F30D618}"/>
              </a:ext>
            </a:extLst>
          </p:cNvPr>
          <p:cNvSpPr txBox="1">
            <a:spLocks noChangeArrowheads="1"/>
          </p:cNvSpPr>
          <p:nvPr/>
        </p:nvSpPr>
        <p:spPr bwMode="auto">
          <a:xfrm>
            <a:off x="1993900" y="4957763"/>
            <a:ext cx="511175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FF00"/>
                </a:solidFill>
              </a:rPr>
              <a:t>ناهماهنگی شناختی </a:t>
            </a:r>
            <a:endParaRPr lang="en-US" altLang="en-US" sz="2500"/>
          </a:p>
        </p:txBody>
      </p:sp>
      <p:grpSp>
        <p:nvGrpSpPr>
          <p:cNvPr id="2" name="Group 9">
            <a:extLst>
              <a:ext uri="{FF2B5EF4-FFF2-40B4-BE49-F238E27FC236}">
                <a16:creationId xmlns:a16="http://schemas.microsoft.com/office/drawing/2014/main" xmlns="" id="{8942DFD3-676D-4D37-B1DB-C8C3577AA5EC}"/>
              </a:ext>
            </a:extLst>
          </p:cNvPr>
          <p:cNvGrpSpPr>
            <a:grpSpLocks/>
          </p:cNvGrpSpPr>
          <p:nvPr/>
        </p:nvGrpSpPr>
        <p:grpSpPr bwMode="auto">
          <a:xfrm>
            <a:off x="3640138" y="3860800"/>
            <a:ext cx="2016125" cy="1081088"/>
            <a:chOff x="2293" y="2432"/>
            <a:chExt cx="1270" cy="681"/>
          </a:xfrm>
        </p:grpSpPr>
        <p:sp>
          <p:nvSpPr>
            <p:cNvPr id="236551" name="Text Box 5">
              <a:extLst>
                <a:ext uri="{FF2B5EF4-FFF2-40B4-BE49-F238E27FC236}">
                  <a16:creationId xmlns:a16="http://schemas.microsoft.com/office/drawing/2014/main" xmlns="" id="{46107818-7BA4-496D-82BF-F674244FE8C8}"/>
                </a:ext>
              </a:extLst>
            </p:cNvPr>
            <p:cNvSpPr txBox="1">
              <a:spLocks noChangeArrowheads="1"/>
            </p:cNvSpPr>
            <p:nvPr/>
          </p:nvSpPr>
          <p:spPr bwMode="auto">
            <a:xfrm>
              <a:off x="2293" y="2523"/>
              <a:ext cx="1270"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FF3300"/>
                  </a:solidFill>
                </a:rPr>
                <a:t>منجر می شود به </a:t>
              </a:r>
              <a:endParaRPr lang="en-US" altLang="en-US" sz="2500">
                <a:solidFill>
                  <a:srgbClr val="FF3300"/>
                </a:solidFill>
              </a:endParaRPr>
            </a:p>
          </p:txBody>
        </p:sp>
        <p:sp>
          <p:nvSpPr>
            <p:cNvPr id="236552" name="Line 8">
              <a:extLst>
                <a:ext uri="{FF2B5EF4-FFF2-40B4-BE49-F238E27FC236}">
                  <a16:creationId xmlns:a16="http://schemas.microsoft.com/office/drawing/2014/main" xmlns="" id="{3BEB4D90-FBEA-48B2-9480-E9D9CB5F21CD}"/>
                </a:ext>
              </a:extLst>
            </p:cNvPr>
            <p:cNvSpPr>
              <a:spLocks noChangeShapeType="1"/>
            </p:cNvSpPr>
            <p:nvPr/>
          </p:nvSpPr>
          <p:spPr bwMode="auto">
            <a:xfrm>
              <a:off x="2865" y="2432"/>
              <a:ext cx="0" cy="681"/>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334851"/>
                                        </p:tgtEl>
                                        <p:attrNameLst>
                                          <p:attrName>style.visibility</p:attrName>
                                        </p:attrNameLst>
                                      </p:cBhvr>
                                      <p:to>
                                        <p:strVal val="visible"/>
                                      </p:to>
                                    </p:set>
                                    <p:anim to="" calcmode="lin" valueType="num">
                                      <p:cBhvr>
                                        <p:cTn id="7" dur="1" fill="hold"/>
                                        <p:tgtEl>
                                          <p:spTgt spid="334851"/>
                                        </p:tgtEl>
                                        <p:attrNameLst>
                                          <p:attrName/>
                                        </p:attrNameLst>
                                      </p:cBhvr>
                                    </p:anim>
                                  </p:childTnLst>
                                </p:cTn>
                              </p:par>
                            </p:childTnLst>
                          </p:cTn>
                        </p:par>
                        <p:par>
                          <p:cTn id="8" fill="hold" nodeType="afterGroup">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334854"/>
                                        </p:tgtEl>
                                        <p:attrNameLst>
                                          <p:attrName>style.visibility</p:attrName>
                                        </p:attrNameLst>
                                      </p:cBhvr>
                                      <p:to>
                                        <p:strVal val="visible"/>
                                      </p:to>
                                    </p:set>
                                    <p:anim to="" calcmode="lin" valueType="num">
                                      <p:cBhvr>
                                        <p:cTn id="11" dur="1" fill="hold"/>
                                        <p:tgtEl>
                                          <p:spTgt spid="334854"/>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to="" calcmode="lin" valueType="num">
                                      <p:cBhvr>
                                        <p:cTn id="15" dur="1" fill="hold"/>
                                        <p:tgtEl>
                                          <p:spTgt spid="2"/>
                                        </p:tgtEl>
                                        <p:attrNameLst>
                                          <p:attrName/>
                                        </p:attrNameLst>
                                      </p:cBhvr>
                                    </p:anim>
                                  </p:childTnLst>
                                </p:cTn>
                              </p:par>
                            </p:childTnLst>
                          </p:cTn>
                        </p:par>
                        <p:par>
                          <p:cTn id="16" fill="hold" nodeType="afterGroup">
                            <p:stCondLst>
                              <p:cond delay="0"/>
                            </p:stCondLst>
                            <p:childTnLst>
                              <p:par>
                                <p:cTn id="17" presetID="24" presetClass="entr" presetSubtype="0" fill="hold" grpId="0" nodeType="afterEffect">
                                  <p:stCondLst>
                                    <p:cond delay="0"/>
                                  </p:stCondLst>
                                  <p:childTnLst>
                                    <p:set>
                                      <p:cBhvr>
                                        <p:cTn id="18" dur="1" fill="hold">
                                          <p:stCondLst>
                                            <p:cond delay="0"/>
                                          </p:stCondLst>
                                        </p:cTn>
                                        <p:tgtEl>
                                          <p:spTgt spid="334855"/>
                                        </p:tgtEl>
                                        <p:attrNameLst>
                                          <p:attrName>style.visibility</p:attrName>
                                        </p:attrNameLst>
                                      </p:cBhvr>
                                      <p:to>
                                        <p:strVal val="visible"/>
                                      </p:to>
                                    </p:set>
                                    <p:anim to="" calcmode="lin" valueType="num">
                                      <p:cBhvr>
                                        <p:cTn id="19" dur="1" fill="hold"/>
                                        <p:tgtEl>
                                          <p:spTgt spid="33485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1" grpId="0"/>
      <p:bldP spid="334854" grpId="0"/>
      <p:bldP spid="334855" grpId="0"/>
    </p:bld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570" name="Text Box 2">
            <a:extLst>
              <a:ext uri="{FF2B5EF4-FFF2-40B4-BE49-F238E27FC236}">
                <a16:creationId xmlns:a16="http://schemas.microsoft.com/office/drawing/2014/main" xmlns="" id="{3B910589-AC40-421F-A098-C065028DB8A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5875" name="Text Box 3">
            <a:extLst>
              <a:ext uri="{FF2B5EF4-FFF2-40B4-BE49-F238E27FC236}">
                <a16:creationId xmlns:a16="http://schemas.microsoft.com/office/drawing/2014/main" xmlns="" id="{B6419249-4480-4FFC-B0FA-04F924E5C0FE}"/>
              </a:ext>
            </a:extLst>
          </p:cNvPr>
          <p:cNvSpPr txBox="1">
            <a:spLocks noChangeArrowheads="1"/>
          </p:cNvSpPr>
          <p:nvPr/>
        </p:nvSpPr>
        <p:spPr bwMode="auto">
          <a:xfrm>
            <a:off x="755650" y="549275"/>
            <a:ext cx="76327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257300" indent="-3429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فرض دوم:</a:t>
            </a:r>
          </a:p>
          <a:p>
            <a:pPr algn="just" eaLnBrk="1" hangingPunct="1">
              <a:lnSpc>
                <a:spcPct val="150000"/>
              </a:lnSpc>
            </a:pPr>
            <a:endParaRPr lang="fa-IR" altLang="en-US">
              <a:solidFill>
                <a:srgbClr val="66FF99"/>
              </a:solidFill>
            </a:endParaRPr>
          </a:p>
          <a:p>
            <a:pPr algn="just" eaLnBrk="1" hangingPunct="1">
              <a:lnSpc>
                <a:spcPct val="150000"/>
              </a:lnSpc>
              <a:buFontTx/>
              <a:buChar char="•"/>
            </a:pPr>
            <a:r>
              <a:rPr lang="fa-IR" altLang="en-US" b="0">
                <a:solidFill>
                  <a:srgbClr val="FFFF00"/>
                </a:solidFill>
              </a:rPr>
              <a:t>ناهماهنگی ناراحتی آفرین و ایجاد کننده تنش است میزان ناهماهنگی و حالت ناراحت کننده بستگی دارد به:</a:t>
            </a:r>
          </a:p>
          <a:p>
            <a:pPr lvl="2" algn="just" eaLnBrk="1" hangingPunct="1">
              <a:lnSpc>
                <a:spcPct val="150000"/>
              </a:lnSpc>
            </a:pPr>
            <a:r>
              <a:rPr lang="fa-IR" altLang="en-US" b="0">
                <a:solidFill>
                  <a:srgbClr val="FFFF00"/>
                </a:solidFill>
              </a:rPr>
              <a:t>1) نسبت شناختهای ناهماهنگ به شناختهای هماهنگ </a:t>
            </a:r>
          </a:p>
          <a:p>
            <a:pPr lvl="2" algn="just" eaLnBrk="1" hangingPunct="1">
              <a:lnSpc>
                <a:spcPct val="150000"/>
              </a:lnSpc>
            </a:pPr>
            <a:r>
              <a:rPr lang="fa-IR" altLang="en-US" b="0">
                <a:solidFill>
                  <a:srgbClr val="FFFF00"/>
                </a:solidFill>
              </a:rPr>
              <a:t>2) اهمیت هر یک از شناختها برای شخص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335875">
                                            <p:txEl>
                                              <p:pRg st="0" end="0"/>
                                            </p:txEl>
                                          </p:spTgt>
                                        </p:tgtEl>
                                        <p:attrNameLst>
                                          <p:attrName>style.visibility</p:attrName>
                                        </p:attrNameLst>
                                      </p:cBhvr>
                                      <p:to>
                                        <p:strVal val="visible"/>
                                      </p:to>
                                    </p:set>
                                    <p:animEffect transition="in" filter="strips(upLeft)">
                                      <p:cBhvr>
                                        <p:cTn id="7" dur="2000"/>
                                        <p:tgtEl>
                                          <p:spTgt spid="335875">
                                            <p:txEl>
                                              <p:pRg st="0" end="0"/>
                                            </p:txEl>
                                          </p:spTgt>
                                        </p:tgtEl>
                                      </p:cBhvr>
                                    </p:animEffect>
                                  </p:childTnLst>
                                </p:cTn>
                              </p:par>
                            </p:childTnLst>
                          </p:cTn>
                        </p:par>
                        <p:par>
                          <p:cTn id="8" fill="hold" nodeType="afterGroup">
                            <p:stCondLst>
                              <p:cond delay="2000"/>
                            </p:stCondLst>
                            <p:childTnLst>
                              <p:par>
                                <p:cTn id="9" presetID="18" presetClass="entr" presetSubtype="9" fill="hold" nodeType="afterEffect">
                                  <p:stCondLst>
                                    <p:cond delay="0"/>
                                  </p:stCondLst>
                                  <p:childTnLst>
                                    <p:set>
                                      <p:cBhvr>
                                        <p:cTn id="10" dur="1" fill="hold">
                                          <p:stCondLst>
                                            <p:cond delay="0"/>
                                          </p:stCondLst>
                                        </p:cTn>
                                        <p:tgtEl>
                                          <p:spTgt spid="335875">
                                            <p:txEl>
                                              <p:pRg st="2" end="2"/>
                                            </p:txEl>
                                          </p:spTgt>
                                        </p:tgtEl>
                                        <p:attrNameLst>
                                          <p:attrName>style.visibility</p:attrName>
                                        </p:attrNameLst>
                                      </p:cBhvr>
                                      <p:to>
                                        <p:strVal val="visible"/>
                                      </p:to>
                                    </p:set>
                                    <p:animEffect transition="in" filter="strips(upLeft)">
                                      <p:cBhvr>
                                        <p:cTn id="11" dur="2000"/>
                                        <p:tgtEl>
                                          <p:spTgt spid="335875">
                                            <p:txEl>
                                              <p:pRg st="2" end="2"/>
                                            </p:txEl>
                                          </p:spTgt>
                                        </p:tgtEl>
                                      </p:cBhvr>
                                    </p:animEffect>
                                  </p:childTnLst>
                                </p:cTn>
                              </p:par>
                            </p:childTnLst>
                          </p:cTn>
                        </p:par>
                        <p:par>
                          <p:cTn id="12" fill="hold" nodeType="afterGroup">
                            <p:stCondLst>
                              <p:cond delay="4000"/>
                            </p:stCondLst>
                            <p:childTnLst>
                              <p:par>
                                <p:cTn id="13" presetID="18" presetClass="entr" presetSubtype="9" fill="hold" nodeType="afterEffect">
                                  <p:stCondLst>
                                    <p:cond delay="0"/>
                                  </p:stCondLst>
                                  <p:childTnLst>
                                    <p:set>
                                      <p:cBhvr>
                                        <p:cTn id="14" dur="1" fill="hold">
                                          <p:stCondLst>
                                            <p:cond delay="0"/>
                                          </p:stCondLst>
                                        </p:cTn>
                                        <p:tgtEl>
                                          <p:spTgt spid="335875">
                                            <p:txEl>
                                              <p:pRg st="3" end="3"/>
                                            </p:txEl>
                                          </p:spTgt>
                                        </p:tgtEl>
                                        <p:attrNameLst>
                                          <p:attrName>style.visibility</p:attrName>
                                        </p:attrNameLst>
                                      </p:cBhvr>
                                      <p:to>
                                        <p:strVal val="visible"/>
                                      </p:to>
                                    </p:set>
                                    <p:animEffect transition="in" filter="strips(upLeft)">
                                      <p:cBhvr>
                                        <p:cTn id="15" dur="2000"/>
                                        <p:tgtEl>
                                          <p:spTgt spid="335875">
                                            <p:txEl>
                                              <p:pRg st="3" end="3"/>
                                            </p:txEl>
                                          </p:spTgt>
                                        </p:tgtEl>
                                      </p:cBhvr>
                                    </p:animEffect>
                                  </p:childTnLst>
                                </p:cTn>
                              </p:par>
                            </p:childTnLst>
                          </p:cTn>
                        </p:par>
                        <p:par>
                          <p:cTn id="16" fill="hold" nodeType="afterGroup">
                            <p:stCondLst>
                              <p:cond delay="6000"/>
                            </p:stCondLst>
                            <p:childTnLst>
                              <p:par>
                                <p:cTn id="17" presetID="18" presetClass="entr" presetSubtype="9" fill="hold" nodeType="afterEffect">
                                  <p:stCondLst>
                                    <p:cond delay="0"/>
                                  </p:stCondLst>
                                  <p:childTnLst>
                                    <p:set>
                                      <p:cBhvr>
                                        <p:cTn id="18" dur="1" fill="hold">
                                          <p:stCondLst>
                                            <p:cond delay="0"/>
                                          </p:stCondLst>
                                        </p:cTn>
                                        <p:tgtEl>
                                          <p:spTgt spid="335875">
                                            <p:txEl>
                                              <p:pRg st="4" end="4"/>
                                            </p:txEl>
                                          </p:spTgt>
                                        </p:tgtEl>
                                        <p:attrNameLst>
                                          <p:attrName>style.visibility</p:attrName>
                                        </p:attrNameLst>
                                      </p:cBhvr>
                                      <p:to>
                                        <p:strVal val="visible"/>
                                      </p:to>
                                    </p:set>
                                    <p:animEffect transition="in" filter="strips(upLeft)">
                                      <p:cBhvr>
                                        <p:cTn id="19" dur="2000"/>
                                        <p:tgtEl>
                                          <p:spTgt spid="33587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594" name="Text Box 2">
            <a:extLst>
              <a:ext uri="{FF2B5EF4-FFF2-40B4-BE49-F238E27FC236}">
                <a16:creationId xmlns:a16="http://schemas.microsoft.com/office/drawing/2014/main" xmlns="" id="{9501C67E-B3A3-477B-9C8B-2276ECB04A2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6899" name="Text Box 3">
            <a:extLst>
              <a:ext uri="{FF2B5EF4-FFF2-40B4-BE49-F238E27FC236}">
                <a16:creationId xmlns:a16="http://schemas.microsoft.com/office/drawing/2014/main" xmlns="" id="{DD7BC545-EF8C-447F-A08B-39A9FE164743}"/>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راههای کاهش ناهماهنگی:</a:t>
            </a:r>
          </a:p>
          <a:p>
            <a:pPr algn="just" eaLnBrk="1" hangingPunct="1">
              <a:lnSpc>
                <a:spcPct val="150000"/>
              </a:lnSpc>
            </a:pPr>
            <a:r>
              <a:rPr lang="fa-IR" altLang="en-US" b="0">
                <a:solidFill>
                  <a:srgbClr val="FFFF00"/>
                </a:solidFill>
              </a:rPr>
              <a:t>1) کم کردن تعداد یا اهمیت عناصر ناهماهنگ</a:t>
            </a:r>
          </a:p>
          <a:p>
            <a:pPr algn="just" eaLnBrk="1" hangingPunct="1">
              <a:lnSpc>
                <a:spcPct val="150000"/>
              </a:lnSpc>
            </a:pPr>
            <a:r>
              <a:rPr lang="fa-IR" altLang="en-US" b="0">
                <a:solidFill>
                  <a:srgbClr val="FFFF00"/>
                </a:solidFill>
              </a:rPr>
              <a:t>2) افزایش تعداد یا اهمیت شناختهای هماهنگ </a:t>
            </a:r>
          </a:p>
          <a:p>
            <a:pPr algn="just" eaLnBrk="1" hangingPunct="1">
              <a:lnSpc>
                <a:spcPct val="150000"/>
              </a:lnSpc>
            </a:pPr>
            <a:r>
              <a:rPr lang="fa-IR" altLang="en-US" b="0">
                <a:solidFill>
                  <a:srgbClr val="FFFF00"/>
                </a:solidFill>
              </a:rPr>
              <a:t>3) تغییر یکی از عناصر ناهماهنگی 		تغییر نگرش</a:t>
            </a:r>
          </a:p>
        </p:txBody>
      </p:sp>
      <p:sp>
        <p:nvSpPr>
          <p:cNvPr id="336900" name="Line 4">
            <a:extLst>
              <a:ext uri="{FF2B5EF4-FFF2-40B4-BE49-F238E27FC236}">
                <a16:creationId xmlns:a16="http://schemas.microsoft.com/office/drawing/2014/main" xmlns="" id="{2BE42E37-29C2-48D1-B676-AD10F37036F2}"/>
              </a:ext>
            </a:extLst>
          </p:cNvPr>
          <p:cNvSpPr>
            <a:spLocks noChangeShapeType="1"/>
          </p:cNvSpPr>
          <p:nvPr/>
        </p:nvSpPr>
        <p:spPr bwMode="auto">
          <a:xfrm flipH="1" flipV="1">
            <a:off x="3094038" y="2997200"/>
            <a:ext cx="1257300" cy="0"/>
          </a:xfrm>
          <a:prstGeom prst="line">
            <a:avLst/>
          </a:prstGeom>
          <a:noFill/>
          <a:ln w="9525">
            <a:solidFill>
              <a:srgbClr val="66FF99"/>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336899">
                                            <p:txEl>
                                              <p:pRg st="0" end="0"/>
                                            </p:txEl>
                                          </p:spTgt>
                                        </p:tgtEl>
                                        <p:attrNameLst>
                                          <p:attrName>style.visibility</p:attrName>
                                        </p:attrNameLst>
                                      </p:cBhvr>
                                      <p:to>
                                        <p:strVal val="visible"/>
                                      </p:to>
                                    </p:set>
                                    <p:animEffect transition="in" filter="slide(fromLeft)">
                                      <p:cBhvr>
                                        <p:cTn id="7" dur="2000"/>
                                        <p:tgtEl>
                                          <p:spTgt spid="336899">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336899">
                                            <p:txEl>
                                              <p:pRg st="1" end="1"/>
                                            </p:txEl>
                                          </p:spTgt>
                                        </p:tgtEl>
                                        <p:attrNameLst>
                                          <p:attrName>style.visibility</p:attrName>
                                        </p:attrNameLst>
                                      </p:cBhvr>
                                      <p:to>
                                        <p:strVal val="visible"/>
                                      </p:to>
                                    </p:set>
                                    <p:animEffect transition="in" filter="slide(fromLeft)">
                                      <p:cBhvr>
                                        <p:cTn id="11" dur="2000"/>
                                        <p:tgtEl>
                                          <p:spTgt spid="336899">
                                            <p:txEl>
                                              <p:pRg st="1" end="1"/>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336899">
                                            <p:txEl>
                                              <p:pRg st="2" end="2"/>
                                            </p:txEl>
                                          </p:spTgt>
                                        </p:tgtEl>
                                        <p:attrNameLst>
                                          <p:attrName>style.visibility</p:attrName>
                                        </p:attrNameLst>
                                      </p:cBhvr>
                                      <p:to>
                                        <p:strVal val="visible"/>
                                      </p:to>
                                    </p:set>
                                    <p:animEffect transition="in" filter="slide(fromLeft)">
                                      <p:cBhvr>
                                        <p:cTn id="15" dur="2000"/>
                                        <p:tgtEl>
                                          <p:spTgt spid="336899">
                                            <p:txEl>
                                              <p:pRg st="2" end="2"/>
                                            </p:txEl>
                                          </p:spTgt>
                                        </p:tgtEl>
                                      </p:cBhvr>
                                    </p:animEffect>
                                  </p:childTnLst>
                                </p:cTn>
                              </p:par>
                            </p:childTnLst>
                          </p:cTn>
                        </p:par>
                        <p:par>
                          <p:cTn id="16" fill="hold" nodeType="afterGroup">
                            <p:stCondLst>
                              <p:cond delay="6000"/>
                            </p:stCondLst>
                            <p:childTnLst>
                              <p:par>
                                <p:cTn id="17" presetID="12" presetClass="entr" presetSubtype="8" fill="hold" nodeType="afterEffect">
                                  <p:stCondLst>
                                    <p:cond delay="0"/>
                                  </p:stCondLst>
                                  <p:childTnLst>
                                    <p:set>
                                      <p:cBhvr>
                                        <p:cTn id="18" dur="1" fill="hold">
                                          <p:stCondLst>
                                            <p:cond delay="0"/>
                                          </p:stCondLst>
                                        </p:cTn>
                                        <p:tgtEl>
                                          <p:spTgt spid="336899">
                                            <p:txEl>
                                              <p:pRg st="3" end="3"/>
                                            </p:txEl>
                                          </p:spTgt>
                                        </p:tgtEl>
                                        <p:attrNameLst>
                                          <p:attrName>style.visibility</p:attrName>
                                        </p:attrNameLst>
                                      </p:cBhvr>
                                      <p:to>
                                        <p:strVal val="visible"/>
                                      </p:to>
                                    </p:set>
                                    <p:animEffect transition="in" filter="slide(fromLeft)">
                                      <p:cBhvr>
                                        <p:cTn id="19" dur="2000"/>
                                        <p:tgtEl>
                                          <p:spTgt spid="336899">
                                            <p:txEl>
                                              <p:pRg st="3" end="3"/>
                                            </p:txEl>
                                          </p:spTgt>
                                        </p:tgtEl>
                                      </p:cBhvr>
                                    </p:animEffect>
                                  </p:childTnLst>
                                </p:cTn>
                              </p:par>
                            </p:childTnLst>
                          </p:cTn>
                        </p:par>
                        <p:par>
                          <p:cTn id="20" fill="hold" nodeType="afterGroup">
                            <p:stCondLst>
                              <p:cond delay="8000"/>
                            </p:stCondLst>
                            <p:childTnLst>
                              <p:par>
                                <p:cTn id="21" presetID="2" presetClass="entr" presetSubtype="12" fill="hold" nodeType="afterEffect">
                                  <p:stCondLst>
                                    <p:cond delay="0"/>
                                  </p:stCondLst>
                                  <p:childTnLst>
                                    <p:set>
                                      <p:cBhvr>
                                        <p:cTn id="22" dur="1" fill="hold">
                                          <p:stCondLst>
                                            <p:cond delay="0"/>
                                          </p:stCondLst>
                                        </p:cTn>
                                        <p:tgtEl>
                                          <p:spTgt spid="336900"/>
                                        </p:tgtEl>
                                        <p:attrNameLst>
                                          <p:attrName>style.visibility</p:attrName>
                                        </p:attrNameLst>
                                      </p:cBhvr>
                                      <p:to>
                                        <p:strVal val="visible"/>
                                      </p:to>
                                    </p:set>
                                    <p:anim calcmode="lin" valueType="num">
                                      <p:cBhvr additive="base">
                                        <p:cTn id="23" dur="2000" fill="hold"/>
                                        <p:tgtEl>
                                          <p:spTgt spid="336900"/>
                                        </p:tgtEl>
                                        <p:attrNameLst>
                                          <p:attrName>ppt_x</p:attrName>
                                        </p:attrNameLst>
                                      </p:cBhvr>
                                      <p:tavLst>
                                        <p:tav tm="0">
                                          <p:val>
                                            <p:strVal val="0-#ppt_w/2"/>
                                          </p:val>
                                        </p:tav>
                                        <p:tav tm="100000">
                                          <p:val>
                                            <p:strVal val="#ppt_x"/>
                                          </p:val>
                                        </p:tav>
                                      </p:tavLst>
                                    </p:anim>
                                    <p:anim calcmode="lin" valueType="num">
                                      <p:cBhvr additive="base">
                                        <p:cTn id="24" dur="2000" fill="hold"/>
                                        <p:tgtEl>
                                          <p:spTgt spid="3369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Text Box 2">
            <a:extLst>
              <a:ext uri="{FF2B5EF4-FFF2-40B4-BE49-F238E27FC236}">
                <a16:creationId xmlns:a16="http://schemas.microsoft.com/office/drawing/2014/main" xmlns="" id="{E355F648-1707-4E62-88AF-96133DFB5ED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7923" name="Text Box 3">
            <a:extLst>
              <a:ext uri="{FF2B5EF4-FFF2-40B4-BE49-F238E27FC236}">
                <a16:creationId xmlns:a16="http://schemas.microsoft.com/office/drawing/2014/main" xmlns="" id="{8114D0A2-ECFE-460E-BF21-9D102448A077}"/>
              </a:ext>
            </a:extLst>
          </p:cNvPr>
          <p:cNvSpPr txBox="1">
            <a:spLocks noChangeArrowheads="1"/>
          </p:cNvSpPr>
          <p:nvPr/>
        </p:nvSpPr>
        <p:spPr bwMode="auto">
          <a:xfrm>
            <a:off x="755650" y="549275"/>
            <a:ext cx="7632700" cy="466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FF"/>
                </a:solidFill>
              </a:rPr>
              <a:t>3- الگوی کارکردی:</a:t>
            </a:r>
          </a:p>
          <a:p>
            <a:pPr algn="just" eaLnBrk="1" hangingPunct="1">
              <a:lnSpc>
                <a:spcPct val="150000"/>
              </a:lnSpc>
            </a:pPr>
            <a:endParaRPr lang="fa-IR" altLang="en-US" sz="2500">
              <a:solidFill>
                <a:srgbClr val="66FFFF"/>
              </a:solidFill>
            </a:endParaRPr>
          </a:p>
          <a:p>
            <a:pPr algn="just" eaLnBrk="1" hangingPunct="1">
              <a:lnSpc>
                <a:spcPct val="150000"/>
              </a:lnSpc>
            </a:pPr>
            <a:r>
              <a:rPr lang="fa-IR" altLang="en-US" sz="2500">
                <a:solidFill>
                  <a:srgbClr val="FF3300"/>
                </a:solidFill>
              </a:rPr>
              <a:t>مفاهیم بنیادی:</a:t>
            </a:r>
          </a:p>
          <a:p>
            <a:pPr algn="just" eaLnBrk="1" hangingPunct="1">
              <a:lnSpc>
                <a:spcPct val="150000"/>
              </a:lnSpc>
              <a:buFontTx/>
              <a:buChar char="•"/>
            </a:pPr>
            <a:r>
              <a:rPr lang="fa-IR" altLang="en-US" b="0">
                <a:solidFill>
                  <a:srgbClr val="FFFF00"/>
                </a:solidFill>
              </a:rPr>
              <a:t>مردم نگرشهایی را حفظ می کنند که با نیازهای آنان منطبق باشد.</a:t>
            </a:r>
          </a:p>
          <a:p>
            <a:pPr algn="just" eaLnBrk="1" hangingPunct="1">
              <a:lnSpc>
                <a:spcPct val="150000"/>
              </a:lnSpc>
              <a:buFontTx/>
              <a:buChar char="•"/>
            </a:pPr>
            <a:r>
              <a:rPr lang="fa-IR" altLang="en-US" b="0">
                <a:solidFill>
                  <a:srgbClr val="FFFF00"/>
                </a:solidFill>
              </a:rPr>
              <a:t>برای تغییر آن نگرشها باید نیازها را بشناسیم</a:t>
            </a:r>
          </a:p>
          <a:p>
            <a:pPr algn="just" eaLnBrk="1" hangingPunct="1">
              <a:lnSpc>
                <a:spcPct val="150000"/>
              </a:lnSpc>
              <a:buFontTx/>
              <a:buChar char="•"/>
            </a:pPr>
            <a:r>
              <a:rPr lang="fa-IR" altLang="en-US" b="0">
                <a:solidFill>
                  <a:srgbClr val="FFFF00"/>
                </a:solidFill>
              </a:rPr>
              <a:t>دو الگوی کارکردی تقریباً مشابه وجود دارد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337923">
                                            <p:txEl>
                                              <p:pRg st="0" end="0"/>
                                            </p:txEl>
                                          </p:spTgt>
                                        </p:tgtEl>
                                        <p:attrNameLst>
                                          <p:attrName>style.visibility</p:attrName>
                                        </p:attrNameLst>
                                      </p:cBhvr>
                                      <p:to>
                                        <p:strVal val="visible"/>
                                      </p:to>
                                    </p:set>
                                    <p:anim to="" calcmode="lin" valueType="num">
                                      <p:cBhvr>
                                        <p:cTn id="7" dur="1" fill="hold"/>
                                        <p:tgtEl>
                                          <p:spTgt spid="337923">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37923">
                                            <p:txEl>
                                              <p:pRg st="2" end="2"/>
                                            </p:txEl>
                                          </p:spTgt>
                                        </p:tgtEl>
                                        <p:attrNameLst>
                                          <p:attrName>style.visibility</p:attrName>
                                        </p:attrNameLst>
                                      </p:cBhvr>
                                      <p:to>
                                        <p:strVal val="visible"/>
                                      </p:to>
                                    </p:set>
                                    <p:anim to="" calcmode="lin" valueType="num">
                                      <p:cBhvr>
                                        <p:cTn id="11" dur="1" fill="hold"/>
                                        <p:tgtEl>
                                          <p:spTgt spid="337923">
                                            <p:txEl>
                                              <p:pRg st="2" end="2"/>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337923">
                                            <p:txEl>
                                              <p:pRg st="3" end="3"/>
                                            </p:txEl>
                                          </p:spTgt>
                                        </p:tgtEl>
                                        <p:attrNameLst>
                                          <p:attrName>style.visibility</p:attrName>
                                        </p:attrNameLst>
                                      </p:cBhvr>
                                      <p:to>
                                        <p:strVal val="visible"/>
                                      </p:to>
                                    </p:set>
                                    <p:anim to="" calcmode="lin" valueType="num">
                                      <p:cBhvr>
                                        <p:cTn id="15" dur="1" fill="hold"/>
                                        <p:tgtEl>
                                          <p:spTgt spid="337923">
                                            <p:txEl>
                                              <p:pRg st="3" end="3"/>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337923">
                                            <p:txEl>
                                              <p:pRg st="4" end="4"/>
                                            </p:txEl>
                                          </p:spTgt>
                                        </p:tgtEl>
                                        <p:attrNameLst>
                                          <p:attrName>style.visibility</p:attrName>
                                        </p:attrNameLst>
                                      </p:cBhvr>
                                      <p:to>
                                        <p:strVal val="visible"/>
                                      </p:to>
                                    </p:set>
                                    <p:anim to="" calcmode="lin" valueType="num">
                                      <p:cBhvr>
                                        <p:cTn id="19" dur="1" fill="hold"/>
                                        <p:tgtEl>
                                          <p:spTgt spid="337923">
                                            <p:txEl>
                                              <p:pRg st="4" end="4"/>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337923">
                                            <p:txEl>
                                              <p:pRg st="5" end="5"/>
                                            </p:txEl>
                                          </p:spTgt>
                                        </p:tgtEl>
                                        <p:attrNameLst>
                                          <p:attrName>style.visibility</p:attrName>
                                        </p:attrNameLst>
                                      </p:cBhvr>
                                      <p:to>
                                        <p:strVal val="visible"/>
                                      </p:to>
                                    </p:set>
                                    <p:anim to="" calcmode="lin" valueType="num">
                                      <p:cBhvr>
                                        <p:cTn id="23" dur="1" fill="hold"/>
                                        <p:tgtEl>
                                          <p:spTgt spid="33792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Text Box 2">
            <a:extLst>
              <a:ext uri="{FF2B5EF4-FFF2-40B4-BE49-F238E27FC236}">
                <a16:creationId xmlns:a16="http://schemas.microsoft.com/office/drawing/2014/main" xmlns="" id="{6B791BA4-8F26-4320-9283-196466C7948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8947" name="Text Box 3">
            <a:extLst>
              <a:ext uri="{FF2B5EF4-FFF2-40B4-BE49-F238E27FC236}">
                <a16:creationId xmlns:a16="http://schemas.microsoft.com/office/drawing/2014/main" xmlns="" id="{C8AFF2D3-9E18-433B-AF8D-8D6093839175}"/>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دو الگوی کارکردی مشابه </a:t>
            </a:r>
          </a:p>
          <a:p>
            <a:pPr algn="just" eaLnBrk="1" hangingPunct="1">
              <a:lnSpc>
                <a:spcPct val="150000"/>
              </a:lnSpc>
            </a:pPr>
            <a:endParaRPr lang="fa-IR" altLang="en-US" b="0">
              <a:solidFill>
                <a:srgbClr val="FFFF00"/>
              </a:solidFill>
            </a:endParaRPr>
          </a:p>
          <a:p>
            <a:pPr algn="just" eaLnBrk="1" hangingPunct="1">
              <a:lnSpc>
                <a:spcPct val="150000"/>
              </a:lnSpc>
            </a:pPr>
            <a:r>
              <a:rPr lang="fa-IR" altLang="en-US" b="0">
                <a:solidFill>
                  <a:srgbClr val="FFFF00"/>
                </a:solidFill>
              </a:rPr>
              <a:t>الف) کاتز</a:t>
            </a:r>
          </a:p>
          <a:p>
            <a:pPr algn="just" eaLnBrk="1" hangingPunct="1">
              <a:lnSpc>
                <a:spcPct val="150000"/>
              </a:lnSpc>
            </a:pPr>
            <a:r>
              <a:rPr lang="fa-IR" altLang="en-US" b="0">
                <a:solidFill>
                  <a:srgbClr val="FFFF00"/>
                </a:solidFill>
              </a:rPr>
              <a:t>  ب) «اسمیت»، «پرونر» و «وایت»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338947">
                                            <p:txEl>
                                              <p:pRg st="0" end="0"/>
                                            </p:txEl>
                                          </p:spTgt>
                                        </p:tgtEl>
                                        <p:attrNameLst>
                                          <p:attrName>style.visibility</p:attrName>
                                        </p:attrNameLst>
                                      </p:cBhvr>
                                      <p:to>
                                        <p:strVal val="visible"/>
                                      </p:to>
                                    </p:set>
                                    <p:anim calcmode="lin" valueType="num">
                                      <p:cBhvr additive="base">
                                        <p:cTn id="7" dur="2000" fill="hold"/>
                                        <p:tgtEl>
                                          <p:spTgt spid="338947">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3894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338947">
                                            <p:txEl>
                                              <p:pRg st="2" end="2"/>
                                            </p:txEl>
                                          </p:spTgt>
                                        </p:tgtEl>
                                        <p:attrNameLst>
                                          <p:attrName>style.visibility</p:attrName>
                                        </p:attrNameLst>
                                      </p:cBhvr>
                                      <p:to>
                                        <p:strVal val="visible"/>
                                      </p:to>
                                    </p:set>
                                    <p:anim calcmode="lin" valueType="num">
                                      <p:cBhvr additive="base">
                                        <p:cTn id="12" dur="2000" fill="hold"/>
                                        <p:tgtEl>
                                          <p:spTgt spid="338947">
                                            <p:txEl>
                                              <p:pRg st="2" end="2"/>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38947">
                                            <p:txEl>
                                              <p:pRg st="2" end="2"/>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338947">
                                            <p:txEl>
                                              <p:pRg st="3" end="3"/>
                                            </p:txEl>
                                          </p:spTgt>
                                        </p:tgtEl>
                                        <p:attrNameLst>
                                          <p:attrName>style.visibility</p:attrName>
                                        </p:attrNameLst>
                                      </p:cBhvr>
                                      <p:to>
                                        <p:strVal val="visible"/>
                                      </p:to>
                                    </p:set>
                                    <p:anim calcmode="lin" valueType="num">
                                      <p:cBhvr additive="base">
                                        <p:cTn id="17" dur="2000" fill="hold"/>
                                        <p:tgtEl>
                                          <p:spTgt spid="338947">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38947">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666" name="Text Box 2">
            <a:extLst>
              <a:ext uri="{FF2B5EF4-FFF2-40B4-BE49-F238E27FC236}">
                <a16:creationId xmlns:a16="http://schemas.microsoft.com/office/drawing/2014/main" xmlns="" id="{FFD0E871-4F2F-47F4-BD56-6E6334E1165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39971" name="Text Box 3">
            <a:extLst>
              <a:ext uri="{FF2B5EF4-FFF2-40B4-BE49-F238E27FC236}">
                <a16:creationId xmlns:a16="http://schemas.microsoft.com/office/drawing/2014/main" xmlns="" id="{2D29E625-0B5C-4C95-88CC-2B18C4E6211B}"/>
              </a:ext>
            </a:extLst>
          </p:cNvPr>
          <p:cNvSpPr txBox="1">
            <a:spLocks noChangeArrowheads="1"/>
          </p:cNvSpPr>
          <p:nvPr/>
        </p:nvSpPr>
        <p:spPr bwMode="auto">
          <a:xfrm>
            <a:off x="755650" y="549275"/>
            <a:ext cx="7632700" cy="557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66FF99"/>
                </a:solidFill>
              </a:rPr>
              <a:t>کارکردهایی که نگرشها در خدمت آنها هستند:</a:t>
            </a:r>
          </a:p>
          <a:p>
            <a:pPr algn="just" eaLnBrk="1" hangingPunct="1">
              <a:lnSpc>
                <a:spcPct val="150000"/>
              </a:lnSpc>
            </a:pPr>
            <a:endParaRPr lang="fa-IR" altLang="en-US">
              <a:solidFill>
                <a:srgbClr val="66FF99"/>
              </a:solidFill>
            </a:endParaRPr>
          </a:p>
          <a:p>
            <a:pPr algn="just" eaLnBrk="1" hangingPunct="1">
              <a:lnSpc>
                <a:spcPct val="150000"/>
              </a:lnSpc>
            </a:pPr>
            <a:r>
              <a:rPr lang="fa-IR" altLang="en-US" b="0">
                <a:solidFill>
                  <a:srgbClr val="FFFF00"/>
                </a:solidFill>
              </a:rPr>
              <a:t>1- </a:t>
            </a:r>
          </a:p>
          <a:p>
            <a:pPr algn="just" eaLnBrk="1" hangingPunct="1"/>
            <a:endParaRPr lang="fa-IR" altLang="en-US" b="0">
              <a:solidFill>
                <a:srgbClr val="FFFF00"/>
              </a:solidFill>
            </a:endParaRPr>
          </a:p>
          <a:p>
            <a:pPr algn="just" eaLnBrk="1" hangingPunct="1">
              <a:lnSpc>
                <a:spcPct val="150000"/>
              </a:lnSpc>
            </a:pPr>
            <a:r>
              <a:rPr lang="fa-IR" altLang="en-US" b="0">
                <a:solidFill>
                  <a:srgbClr val="FFFF00"/>
                </a:solidFill>
              </a:rPr>
              <a:t>2- </a:t>
            </a:r>
          </a:p>
          <a:p>
            <a:pPr algn="just" eaLnBrk="1" hangingPunct="1"/>
            <a:endParaRPr lang="fa-IR" altLang="en-US" b="0">
              <a:solidFill>
                <a:srgbClr val="FFFF00"/>
              </a:solidFill>
            </a:endParaRPr>
          </a:p>
          <a:p>
            <a:pPr algn="just" eaLnBrk="1" hangingPunct="1">
              <a:lnSpc>
                <a:spcPct val="150000"/>
              </a:lnSpc>
            </a:pPr>
            <a:r>
              <a:rPr lang="fa-IR" altLang="en-US" b="0">
                <a:solidFill>
                  <a:srgbClr val="FFFF00"/>
                </a:solidFill>
              </a:rPr>
              <a:t>3- </a:t>
            </a:r>
          </a:p>
          <a:p>
            <a:pPr algn="just" eaLnBrk="1" hangingPunct="1"/>
            <a:endParaRPr lang="fa-IR" altLang="en-US" b="0">
              <a:solidFill>
                <a:srgbClr val="FFFF00"/>
              </a:solidFill>
            </a:endParaRPr>
          </a:p>
          <a:p>
            <a:pPr algn="just" eaLnBrk="1" hangingPunct="1">
              <a:lnSpc>
                <a:spcPct val="150000"/>
              </a:lnSpc>
            </a:pPr>
            <a:r>
              <a:rPr lang="fa-IR" altLang="en-US" b="0">
                <a:solidFill>
                  <a:srgbClr val="FFFF00"/>
                </a:solidFill>
              </a:rPr>
              <a:t>4- </a:t>
            </a:r>
          </a:p>
        </p:txBody>
      </p:sp>
      <p:sp>
        <p:nvSpPr>
          <p:cNvPr id="339972" name="Rectangle 4">
            <a:extLst>
              <a:ext uri="{FF2B5EF4-FFF2-40B4-BE49-F238E27FC236}">
                <a16:creationId xmlns:a16="http://schemas.microsoft.com/office/drawing/2014/main" xmlns="" id="{7E1EA969-0D41-4274-8EAE-06F5FB7DD9B5}"/>
              </a:ext>
            </a:extLst>
          </p:cNvPr>
          <p:cNvSpPr>
            <a:spLocks noChangeArrowheads="1"/>
          </p:cNvSpPr>
          <p:nvPr/>
        </p:nvSpPr>
        <p:spPr bwMode="auto">
          <a:xfrm>
            <a:off x="6804025" y="1984375"/>
            <a:ext cx="936625" cy="57467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ابزاری </a:t>
            </a:r>
            <a:endParaRPr lang="en-US" altLang="en-US" sz="2500">
              <a:solidFill>
                <a:srgbClr val="66FF99"/>
              </a:solidFill>
            </a:endParaRPr>
          </a:p>
        </p:txBody>
      </p:sp>
      <p:sp>
        <p:nvSpPr>
          <p:cNvPr id="339973" name="Rectangle 5">
            <a:extLst>
              <a:ext uri="{FF2B5EF4-FFF2-40B4-BE49-F238E27FC236}">
                <a16:creationId xmlns:a16="http://schemas.microsoft.com/office/drawing/2014/main" xmlns="" id="{C01B487D-3DA9-4163-9758-F47A9D242E50}"/>
              </a:ext>
            </a:extLst>
          </p:cNvPr>
          <p:cNvSpPr>
            <a:spLocks noChangeArrowheads="1"/>
          </p:cNvSpPr>
          <p:nvPr/>
        </p:nvSpPr>
        <p:spPr bwMode="auto">
          <a:xfrm>
            <a:off x="5162550" y="1984375"/>
            <a:ext cx="1368425" cy="57467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سازگارانه </a:t>
            </a:r>
          </a:p>
        </p:txBody>
      </p:sp>
      <p:sp>
        <p:nvSpPr>
          <p:cNvPr id="339974" name="Rectangle 6">
            <a:extLst>
              <a:ext uri="{FF2B5EF4-FFF2-40B4-BE49-F238E27FC236}">
                <a16:creationId xmlns:a16="http://schemas.microsoft.com/office/drawing/2014/main" xmlns="" id="{4C98E7D2-7794-4366-B486-C0F9434D0427}"/>
              </a:ext>
            </a:extLst>
          </p:cNvPr>
          <p:cNvSpPr>
            <a:spLocks noChangeArrowheads="1"/>
          </p:cNvSpPr>
          <p:nvPr/>
        </p:nvSpPr>
        <p:spPr bwMode="auto">
          <a:xfrm>
            <a:off x="3362325" y="1984375"/>
            <a:ext cx="1512888" cy="57467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سود بخش </a:t>
            </a:r>
          </a:p>
        </p:txBody>
      </p:sp>
      <p:sp>
        <p:nvSpPr>
          <p:cNvPr id="339975" name="Rectangle 7">
            <a:extLst>
              <a:ext uri="{FF2B5EF4-FFF2-40B4-BE49-F238E27FC236}">
                <a16:creationId xmlns:a16="http://schemas.microsoft.com/office/drawing/2014/main" xmlns="" id="{4CF7F797-91BD-4798-B136-F7E9AF914AED}"/>
              </a:ext>
            </a:extLst>
          </p:cNvPr>
          <p:cNvSpPr>
            <a:spLocks noChangeArrowheads="1"/>
          </p:cNvSpPr>
          <p:nvPr/>
        </p:nvSpPr>
        <p:spPr bwMode="auto">
          <a:xfrm>
            <a:off x="5940425" y="3132138"/>
            <a:ext cx="1800225" cy="61912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دفاع از خود</a:t>
            </a:r>
            <a:endParaRPr lang="en-US" altLang="en-US" sz="2500">
              <a:solidFill>
                <a:srgbClr val="66FF99"/>
              </a:solidFill>
            </a:endParaRPr>
          </a:p>
        </p:txBody>
      </p:sp>
      <p:sp>
        <p:nvSpPr>
          <p:cNvPr id="339976" name="Rectangle 8">
            <a:extLst>
              <a:ext uri="{FF2B5EF4-FFF2-40B4-BE49-F238E27FC236}">
                <a16:creationId xmlns:a16="http://schemas.microsoft.com/office/drawing/2014/main" xmlns="" id="{BAD83408-0674-41AB-BA01-FCC3B99CBFF7}"/>
              </a:ext>
            </a:extLst>
          </p:cNvPr>
          <p:cNvSpPr>
            <a:spLocks noChangeArrowheads="1"/>
          </p:cNvSpPr>
          <p:nvPr/>
        </p:nvSpPr>
        <p:spPr bwMode="auto">
          <a:xfrm>
            <a:off x="3779838" y="3144838"/>
            <a:ext cx="1800225" cy="57467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برونی کردن </a:t>
            </a:r>
            <a:endParaRPr lang="en-US" altLang="en-US" sz="2500">
              <a:solidFill>
                <a:srgbClr val="66FF99"/>
              </a:solidFill>
            </a:endParaRPr>
          </a:p>
        </p:txBody>
      </p:sp>
      <p:sp>
        <p:nvSpPr>
          <p:cNvPr id="339977" name="Rectangle 9">
            <a:extLst>
              <a:ext uri="{FF2B5EF4-FFF2-40B4-BE49-F238E27FC236}">
                <a16:creationId xmlns:a16="http://schemas.microsoft.com/office/drawing/2014/main" xmlns="" id="{47B82379-B8CB-49C6-A8F6-66C77E1F1ED9}"/>
              </a:ext>
            </a:extLst>
          </p:cNvPr>
          <p:cNvSpPr>
            <a:spLocks noChangeArrowheads="1"/>
          </p:cNvSpPr>
          <p:nvPr/>
        </p:nvSpPr>
        <p:spPr bwMode="auto">
          <a:xfrm>
            <a:off x="6516688" y="4313238"/>
            <a:ext cx="1223962" cy="574675"/>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دانشی  </a:t>
            </a:r>
            <a:endParaRPr lang="en-US" altLang="en-US" sz="2500">
              <a:solidFill>
                <a:srgbClr val="66FF99"/>
              </a:solidFill>
            </a:endParaRPr>
          </a:p>
        </p:txBody>
      </p:sp>
      <p:sp>
        <p:nvSpPr>
          <p:cNvPr id="339978" name="Rectangle 10">
            <a:extLst>
              <a:ext uri="{FF2B5EF4-FFF2-40B4-BE49-F238E27FC236}">
                <a16:creationId xmlns:a16="http://schemas.microsoft.com/office/drawing/2014/main" xmlns="" id="{81DA7952-6AC7-4131-89C2-F8D738F569DC}"/>
              </a:ext>
            </a:extLst>
          </p:cNvPr>
          <p:cNvSpPr>
            <a:spLocks noChangeArrowheads="1"/>
          </p:cNvSpPr>
          <p:nvPr/>
        </p:nvSpPr>
        <p:spPr bwMode="auto">
          <a:xfrm>
            <a:off x="6011863" y="5411788"/>
            <a:ext cx="1728787" cy="647700"/>
          </a:xfrm>
          <a:prstGeom prst="rect">
            <a:avLst/>
          </a:prstGeom>
          <a:solidFill>
            <a:srgbClr val="FF3300"/>
          </a:solidFill>
          <a:ln w="9525">
            <a:solidFill>
              <a:srgbClr val="FFFF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66FF99"/>
                </a:solidFill>
              </a:rPr>
              <a:t>ابراز ارزشها </a:t>
            </a:r>
            <a:endParaRPr lang="en-US" altLang="en-US" sz="2500">
              <a:solidFill>
                <a:srgbClr val="66FF99"/>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339971">
                                            <p:txEl>
                                              <p:pRg st="0" end="0"/>
                                            </p:txEl>
                                          </p:spTgt>
                                        </p:tgtEl>
                                        <p:attrNameLst>
                                          <p:attrName>style.visibility</p:attrName>
                                        </p:attrNameLst>
                                      </p:cBhvr>
                                      <p:to>
                                        <p:strVal val="visible"/>
                                      </p:to>
                                    </p:set>
                                    <p:anim to="" calcmode="lin" valueType="num">
                                      <p:cBhvr>
                                        <p:cTn id="7" dur="1" fill="hold"/>
                                        <p:tgtEl>
                                          <p:spTgt spid="339971">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39971">
                                            <p:txEl>
                                              <p:pRg st="2" end="2"/>
                                            </p:txEl>
                                          </p:spTgt>
                                        </p:tgtEl>
                                        <p:attrNameLst>
                                          <p:attrName>style.visibility</p:attrName>
                                        </p:attrNameLst>
                                      </p:cBhvr>
                                      <p:to>
                                        <p:strVal val="visible"/>
                                      </p:to>
                                    </p:set>
                                    <p:anim to="" calcmode="lin" valueType="num">
                                      <p:cBhvr>
                                        <p:cTn id="11" dur="1" fill="hold"/>
                                        <p:tgtEl>
                                          <p:spTgt spid="339971">
                                            <p:txEl>
                                              <p:pRg st="2" end="2"/>
                                            </p:txEl>
                                          </p:spTgt>
                                        </p:tgtEl>
                                        <p:attrNameLst>
                                          <p:attrName/>
                                        </p:attrNameLst>
                                      </p:cBhvr>
                                    </p:anim>
                                  </p:childTnLst>
                                </p:cTn>
                              </p:par>
                            </p:childTnLst>
                          </p:cTn>
                        </p:par>
                        <p:par>
                          <p:cTn id="12" fill="hold" nodeType="afterGroup">
                            <p:stCondLst>
                              <p:cond delay="0"/>
                            </p:stCondLst>
                            <p:childTnLst>
                              <p:par>
                                <p:cTn id="13" presetID="24" presetClass="entr" presetSubtype="0" fill="hold" grpId="0" nodeType="afterEffect">
                                  <p:stCondLst>
                                    <p:cond delay="0"/>
                                  </p:stCondLst>
                                  <p:childTnLst>
                                    <p:set>
                                      <p:cBhvr>
                                        <p:cTn id="14" dur="1" fill="hold">
                                          <p:stCondLst>
                                            <p:cond delay="0"/>
                                          </p:stCondLst>
                                        </p:cTn>
                                        <p:tgtEl>
                                          <p:spTgt spid="339972"/>
                                        </p:tgtEl>
                                        <p:attrNameLst>
                                          <p:attrName>style.visibility</p:attrName>
                                        </p:attrNameLst>
                                      </p:cBhvr>
                                      <p:to>
                                        <p:strVal val="visible"/>
                                      </p:to>
                                    </p:set>
                                    <p:anim to="" calcmode="lin" valueType="num">
                                      <p:cBhvr>
                                        <p:cTn id="15" dur="1" fill="hold"/>
                                        <p:tgtEl>
                                          <p:spTgt spid="339972"/>
                                        </p:tgtEl>
                                        <p:attrNameLst>
                                          <p:attrName/>
                                        </p:attrNameLst>
                                      </p:cBhvr>
                                    </p:anim>
                                  </p:childTnLst>
                                </p:cTn>
                              </p:par>
                            </p:childTnLst>
                          </p:cTn>
                        </p:par>
                        <p:par>
                          <p:cTn id="16" fill="hold" nodeType="afterGroup">
                            <p:stCondLst>
                              <p:cond delay="0"/>
                            </p:stCondLst>
                            <p:childTnLst>
                              <p:par>
                                <p:cTn id="17" presetID="24" presetClass="entr" presetSubtype="0" fill="hold" grpId="0" nodeType="afterEffect">
                                  <p:stCondLst>
                                    <p:cond delay="0"/>
                                  </p:stCondLst>
                                  <p:childTnLst>
                                    <p:set>
                                      <p:cBhvr>
                                        <p:cTn id="18" dur="1" fill="hold">
                                          <p:stCondLst>
                                            <p:cond delay="0"/>
                                          </p:stCondLst>
                                        </p:cTn>
                                        <p:tgtEl>
                                          <p:spTgt spid="339973"/>
                                        </p:tgtEl>
                                        <p:attrNameLst>
                                          <p:attrName>style.visibility</p:attrName>
                                        </p:attrNameLst>
                                      </p:cBhvr>
                                      <p:to>
                                        <p:strVal val="visible"/>
                                      </p:to>
                                    </p:set>
                                    <p:anim to="" calcmode="lin" valueType="num">
                                      <p:cBhvr>
                                        <p:cTn id="19" dur="1" fill="hold"/>
                                        <p:tgtEl>
                                          <p:spTgt spid="339973"/>
                                        </p:tgtEl>
                                        <p:attrNameLst>
                                          <p:attrName/>
                                        </p:attrNameLst>
                                      </p:cBhvr>
                                    </p:anim>
                                  </p:childTnLst>
                                </p:cTn>
                              </p:par>
                            </p:childTnLst>
                          </p:cTn>
                        </p:par>
                        <p:par>
                          <p:cTn id="20" fill="hold" nodeType="afterGroup">
                            <p:stCondLst>
                              <p:cond delay="0"/>
                            </p:stCondLst>
                            <p:childTnLst>
                              <p:par>
                                <p:cTn id="21" presetID="24" presetClass="entr" presetSubtype="0" fill="hold" grpId="0" nodeType="afterEffect">
                                  <p:stCondLst>
                                    <p:cond delay="0"/>
                                  </p:stCondLst>
                                  <p:childTnLst>
                                    <p:set>
                                      <p:cBhvr>
                                        <p:cTn id="22" dur="1" fill="hold">
                                          <p:stCondLst>
                                            <p:cond delay="0"/>
                                          </p:stCondLst>
                                        </p:cTn>
                                        <p:tgtEl>
                                          <p:spTgt spid="339974"/>
                                        </p:tgtEl>
                                        <p:attrNameLst>
                                          <p:attrName>style.visibility</p:attrName>
                                        </p:attrNameLst>
                                      </p:cBhvr>
                                      <p:to>
                                        <p:strVal val="visible"/>
                                      </p:to>
                                    </p:set>
                                    <p:anim to="" calcmode="lin" valueType="num">
                                      <p:cBhvr>
                                        <p:cTn id="23" dur="1" fill="hold"/>
                                        <p:tgtEl>
                                          <p:spTgt spid="339974"/>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339971">
                                            <p:txEl>
                                              <p:pRg st="4" end="4"/>
                                            </p:txEl>
                                          </p:spTgt>
                                        </p:tgtEl>
                                        <p:attrNameLst>
                                          <p:attrName>style.visibility</p:attrName>
                                        </p:attrNameLst>
                                      </p:cBhvr>
                                      <p:to>
                                        <p:strVal val="visible"/>
                                      </p:to>
                                    </p:set>
                                    <p:anim to="" calcmode="lin" valueType="num">
                                      <p:cBhvr>
                                        <p:cTn id="27" dur="1" fill="hold"/>
                                        <p:tgtEl>
                                          <p:spTgt spid="339971">
                                            <p:txEl>
                                              <p:pRg st="4" end="4"/>
                                            </p:txEl>
                                          </p:spTgt>
                                        </p:tgtEl>
                                        <p:attrNameLst>
                                          <p:attrName/>
                                        </p:attrNameLst>
                                      </p:cBhvr>
                                    </p:anim>
                                  </p:childTnLst>
                                </p:cTn>
                              </p:par>
                            </p:childTnLst>
                          </p:cTn>
                        </p:par>
                        <p:par>
                          <p:cTn id="28" fill="hold" nodeType="afterGroup">
                            <p:stCondLst>
                              <p:cond delay="0"/>
                            </p:stCondLst>
                            <p:childTnLst>
                              <p:par>
                                <p:cTn id="29" presetID="24" presetClass="entr" presetSubtype="0" fill="hold" grpId="0" nodeType="afterEffect">
                                  <p:stCondLst>
                                    <p:cond delay="0"/>
                                  </p:stCondLst>
                                  <p:childTnLst>
                                    <p:set>
                                      <p:cBhvr>
                                        <p:cTn id="30" dur="1" fill="hold">
                                          <p:stCondLst>
                                            <p:cond delay="0"/>
                                          </p:stCondLst>
                                        </p:cTn>
                                        <p:tgtEl>
                                          <p:spTgt spid="339975"/>
                                        </p:tgtEl>
                                        <p:attrNameLst>
                                          <p:attrName>style.visibility</p:attrName>
                                        </p:attrNameLst>
                                      </p:cBhvr>
                                      <p:to>
                                        <p:strVal val="visible"/>
                                      </p:to>
                                    </p:set>
                                    <p:anim to="" calcmode="lin" valueType="num">
                                      <p:cBhvr>
                                        <p:cTn id="31" dur="1" fill="hold"/>
                                        <p:tgtEl>
                                          <p:spTgt spid="339975"/>
                                        </p:tgtEl>
                                        <p:attrNameLst>
                                          <p:attrName/>
                                        </p:attrNameLst>
                                      </p:cBhvr>
                                    </p:anim>
                                  </p:childTnLst>
                                </p:cTn>
                              </p:par>
                            </p:childTnLst>
                          </p:cTn>
                        </p:par>
                        <p:par>
                          <p:cTn id="32" fill="hold" nodeType="afterGroup">
                            <p:stCondLst>
                              <p:cond delay="0"/>
                            </p:stCondLst>
                            <p:childTnLst>
                              <p:par>
                                <p:cTn id="33" presetID="24" presetClass="entr" presetSubtype="0" fill="hold" grpId="0" nodeType="afterEffect">
                                  <p:stCondLst>
                                    <p:cond delay="0"/>
                                  </p:stCondLst>
                                  <p:childTnLst>
                                    <p:set>
                                      <p:cBhvr>
                                        <p:cTn id="34" dur="1" fill="hold">
                                          <p:stCondLst>
                                            <p:cond delay="0"/>
                                          </p:stCondLst>
                                        </p:cTn>
                                        <p:tgtEl>
                                          <p:spTgt spid="339976"/>
                                        </p:tgtEl>
                                        <p:attrNameLst>
                                          <p:attrName>style.visibility</p:attrName>
                                        </p:attrNameLst>
                                      </p:cBhvr>
                                      <p:to>
                                        <p:strVal val="visible"/>
                                      </p:to>
                                    </p:set>
                                    <p:anim to="" calcmode="lin" valueType="num">
                                      <p:cBhvr>
                                        <p:cTn id="35" dur="1" fill="hold"/>
                                        <p:tgtEl>
                                          <p:spTgt spid="339976"/>
                                        </p:tgtEl>
                                        <p:attrNameLst>
                                          <p:attrName/>
                                        </p:attrNameLst>
                                      </p:cBhvr>
                                    </p:anim>
                                  </p:childTnLst>
                                </p:cTn>
                              </p:par>
                            </p:childTnLst>
                          </p:cTn>
                        </p:par>
                        <p:par>
                          <p:cTn id="36" fill="hold" nodeType="afterGroup">
                            <p:stCondLst>
                              <p:cond delay="0"/>
                            </p:stCondLst>
                            <p:childTnLst>
                              <p:par>
                                <p:cTn id="37" presetID="24" presetClass="entr" presetSubtype="0" fill="hold" nodeType="afterEffect">
                                  <p:stCondLst>
                                    <p:cond delay="0"/>
                                  </p:stCondLst>
                                  <p:childTnLst>
                                    <p:set>
                                      <p:cBhvr>
                                        <p:cTn id="38" dur="1" fill="hold">
                                          <p:stCondLst>
                                            <p:cond delay="0"/>
                                          </p:stCondLst>
                                        </p:cTn>
                                        <p:tgtEl>
                                          <p:spTgt spid="339971">
                                            <p:txEl>
                                              <p:pRg st="6" end="6"/>
                                            </p:txEl>
                                          </p:spTgt>
                                        </p:tgtEl>
                                        <p:attrNameLst>
                                          <p:attrName>style.visibility</p:attrName>
                                        </p:attrNameLst>
                                      </p:cBhvr>
                                      <p:to>
                                        <p:strVal val="visible"/>
                                      </p:to>
                                    </p:set>
                                    <p:anim to="" calcmode="lin" valueType="num">
                                      <p:cBhvr>
                                        <p:cTn id="39" dur="1" fill="hold"/>
                                        <p:tgtEl>
                                          <p:spTgt spid="339971">
                                            <p:txEl>
                                              <p:pRg st="6" end="6"/>
                                            </p:txEl>
                                          </p:spTgt>
                                        </p:tgtEl>
                                        <p:attrNameLst>
                                          <p:attrName/>
                                        </p:attrNameLst>
                                      </p:cBhvr>
                                    </p:anim>
                                  </p:childTnLst>
                                </p:cTn>
                              </p:par>
                            </p:childTnLst>
                          </p:cTn>
                        </p:par>
                        <p:par>
                          <p:cTn id="40" fill="hold" nodeType="afterGroup">
                            <p:stCondLst>
                              <p:cond delay="0"/>
                            </p:stCondLst>
                            <p:childTnLst>
                              <p:par>
                                <p:cTn id="41" presetID="24" presetClass="entr" presetSubtype="0" fill="hold" grpId="0" nodeType="afterEffect">
                                  <p:stCondLst>
                                    <p:cond delay="0"/>
                                  </p:stCondLst>
                                  <p:childTnLst>
                                    <p:set>
                                      <p:cBhvr>
                                        <p:cTn id="42" dur="1" fill="hold">
                                          <p:stCondLst>
                                            <p:cond delay="0"/>
                                          </p:stCondLst>
                                        </p:cTn>
                                        <p:tgtEl>
                                          <p:spTgt spid="339977"/>
                                        </p:tgtEl>
                                        <p:attrNameLst>
                                          <p:attrName>style.visibility</p:attrName>
                                        </p:attrNameLst>
                                      </p:cBhvr>
                                      <p:to>
                                        <p:strVal val="visible"/>
                                      </p:to>
                                    </p:set>
                                    <p:anim to="" calcmode="lin" valueType="num">
                                      <p:cBhvr>
                                        <p:cTn id="43" dur="1" fill="hold"/>
                                        <p:tgtEl>
                                          <p:spTgt spid="339977"/>
                                        </p:tgtEl>
                                        <p:attrNameLst>
                                          <p:attrName/>
                                        </p:attrNameLst>
                                      </p:cBhvr>
                                    </p:anim>
                                  </p:childTnLst>
                                </p:cTn>
                              </p:par>
                            </p:childTnLst>
                          </p:cTn>
                        </p:par>
                        <p:par>
                          <p:cTn id="44" fill="hold" nodeType="afterGroup">
                            <p:stCondLst>
                              <p:cond delay="0"/>
                            </p:stCondLst>
                            <p:childTnLst>
                              <p:par>
                                <p:cTn id="45" presetID="24" presetClass="entr" presetSubtype="0" fill="hold" nodeType="afterEffect">
                                  <p:stCondLst>
                                    <p:cond delay="0"/>
                                  </p:stCondLst>
                                  <p:childTnLst>
                                    <p:set>
                                      <p:cBhvr>
                                        <p:cTn id="46" dur="1" fill="hold">
                                          <p:stCondLst>
                                            <p:cond delay="0"/>
                                          </p:stCondLst>
                                        </p:cTn>
                                        <p:tgtEl>
                                          <p:spTgt spid="339971">
                                            <p:txEl>
                                              <p:pRg st="8" end="8"/>
                                            </p:txEl>
                                          </p:spTgt>
                                        </p:tgtEl>
                                        <p:attrNameLst>
                                          <p:attrName>style.visibility</p:attrName>
                                        </p:attrNameLst>
                                      </p:cBhvr>
                                      <p:to>
                                        <p:strVal val="visible"/>
                                      </p:to>
                                    </p:set>
                                    <p:anim to="" calcmode="lin" valueType="num">
                                      <p:cBhvr>
                                        <p:cTn id="47" dur="1" fill="hold"/>
                                        <p:tgtEl>
                                          <p:spTgt spid="339971">
                                            <p:txEl>
                                              <p:pRg st="8" end="8"/>
                                            </p:txEl>
                                          </p:spTgt>
                                        </p:tgtEl>
                                        <p:attrNameLst>
                                          <p:attrName/>
                                        </p:attrNameLst>
                                      </p:cBhvr>
                                    </p:anim>
                                  </p:childTnLst>
                                </p:cTn>
                              </p:par>
                            </p:childTnLst>
                          </p:cTn>
                        </p:par>
                        <p:par>
                          <p:cTn id="48" fill="hold" nodeType="afterGroup">
                            <p:stCondLst>
                              <p:cond delay="0"/>
                            </p:stCondLst>
                            <p:childTnLst>
                              <p:par>
                                <p:cTn id="49" presetID="24" presetClass="entr" presetSubtype="0" fill="hold" grpId="0" nodeType="afterEffect">
                                  <p:stCondLst>
                                    <p:cond delay="0"/>
                                  </p:stCondLst>
                                  <p:childTnLst>
                                    <p:set>
                                      <p:cBhvr>
                                        <p:cTn id="50" dur="1" fill="hold">
                                          <p:stCondLst>
                                            <p:cond delay="0"/>
                                          </p:stCondLst>
                                        </p:cTn>
                                        <p:tgtEl>
                                          <p:spTgt spid="339978"/>
                                        </p:tgtEl>
                                        <p:attrNameLst>
                                          <p:attrName>style.visibility</p:attrName>
                                        </p:attrNameLst>
                                      </p:cBhvr>
                                      <p:to>
                                        <p:strVal val="visible"/>
                                      </p:to>
                                    </p:set>
                                    <p:anim to="" calcmode="lin" valueType="num">
                                      <p:cBhvr>
                                        <p:cTn id="51" dur="1" fill="hold"/>
                                        <p:tgtEl>
                                          <p:spTgt spid="33997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9972" grpId="0" animBg="1"/>
      <p:bldP spid="339973" grpId="0" animBg="1"/>
      <p:bldP spid="339974" grpId="0" animBg="1"/>
      <p:bldP spid="339975" grpId="0" animBg="1"/>
      <p:bldP spid="339976" grpId="0" animBg="1"/>
      <p:bldP spid="339977" grpId="0" animBg="1"/>
      <p:bldP spid="339978" grpId="0" animBg="1"/>
    </p:bldLst>
  </p:timing>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690" name="Text Box 2">
            <a:extLst>
              <a:ext uri="{FF2B5EF4-FFF2-40B4-BE49-F238E27FC236}">
                <a16:creationId xmlns:a16="http://schemas.microsoft.com/office/drawing/2014/main" xmlns="" id="{0BF4B325-57E6-4F46-A792-A22F5FA2CA0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0995" name="Text Box 3">
            <a:extLst>
              <a:ext uri="{FF2B5EF4-FFF2-40B4-BE49-F238E27FC236}">
                <a16:creationId xmlns:a16="http://schemas.microsoft.com/office/drawing/2014/main" xmlns="" id="{C7D74F05-2BB2-4E94-9151-12682FF1A703}"/>
              </a:ext>
            </a:extLst>
          </p:cNvPr>
          <p:cNvSpPr txBox="1">
            <a:spLocks noChangeArrowheads="1"/>
          </p:cNvSpPr>
          <p:nvPr/>
        </p:nvSpPr>
        <p:spPr bwMode="auto">
          <a:xfrm>
            <a:off x="755650" y="549275"/>
            <a:ext cx="7632700" cy="4435475"/>
          </a:xfrm>
          <a:prstGeom prst="rect">
            <a:avLst/>
          </a:prstGeom>
          <a:noFill/>
          <a:ln w="9525">
            <a:noFill/>
            <a:miter lim="800000"/>
            <a:headEnd/>
            <a:tailEnd/>
          </a:ln>
          <a:effectLst/>
        </p:spPr>
        <p:txBody>
          <a:bodyPr>
            <a:spAutoFit/>
          </a:bodyPr>
          <a:lstStyle/>
          <a:p>
            <a:pPr algn="ctr">
              <a:lnSpc>
                <a:spcPct val="150000"/>
              </a:lnSpc>
              <a:defRPr/>
            </a:pPr>
            <a:r>
              <a:rPr lang="fa-IR" sz="4000" u="sng">
                <a:solidFill>
                  <a:srgbClr val="CC0000"/>
                </a:solidFill>
                <a:effectLst>
                  <a:outerShdw blurRad="38100" dist="38100" dir="2700000" algn="tl">
                    <a:srgbClr val="000000"/>
                  </a:outerShdw>
                </a:effectLst>
                <a:latin typeface="Arial" charset="0"/>
                <a:cs typeface="B Jadid" pitchFamily="2" charset="-78"/>
              </a:rPr>
              <a:t>گفتار سیزدهم </a:t>
            </a:r>
          </a:p>
          <a:p>
            <a:pPr algn="ctr">
              <a:lnSpc>
                <a:spcPct val="150000"/>
              </a:lnSpc>
              <a:defRPr/>
            </a:pPr>
            <a:r>
              <a:rPr lang="fa-IR">
                <a:solidFill>
                  <a:srgbClr val="66FF99"/>
                </a:solidFill>
                <a:latin typeface="Arial" charset="0"/>
                <a:cs typeface="B Zar" pitchFamily="2" charset="-78"/>
              </a:rPr>
              <a:t>اندازه گیری و سنجش نگرشها</a:t>
            </a:r>
          </a:p>
          <a:p>
            <a:pPr algn="ctr">
              <a:lnSpc>
                <a:spcPct val="150000"/>
              </a:lnSpc>
              <a:defRPr/>
            </a:pPr>
            <a:endParaRPr lang="fa-IR">
              <a:solidFill>
                <a:srgbClr val="66FF99"/>
              </a:solidFill>
              <a:latin typeface="Arial" charset="0"/>
              <a:cs typeface="B Zar" pitchFamily="2" charset="-78"/>
            </a:endParaRPr>
          </a:p>
          <a:p>
            <a:pPr>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 آموزش کلی:</a:t>
            </a:r>
          </a:p>
          <a:p>
            <a:pPr algn="just">
              <a:lnSpc>
                <a:spcPct val="150000"/>
              </a:lnSpc>
              <a:defRPr/>
            </a:pPr>
            <a:r>
              <a:rPr lang="fa-IR" b="0">
                <a:solidFill>
                  <a:srgbClr val="FFFF00"/>
                </a:solidFill>
                <a:latin typeface="Arial" charset="0"/>
                <a:cs typeface="B Zar" pitchFamily="2" charset="-78"/>
              </a:rPr>
              <a:t>	«آشنایی با روشهای سنجش نگرشها و مزایا و محدودیت های هر یک از روشها»</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340995">
                                            <p:txEl>
                                              <p:pRg st="0" end="0"/>
                                            </p:txEl>
                                          </p:spTgt>
                                        </p:tgtEl>
                                        <p:attrNameLst>
                                          <p:attrName>style.visibility</p:attrName>
                                        </p:attrNameLst>
                                      </p:cBhvr>
                                      <p:to>
                                        <p:strVal val="visible"/>
                                      </p:to>
                                    </p:set>
                                    <p:anim calcmode="lin" valueType="num">
                                      <p:cBhvr additive="base">
                                        <p:cTn id="7" dur="2000" fill="hold"/>
                                        <p:tgtEl>
                                          <p:spTgt spid="340995">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40995">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340995">
                                            <p:txEl>
                                              <p:pRg st="1" end="1"/>
                                            </p:txEl>
                                          </p:spTgt>
                                        </p:tgtEl>
                                        <p:attrNameLst>
                                          <p:attrName>style.visibility</p:attrName>
                                        </p:attrNameLst>
                                      </p:cBhvr>
                                      <p:to>
                                        <p:strVal val="visible"/>
                                      </p:to>
                                    </p:set>
                                    <p:anim calcmode="lin" valueType="num">
                                      <p:cBhvr additive="base">
                                        <p:cTn id="12" dur="2000" fill="hold"/>
                                        <p:tgtEl>
                                          <p:spTgt spid="340995">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40995">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340995">
                                            <p:txEl>
                                              <p:pRg st="3" end="3"/>
                                            </p:txEl>
                                          </p:spTgt>
                                        </p:tgtEl>
                                        <p:attrNameLst>
                                          <p:attrName>style.visibility</p:attrName>
                                        </p:attrNameLst>
                                      </p:cBhvr>
                                      <p:to>
                                        <p:strVal val="visible"/>
                                      </p:to>
                                    </p:set>
                                    <p:anim calcmode="lin" valueType="num">
                                      <p:cBhvr additive="base">
                                        <p:cTn id="17" dur="2000" fill="hold"/>
                                        <p:tgtEl>
                                          <p:spTgt spid="340995">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40995">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340995">
                                            <p:txEl>
                                              <p:pRg st="4" end="4"/>
                                            </p:txEl>
                                          </p:spTgt>
                                        </p:tgtEl>
                                        <p:attrNameLst>
                                          <p:attrName>style.visibility</p:attrName>
                                        </p:attrNameLst>
                                      </p:cBhvr>
                                      <p:to>
                                        <p:strVal val="visible"/>
                                      </p:to>
                                    </p:set>
                                    <p:anim calcmode="lin" valueType="num">
                                      <p:cBhvr additive="base">
                                        <p:cTn id="22" dur="2000" fill="hold"/>
                                        <p:tgtEl>
                                          <p:spTgt spid="340995">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34099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3714" name="Text Box 2">
            <a:extLst>
              <a:ext uri="{FF2B5EF4-FFF2-40B4-BE49-F238E27FC236}">
                <a16:creationId xmlns:a16="http://schemas.microsoft.com/office/drawing/2014/main" xmlns="" id="{82E93394-90A6-4E9E-B3C5-197D40E9108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2019" name="Text Box 3">
            <a:extLst>
              <a:ext uri="{FF2B5EF4-FFF2-40B4-BE49-F238E27FC236}">
                <a16:creationId xmlns:a16="http://schemas.microsoft.com/office/drawing/2014/main" xmlns="" id="{F643CB40-80A7-481C-8ED2-9E3FC6636725}"/>
              </a:ext>
            </a:extLst>
          </p:cNvPr>
          <p:cNvSpPr txBox="1">
            <a:spLocks noChangeArrowheads="1"/>
          </p:cNvSpPr>
          <p:nvPr/>
        </p:nvSpPr>
        <p:spPr bwMode="auto">
          <a:xfrm>
            <a:off x="755650" y="549275"/>
            <a:ext cx="7632700" cy="3521075"/>
          </a:xfrm>
          <a:prstGeom prst="rect">
            <a:avLst/>
          </a:prstGeom>
          <a:noFill/>
          <a:ln w="9525">
            <a:noFill/>
            <a:miter lim="800000"/>
            <a:headEnd/>
            <a:tailEnd/>
          </a:ln>
          <a:effectLst/>
        </p:spPr>
        <p:txBody>
          <a:bodyPr>
            <a:spAutoFit/>
          </a:bodyPr>
          <a:lstStyle/>
          <a:p>
            <a:pPr marL="342900" indent="-342900">
              <a:lnSpc>
                <a:spcPct val="150000"/>
              </a:lnSpc>
              <a:defRPr/>
            </a:pPr>
            <a:r>
              <a:rPr lang="fa-IR" b="0" i="1">
                <a:solidFill>
                  <a:srgbClr val="FF9900"/>
                </a:solidFill>
                <a:effectLst>
                  <a:outerShdw blurRad="38100" dist="38100" dir="2700000" algn="tl">
                    <a:srgbClr val="000000"/>
                  </a:outerShdw>
                </a:effectLst>
                <a:latin typeface="Arial" charset="0"/>
                <a:cs typeface="B Titr" pitchFamily="2" charset="-78"/>
              </a:rPr>
              <a:t>هدفهای آموزشی جزئی:</a:t>
            </a:r>
          </a:p>
          <a:p>
            <a:pPr marL="342900" indent="-342900" algn="just">
              <a:lnSpc>
                <a:spcPct val="150000"/>
              </a:lnSpc>
              <a:defRPr/>
            </a:pPr>
            <a:r>
              <a:rPr lang="fa-IR" b="0">
                <a:solidFill>
                  <a:srgbClr val="FFFF00"/>
                </a:solidFill>
                <a:latin typeface="Arial" charset="0"/>
                <a:cs typeface="B Zar" pitchFamily="2" charset="-78"/>
              </a:rPr>
              <a:t>دانشجویان پس از مطالعه این فصل باید بتوانند:</a:t>
            </a:r>
          </a:p>
          <a:p>
            <a:pPr marL="342900" indent="-342900" algn="just">
              <a:lnSpc>
                <a:spcPct val="150000"/>
              </a:lnSpc>
              <a:defRPr/>
            </a:pPr>
            <a:r>
              <a:rPr lang="fa-IR" b="0">
                <a:solidFill>
                  <a:srgbClr val="FFFF00"/>
                </a:solidFill>
                <a:latin typeface="Arial" charset="0"/>
                <a:cs typeface="B Zar" pitchFamily="2" charset="-78"/>
              </a:rPr>
              <a:t>1- ویژگیهای سنجش نگرشها را شرح دهند و انواع روشهای آن را نام ببرند.</a:t>
            </a:r>
          </a:p>
          <a:p>
            <a:pPr marL="342900" indent="-342900" algn="just">
              <a:lnSpc>
                <a:spcPct val="150000"/>
              </a:lnSpc>
              <a:defRPr/>
            </a:pPr>
            <a:r>
              <a:rPr lang="fa-IR" b="0">
                <a:solidFill>
                  <a:srgbClr val="FFFF00"/>
                </a:solidFill>
                <a:latin typeface="Arial" charset="0"/>
                <a:cs typeface="B Zar" pitchFamily="2" charset="-78"/>
              </a:rPr>
              <a:t>2- مقیاس نگرشها را تعریف کنند و انواع آن را نام ببرند.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nodeType="afterEffect">
                                  <p:stCondLst>
                                    <p:cond delay="0"/>
                                  </p:stCondLst>
                                  <p:childTnLst>
                                    <p:set>
                                      <p:cBhvr>
                                        <p:cTn id="6" dur="1" fill="hold">
                                          <p:stCondLst>
                                            <p:cond delay="0"/>
                                          </p:stCondLst>
                                        </p:cTn>
                                        <p:tgtEl>
                                          <p:spTgt spid="342019">
                                            <p:txEl>
                                              <p:pRg st="0" end="0"/>
                                            </p:txEl>
                                          </p:spTgt>
                                        </p:tgtEl>
                                        <p:attrNameLst>
                                          <p:attrName>style.visibility</p:attrName>
                                        </p:attrNameLst>
                                      </p:cBhvr>
                                      <p:to>
                                        <p:strVal val="visible"/>
                                      </p:to>
                                    </p:set>
                                    <p:animEffect transition="in" filter="strips(downLeft)">
                                      <p:cBhvr>
                                        <p:cTn id="7" dur="2000"/>
                                        <p:tgtEl>
                                          <p:spTgt spid="342019">
                                            <p:txEl>
                                              <p:pRg st="0" end="0"/>
                                            </p:txEl>
                                          </p:spTgt>
                                        </p:tgtEl>
                                      </p:cBhvr>
                                    </p:animEffect>
                                  </p:childTnLst>
                                </p:cTn>
                              </p:par>
                            </p:childTnLst>
                          </p:cTn>
                        </p:par>
                        <p:par>
                          <p:cTn id="8" fill="hold" nodeType="afterGroup">
                            <p:stCondLst>
                              <p:cond delay="2000"/>
                            </p:stCondLst>
                            <p:childTnLst>
                              <p:par>
                                <p:cTn id="9" presetID="18" presetClass="entr" presetSubtype="12" fill="hold" nodeType="afterEffect">
                                  <p:stCondLst>
                                    <p:cond delay="0"/>
                                  </p:stCondLst>
                                  <p:childTnLst>
                                    <p:set>
                                      <p:cBhvr>
                                        <p:cTn id="10" dur="1" fill="hold">
                                          <p:stCondLst>
                                            <p:cond delay="0"/>
                                          </p:stCondLst>
                                        </p:cTn>
                                        <p:tgtEl>
                                          <p:spTgt spid="342019">
                                            <p:txEl>
                                              <p:pRg st="1" end="1"/>
                                            </p:txEl>
                                          </p:spTgt>
                                        </p:tgtEl>
                                        <p:attrNameLst>
                                          <p:attrName>style.visibility</p:attrName>
                                        </p:attrNameLst>
                                      </p:cBhvr>
                                      <p:to>
                                        <p:strVal val="visible"/>
                                      </p:to>
                                    </p:set>
                                    <p:animEffect transition="in" filter="strips(downLeft)">
                                      <p:cBhvr>
                                        <p:cTn id="11" dur="2000"/>
                                        <p:tgtEl>
                                          <p:spTgt spid="342019">
                                            <p:txEl>
                                              <p:pRg st="1" end="1"/>
                                            </p:txEl>
                                          </p:spTgt>
                                        </p:tgtEl>
                                      </p:cBhvr>
                                    </p:animEffect>
                                  </p:childTnLst>
                                </p:cTn>
                              </p:par>
                            </p:childTnLst>
                          </p:cTn>
                        </p:par>
                        <p:par>
                          <p:cTn id="12" fill="hold" nodeType="afterGroup">
                            <p:stCondLst>
                              <p:cond delay="4000"/>
                            </p:stCondLst>
                            <p:childTnLst>
                              <p:par>
                                <p:cTn id="13" presetID="18" presetClass="entr" presetSubtype="12" fill="hold" nodeType="afterEffect">
                                  <p:stCondLst>
                                    <p:cond delay="0"/>
                                  </p:stCondLst>
                                  <p:childTnLst>
                                    <p:set>
                                      <p:cBhvr>
                                        <p:cTn id="14" dur="1" fill="hold">
                                          <p:stCondLst>
                                            <p:cond delay="0"/>
                                          </p:stCondLst>
                                        </p:cTn>
                                        <p:tgtEl>
                                          <p:spTgt spid="342019">
                                            <p:txEl>
                                              <p:pRg st="2" end="2"/>
                                            </p:txEl>
                                          </p:spTgt>
                                        </p:tgtEl>
                                        <p:attrNameLst>
                                          <p:attrName>style.visibility</p:attrName>
                                        </p:attrNameLst>
                                      </p:cBhvr>
                                      <p:to>
                                        <p:strVal val="visible"/>
                                      </p:to>
                                    </p:set>
                                    <p:animEffect transition="in" filter="strips(downLeft)">
                                      <p:cBhvr>
                                        <p:cTn id="15" dur="2000"/>
                                        <p:tgtEl>
                                          <p:spTgt spid="342019">
                                            <p:txEl>
                                              <p:pRg st="2" end="2"/>
                                            </p:txEl>
                                          </p:spTgt>
                                        </p:tgtEl>
                                      </p:cBhvr>
                                    </p:animEffect>
                                  </p:childTnLst>
                                </p:cTn>
                              </p:par>
                            </p:childTnLst>
                          </p:cTn>
                        </p:par>
                        <p:par>
                          <p:cTn id="16" fill="hold" nodeType="afterGroup">
                            <p:stCondLst>
                              <p:cond delay="6000"/>
                            </p:stCondLst>
                            <p:childTnLst>
                              <p:par>
                                <p:cTn id="17" presetID="18" presetClass="entr" presetSubtype="12" fill="hold" nodeType="afterEffect">
                                  <p:stCondLst>
                                    <p:cond delay="0"/>
                                  </p:stCondLst>
                                  <p:childTnLst>
                                    <p:set>
                                      <p:cBhvr>
                                        <p:cTn id="18" dur="1" fill="hold">
                                          <p:stCondLst>
                                            <p:cond delay="0"/>
                                          </p:stCondLst>
                                        </p:cTn>
                                        <p:tgtEl>
                                          <p:spTgt spid="342019">
                                            <p:txEl>
                                              <p:pRg st="3" end="3"/>
                                            </p:txEl>
                                          </p:spTgt>
                                        </p:tgtEl>
                                        <p:attrNameLst>
                                          <p:attrName>style.visibility</p:attrName>
                                        </p:attrNameLst>
                                      </p:cBhvr>
                                      <p:to>
                                        <p:strVal val="visible"/>
                                      </p:to>
                                    </p:set>
                                    <p:animEffect transition="in" filter="strips(downLeft)">
                                      <p:cBhvr>
                                        <p:cTn id="19" dur="2000"/>
                                        <p:tgtEl>
                                          <p:spTgt spid="3420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Text Box 2">
            <a:extLst>
              <a:ext uri="{FF2B5EF4-FFF2-40B4-BE49-F238E27FC236}">
                <a16:creationId xmlns:a16="http://schemas.microsoft.com/office/drawing/2014/main" xmlns="" id="{9DF685D3-9683-4DC5-B7BD-E0F9809CE15D}"/>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3043" name="Text Box 3">
            <a:extLst>
              <a:ext uri="{FF2B5EF4-FFF2-40B4-BE49-F238E27FC236}">
                <a16:creationId xmlns:a16="http://schemas.microsoft.com/office/drawing/2014/main" xmlns="" id="{61D4B292-3E7F-4279-8F4E-C8235342925B}"/>
              </a:ext>
            </a:extLst>
          </p:cNvPr>
          <p:cNvSpPr txBox="1">
            <a:spLocks noChangeArrowheads="1"/>
          </p:cNvSpPr>
          <p:nvPr/>
        </p:nvSpPr>
        <p:spPr bwMode="auto">
          <a:xfrm>
            <a:off x="755650" y="59372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3- چگونگی تهیه و کاربرد مقیاس فاصله های یکسان نما (مقیاس ترستون) را شرح دهند.</a:t>
            </a:r>
          </a:p>
          <a:p>
            <a:pPr algn="just" eaLnBrk="1" hangingPunct="1">
              <a:lnSpc>
                <a:spcPct val="150000"/>
              </a:lnSpc>
            </a:pPr>
            <a:r>
              <a:rPr lang="fa-IR" altLang="en-US" b="0">
                <a:solidFill>
                  <a:srgbClr val="FFFF00"/>
                </a:solidFill>
              </a:rPr>
              <a:t>4- چگونگی تهیه مقیاس مجموع درجه بندی (لیکرت ) را توضیح دهند و وجه تشابه آن را با مقیاس ترستون بیان کنند.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343043">
                                            <p:txEl>
                                              <p:pRg st="0" end="0"/>
                                            </p:txEl>
                                          </p:spTgt>
                                        </p:tgtEl>
                                        <p:attrNameLst>
                                          <p:attrName>style.visibility</p:attrName>
                                        </p:attrNameLst>
                                      </p:cBhvr>
                                      <p:to>
                                        <p:strVal val="visible"/>
                                      </p:to>
                                    </p:set>
                                    <p:animEffect transition="in" filter="diamond(in)">
                                      <p:cBhvr>
                                        <p:cTn id="7" dur="2000"/>
                                        <p:tgtEl>
                                          <p:spTgt spid="343043">
                                            <p:txEl>
                                              <p:pRg st="0" end="0"/>
                                            </p:txEl>
                                          </p:spTgt>
                                        </p:tgtEl>
                                      </p:cBhvr>
                                    </p:animEffect>
                                  </p:childTnLst>
                                </p:cTn>
                              </p:par>
                            </p:childTnLst>
                          </p:cTn>
                        </p:par>
                        <p:par>
                          <p:cTn id="8" fill="hold" nodeType="afterGroup">
                            <p:stCondLst>
                              <p:cond delay="2000"/>
                            </p:stCondLst>
                            <p:childTnLst>
                              <p:par>
                                <p:cTn id="9" presetID="8" presetClass="entr" presetSubtype="16" fill="hold" nodeType="afterEffect">
                                  <p:stCondLst>
                                    <p:cond delay="0"/>
                                  </p:stCondLst>
                                  <p:childTnLst>
                                    <p:set>
                                      <p:cBhvr>
                                        <p:cTn id="10" dur="1" fill="hold">
                                          <p:stCondLst>
                                            <p:cond delay="0"/>
                                          </p:stCondLst>
                                        </p:cTn>
                                        <p:tgtEl>
                                          <p:spTgt spid="343043">
                                            <p:txEl>
                                              <p:pRg st="1" end="1"/>
                                            </p:txEl>
                                          </p:spTgt>
                                        </p:tgtEl>
                                        <p:attrNameLst>
                                          <p:attrName>style.visibility</p:attrName>
                                        </p:attrNameLst>
                                      </p:cBhvr>
                                      <p:to>
                                        <p:strVal val="visible"/>
                                      </p:to>
                                    </p:set>
                                    <p:animEffect transition="in" filter="diamond(in)">
                                      <p:cBhvr>
                                        <p:cTn id="11" dur="2000"/>
                                        <p:tgtEl>
                                          <p:spTgt spid="34304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62" name="Text Box 2">
            <a:extLst>
              <a:ext uri="{FF2B5EF4-FFF2-40B4-BE49-F238E27FC236}">
                <a16:creationId xmlns:a16="http://schemas.microsoft.com/office/drawing/2014/main" xmlns="" id="{309BFA06-512E-4F66-83B0-B3CCD10A594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4067" name="Text Box 3">
            <a:extLst>
              <a:ext uri="{FF2B5EF4-FFF2-40B4-BE49-F238E27FC236}">
                <a16:creationId xmlns:a16="http://schemas.microsoft.com/office/drawing/2014/main" xmlns="" id="{DF2388DA-2659-4A50-BA24-86A358C88F8A}"/>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5- وجوه تشابه و تفاوت مقیاسهای شناختی – احساسی و مقیاسهای آمادگی برای عمل را توضیح دهند.</a:t>
            </a:r>
          </a:p>
          <a:p>
            <a:pPr algn="just" eaLnBrk="1" hangingPunct="1">
              <a:lnSpc>
                <a:spcPct val="150000"/>
              </a:lnSpc>
            </a:pPr>
            <a:r>
              <a:rPr lang="fa-IR" altLang="en-US" b="0">
                <a:solidFill>
                  <a:srgbClr val="FFFF00"/>
                </a:solidFill>
              </a:rPr>
              <a:t>6- چگونگی ساخت و کاربرد مقیاس فاصله اجتماعی (بوگاردوس) را شرح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44067">
                                            <p:txEl>
                                              <p:pRg st="0" end="0"/>
                                            </p:txEl>
                                          </p:spTgt>
                                        </p:tgtEl>
                                        <p:attrNameLst>
                                          <p:attrName>style.visibility</p:attrName>
                                        </p:attrNameLst>
                                      </p:cBhvr>
                                      <p:to>
                                        <p:strVal val="visible"/>
                                      </p:to>
                                    </p:set>
                                    <p:anim calcmode="lin" valueType="num">
                                      <p:cBhvr>
                                        <p:cTn id="7" dur="2000" fill="hold"/>
                                        <p:tgtEl>
                                          <p:spTgt spid="34406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4406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4406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44067">
                                            <p:txEl>
                                              <p:pRg st="1" end="1"/>
                                            </p:txEl>
                                          </p:spTgt>
                                        </p:tgtEl>
                                        <p:attrNameLst>
                                          <p:attrName>style.visibility</p:attrName>
                                        </p:attrNameLst>
                                      </p:cBhvr>
                                      <p:to>
                                        <p:strVal val="visible"/>
                                      </p:to>
                                    </p:set>
                                    <p:anim calcmode="lin" valueType="num">
                                      <p:cBhvr>
                                        <p:cTn id="13" dur="2000" fill="hold"/>
                                        <p:tgtEl>
                                          <p:spTgt spid="344067">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44067">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4406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786" name="Text Box 2">
            <a:extLst>
              <a:ext uri="{FF2B5EF4-FFF2-40B4-BE49-F238E27FC236}">
                <a16:creationId xmlns:a16="http://schemas.microsoft.com/office/drawing/2014/main" xmlns="" id="{6F99297D-00AC-4DE7-B1A6-374409D3CCD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74787" name="Text Box 3">
            <a:extLst>
              <a:ext uri="{FF2B5EF4-FFF2-40B4-BE49-F238E27FC236}">
                <a16:creationId xmlns:a16="http://schemas.microsoft.com/office/drawing/2014/main" xmlns="" id="{DCEA440F-29A6-4FC7-9270-48AB1359FAD7}"/>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7- ویژگیها، مزایا و محدودیتهای انواع مصاحبه زمینه یاب را بیان کنند. </a:t>
            </a:r>
          </a:p>
          <a:p>
            <a:pPr algn="just" eaLnBrk="1" hangingPunct="1">
              <a:lnSpc>
                <a:spcPct val="150000"/>
              </a:lnSpc>
            </a:pPr>
            <a:r>
              <a:rPr lang="fa-IR" altLang="en-US" b="0">
                <a:solidFill>
                  <a:srgbClr val="FFFF00"/>
                </a:solidFill>
              </a:rPr>
              <a:t>8- با ذکر نمونه هایی از فنون پوشیده سنجش نگرشها، مزایای این روش را بیان کنند .</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374787">
                                            <p:txEl>
                                              <p:pRg st="0" end="0"/>
                                            </p:txEl>
                                          </p:spTgt>
                                        </p:tgtEl>
                                        <p:attrNameLst>
                                          <p:attrName>style.visibility</p:attrName>
                                        </p:attrNameLst>
                                      </p:cBhvr>
                                      <p:to>
                                        <p:strVal val="visible"/>
                                      </p:to>
                                    </p:set>
                                    <p:animEffect transition="in" filter="diamond(in)">
                                      <p:cBhvr>
                                        <p:cTn id="7" dur="2000"/>
                                        <p:tgtEl>
                                          <p:spTgt spid="374787">
                                            <p:txEl>
                                              <p:pRg st="0" end="0"/>
                                            </p:txEl>
                                          </p:spTgt>
                                        </p:tgtEl>
                                      </p:cBhvr>
                                    </p:animEffect>
                                  </p:childTnLst>
                                </p:cTn>
                              </p:par>
                            </p:childTnLst>
                          </p:cTn>
                        </p:par>
                        <p:par>
                          <p:cTn id="8" fill="hold" nodeType="afterGroup">
                            <p:stCondLst>
                              <p:cond delay="2000"/>
                            </p:stCondLst>
                            <p:childTnLst>
                              <p:par>
                                <p:cTn id="9" presetID="8" presetClass="entr" presetSubtype="16" fill="hold" nodeType="afterEffect">
                                  <p:stCondLst>
                                    <p:cond delay="0"/>
                                  </p:stCondLst>
                                  <p:childTnLst>
                                    <p:set>
                                      <p:cBhvr>
                                        <p:cTn id="10" dur="1" fill="hold">
                                          <p:stCondLst>
                                            <p:cond delay="0"/>
                                          </p:stCondLst>
                                        </p:cTn>
                                        <p:tgtEl>
                                          <p:spTgt spid="374787">
                                            <p:txEl>
                                              <p:pRg st="1" end="1"/>
                                            </p:txEl>
                                          </p:spTgt>
                                        </p:tgtEl>
                                        <p:attrNameLst>
                                          <p:attrName>style.visibility</p:attrName>
                                        </p:attrNameLst>
                                      </p:cBhvr>
                                      <p:to>
                                        <p:strVal val="visible"/>
                                      </p:to>
                                    </p:set>
                                    <p:animEffect transition="in" filter="diamond(in)">
                                      <p:cBhvr>
                                        <p:cTn id="11" dur="2000"/>
                                        <p:tgtEl>
                                          <p:spTgt spid="3747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810" name="Text Box 2">
            <a:extLst>
              <a:ext uri="{FF2B5EF4-FFF2-40B4-BE49-F238E27FC236}">
                <a16:creationId xmlns:a16="http://schemas.microsoft.com/office/drawing/2014/main" xmlns="" id="{B0019711-C8E3-4984-BEC6-077403ABE00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5091" name="Text Box 3">
            <a:extLst>
              <a:ext uri="{FF2B5EF4-FFF2-40B4-BE49-F238E27FC236}">
                <a16:creationId xmlns:a16="http://schemas.microsoft.com/office/drawing/2014/main" xmlns="" id="{F1E64E4D-13CC-4E43-8CD2-35E39981D7F4}"/>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9- مزایا و محدودیتهای انواع روشهای اندازه گیری نگرشها را با یکدیگر مقایسه کنند و برای یک موقعیت فرضی بهترین روش اندازه گیری نگرش را پیشنهاد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afterEffect">
                                  <p:stCondLst>
                                    <p:cond delay="0"/>
                                  </p:stCondLst>
                                  <p:childTnLst>
                                    <p:set>
                                      <p:cBhvr>
                                        <p:cTn id="6" dur="1" fill="hold">
                                          <p:stCondLst>
                                            <p:cond delay="0"/>
                                          </p:stCondLst>
                                        </p:cTn>
                                        <p:tgtEl>
                                          <p:spTgt spid="345091">
                                            <p:txEl>
                                              <p:pRg st="0" end="0"/>
                                            </p:txEl>
                                          </p:spTgt>
                                        </p:tgtEl>
                                        <p:attrNameLst>
                                          <p:attrName>style.visibility</p:attrName>
                                        </p:attrNameLst>
                                      </p:cBhvr>
                                      <p:to>
                                        <p:strVal val="visible"/>
                                      </p:to>
                                    </p:set>
                                    <p:animEffect transition="in" filter="diamond(in)">
                                      <p:cBhvr>
                                        <p:cTn id="7" dur="2000"/>
                                        <p:tgtEl>
                                          <p:spTgt spid="3450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834" name="Text Box 2">
            <a:extLst>
              <a:ext uri="{FF2B5EF4-FFF2-40B4-BE49-F238E27FC236}">
                <a16:creationId xmlns:a16="http://schemas.microsoft.com/office/drawing/2014/main" xmlns="" id="{75C683B6-08CF-4547-BE4B-C8903F58A33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7139" name="Text Box 3">
            <a:extLst>
              <a:ext uri="{FF2B5EF4-FFF2-40B4-BE49-F238E27FC236}">
                <a16:creationId xmlns:a16="http://schemas.microsoft.com/office/drawing/2014/main" xmlns="" id="{EB19AF77-50C8-47A2-9F0B-D961ACD5D6B3}"/>
              </a:ext>
            </a:extLst>
          </p:cNvPr>
          <p:cNvSpPr txBox="1">
            <a:spLocks noChangeArrowheads="1"/>
          </p:cNvSpPr>
          <p:nvPr/>
        </p:nvSpPr>
        <p:spPr bwMode="auto">
          <a:xfrm>
            <a:off x="2593975" y="549275"/>
            <a:ext cx="324008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FFFF00"/>
                </a:solidFill>
              </a:rPr>
              <a:t>ابزار سنجش نگرشها</a:t>
            </a:r>
          </a:p>
        </p:txBody>
      </p:sp>
      <p:grpSp>
        <p:nvGrpSpPr>
          <p:cNvPr id="2" name="Group 12">
            <a:extLst>
              <a:ext uri="{FF2B5EF4-FFF2-40B4-BE49-F238E27FC236}">
                <a16:creationId xmlns:a16="http://schemas.microsoft.com/office/drawing/2014/main" xmlns="" id="{5536D362-6158-4125-B202-F238389A4348}"/>
              </a:ext>
            </a:extLst>
          </p:cNvPr>
          <p:cNvGrpSpPr>
            <a:grpSpLocks/>
          </p:cNvGrpSpPr>
          <p:nvPr/>
        </p:nvGrpSpPr>
        <p:grpSpPr bwMode="auto">
          <a:xfrm>
            <a:off x="2195513" y="1173163"/>
            <a:ext cx="3960812" cy="1008062"/>
            <a:chOff x="1837" y="572"/>
            <a:chExt cx="2041" cy="363"/>
          </a:xfrm>
        </p:grpSpPr>
        <p:sp>
          <p:nvSpPr>
            <p:cNvPr id="248843" name="Line 4">
              <a:extLst>
                <a:ext uri="{FF2B5EF4-FFF2-40B4-BE49-F238E27FC236}">
                  <a16:creationId xmlns:a16="http://schemas.microsoft.com/office/drawing/2014/main" xmlns="" id="{6FDCA83E-8E60-4BBE-853C-7AA6D4E76A8D}"/>
                </a:ext>
              </a:extLst>
            </p:cNvPr>
            <p:cNvSpPr>
              <a:spLocks noChangeShapeType="1"/>
            </p:cNvSpPr>
            <p:nvPr/>
          </p:nvSpPr>
          <p:spPr bwMode="auto">
            <a:xfrm>
              <a:off x="2880" y="572"/>
              <a:ext cx="0" cy="137"/>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8844" name="Line 5">
              <a:extLst>
                <a:ext uri="{FF2B5EF4-FFF2-40B4-BE49-F238E27FC236}">
                  <a16:creationId xmlns:a16="http://schemas.microsoft.com/office/drawing/2014/main" xmlns="" id="{A378B0A4-99E0-4D83-B7C2-2E9BDCE15767}"/>
                </a:ext>
              </a:extLst>
            </p:cNvPr>
            <p:cNvSpPr>
              <a:spLocks noChangeShapeType="1"/>
            </p:cNvSpPr>
            <p:nvPr/>
          </p:nvSpPr>
          <p:spPr bwMode="auto">
            <a:xfrm>
              <a:off x="1837" y="709"/>
              <a:ext cx="2041" cy="0"/>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8845" name="Line 6">
              <a:extLst>
                <a:ext uri="{FF2B5EF4-FFF2-40B4-BE49-F238E27FC236}">
                  <a16:creationId xmlns:a16="http://schemas.microsoft.com/office/drawing/2014/main" xmlns="" id="{F5CC2395-D513-4D85-8AA7-9640E09E8D07}"/>
                </a:ext>
              </a:extLst>
            </p:cNvPr>
            <p:cNvSpPr>
              <a:spLocks noChangeShapeType="1"/>
            </p:cNvSpPr>
            <p:nvPr/>
          </p:nvSpPr>
          <p:spPr bwMode="auto">
            <a:xfrm>
              <a:off x="3878" y="709"/>
              <a:ext cx="0" cy="226"/>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8846" name="Line 7">
              <a:extLst>
                <a:ext uri="{FF2B5EF4-FFF2-40B4-BE49-F238E27FC236}">
                  <a16:creationId xmlns:a16="http://schemas.microsoft.com/office/drawing/2014/main" xmlns="" id="{BCFC2130-B522-4B0F-9A0A-CB3CC6956F3A}"/>
                </a:ext>
              </a:extLst>
            </p:cNvPr>
            <p:cNvSpPr>
              <a:spLocks noChangeShapeType="1"/>
            </p:cNvSpPr>
            <p:nvPr/>
          </p:nvSpPr>
          <p:spPr bwMode="auto">
            <a:xfrm>
              <a:off x="1837" y="709"/>
              <a:ext cx="0" cy="181"/>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grpSp>
        <p:nvGrpSpPr>
          <p:cNvPr id="3" name="Group 13">
            <a:extLst>
              <a:ext uri="{FF2B5EF4-FFF2-40B4-BE49-F238E27FC236}">
                <a16:creationId xmlns:a16="http://schemas.microsoft.com/office/drawing/2014/main" xmlns="" id="{6EEF3682-2BBE-4C75-88B2-C8E62C8356D0}"/>
              </a:ext>
            </a:extLst>
          </p:cNvPr>
          <p:cNvGrpSpPr>
            <a:grpSpLocks/>
          </p:cNvGrpSpPr>
          <p:nvPr/>
        </p:nvGrpSpPr>
        <p:grpSpPr bwMode="auto">
          <a:xfrm>
            <a:off x="4859338" y="2205038"/>
            <a:ext cx="2592387" cy="3168650"/>
            <a:chOff x="3061" y="1389"/>
            <a:chExt cx="1633" cy="1996"/>
          </a:xfrm>
        </p:grpSpPr>
        <p:sp>
          <p:nvSpPr>
            <p:cNvPr id="248841" name="Rectangle 8">
              <a:extLst>
                <a:ext uri="{FF2B5EF4-FFF2-40B4-BE49-F238E27FC236}">
                  <a16:creationId xmlns:a16="http://schemas.microsoft.com/office/drawing/2014/main" xmlns="" id="{AB6C60E7-EBC5-4EA2-B091-5952918AF404}"/>
                </a:ext>
              </a:extLst>
            </p:cNvPr>
            <p:cNvSpPr>
              <a:spLocks noChangeArrowheads="1"/>
            </p:cNvSpPr>
            <p:nvPr/>
          </p:nvSpPr>
          <p:spPr bwMode="auto">
            <a:xfrm>
              <a:off x="3061" y="1389"/>
              <a:ext cx="1633" cy="363"/>
            </a:xfrm>
            <a:prstGeom prst="rect">
              <a:avLst/>
            </a:prstGeom>
            <a:solidFill>
              <a:srgbClr val="66FF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اعتبار </a:t>
              </a:r>
              <a:endParaRPr lang="en-US" altLang="en-US" sz="2500">
                <a:solidFill>
                  <a:srgbClr val="0000FF"/>
                </a:solidFill>
              </a:endParaRPr>
            </a:p>
          </p:txBody>
        </p:sp>
        <p:sp>
          <p:nvSpPr>
            <p:cNvPr id="248842" name="Rectangle 10">
              <a:extLst>
                <a:ext uri="{FF2B5EF4-FFF2-40B4-BE49-F238E27FC236}">
                  <a16:creationId xmlns:a16="http://schemas.microsoft.com/office/drawing/2014/main" xmlns="" id="{19E7704E-AEF2-4FAA-9A33-EFF9AF34C9AD}"/>
                </a:ext>
              </a:extLst>
            </p:cNvPr>
            <p:cNvSpPr>
              <a:spLocks noChangeArrowheads="1"/>
            </p:cNvSpPr>
            <p:nvPr/>
          </p:nvSpPr>
          <p:spPr bwMode="auto">
            <a:xfrm>
              <a:off x="3061" y="1752"/>
              <a:ext cx="1633" cy="1633"/>
            </a:xfrm>
            <a:prstGeom prst="re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همان چیزی را</a:t>
              </a:r>
            </a:p>
            <a:p>
              <a:pPr algn="ctr" eaLnBrk="1" hangingPunct="1">
                <a:lnSpc>
                  <a:spcPct val="150000"/>
                </a:lnSpc>
              </a:pPr>
              <a:r>
                <a:rPr lang="fa-IR" altLang="en-US" sz="2500">
                  <a:solidFill>
                    <a:srgbClr val="FFFF00"/>
                  </a:solidFill>
                </a:rPr>
                <a:t>اندازه بگیرند که</a:t>
              </a:r>
            </a:p>
            <a:p>
              <a:pPr algn="ctr" eaLnBrk="1" hangingPunct="1">
                <a:lnSpc>
                  <a:spcPct val="150000"/>
                </a:lnSpc>
              </a:pPr>
              <a:r>
                <a:rPr lang="fa-IR" altLang="en-US" sz="2500">
                  <a:solidFill>
                    <a:srgbClr val="FFFF00"/>
                  </a:solidFill>
                </a:rPr>
                <a:t>برای اندازه گیری</a:t>
              </a:r>
            </a:p>
            <a:p>
              <a:pPr algn="ctr" eaLnBrk="1" hangingPunct="1">
                <a:lnSpc>
                  <a:spcPct val="150000"/>
                </a:lnSpc>
              </a:pPr>
              <a:r>
                <a:rPr lang="fa-IR" altLang="en-US" sz="2500">
                  <a:solidFill>
                    <a:srgbClr val="FFFF00"/>
                  </a:solidFill>
                </a:rPr>
                <a:t>آن ساخته شده اند </a:t>
              </a:r>
              <a:endParaRPr lang="en-US" altLang="en-US" sz="2500">
                <a:solidFill>
                  <a:srgbClr val="FFFF00"/>
                </a:solidFill>
              </a:endParaRPr>
            </a:p>
          </p:txBody>
        </p:sp>
      </p:grpSp>
      <p:grpSp>
        <p:nvGrpSpPr>
          <p:cNvPr id="4" name="Group 14">
            <a:extLst>
              <a:ext uri="{FF2B5EF4-FFF2-40B4-BE49-F238E27FC236}">
                <a16:creationId xmlns:a16="http://schemas.microsoft.com/office/drawing/2014/main" xmlns="" id="{7B224306-9EC8-4A9E-9705-2E6758F7DB55}"/>
              </a:ext>
            </a:extLst>
          </p:cNvPr>
          <p:cNvGrpSpPr>
            <a:grpSpLocks/>
          </p:cNvGrpSpPr>
          <p:nvPr/>
        </p:nvGrpSpPr>
        <p:grpSpPr bwMode="auto">
          <a:xfrm>
            <a:off x="881063" y="2090738"/>
            <a:ext cx="2625725" cy="2730500"/>
            <a:chOff x="555" y="1317"/>
            <a:chExt cx="1654" cy="1720"/>
          </a:xfrm>
        </p:grpSpPr>
        <p:sp>
          <p:nvSpPr>
            <p:cNvPr id="248839" name="Rectangle 9">
              <a:extLst>
                <a:ext uri="{FF2B5EF4-FFF2-40B4-BE49-F238E27FC236}">
                  <a16:creationId xmlns:a16="http://schemas.microsoft.com/office/drawing/2014/main" xmlns="" id="{647A3A6C-19E7-4F1A-9EBB-24BC72135F8D}"/>
                </a:ext>
              </a:extLst>
            </p:cNvPr>
            <p:cNvSpPr>
              <a:spLocks noChangeArrowheads="1"/>
            </p:cNvSpPr>
            <p:nvPr/>
          </p:nvSpPr>
          <p:spPr bwMode="auto">
            <a:xfrm>
              <a:off x="555" y="1317"/>
              <a:ext cx="1654" cy="318"/>
            </a:xfrm>
            <a:prstGeom prst="rect">
              <a:avLst/>
            </a:prstGeom>
            <a:solidFill>
              <a:srgbClr val="66FF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پایانی </a:t>
              </a:r>
              <a:endParaRPr lang="en-US" altLang="en-US" sz="2500">
                <a:solidFill>
                  <a:srgbClr val="0000FF"/>
                </a:solidFill>
              </a:endParaRPr>
            </a:p>
          </p:txBody>
        </p:sp>
        <p:sp>
          <p:nvSpPr>
            <p:cNvPr id="248840" name="Rectangle 11">
              <a:extLst>
                <a:ext uri="{FF2B5EF4-FFF2-40B4-BE49-F238E27FC236}">
                  <a16:creationId xmlns:a16="http://schemas.microsoft.com/office/drawing/2014/main" xmlns="" id="{ADFD5518-9590-4272-95D0-36601466F95A}"/>
                </a:ext>
              </a:extLst>
            </p:cNvPr>
            <p:cNvSpPr>
              <a:spLocks noChangeArrowheads="1"/>
            </p:cNvSpPr>
            <p:nvPr/>
          </p:nvSpPr>
          <p:spPr bwMode="auto">
            <a:xfrm>
              <a:off x="555" y="1631"/>
              <a:ext cx="1654" cy="1406"/>
            </a:xfrm>
            <a:prstGeom prst="re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FFFF00"/>
                  </a:solidFill>
                </a:rPr>
                <a:t>نتایج آن در </a:t>
              </a:r>
            </a:p>
            <a:p>
              <a:pPr algn="ctr" eaLnBrk="1" hangingPunct="1">
                <a:lnSpc>
                  <a:spcPct val="150000"/>
                </a:lnSpc>
              </a:pPr>
              <a:r>
                <a:rPr lang="fa-IR" altLang="en-US" sz="2500">
                  <a:solidFill>
                    <a:srgbClr val="FFFF00"/>
                  </a:solidFill>
                </a:rPr>
                <a:t>اندازه گیریهای </a:t>
              </a:r>
            </a:p>
            <a:p>
              <a:pPr algn="ctr" eaLnBrk="1" hangingPunct="1">
                <a:lnSpc>
                  <a:spcPct val="150000"/>
                </a:lnSpc>
              </a:pPr>
              <a:r>
                <a:rPr lang="fa-IR" altLang="en-US" sz="2500">
                  <a:solidFill>
                    <a:srgbClr val="FFFF00"/>
                  </a:solidFill>
                </a:rPr>
                <a:t>مکرر با ثبات </a:t>
              </a:r>
            </a:p>
            <a:p>
              <a:pPr algn="ctr" eaLnBrk="1" hangingPunct="1">
                <a:lnSpc>
                  <a:spcPct val="150000"/>
                </a:lnSpc>
              </a:pPr>
              <a:r>
                <a:rPr lang="fa-IR" altLang="en-US" sz="2500">
                  <a:solidFill>
                    <a:srgbClr val="FFFF00"/>
                  </a:solidFill>
                </a:rPr>
                <a:t>یا پایا باشد</a:t>
              </a:r>
              <a:endParaRPr lang="en-US" altLang="en-US" sz="2500">
                <a:solidFill>
                  <a:srgbClr val="FFFF00"/>
                </a:solidFill>
              </a:endParaRPr>
            </a:p>
          </p:txBody>
        </p:sp>
      </p:gr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347139"/>
                                        </p:tgtEl>
                                        <p:attrNameLst>
                                          <p:attrName>style.visibility</p:attrName>
                                        </p:attrNameLst>
                                      </p:cBhvr>
                                      <p:to>
                                        <p:strVal val="visible"/>
                                      </p:to>
                                    </p:set>
                                    <p:anim calcmode="lin" valueType="num">
                                      <p:cBhvr>
                                        <p:cTn id="7" dur="2000" fill="hold"/>
                                        <p:tgtEl>
                                          <p:spTgt spid="347139"/>
                                        </p:tgtEl>
                                        <p:attrNameLst>
                                          <p:attrName>ppt_w</p:attrName>
                                        </p:attrNameLst>
                                      </p:cBhvr>
                                      <p:tavLst>
                                        <p:tav tm="0">
                                          <p:val>
                                            <p:fltVal val="0"/>
                                          </p:val>
                                        </p:tav>
                                        <p:tav tm="100000">
                                          <p:val>
                                            <p:strVal val="#ppt_w"/>
                                          </p:val>
                                        </p:tav>
                                      </p:tavLst>
                                    </p:anim>
                                    <p:anim calcmode="lin" valueType="num">
                                      <p:cBhvr>
                                        <p:cTn id="8" dur="2000" fill="hold"/>
                                        <p:tgtEl>
                                          <p:spTgt spid="347139"/>
                                        </p:tgtEl>
                                        <p:attrNameLst>
                                          <p:attrName>ppt_h</p:attrName>
                                        </p:attrNameLst>
                                      </p:cBhvr>
                                      <p:tavLst>
                                        <p:tav tm="0">
                                          <p:val>
                                            <p:fltVal val="0"/>
                                          </p:val>
                                        </p:tav>
                                        <p:tav tm="100000">
                                          <p:val>
                                            <p:strVal val="#ppt_h"/>
                                          </p:val>
                                        </p:tav>
                                      </p:tavLst>
                                    </p:anim>
                                    <p:animEffect transition="in" filter="fade">
                                      <p:cBhvr>
                                        <p:cTn id="9" dur="2000"/>
                                        <p:tgtEl>
                                          <p:spTgt spid="347139"/>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fltVal val="0"/>
                                          </p:val>
                                        </p:tav>
                                        <p:tav tm="100000">
                                          <p:val>
                                            <p:strVal val="#ppt_w"/>
                                          </p:val>
                                        </p:tav>
                                      </p:tavLst>
                                    </p:anim>
                                    <p:anim calcmode="lin" valueType="num">
                                      <p:cBhvr>
                                        <p:cTn id="14" dur="2000" fill="hold"/>
                                        <p:tgtEl>
                                          <p:spTgt spid="2"/>
                                        </p:tgtEl>
                                        <p:attrNameLst>
                                          <p:attrName>ppt_h</p:attrName>
                                        </p:attrNameLst>
                                      </p:cBhvr>
                                      <p:tavLst>
                                        <p:tav tm="0">
                                          <p:val>
                                            <p:fltVal val="0"/>
                                          </p:val>
                                        </p:tav>
                                        <p:tav tm="100000">
                                          <p:val>
                                            <p:strVal val="#ppt_h"/>
                                          </p:val>
                                        </p:tav>
                                      </p:tavLst>
                                    </p:anim>
                                    <p:animEffect transition="in" filter="fade">
                                      <p:cBhvr>
                                        <p:cTn id="15" dur="2000"/>
                                        <p:tgtEl>
                                          <p:spTgt spid="2"/>
                                        </p:tgtEl>
                                      </p:cBhvr>
                                    </p:animEffect>
                                  </p:childTnLst>
                                </p:cTn>
                              </p:par>
                            </p:childTnLst>
                          </p:cTn>
                        </p:par>
                        <p:par>
                          <p:cTn id="16" fill="hold" nodeType="afterGroup">
                            <p:stCondLst>
                              <p:cond delay="4000"/>
                            </p:stCondLst>
                            <p:childTnLst>
                              <p:par>
                                <p:cTn id="17" presetID="53" presetClass="entr" presetSubtype="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2000" fill="hold"/>
                                        <p:tgtEl>
                                          <p:spTgt spid="3"/>
                                        </p:tgtEl>
                                        <p:attrNameLst>
                                          <p:attrName>ppt_w</p:attrName>
                                        </p:attrNameLst>
                                      </p:cBhvr>
                                      <p:tavLst>
                                        <p:tav tm="0">
                                          <p:val>
                                            <p:fltVal val="0"/>
                                          </p:val>
                                        </p:tav>
                                        <p:tav tm="100000">
                                          <p:val>
                                            <p:strVal val="#ppt_w"/>
                                          </p:val>
                                        </p:tav>
                                      </p:tavLst>
                                    </p:anim>
                                    <p:anim calcmode="lin" valueType="num">
                                      <p:cBhvr>
                                        <p:cTn id="20" dur="2000" fill="hold"/>
                                        <p:tgtEl>
                                          <p:spTgt spid="3"/>
                                        </p:tgtEl>
                                        <p:attrNameLst>
                                          <p:attrName>ppt_h</p:attrName>
                                        </p:attrNameLst>
                                      </p:cBhvr>
                                      <p:tavLst>
                                        <p:tav tm="0">
                                          <p:val>
                                            <p:fltVal val="0"/>
                                          </p:val>
                                        </p:tav>
                                        <p:tav tm="100000">
                                          <p:val>
                                            <p:strVal val="#ppt_h"/>
                                          </p:val>
                                        </p:tav>
                                      </p:tavLst>
                                    </p:anim>
                                    <p:animEffect transition="in" filter="fade">
                                      <p:cBhvr>
                                        <p:cTn id="21" dur="2000"/>
                                        <p:tgtEl>
                                          <p:spTgt spid="3"/>
                                        </p:tgtEl>
                                      </p:cBhvr>
                                    </p:animEffect>
                                  </p:childTnLst>
                                </p:cTn>
                              </p:par>
                            </p:childTnLst>
                          </p:cTn>
                        </p:par>
                        <p:par>
                          <p:cTn id="22" fill="hold" nodeType="afterGroup">
                            <p:stCondLst>
                              <p:cond delay="6000"/>
                            </p:stCondLst>
                            <p:childTnLst>
                              <p:par>
                                <p:cTn id="23" presetID="53" presetClass="entr" presetSubtype="0"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fltVal val="0"/>
                                          </p:val>
                                        </p:tav>
                                        <p:tav tm="100000">
                                          <p:val>
                                            <p:strVal val="#ppt_h"/>
                                          </p:val>
                                        </p:tav>
                                      </p:tavLst>
                                    </p:anim>
                                    <p:animEffect transition="in" filter="fade">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39" grpId="0"/>
    </p:bldLst>
  </p:timing>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858" name="Text Box 2">
            <a:extLst>
              <a:ext uri="{FF2B5EF4-FFF2-40B4-BE49-F238E27FC236}">
                <a16:creationId xmlns:a16="http://schemas.microsoft.com/office/drawing/2014/main" xmlns="" id="{884A643B-48D7-45D8-8309-E18F7261E5A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8163" name="Text Box 3">
            <a:extLst>
              <a:ext uri="{FF2B5EF4-FFF2-40B4-BE49-F238E27FC236}">
                <a16:creationId xmlns:a16="http://schemas.microsoft.com/office/drawing/2014/main" xmlns="" id="{55FCD0CB-91DE-42D8-AB78-DCE24DEEBB4B}"/>
              </a:ext>
            </a:extLst>
          </p:cNvPr>
          <p:cNvSpPr txBox="1">
            <a:spLocks noChangeArrowheads="1"/>
          </p:cNvSpPr>
          <p:nvPr/>
        </p:nvSpPr>
        <p:spPr bwMode="auto">
          <a:xfrm>
            <a:off x="717550" y="1223963"/>
            <a:ext cx="7632700"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روشها و فنون سنجش نگرشها</a:t>
            </a:r>
          </a:p>
        </p:txBody>
      </p:sp>
      <p:grpSp>
        <p:nvGrpSpPr>
          <p:cNvPr id="2" name="Group 11">
            <a:extLst>
              <a:ext uri="{FF2B5EF4-FFF2-40B4-BE49-F238E27FC236}">
                <a16:creationId xmlns:a16="http://schemas.microsoft.com/office/drawing/2014/main" xmlns="" id="{B9E35975-FB84-4533-9DA1-CBD8F7D14E27}"/>
              </a:ext>
            </a:extLst>
          </p:cNvPr>
          <p:cNvGrpSpPr>
            <a:grpSpLocks/>
          </p:cNvGrpSpPr>
          <p:nvPr/>
        </p:nvGrpSpPr>
        <p:grpSpPr bwMode="auto">
          <a:xfrm>
            <a:off x="1452563" y="1954213"/>
            <a:ext cx="6192837" cy="1152525"/>
            <a:chOff x="1610" y="572"/>
            <a:chExt cx="2540" cy="726"/>
          </a:xfrm>
        </p:grpSpPr>
        <p:sp>
          <p:nvSpPr>
            <p:cNvPr id="249864" name="Line 4">
              <a:extLst>
                <a:ext uri="{FF2B5EF4-FFF2-40B4-BE49-F238E27FC236}">
                  <a16:creationId xmlns:a16="http://schemas.microsoft.com/office/drawing/2014/main" xmlns="" id="{0D13AFDE-C645-4CD5-92B6-B4617275DF1B}"/>
                </a:ext>
              </a:extLst>
            </p:cNvPr>
            <p:cNvSpPr>
              <a:spLocks noChangeShapeType="1"/>
            </p:cNvSpPr>
            <p:nvPr/>
          </p:nvSpPr>
          <p:spPr bwMode="auto">
            <a:xfrm>
              <a:off x="2880" y="572"/>
              <a:ext cx="0" cy="726"/>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9865" name="Line 5">
              <a:extLst>
                <a:ext uri="{FF2B5EF4-FFF2-40B4-BE49-F238E27FC236}">
                  <a16:creationId xmlns:a16="http://schemas.microsoft.com/office/drawing/2014/main" xmlns="" id="{AAFFF74E-16ED-4201-AF97-87C9E7506A4B}"/>
                </a:ext>
              </a:extLst>
            </p:cNvPr>
            <p:cNvSpPr>
              <a:spLocks noChangeShapeType="1"/>
            </p:cNvSpPr>
            <p:nvPr/>
          </p:nvSpPr>
          <p:spPr bwMode="auto">
            <a:xfrm flipH="1">
              <a:off x="1610" y="799"/>
              <a:ext cx="2540" cy="0"/>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49866" name="Line 6">
              <a:extLst>
                <a:ext uri="{FF2B5EF4-FFF2-40B4-BE49-F238E27FC236}">
                  <a16:creationId xmlns:a16="http://schemas.microsoft.com/office/drawing/2014/main" xmlns="" id="{3843394A-BECF-48E0-AEA4-C5C3A547267E}"/>
                </a:ext>
              </a:extLst>
            </p:cNvPr>
            <p:cNvSpPr>
              <a:spLocks noChangeShapeType="1"/>
            </p:cNvSpPr>
            <p:nvPr/>
          </p:nvSpPr>
          <p:spPr bwMode="auto">
            <a:xfrm>
              <a:off x="4150" y="799"/>
              <a:ext cx="0" cy="499"/>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49867" name="Line 7">
              <a:extLst>
                <a:ext uri="{FF2B5EF4-FFF2-40B4-BE49-F238E27FC236}">
                  <a16:creationId xmlns:a16="http://schemas.microsoft.com/office/drawing/2014/main" xmlns="" id="{5960780E-7EFA-40DA-A6A7-A51CEE903F8B}"/>
                </a:ext>
              </a:extLst>
            </p:cNvPr>
            <p:cNvSpPr>
              <a:spLocks noChangeShapeType="1"/>
            </p:cNvSpPr>
            <p:nvPr/>
          </p:nvSpPr>
          <p:spPr bwMode="auto">
            <a:xfrm>
              <a:off x="1610" y="799"/>
              <a:ext cx="0" cy="499"/>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348168" name="Rectangle 8">
            <a:extLst>
              <a:ext uri="{FF2B5EF4-FFF2-40B4-BE49-F238E27FC236}">
                <a16:creationId xmlns:a16="http://schemas.microsoft.com/office/drawing/2014/main" xmlns="" id="{C090726F-5A8E-4D51-B67B-59595057C359}"/>
              </a:ext>
            </a:extLst>
          </p:cNvPr>
          <p:cNvSpPr>
            <a:spLocks noChangeArrowheads="1"/>
          </p:cNvSpPr>
          <p:nvPr/>
        </p:nvSpPr>
        <p:spPr bwMode="auto">
          <a:xfrm>
            <a:off x="6381750" y="3141663"/>
            <a:ext cx="2438400" cy="863600"/>
          </a:xfrm>
          <a:prstGeom prst="re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1- انواع مقیاس ها</a:t>
            </a:r>
            <a:endParaRPr lang="en-US" altLang="en-US" sz="2500">
              <a:solidFill>
                <a:srgbClr val="FFFF00"/>
              </a:solidFill>
            </a:endParaRPr>
          </a:p>
        </p:txBody>
      </p:sp>
      <p:sp>
        <p:nvSpPr>
          <p:cNvPr id="348169" name="Rectangle 9">
            <a:extLst>
              <a:ext uri="{FF2B5EF4-FFF2-40B4-BE49-F238E27FC236}">
                <a16:creationId xmlns:a16="http://schemas.microsoft.com/office/drawing/2014/main" xmlns="" id="{81BF25AB-E91C-4BFA-BB78-130E6A6C837A}"/>
              </a:ext>
            </a:extLst>
          </p:cNvPr>
          <p:cNvSpPr>
            <a:spLocks noChangeArrowheads="1"/>
          </p:cNvSpPr>
          <p:nvPr/>
        </p:nvSpPr>
        <p:spPr bwMode="auto">
          <a:xfrm>
            <a:off x="3375025" y="3135313"/>
            <a:ext cx="2420938" cy="869950"/>
          </a:xfrm>
          <a:prstGeom prst="re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2- مصاحبه زمینه یاب</a:t>
            </a:r>
            <a:endParaRPr lang="en-US" altLang="en-US" sz="2500">
              <a:solidFill>
                <a:srgbClr val="FFFF00"/>
              </a:solidFill>
            </a:endParaRPr>
          </a:p>
        </p:txBody>
      </p:sp>
      <p:sp>
        <p:nvSpPr>
          <p:cNvPr id="348170" name="Rectangle 10">
            <a:extLst>
              <a:ext uri="{FF2B5EF4-FFF2-40B4-BE49-F238E27FC236}">
                <a16:creationId xmlns:a16="http://schemas.microsoft.com/office/drawing/2014/main" xmlns="" id="{3EABD377-89A6-4C86-B598-C36442C12246}"/>
              </a:ext>
            </a:extLst>
          </p:cNvPr>
          <p:cNvSpPr>
            <a:spLocks noChangeArrowheads="1"/>
          </p:cNvSpPr>
          <p:nvPr/>
        </p:nvSpPr>
        <p:spPr bwMode="auto">
          <a:xfrm>
            <a:off x="323850" y="3135313"/>
            <a:ext cx="2409825" cy="869950"/>
          </a:xfrm>
          <a:prstGeom prst="rect">
            <a:avLst/>
          </a:prstGeom>
          <a:solidFill>
            <a:srgbClr val="0000FF"/>
          </a:solidFill>
          <a:ln w="9525">
            <a:solidFill>
              <a:srgbClr val="FF3300"/>
            </a:solidFill>
            <a:miter lim="800000"/>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FFFF00"/>
                </a:solidFill>
              </a:rPr>
              <a:t>3- فنون پوشیده </a:t>
            </a:r>
            <a:endParaRPr lang="en-US" altLang="en-US" sz="250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48163"/>
                                        </p:tgtEl>
                                        <p:attrNameLst>
                                          <p:attrName>style.visibility</p:attrName>
                                        </p:attrNameLst>
                                      </p:cBhvr>
                                      <p:to>
                                        <p:strVal val="visible"/>
                                      </p:to>
                                    </p:set>
                                    <p:anim calcmode="lin" valueType="num">
                                      <p:cBhvr>
                                        <p:cTn id="7" dur="2000" fill="hold"/>
                                        <p:tgtEl>
                                          <p:spTgt spid="348163"/>
                                        </p:tgtEl>
                                        <p:attrNameLst>
                                          <p:attrName>ppt_w</p:attrName>
                                        </p:attrNameLst>
                                      </p:cBhvr>
                                      <p:tavLst>
                                        <p:tav tm="0">
                                          <p:val>
                                            <p:strVal val="#ppt_w*0.70"/>
                                          </p:val>
                                        </p:tav>
                                        <p:tav tm="100000">
                                          <p:val>
                                            <p:strVal val="#ppt_w"/>
                                          </p:val>
                                        </p:tav>
                                      </p:tavLst>
                                    </p:anim>
                                    <p:anim calcmode="lin" valueType="num">
                                      <p:cBhvr>
                                        <p:cTn id="8" dur="2000" fill="hold"/>
                                        <p:tgtEl>
                                          <p:spTgt spid="348163"/>
                                        </p:tgtEl>
                                        <p:attrNameLst>
                                          <p:attrName>ppt_h</p:attrName>
                                        </p:attrNameLst>
                                      </p:cBhvr>
                                      <p:tavLst>
                                        <p:tav tm="0">
                                          <p:val>
                                            <p:strVal val="#ppt_h"/>
                                          </p:val>
                                        </p:tav>
                                        <p:tav tm="100000">
                                          <p:val>
                                            <p:strVal val="#ppt_h"/>
                                          </p:val>
                                        </p:tav>
                                      </p:tavLst>
                                    </p:anim>
                                    <p:animEffect transition="in" filter="fade">
                                      <p:cBhvr>
                                        <p:cTn id="9" dur="2000"/>
                                        <p:tgtEl>
                                          <p:spTgt spid="348163"/>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2000" fill="hold"/>
                                        <p:tgtEl>
                                          <p:spTgt spid="2"/>
                                        </p:tgtEl>
                                        <p:attrNameLst>
                                          <p:attrName>ppt_w</p:attrName>
                                        </p:attrNameLst>
                                      </p:cBhvr>
                                      <p:tavLst>
                                        <p:tav tm="0">
                                          <p:val>
                                            <p:strVal val="#ppt_w*0.70"/>
                                          </p:val>
                                        </p:tav>
                                        <p:tav tm="100000">
                                          <p:val>
                                            <p:strVal val="#ppt_w"/>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animEffect transition="in" filter="fade">
                                      <p:cBhvr>
                                        <p:cTn id="15" dur="2000"/>
                                        <p:tgtEl>
                                          <p:spTgt spid="2"/>
                                        </p:tgtEl>
                                      </p:cBhvr>
                                    </p:animEffect>
                                  </p:childTnLst>
                                </p:cTn>
                              </p:par>
                            </p:childTnLst>
                          </p:cTn>
                        </p:par>
                        <p:par>
                          <p:cTn id="16" fill="hold" nodeType="afterGroup">
                            <p:stCondLst>
                              <p:cond delay="4000"/>
                            </p:stCondLst>
                            <p:childTnLst>
                              <p:par>
                                <p:cTn id="17" presetID="55" presetClass="entr" presetSubtype="0" fill="hold" grpId="0" nodeType="afterEffect">
                                  <p:stCondLst>
                                    <p:cond delay="0"/>
                                  </p:stCondLst>
                                  <p:childTnLst>
                                    <p:set>
                                      <p:cBhvr>
                                        <p:cTn id="18" dur="1" fill="hold">
                                          <p:stCondLst>
                                            <p:cond delay="0"/>
                                          </p:stCondLst>
                                        </p:cTn>
                                        <p:tgtEl>
                                          <p:spTgt spid="348168"/>
                                        </p:tgtEl>
                                        <p:attrNameLst>
                                          <p:attrName>style.visibility</p:attrName>
                                        </p:attrNameLst>
                                      </p:cBhvr>
                                      <p:to>
                                        <p:strVal val="visible"/>
                                      </p:to>
                                    </p:set>
                                    <p:anim calcmode="lin" valueType="num">
                                      <p:cBhvr>
                                        <p:cTn id="19" dur="2000" fill="hold"/>
                                        <p:tgtEl>
                                          <p:spTgt spid="348168"/>
                                        </p:tgtEl>
                                        <p:attrNameLst>
                                          <p:attrName>ppt_w</p:attrName>
                                        </p:attrNameLst>
                                      </p:cBhvr>
                                      <p:tavLst>
                                        <p:tav tm="0">
                                          <p:val>
                                            <p:strVal val="#ppt_w*0.70"/>
                                          </p:val>
                                        </p:tav>
                                        <p:tav tm="100000">
                                          <p:val>
                                            <p:strVal val="#ppt_w"/>
                                          </p:val>
                                        </p:tav>
                                      </p:tavLst>
                                    </p:anim>
                                    <p:anim calcmode="lin" valueType="num">
                                      <p:cBhvr>
                                        <p:cTn id="20" dur="2000" fill="hold"/>
                                        <p:tgtEl>
                                          <p:spTgt spid="348168"/>
                                        </p:tgtEl>
                                        <p:attrNameLst>
                                          <p:attrName>ppt_h</p:attrName>
                                        </p:attrNameLst>
                                      </p:cBhvr>
                                      <p:tavLst>
                                        <p:tav tm="0">
                                          <p:val>
                                            <p:strVal val="#ppt_h"/>
                                          </p:val>
                                        </p:tav>
                                        <p:tav tm="100000">
                                          <p:val>
                                            <p:strVal val="#ppt_h"/>
                                          </p:val>
                                        </p:tav>
                                      </p:tavLst>
                                    </p:anim>
                                    <p:animEffect transition="in" filter="fade">
                                      <p:cBhvr>
                                        <p:cTn id="21" dur="2000"/>
                                        <p:tgtEl>
                                          <p:spTgt spid="348168"/>
                                        </p:tgtEl>
                                      </p:cBhvr>
                                    </p:animEffect>
                                  </p:childTnLst>
                                </p:cTn>
                              </p:par>
                            </p:childTnLst>
                          </p:cTn>
                        </p:par>
                        <p:par>
                          <p:cTn id="22" fill="hold" nodeType="afterGroup">
                            <p:stCondLst>
                              <p:cond delay="6000"/>
                            </p:stCondLst>
                            <p:childTnLst>
                              <p:par>
                                <p:cTn id="23" presetID="55" presetClass="entr" presetSubtype="0" fill="hold" grpId="0" nodeType="afterEffect">
                                  <p:stCondLst>
                                    <p:cond delay="0"/>
                                  </p:stCondLst>
                                  <p:childTnLst>
                                    <p:set>
                                      <p:cBhvr>
                                        <p:cTn id="24" dur="1" fill="hold">
                                          <p:stCondLst>
                                            <p:cond delay="0"/>
                                          </p:stCondLst>
                                        </p:cTn>
                                        <p:tgtEl>
                                          <p:spTgt spid="348169"/>
                                        </p:tgtEl>
                                        <p:attrNameLst>
                                          <p:attrName>style.visibility</p:attrName>
                                        </p:attrNameLst>
                                      </p:cBhvr>
                                      <p:to>
                                        <p:strVal val="visible"/>
                                      </p:to>
                                    </p:set>
                                    <p:anim calcmode="lin" valueType="num">
                                      <p:cBhvr>
                                        <p:cTn id="25" dur="2000" fill="hold"/>
                                        <p:tgtEl>
                                          <p:spTgt spid="348169"/>
                                        </p:tgtEl>
                                        <p:attrNameLst>
                                          <p:attrName>ppt_w</p:attrName>
                                        </p:attrNameLst>
                                      </p:cBhvr>
                                      <p:tavLst>
                                        <p:tav tm="0">
                                          <p:val>
                                            <p:strVal val="#ppt_w*0.70"/>
                                          </p:val>
                                        </p:tav>
                                        <p:tav tm="100000">
                                          <p:val>
                                            <p:strVal val="#ppt_w"/>
                                          </p:val>
                                        </p:tav>
                                      </p:tavLst>
                                    </p:anim>
                                    <p:anim calcmode="lin" valueType="num">
                                      <p:cBhvr>
                                        <p:cTn id="26" dur="2000" fill="hold"/>
                                        <p:tgtEl>
                                          <p:spTgt spid="348169"/>
                                        </p:tgtEl>
                                        <p:attrNameLst>
                                          <p:attrName>ppt_h</p:attrName>
                                        </p:attrNameLst>
                                      </p:cBhvr>
                                      <p:tavLst>
                                        <p:tav tm="0">
                                          <p:val>
                                            <p:strVal val="#ppt_h"/>
                                          </p:val>
                                        </p:tav>
                                        <p:tav tm="100000">
                                          <p:val>
                                            <p:strVal val="#ppt_h"/>
                                          </p:val>
                                        </p:tav>
                                      </p:tavLst>
                                    </p:anim>
                                    <p:animEffect transition="in" filter="fade">
                                      <p:cBhvr>
                                        <p:cTn id="27" dur="2000"/>
                                        <p:tgtEl>
                                          <p:spTgt spid="348169"/>
                                        </p:tgtEl>
                                      </p:cBhvr>
                                    </p:animEffect>
                                  </p:childTnLst>
                                </p:cTn>
                              </p:par>
                            </p:childTnLst>
                          </p:cTn>
                        </p:par>
                        <p:par>
                          <p:cTn id="28" fill="hold" nodeType="afterGroup">
                            <p:stCondLst>
                              <p:cond delay="8000"/>
                            </p:stCondLst>
                            <p:childTnLst>
                              <p:par>
                                <p:cTn id="29" presetID="55" presetClass="entr" presetSubtype="0" fill="hold" grpId="0" nodeType="afterEffect">
                                  <p:stCondLst>
                                    <p:cond delay="0"/>
                                  </p:stCondLst>
                                  <p:childTnLst>
                                    <p:set>
                                      <p:cBhvr>
                                        <p:cTn id="30" dur="1" fill="hold">
                                          <p:stCondLst>
                                            <p:cond delay="0"/>
                                          </p:stCondLst>
                                        </p:cTn>
                                        <p:tgtEl>
                                          <p:spTgt spid="348170"/>
                                        </p:tgtEl>
                                        <p:attrNameLst>
                                          <p:attrName>style.visibility</p:attrName>
                                        </p:attrNameLst>
                                      </p:cBhvr>
                                      <p:to>
                                        <p:strVal val="visible"/>
                                      </p:to>
                                    </p:set>
                                    <p:anim calcmode="lin" valueType="num">
                                      <p:cBhvr>
                                        <p:cTn id="31" dur="2000" fill="hold"/>
                                        <p:tgtEl>
                                          <p:spTgt spid="348170"/>
                                        </p:tgtEl>
                                        <p:attrNameLst>
                                          <p:attrName>ppt_w</p:attrName>
                                        </p:attrNameLst>
                                      </p:cBhvr>
                                      <p:tavLst>
                                        <p:tav tm="0">
                                          <p:val>
                                            <p:strVal val="#ppt_w*0.70"/>
                                          </p:val>
                                        </p:tav>
                                        <p:tav tm="100000">
                                          <p:val>
                                            <p:strVal val="#ppt_w"/>
                                          </p:val>
                                        </p:tav>
                                      </p:tavLst>
                                    </p:anim>
                                    <p:anim calcmode="lin" valueType="num">
                                      <p:cBhvr>
                                        <p:cTn id="32" dur="2000" fill="hold"/>
                                        <p:tgtEl>
                                          <p:spTgt spid="348170"/>
                                        </p:tgtEl>
                                        <p:attrNameLst>
                                          <p:attrName>ppt_h</p:attrName>
                                        </p:attrNameLst>
                                      </p:cBhvr>
                                      <p:tavLst>
                                        <p:tav tm="0">
                                          <p:val>
                                            <p:strVal val="#ppt_h"/>
                                          </p:val>
                                        </p:tav>
                                        <p:tav tm="100000">
                                          <p:val>
                                            <p:strVal val="#ppt_h"/>
                                          </p:val>
                                        </p:tav>
                                      </p:tavLst>
                                    </p:anim>
                                    <p:animEffect transition="in" filter="fade">
                                      <p:cBhvr>
                                        <p:cTn id="33" dur="2000"/>
                                        <p:tgtEl>
                                          <p:spTgt spid="348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63" grpId="0"/>
      <p:bldP spid="348168" grpId="0" animBg="1"/>
      <p:bldP spid="348169" grpId="0" animBg="1"/>
      <p:bldP spid="348170" grpId="0" animBg="1"/>
    </p:bldLst>
  </p:timing>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882" name="Text Box 2">
            <a:extLst>
              <a:ext uri="{FF2B5EF4-FFF2-40B4-BE49-F238E27FC236}">
                <a16:creationId xmlns:a16="http://schemas.microsoft.com/office/drawing/2014/main" xmlns="" id="{52E33FA4-BE4A-4C84-B217-AFCC42EA4DB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49187" name="Text Box 3">
            <a:extLst>
              <a:ext uri="{FF2B5EF4-FFF2-40B4-BE49-F238E27FC236}">
                <a16:creationId xmlns:a16="http://schemas.microsoft.com/office/drawing/2014/main" xmlns="" id="{15FF916F-A54D-42CA-8AC3-0D3789029628}"/>
              </a:ext>
            </a:extLst>
          </p:cNvPr>
          <p:cNvSpPr txBox="1">
            <a:spLocks noChangeArrowheads="1"/>
          </p:cNvSpPr>
          <p:nvPr/>
        </p:nvSpPr>
        <p:spPr bwMode="auto">
          <a:xfrm>
            <a:off x="755650" y="549275"/>
            <a:ext cx="76327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1- مقیاس نگرش</a:t>
            </a:r>
          </a:p>
          <a:p>
            <a:pPr algn="just" eaLnBrk="1" hangingPunct="1">
              <a:lnSpc>
                <a:spcPct val="150000"/>
              </a:lnSpc>
            </a:pPr>
            <a:endParaRPr lang="fa-IR" altLang="en-US">
              <a:solidFill>
                <a:srgbClr val="FF3300"/>
              </a:solidFill>
            </a:endParaRPr>
          </a:p>
          <a:p>
            <a:pPr algn="just" eaLnBrk="1" hangingPunct="1">
              <a:lnSpc>
                <a:spcPct val="150000"/>
              </a:lnSpc>
            </a:pPr>
            <a:r>
              <a:rPr lang="fa-IR" altLang="en-US" sz="2500">
                <a:solidFill>
                  <a:srgbClr val="66FF99"/>
                </a:solidFill>
              </a:rPr>
              <a:t>الف- مقیاس فاصله های یکسان نما یا مقیاس ترستون </a:t>
            </a:r>
          </a:p>
          <a:p>
            <a:pPr algn="just" eaLnBrk="1" hangingPunct="1">
              <a:lnSpc>
                <a:spcPct val="150000"/>
              </a:lnSpc>
            </a:pPr>
            <a:r>
              <a:rPr lang="fa-IR" altLang="en-US" sz="2500">
                <a:solidFill>
                  <a:srgbClr val="66FF99"/>
                </a:solidFill>
              </a:rPr>
              <a:t> ب- مقیاس «مجموعه درجه بندی» یا «مقیاس لیکرت»</a:t>
            </a:r>
          </a:p>
          <a:p>
            <a:pPr algn="just" eaLnBrk="1" hangingPunct="1">
              <a:lnSpc>
                <a:spcPct val="150000"/>
              </a:lnSpc>
            </a:pPr>
            <a:r>
              <a:rPr lang="fa-IR" altLang="en-US" sz="2500">
                <a:solidFill>
                  <a:srgbClr val="66FF99"/>
                </a:solidFill>
              </a:rPr>
              <a:t> ج- مقیاس آمادگی برای عمل</a:t>
            </a:r>
          </a:p>
          <a:p>
            <a:pPr algn="just" eaLnBrk="1" hangingPunct="1">
              <a:lnSpc>
                <a:spcPct val="150000"/>
              </a:lnSpc>
            </a:pPr>
            <a:r>
              <a:rPr lang="fa-IR" altLang="en-US" sz="2500">
                <a:solidFill>
                  <a:srgbClr val="66FF99"/>
                </a:solidFill>
              </a:rPr>
              <a:t> د- مقیاس فاصله اجتماعی یا مقیاس «بورگاردوس»</a:t>
            </a:r>
          </a:p>
          <a:p>
            <a:pPr algn="just" eaLnBrk="1" hangingPunct="1">
              <a:lnSpc>
                <a:spcPct val="150000"/>
              </a:lnSpc>
            </a:pPr>
            <a:r>
              <a:rPr lang="fa-IR" altLang="en-US" sz="2500">
                <a:solidFill>
                  <a:srgbClr val="66FF99"/>
                </a:solidFill>
              </a:rPr>
              <a:t> و- مقیاس افتراق معنایی</a:t>
            </a:r>
          </a:p>
          <a:p>
            <a:pPr algn="just" eaLnBrk="1" hangingPunct="1">
              <a:lnSpc>
                <a:spcPct val="150000"/>
              </a:lnSpc>
            </a:pPr>
            <a:r>
              <a:rPr lang="fa-IR" altLang="en-US" sz="2500">
                <a:solidFill>
                  <a:srgbClr val="66FF99"/>
                </a:solidFill>
              </a:rPr>
              <a:t>هـ- مقیاس تراکمی گاتمن</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49187">
                                            <p:txEl>
                                              <p:pRg st="0" end="0"/>
                                            </p:txEl>
                                          </p:spTgt>
                                        </p:tgtEl>
                                        <p:attrNameLst>
                                          <p:attrName>style.visibility</p:attrName>
                                        </p:attrNameLst>
                                      </p:cBhvr>
                                      <p:to>
                                        <p:strVal val="visible"/>
                                      </p:to>
                                    </p:set>
                                    <p:anim calcmode="lin" valueType="num">
                                      <p:cBhvr>
                                        <p:cTn id="7" dur="2000" fill="hold"/>
                                        <p:tgtEl>
                                          <p:spTgt spid="34918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4918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4918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49187">
                                            <p:txEl>
                                              <p:pRg st="2" end="2"/>
                                            </p:txEl>
                                          </p:spTgt>
                                        </p:tgtEl>
                                        <p:attrNameLst>
                                          <p:attrName>style.visibility</p:attrName>
                                        </p:attrNameLst>
                                      </p:cBhvr>
                                      <p:to>
                                        <p:strVal val="visible"/>
                                      </p:to>
                                    </p:set>
                                    <p:anim calcmode="lin" valueType="num">
                                      <p:cBhvr>
                                        <p:cTn id="13" dur="2000" fill="hold"/>
                                        <p:tgtEl>
                                          <p:spTgt spid="349187">
                                            <p:txEl>
                                              <p:pRg st="2" end="2"/>
                                            </p:txEl>
                                          </p:spTgt>
                                        </p:tgtEl>
                                        <p:attrNameLst>
                                          <p:attrName>ppt_w</p:attrName>
                                        </p:attrNameLst>
                                      </p:cBhvr>
                                      <p:tavLst>
                                        <p:tav tm="0">
                                          <p:val>
                                            <p:strVal val="#ppt_w*0.70"/>
                                          </p:val>
                                        </p:tav>
                                        <p:tav tm="100000">
                                          <p:val>
                                            <p:strVal val="#ppt_w"/>
                                          </p:val>
                                        </p:tav>
                                      </p:tavLst>
                                    </p:anim>
                                    <p:anim calcmode="lin" valueType="num">
                                      <p:cBhvr>
                                        <p:cTn id="14" dur="2000" fill="hold"/>
                                        <p:tgtEl>
                                          <p:spTgt spid="349187">
                                            <p:txEl>
                                              <p:pRg st="2" end="2"/>
                                            </p:txEl>
                                          </p:spTgt>
                                        </p:tgtEl>
                                        <p:attrNameLst>
                                          <p:attrName>ppt_h</p:attrName>
                                        </p:attrNameLst>
                                      </p:cBhvr>
                                      <p:tavLst>
                                        <p:tav tm="0">
                                          <p:val>
                                            <p:strVal val="#ppt_h"/>
                                          </p:val>
                                        </p:tav>
                                        <p:tav tm="100000">
                                          <p:val>
                                            <p:strVal val="#ppt_h"/>
                                          </p:val>
                                        </p:tav>
                                      </p:tavLst>
                                    </p:anim>
                                    <p:animEffect transition="in" filter="fade">
                                      <p:cBhvr>
                                        <p:cTn id="15" dur="2000"/>
                                        <p:tgtEl>
                                          <p:spTgt spid="349187">
                                            <p:txEl>
                                              <p:pRg st="2" end="2"/>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349187">
                                            <p:txEl>
                                              <p:pRg st="3" end="3"/>
                                            </p:txEl>
                                          </p:spTgt>
                                        </p:tgtEl>
                                        <p:attrNameLst>
                                          <p:attrName>style.visibility</p:attrName>
                                        </p:attrNameLst>
                                      </p:cBhvr>
                                      <p:to>
                                        <p:strVal val="visible"/>
                                      </p:to>
                                    </p:set>
                                    <p:anim calcmode="lin" valueType="num">
                                      <p:cBhvr>
                                        <p:cTn id="19" dur="2000" fill="hold"/>
                                        <p:tgtEl>
                                          <p:spTgt spid="349187">
                                            <p:txEl>
                                              <p:pRg st="3" end="3"/>
                                            </p:txEl>
                                          </p:spTgt>
                                        </p:tgtEl>
                                        <p:attrNameLst>
                                          <p:attrName>ppt_w</p:attrName>
                                        </p:attrNameLst>
                                      </p:cBhvr>
                                      <p:tavLst>
                                        <p:tav tm="0">
                                          <p:val>
                                            <p:strVal val="#ppt_w*0.70"/>
                                          </p:val>
                                        </p:tav>
                                        <p:tav tm="100000">
                                          <p:val>
                                            <p:strVal val="#ppt_w"/>
                                          </p:val>
                                        </p:tav>
                                      </p:tavLst>
                                    </p:anim>
                                    <p:anim calcmode="lin" valueType="num">
                                      <p:cBhvr>
                                        <p:cTn id="20" dur="2000" fill="hold"/>
                                        <p:tgtEl>
                                          <p:spTgt spid="349187">
                                            <p:txEl>
                                              <p:pRg st="3" end="3"/>
                                            </p:txEl>
                                          </p:spTgt>
                                        </p:tgtEl>
                                        <p:attrNameLst>
                                          <p:attrName>ppt_h</p:attrName>
                                        </p:attrNameLst>
                                      </p:cBhvr>
                                      <p:tavLst>
                                        <p:tav tm="0">
                                          <p:val>
                                            <p:strVal val="#ppt_h"/>
                                          </p:val>
                                        </p:tav>
                                        <p:tav tm="100000">
                                          <p:val>
                                            <p:strVal val="#ppt_h"/>
                                          </p:val>
                                        </p:tav>
                                      </p:tavLst>
                                    </p:anim>
                                    <p:animEffect transition="in" filter="fade">
                                      <p:cBhvr>
                                        <p:cTn id="21" dur="2000"/>
                                        <p:tgtEl>
                                          <p:spTgt spid="349187">
                                            <p:txEl>
                                              <p:pRg st="3" end="3"/>
                                            </p:txEl>
                                          </p:spTgt>
                                        </p:tgtEl>
                                      </p:cBhvr>
                                    </p:animEffect>
                                  </p:childTnLst>
                                </p:cTn>
                              </p:par>
                            </p:childTnLst>
                          </p:cTn>
                        </p:par>
                        <p:par>
                          <p:cTn id="22" fill="hold" nodeType="afterGroup">
                            <p:stCondLst>
                              <p:cond delay="6000"/>
                            </p:stCondLst>
                            <p:childTnLst>
                              <p:par>
                                <p:cTn id="23" presetID="55" presetClass="entr" presetSubtype="0" fill="hold" nodeType="afterEffect">
                                  <p:stCondLst>
                                    <p:cond delay="0"/>
                                  </p:stCondLst>
                                  <p:childTnLst>
                                    <p:set>
                                      <p:cBhvr>
                                        <p:cTn id="24" dur="1" fill="hold">
                                          <p:stCondLst>
                                            <p:cond delay="0"/>
                                          </p:stCondLst>
                                        </p:cTn>
                                        <p:tgtEl>
                                          <p:spTgt spid="349187">
                                            <p:txEl>
                                              <p:pRg st="4" end="4"/>
                                            </p:txEl>
                                          </p:spTgt>
                                        </p:tgtEl>
                                        <p:attrNameLst>
                                          <p:attrName>style.visibility</p:attrName>
                                        </p:attrNameLst>
                                      </p:cBhvr>
                                      <p:to>
                                        <p:strVal val="visible"/>
                                      </p:to>
                                    </p:set>
                                    <p:anim calcmode="lin" valueType="num">
                                      <p:cBhvr>
                                        <p:cTn id="25" dur="2000" fill="hold"/>
                                        <p:tgtEl>
                                          <p:spTgt spid="349187">
                                            <p:txEl>
                                              <p:pRg st="4" end="4"/>
                                            </p:txEl>
                                          </p:spTgt>
                                        </p:tgtEl>
                                        <p:attrNameLst>
                                          <p:attrName>ppt_w</p:attrName>
                                        </p:attrNameLst>
                                      </p:cBhvr>
                                      <p:tavLst>
                                        <p:tav tm="0">
                                          <p:val>
                                            <p:strVal val="#ppt_w*0.70"/>
                                          </p:val>
                                        </p:tav>
                                        <p:tav tm="100000">
                                          <p:val>
                                            <p:strVal val="#ppt_w"/>
                                          </p:val>
                                        </p:tav>
                                      </p:tavLst>
                                    </p:anim>
                                    <p:anim calcmode="lin" valueType="num">
                                      <p:cBhvr>
                                        <p:cTn id="26" dur="2000" fill="hold"/>
                                        <p:tgtEl>
                                          <p:spTgt spid="349187">
                                            <p:txEl>
                                              <p:pRg st="4" end="4"/>
                                            </p:txEl>
                                          </p:spTgt>
                                        </p:tgtEl>
                                        <p:attrNameLst>
                                          <p:attrName>ppt_h</p:attrName>
                                        </p:attrNameLst>
                                      </p:cBhvr>
                                      <p:tavLst>
                                        <p:tav tm="0">
                                          <p:val>
                                            <p:strVal val="#ppt_h"/>
                                          </p:val>
                                        </p:tav>
                                        <p:tav tm="100000">
                                          <p:val>
                                            <p:strVal val="#ppt_h"/>
                                          </p:val>
                                        </p:tav>
                                      </p:tavLst>
                                    </p:anim>
                                    <p:animEffect transition="in" filter="fade">
                                      <p:cBhvr>
                                        <p:cTn id="27" dur="2000"/>
                                        <p:tgtEl>
                                          <p:spTgt spid="349187">
                                            <p:txEl>
                                              <p:pRg st="4" end="4"/>
                                            </p:txEl>
                                          </p:spTgt>
                                        </p:tgtEl>
                                      </p:cBhvr>
                                    </p:animEffect>
                                  </p:childTnLst>
                                </p:cTn>
                              </p:par>
                            </p:childTnLst>
                          </p:cTn>
                        </p:par>
                        <p:par>
                          <p:cTn id="28" fill="hold" nodeType="afterGroup">
                            <p:stCondLst>
                              <p:cond delay="8000"/>
                            </p:stCondLst>
                            <p:childTnLst>
                              <p:par>
                                <p:cTn id="29" presetID="55" presetClass="entr" presetSubtype="0" fill="hold" nodeType="afterEffect">
                                  <p:stCondLst>
                                    <p:cond delay="0"/>
                                  </p:stCondLst>
                                  <p:childTnLst>
                                    <p:set>
                                      <p:cBhvr>
                                        <p:cTn id="30" dur="1" fill="hold">
                                          <p:stCondLst>
                                            <p:cond delay="0"/>
                                          </p:stCondLst>
                                        </p:cTn>
                                        <p:tgtEl>
                                          <p:spTgt spid="349187">
                                            <p:txEl>
                                              <p:pRg st="5" end="5"/>
                                            </p:txEl>
                                          </p:spTgt>
                                        </p:tgtEl>
                                        <p:attrNameLst>
                                          <p:attrName>style.visibility</p:attrName>
                                        </p:attrNameLst>
                                      </p:cBhvr>
                                      <p:to>
                                        <p:strVal val="visible"/>
                                      </p:to>
                                    </p:set>
                                    <p:anim calcmode="lin" valueType="num">
                                      <p:cBhvr>
                                        <p:cTn id="31" dur="2000" fill="hold"/>
                                        <p:tgtEl>
                                          <p:spTgt spid="349187">
                                            <p:txEl>
                                              <p:pRg st="5" end="5"/>
                                            </p:txEl>
                                          </p:spTgt>
                                        </p:tgtEl>
                                        <p:attrNameLst>
                                          <p:attrName>ppt_w</p:attrName>
                                        </p:attrNameLst>
                                      </p:cBhvr>
                                      <p:tavLst>
                                        <p:tav tm="0">
                                          <p:val>
                                            <p:strVal val="#ppt_w*0.70"/>
                                          </p:val>
                                        </p:tav>
                                        <p:tav tm="100000">
                                          <p:val>
                                            <p:strVal val="#ppt_w"/>
                                          </p:val>
                                        </p:tav>
                                      </p:tavLst>
                                    </p:anim>
                                    <p:anim calcmode="lin" valueType="num">
                                      <p:cBhvr>
                                        <p:cTn id="32" dur="2000" fill="hold"/>
                                        <p:tgtEl>
                                          <p:spTgt spid="349187">
                                            <p:txEl>
                                              <p:pRg st="5" end="5"/>
                                            </p:txEl>
                                          </p:spTgt>
                                        </p:tgtEl>
                                        <p:attrNameLst>
                                          <p:attrName>ppt_h</p:attrName>
                                        </p:attrNameLst>
                                      </p:cBhvr>
                                      <p:tavLst>
                                        <p:tav tm="0">
                                          <p:val>
                                            <p:strVal val="#ppt_h"/>
                                          </p:val>
                                        </p:tav>
                                        <p:tav tm="100000">
                                          <p:val>
                                            <p:strVal val="#ppt_h"/>
                                          </p:val>
                                        </p:tav>
                                      </p:tavLst>
                                    </p:anim>
                                    <p:animEffect transition="in" filter="fade">
                                      <p:cBhvr>
                                        <p:cTn id="33" dur="2000"/>
                                        <p:tgtEl>
                                          <p:spTgt spid="349187">
                                            <p:txEl>
                                              <p:pRg st="5" end="5"/>
                                            </p:txEl>
                                          </p:spTgt>
                                        </p:tgtEl>
                                      </p:cBhvr>
                                    </p:animEffect>
                                  </p:childTnLst>
                                </p:cTn>
                              </p:par>
                            </p:childTnLst>
                          </p:cTn>
                        </p:par>
                        <p:par>
                          <p:cTn id="34" fill="hold" nodeType="afterGroup">
                            <p:stCondLst>
                              <p:cond delay="10000"/>
                            </p:stCondLst>
                            <p:childTnLst>
                              <p:par>
                                <p:cTn id="35" presetID="55" presetClass="entr" presetSubtype="0" fill="hold" nodeType="afterEffect">
                                  <p:stCondLst>
                                    <p:cond delay="0"/>
                                  </p:stCondLst>
                                  <p:childTnLst>
                                    <p:set>
                                      <p:cBhvr>
                                        <p:cTn id="36" dur="1" fill="hold">
                                          <p:stCondLst>
                                            <p:cond delay="0"/>
                                          </p:stCondLst>
                                        </p:cTn>
                                        <p:tgtEl>
                                          <p:spTgt spid="349187">
                                            <p:txEl>
                                              <p:pRg st="6" end="6"/>
                                            </p:txEl>
                                          </p:spTgt>
                                        </p:tgtEl>
                                        <p:attrNameLst>
                                          <p:attrName>style.visibility</p:attrName>
                                        </p:attrNameLst>
                                      </p:cBhvr>
                                      <p:to>
                                        <p:strVal val="visible"/>
                                      </p:to>
                                    </p:set>
                                    <p:anim calcmode="lin" valueType="num">
                                      <p:cBhvr>
                                        <p:cTn id="37" dur="2000" fill="hold"/>
                                        <p:tgtEl>
                                          <p:spTgt spid="349187">
                                            <p:txEl>
                                              <p:pRg st="6" end="6"/>
                                            </p:txEl>
                                          </p:spTgt>
                                        </p:tgtEl>
                                        <p:attrNameLst>
                                          <p:attrName>ppt_w</p:attrName>
                                        </p:attrNameLst>
                                      </p:cBhvr>
                                      <p:tavLst>
                                        <p:tav tm="0">
                                          <p:val>
                                            <p:strVal val="#ppt_w*0.70"/>
                                          </p:val>
                                        </p:tav>
                                        <p:tav tm="100000">
                                          <p:val>
                                            <p:strVal val="#ppt_w"/>
                                          </p:val>
                                        </p:tav>
                                      </p:tavLst>
                                    </p:anim>
                                    <p:anim calcmode="lin" valueType="num">
                                      <p:cBhvr>
                                        <p:cTn id="38" dur="2000" fill="hold"/>
                                        <p:tgtEl>
                                          <p:spTgt spid="349187">
                                            <p:txEl>
                                              <p:pRg st="6" end="6"/>
                                            </p:txEl>
                                          </p:spTgt>
                                        </p:tgtEl>
                                        <p:attrNameLst>
                                          <p:attrName>ppt_h</p:attrName>
                                        </p:attrNameLst>
                                      </p:cBhvr>
                                      <p:tavLst>
                                        <p:tav tm="0">
                                          <p:val>
                                            <p:strVal val="#ppt_h"/>
                                          </p:val>
                                        </p:tav>
                                        <p:tav tm="100000">
                                          <p:val>
                                            <p:strVal val="#ppt_h"/>
                                          </p:val>
                                        </p:tav>
                                      </p:tavLst>
                                    </p:anim>
                                    <p:animEffect transition="in" filter="fade">
                                      <p:cBhvr>
                                        <p:cTn id="39" dur="2000"/>
                                        <p:tgtEl>
                                          <p:spTgt spid="349187">
                                            <p:txEl>
                                              <p:pRg st="6" end="6"/>
                                            </p:txEl>
                                          </p:spTgt>
                                        </p:tgtEl>
                                      </p:cBhvr>
                                    </p:animEffect>
                                  </p:childTnLst>
                                </p:cTn>
                              </p:par>
                            </p:childTnLst>
                          </p:cTn>
                        </p:par>
                        <p:par>
                          <p:cTn id="40" fill="hold" nodeType="afterGroup">
                            <p:stCondLst>
                              <p:cond delay="12000"/>
                            </p:stCondLst>
                            <p:childTnLst>
                              <p:par>
                                <p:cTn id="41" presetID="55" presetClass="entr" presetSubtype="0" fill="hold" nodeType="afterEffect">
                                  <p:stCondLst>
                                    <p:cond delay="0"/>
                                  </p:stCondLst>
                                  <p:childTnLst>
                                    <p:set>
                                      <p:cBhvr>
                                        <p:cTn id="42" dur="1" fill="hold">
                                          <p:stCondLst>
                                            <p:cond delay="0"/>
                                          </p:stCondLst>
                                        </p:cTn>
                                        <p:tgtEl>
                                          <p:spTgt spid="349187">
                                            <p:txEl>
                                              <p:pRg st="7" end="7"/>
                                            </p:txEl>
                                          </p:spTgt>
                                        </p:tgtEl>
                                        <p:attrNameLst>
                                          <p:attrName>style.visibility</p:attrName>
                                        </p:attrNameLst>
                                      </p:cBhvr>
                                      <p:to>
                                        <p:strVal val="visible"/>
                                      </p:to>
                                    </p:set>
                                    <p:anim calcmode="lin" valueType="num">
                                      <p:cBhvr>
                                        <p:cTn id="43" dur="2000" fill="hold"/>
                                        <p:tgtEl>
                                          <p:spTgt spid="349187">
                                            <p:txEl>
                                              <p:pRg st="7" end="7"/>
                                            </p:txEl>
                                          </p:spTgt>
                                        </p:tgtEl>
                                        <p:attrNameLst>
                                          <p:attrName>ppt_w</p:attrName>
                                        </p:attrNameLst>
                                      </p:cBhvr>
                                      <p:tavLst>
                                        <p:tav tm="0">
                                          <p:val>
                                            <p:strVal val="#ppt_w*0.70"/>
                                          </p:val>
                                        </p:tav>
                                        <p:tav tm="100000">
                                          <p:val>
                                            <p:strVal val="#ppt_w"/>
                                          </p:val>
                                        </p:tav>
                                      </p:tavLst>
                                    </p:anim>
                                    <p:anim calcmode="lin" valueType="num">
                                      <p:cBhvr>
                                        <p:cTn id="44" dur="2000" fill="hold"/>
                                        <p:tgtEl>
                                          <p:spTgt spid="349187">
                                            <p:txEl>
                                              <p:pRg st="7" end="7"/>
                                            </p:txEl>
                                          </p:spTgt>
                                        </p:tgtEl>
                                        <p:attrNameLst>
                                          <p:attrName>ppt_h</p:attrName>
                                        </p:attrNameLst>
                                      </p:cBhvr>
                                      <p:tavLst>
                                        <p:tav tm="0">
                                          <p:val>
                                            <p:strVal val="#ppt_h"/>
                                          </p:val>
                                        </p:tav>
                                        <p:tav tm="100000">
                                          <p:val>
                                            <p:strVal val="#ppt_h"/>
                                          </p:val>
                                        </p:tav>
                                      </p:tavLst>
                                    </p:anim>
                                    <p:animEffect transition="in" filter="fade">
                                      <p:cBhvr>
                                        <p:cTn id="45" dur="2000"/>
                                        <p:tgtEl>
                                          <p:spTgt spid="3491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Text Box 2">
            <a:extLst>
              <a:ext uri="{FF2B5EF4-FFF2-40B4-BE49-F238E27FC236}">
                <a16:creationId xmlns:a16="http://schemas.microsoft.com/office/drawing/2014/main" xmlns="" id="{469313F3-553B-4983-9733-D69DBA7569C9}"/>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0211" name="Text Box 3">
            <a:extLst>
              <a:ext uri="{FF2B5EF4-FFF2-40B4-BE49-F238E27FC236}">
                <a16:creationId xmlns:a16="http://schemas.microsoft.com/office/drawing/2014/main" xmlns="" id="{38540C07-05E7-43D1-A226-62EC2E741890}"/>
              </a:ext>
            </a:extLst>
          </p:cNvPr>
          <p:cNvSpPr txBox="1">
            <a:spLocks noChangeArrowheads="1"/>
          </p:cNvSpPr>
          <p:nvPr/>
        </p:nvSpPr>
        <p:spPr bwMode="auto">
          <a:xfrm>
            <a:off x="755650" y="549275"/>
            <a:ext cx="7632700"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66FF99"/>
                </a:solidFill>
              </a:rPr>
              <a:t>الف- مقیاس فاصله های یکسان نما (ترستون)</a:t>
            </a:r>
          </a:p>
          <a:p>
            <a:pPr algn="just" eaLnBrk="1" hangingPunct="1">
              <a:lnSpc>
                <a:spcPct val="150000"/>
              </a:lnSpc>
              <a:buFontTx/>
              <a:buChar char="•"/>
            </a:pPr>
            <a:r>
              <a:rPr lang="fa-IR" altLang="en-US" b="0">
                <a:solidFill>
                  <a:srgbClr val="FFFF00"/>
                </a:solidFill>
              </a:rPr>
              <a:t>جملاتی با درجات مختلف مخالفت یا موافقت با یک موضوع ارائه می شود</a:t>
            </a:r>
          </a:p>
          <a:p>
            <a:pPr algn="just" eaLnBrk="1" hangingPunct="1">
              <a:lnSpc>
                <a:spcPct val="150000"/>
              </a:lnSpc>
              <a:buFontTx/>
              <a:buChar char="•"/>
            </a:pPr>
            <a:r>
              <a:rPr lang="fa-IR" altLang="en-US" b="0">
                <a:solidFill>
                  <a:srgbClr val="FFFF00"/>
                </a:solidFill>
              </a:rPr>
              <a:t>هر جمله یک «ارزش میزانی» دارد که درجه مخالفت یا موافقت را نشان می دهد</a:t>
            </a:r>
          </a:p>
          <a:p>
            <a:pPr algn="just" eaLnBrk="1" hangingPunct="1">
              <a:lnSpc>
                <a:spcPct val="150000"/>
              </a:lnSpc>
              <a:buFontTx/>
              <a:buChar char="•"/>
            </a:pPr>
            <a:r>
              <a:rPr lang="fa-IR" altLang="en-US" b="0">
                <a:solidFill>
                  <a:srgbClr val="FFFF00"/>
                </a:solidFill>
              </a:rPr>
              <a:t>سنجش جزء شناختی و احساسی نگرش</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1" fill="hold" nodeType="afterEffect">
                                  <p:stCondLst>
                                    <p:cond delay="0"/>
                                  </p:stCondLst>
                                  <p:childTnLst>
                                    <p:set>
                                      <p:cBhvr>
                                        <p:cTn id="6" dur="1" fill="hold">
                                          <p:stCondLst>
                                            <p:cond delay="0"/>
                                          </p:stCondLst>
                                        </p:cTn>
                                        <p:tgtEl>
                                          <p:spTgt spid="350211">
                                            <p:txEl>
                                              <p:pRg st="0" end="0"/>
                                            </p:txEl>
                                          </p:spTgt>
                                        </p:tgtEl>
                                        <p:attrNameLst>
                                          <p:attrName>style.visibility</p:attrName>
                                        </p:attrNameLst>
                                      </p:cBhvr>
                                      <p:to>
                                        <p:strVal val="visible"/>
                                      </p:to>
                                    </p:set>
                                    <p:anim calcmode="lin" valueType="num">
                                      <p:cBhvr additive="base">
                                        <p:cTn id="7" dur="2000" fill="hold"/>
                                        <p:tgtEl>
                                          <p:spTgt spid="350211">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50211">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2000"/>
                            </p:stCondLst>
                            <p:childTnLst>
                              <p:par>
                                <p:cTn id="10" presetID="7" presetClass="entr" presetSubtype="1" fill="hold" nodeType="afterEffect">
                                  <p:stCondLst>
                                    <p:cond delay="0"/>
                                  </p:stCondLst>
                                  <p:childTnLst>
                                    <p:set>
                                      <p:cBhvr>
                                        <p:cTn id="11" dur="1" fill="hold">
                                          <p:stCondLst>
                                            <p:cond delay="0"/>
                                          </p:stCondLst>
                                        </p:cTn>
                                        <p:tgtEl>
                                          <p:spTgt spid="350211">
                                            <p:txEl>
                                              <p:pRg st="1" end="1"/>
                                            </p:txEl>
                                          </p:spTgt>
                                        </p:tgtEl>
                                        <p:attrNameLst>
                                          <p:attrName>style.visibility</p:attrName>
                                        </p:attrNameLst>
                                      </p:cBhvr>
                                      <p:to>
                                        <p:strVal val="visible"/>
                                      </p:to>
                                    </p:set>
                                    <p:anim calcmode="lin" valueType="num">
                                      <p:cBhvr additive="base">
                                        <p:cTn id="12" dur="2000" fill="hold"/>
                                        <p:tgtEl>
                                          <p:spTgt spid="350211">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50211">
                                            <p:txEl>
                                              <p:pRg st="1" end="1"/>
                                            </p:txEl>
                                          </p:spTgt>
                                        </p:tgtEl>
                                        <p:attrNameLst>
                                          <p:attrName>ppt_y</p:attrName>
                                        </p:attrNameLst>
                                      </p:cBhvr>
                                      <p:tavLst>
                                        <p:tav tm="0">
                                          <p:val>
                                            <p:strVal val="0-#ppt_h/2"/>
                                          </p:val>
                                        </p:tav>
                                        <p:tav tm="100000">
                                          <p:val>
                                            <p:strVal val="#ppt_y"/>
                                          </p:val>
                                        </p:tav>
                                      </p:tavLst>
                                    </p:anim>
                                  </p:childTnLst>
                                </p:cTn>
                              </p:par>
                            </p:childTnLst>
                          </p:cTn>
                        </p:par>
                        <p:par>
                          <p:cTn id="14" fill="hold" nodeType="afterGroup">
                            <p:stCondLst>
                              <p:cond delay="4000"/>
                            </p:stCondLst>
                            <p:childTnLst>
                              <p:par>
                                <p:cTn id="15" presetID="7" presetClass="entr" presetSubtype="1" fill="hold" nodeType="afterEffect">
                                  <p:stCondLst>
                                    <p:cond delay="0"/>
                                  </p:stCondLst>
                                  <p:childTnLst>
                                    <p:set>
                                      <p:cBhvr>
                                        <p:cTn id="16" dur="1" fill="hold">
                                          <p:stCondLst>
                                            <p:cond delay="0"/>
                                          </p:stCondLst>
                                        </p:cTn>
                                        <p:tgtEl>
                                          <p:spTgt spid="350211">
                                            <p:txEl>
                                              <p:pRg st="2" end="2"/>
                                            </p:txEl>
                                          </p:spTgt>
                                        </p:tgtEl>
                                        <p:attrNameLst>
                                          <p:attrName>style.visibility</p:attrName>
                                        </p:attrNameLst>
                                      </p:cBhvr>
                                      <p:to>
                                        <p:strVal val="visible"/>
                                      </p:to>
                                    </p:set>
                                    <p:anim calcmode="lin" valueType="num">
                                      <p:cBhvr additive="base">
                                        <p:cTn id="17" dur="2000" fill="hold"/>
                                        <p:tgtEl>
                                          <p:spTgt spid="350211">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50211">
                                            <p:txEl>
                                              <p:pRg st="2" end="2"/>
                                            </p:txEl>
                                          </p:spTgt>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6000"/>
                            </p:stCondLst>
                            <p:childTnLst>
                              <p:par>
                                <p:cTn id="20" presetID="7" presetClass="entr" presetSubtype="1" fill="hold" nodeType="afterEffect">
                                  <p:stCondLst>
                                    <p:cond delay="0"/>
                                  </p:stCondLst>
                                  <p:childTnLst>
                                    <p:set>
                                      <p:cBhvr>
                                        <p:cTn id="21" dur="1" fill="hold">
                                          <p:stCondLst>
                                            <p:cond delay="0"/>
                                          </p:stCondLst>
                                        </p:cTn>
                                        <p:tgtEl>
                                          <p:spTgt spid="350211">
                                            <p:txEl>
                                              <p:pRg st="3" end="3"/>
                                            </p:txEl>
                                          </p:spTgt>
                                        </p:tgtEl>
                                        <p:attrNameLst>
                                          <p:attrName>style.visibility</p:attrName>
                                        </p:attrNameLst>
                                      </p:cBhvr>
                                      <p:to>
                                        <p:strVal val="visible"/>
                                      </p:to>
                                    </p:set>
                                    <p:anim calcmode="lin" valueType="num">
                                      <p:cBhvr additive="base">
                                        <p:cTn id="22" dur="2000" fill="hold"/>
                                        <p:tgtEl>
                                          <p:spTgt spid="350211">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50211">
                                            <p:txEl>
                                              <p:pRg st="3" end="3"/>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2930" name="Text Box 2">
            <a:extLst>
              <a:ext uri="{FF2B5EF4-FFF2-40B4-BE49-F238E27FC236}">
                <a16:creationId xmlns:a16="http://schemas.microsoft.com/office/drawing/2014/main" xmlns="" id="{F3B67FC6-6E66-4E8F-832B-FA3C540CBF66}"/>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1235" name="Text Box 3">
            <a:extLst>
              <a:ext uri="{FF2B5EF4-FFF2-40B4-BE49-F238E27FC236}">
                <a16:creationId xmlns:a16="http://schemas.microsoft.com/office/drawing/2014/main" xmlns="" id="{A399033C-3199-41A0-A1D1-B1CCF31E537C}"/>
              </a:ext>
            </a:extLst>
          </p:cNvPr>
          <p:cNvSpPr txBox="1">
            <a:spLocks noChangeArrowheads="1"/>
          </p:cNvSpPr>
          <p:nvPr/>
        </p:nvSpPr>
        <p:spPr bwMode="auto">
          <a:xfrm>
            <a:off x="755650" y="549275"/>
            <a:ext cx="7632700"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66FF99"/>
                </a:solidFill>
              </a:rPr>
              <a:t>ب- مقیاس «مجموع درجه بندی» یا «لیکرات»</a:t>
            </a:r>
          </a:p>
          <a:p>
            <a:pPr algn="just" eaLnBrk="1" hangingPunct="1">
              <a:lnSpc>
                <a:spcPct val="150000"/>
              </a:lnSpc>
              <a:buFontTx/>
              <a:buChar char="•"/>
            </a:pPr>
            <a:r>
              <a:rPr lang="fa-IR" altLang="en-US" b="0">
                <a:solidFill>
                  <a:srgbClr val="FFFF00"/>
                </a:solidFill>
              </a:rPr>
              <a:t>مقیاسی پنج درجه ای به صورت «کاملا موافق» ( 5 نمره ) تا «کاملاً مخالف» (1 نمره ) است.</a:t>
            </a:r>
          </a:p>
          <a:p>
            <a:pPr algn="just" eaLnBrk="1" hangingPunct="1">
              <a:lnSpc>
                <a:spcPct val="150000"/>
              </a:lnSpc>
              <a:buFontTx/>
              <a:buChar char="•"/>
            </a:pPr>
            <a:r>
              <a:rPr lang="fa-IR" altLang="en-US" b="0">
                <a:solidFill>
                  <a:srgbClr val="FFFF00"/>
                </a:solidFill>
              </a:rPr>
              <a:t>استفاده از روش «تحلیل مواد»</a:t>
            </a:r>
          </a:p>
          <a:p>
            <a:pPr algn="just" eaLnBrk="1" hangingPunct="1">
              <a:lnSpc>
                <a:spcPct val="150000"/>
              </a:lnSpc>
              <a:buFontTx/>
              <a:buChar char="•"/>
            </a:pPr>
            <a:r>
              <a:rPr lang="fa-IR" altLang="en-US" b="0">
                <a:solidFill>
                  <a:srgbClr val="FFFF00"/>
                </a:solidFill>
              </a:rPr>
              <a:t>سنجش جزء شناختی و احساسی نگرش</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51235">
                                            <p:txEl>
                                              <p:pRg st="0" end="0"/>
                                            </p:txEl>
                                          </p:spTgt>
                                        </p:tgtEl>
                                        <p:attrNameLst>
                                          <p:attrName>style.visibility</p:attrName>
                                        </p:attrNameLst>
                                      </p:cBhvr>
                                      <p:to>
                                        <p:strVal val="visible"/>
                                      </p:to>
                                    </p:set>
                                    <p:anim calcmode="lin" valueType="num">
                                      <p:cBhvr>
                                        <p:cTn id="7" dur="2000" fill="hold"/>
                                        <p:tgtEl>
                                          <p:spTgt spid="351235">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51235">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351235">
                                            <p:txEl>
                                              <p:pRg st="0" end="0"/>
                                            </p:txEl>
                                          </p:spTgt>
                                        </p:tgtEl>
                                      </p:cBhvr>
                                    </p:animEffect>
                                  </p:childTnLst>
                                </p:cTn>
                              </p:par>
                            </p:childTnLst>
                          </p:cTn>
                        </p:par>
                        <p:par>
                          <p:cTn id="10" fill="hold" nodeType="afterGroup">
                            <p:stCondLst>
                              <p:cond delay="2000"/>
                            </p:stCondLst>
                            <p:childTnLst>
                              <p:par>
                                <p:cTn id="11" presetID="53" presetClass="entr" presetSubtype="0" fill="hold" nodeType="afterEffect">
                                  <p:stCondLst>
                                    <p:cond delay="0"/>
                                  </p:stCondLst>
                                  <p:childTnLst>
                                    <p:set>
                                      <p:cBhvr>
                                        <p:cTn id="12" dur="1" fill="hold">
                                          <p:stCondLst>
                                            <p:cond delay="0"/>
                                          </p:stCondLst>
                                        </p:cTn>
                                        <p:tgtEl>
                                          <p:spTgt spid="351235">
                                            <p:txEl>
                                              <p:pRg st="1" end="1"/>
                                            </p:txEl>
                                          </p:spTgt>
                                        </p:tgtEl>
                                        <p:attrNameLst>
                                          <p:attrName>style.visibility</p:attrName>
                                        </p:attrNameLst>
                                      </p:cBhvr>
                                      <p:to>
                                        <p:strVal val="visible"/>
                                      </p:to>
                                    </p:set>
                                    <p:anim calcmode="lin" valueType="num">
                                      <p:cBhvr>
                                        <p:cTn id="13" dur="2000" fill="hold"/>
                                        <p:tgtEl>
                                          <p:spTgt spid="351235">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351235">
                                            <p:txEl>
                                              <p:pRg st="1" end="1"/>
                                            </p:txEl>
                                          </p:spTgt>
                                        </p:tgtEl>
                                        <p:attrNameLst>
                                          <p:attrName>ppt_h</p:attrName>
                                        </p:attrNameLst>
                                      </p:cBhvr>
                                      <p:tavLst>
                                        <p:tav tm="0">
                                          <p:val>
                                            <p:fltVal val="0"/>
                                          </p:val>
                                        </p:tav>
                                        <p:tav tm="100000">
                                          <p:val>
                                            <p:strVal val="#ppt_h"/>
                                          </p:val>
                                        </p:tav>
                                      </p:tavLst>
                                    </p:anim>
                                    <p:animEffect transition="in" filter="fade">
                                      <p:cBhvr>
                                        <p:cTn id="15" dur="2000"/>
                                        <p:tgtEl>
                                          <p:spTgt spid="351235">
                                            <p:txEl>
                                              <p:pRg st="1" end="1"/>
                                            </p:txEl>
                                          </p:spTgt>
                                        </p:tgtEl>
                                      </p:cBhvr>
                                    </p:animEffect>
                                  </p:childTnLst>
                                </p:cTn>
                              </p:par>
                            </p:childTnLst>
                          </p:cTn>
                        </p:par>
                        <p:par>
                          <p:cTn id="16" fill="hold" nodeType="afterGroup">
                            <p:stCondLst>
                              <p:cond delay="4000"/>
                            </p:stCondLst>
                            <p:childTnLst>
                              <p:par>
                                <p:cTn id="17" presetID="53" presetClass="entr" presetSubtype="0" fill="hold" nodeType="afterEffect">
                                  <p:stCondLst>
                                    <p:cond delay="0"/>
                                  </p:stCondLst>
                                  <p:childTnLst>
                                    <p:set>
                                      <p:cBhvr>
                                        <p:cTn id="18" dur="1" fill="hold">
                                          <p:stCondLst>
                                            <p:cond delay="0"/>
                                          </p:stCondLst>
                                        </p:cTn>
                                        <p:tgtEl>
                                          <p:spTgt spid="351235">
                                            <p:txEl>
                                              <p:pRg st="2" end="2"/>
                                            </p:txEl>
                                          </p:spTgt>
                                        </p:tgtEl>
                                        <p:attrNameLst>
                                          <p:attrName>style.visibility</p:attrName>
                                        </p:attrNameLst>
                                      </p:cBhvr>
                                      <p:to>
                                        <p:strVal val="visible"/>
                                      </p:to>
                                    </p:set>
                                    <p:anim calcmode="lin" valueType="num">
                                      <p:cBhvr>
                                        <p:cTn id="19" dur="2000" fill="hold"/>
                                        <p:tgtEl>
                                          <p:spTgt spid="351235">
                                            <p:txEl>
                                              <p:pRg st="2" end="2"/>
                                            </p:txEl>
                                          </p:spTgt>
                                        </p:tgtEl>
                                        <p:attrNameLst>
                                          <p:attrName>ppt_w</p:attrName>
                                        </p:attrNameLst>
                                      </p:cBhvr>
                                      <p:tavLst>
                                        <p:tav tm="0">
                                          <p:val>
                                            <p:fltVal val="0"/>
                                          </p:val>
                                        </p:tav>
                                        <p:tav tm="100000">
                                          <p:val>
                                            <p:strVal val="#ppt_w"/>
                                          </p:val>
                                        </p:tav>
                                      </p:tavLst>
                                    </p:anim>
                                    <p:anim calcmode="lin" valueType="num">
                                      <p:cBhvr>
                                        <p:cTn id="20" dur="2000" fill="hold"/>
                                        <p:tgtEl>
                                          <p:spTgt spid="351235">
                                            <p:txEl>
                                              <p:pRg st="2" end="2"/>
                                            </p:txEl>
                                          </p:spTgt>
                                        </p:tgtEl>
                                        <p:attrNameLst>
                                          <p:attrName>ppt_h</p:attrName>
                                        </p:attrNameLst>
                                      </p:cBhvr>
                                      <p:tavLst>
                                        <p:tav tm="0">
                                          <p:val>
                                            <p:fltVal val="0"/>
                                          </p:val>
                                        </p:tav>
                                        <p:tav tm="100000">
                                          <p:val>
                                            <p:strVal val="#ppt_h"/>
                                          </p:val>
                                        </p:tav>
                                      </p:tavLst>
                                    </p:anim>
                                    <p:animEffect transition="in" filter="fade">
                                      <p:cBhvr>
                                        <p:cTn id="21" dur="2000"/>
                                        <p:tgtEl>
                                          <p:spTgt spid="351235">
                                            <p:txEl>
                                              <p:pRg st="2" end="2"/>
                                            </p:txEl>
                                          </p:spTgt>
                                        </p:tgtEl>
                                      </p:cBhvr>
                                    </p:animEffect>
                                  </p:childTnLst>
                                </p:cTn>
                              </p:par>
                            </p:childTnLst>
                          </p:cTn>
                        </p:par>
                        <p:par>
                          <p:cTn id="22" fill="hold" nodeType="afterGroup">
                            <p:stCondLst>
                              <p:cond delay="6000"/>
                            </p:stCondLst>
                            <p:childTnLst>
                              <p:par>
                                <p:cTn id="23" presetID="53" presetClass="entr" presetSubtype="0" fill="hold" nodeType="afterEffect">
                                  <p:stCondLst>
                                    <p:cond delay="0"/>
                                  </p:stCondLst>
                                  <p:childTnLst>
                                    <p:set>
                                      <p:cBhvr>
                                        <p:cTn id="24" dur="1" fill="hold">
                                          <p:stCondLst>
                                            <p:cond delay="0"/>
                                          </p:stCondLst>
                                        </p:cTn>
                                        <p:tgtEl>
                                          <p:spTgt spid="351235">
                                            <p:txEl>
                                              <p:pRg st="3" end="3"/>
                                            </p:txEl>
                                          </p:spTgt>
                                        </p:tgtEl>
                                        <p:attrNameLst>
                                          <p:attrName>style.visibility</p:attrName>
                                        </p:attrNameLst>
                                      </p:cBhvr>
                                      <p:to>
                                        <p:strVal val="visible"/>
                                      </p:to>
                                    </p:set>
                                    <p:anim calcmode="lin" valueType="num">
                                      <p:cBhvr>
                                        <p:cTn id="25" dur="2000" fill="hold"/>
                                        <p:tgtEl>
                                          <p:spTgt spid="351235">
                                            <p:txEl>
                                              <p:pRg st="3" end="3"/>
                                            </p:txEl>
                                          </p:spTgt>
                                        </p:tgtEl>
                                        <p:attrNameLst>
                                          <p:attrName>ppt_w</p:attrName>
                                        </p:attrNameLst>
                                      </p:cBhvr>
                                      <p:tavLst>
                                        <p:tav tm="0">
                                          <p:val>
                                            <p:fltVal val="0"/>
                                          </p:val>
                                        </p:tav>
                                        <p:tav tm="100000">
                                          <p:val>
                                            <p:strVal val="#ppt_w"/>
                                          </p:val>
                                        </p:tav>
                                      </p:tavLst>
                                    </p:anim>
                                    <p:anim calcmode="lin" valueType="num">
                                      <p:cBhvr>
                                        <p:cTn id="26" dur="2000" fill="hold"/>
                                        <p:tgtEl>
                                          <p:spTgt spid="351235">
                                            <p:txEl>
                                              <p:pRg st="3" end="3"/>
                                            </p:txEl>
                                          </p:spTgt>
                                        </p:tgtEl>
                                        <p:attrNameLst>
                                          <p:attrName>ppt_h</p:attrName>
                                        </p:attrNameLst>
                                      </p:cBhvr>
                                      <p:tavLst>
                                        <p:tav tm="0">
                                          <p:val>
                                            <p:fltVal val="0"/>
                                          </p:val>
                                        </p:tav>
                                        <p:tav tm="100000">
                                          <p:val>
                                            <p:strVal val="#ppt_h"/>
                                          </p:val>
                                        </p:tav>
                                      </p:tavLst>
                                    </p:anim>
                                    <p:animEffect transition="in" filter="fade">
                                      <p:cBhvr>
                                        <p:cTn id="27" dur="2000"/>
                                        <p:tgtEl>
                                          <p:spTgt spid="35123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3954" name="Text Box 2">
            <a:extLst>
              <a:ext uri="{FF2B5EF4-FFF2-40B4-BE49-F238E27FC236}">
                <a16:creationId xmlns:a16="http://schemas.microsoft.com/office/drawing/2014/main" xmlns="" id="{8E032E68-BA6B-4AE8-B9EB-DF80A15C055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2259" name="Text Box 3">
            <a:extLst>
              <a:ext uri="{FF2B5EF4-FFF2-40B4-BE49-F238E27FC236}">
                <a16:creationId xmlns:a16="http://schemas.microsoft.com/office/drawing/2014/main" xmlns="" id="{2B69D0DF-2875-4F73-B06F-84481B3E8935}"/>
              </a:ext>
            </a:extLst>
          </p:cNvPr>
          <p:cNvSpPr txBox="1">
            <a:spLocks noChangeArrowheads="1"/>
          </p:cNvSpPr>
          <p:nvPr/>
        </p:nvSpPr>
        <p:spPr bwMode="auto">
          <a:xfrm>
            <a:off x="755650" y="549275"/>
            <a:ext cx="7632700"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sz="2500">
                <a:solidFill>
                  <a:srgbClr val="66FF99"/>
                </a:solidFill>
              </a:rPr>
              <a:t>ج - مقیاس آمادگی برای عمل </a:t>
            </a:r>
          </a:p>
          <a:p>
            <a:pPr eaLnBrk="1" hangingPunct="1">
              <a:lnSpc>
                <a:spcPct val="150000"/>
              </a:lnSpc>
              <a:buFontTx/>
              <a:buChar char="•"/>
            </a:pPr>
            <a:r>
              <a:rPr lang="fa-IR" altLang="en-US" b="0">
                <a:solidFill>
                  <a:srgbClr val="FFFF00"/>
                </a:solidFill>
              </a:rPr>
              <a:t>سنجش آمادگی برای عمل فرد در یک موقعیت </a:t>
            </a:r>
          </a:p>
          <a:p>
            <a:pPr eaLnBrk="1" hangingPunct="1">
              <a:lnSpc>
                <a:spcPct val="150000"/>
              </a:lnSpc>
              <a:buFontTx/>
              <a:buChar char="•"/>
            </a:pPr>
            <a:r>
              <a:rPr lang="fa-IR" altLang="en-US" b="0">
                <a:solidFill>
                  <a:srgbClr val="FFFF00"/>
                </a:solidFill>
              </a:rPr>
              <a:t> ارائه جملاتی در رابطه با یک موقعیت </a:t>
            </a:r>
          </a:p>
          <a:p>
            <a:pPr eaLnBrk="1" hangingPunct="1">
              <a:lnSpc>
                <a:spcPct val="150000"/>
              </a:lnSpc>
              <a:buFontTx/>
              <a:buChar char="•"/>
            </a:pPr>
            <a:r>
              <a:rPr lang="fa-IR" altLang="en-US" b="0">
                <a:solidFill>
                  <a:srgbClr val="FFFF00"/>
                </a:solidFill>
              </a:rPr>
              <a:t>انتخاب جملات توسط آزمودنی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352259">
                                            <p:txEl>
                                              <p:pRg st="0" end="0"/>
                                            </p:txEl>
                                          </p:spTgt>
                                        </p:tgtEl>
                                        <p:attrNameLst>
                                          <p:attrName>style.visibility</p:attrName>
                                        </p:attrNameLst>
                                      </p:cBhvr>
                                      <p:to>
                                        <p:strVal val="visible"/>
                                      </p:to>
                                    </p:set>
                                    <p:anim calcmode="lin" valueType="num">
                                      <p:cBhvr additive="base">
                                        <p:cTn id="7" dur="2000" fill="hold"/>
                                        <p:tgtEl>
                                          <p:spTgt spid="352259">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52259">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7" presetClass="entr" presetSubtype="4" fill="hold" nodeType="afterEffect">
                                  <p:stCondLst>
                                    <p:cond delay="0"/>
                                  </p:stCondLst>
                                  <p:childTnLst>
                                    <p:set>
                                      <p:cBhvr>
                                        <p:cTn id="11" dur="1" fill="hold">
                                          <p:stCondLst>
                                            <p:cond delay="0"/>
                                          </p:stCondLst>
                                        </p:cTn>
                                        <p:tgtEl>
                                          <p:spTgt spid="352259">
                                            <p:txEl>
                                              <p:pRg st="1" end="1"/>
                                            </p:txEl>
                                          </p:spTgt>
                                        </p:tgtEl>
                                        <p:attrNameLst>
                                          <p:attrName>style.visibility</p:attrName>
                                        </p:attrNameLst>
                                      </p:cBhvr>
                                      <p:to>
                                        <p:strVal val="visible"/>
                                      </p:to>
                                    </p:set>
                                    <p:anim calcmode="lin" valueType="num">
                                      <p:cBhvr additive="base">
                                        <p:cTn id="12" dur="2000" fill="hold"/>
                                        <p:tgtEl>
                                          <p:spTgt spid="352259">
                                            <p:txEl>
                                              <p:pRg st="1" end="1"/>
                                            </p:txEl>
                                          </p:spTgt>
                                        </p:tgtEl>
                                        <p:attrNameLst>
                                          <p:attrName>ppt_x</p:attrName>
                                        </p:attrNameLst>
                                      </p:cBhvr>
                                      <p:tavLst>
                                        <p:tav tm="0">
                                          <p:val>
                                            <p:strVal val="#ppt_x"/>
                                          </p:val>
                                        </p:tav>
                                        <p:tav tm="100000">
                                          <p:val>
                                            <p:strVal val="#ppt_x"/>
                                          </p:val>
                                        </p:tav>
                                      </p:tavLst>
                                    </p:anim>
                                    <p:anim calcmode="lin" valueType="num">
                                      <p:cBhvr additive="base">
                                        <p:cTn id="13" dur="2000" fill="hold"/>
                                        <p:tgtEl>
                                          <p:spTgt spid="352259">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7" presetClass="entr" presetSubtype="4" fill="hold" nodeType="afterEffect">
                                  <p:stCondLst>
                                    <p:cond delay="0"/>
                                  </p:stCondLst>
                                  <p:childTnLst>
                                    <p:set>
                                      <p:cBhvr>
                                        <p:cTn id="16" dur="1" fill="hold">
                                          <p:stCondLst>
                                            <p:cond delay="0"/>
                                          </p:stCondLst>
                                        </p:cTn>
                                        <p:tgtEl>
                                          <p:spTgt spid="352259">
                                            <p:txEl>
                                              <p:pRg st="2" end="2"/>
                                            </p:txEl>
                                          </p:spTgt>
                                        </p:tgtEl>
                                        <p:attrNameLst>
                                          <p:attrName>style.visibility</p:attrName>
                                        </p:attrNameLst>
                                      </p:cBhvr>
                                      <p:to>
                                        <p:strVal val="visible"/>
                                      </p:to>
                                    </p:set>
                                    <p:anim calcmode="lin" valueType="num">
                                      <p:cBhvr additive="base">
                                        <p:cTn id="17" dur="2000" fill="hold"/>
                                        <p:tgtEl>
                                          <p:spTgt spid="352259">
                                            <p:txEl>
                                              <p:pRg st="2" end="2"/>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52259">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7" presetClass="entr" presetSubtype="4" fill="hold" nodeType="afterEffect">
                                  <p:stCondLst>
                                    <p:cond delay="0"/>
                                  </p:stCondLst>
                                  <p:childTnLst>
                                    <p:set>
                                      <p:cBhvr>
                                        <p:cTn id="21" dur="1" fill="hold">
                                          <p:stCondLst>
                                            <p:cond delay="0"/>
                                          </p:stCondLst>
                                        </p:cTn>
                                        <p:tgtEl>
                                          <p:spTgt spid="352259">
                                            <p:txEl>
                                              <p:pRg st="3" end="3"/>
                                            </p:txEl>
                                          </p:spTgt>
                                        </p:tgtEl>
                                        <p:attrNameLst>
                                          <p:attrName>style.visibility</p:attrName>
                                        </p:attrNameLst>
                                      </p:cBhvr>
                                      <p:to>
                                        <p:strVal val="visible"/>
                                      </p:to>
                                    </p:set>
                                    <p:anim calcmode="lin" valueType="num">
                                      <p:cBhvr additive="base">
                                        <p:cTn id="22" dur="2000" fill="hold"/>
                                        <p:tgtEl>
                                          <p:spTgt spid="352259">
                                            <p:txEl>
                                              <p:pRg st="3" end="3"/>
                                            </p:txEl>
                                          </p:spTgt>
                                        </p:tgtEl>
                                        <p:attrNameLst>
                                          <p:attrName>ppt_x</p:attrName>
                                        </p:attrNameLst>
                                      </p:cBhvr>
                                      <p:tavLst>
                                        <p:tav tm="0">
                                          <p:val>
                                            <p:strVal val="#ppt_x"/>
                                          </p:val>
                                        </p:tav>
                                        <p:tav tm="100000">
                                          <p:val>
                                            <p:strVal val="#ppt_x"/>
                                          </p:val>
                                        </p:tav>
                                      </p:tavLst>
                                    </p:anim>
                                    <p:anim calcmode="lin" valueType="num">
                                      <p:cBhvr additive="base">
                                        <p:cTn id="23" dur="2000" fill="hold"/>
                                        <p:tgtEl>
                                          <p:spTgt spid="35225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Text Box 2">
            <a:extLst>
              <a:ext uri="{FF2B5EF4-FFF2-40B4-BE49-F238E27FC236}">
                <a16:creationId xmlns:a16="http://schemas.microsoft.com/office/drawing/2014/main" xmlns="" id="{7610B93F-DF75-43D6-BF5F-291C5978F5CC}"/>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3283" name="Text Box 3">
            <a:extLst>
              <a:ext uri="{FF2B5EF4-FFF2-40B4-BE49-F238E27FC236}">
                <a16:creationId xmlns:a16="http://schemas.microsoft.com/office/drawing/2014/main" xmlns="" id="{0F97960F-B7B0-479F-A3EC-A86C442CAEAE}"/>
              </a:ext>
            </a:extLst>
          </p:cNvPr>
          <p:cNvSpPr txBox="1">
            <a:spLocks noChangeArrowheads="1"/>
          </p:cNvSpPr>
          <p:nvPr/>
        </p:nvSpPr>
        <p:spPr bwMode="auto">
          <a:xfrm>
            <a:off x="755650" y="549275"/>
            <a:ext cx="7632700"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66FF99"/>
                </a:solidFill>
              </a:rPr>
              <a:t>د- مقیاس فاصله اجتماعی (بوگاردس)</a:t>
            </a:r>
          </a:p>
          <a:p>
            <a:pPr algn="just" eaLnBrk="1" hangingPunct="1">
              <a:lnSpc>
                <a:spcPct val="150000"/>
              </a:lnSpc>
              <a:buFontTx/>
              <a:buChar char="•"/>
            </a:pPr>
            <a:r>
              <a:rPr lang="fa-IR" altLang="en-US" b="0">
                <a:solidFill>
                  <a:srgbClr val="FFFF00"/>
                </a:solidFill>
              </a:rPr>
              <a:t>سنجش نگرش افراد نسبت به ملیتهای مختلف</a:t>
            </a:r>
          </a:p>
          <a:p>
            <a:pPr algn="just" eaLnBrk="1" hangingPunct="1">
              <a:lnSpc>
                <a:spcPct val="150000"/>
              </a:lnSpc>
              <a:buFontTx/>
              <a:buChar char="•"/>
            </a:pPr>
            <a:r>
              <a:rPr lang="fa-IR" altLang="en-US" b="0">
                <a:solidFill>
                  <a:srgbClr val="FFFF00"/>
                </a:solidFill>
              </a:rPr>
              <a:t>جملاتی به ترتیب به هفت درجه مختلف (از 1 تا 7 ) برای سنجش درجه پذیرش فرد از افراد فرهنگهای مختلف</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353283">
                                            <p:txEl>
                                              <p:pRg st="0" end="0"/>
                                            </p:txEl>
                                          </p:spTgt>
                                        </p:tgtEl>
                                        <p:attrNameLst>
                                          <p:attrName>style.visibility</p:attrName>
                                        </p:attrNameLst>
                                      </p:cBhvr>
                                      <p:to>
                                        <p:strVal val="visible"/>
                                      </p:to>
                                    </p:set>
                                    <p:animEffect transition="in" filter="slide(fromLeft)">
                                      <p:cBhvr>
                                        <p:cTn id="7" dur="2000"/>
                                        <p:tgtEl>
                                          <p:spTgt spid="353283">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353283">
                                            <p:txEl>
                                              <p:pRg st="1" end="1"/>
                                            </p:txEl>
                                          </p:spTgt>
                                        </p:tgtEl>
                                        <p:attrNameLst>
                                          <p:attrName>style.visibility</p:attrName>
                                        </p:attrNameLst>
                                      </p:cBhvr>
                                      <p:to>
                                        <p:strVal val="visible"/>
                                      </p:to>
                                    </p:set>
                                    <p:animEffect transition="in" filter="slide(fromLeft)">
                                      <p:cBhvr>
                                        <p:cTn id="11" dur="2000"/>
                                        <p:tgtEl>
                                          <p:spTgt spid="353283">
                                            <p:txEl>
                                              <p:pRg st="1" end="1"/>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353283">
                                            <p:txEl>
                                              <p:pRg st="2" end="2"/>
                                            </p:txEl>
                                          </p:spTgt>
                                        </p:tgtEl>
                                        <p:attrNameLst>
                                          <p:attrName>style.visibility</p:attrName>
                                        </p:attrNameLst>
                                      </p:cBhvr>
                                      <p:to>
                                        <p:strVal val="visible"/>
                                      </p:to>
                                    </p:set>
                                    <p:animEffect transition="in" filter="slide(fromLeft)">
                                      <p:cBhvr>
                                        <p:cTn id="15" dur="2000"/>
                                        <p:tgtEl>
                                          <p:spTgt spid="35328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Text Box 2">
            <a:extLst>
              <a:ext uri="{FF2B5EF4-FFF2-40B4-BE49-F238E27FC236}">
                <a16:creationId xmlns:a16="http://schemas.microsoft.com/office/drawing/2014/main" xmlns="" id="{B97B4A0C-3CDB-4DE3-8D78-74862FE32E91}"/>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4307" name="Text Box 3">
            <a:extLst>
              <a:ext uri="{FF2B5EF4-FFF2-40B4-BE49-F238E27FC236}">
                <a16:creationId xmlns:a16="http://schemas.microsoft.com/office/drawing/2014/main" xmlns="" id="{FB130B03-AC4E-4624-94AA-48D681739207}"/>
              </a:ext>
            </a:extLst>
          </p:cNvPr>
          <p:cNvSpPr txBox="1">
            <a:spLocks noChangeArrowheads="1"/>
          </p:cNvSpPr>
          <p:nvPr/>
        </p:nvSpPr>
        <p:spPr bwMode="auto">
          <a:xfrm>
            <a:off x="755650" y="549275"/>
            <a:ext cx="7632700" cy="2035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66FF99"/>
                </a:solidFill>
              </a:rPr>
              <a:t>هـ – مقیاس تراکمی گاتمن </a:t>
            </a:r>
          </a:p>
          <a:p>
            <a:pPr algn="just" eaLnBrk="1" hangingPunct="1">
              <a:lnSpc>
                <a:spcPct val="150000"/>
              </a:lnSpc>
              <a:buFontTx/>
              <a:buChar char="•"/>
            </a:pPr>
            <a:r>
              <a:rPr lang="fa-IR" altLang="en-US" b="0">
                <a:solidFill>
                  <a:srgbClr val="FFFF00"/>
                </a:solidFill>
              </a:rPr>
              <a:t>نشان دهنده شدت تدریجی نگرش</a:t>
            </a:r>
          </a:p>
          <a:p>
            <a:pPr algn="just" eaLnBrk="1" hangingPunct="1">
              <a:lnSpc>
                <a:spcPct val="150000"/>
              </a:lnSpc>
              <a:buFontTx/>
              <a:buChar char="•"/>
            </a:pPr>
            <a:r>
              <a:rPr lang="fa-IR" altLang="en-US" b="0">
                <a:solidFill>
                  <a:srgbClr val="FFFF00"/>
                </a:solidFill>
              </a:rPr>
              <a:t>انتخاب هر درجه ، درجات ما قبل را در خود دارد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54307">
                                            <p:txEl>
                                              <p:pRg st="0" end="0"/>
                                            </p:txEl>
                                          </p:spTgt>
                                        </p:tgtEl>
                                        <p:attrNameLst>
                                          <p:attrName>style.visibility</p:attrName>
                                        </p:attrNameLst>
                                      </p:cBhvr>
                                      <p:to>
                                        <p:strVal val="visible"/>
                                      </p:to>
                                    </p:set>
                                    <p:anim calcmode="lin" valueType="num">
                                      <p:cBhvr>
                                        <p:cTn id="7" dur="2000" fill="hold"/>
                                        <p:tgtEl>
                                          <p:spTgt spid="354307">
                                            <p:txEl>
                                              <p:pRg st="0" end="0"/>
                                            </p:txEl>
                                          </p:spTgt>
                                        </p:tgtEl>
                                        <p:attrNameLst>
                                          <p:attrName>ppt_w</p:attrName>
                                        </p:attrNameLst>
                                      </p:cBhvr>
                                      <p:tavLst>
                                        <p:tav tm="0">
                                          <p:val>
                                            <p:strVal val="#ppt_w*0.70"/>
                                          </p:val>
                                        </p:tav>
                                        <p:tav tm="100000">
                                          <p:val>
                                            <p:strVal val="#ppt_w"/>
                                          </p:val>
                                        </p:tav>
                                      </p:tavLst>
                                    </p:anim>
                                    <p:anim calcmode="lin" valueType="num">
                                      <p:cBhvr>
                                        <p:cTn id="8" dur="2000" fill="hold"/>
                                        <p:tgtEl>
                                          <p:spTgt spid="354307">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354307">
                                            <p:txEl>
                                              <p:pRg st="0" end="0"/>
                                            </p:txEl>
                                          </p:spTgt>
                                        </p:tgtEl>
                                      </p:cBhvr>
                                    </p:animEffect>
                                  </p:childTnLst>
                                </p:cTn>
                              </p:par>
                            </p:childTnLst>
                          </p:cTn>
                        </p:par>
                        <p:par>
                          <p:cTn id="10" fill="hold" nodeType="afterGroup">
                            <p:stCondLst>
                              <p:cond delay="2000"/>
                            </p:stCondLst>
                            <p:childTnLst>
                              <p:par>
                                <p:cTn id="11" presetID="55" presetClass="entr" presetSubtype="0" fill="hold" nodeType="afterEffect">
                                  <p:stCondLst>
                                    <p:cond delay="0"/>
                                  </p:stCondLst>
                                  <p:childTnLst>
                                    <p:set>
                                      <p:cBhvr>
                                        <p:cTn id="12" dur="1" fill="hold">
                                          <p:stCondLst>
                                            <p:cond delay="0"/>
                                          </p:stCondLst>
                                        </p:cTn>
                                        <p:tgtEl>
                                          <p:spTgt spid="354307">
                                            <p:txEl>
                                              <p:pRg st="1" end="1"/>
                                            </p:txEl>
                                          </p:spTgt>
                                        </p:tgtEl>
                                        <p:attrNameLst>
                                          <p:attrName>style.visibility</p:attrName>
                                        </p:attrNameLst>
                                      </p:cBhvr>
                                      <p:to>
                                        <p:strVal val="visible"/>
                                      </p:to>
                                    </p:set>
                                    <p:anim calcmode="lin" valueType="num">
                                      <p:cBhvr>
                                        <p:cTn id="13" dur="2000" fill="hold"/>
                                        <p:tgtEl>
                                          <p:spTgt spid="354307">
                                            <p:txEl>
                                              <p:pRg st="1" end="1"/>
                                            </p:txEl>
                                          </p:spTgt>
                                        </p:tgtEl>
                                        <p:attrNameLst>
                                          <p:attrName>ppt_w</p:attrName>
                                        </p:attrNameLst>
                                      </p:cBhvr>
                                      <p:tavLst>
                                        <p:tav tm="0">
                                          <p:val>
                                            <p:strVal val="#ppt_w*0.70"/>
                                          </p:val>
                                        </p:tav>
                                        <p:tav tm="100000">
                                          <p:val>
                                            <p:strVal val="#ppt_w"/>
                                          </p:val>
                                        </p:tav>
                                      </p:tavLst>
                                    </p:anim>
                                    <p:anim calcmode="lin" valueType="num">
                                      <p:cBhvr>
                                        <p:cTn id="14" dur="2000" fill="hold"/>
                                        <p:tgtEl>
                                          <p:spTgt spid="354307">
                                            <p:txEl>
                                              <p:pRg st="1" end="1"/>
                                            </p:txEl>
                                          </p:spTgt>
                                        </p:tgtEl>
                                        <p:attrNameLst>
                                          <p:attrName>ppt_h</p:attrName>
                                        </p:attrNameLst>
                                      </p:cBhvr>
                                      <p:tavLst>
                                        <p:tav tm="0">
                                          <p:val>
                                            <p:strVal val="#ppt_h"/>
                                          </p:val>
                                        </p:tav>
                                        <p:tav tm="100000">
                                          <p:val>
                                            <p:strVal val="#ppt_h"/>
                                          </p:val>
                                        </p:tav>
                                      </p:tavLst>
                                    </p:anim>
                                    <p:animEffect transition="in" filter="fade">
                                      <p:cBhvr>
                                        <p:cTn id="15" dur="2000"/>
                                        <p:tgtEl>
                                          <p:spTgt spid="354307">
                                            <p:txEl>
                                              <p:pRg st="1" end="1"/>
                                            </p:txEl>
                                          </p:spTgt>
                                        </p:tgtEl>
                                      </p:cBhvr>
                                    </p:animEffect>
                                  </p:childTnLst>
                                </p:cTn>
                              </p:par>
                            </p:childTnLst>
                          </p:cTn>
                        </p:par>
                        <p:par>
                          <p:cTn id="16" fill="hold" nodeType="afterGroup">
                            <p:stCondLst>
                              <p:cond delay="4000"/>
                            </p:stCondLst>
                            <p:childTnLst>
                              <p:par>
                                <p:cTn id="17" presetID="55" presetClass="entr" presetSubtype="0" fill="hold" nodeType="afterEffect">
                                  <p:stCondLst>
                                    <p:cond delay="0"/>
                                  </p:stCondLst>
                                  <p:childTnLst>
                                    <p:set>
                                      <p:cBhvr>
                                        <p:cTn id="18" dur="1" fill="hold">
                                          <p:stCondLst>
                                            <p:cond delay="0"/>
                                          </p:stCondLst>
                                        </p:cTn>
                                        <p:tgtEl>
                                          <p:spTgt spid="354307">
                                            <p:txEl>
                                              <p:pRg st="2" end="2"/>
                                            </p:txEl>
                                          </p:spTgt>
                                        </p:tgtEl>
                                        <p:attrNameLst>
                                          <p:attrName>style.visibility</p:attrName>
                                        </p:attrNameLst>
                                      </p:cBhvr>
                                      <p:to>
                                        <p:strVal val="visible"/>
                                      </p:to>
                                    </p:set>
                                    <p:anim calcmode="lin" valueType="num">
                                      <p:cBhvr>
                                        <p:cTn id="19" dur="2000" fill="hold"/>
                                        <p:tgtEl>
                                          <p:spTgt spid="354307">
                                            <p:txEl>
                                              <p:pRg st="2" end="2"/>
                                            </p:txEl>
                                          </p:spTgt>
                                        </p:tgtEl>
                                        <p:attrNameLst>
                                          <p:attrName>ppt_w</p:attrName>
                                        </p:attrNameLst>
                                      </p:cBhvr>
                                      <p:tavLst>
                                        <p:tav tm="0">
                                          <p:val>
                                            <p:strVal val="#ppt_w*0.70"/>
                                          </p:val>
                                        </p:tav>
                                        <p:tav tm="100000">
                                          <p:val>
                                            <p:strVal val="#ppt_w"/>
                                          </p:val>
                                        </p:tav>
                                      </p:tavLst>
                                    </p:anim>
                                    <p:anim calcmode="lin" valueType="num">
                                      <p:cBhvr>
                                        <p:cTn id="20" dur="2000" fill="hold"/>
                                        <p:tgtEl>
                                          <p:spTgt spid="354307">
                                            <p:txEl>
                                              <p:pRg st="2" end="2"/>
                                            </p:txEl>
                                          </p:spTgt>
                                        </p:tgtEl>
                                        <p:attrNameLst>
                                          <p:attrName>ppt_h</p:attrName>
                                        </p:attrNameLst>
                                      </p:cBhvr>
                                      <p:tavLst>
                                        <p:tav tm="0">
                                          <p:val>
                                            <p:strVal val="#ppt_h"/>
                                          </p:val>
                                        </p:tav>
                                        <p:tav tm="100000">
                                          <p:val>
                                            <p:strVal val="#ppt_h"/>
                                          </p:val>
                                        </p:tav>
                                      </p:tavLst>
                                    </p:anim>
                                    <p:animEffect transition="in" filter="fade">
                                      <p:cBhvr>
                                        <p:cTn id="21" dur="2000"/>
                                        <p:tgtEl>
                                          <p:spTgt spid="3543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Text Box 2">
            <a:extLst>
              <a:ext uri="{FF2B5EF4-FFF2-40B4-BE49-F238E27FC236}">
                <a16:creationId xmlns:a16="http://schemas.microsoft.com/office/drawing/2014/main" xmlns="" id="{C3F7904B-3B32-47E9-89BF-9AE4E207FB3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6355" name="Text Box 3">
            <a:extLst>
              <a:ext uri="{FF2B5EF4-FFF2-40B4-BE49-F238E27FC236}">
                <a16:creationId xmlns:a16="http://schemas.microsoft.com/office/drawing/2014/main" xmlns="" id="{679CDBCF-DA25-4FE8-BF8E-7C2EC28FC126}"/>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2- مصاحبه زمینه یاب </a:t>
            </a:r>
          </a:p>
          <a:p>
            <a:pPr algn="just" eaLnBrk="1" hangingPunct="1">
              <a:lnSpc>
                <a:spcPct val="150000"/>
              </a:lnSpc>
              <a:buFontTx/>
              <a:buChar char="•"/>
            </a:pPr>
            <a:r>
              <a:rPr lang="fa-IR" altLang="en-US" b="0">
                <a:solidFill>
                  <a:srgbClr val="FFFF00"/>
                </a:solidFill>
              </a:rPr>
              <a:t>برای رفع مشکل تعمیم نتایج بدست آمده از مقیاس های نگرش به کار می روند</a:t>
            </a:r>
          </a:p>
          <a:p>
            <a:pPr algn="just" eaLnBrk="1" hangingPunct="1">
              <a:lnSpc>
                <a:spcPct val="150000"/>
              </a:lnSpc>
              <a:buFontTx/>
              <a:buChar char="•"/>
            </a:pPr>
            <a:r>
              <a:rPr lang="fa-IR" altLang="en-US" b="0">
                <a:solidFill>
                  <a:srgbClr val="FFFF00"/>
                </a:solidFill>
              </a:rPr>
              <a:t>نمونه گیری از کل جامعه </a:t>
            </a:r>
          </a:p>
        </p:txBody>
      </p:sp>
      <p:grpSp>
        <p:nvGrpSpPr>
          <p:cNvPr id="2" name="Group 15">
            <a:extLst>
              <a:ext uri="{FF2B5EF4-FFF2-40B4-BE49-F238E27FC236}">
                <a16:creationId xmlns:a16="http://schemas.microsoft.com/office/drawing/2014/main" xmlns="" id="{D6C0B5F5-C29F-4E3B-B073-0AD252F0613D}"/>
              </a:ext>
            </a:extLst>
          </p:cNvPr>
          <p:cNvGrpSpPr>
            <a:grpSpLocks/>
          </p:cNvGrpSpPr>
          <p:nvPr/>
        </p:nvGrpSpPr>
        <p:grpSpPr bwMode="auto">
          <a:xfrm>
            <a:off x="2865438" y="4502150"/>
            <a:ext cx="3457575" cy="954088"/>
            <a:chOff x="1805" y="2836"/>
            <a:chExt cx="2178" cy="601"/>
          </a:xfrm>
        </p:grpSpPr>
        <p:sp>
          <p:nvSpPr>
            <p:cNvPr id="257032" name="Line 4">
              <a:extLst>
                <a:ext uri="{FF2B5EF4-FFF2-40B4-BE49-F238E27FC236}">
                  <a16:creationId xmlns:a16="http://schemas.microsoft.com/office/drawing/2014/main" xmlns="" id="{5C0209D5-C99A-4CEA-8CD3-C3BF230CAD15}"/>
                </a:ext>
              </a:extLst>
            </p:cNvPr>
            <p:cNvSpPr>
              <a:spLocks noChangeShapeType="1"/>
            </p:cNvSpPr>
            <p:nvPr/>
          </p:nvSpPr>
          <p:spPr bwMode="auto">
            <a:xfrm>
              <a:off x="2880" y="2836"/>
              <a:ext cx="0" cy="317"/>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7033" name="Line 5">
              <a:extLst>
                <a:ext uri="{FF2B5EF4-FFF2-40B4-BE49-F238E27FC236}">
                  <a16:creationId xmlns:a16="http://schemas.microsoft.com/office/drawing/2014/main" xmlns="" id="{1287AFDD-337C-478C-B52B-2E107B60EEEB}"/>
                </a:ext>
              </a:extLst>
            </p:cNvPr>
            <p:cNvSpPr>
              <a:spLocks noChangeShapeType="1"/>
            </p:cNvSpPr>
            <p:nvPr/>
          </p:nvSpPr>
          <p:spPr bwMode="auto">
            <a:xfrm flipH="1">
              <a:off x="1805" y="3161"/>
              <a:ext cx="2178" cy="0"/>
            </a:xfrm>
            <a:prstGeom prst="line">
              <a:avLst/>
            </a:prstGeom>
            <a:noFill/>
            <a:ln w="28575">
              <a:solidFill>
                <a:srgbClr val="FF33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57034" name="Line 6">
              <a:extLst>
                <a:ext uri="{FF2B5EF4-FFF2-40B4-BE49-F238E27FC236}">
                  <a16:creationId xmlns:a16="http://schemas.microsoft.com/office/drawing/2014/main" xmlns="" id="{8973ABAD-6298-4945-B244-F9E2F59F8D3E}"/>
                </a:ext>
              </a:extLst>
            </p:cNvPr>
            <p:cNvSpPr>
              <a:spLocks noChangeShapeType="1"/>
            </p:cNvSpPr>
            <p:nvPr/>
          </p:nvSpPr>
          <p:spPr bwMode="auto">
            <a:xfrm>
              <a:off x="3976" y="3165"/>
              <a:ext cx="0" cy="227"/>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57035" name="Line 7">
              <a:extLst>
                <a:ext uri="{FF2B5EF4-FFF2-40B4-BE49-F238E27FC236}">
                  <a16:creationId xmlns:a16="http://schemas.microsoft.com/office/drawing/2014/main" xmlns="" id="{99A504BE-AE9B-416A-BEC8-A3D0FB560FBC}"/>
                </a:ext>
              </a:extLst>
            </p:cNvPr>
            <p:cNvSpPr>
              <a:spLocks noChangeShapeType="1"/>
            </p:cNvSpPr>
            <p:nvPr/>
          </p:nvSpPr>
          <p:spPr bwMode="auto">
            <a:xfrm>
              <a:off x="1815" y="3165"/>
              <a:ext cx="0" cy="272"/>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grpSp>
      <p:sp>
        <p:nvSpPr>
          <p:cNvPr id="356360" name="Text Box 8">
            <a:extLst>
              <a:ext uri="{FF2B5EF4-FFF2-40B4-BE49-F238E27FC236}">
                <a16:creationId xmlns:a16="http://schemas.microsoft.com/office/drawing/2014/main" xmlns="" id="{BF7E422B-97AF-4E24-BE0F-8061D2FCB3A6}"/>
              </a:ext>
            </a:extLst>
          </p:cNvPr>
          <p:cNvSpPr txBox="1">
            <a:spLocks noChangeArrowheads="1"/>
          </p:cNvSpPr>
          <p:nvPr/>
        </p:nvSpPr>
        <p:spPr bwMode="auto">
          <a:xfrm>
            <a:off x="5856288" y="5548313"/>
            <a:ext cx="1452562"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بسته پاسخ </a:t>
            </a:r>
            <a:endParaRPr lang="en-US" altLang="en-US" sz="2500">
              <a:solidFill>
                <a:srgbClr val="66FF99"/>
              </a:solidFill>
            </a:endParaRPr>
          </a:p>
        </p:txBody>
      </p:sp>
      <p:sp>
        <p:nvSpPr>
          <p:cNvPr id="356361" name="Text Box 9">
            <a:extLst>
              <a:ext uri="{FF2B5EF4-FFF2-40B4-BE49-F238E27FC236}">
                <a16:creationId xmlns:a16="http://schemas.microsoft.com/office/drawing/2014/main" xmlns="" id="{F1968B44-9AAA-4FAE-9CF9-D13A0D149FA7}"/>
              </a:ext>
            </a:extLst>
          </p:cNvPr>
          <p:cNvSpPr txBox="1">
            <a:spLocks noChangeArrowheads="1"/>
          </p:cNvSpPr>
          <p:nvPr/>
        </p:nvSpPr>
        <p:spPr bwMode="auto">
          <a:xfrm>
            <a:off x="2233613" y="5548313"/>
            <a:ext cx="1223962"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66FF99"/>
                </a:solidFill>
              </a:rPr>
              <a:t>باز پاسخ </a:t>
            </a:r>
            <a:endParaRPr lang="en-US" altLang="en-US" sz="2500">
              <a:solidFill>
                <a:srgbClr val="66FF99"/>
              </a:solidFill>
            </a:endParaRPr>
          </a:p>
        </p:txBody>
      </p:sp>
      <p:sp>
        <p:nvSpPr>
          <p:cNvPr id="356363" name="Text Box 11">
            <a:extLst>
              <a:ext uri="{FF2B5EF4-FFF2-40B4-BE49-F238E27FC236}">
                <a16:creationId xmlns:a16="http://schemas.microsoft.com/office/drawing/2014/main" xmlns="" id="{5C5E70F9-4100-44F3-9211-F5CD69617E2B}"/>
              </a:ext>
            </a:extLst>
          </p:cNvPr>
          <p:cNvSpPr txBox="1">
            <a:spLocks noChangeArrowheads="1"/>
          </p:cNvSpPr>
          <p:nvPr/>
        </p:nvSpPr>
        <p:spPr bwMode="auto">
          <a:xfrm>
            <a:off x="3263900" y="3822700"/>
            <a:ext cx="2630488" cy="66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sz="2500">
                <a:solidFill>
                  <a:srgbClr val="66FF99"/>
                </a:solidFill>
              </a:rPr>
              <a:t>سوالات مورد استفاده</a:t>
            </a:r>
            <a:endParaRPr lang="en-US" altLang="en-US" sz="2500">
              <a:solidFill>
                <a:srgbClr val="66FF99"/>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356355"/>
                                        </p:tgtEl>
                                        <p:attrNameLst>
                                          <p:attrName>style.visibility</p:attrName>
                                        </p:attrNameLst>
                                      </p:cBhvr>
                                      <p:to>
                                        <p:strVal val="visible"/>
                                      </p:to>
                                    </p:set>
                                    <p:animEffect transition="in" filter="slide(fromLeft)">
                                      <p:cBhvr>
                                        <p:cTn id="7" dur="2000"/>
                                        <p:tgtEl>
                                          <p:spTgt spid="356355"/>
                                        </p:tgtEl>
                                      </p:cBhvr>
                                    </p:animEffect>
                                  </p:childTnLst>
                                </p:cTn>
                              </p:par>
                            </p:childTnLst>
                          </p:cTn>
                        </p:par>
                        <p:par>
                          <p:cTn id="8" fill="hold" nodeType="afterGroup">
                            <p:stCondLst>
                              <p:cond delay="2000"/>
                            </p:stCondLst>
                            <p:childTnLst>
                              <p:par>
                                <p:cTn id="9" presetID="12" presetClass="entr" presetSubtype="8" fill="hold" grpId="0" nodeType="afterEffect">
                                  <p:stCondLst>
                                    <p:cond delay="0"/>
                                  </p:stCondLst>
                                  <p:childTnLst>
                                    <p:set>
                                      <p:cBhvr>
                                        <p:cTn id="10" dur="1" fill="hold">
                                          <p:stCondLst>
                                            <p:cond delay="0"/>
                                          </p:stCondLst>
                                        </p:cTn>
                                        <p:tgtEl>
                                          <p:spTgt spid="356363"/>
                                        </p:tgtEl>
                                        <p:attrNameLst>
                                          <p:attrName>style.visibility</p:attrName>
                                        </p:attrNameLst>
                                      </p:cBhvr>
                                      <p:to>
                                        <p:strVal val="visible"/>
                                      </p:to>
                                    </p:set>
                                    <p:animEffect transition="in" filter="slide(fromLeft)">
                                      <p:cBhvr>
                                        <p:cTn id="11" dur="2000"/>
                                        <p:tgtEl>
                                          <p:spTgt spid="356363"/>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lide(fromLeft)">
                                      <p:cBhvr>
                                        <p:cTn id="15" dur="2000"/>
                                        <p:tgtEl>
                                          <p:spTgt spid="2"/>
                                        </p:tgtEl>
                                      </p:cBhvr>
                                    </p:animEffect>
                                  </p:childTnLst>
                                </p:cTn>
                              </p:par>
                            </p:childTnLst>
                          </p:cTn>
                        </p:par>
                        <p:par>
                          <p:cTn id="16" fill="hold" nodeType="afterGroup">
                            <p:stCondLst>
                              <p:cond delay="6000"/>
                            </p:stCondLst>
                            <p:childTnLst>
                              <p:par>
                                <p:cTn id="17" presetID="12" presetClass="entr" presetSubtype="8" fill="hold" grpId="0" nodeType="afterEffect">
                                  <p:stCondLst>
                                    <p:cond delay="0"/>
                                  </p:stCondLst>
                                  <p:childTnLst>
                                    <p:set>
                                      <p:cBhvr>
                                        <p:cTn id="18" dur="1" fill="hold">
                                          <p:stCondLst>
                                            <p:cond delay="0"/>
                                          </p:stCondLst>
                                        </p:cTn>
                                        <p:tgtEl>
                                          <p:spTgt spid="356360"/>
                                        </p:tgtEl>
                                        <p:attrNameLst>
                                          <p:attrName>style.visibility</p:attrName>
                                        </p:attrNameLst>
                                      </p:cBhvr>
                                      <p:to>
                                        <p:strVal val="visible"/>
                                      </p:to>
                                    </p:set>
                                    <p:animEffect transition="in" filter="slide(fromLeft)">
                                      <p:cBhvr>
                                        <p:cTn id="19" dur="2000"/>
                                        <p:tgtEl>
                                          <p:spTgt spid="356360"/>
                                        </p:tgtEl>
                                      </p:cBhvr>
                                    </p:animEffect>
                                  </p:childTnLst>
                                </p:cTn>
                              </p:par>
                            </p:childTnLst>
                          </p:cTn>
                        </p:par>
                        <p:par>
                          <p:cTn id="20" fill="hold" nodeType="afterGroup">
                            <p:stCondLst>
                              <p:cond delay="8000"/>
                            </p:stCondLst>
                            <p:childTnLst>
                              <p:par>
                                <p:cTn id="21" presetID="12" presetClass="entr" presetSubtype="8" fill="hold" grpId="0" nodeType="afterEffect">
                                  <p:stCondLst>
                                    <p:cond delay="0"/>
                                  </p:stCondLst>
                                  <p:childTnLst>
                                    <p:set>
                                      <p:cBhvr>
                                        <p:cTn id="22" dur="1" fill="hold">
                                          <p:stCondLst>
                                            <p:cond delay="0"/>
                                          </p:stCondLst>
                                        </p:cTn>
                                        <p:tgtEl>
                                          <p:spTgt spid="356361"/>
                                        </p:tgtEl>
                                        <p:attrNameLst>
                                          <p:attrName>style.visibility</p:attrName>
                                        </p:attrNameLst>
                                      </p:cBhvr>
                                      <p:to>
                                        <p:strVal val="visible"/>
                                      </p:to>
                                    </p:set>
                                    <p:animEffect transition="in" filter="slide(fromLeft)">
                                      <p:cBhvr>
                                        <p:cTn id="23" dur="2000"/>
                                        <p:tgtEl>
                                          <p:spTgt spid="3563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6355" grpId="0"/>
      <p:bldP spid="356360" grpId="0"/>
      <p:bldP spid="356361" grpId="0"/>
      <p:bldP spid="356363" grpId="0"/>
    </p:bldLst>
  </p:timing>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Text Box 2">
            <a:extLst>
              <a:ext uri="{FF2B5EF4-FFF2-40B4-BE49-F238E27FC236}">
                <a16:creationId xmlns:a16="http://schemas.microsoft.com/office/drawing/2014/main" xmlns="" id="{1DC6BADF-7229-4D27-91A8-0FF4791AC75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7379" name="Text Box 3">
            <a:extLst>
              <a:ext uri="{FF2B5EF4-FFF2-40B4-BE49-F238E27FC236}">
                <a16:creationId xmlns:a16="http://schemas.microsoft.com/office/drawing/2014/main" xmlns="" id="{35D6F464-52ED-4FA4-A005-5F810EE8B11A}"/>
              </a:ext>
            </a:extLst>
          </p:cNvPr>
          <p:cNvSpPr txBox="1">
            <a:spLocks noChangeArrowheads="1"/>
          </p:cNvSpPr>
          <p:nvPr/>
        </p:nvSpPr>
        <p:spPr bwMode="auto">
          <a:xfrm>
            <a:off x="755650" y="404813"/>
            <a:ext cx="7632700" cy="324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lnSpc>
                <a:spcPct val="150000"/>
              </a:lnSpc>
            </a:pPr>
            <a:r>
              <a:rPr lang="fa-IR" altLang="en-US">
                <a:solidFill>
                  <a:srgbClr val="FF3300"/>
                </a:solidFill>
              </a:rPr>
              <a:t>3- فنون پوشیده یا مبدل </a:t>
            </a:r>
          </a:p>
          <a:p>
            <a:pPr algn="just" eaLnBrk="1" hangingPunct="1">
              <a:lnSpc>
                <a:spcPct val="150000"/>
              </a:lnSpc>
              <a:buFontTx/>
              <a:buChar char="•"/>
            </a:pPr>
            <a:r>
              <a:rPr lang="fa-IR" altLang="en-US" b="0">
                <a:solidFill>
                  <a:srgbClr val="FFFF00"/>
                </a:solidFill>
              </a:rPr>
              <a:t>برای رفع اشکال عکس العمل بودن روشهای دیگر از این فنون استفاده می شود</a:t>
            </a:r>
          </a:p>
          <a:p>
            <a:pPr algn="just" eaLnBrk="1" hangingPunct="1">
              <a:lnSpc>
                <a:spcPct val="150000"/>
              </a:lnSpc>
              <a:buFontTx/>
              <a:buChar char="•"/>
            </a:pPr>
            <a:r>
              <a:rPr lang="fa-IR" altLang="en-US" b="0">
                <a:solidFill>
                  <a:srgbClr val="FFFF00"/>
                </a:solidFill>
              </a:rPr>
              <a:t>طرح سوالات غیرمستقیم برای سنجش نگرش</a:t>
            </a:r>
            <a:r>
              <a:rPr lang="fa-IR" altLang="en-US" b="0"/>
              <a:t>		</a:t>
            </a:r>
            <a:r>
              <a:rPr lang="fa-IR" altLang="en-US" sz="1800" b="0">
                <a:cs typeface="Arial" panose="020B0604020202020204" pitchFamily="34" charset="0"/>
              </a:rPr>
              <a:t>		</a:t>
            </a:r>
          </a:p>
        </p:txBody>
      </p:sp>
      <p:sp>
        <p:nvSpPr>
          <p:cNvPr id="357380" name="Line 4">
            <a:extLst>
              <a:ext uri="{FF2B5EF4-FFF2-40B4-BE49-F238E27FC236}">
                <a16:creationId xmlns:a16="http://schemas.microsoft.com/office/drawing/2014/main" xmlns="" id="{81D55265-1FEE-43AD-B7E0-6684555E0672}"/>
              </a:ext>
            </a:extLst>
          </p:cNvPr>
          <p:cNvSpPr>
            <a:spLocks noChangeShapeType="1"/>
          </p:cNvSpPr>
          <p:nvPr/>
        </p:nvSpPr>
        <p:spPr bwMode="auto">
          <a:xfrm>
            <a:off x="4508500" y="4510088"/>
            <a:ext cx="1511300" cy="86360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57381" name="Line 5">
            <a:extLst>
              <a:ext uri="{FF2B5EF4-FFF2-40B4-BE49-F238E27FC236}">
                <a16:creationId xmlns:a16="http://schemas.microsoft.com/office/drawing/2014/main" xmlns="" id="{D766A82F-E2E3-4C5E-8054-094F13B157B9}"/>
              </a:ext>
            </a:extLst>
          </p:cNvPr>
          <p:cNvSpPr>
            <a:spLocks noChangeShapeType="1"/>
          </p:cNvSpPr>
          <p:nvPr/>
        </p:nvSpPr>
        <p:spPr bwMode="auto">
          <a:xfrm>
            <a:off x="4508500" y="4510088"/>
            <a:ext cx="0" cy="1223962"/>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57382" name="Line 6">
            <a:extLst>
              <a:ext uri="{FF2B5EF4-FFF2-40B4-BE49-F238E27FC236}">
                <a16:creationId xmlns:a16="http://schemas.microsoft.com/office/drawing/2014/main" xmlns="" id="{69506E03-33C2-4EA9-BD35-AFCC2744FFEE}"/>
              </a:ext>
            </a:extLst>
          </p:cNvPr>
          <p:cNvSpPr>
            <a:spLocks noChangeShapeType="1"/>
          </p:cNvSpPr>
          <p:nvPr/>
        </p:nvSpPr>
        <p:spPr bwMode="auto">
          <a:xfrm flipH="1">
            <a:off x="2995613" y="4510088"/>
            <a:ext cx="1512887" cy="863600"/>
          </a:xfrm>
          <a:prstGeom prst="line">
            <a:avLst/>
          </a:prstGeom>
          <a:noFill/>
          <a:ln w="952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357383" name="Oval 7">
            <a:extLst>
              <a:ext uri="{FF2B5EF4-FFF2-40B4-BE49-F238E27FC236}">
                <a16:creationId xmlns:a16="http://schemas.microsoft.com/office/drawing/2014/main" xmlns="" id="{B35F9BFF-3B72-45E2-8C9C-3BD1871D481A}"/>
              </a:ext>
            </a:extLst>
          </p:cNvPr>
          <p:cNvSpPr>
            <a:spLocks noChangeArrowheads="1"/>
          </p:cNvSpPr>
          <p:nvPr/>
        </p:nvSpPr>
        <p:spPr bwMode="auto">
          <a:xfrm>
            <a:off x="5508625" y="5281613"/>
            <a:ext cx="2232025" cy="935037"/>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آزمون رور شاخ </a:t>
            </a:r>
            <a:endParaRPr lang="en-US" altLang="en-US" sz="2500">
              <a:solidFill>
                <a:srgbClr val="0000FF"/>
              </a:solidFill>
            </a:endParaRPr>
          </a:p>
        </p:txBody>
      </p:sp>
      <p:sp>
        <p:nvSpPr>
          <p:cNvPr id="357384" name="Oval 8">
            <a:extLst>
              <a:ext uri="{FF2B5EF4-FFF2-40B4-BE49-F238E27FC236}">
                <a16:creationId xmlns:a16="http://schemas.microsoft.com/office/drawing/2014/main" xmlns="" id="{E9A6C7FA-723B-42D0-8856-341F8437CDF5}"/>
              </a:ext>
            </a:extLst>
          </p:cNvPr>
          <p:cNvSpPr>
            <a:spLocks noChangeArrowheads="1"/>
          </p:cNvSpPr>
          <p:nvPr/>
        </p:nvSpPr>
        <p:spPr bwMode="auto">
          <a:xfrm>
            <a:off x="3622675" y="5729288"/>
            <a:ext cx="1727200" cy="792162"/>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آزمون</a:t>
            </a:r>
            <a:r>
              <a:rPr lang="en-US" altLang="en-US" sz="2000">
                <a:solidFill>
                  <a:srgbClr val="0000FF"/>
                </a:solidFill>
              </a:rPr>
              <a:t>TAT</a:t>
            </a:r>
            <a:r>
              <a:rPr lang="en-US" altLang="en-US" sz="1800">
                <a:solidFill>
                  <a:srgbClr val="0000FF"/>
                </a:solidFill>
              </a:rPr>
              <a:t> </a:t>
            </a:r>
            <a:r>
              <a:rPr lang="fa-IR" altLang="en-US" sz="2500">
                <a:solidFill>
                  <a:srgbClr val="0000FF"/>
                </a:solidFill>
              </a:rPr>
              <a:t> </a:t>
            </a:r>
            <a:endParaRPr lang="en-US" altLang="en-US" sz="2500">
              <a:solidFill>
                <a:srgbClr val="0000FF"/>
              </a:solidFill>
            </a:endParaRPr>
          </a:p>
        </p:txBody>
      </p:sp>
      <p:sp>
        <p:nvSpPr>
          <p:cNvPr id="357385" name="Text Box 9">
            <a:extLst>
              <a:ext uri="{FF2B5EF4-FFF2-40B4-BE49-F238E27FC236}">
                <a16:creationId xmlns:a16="http://schemas.microsoft.com/office/drawing/2014/main" xmlns="" id="{D399732B-2E16-407C-B71F-540AF61D6DCE}"/>
              </a:ext>
            </a:extLst>
          </p:cNvPr>
          <p:cNvSpPr txBox="1">
            <a:spLocks noChangeArrowheads="1"/>
          </p:cNvSpPr>
          <p:nvPr/>
        </p:nvSpPr>
        <p:spPr bwMode="auto">
          <a:xfrm>
            <a:off x="3116263" y="3562350"/>
            <a:ext cx="2808287" cy="939800"/>
          </a:xfrm>
          <a:prstGeom prst="rect">
            <a:avLst/>
          </a:prstGeom>
          <a:solidFill>
            <a:srgbClr val="0000FF"/>
          </a:solidFill>
          <a:ln w="9525">
            <a:solidFill>
              <a:srgbClr val="FF3300"/>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rtl="0" eaLnBrk="1" hangingPunct="1">
              <a:spcBef>
                <a:spcPct val="50000"/>
              </a:spcBef>
            </a:pPr>
            <a:r>
              <a:rPr lang="fa-IR" altLang="en-US" sz="2500">
                <a:solidFill>
                  <a:srgbClr val="FFFF00"/>
                </a:solidFill>
              </a:rPr>
              <a:t>آزمودنهای فرانکن </a:t>
            </a:r>
            <a:endParaRPr lang="en-US" altLang="en-US" sz="2500">
              <a:solidFill>
                <a:srgbClr val="FFFF00"/>
              </a:solidFill>
            </a:endParaRPr>
          </a:p>
          <a:p>
            <a:pPr algn="ctr" rtl="0" eaLnBrk="1" hangingPunct="1">
              <a:spcBef>
                <a:spcPct val="50000"/>
              </a:spcBef>
            </a:pPr>
            <a:endParaRPr lang="en-US" altLang="en-US" sz="2000">
              <a:solidFill>
                <a:srgbClr val="FFFF00"/>
              </a:solidFill>
              <a:latin typeface="Times New Roman" panose="02020603050405020304" pitchFamily="18" charset="0"/>
              <a:cs typeface="Times New Roman" panose="02020603050405020304" pitchFamily="18" charset="0"/>
            </a:endParaRPr>
          </a:p>
        </p:txBody>
      </p:sp>
      <p:sp>
        <p:nvSpPr>
          <p:cNvPr id="357386" name="Oval 10">
            <a:extLst>
              <a:ext uri="{FF2B5EF4-FFF2-40B4-BE49-F238E27FC236}">
                <a16:creationId xmlns:a16="http://schemas.microsoft.com/office/drawing/2014/main" xmlns="" id="{93011F0F-BF93-46E9-B17F-5FEFD2F38D78}"/>
              </a:ext>
            </a:extLst>
          </p:cNvPr>
          <p:cNvSpPr>
            <a:spLocks noChangeArrowheads="1"/>
          </p:cNvSpPr>
          <p:nvPr/>
        </p:nvSpPr>
        <p:spPr bwMode="auto">
          <a:xfrm>
            <a:off x="1346200" y="5262563"/>
            <a:ext cx="2079625" cy="1008062"/>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آزمونهای دیگر</a:t>
            </a:r>
            <a:endParaRPr lang="en-US" altLang="en-US" sz="2500">
              <a:solidFill>
                <a:srgbClr val="0000FF"/>
              </a:solidFill>
            </a:endParaRPr>
          </a:p>
        </p:txBody>
      </p:sp>
      <p:sp>
        <p:nvSpPr>
          <p:cNvPr id="357387" name="Text Box 11">
            <a:extLst>
              <a:ext uri="{FF2B5EF4-FFF2-40B4-BE49-F238E27FC236}">
                <a16:creationId xmlns:a16="http://schemas.microsoft.com/office/drawing/2014/main" xmlns="" id="{40D26EA8-14DF-460B-AE9A-E6CEC2B5DF6B}"/>
              </a:ext>
            </a:extLst>
          </p:cNvPr>
          <p:cNvSpPr txBox="1">
            <a:spLocks noChangeArrowheads="1"/>
          </p:cNvSpPr>
          <p:nvPr/>
        </p:nvSpPr>
        <p:spPr bwMode="auto">
          <a:xfrm>
            <a:off x="7019925" y="3716338"/>
            <a:ext cx="1079500"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r>
              <a:rPr lang="fa-IR" altLang="en-US" sz="2500">
                <a:solidFill>
                  <a:srgbClr val="66FF99"/>
                </a:solidFill>
              </a:rPr>
              <a:t>نمونه:</a:t>
            </a:r>
            <a:endParaRPr lang="en-US" altLang="en-US" sz="2500">
              <a:solidFill>
                <a:srgbClr val="66FF99"/>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grpId="0" nodeType="afterEffect">
                                  <p:stCondLst>
                                    <p:cond delay="0"/>
                                  </p:stCondLst>
                                  <p:childTnLst>
                                    <p:set>
                                      <p:cBhvr>
                                        <p:cTn id="6" dur="1" fill="hold">
                                          <p:stCondLst>
                                            <p:cond delay="0"/>
                                          </p:stCondLst>
                                        </p:cTn>
                                        <p:tgtEl>
                                          <p:spTgt spid="357379"/>
                                        </p:tgtEl>
                                        <p:attrNameLst>
                                          <p:attrName>style.visibility</p:attrName>
                                        </p:attrNameLst>
                                      </p:cBhvr>
                                      <p:to>
                                        <p:strVal val="visible"/>
                                      </p:to>
                                    </p:set>
                                    <p:anim to="" calcmode="lin" valueType="num">
                                      <p:cBhvr>
                                        <p:cTn id="7" dur="1" fill="hold"/>
                                        <p:tgtEl>
                                          <p:spTgt spid="357379"/>
                                        </p:tgtEl>
                                        <p:attrNameLst>
                                          <p:attrName/>
                                        </p:attrNameLst>
                                      </p:cBhvr>
                                    </p:anim>
                                  </p:childTnLst>
                                </p:cTn>
                              </p:par>
                            </p:childTnLst>
                          </p:cTn>
                        </p:par>
                        <p:par>
                          <p:cTn id="8" fill="hold" nodeType="afterGroup">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357387"/>
                                        </p:tgtEl>
                                        <p:attrNameLst>
                                          <p:attrName>style.visibility</p:attrName>
                                        </p:attrNameLst>
                                      </p:cBhvr>
                                      <p:to>
                                        <p:strVal val="visible"/>
                                      </p:to>
                                    </p:set>
                                    <p:anim to="" calcmode="lin" valueType="num">
                                      <p:cBhvr>
                                        <p:cTn id="11" dur="1" fill="hold"/>
                                        <p:tgtEl>
                                          <p:spTgt spid="357387"/>
                                        </p:tgtEl>
                                        <p:attrNameLst>
                                          <p:attrName/>
                                        </p:attrNameLst>
                                      </p:cBhvr>
                                    </p:anim>
                                  </p:childTnLst>
                                </p:cTn>
                              </p:par>
                            </p:childTnLst>
                          </p:cTn>
                        </p:par>
                        <p:par>
                          <p:cTn id="12" fill="hold" nodeType="afterGroup">
                            <p:stCondLst>
                              <p:cond delay="0"/>
                            </p:stCondLst>
                            <p:childTnLst>
                              <p:par>
                                <p:cTn id="13" presetID="24" presetClass="entr" presetSubtype="0" fill="hold" grpId="0" nodeType="afterEffect">
                                  <p:stCondLst>
                                    <p:cond delay="0"/>
                                  </p:stCondLst>
                                  <p:childTnLst>
                                    <p:set>
                                      <p:cBhvr>
                                        <p:cTn id="14" dur="1" fill="hold">
                                          <p:stCondLst>
                                            <p:cond delay="0"/>
                                          </p:stCondLst>
                                        </p:cTn>
                                        <p:tgtEl>
                                          <p:spTgt spid="357385"/>
                                        </p:tgtEl>
                                        <p:attrNameLst>
                                          <p:attrName>style.visibility</p:attrName>
                                        </p:attrNameLst>
                                      </p:cBhvr>
                                      <p:to>
                                        <p:strVal val="visible"/>
                                      </p:to>
                                    </p:set>
                                    <p:anim to="" calcmode="lin" valueType="num">
                                      <p:cBhvr>
                                        <p:cTn id="15" dur="1" fill="hold"/>
                                        <p:tgtEl>
                                          <p:spTgt spid="357385"/>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357380"/>
                                        </p:tgtEl>
                                        <p:attrNameLst>
                                          <p:attrName>style.visibility</p:attrName>
                                        </p:attrNameLst>
                                      </p:cBhvr>
                                      <p:to>
                                        <p:strVal val="visible"/>
                                      </p:to>
                                    </p:set>
                                    <p:anim to="" calcmode="lin" valueType="num">
                                      <p:cBhvr>
                                        <p:cTn id="19" dur="1" fill="hold"/>
                                        <p:tgtEl>
                                          <p:spTgt spid="357380"/>
                                        </p:tgtEl>
                                        <p:attrNameLst>
                                          <p:attrName/>
                                        </p:attrNameLst>
                                      </p:cBhvr>
                                    </p:anim>
                                  </p:childTnLst>
                                </p:cTn>
                              </p:par>
                            </p:childTnLst>
                          </p:cTn>
                        </p:par>
                        <p:par>
                          <p:cTn id="20" fill="hold" nodeType="afterGroup">
                            <p:stCondLst>
                              <p:cond delay="0"/>
                            </p:stCondLst>
                            <p:childTnLst>
                              <p:par>
                                <p:cTn id="21" presetID="24" presetClass="entr" presetSubtype="0" fill="hold" grpId="0" nodeType="afterEffect">
                                  <p:stCondLst>
                                    <p:cond delay="0"/>
                                  </p:stCondLst>
                                  <p:childTnLst>
                                    <p:set>
                                      <p:cBhvr>
                                        <p:cTn id="22" dur="1" fill="hold">
                                          <p:stCondLst>
                                            <p:cond delay="0"/>
                                          </p:stCondLst>
                                        </p:cTn>
                                        <p:tgtEl>
                                          <p:spTgt spid="357383"/>
                                        </p:tgtEl>
                                        <p:attrNameLst>
                                          <p:attrName>style.visibility</p:attrName>
                                        </p:attrNameLst>
                                      </p:cBhvr>
                                      <p:to>
                                        <p:strVal val="visible"/>
                                      </p:to>
                                    </p:set>
                                    <p:anim to="" calcmode="lin" valueType="num">
                                      <p:cBhvr>
                                        <p:cTn id="23" dur="1" fill="hold"/>
                                        <p:tgtEl>
                                          <p:spTgt spid="357383"/>
                                        </p:tgtEl>
                                        <p:attrNameLst>
                                          <p:attrName/>
                                        </p:attrNameLst>
                                      </p:cBhvr>
                                    </p:anim>
                                  </p:childTnLst>
                                </p:cTn>
                              </p:par>
                            </p:childTnLst>
                          </p:cTn>
                        </p:par>
                        <p:par>
                          <p:cTn id="24" fill="hold" nodeType="afterGroup">
                            <p:stCondLst>
                              <p:cond delay="0"/>
                            </p:stCondLst>
                            <p:childTnLst>
                              <p:par>
                                <p:cTn id="25" presetID="24" presetClass="entr" presetSubtype="0" fill="hold" nodeType="afterEffect">
                                  <p:stCondLst>
                                    <p:cond delay="0"/>
                                  </p:stCondLst>
                                  <p:childTnLst>
                                    <p:set>
                                      <p:cBhvr>
                                        <p:cTn id="26" dur="1" fill="hold">
                                          <p:stCondLst>
                                            <p:cond delay="0"/>
                                          </p:stCondLst>
                                        </p:cTn>
                                        <p:tgtEl>
                                          <p:spTgt spid="357381"/>
                                        </p:tgtEl>
                                        <p:attrNameLst>
                                          <p:attrName>style.visibility</p:attrName>
                                        </p:attrNameLst>
                                      </p:cBhvr>
                                      <p:to>
                                        <p:strVal val="visible"/>
                                      </p:to>
                                    </p:set>
                                    <p:anim to="" calcmode="lin" valueType="num">
                                      <p:cBhvr>
                                        <p:cTn id="27" dur="1" fill="hold"/>
                                        <p:tgtEl>
                                          <p:spTgt spid="357381"/>
                                        </p:tgtEl>
                                        <p:attrNameLst>
                                          <p:attrName/>
                                        </p:attrNameLst>
                                      </p:cBhvr>
                                    </p:anim>
                                  </p:childTnLst>
                                </p:cTn>
                              </p:par>
                            </p:childTnLst>
                          </p:cTn>
                        </p:par>
                        <p:par>
                          <p:cTn id="28" fill="hold" nodeType="afterGroup">
                            <p:stCondLst>
                              <p:cond delay="0"/>
                            </p:stCondLst>
                            <p:childTnLst>
                              <p:par>
                                <p:cTn id="29" presetID="24" presetClass="entr" presetSubtype="0" fill="hold" grpId="0" nodeType="afterEffect">
                                  <p:stCondLst>
                                    <p:cond delay="0"/>
                                  </p:stCondLst>
                                  <p:childTnLst>
                                    <p:set>
                                      <p:cBhvr>
                                        <p:cTn id="30" dur="1" fill="hold">
                                          <p:stCondLst>
                                            <p:cond delay="0"/>
                                          </p:stCondLst>
                                        </p:cTn>
                                        <p:tgtEl>
                                          <p:spTgt spid="357384"/>
                                        </p:tgtEl>
                                        <p:attrNameLst>
                                          <p:attrName>style.visibility</p:attrName>
                                        </p:attrNameLst>
                                      </p:cBhvr>
                                      <p:to>
                                        <p:strVal val="visible"/>
                                      </p:to>
                                    </p:set>
                                    <p:anim to="" calcmode="lin" valueType="num">
                                      <p:cBhvr>
                                        <p:cTn id="31" dur="1" fill="hold"/>
                                        <p:tgtEl>
                                          <p:spTgt spid="357384"/>
                                        </p:tgtEl>
                                        <p:attrNameLst>
                                          <p:attrName/>
                                        </p:attrNameLst>
                                      </p:cBhvr>
                                    </p:anim>
                                  </p:childTnLst>
                                </p:cTn>
                              </p:par>
                            </p:childTnLst>
                          </p:cTn>
                        </p:par>
                        <p:par>
                          <p:cTn id="32" fill="hold" nodeType="afterGroup">
                            <p:stCondLst>
                              <p:cond delay="0"/>
                            </p:stCondLst>
                            <p:childTnLst>
                              <p:par>
                                <p:cTn id="33" presetID="24" presetClass="entr" presetSubtype="0" fill="hold" nodeType="afterEffect">
                                  <p:stCondLst>
                                    <p:cond delay="0"/>
                                  </p:stCondLst>
                                  <p:childTnLst>
                                    <p:set>
                                      <p:cBhvr>
                                        <p:cTn id="34" dur="1" fill="hold">
                                          <p:stCondLst>
                                            <p:cond delay="0"/>
                                          </p:stCondLst>
                                        </p:cTn>
                                        <p:tgtEl>
                                          <p:spTgt spid="357382"/>
                                        </p:tgtEl>
                                        <p:attrNameLst>
                                          <p:attrName>style.visibility</p:attrName>
                                        </p:attrNameLst>
                                      </p:cBhvr>
                                      <p:to>
                                        <p:strVal val="visible"/>
                                      </p:to>
                                    </p:set>
                                    <p:anim to="" calcmode="lin" valueType="num">
                                      <p:cBhvr>
                                        <p:cTn id="35" dur="1" fill="hold"/>
                                        <p:tgtEl>
                                          <p:spTgt spid="357382"/>
                                        </p:tgtEl>
                                        <p:attrNameLst>
                                          <p:attrName/>
                                        </p:attrNameLst>
                                      </p:cBhvr>
                                    </p:anim>
                                  </p:childTnLst>
                                </p:cTn>
                              </p:par>
                            </p:childTnLst>
                          </p:cTn>
                        </p:par>
                        <p:par>
                          <p:cTn id="36" fill="hold" nodeType="afterGroup">
                            <p:stCondLst>
                              <p:cond delay="0"/>
                            </p:stCondLst>
                            <p:childTnLst>
                              <p:par>
                                <p:cTn id="37" presetID="24" presetClass="entr" presetSubtype="0" fill="hold" grpId="0" nodeType="afterEffect">
                                  <p:stCondLst>
                                    <p:cond delay="0"/>
                                  </p:stCondLst>
                                  <p:childTnLst>
                                    <p:set>
                                      <p:cBhvr>
                                        <p:cTn id="38" dur="1" fill="hold">
                                          <p:stCondLst>
                                            <p:cond delay="0"/>
                                          </p:stCondLst>
                                        </p:cTn>
                                        <p:tgtEl>
                                          <p:spTgt spid="357386"/>
                                        </p:tgtEl>
                                        <p:attrNameLst>
                                          <p:attrName>style.visibility</p:attrName>
                                        </p:attrNameLst>
                                      </p:cBhvr>
                                      <p:to>
                                        <p:strVal val="visible"/>
                                      </p:to>
                                    </p:set>
                                    <p:anim to="" calcmode="lin" valueType="num">
                                      <p:cBhvr>
                                        <p:cTn id="39" dur="1" fill="hold"/>
                                        <p:tgtEl>
                                          <p:spTgt spid="35738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7379" grpId="0"/>
      <p:bldP spid="357383" grpId="0" animBg="1"/>
      <p:bldP spid="357384" grpId="0" animBg="1"/>
      <p:bldP spid="357385" grpId="0" animBg="1"/>
      <p:bldP spid="357386" grpId="0" animBg="1"/>
      <p:bldP spid="357387" grpId="0"/>
    </p:bldLst>
  </p:timing>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Text Box 2">
            <a:extLst>
              <a:ext uri="{FF2B5EF4-FFF2-40B4-BE49-F238E27FC236}">
                <a16:creationId xmlns:a16="http://schemas.microsoft.com/office/drawing/2014/main" xmlns="" id="{E845CC4F-3ABC-415C-AB67-D63E552AC23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8403" name="Text Box 3">
            <a:extLst>
              <a:ext uri="{FF2B5EF4-FFF2-40B4-BE49-F238E27FC236}">
                <a16:creationId xmlns:a16="http://schemas.microsoft.com/office/drawing/2014/main" xmlns="" id="{E8309B09-F511-45FE-B909-BC0E5FB18435}"/>
              </a:ext>
            </a:extLst>
          </p:cNvPr>
          <p:cNvSpPr txBox="1">
            <a:spLocks noChangeArrowheads="1"/>
          </p:cNvSpPr>
          <p:nvPr/>
        </p:nvSpPr>
        <p:spPr bwMode="auto">
          <a:xfrm>
            <a:off x="755650" y="549275"/>
            <a:ext cx="7632700" cy="3476625"/>
          </a:xfrm>
          <a:prstGeom prst="rect">
            <a:avLst/>
          </a:prstGeom>
          <a:noFill/>
          <a:ln w="9525">
            <a:noFill/>
            <a:miter lim="800000"/>
            <a:headEnd/>
            <a:tailEnd/>
          </a:ln>
          <a:effectLst/>
        </p:spPr>
        <p:txBody>
          <a:bodyPr>
            <a:spAutoFit/>
          </a:bodyPr>
          <a:lstStyle/>
          <a:p>
            <a:pPr algn="ctr">
              <a:lnSpc>
                <a:spcPct val="150000"/>
              </a:lnSpc>
              <a:defRPr/>
            </a:pPr>
            <a:r>
              <a:rPr lang="fa-IR" sz="4000" u="sng" dirty="0">
                <a:solidFill>
                  <a:srgbClr val="CC0000"/>
                </a:solidFill>
                <a:effectLst>
                  <a:outerShdw blurRad="38100" dist="38100" dir="2700000" algn="tl">
                    <a:srgbClr val="000000"/>
                  </a:outerShdw>
                </a:effectLst>
                <a:latin typeface="Arial" charset="0"/>
                <a:cs typeface="B Jadid" pitchFamily="2" charset="-78"/>
              </a:rPr>
              <a:t>گفتار چهاردهم </a:t>
            </a:r>
          </a:p>
          <a:p>
            <a:pPr algn="ctr">
              <a:lnSpc>
                <a:spcPct val="150000"/>
              </a:lnSpc>
              <a:defRPr/>
            </a:pPr>
            <a:r>
              <a:rPr lang="fa-IR" dirty="0">
                <a:solidFill>
                  <a:srgbClr val="66FF99"/>
                </a:solidFill>
                <a:latin typeface="Arial" charset="0"/>
                <a:cs typeface="B Zar" pitchFamily="2" charset="-78"/>
              </a:rPr>
              <a:t>کاربرد روان شناسی اجتماعی کاربردی در جامعه</a:t>
            </a:r>
            <a:r>
              <a:rPr lang="fa-IR" sz="1800" b="0" dirty="0">
                <a:latin typeface="Arial" charset="0"/>
                <a:cs typeface="Arial" charset="0"/>
              </a:rPr>
              <a:t> </a:t>
            </a:r>
          </a:p>
          <a:p>
            <a:pPr algn="ctr">
              <a:lnSpc>
                <a:spcPct val="150000"/>
              </a:lnSpc>
              <a:defRPr/>
            </a:pPr>
            <a:endParaRPr lang="fa-IR" sz="1800" b="0" dirty="0">
              <a:latin typeface="Arial" charset="0"/>
              <a:cs typeface="Arial" charset="0"/>
            </a:endParaRPr>
          </a:p>
          <a:p>
            <a:pPr>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 آموزش کلی:</a:t>
            </a:r>
          </a:p>
          <a:p>
            <a:pPr>
              <a:lnSpc>
                <a:spcPct val="150000"/>
              </a:lnSpc>
              <a:defRPr/>
            </a:pPr>
            <a:r>
              <a:rPr lang="fa-IR" b="0" dirty="0">
                <a:solidFill>
                  <a:srgbClr val="FFFF00"/>
                </a:solidFill>
                <a:latin typeface="Arial" charset="0"/>
                <a:cs typeface="B Zar" pitchFamily="2" charset="-78"/>
              </a:rPr>
              <a:t>	«آشنایی با بعضی جنبه های کاربرد روان شناسی اجتماعی»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afterEffect">
                                  <p:stCondLst>
                                    <p:cond delay="0"/>
                                  </p:stCondLst>
                                  <p:childTnLst>
                                    <p:set>
                                      <p:cBhvr>
                                        <p:cTn id="6" dur="1" fill="hold">
                                          <p:stCondLst>
                                            <p:cond delay="0"/>
                                          </p:stCondLst>
                                        </p:cTn>
                                        <p:tgtEl>
                                          <p:spTgt spid="358403">
                                            <p:txEl>
                                              <p:pRg st="0" end="0"/>
                                            </p:txEl>
                                          </p:spTgt>
                                        </p:tgtEl>
                                        <p:attrNameLst>
                                          <p:attrName>style.visibility</p:attrName>
                                        </p:attrNameLst>
                                      </p:cBhvr>
                                      <p:to>
                                        <p:strVal val="visible"/>
                                      </p:to>
                                    </p:set>
                                    <p:anim calcmode="lin" valueType="num">
                                      <p:cBhvr additive="base">
                                        <p:cTn id="7" dur="2000" fill="hold"/>
                                        <p:tgtEl>
                                          <p:spTgt spid="35840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58403">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2000"/>
                            </p:stCondLst>
                            <p:childTnLst>
                              <p:par>
                                <p:cTn id="10" presetID="2" presetClass="entr" presetSubtype="12" fill="hold" nodeType="afterEffect">
                                  <p:stCondLst>
                                    <p:cond delay="0"/>
                                  </p:stCondLst>
                                  <p:childTnLst>
                                    <p:set>
                                      <p:cBhvr>
                                        <p:cTn id="11" dur="1" fill="hold">
                                          <p:stCondLst>
                                            <p:cond delay="0"/>
                                          </p:stCondLst>
                                        </p:cTn>
                                        <p:tgtEl>
                                          <p:spTgt spid="358403">
                                            <p:txEl>
                                              <p:pRg st="1" end="1"/>
                                            </p:txEl>
                                          </p:spTgt>
                                        </p:tgtEl>
                                        <p:attrNameLst>
                                          <p:attrName>style.visibility</p:attrName>
                                        </p:attrNameLst>
                                      </p:cBhvr>
                                      <p:to>
                                        <p:strVal val="visible"/>
                                      </p:to>
                                    </p:set>
                                    <p:anim calcmode="lin" valueType="num">
                                      <p:cBhvr additive="base">
                                        <p:cTn id="12" dur="2000" fill="hold"/>
                                        <p:tgtEl>
                                          <p:spTgt spid="358403">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58403">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4000"/>
                            </p:stCondLst>
                            <p:childTnLst>
                              <p:par>
                                <p:cTn id="15" presetID="2" presetClass="entr" presetSubtype="12" fill="hold" nodeType="afterEffect">
                                  <p:stCondLst>
                                    <p:cond delay="0"/>
                                  </p:stCondLst>
                                  <p:childTnLst>
                                    <p:set>
                                      <p:cBhvr>
                                        <p:cTn id="16" dur="1" fill="hold">
                                          <p:stCondLst>
                                            <p:cond delay="0"/>
                                          </p:stCondLst>
                                        </p:cTn>
                                        <p:tgtEl>
                                          <p:spTgt spid="358403">
                                            <p:txEl>
                                              <p:pRg st="3" end="3"/>
                                            </p:txEl>
                                          </p:spTgt>
                                        </p:tgtEl>
                                        <p:attrNameLst>
                                          <p:attrName>style.visibility</p:attrName>
                                        </p:attrNameLst>
                                      </p:cBhvr>
                                      <p:to>
                                        <p:strVal val="visible"/>
                                      </p:to>
                                    </p:set>
                                    <p:anim calcmode="lin" valueType="num">
                                      <p:cBhvr additive="base">
                                        <p:cTn id="17" dur="2000" fill="hold"/>
                                        <p:tgtEl>
                                          <p:spTgt spid="358403">
                                            <p:txEl>
                                              <p:pRg st="3" end="3"/>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58403">
                                            <p:txEl>
                                              <p:pRg st="3" end="3"/>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6000"/>
                            </p:stCondLst>
                            <p:childTnLst>
                              <p:par>
                                <p:cTn id="20" presetID="2" presetClass="entr" presetSubtype="12" fill="hold" nodeType="afterEffect">
                                  <p:stCondLst>
                                    <p:cond delay="0"/>
                                  </p:stCondLst>
                                  <p:childTnLst>
                                    <p:set>
                                      <p:cBhvr>
                                        <p:cTn id="21" dur="1" fill="hold">
                                          <p:stCondLst>
                                            <p:cond delay="0"/>
                                          </p:stCondLst>
                                        </p:cTn>
                                        <p:tgtEl>
                                          <p:spTgt spid="358403">
                                            <p:txEl>
                                              <p:pRg st="4" end="4"/>
                                            </p:txEl>
                                          </p:spTgt>
                                        </p:tgtEl>
                                        <p:attrNameLst>
                                          <p:attrName>style.visibility</p:attrName>
                                        </p:attrNameLst>
                                      </p:cBhvr>
                                      <p:to>
                                        <p:strVal val="visible"/>
                                      </p:to>
                                    </p:set>
                                    <p:anim calcmode="lin" valueType="num">
                                      <p:cBhvr additive="base">
                                        <p:cTn id="22" dur="2000" fill="hold"/>
                                        <p:tgtEl>
                                          <p:spTgt spid="358403">
                                            <p:txEl>
                                              <p:pRg st="4" end="4"/>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35840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Text Box 2">
            <a:extLst>
              <a:ext uri="{FF2B5EF4-FFF2-40B4-BE49-F238E27FC236}">
                <a16:creationId xmlns:a16="http://schemas.microsoft.com/office/drawing/2014/main" xmlns="" id="{F59ADC7C-57BB-4AA5-9618-AF09EF127484}"/>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59427" name="Text Box 3">
            <a:extLst>
              <a:ext uri="{FF2B5EF4-FFF2-40B4-BE49-F238E27FC236}">
                <a16:creationId xmlns:a16="http://schemas.microsoft.com/office/drawing/2014/main" xmlns="" id="{E92AC308-8290-4BB9-B66C-200AFCBB3DE1}"/>
              </a:ext>
            </a:extLst>
          </p:cNvPr>
          <p:cNvSpPr txBox="1">
            <a:spLocks noChangeArrowheads="1"/>
          </p:cNvSpPr>
          <p:nvPr/>
        </p:nvSpPr>
        <p:spPr bwMode="auto">
          <a:xfrm>
            <a:off x="684213" y="620713"/>
            <a:ext cx="7632700" cy="4892675"/>
          </a:xfrm>
          <a:prstGeom prst="rect">
            <a:avLst/>
          </a:prstGeom>
          <a:noFill/>
          <a:ln w="9525">
            <a:noFill/>
            <a:miter lim="800000"/>
            <a:headEnd/>
            <a:tailEnd/>
          </a:ln>
          <a:effectLst/>
        </p:spPr>
        <p:txBody>
          <a:bodyPr>
            <a:spAutoFit/>
          </a:bodyPr>
          <a:lstStyle/>
          <a:p>
            <a:pPr marL="342900" indent="-342900">
              <a:lnSpc>
                <a:spcPct val="150000"/>
              </a:lnSpc>
              <a:defRPr/>
            </a:pPr>
            <a:r>
              <a:rPr lang="fa-IR" b="0" i="1" dirty="0">
                <a:solidFill>
                  <a:srgbClr val="FF9900"/>
                </a:solidFill>
                <a:effectLst>
                  <a:outerShdw blurRad="38100" dist="38100" dir="2700000" algn="tl">
                    <a:srgbClr val="000000"/>
                  </a:outerShdw>
                </a:effectLst>
                <a:latin typeface="Arial" charset="0"/>
                <a:cs typeface="B Titr" pitchFamily="2" charset="-78"/>
              </a:rPr>
              <a:t>هدفهای آموزش جزئی:</a:t>
            </a:r>
          </a:p>
          <a:p>
            <a:pPr marL="342900" indent="-342900">
              <a:lnSpc>
                <a:spcPct val="150000"/>
              </a:lnSpc>
              <a:defRPr/>
            </a:pPr>
            <a:r>
              <a:rPr lang="fa-IR" b="0" dirty="0">
                <a:solidFill>
                  <a:srgbClr val="FFFF00"/>
                </a:solidFill>
                <a:latin typeface="Arial" charset="0"/>
                <a:cs typeface="B Zar" pitchFamily="2" charset="-78"/>
              </a:rPr>
              <a:t>دانشجویان پس از مطالعه این فصل باید بتوانند:</a:t>
            </a:r>
          </a:p>
          <a:p>
            <a:pPr marL="342900" indent="-342900">
              <a:lnSpc>
                <a:spcPct val="150000"/>
              </a:lnSpc>
              <a:defRPr/>
            </a:pPr>
            <a:r>
              <a:rPr lang="fa-IR" b="0" dirty="0">
                <a:solidFill>
                  <a:srgbClr val="FFFF00"/>
                </a:solidFill>
                <a:latin typeface="Arial" charset="0"/>
                <a:cs typeface="B Zar" pitchFamily="2" charset="-78"/>
              </a:rPr>
              <a:t>1- مفاهیم زیر را تعریف کنند و آنها را در توضیح پدیده های روان شناسی اجتماعی کاربردی به کار برند.</a:t>
            </a:r>
          </a:p>
          <a:p>
            <a:pPr marL="342900" indent="-342900" algn="just">
              <a:lnSpc>
                <a:spcPct val="150000"/>
              </a:lnSpc>
              <a:defRPr/>
            </a:pPr>
            <a:r>
              <a:rPr lang="fa-IR" b="0" dirty="0">
                <a:solidFill>
                  <a:srgbClr val="FFFF00"/>
                </a:solidFill>
                <a:latin typeface="Arial" charset="0"/>
                <a:cs typeface="B Zar" pitchFamily="2" charset="-78"/>
              </a:rPr>
              <a:t>		عمل پژوهی، پزشکی رفتاری، الگوی رفتاری نوع </a:t>
            </a:r>
            <a:r>
              <a:rPr lang="en-US" sz="2500" b="0" dirty="0">
                <a:solidFill>
                  <a:srgbClr val="FFFF00"/>
                </a:solidFill>
                <a:latin typeface="Times New Roman" pitchFamily="18" charset="0"/>
                <a:cs typeface="Times New Roman" pitchFamily="18" charset="0"/>
              </a:rPr>
              <a:t>A</a:t>
            </a:r>
            <a:r>
              <a:rPr lang="fa-IR" b="0" dirty="0">
                <a:solidFill>
                  <a:srgbClr val="FFFF00"/>
                </a:solidFill>
                <a:latin typeface="Arial" charset="0"/>
                <a:cs typeface="B Zar" pitchFamily="2" charset="-78"/>
              </a:rPr>
              <a:t> خود آگــاهی شخــصی؛ در دســترس بودن، مکان کنترل سلامت، تله های اجتماعی، ارزیابی پژوهی، عامل تغییر، قابلیت پیش بینی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359427">
                                            <p:txEl>
                                              <p:pRg st="0" end="0"/>
                                            </p:txEl>
                                          </p:spTgt>
                                        </p:tgtEl>
                                        <p:attrNameLst>
                                          <p:attrName>style.visibility</p:attrName>
                                        </p:attrNameLst>
                                      </p:cBhvr>
                                      <p:to>
                                        <p:strVal val="visible"/>
                                      </p:to>
                                    </p:set>
                                    <p:animEffect transition="in" filter="wedge">
                                      <p:cBhvr>
                                        <p:cTn id="7" dur="2000"/>
                                        <p:tgtEl>
                                          <p:spTgt spid="359427">
                                            <p:txEl>
                                              <p:pRg st="0" end="0"/>
                                            </p:txEl>
                                          </p:spTgt>
                                        </p:tgtEl>
                                      </p:cBhvr>
                                    </p:animEffect>
                                  </p:childTnLst>
                                </p:cTn>
                              </p:par>
                            </p:childTnLst>
                          </p:cTn>
                        </p:par>
                        <p:par>
                          <p:cTn id="8" fill="hold" nodeType="afterGroup">
                            <p:stCondLst>
                              <p:cond delay="2000"/>
                            </p:stCondLst>
                            <p:childTnLst>
                              <p:par>
                                <p:cTn id="9" presetID="20" presetClass="entr" presetSubtype="0" fill="hold" nodeType="afterEffect">
                                  <p:stCondLst>
                                    <p:cond delay="0"/>
                                  </p:stCondLst>
                                  <p:childTnLst>
                                    <p:set>
                                      <p:cBhvr>
                                        <p:cTn id="10" dur="1" fill="hold">
                                          <p:stCondLst>
                                            <p:cond delay="0"/>
                                          </p:stCondLst>
                                        </p:cTn>
                                        <p:tgtEl>
                                          <p:spTgt spid="359427">
                                            <p:txEl>
                                              <p:pRg st="1" end="1"/>
                                            </p:txEl>
                                          </p:spTgt>
                                        </p:tgtEl>
                                        <p:attrNameLst>
                                          <p:attrName>style.visibility</p:attrName>
                                        </p:attrNameLst>
                                      </p:cBhvr>
                                      <p:to>
                                        <p:strVal val="visible"/>
                                      </p:to>
                                    </p:set>
                                    <p:animEffect transition="in" filter="wedge">
                                      <p:cBhvr>
                                        <p:cTn id="11" dur="2000"/>
                                        <p:tgtEl>
                                          <p:spTgt spid="359427">
                                            <p:txEl>
                                              <p:pRg st="1" end="1"/>
                                            </p:txEl>
                                          </p:spTgt>
                                        </p:tgtEl>
                                      </p:cBhvr>
                                    </p:animEffect>
                                  </p:childTnLst>
                                </p:cTn>
                              </p:par>
                            </p:childTnLst>
                          </p:cTn>
                        </p:par>
                        <p:par>
                          <p:cTn id="12" fill="hold" nodeType="afterGroup">
                            <p:stCondLst>
                              <p:cond delay="4000"/>
                            </p:stCondLst>
                            <p:childTnLst>
                              <p:par>
                                <p:cTn id="13" presetID="20" presetClass="entr" presetSubtype="0" fill="hold" nodeType="afterEffect">
                                  <p:stCondLst>
                                    <p:cond delay="0"/>
                                  </p:stCondLst>
                                  <p:childTnLst>
                                    <p:set>
                                      <p:cBhvr>
                                        <p:cTn id="14" dur="1" fill="hold">
                                          <p:stCondLst>
                                            <p:cond delay="0"/>
                                          </p:stCondLst>
                                        </p:cTn>
                                        <p:tgtEl>
                                          <p:spTgt spid="359427">
                                            <p:txEl>
                                              <p:pRg st="2" end="2"/>
                                            </p:txEl>
                                          </p:spTgt>
                                        </p:tgtEl>
                                        <p:attrNameLst>
                                          <p:attrName>style.visibility</p:attrName>
                                        </p:attrNameLst>
                                      </p:cBhvr>
                                      <p:to>
                                        <p:strVal val="visible"/>
                                      </p:to>
                                    </p:set>
                                    <p:animEffect transition="in" filter="wedge">
                                      <p:cBhvr>
                                        <p:cTn id="15" dur="2000"/>
                                        <p:tgtEl>
                                          <p:spTgt spid="359427">
                                            <p:txEl>
                                              <p:pRg st="2" end="2"/>
                                            </p:txEl>
                                          </p:spTgt>
                                        </p:tgtEl>
                                      </p:cBhvr>
                                    </p:animEffect>
                                  </p:childTnLst>
                                </p:cTn>
                              </p:par>
                            </p:childTnLst>
                          </p:cTn>
                        </p:par>
                        <p:par>
                          <p:cTn id="16" fill="hold" nodeType="afterGroup">
                            <p:stCondLst>
                              <p:cond delay="6000"/>
                            </p:stCondLst>
                            <p:childTnLst>
                              <p:par>
                                <p:cTn id="17" presetID="20" presetClass="entr" presetSubtype="0" fill="hold" nodeType="afterEffect">
                                  <p:stCondLst>
                                    <p:cond delay="0"/>
                                  </p:stCondLst>
                                  <p:childTnLst>
                                    <p:set>
                                      <p:cBhvr>
                                        <p:cTn id="18" dur="1" fill="hold">
                                          <p:stCondLst>
                                            <p:cond delay="0"/>
                                          </p:stCondLst>
                                        </p:cTn>
                                        <p:tgtEl>
                                          <p:spTgt spid="359427">
                                            <p:txEl>
                                              <p:pRg st="3" end="3"/>
                                            </p:txEl>
                                          </p:spTgt>
                                        </p:tgtEl>
                                        <p:attrNameLst>
                                          <p:attrName>style.visibility</p:attrName>
                                        </p:attrNameLst>
                                      </p:cBhvr>
                                      <p:to>
                                        <p:strVal val="visible"/>
                                      </p:to>
                                    </p:set>
                                    <p:animEffect transition="in" filter="wedge">
                                      <p:cBhvr>
                                        <p:cTn id="19" dur="2000"/>
                                        <p:tgtEl>
                                          <p:spTgt spid="35942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1122" name="Text Box 2">
            <a:extLst>
              <a:ext uri="{FF2B5EF4-FFF2-40B4-BE49-F238E27FC236}">
                <a16:creationId xmlns:a16="http://schemas.microsoft.com/office/drawing/2014/main" xmlns="" id="{E93D8237-DFE1-41A7-8D53-D1307E116C85}"/>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1475" name="Text Box 3">
            <a:extLst>
              <a:ext uri="{FF2B5EF4-FFF2-40B4-BE49-F238E27FC236}">
                <a16:creationId xmlns:a16="http://schemas.microsoft.com/office/drawing/2014/main" xmlns="" id="{AC5EA925-16D4-488B-BA80-489486CE514B}"/>
              </a:ext>
            </a:extLst>
          </p:cNvPr>
          <p:cNvSpPr txBox="1">
            <a:spLocks noChangeArrowheads="1"/>
          </p:cNvSpPr>
          <p:nvPr/>
        </p:nvSpPr>
        <p:spPr bwMode="auto">
          <a:xfrm>
            <a:off x="755650" y="549275"/>
            <a:ext cx="7632700"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2- خلاصه جهت گیریهــای تحقیقات روان شناسی اجتماعی کاربردی بر جنبه های نظری یا عملی از آغاز، شکل گیری این علم تا زمان حاضر و نقش کارهای کورت لوین در این باره را تشریح کنند.</a:t>
            </a:r>
          </a:p>
          <a:p>
            <a:pPr algn="just" eaLnBrk="1" hangingPunct="1">
              <a:lnSpc>
                <a:spcPct val="150000"/>
              </a:lnSpc>
            </a:pPr>
            <a:r>
              <a:rPr lang="fa-IR" altLang="en-US" b="0">
                <a:solidFill>
                  <a:srgbClr val="FFFF00"/>
                </a:solidFill>
              </a:rPr>
              <a:t>3- تفاوت تحقیقات کاربردی وتحقیقات بنیادی در روان شناسی اجتماعی کاربردی از جنبه های هدف تحقیق، روش تحقیق، زمینه مورد تحقیق و نقش محقق را توضیح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361475">
                                            <p:txEl>
                                              <p:pRg st="0" end="0"/>
                                            </p:txEl>
                                          </p:spTgt>
                                        </p:tgtEl>
                                        <p:attrNameLst>
                                          <p:attrName>style.visibility</p:attrName>
                                        </p:attrNameLst>
                                      </p:cBhvr>
                                      <p:to>
                                        <p:strVal val="visible"/>
                                      </p:to>
                                    </p:set>
                                    <p:animEffect transition="in" filter="slide(fromLeft)">
                                      <p:cBhvr>
                                        <p:cTn id="7" dur="2000"/>
                                        <p:tgtEl>
                                          <p:spTgt spid="361475">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361475">
                                            <p:txEl>
                                              <p:pRg st="1" end="1"/>
                                            </p:txEl>
                                          </p:spTgt>
                                        </p:tgtEl>
                                        <p:attrNameLst>
                                          <p:attrName>style.visibility</p:attrName>
                                        </p:attrNameLst>
                                      </p:cBhvr>
                                      <p:to>
                                        <p:strVal val="visible"/>
                                      </p:to>
                                    </p:set>
                                    <p:animEffect transition="in" filter="slide(fromLeft)">
                                      <p:cBhvr>
                                        <p:cTn id="11" dur="2000"/>
                                        <p:tgtEl>
                                          <p:spTgt spid="3614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2146" name="Text Box 2">
            <a:extLst>
              <a:ext uri="{FF2B5EF4-FFF2-40B4-BE49-F238E27FC236}">
                <a16:creationId xmlns:a16="http://schemas.microsoft.com/office/drawing/2014/main" xmlns="" id="{BD8283DE-C0BB-4B67-9ED6-B4984F2E13B7}"/>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3523" name="Text Box 3">
            <a:extLst>
              <a:ext uri="{FF2B5EF4-FFF2-40B4-BE49-F238E27FC236}">
                <a16:creationId xmlns:a16="http://schemas.microsoft.com/office/drawing/2014/main" xmlns="" id="{740FFCC5-25CE-4AC2-82B6-927817B6C15B}"/>
              </a:ext>
            </a:extLst>
          </p:cNvPr>
          <p:cNvSpPr txBox="1">
            <a:spLocks noChangeArrowheads="1"/>
          </p:cNvSpPr>
          <p:nvPr/>
        </p:nvSpPr>
        <p:spPr bwMode="auto">
          <a:xfrm>
            <a:off x="755650" y="549275"/>
            <a:ext cx="7632700" cy="283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4- کاربرد تحقیقات روان شناسی اجتماعی کاربردی در زمینه های مختلف پزشکی رفتاری و مسئله بحران انرژی را بیان کنند.</a:t>
            </a:r>
          </a:p>
          <a:p>
            <a:pPr algn="just" eaLnBrk="1" hangingPunct="1">
              <a:lnSpc>
                <a:spcPct val="150000"/>
              </a:lnSpc>
            </a:pPr>
            <a:r>
              <a:rPr lang="fa-IR" altLang="en-US" b="0">
                <a:solidFill>
                  <a:srgbClr val="FFFF00"/>
                </a:solidFill>
              </a:rPr>
              <a:t>5- معیارهای تعیین مسائل اجتماعی و مراحل و چگونگی حل این مسائل و ایجاد تغییرات اجتماعی مناسب را توضیح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afterEffect">
                                  <p:stCondLst>
                                    <p:cond delay="0"/>
                                  </p:stCondLst>
                                  <p:childTnLst>
                                    <p:set>
                                      <p:cBhvr>
                                        <p:cTn id="6" dur="1" fill="hold">
                                          <p:stCondLst>
                                            <p:cond delay="0"/>
                                          </p:stCondLst>
                                        </p:cTn>
                                        <p:tgtEl>
                                          <p:spTgt spid="363523">
                                            <p:txEl>
                                              <p:pRg st="0" end="0"/>
                                            </p:txEl>
                                          </p:spTgt>
                                        </p:tgtEl>
                                        <p:attrNameLst>
                                          <p:attrName>style.visibility</p:attrName>
                                        </p:attrNameLst>
                                      </p:cBhvr>
                                      <p:to>
                                        <p:strVal val="visible"/>
                                      </p:to>
                                    </p:set>
                                    <p:animEffect transition="in" filter="checkerboard(down)">
                                      <p:cBhvr>
                                        <p:cTn id="7" dur="2000"/>
                                        <p:tgtEl>
                                          <p:spTgt spid="363523">
                                            <p:txEl>
                                              <p:pRg st="0" end="0"/>
                                            </p:txEl>
                                          </p:spTgt>
                                        </p:tgtEl>
                                      </p:cBhvr>
                                    </p:animEffect>
                                  </p:childTnLst>
                                </p:cTn>
                              </p:par>
                            </p:childTnLst>
                          </p:cTn>
                        </p:par>
                        <p:par>
                          <p:cTn id="8" fill="hold" nodeType="afterGroup">
                            <p:stCondLst>
                              <p:cond delay="2000"/>
                            </p:stCondLst>
                            <p:childTnLst>
                              <p:par>
                                <p:cTn id="9" presetID="5" presetClass="entr" presetSubtype="5" fill="hold" nodeType="afterEffect">
                                  <p:stCondLst>
                                    <p:cond delay="0"/>
                                  </p:stCondLst>
                                  <p:childTnLst>
                                    <p:set>
                                      <p:cBhvr>
                                        <p:cTn id="10" dur="1" fill="hold">
                                          <p:stCondLst>
                                            <p:cond delay="0"/>
                                          </p:stCondLst>
                                        </p:cTn>
                                        <p:tgtEl>
                                          <p:spTgt spid="363523">
                                            <p:txEl>
                                              <p:pRg st="1" end="1"/>
                                            </p:txEl>
                                          </p:spTgt>
                                        </p:tgtEl>
                                        <p:attrNameLst>
                                          <p:attrName>style.visibility</p:attrName>
                                        </p:attrNameLst>
                                      </p:cBhvr>
                                      <p:to>
                                        <p:strVal val="visible"/>
                                      </p:to>
                                    </p:set>
                                    <p:animEffect transition="in" filter="checkerboard(down)">
                                      <p:cBhvr>
                                        <p:cTn id="11" dur="2000"/>
                                        <p:tgtEl>
                                          <p:spTgt spid="3635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170" name="Text Box 2">
            <a:extLst>
              <a:ext uri="{FF2B5EF4-FFF2-40B4-BE49-F238E27FC236}">
                <a16:creationId xmlns:a16="http://schemas.microsoft.com/office/drawing/2014/main" xmlns="" id="{43090F93-7BE4-4DCC-A018-8C80D1B769A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4547" name="Text Box 3">
            <a:extLst>
              <a:ext uri="{FF2B5EF4-FFF2-40B4-BE49-F238E27FC236}">
                <a16:creationId xmlns:a16="http://schemas.microsoft.com/office/drawing/2014/main" xmlns="" id="{6ABDBD19-620F-4807-8895-8AC1173264CE}"/>
              </a:ext>
            </a:extLst>
          </p:cNvPr>
          <p:cNvSpPr txBox="1">
            <a:spLocks noChangeArrowheads="1"/>
          </p:cNvSpPr>
          <p:nvPr/>
        </p:nvSpPr>
        <p:spPr bwMode="auto">
          <a:xfrm>
            <a:off x="684213" y="704850"/>
            <a:ext cx="7777162"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b="0">
                <a:solidFill>
                  <a:srgbClr val="FFFF00"/>
                </a:solidFill>
              </a:rPr>
              <a:t>6- ویژگیهای هر یک از خط مشهای تغییر اجتماعی را تشریح کنند. </a:t>
            </a:r>
          </a:p>
          <a:p>
            <a:pPr algn="just" eaLnBrk="1" hangingPunct="1">
              <a:lnSpc>
                <a:spcPct val="150000"/>
              </a:lnSpc>
            </a:pPr>
            <a:r>
              <a:rPr lang="fa-IR" altLang="en-US" b="0">
                <a:solidFill>
                  <a:srgbClr val="FFFF00"/>
                </a:solidFill>
              </a:rPr>
              <a:t>7- نقش عالم اجتماعی و اشکال مختلف رابطه وی را در تغییر اجتماعی شرح دهند</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afterEffect">
                                  <p:stCondLst>
                                    <p:cond delay="0"/>
                                  </p:stCondLst>
                                  <p:childTnLst>
                                    <p:set>
                                      <p:cBhvr>
                                        <p:cTn id="6" dur="1" fill="hold">
                                          <p:stCondLst>
                                            <p:cond delay="0"/>
                                          </p:stCondLst>
                                        </p:cTn>
                                        <p:tgtEl>
                                          <p:spTgt spid="364547">
                                            <p:txEl>
                                              <p:pRg st="0" end="0"/>
                                            </p:txEl>
                                          </p:spTgt>
                                        </p:tgtEl>
                                        <p:attrNameLst>
                                          <p:attrName>style.visibility</p:attrName>
                                        </p:attrNameLst>
                                      </p:cBhvr>
                                      <p:to>
                                        <p:strVal val="visible"/>
                                      </p:to>
                                    </p:set>
                                    <p:animEffect transition="in" filter="barn(inHorizontal)">
                                      <p:cBhvr>
                                        <p:cTn id="7" dur="2000"/>
                                        <p:tgtEl>
                                          <p:spTgt spid="364547">
                                            <p:txEl>
                                              <p:pRg st="0" end="0"/>
                                            </p:txEl>
                                          </p:spTgt>
                                        </p:tgtEl>
                                      </p:cBhvr>
                                    </p:animEffect>
                                  </p:childTnLst>
                                </p:cTn>
                              </p:par>
                            </p:childTnLst>
                          </p:cTn>
                        </p:par>
                        <p:par>
                          <p:cTn id="8" fill="hold" nodeType="afterGroup">
                            <p:stCondLst>
                              <p:cond delay="2000"/>
                            </p:stCondLst>
                            <p:childTnLst>
                              <p:par>
                                <p:cTn id="9" presetID="16" presetClass="entr" presetSubtype="26" fill="hold" nodeType="afterEffect">
                                  <p:stCondLst>
                                    <p:cond delay="0"/>
                                  </p:stCondLst>
                                  <p:childTnLst>
                                    <p:set>
                                      <p:cBhvr>
                                        <p:cTn id="10" dur="1" fill="hold">
                                          <p:stCondLst>
                                            <p:cond delay="0"/>
                                          </p:stCondLst>
                                        </p:cTn>
                                        <p:tgtEl>
                                          <p:spTgt spid="364547">
                                            <p:txEl>
                                              <p:pRg st="1" end="1"/>
                                            </p:txEl>
                                          </p:spTgt>
                                        </p:tgtEl>
                                        <p:attrNameLst>
                                          <p:attrName>style.visibility</p:attrName>
                                        </p:attrNameLst>
                                      </p:cBhvr>
                                      <p:to>
                                        <p:strVal val="visible"/>
                                      </p:to>
                                    </p:set>
                                    <p:animEffect transition="in" filter="barn(inHorizontal)">
                                      <p:cBhvr>
                                        <p:cTn id="11" dur="2000"/>
                                        <p:tgtEl>
                                          <p:spTgt spid="3645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Text Box 2">
            <a:extLst>
              <a:ext uri="{FF2B5EF4-FFF2-40B4-BE49-F238E27FC236}">
                <a16:creationId xmlns:a16="http://schemas.microsoft.com/office/drawing/2014/main" xmlns="" id="{A8802CA8-42BA-4F27-9354-A33E4A0C4D4E}"/>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5571" name="Text Box 3">
            <a:extLst>
              <a:ext uri="{FF2B5EF4-FFF2-40B4-BE49-F238E27FC236}">
                <a16:creationId xmlns:a16="http://schemas.microsoft.com/office/drawing/2014/main" xmlns="" id="{C83B5DA1-A236-42DD-AA10-7AF64925A698}"/>
              </a:ext>
            </a:extLst>
          </p:cNvPr>
          <p:cNvSpPr txBox="1">
            <a:spLocks noChangeArrowheads="1"/>
          </p:cNvSpPr>
          <p:nvPr/>
        </p:nvSpPr>
        <p:spPr bwMode="auto">
          <a:xfrm>
            <a:off x="682625" y="661988"/>
            <a:ext cx="7777163"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lnSpc>
                <a:spcPct val="150000"/>
              </a:lnSpc>
            </a:pPr>
            <a:r>
              <a:rPr lang="fa-IR" altLang="en-US">
                <a:solidFill>
                  <a:srgbClr val="FF3300"/>
                </a:solidFill>
              </a:rPr>
              <a:t>کورت لوین و جهت گیری به سوی عمل پژوهی </a:t>
            </a:r>
          </a:p>
          <a:p>
            <a:pPr algn="just" eaLnBrk="1" hangingPunct="1">
              <a:lnSpc>
                <a:spcPct val="150000"/>
              </a:lnSpc>
            </a:pPr>
            <a:endParaRPr lang="fa-IR" altLang="en-US" b="0"/>
          </a:p>
          <a:p>
            <a:pPr algn="just" eaLnBrk="1" hangingPunct="1">
              <a:lnSpc>
                <a:spcPct val="150000"/>
              </a:lnSpc>
            </a:pPr>
            <a:r>
              <a:rPr lang="fa-IR" altLang="en-US">
                <a:solidFill>
                  <a:srgbClr val="66FF99"/>
                </a:solidFill>
              </a:rPr>
              <a:t>کورت لوین:</a:t>
            </a:r>
          </a:p>
          <a:p>
            <a:pPr algn="just" eaLnBrk="1" hangingPunct="1">
              <a:lnSpc>
                <a:spcPct val="150000"/>
              </a:lnSpc>
              <a:buFontTx/>
              <a:buChar char="•"/>
            </a:pPr>
            <a:r>
              <a:rPr lang="fa-IR" altLang="en-US" b="0">
                <a:solidFill>
                  <a:srgbClr val="FFFF00"/>
                </a:solidFill>
              </a:rPr>
              <a:t>جدیدترین مدافع ترکیب </a:t>
            </a:r>
          </a:p>
          <a:p>
            <a:pPr algn="just" eaLnBrk="1" hangingPunct="1">
              <a:lnSpc>
                <a:spcPct val="150000"/>
              </a:lnSpc>
              <a:buFontTx/>
              <a:buChar char="•"/>
            </a:pPr>
            <a:r>
              <a:rPr lang="fa-IR" altLang="en-US" b="0">
                <a:solidFill>
                  <a:srgbClr val="FFFF00"/>
                </a:solidFill>
              </a:rPr>
              <a:t>روان شناسی اجتماعی کاربردی نظری با روان شناسی اجتماعی عملی در یک ساختار مشترک و زمینه یکسان است.</a:t>
            </a:r>
          </a:p>
          <a:p>
            <a:pPr algn="just" eaLnBrk="1" hangingPunct="1">
              <a:lnSpc>
                <a:spcPct val="150000"/>
              </a:lnSpc>
              <a:buFontTx/>
              <a:buChar char="•"/>
            </a:pPr>
            <a:r>
              <a:rPr lang="fa-IR" altLang="en-US" b="0">
                <a:solidFill>
                  <a:srgbClr val="FFFF00"/>
                </a:solidFill>
              </a:rPr>
              <a:t>بنیانگذار موسسه پویایی گروه</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365571">
                                            <p:txEl>
                                              <p:pRg st="0" end="0"/>
                                            </p:txEl>
                                          </p:spTgt>
                                        </p:tgtEl>
                                        <p:attrNameLst>
                                          <p:attrName>style.visibility</p:attrName>
                                        </p:attrNameLst>
                                      </p:cBhvr>
                                      <p:to>
                                        <p:strVal val="visible"/>
                                      </p:to>
                                    </p:set>
                                    <p:anim to="" calcmode="lin" valueType="num">
                                      <p:cBhvr>
                                        <p:cTn id="7" dur="1" fill="hold"/>
                                        <p:tgtEl>
                                          <p:spTgt spid="365571">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65571">
                                            <p:txEl>
                                              <p:pRg st="2" end="2"/>
                                            </p:txEl>
                                          </p:spTgt>
                                        </p:tgtEl>
                                        <p:attrNameLst>
                                          <p:attrName>style.visibility</p:attrName>
                                        </p:attrNameLst>
                                      </p:cBhvr>
                                      <p:to>
                                        <p:strVal val="visible"/>
                                      </p:to>
                                    </p:set>
                                    <p:anim to="" calcmode="lin" valueType="num">
                                      <p:cBhvr>
                                        <p:cTn id="11" dur="1" fill="hold"/>
                                        <p:tgtEl>
                                          <p:spTgt spid="365571">
                                            <p:txEl>
                                              <p:pRg st="2" end="2"/>
                                            </p:txEl>
                                          </p:spTgt>
                                        </p:tgtEl>
                                        <p:attrNameLst>
                                          <p:attrName/>
                                        </p:attrNameLst>
                                      </p:cBhvr>
                                    </p:anim>
                                  </p:childTnLst>
                                </p:cTn>
                              </p:par>
                            </p:childTnLst>
                          </p:cTn>
                        </p:par>
                        <p:par>
                          <p:cTn id="12" fill="hold" nodeType="afterGroup">
                            <p:stCondLst>
                              <p:cond delay="0"/>
                            </p:stCondLst>
                            <p:childTnLst>
                              <p:par>
                                <p:cTn id="13" presetID="24" presetClass="entr" presetSubtype="0" fill="hold" nodeType="afterEffect">
                                  <p:stCondLst>
                                    <p:cond delay="0"/>
                                  </p:stCondLst>
                                  <p:childTnLst>
                                    <p:set>
                                      <p:cBhvr>
                                        <p:cTn id="14" dur="1" fill="hold">
                                          <p:stCondLst>
                                            <p:cond delay="0"/>
                                          </p:stCondLst>
                                        </p:cTn>
                                        <p:tgtEl>
                                          <p:spTgt spid="365571">
                                            <p:txEl>
                                              <p:pRg st="3" end="3"/>
                                            </p:txEl>
                                          </p:spTgt>
                                        </p:tgtEl>
                                        <p:attrNameLst>
                                          <p:attrName>style.visibility</p:attrName>
                                        </p:attrNameLst>
                                      </p:cBhvr>
                                      <p:to>
                                        <p:strVal val="visible"/>
                                      </p:to>
                                    </p:set>
                                    <p:anim to="" calcmode="lin" valueType="num">
                                      <p:cBhvr>
                                        <p:cTn id="15" dur="1" fill="hold"/>
                                        <p:tgtEl>
                                          <p:spTgt spid="365571">
                                            <p:txEl>
                                              <p:pRg st="3" end="3"/>
                                            </p:txEl>
                                          </p:spTgt>
                                        </p:tgtEl>
                                        <p:attrNameLst>
                                          <p:attrName/>
                                        </p:attrNameLst>
                                      </p:cBhvr>
                                    </p:anim>
                                  </p:childTnLst>
                                </p:cTn>
                              </p:par>
                            </p:childTnLst>
                          </p:cTn>
                        </p:par>
                        <p:par>
                          <p:cTn id="16" fill="hold" nodeType="afterGroup">
                            <p:stCondLst>
                              <p:cond delay="0"/>
                            </p:stCondLst>
                            <p:childTnLst>
                              <p:par>
                                <p:cTn id="17" presetID="24" presetClass="entr" presetSubtype="0" fill="hold" nodeType="afterEffect">
                                  <p:stCondLst>
                                    <p:cond delay="0"/>
                                  </p:stCondLst>
                                  <p:childTnLst>
                                    <p:set>
                                      <p:cBhvr>
                                        <p:cTn id="18" dur="1" fill="hold">
                                          <p:stCondLst>
                                            <p:cond delay="0"/>
                                          </p:stCondLst>
                                        </p:cTn>
                                        <p:tgtEl>
                                          <p:spTgt spid="365571">
                                            <p:txEl>
                                              <p:pRg st="4" end="4"/>
                                            </p:txEl>
                                          </p:spTgt>
                                        </p:tgtEl>
                                        <p:attrNameLst>
                                          <p:attrName>style.visibility</p:attrName>
                                        </p:attrNameLst>
                                      </p:cBhvr>
                                      <p:to>
                                        <p:strVal val="visible"/>
                                      </p:to>
                                    </p:set>
                                    <p:anim to="" calcmode="lin" valueType="num">
                                      <p:cBhvr>
                                        <p:cTn id="19" dur="1" fill="hold"/>
                                        <p:tgtEl>
                                          <p:spTgt spid="365571">
                                            <p:txEl>
                                              <p:pRg st="4" end="4"/>
                                            </p:txEl>
                                          </p:spTgt>
                                        </p:tgtEl>
                                        <p:attrNameLst>
                                          <p:attrName/>
                                        </p:attrNameLst>
                                      </p:cBhvr>
                                    </p:anim>
                                  </p:childTnLst>
                                </p:cTn>
                              </p:par>
                            </p:childTnLst>
                          </p:cTn>
                        </p:par>
                        <p:par>
                          <p:cTn id="20" fill="hold" nodeType="afterGroup">
                            <p:stCondLst>
                              <p:cond delay="0"/>
                            </p:stCondLst>
                            <p:childTnLst>
                              <p:par>
                                <p:cTn id="21" presetID="24" presetClass="entr" presetSubtype="0" fill="hold" nodeType="afterEffect">
                                  <p:stCondLst>
                                    <p:cond delay="0"/>
                                  </p:stCondLst>
                                  <p:childTnLst>
                                    <p:set>
                                      <p:cBhvr>
                                        <p:cTn id="22" dur="1" fill="hold">
                                          <p:stCondLst>
                                            <p:cond delay="0"/>
                                          </p:stCondLst>
                                        </p:cTn>
                                        <p:tgtEl>
                                          <p:spTgt spid="365571">
                                            <p:txEl>
                                              <p:pRg st="5" end="5"/>
                                            </p:txEl>
                                          </p:spTgt>
                                        </p:tgtEl>
                                        <p:attrNameLst>
                                          <p:attrName>style.visibility</p:attrName>
                                        </p:attrNameLst>
                                      </p:cBhvr>
                                      <p:to>
                                        <p:strVal val="visible"/>
                                      </p:to>
                                    </p:set>
                                    <p:anim to="" calcmode="lin" valueType="num">
                                      <p:cBhvr>
                                        <p:cTn id="23" dur="1" fill="hold"/>
                                        <p:tgtEl>
                                          <p:spTgt spid="365571">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218" name="Text Box 2">
            <a:extLst>
              <a:ext uri="{FF2B5EF4-FFF2-40B4-BE49-F238E27FC236}">
                <a16:creationId xmlns:a16="http://schemas.microsoft.com/office/drawing/2014/main" xmlns="" id="{32C7FF8C-509F-412A-9ECE-F1A3B04F884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6595" name="Text Box 3">
            <a:extLst>
              <a:ext uri="{FF2B5EF4-FFF2-40B4-BE49-F238E27FC236}">
                <a16:creationId xmlns:a16="http://schemas.microsoft.com/office/drawing/2014/main" xmlns="" id="{2C9C57A0-1ED8-421C-8E2E-BF8F8C8E3951}"/>
              </a:ext>
            </a:extLst>
          </p:cNvPr>
          <p:cNvSpPr txBox="1">
            <a:spLocks noChangeArrowheads="1"/>
          </p:cNvSpPr>
          <p:nvPr/>
        </p:nvSpPr>
        <p:spPr bwMode="auto">
          <a:xfrm>
            <a:off x="755650" y="549275"/>
            <a:ext cx="7632700" cy="409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800100" indent="-34290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بررسی چند مسئله روان شناسی اجتماعی کاربردی</a:t>
            </a:r>
          </a:p>
          <a:p>
            <a:pPr algn="just" eaLnBrk="1" hangingPunct="1">
              <a:lnSpc>
                <a:spcPct val="150000"/>
              </a:lnSpc>
            </a:pPr>
            <a:r>
              <a:rPr lang="fa-IR" altLang="en-US" sz="2500">
                <a:solidFill>
                  <a:srgbClr val="66FFFF"/>
                </a:solidFill>
              </a:rPr>
              <a:t>1- مراقبت های بهداشتی و پزشکی</a:t>
            </a:r>
          </a:p>
          <a:p>
            <a:pPr lvl="1" algn="just" eaLnBrk="1" hangingPunct="1">
              <a:lnSpc>
                <a:spcPct val="150000"/>
              </a:lnSpc>
              <a:buFontTx/>
              <a:buChar char="•"/>
            </a:pPr>
            <a:r>
              <a:rPr lang="fa-IR" altLang="en-US" b="0">
                <a:solidFill>
                  <a:srgbClr val="FFFF00"/>
                </a:solidFill>
              </a:rPr>
              <a:t>علل بیماریها</a:t>
            </a:r>
          </a:p>
          <a:p>
            <a:pPr lvl="1" algn="just" eaLnBrk="1" hangingPunct="1">
              <a:lnSpc>
                <a:spcPct val="150000"/>
              </a:lnSpc>
              <a:buFontTx/>
              <a:buChar char="•"/>
            </a:pPr>
            <a:r>
              <a:rPr lang="fa-IR" altLang="en-US" b="0">
                <a:solidFill>
                  <a:srgbClr val="FFFF00"/>
                </a:solidFill>
              </a:rPr>
              <a:t>تشخیص مسائل پزشکی</a:t>
            </a:r>
          </a:p>
          <a:p>
            <a:pPr lvl="1" algn="just" eaLnBrk="1" hangingPunct="1">
              <a:lnSpc>
                <a:spcPct val="150000"/>
              </a:lnSpc>
              <a:buFontTx/>
              <a:buChar char="•"/>
            </a:pPr>
            <a:r>
              <a:rPr lang="fa-IR" altLang="en-US" b="0">
                <a:solidFill>
                  <a:srgbClr val="FFFF00"/>
                </a:solidFill>
              </a:rPr>
              <a:t>پیشگیری از بیماریها 	     مکان کنترل سلامت </a:t>
            </a:r>
          </a:p>
          <a:p>
            <a:pPr lvl="1" algn="just" eaLnBrk="1" hangingPunct="1">
              <a:lnSpc>
                <a:spcPct val="150000"/>
              </a:lnSpc>
              <a:buFontTx/>
              <a:buChar char="•"/>
            </a:pPr>
            <a:r>
              <a:rPr lang="fa-IR" altLang="en-US" b="0">
                <a:solidFill>
                  <a:srgbClr val="FFFF00"/>
                </a:solidFill>
              </a:rPr>
              <a:t>درمان بیماری</a:t>
            </a:r>
          </a:p>
        </p:txBody>
      </p:sp>
      <p:sp>
        <p:nvSpPr>
          <p:cNvPr id="366596" name="Line 4">
            <a:extLst>
              <a:ext uri="{FF2B5EF4-FFF2-40B4-BE49-F238E27FC236}">
                <a16:creationId xmlns:a16="http://schemas.microsoft.com/office/drawing/2014/main" xmlns="" id="{11154FE4-597B-4530-92B8-22521183479F}"/>
              </a:ext>
            </a:extLst>
          </p:cNvPr>
          <p:cNvSpPr>
            <a:spLocks noChangeShapeType="1"/>
          </p:cNvSpPr>
          <p:nvPr/>
        </p:nvSpPr>
        <p:spPr bwMode="auto">
          <a:xfrm flipH="1">
            <a:off x="4427538" y="3573463"/>
            <a:ext cx="720725" cy="0"/>
          </a:xfrm>
          <a:prstGeom prst="line">
            <a:avLst/>
          </a:prstGeom>
          <a:noFill/>
          <a:ln w="28575">
            <a:solidFill>
              <a:srgbClr val="66FFFF"/>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afterEffect">
                                  <p:stCondLst>
                                    <p:cond delay="0"/>
                                  </p:stCondLst>
                                  <p:childTnLst>
                                    <p:set>
                                      <p:cBhvr>
                                        <p:cTn id="6" dur="1" fill="hold">
                                          <p:stCondLst>
                                            <p:cond delay="0"/>
                                          </p:stCondLst>
                                        </p:cTn>
                                        <p:tgtEl>
                                          <p:spTgt spid="366595">
                                            <p:txEl>
                                              <p:pRg st="0" end="0"/>
                                            </p:txEl>
                                          </p:spTgt>
                                        </p:tgtEl>
                                        <p:attrNameLst>
                                          <p:attrName>style.visibility</p:attrName>
                                        </p:attrNameLst>
                                      </p:cBhvr>
                                      <p:to>
                                        <p:strVal val="visible"/>
                                      </p:to>
                                    </p:set>
                                    <p:animEffect transition="in" filter="diamond(out)">
                                      <p:cBhvr>
                                        <p:cTn id="7" dur="2000"/>
                                        <p:tgtEl>
                                          <p:spTgt spid="366595">
                                            <p:txEl>
                                              <p:pRg st="0" end="0"/>
                                            </p:txEl>
                                          </p:spTgt>
                                        </p:tgtEl>
                                      </p:cBhvr>
                                    </p:animEffect>
                                  </p:childTnLst>
                                </p:cTn>
                              </p:par>
                            </p:childTnLst>
                          </p:cTn>
                        </p:par>
                        <p:par>
                          <p:cTn id="8" fill="hold" nodeType="afterGroup">
                            <p:stCondLst>
                              <p:cond delay="2000"/>
                            </p:stCondLst>
                            <p:childTnLst>
                              <p:par>
                                <p:cTn id="9" presetID="8" presetClass="entr" presetSubtype="32" fill="hold" nodeType="afterEffect">
                                  <p:stCondLst>
                                    <p:cond delay="0"/>
                                  </p:stCondLst>
                                  <p:childTnLst>
                                    <p:set>
                                      <p:cBhvr>
                                        <p:cTn id="10" dur="1" fill="hold">
                                          <p:stCondLst>
                                            <p:cond delay="0"/>
                                          </p:stCondLst>
                                        </p:cTn>
                                        <p:tgtEl>
                                          <p:spTgt spid="366595">
                                            <p:txEl>
                                              <p:pRg st="1" end="1"/>
                                            </p:txEl>
                                          </p:spTgt>
                                        </p:tgtEl>
                                        <p:attrNameLst>
                                          <p:attrName>style.visibility</p:attrName>
                                        </p:attrNameLst>
                                      </p:cBhvr>
                                      <p:to>
                                        <p:strVal val="visible"/>
                                      </p:to>
                                    </p:set>
                                    <p:animEffect transition="in" filter="diamond(out)">
                                      <p:cBhvr>
                                        <p:cTn id="11" dur="2000"/>
                                        <p:tgtEl>
                                          <p:spTgt spid="366595">
                                            <p:txEl>
                                              <p:pRg st="1" end="1"/>
                                            </p:txEl>
                                          </p:spTgt>
                                        </p:tgtEl>
                                      </p:cBhvr>
                                    </p:animEffect>
                                  </p:childTnLst>
                                </p:cTn>
                              </p:par>
                            </p:childTnLst>
                          </p:cTn>
                        </p:par>
                        <p:par>
                          <p:cTn id="12" fill="hold" nodeType="afterGroup">
                            <p:stCondLst>
                              <p:cond delay="4000"/>
                            </p:stCondLst>
                            <p:childTnLst>
                              <p:par>
                                <p:cTn id="13" presetID="8" presetClass="entr" presetSubtype="32" fill="hold" nodeType="afterEffect">
                                  <p:stCondLst>
                                    <p:cond delay="0"/>
                                  </p:stCondLst>
                                  <p:childTnLst>
                                    <p:set>
                                      <p:cBhvr>
                                        <p:cTn id="14" dur="1" fill="hold">
                                          <p:stCondLst>
                                            <p:cond delay="0"/>
                                          </p:stCondLst>
                                        </p:cTn>
                                        <p:tgtEl>
                                          <p:spTgt spid="366595">
                                            <p:txEl>
                                              <p:pRg st="2" end="2"/>
                                            </p:txEl>
                                          </p:spTgt>
                                        </p:tgtEl>
                                        <p:attrNameLst>
                                          <p:attrName>style.visibility</p:attrName>
                                        </p:attrNameLst>
                                      </p:cBhvr>
                                      <p:to>
                                        <p:strVal val="visible"/>
                                      </p:to>
                                    </p:set>
                                    <p:animEffect transition="in" filter="diamond(out)">
                                      <p:cBhvr>
                                        <p:cTn id="15" dur="2000"/>
                                        <p:tgtEl>
                                          <p:spTgt spid="366595">
                                            <p:txEl>
                                              <p:pRg st="2" end="2"/>
                                            </p:txEl>
                                          </p:spTgt>
                                        </p:tgtEl>
                                      </p:cBhvr>
                                    </p:animEffect>
                                  </p:childTnLst>
                                </p:cTn>
                              </p:par>
                            </p:childTnLst>
                          </p:cTn>
                        </p:par>
                        <p:par>
                          <p:cTn id="16" fill="hold" nodeType="afterGroup">
                            <p:stCondLst>
                              <p:cond delay="6000"/>
                            </p:stCondLst>
                            <p:childTnLst>
                              <p:par>
                                <p:cTn id="17" presetID="8" presetClass="entr" presetSubtype="32" fill="hold" nodeType="afterEffect">
                                  <p:stCondLst>
                                    <p:cond delay="0"/>
                                  </p:stCondLst>
                                  <p:childTnLst>
                                    <p:set>
                                      <p:cBhvr>
                                        <p:cTn id="18" dur="1" fill="hold">
                                          <p:stCondLst>
                                            <p:cond delay="0"/>
                                          </p:stCondLst>
                                        </p:cTn>
                                        <p:tgtEl>
                                          <p:spTgt spid="366595">
                                            <p:txEl>
                                              <p:pRg st="3" end="3"/>
                                            </p:txEl>
                                          </p:spTgt>
                                        </p:tgtEl>
                                        <p:attrNameLst>
                                          <p:attrName>style.visibility</p:attrName>
                                        </p:attrNameLst>
                                      </p:cBhvr>
                                      <p:to>
                                        <p:strVal val="visible"/>
                                      </p:to>
                                    </p:set>
                                    <p:animEffect transition="in" filter="diamond(out)">
                                      <p:cBhvr>
                                        <p:cTn id="19" dur="2000"/>
                                        <p:tgtEl>
                                          <p:spTgt spid="366595">
                                            <p:txEl>
                                              <p:pRg st="3" end="3"/>
                                            </p:txEl>
                                          </p:spTgt>
                                        </p:tgtEl>
                                      </p:cBhvr>
                                    </p:animEffect>
                                  </p:childTnLst>
                                </p:cTn>
                              </p:par>
                            </p:childTnLst>
                          </p:cTn>
                        </p:par>
                        <p:par>
                          <p:cTn id="20" fill="hold" nodeType="afterGroup">
                            <p:stCondLst>
                              <p:cond delay="8000"/>
                            </p:stCondLst>
                            <p:childTnLst>
                              <p:par>
                                <p:cTn id="21" presetID="8" presetClass="entr" presetSubtype="32" fill="hold" nodeType="afterEffect">
                                  <p:stCondLst>
                                    <p:cond delay="0"/>
                                  </p:stCondLst>
                                  <p:childTnLst>
                                    <p:set>
                                      <p:cBhvr>
                                        <p:cTn id="22" dur="1" fill="hold">
                                          <p:stCondLst>
                                            <p:cond delay="0"/>
                                          </p:stCondLst>
                                        </p:cTn>
                                        <p:tgtEl>
                                          <p:spTgt spid="366595">
                                            <p:txEl>
                                              <p:pRg st="4" end="4"/>
                                            </p:txEl>
                                          </p:spTgt>
                                        </p:tgtEl>
                                        <p:attrNameLst>
                                          <p:attrName>style.visibility</p:attrName>
                                        </p:attrNameLst>
                                      </p:cBhvr>
                                      <p:to>
                                        <p:strVal val="visible"/>
                                      </p:to>
                                    </p:set>
                                    <p:animEffect transition="in" filter="diamond(out)">
                                      <p:cBhvr>
                                        <p:cTn id="23" dur="2000"/>
                                        <p:tgtEl>
                                          <p:spTgt spid="366595">
                                            <p:txEl>
                                              <p:pRg st="4" end="4"/>
                                            </p:txEl>
                                          </p:spTgt>
                                        </p:tgtEl>
                                      </p:cBhvr>
                                    </p:animEffect>
                                  </p:childTnLst>
                                </p:cTn>
                              </p:par>
                            </p:childTnLst>
                          </p:cTn>
                        </p:par>
                        <p:par>
                          <p:cTn id="24" fill="hold" nodeType="afterGroup">
                            <p:stCondLst>
                              <p:cond delay="10000"/>
                            </p:stCondLst>
                            <p:childTnLst>
                              <p:par>
                                <p:cTn id="25" presetID="2" presetClass="entr" presetSubtype="1" fill="hold" nodeType="afterEffect">
                                  <p:stCondLst>
                                    <p:cond delay="0"/>
                                  </p:stCondLst>
                                  <p:childTnLst>
                                    <p:set>
                                      <p:cBhvr>
                                        <p:cTn id="26" dur="1" fill="hold">
                                          <p:stCondLst>
                                            <p:cond delay="0"/>
                                          </p:stCondLst>
                                        </p:cTn>
                                        <p:tgtEl>
                                          <p:spTgt spid="366596"/>
                                        </p:tgtEl>
                                        <p:attrNameLst>
                                          <p:attrName>style.visibility</p:attrName>
                                        </p:attrNameLst>
                                      </p:cBhvr>
                                      <p:to>
                                        <p:strVal val="visible"/>
                                      </p:to>
                                    </p:set>
                                    <p:anim calcmode="lin" valueType="num">
                                      <p:cBhvr additive="base">
                                        <p:cTn id="27" dur="2000" fill="hold"/>
                                        <p:tgtEl>
                                          <p:spTgt spid="366596"/>
                                        </p:tgtEl>
                                        <p:attrNameLst>
                                          <p:attrName>ppt_x</p:attrName>
                                        </p:attrNameLst>
                                      </p:cBhvr>
                                      <p:tavLst>
                                        <p:tav tm="0">
                                          <p:val>
                                            <p:strVal val="#ppt_x"/>
                                          </p:val>
                                        </p:tav>
                                        <p:tav tm="100000">
                                          <p:val>
                                            <p:strVal val="#ppt_x"/>
                                          </p:val>
                                        </p:tav>
                                      </p:tavLst>
                                    </p:anim>
                                    <p:anim calcmode="lin" valueType="num">
                                      <p:cBhvr additive="base">
                                        <p:cTn id="28" dur="2000" fill="hold"/>
                                        <p:tgtEl>
                                          <p:spTgt spid="366596"/>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12000"/>
                            </p:stCondLst>
                            <p:childTnLst>
                              <p:par>
                                <p:cTn id="30" presetID="16" presetClass="entr" presetSubtype="26" fill="hold" nodeType="afterEffect">
                                  <p:stCondLst>
                                    <p:cond delay="0"/>
                                  </p:stCondLst>
                                  <p:childTnLst>
                                    <p:set>
                                      <p:cBhvr>
                                        <p:cTn id="31" dur="1" fill="hold">
                                          <p:stCondLst>
                                            <p:cond delay="0"/>
                                          </p:stCondLst>
                                        </p:cTn>
                                        <p:tgtEl>
                                          <p:spTgt spid="366595">
                                            <p:txEl>
                                              <p:pRg st="5" end="5"/>
                                            </p:txEl>
                                          </p:spTgt>
                                        </p:tgtEl>
                                        <p:attrNameLst>
                                          <p:attrName>style.visibility</p:attrName>
                                        </p:attrNameLst>
                                      </p:cBhvr>
                                      <p:to>
                                        <p:strVal val="visible"/>
                                      </p:to>
                                    </p:set>
                                    <p:animEffect transition="in" filter="barn(inHorizontal)">
                                      <p:cBhvr>
                                        <p:cTn id="32" dur="2000"/>
                                        <p:tgtEl>
                                          <p:spTgt spid="36659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Text Box 2">
            <a:extLst>
              <a:ext uri="{FF2B5EF4-FFF2-40B4-BE49-F238E27FC236}">
                <a16:creationId xmlns:a16="http://schemas.microsoft.com/office/drawing/2014/main" xmlns="" id="{E1283AC3-1902-479B-8896-EA8DE30F7810}"/>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7619" name="Text Box 3">
            <a:extLst>
              <a:ext uri="{FF2B5EF4-FFF2-40B4-BE49-F238E27FC236}">
                <a16:creationId xmlns:a16="http://schemas.microsoft.com/office/drawing/2014/main" xmlns="" id="{09E7DF99-E625-414E-994A-205949FAB563}"/>
              </a:ext>
            </a:extLst>
          </p:cNvPr>
          <p:cNvSpPr txBox="1">
            <a:spLocks noChangeArrowheads="1"/>
          </p:cNvSpPr>
          <p:nvPr/>
        </p:nvSpPr>
        <p:spPr bwMode="auto">
          <a:xfrm>
            <a:off x="611188" y="628650"/>
            <a:ext cx="7920037" cy="3406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800100" indent="-34290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sz="2500">
                <a:solidFill>
                  <a:srgbClr val="66FFFF"/>
                </a:solidFill>
              </a:rPr>
              <a:t>2- صرفه جویی در مصرف انرژی </a:t>
            </a:r>
          </a:p>
          <a:p>
            <a:pPr lvl="1" algn="just" eaLnBrk="1" hangingPunct="1">
              <a:lnSpc>
                <a:spcPct val="150000"/>
              </a:lnSpc>
              <a:buFontTx/>
              <a:buChar char="•"/>
            </a:pPr>
            <a:r>
              <a:rPr lang="fa-IR" altLang="en-US" b="0">
                <a:solidFill>
                  <a:srgbClr val="FFFF00"/>
                </a:solidFill>
              </a:rPr>
              <a:t>کوشش برای یافتن راههایی برای تشویق افراد به کاهش مصرف انرژی</a:t>
            </a:r>
          </a:p>
          <a:p>
            <a:pPr lvl="1" algn="just" eaLnBrk="1" hangingPunct="1">
              <a:lnSpc>
                <a:spcPct val="150000"/>
              </a:lnSpc>
              <a:buFontTx/>
              <a:buChar char="•"/>
            </a:pPr>
            <a:r>
              <a:rPr lang="fa-IR" altLang="en-US" b="0">
                <a:solidFill>
                  <a:srgbClr val="FFFF00"/>
                </a:solidFill>
              </a:rPr>
              <a:t>استفاده از اصول یادگیری و تقویت و کاربرد مشوقهای مالی</a:t>
            </a:r>
          </a:p>
          <a:p>
            <a:pPr lvl="1" algn="just" eaLnBrk="1" hangingPunct="1">
              <a:lnSpc>
                <a:spcPct val="150000"/>
              </a:lnSpc>
              <a:buFontTx/>
              <a:buChar char="•"/>
            </a:pPr>
            <a:r>
              <a:rPr lang="fa-IR" altLang="en-US" b="0">
                <a:solidFill>
                  <a:srgbClr val="FFFF00"/>
                </a:solidFill>
              </a:rPr>
              <a:t>مفاهیم «تراژدی اشتراک» و «تله اجتماعی»</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afterEffect">
                                  <p:stCondLst>
                                    <p:cond delay="0"/>
                                  </p:stCondLst>
                                  <p:childTnLst>
                                    <p:set>
                                      <p:cBhvr>
                                        <p:cTn id="6" dur="1" fill="hold">
                                          <p:stCondLst>
                                            <p:cond delay="0"/>
                                          </p:stCondLst>
                                        </p:cTn>
                                        <p:tgtEl>
                                          <p:spTgt spid="367619">
                                            <p:txEl>
                                              <p:pRg st="0" end="0"/>
                                            </p:txEl>
                                          </p:spTgt>
                                        </p:tgtEl>
                                        <p:attrNameLst>
                                          <p:attrName>style.visibility</p:attrName>
                                        </p:attrNameLst>
                                      </p:cBhvr>
                                      <p:to>
                                        <p:strVal val="visible"/>
                                      </p:to>
                                    </p:set>
                                    <p:anim calcmode="lin" valueType="num">
                                      <p:cBhvr additive="base">
                                        <p:cTn id="7" dur="2000" fill="hold"/>
                                        <p:tgtEl>
                                          <p:spTgt spid="367619">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67619">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2000"/>
                            </p:stCondLst>
                            <p:childTnLst>
                              <p:par>
                                <p:cTn id="10" presetID="7" presetClass="entr" presetSubtype="8" fill="hold" nodeType="afterEffect">
                                  <p:stCondLst>
                                    <p:cond delay="0"/>
                                  </p:stCondLst>
                                  <p:childTnLst>
                                    <p:set>
                                      <p:cBhvr>
                                        <p:cTn id="11" dur="1" fill="hold">
                                          <p:stCondLst>
                                            <p:cond delay="0"/>
                                          </p:stCondLst>
                                        </p:cTn>
                                        <p:tgtEl>
                                          <p:spTgt spid="367619">
                                            <p:txEl>
                                              <p:pRg st="1" end="1"/>
                                            </p:txEl>
                                          </p:spTgt>
                                        </p:tgtEl>
                                        <p:attrNameLst>
                                          <p:attrName>style.visibility</p:attrName>
                                        </p:attrNameLst>
                                      </p:cBhvr>
                                      <p:to>
                                        <p:strVal val="visible"/>
                                      </p:to>
                                    </p:set>
                                    <p:anim calcmode="lin" valueType="num">
                                      <p:cBhvr additive="base">
                                        <p:cTn id="12" dur="2000" fill="hold"/>
                                        <p:tgtEl>
                                          <p:spTgt spid="367619">
                                            <p:txEl>
                                              <p:pRg st="1" end="1"/>
                                            </p:txEl>
                                          </p:spTgt>
                                        </p:tgtEl>
                                        <p:attrNameLst>
                                          <p:attrName>ppt_x</p:attrName>
                                        </p:attrNameLst>
                                      </p:cBhvr>
                                      <p:tavLst>
                                        <p:tav tm="0">
                                          <p:val>
                                            <p:strVal val="0-#ppt_w/2"/>
                                          </p:val>
                                        </p:tav>
                                        <p:tav tm="100000">
                                          <p:val>
                                            <p:strVal val="#ppt_x"/>
                                          </p:val>
                                        </p:tav>
                                      </p:tavLst>
                                    </p:anim>
                                    <p:anim calcmode="lin" valueType="num">
                                      <p:cBhvr additive="base">
                                        <p:cTn id="13" dur="2000" fill="hold"/>
                                        <p:tgtEl>
                                          <p:spTgt spid="367619">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4000"/>
                            </p:stCondLst>
                            <p:childTnLst>
                              <p:par>
                                <p:cTn id="15" presetID="7" presetClass="entr" presetSubtype="8" fill="hold" nodeType="afterEffect">
                                  <p:stCondLst>
                                    <p:cond delay="0"/>
                                  </p:stCondLst>
                                  <p:childTnLst>
                                    <p:set>
                                      <p:cBhvr>
                                        <p:cTn id="16" dur="1" fill="hold">
                                          <p:stCondLst>
                                            <p:cond delay="0"/>
                                          </p:stCondLst>
                                        </p:cTn>
                                        <p:tgtEl>
                                          <p:spTgt spid="367619">
                                            <p:txEl>
                                              <p:pRg st="2" end="2"/>
                                            </p:txEl>
                                          </p:spTgt>
                                        </p:tgtEl>
                                        <p:attrNameLst>
                                          <p:attrName>style.visibility</p:attrName>
                                        </p:attrNameLst>
                                      </p:cBhvr>
                                      <p:to>
                                        <p:strVal val="visible"/>
                                      </p:to>
                                    </p:set>
                                    <p:anim calcmode="lin" valueType="num">
                                      <p:cBhvr additive="base">
                                        <p:cTn id="17" dur="2000" fill="hold"/>
                                        <p:tgtEl>
                                          <p:spTgt spid="367619">
                                            <p:txEl>
                                              <p:pRg st="2" end="2"/>
                                            </p:txEl>
                                          </p:spTgt>
                                        </p:tgtEl>
                                        <p:attrNameLst>
                                          <p:attrName>ppt_x</p:attrName>
                                        </p:attrNameLst>
                                      </p:cBhvr>
                                      <p:tavLst>
                                        <p:tav tm="0">
                                          <p:val>
                                            <p:strVal val="0-#ppt_w/2"/>
                                          </p:val>
                                        </p:tav>
                                        <p:tav tm="100000">
                                          <p:val>
                                            <p:strVal val="#ppt_x"/>
                                          </p:val>
                                        </p:tav>
                                      </p:tavLst>
                                    </p:anim>
                                    <p:anim calcmode="lin" valueType="num">
                                      <p:cBhvr additive="base">
                                        <p:cTn id="18" dur="2000" fill="hold"/>
                                        <p:tgtEl>
                                          <p:spTgt spid="367619">
                                            <p:txEl>
                                              <p:pRg st="2" end="2"/>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6000"/>
                            </p:stCondLst>
                            <p:childTnLst>
                              <p:par>
                                <p:cTn id="20" presetID="7" presetClass="entr" presetSubtype="8" fill="hold" nodeType="afterEffect">
                                  <p:stCondLst>
                                    <p:cond delay="0"/>
                                  </p:stCondLst>
                                  <p:childTnLst>
                                    <p:set>
                                      <p:cBhvr>
                                        <p:cTn id="21" dur="1" fill="hold">
                                          <p:stCondLst>
                                            <p:cond delay="0"/>
                                          </p:stCondLst>
                                        </p:cTn>
                                        <p:tgtEl>
                                          <p:spTgt spid="367619">
                                            <p:txEl>
                                              <p:pRg st="3" end="3"/>
                                            </p:txEl>
                                          </p:spTgt>
                                        </p:tgtEl>
                                        <p:attrNameLst>
                                          <p:attrName>style.visibility</p:attrName>
                                        </p:attrNameLst>
                                      </p:cBhvr>
                                      <p:to>
                                        <p:strVal val="visible"/>
                                      </p:to>
                                    </p:set>
                                    <p:anim calcmode="lin" valueType="num">
                                      <p:cBhvr additive="base">
                                        <p:cTn id="22" dur="2000" fill="hold"/>
                                        <p:tgtEl>
                                          <p:spTgt spid="367619">
                                            <p:txEl>
                                              <p:pRg st="3" end="3"/>
                                            </p:txEl>
                                          </p:spTgt>
                                        </p:tgtEl>
                                        <p:attrNameLst>
                                          <p:attrName>ppt_x</p:attrName>
                                        </p:attrNameLst>
                                      </p:cBhvr>
                                      <p:tavLst>
                                        <p:tav tm="0">
                                          <p:val>
                                            <p:strVal val="0-#ppt_w/2"/>
                                          </p:val>
                                        </p:tav>
                                        <p:tav tm="100000">
                                          <p:val>
                                            <p:strVal val="#ppt_x"/>
                                          </p:val>
                                        </p:tav>
                                      </p:tavLst>
                                    </p:anim>
                                    <p:anim calcmode="lin" valueType="num">
                                      <p:cBhvr additive="base">
                                        <p:cTn id="23" dur="2000" fill="hold"/>
                                        <p:tgtEl>
                                          <p:spTgt spid="36761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6" name="Text Box 2">
            <a:extLst>
              <a:ext uri="{FF2B5EF4-FFF2-40B4-BE49-F238E27FC236}">
                <a16:creationId xmlns:a16="http://schemas.microsoft.com/office/drawing/2014/main" xmlns="" id="{A7E7ECAB-2AA3-49DC-B87B-7AA0691FFC7B}"/>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8643" name="Text Box 3">
            <a:extLst>
              <a:ext uri="{FF2B5EF4-FFF2-40B4-BE49-F238E27FC236}">
                <a16:creationId xmlns:a16="http://schemas.microsoft.com/office/drawing/2014/main" xmlns="" id="{4201F0B1-0BD6-43A3-8B4E-0181EEC24F43}"/>
              </a:ext>
            </a:extLst>
          </p:cNvPr>
          <p:cNvSpPr txBox="1">
            <a:spLocks noChangeArrowheads="1"/>
          </p:cNvSpPr>
          <p:nvPr/>
        </p:nvSpPr>
        <p:spPr bwMode="auto">
          <a:xfrm>
            <a:off x="684213" y="555625"/>
            <a:ext cx="7848600"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مسائل اجتماعی</a:t>
            </a:r>
            <a:r>
              <a:rPr lang="en-US" altLang="en-US">
                <a:solidFill>
                  <a:srgbClr val="FF3300"/>
                </a:solidFill>
              </a:rPr>
              <a:t> </a:t>
            </a:r>
            <a:r>
              <a:rPr lang="fa-IR" altLang="en-US">
                <a:solidFill>
                  <a:srgbClr val="FF3300"/>
                </a:solidFill>
              </a:rPr>
              <a:t>کاربردی و چگونگی حل آنها</a:t>
            </a:r>
          </a:p>
          <a:p>
            <a:pPr algn="just" eaLnBrk="1" hangingPunct="1">
              <a:lnSpc>
                <a:spcPct val="150000"/>
              </a:lnSpc>
            </a:pPr>
            <a:endParaRPr lang="fa-IR" altLang="en-US">
              <a:solidFill>
                <a:srgbClr val="FF3300"/>
              </a:solidFill>
            </a:endParaRPr>
          </a:p>
          <a:p>
            <a:pPr algn="just" eaLnBrk="1" hangingPunct="1">
              <a:lnSpc>
                <a:spcPct val="150000"/>
              </a:lnSpc>
            </a:pPr>
            <a:r>
              <a:rPr lang="fa-IR" altLang="en-US" b="0">
                <a:solidFill>
                  <a:srgbClr val="FFFF00"/>
                </a:solidFill>
              </a:rPr>
              <a:t>		الف) شخص کردن مسئله </a:t>
            </a:r>
          </a:p>
          <a:p>
            <a:pPr algn="just" eaLnBrk="1" hangingPunct="1">
              <a:lnSpc>
                <a:spcPct val="150000"/>
              </a:lnSpc>
            </a:pPr>
            <a:r>
              <a:rPr lang="fa-IR" altLang="en-US" b="0">
                <a:solidFill>
                  <a:srgbClr val="FFFF00"/>
                </a:solidFill>
              </a:rPr>
              <a:t>		ب) مستند سازی مسئله </a:t>
            </a:r>
          </a:p>
          <a:p>
            <a:pPr algn="just" eaLnBrk="1" hangingPunct="1">
              <a:lnSpc>
                <a:spcPct val="150000"/>
              </a:lnSpc>
            </a:pPr>
            <a:r>
              <a:rPr lang="fa-IR" altLang="en-US" b="0">
                <a:solidFill>
                  <a:srgbClr val="FFFF00"/>
                </a:solidFill>
              </a:rPr>
              <a:t>		ج) ارزیابی راه حلها برای مسائل اجتماعی</a:t>
            </a:r>
          </a:p>
          <a:p>
            <a:pPr algn="just" eaLnBrk="1" hangingPunct="1">
              <a:lnSpc>
                <a:spcPct val="150000"/>
              </a:lnSpc>
            </a:pPr>
            <a:r>
              <a:rPr lang="fa-IR" altLang="en-US" b="0">
                <a:solidFill>
                  <a:srgbClr val="FFFF00"/>
                </a:solidFill>
              </a:rPr>
              <a:t>		د) فراهم کردن وسایل برای ایجاد تغییر</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368643">
                                            <p:txEl>
                                              <p:pRg st="0" end="0"/>
                                            </p:txEl>
                                          </p:spTgt>
                                        </p:tgtEl>
                                        <p:attrNameLst>
                                          <p:attrName>style.visibility</p:attrName>
                                        </p:attrNameLst>
                                      </p:cBhvr>
                                      <p:to>
                                        <p:strVal val="visible"/>
                                      </p:to>
                                    </p:set>
                                    <p:animEffect transition="in" filter="slide(fromLeft)">
                                      <p:cBhvr>
                                        <p:cTn id="7" dur="2000"/>
                                        <p:tgtEl>
                                          <p:spTgt spid="368643">
                                            <p:txEl>
                                              <p:pRg st="0" end="0"/>
                                            </p:txEl>
                                          </p:spTgt>
                                        </p:tgtEl>
                                      </p:cBhvr>
                                    </p:animEffect>
                                  </p:childTnLst>
                                </p:cTn>
                              </p:par>
                            </p:childTnLst>
                          </p:cTn>
                        </p:par>
                        <p:par>
                          <p:cTn id="8" fill="hold" nodeType="afterGroup">
                            <p:stCondLst>
                              <p:cond delay="2000"/>
                            </p:stCondLst>
                            <p:childTnLst>
                              <p:par>
                                <p:cTn id="9" presetID="12" presetClass="entr" presetSubtype="8" fill="hold" nodeType="afterEffect">
                                  <p:stCondLst>
                                    <p:cond delay="0"/>
                                  </p:stCondLst>
                                  <p:childTnLst>
                                    <p:set>
                                      <p:cBhvr>
                                        <p:cTn id="10" dur="1" fill="hold">
                                          <p:stCondLst>
                                            <p:cond delay="0"/>
                                          </p:stCondLst>
                                        </p:cTn>
                                        <p:tgtEl>
                                          <p:spTgt spid="368643">
                                            <p:txEl>
                                              <p:pRg st="2" end="2"/>
                                            </p:txEl>
                                          </p:spTgt>
                                        </p:tgtEl>
                                        <p:attrNameLst>
                                          <p:attrName>style.visibility</p:attrName>
                                        </p:attrNameLst>
                                      </p:cBhvr>
                                      <p:to>
                                        <p:strVal val="visible"/>
                                      </p:to>
                                    </p:set>
                                    <p:animEffect transition="in" filter="slide(fromLeft)">
                                      <p:cBhvr>
                                        <p:cTn id="11" dur="2000"/>
                                        <p:tgtEl>
                                          <p:spTgt spid="368643">
                                            <p:txEl>
                                              <p:pRg st="2" end="2"/>
                                            </p:txEl>
                                          </p:spTgt>
                                        </p:tgtEl>
                                      </p:cBhvr>
                                    </p:animEffect>
                                  </p:childTnLst>
                                </p:cTn>
                              </p:par>
                            </p:childTnLst>
                          </p:cTn>
                        </p:par>
                        <p:par>
                          <p:cTn id="12" fill="hold" nodeType="afterGroup">
                            <p:stCondLst>
                              <p:cond delay="4000"/>
                            </p:stCondLst>
                            <p:childTnLst>
                              <p:par>
                                <p:cTn id="13" presetID="12" presetClass="entr" presetSubtype="8" fill="hold" nodeType="afterEffect">
                                  <p:stCondLst>
                                    <p:cond delay="0"/>
                                  </p:stCondLst>
                                  <p:childTnLst>
                                    <p:set>
                                      <p:cBhvr>
                                        <p:cTn id="14" dur="1" fill="hold">
                                          <p:stCondLst>
                                            <p:cond delay="0"/>
                                          </p:stCondLst>
                                        </p:cTn>
                                        <p:tgtEl>
                                          <p:spTgt spid="368643">
                                            <p:txEl>
                                              <p:pRg st="3" end="3"/>
                                            </p:txEl>
                                          </p:spTgt>
                                        </p:tgtEl>
                                        <p:attrNameLst>
                                          <p:attrName>style.visibility</p:attrName>
                                        </p:attrNameLst>
                                      </p:cBhvr>
                                      <p:to>
                                        <p:strVal val="visible"/>
                                      </p:to>
                                    </p:set>
                                    <p:animEffect transition="in" filter="slide(fromLeft)">
                                      <p:cBhvr>
                                        <p:cTn id="15" dur="2000"/>
                                        <p:tgtEl>
                                          <p:spTgt spid="368643">
                                            <p:txEl>
                                              <p:pRg st="3" end="3"/>
                                            </p:txEl>
                                          </p:spTgt>
                                        </p:tgtEl>
                                      </p:cBhvr>
                                    </p:animEffect>
                                  </p:childTnLst>
                                </p:cTn>
                              </p:par>
                            </p:childTnLst>
                          </p:cTn>
                        </p:par>
                        <p:par>
                          <p:cTn id="16" fill="hold" nodeType="afterGroup">
                            <p:stCondLst>
                              <p:cond delay="6000"/>
                            </p:stCondLst>
                            <p:childTnLst>
                              <p:par>
                                <p:cTn id="17" presetID="12" presetClass="entr" presetSubtype="8" fill="hold" nodeType="afterEffect">
                                  <p:stCondLst>
                                    <p:cond delay="0"/>
                                  </p:stCondLst>
                                  <p:childTnLst>
                                    <p:set>
                                      <p:cBhvr>
                                        <p:cTn id="18" dur="1" fill="hold">
                                          <p:stCondLst>
                                            <p:cond delay="0"/>
                                          </p:stCondLst>
                                        </p:cTn>
                                        <p:tgtEl>
                                          <p:spTgt spid="368643">
                                            <p:txEl>
                                              <p:pRg st="4" end="4"/>
                                            </p:txEl>
                                          </p:spTgt>
                                        </p:tgtEl>
                                        <p:attrNameLst>
                                          <p:attrName>style.visibility</p:attrName>
                                        </p:attrNameLst>
                                      </p:cBhvr>
                                      <p:to>
                                        <p:strVal val="visible"/>
                                      </p:to>
                                    </p:set>
                                    <p:animEffect transition="in" filter="slide(fromLeft)">
                                      <p:cBhvr>
                                        <p:cTn id="19" dur="2000"/>
                                        <p:tgtEl>
                                          <p:spTgt spid="368643">
                                            <p:txEl>
                                              <p:pRg st="4" end="4"/>
                                            </p:txEl>
                                          </p:spTgt>
                                        </p:tgtEl>
                                      </p:cBhvr>
                                    </p:animEffect>
                                  </p:childTnLst>
                                </p:cTn>
                              </p:par>
                            </p:childTnLst>
                          </p:cTn>
                        </p:par>
                        <p:par>
                          <p:cTn id="20" fill="hold" nodeType="afterGroup">
                            <p:stCondLst>
                              <p:cond delay="8000"/>
                            </p:stCondLst>
                            <p:childTnLst>
                              <p:par>
                                <p:cTn id="21" presetID="12" presetClass="entr" presetSubtype="8" fill="hold" nodeType="afterEffect">
                                  <p:stCondLst>
                                    <p:cond delay="0"/>
                                  </p:stCondLst>
                                  <p:childTnLst>
                                    <p:set>
                                      <p:cBhvr>
                                        <p:cTn id="22" dur="1" fill="hold">
                                          <p:stCondLst>
                                            <p:cond delay="0"/>
                                          </p:stCondLst>
                                        </p:cTn>
                                        <p:tgtEl>
                                          <p:spTgt spid="368643">
                                            <p:txEl>
                                              <p:pRg st="5" end="5"/>
                                            </p:txEl>
                                          </p:spTgt>
                                        </p:tgtEl>
                                        <p:attrNameLst>
                                          <p:attrName>style.visibility</p:attrName>
                                        </p:attrNameLst>
                                      </p:cBhvr>
                                      <p:to>
                                        <p:strVal val="visible"/>
                                      </p:to>
                                    </p:set>
                                    <p:animEffect transition="in" filter="slide(fromLeft)">
                                      <p:cBhvr>
                                        <p:cTn id="23" dur="2000"/>
                                        <p:tgtEl>
                                          <p:spTgt spid="36864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290" name="Text Box 2">
            <a:extLst>
              <a:ext uri="{FF2B5EF4-FFF2-40B4-BE49-F238E27FC236}">
                <a16:creationId xmlns:a16="http://schemas.microsoft.com/office/drawing/2014/main" xmlns="" id="{4D742DF2-7D3A-4030-8023-4A55C7A3BCDA}"/>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69667" name="Text Box 3">
            <a:extLst>
              <a:ext uri="{FF2B5EF4-FFF2-40B4-BE49-F238E27FC236}">
                <a16:creationId xmlns:a16="http://schemas.microsoft.com/office/drawing/2014/main" xmlns="" id="{6C02F155-CFE9-43AE-AFA0-335127B73548}"/>
              </a:ext>
            </a:extLst>
          </p:cNvPr>
          <p:cNvSpPr txBox="1">
            <a:spLocks noChangeArrowheads="1"/>
          </p:cNvSpPr>
          <p:nvPr/>
        </p:nvSpPr>
        <p:spPr bwMode="auto">
          <a:xfrm>
            <a:off x="755650" y="549275"/>
            <a:ext cx="76327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just" eaLnBrk="1" hangingPunct="1">
              <a:lnSpc>
                <a:spcPct val="150000"/>
              </a:lnSpc>
            </a:pPr>
            <a:r>
              <a:rPr lang="fa-IR" altLang="en-US">
                <a:solidFill>
                  <a:srgbClr val="FF3300"/>
                </a:solidFill>
              </a:rPr>
              <a:t>خط مشیهای تغییر اجتماعی</a:t>
            </a:r>
          </a:p>
          <a:p>
            <a:pPr algn="just" eaLnBrk="1" hangingPunct="1">
              <a:lnSpc>
                <a:spcPct val="150000"/>
              </a:lnSpc>
            </a:pPr>
            <a:r>
              <a:rPr lang="fa-IR" altLang="en-US" b="0">
                <a:solidFill>
                  <a:srgbClr val="FFFF00"/>
                </a:solidFill>
              </a:rPr>
              <a:t>	</a:t>
            </a:r>
            <a:r>
              <a:rPr lang="fa-IR" altLang="en-US" sz="2500" b="0">
                <a:solidFill>
                  <a:srgbClr val="66FF99"/>
                </a:solidFill>
                <a:cs typeface="B Titr" pitchFamily="2" charset="0"/>
              </a:rPr>
              <a:t>عامل تغییر</a:t>
            </a:r>
            <a:r>
              <a:rPr lang="fa-IR" altLang="en-US" b="0">
                <a:solidFill>
                  <a:srgbClr val="FFFF00"/>
                </a:solidFill>
              </a:rPr>
              <a:t>: افرادی که در برنامه ریزی و کاربرد روشهای تغییر در جامعه شرکت دارند</a:t>
            </a:r>
          </a:p>
        </p:txBody>
      </p:sp>
      <p:grpSp>
        <p:nvGrpSpPr>
          <p:cNvPr id="2" name="Group 11">
            <a:extLst>
              <a:ext uri="{FF2B5EF4-FFF2-40B4-BE49-F238E27FC236}">
                <a16:creationId xmlns:a16="http://schemas.microsoft.com/office/drawing/2014/main" xmlns="" id="{7EC9CA93-51EE-44D3-8357-77FC7E67275E}"/>
              </a:ext>
            </a:extLst>
          </p:cNvPr>
          <p:cNvGrpSpPr>
            <a:grpSpLocks/>
          </p:cNvGrpSpPr>
          <p:nvPr/>
        </p:nvGrpSpPr>
        <p:grpSpPr bwMode="auto">
          <a:xfrm>
            <a:off x="4572000" y="3455988"/>
            <a:ext cx="2759075" cy="1701800"/>
            <a:chOff x="2880" y="2177"/>
            <a:chExt cx="1738" cy="1072"/>
          </a:xfrm>
        </p:grpSpPr>
        <p:sp>
          <p:nvSpPr>
            <p:cNvPr id="268300" name="Line 4">
              <a:extLst>
                <a:ext uri="{FF2B5EF4-FFF2-40B4-BE49-F238E27FC236}">
                  <a16:creationId xmlns:a16="http://schemas.microsoft.com/office/drawing/2014/main" xmlns="" id="{EE9BD049-E86D-473C-AE76-2DB4709A924C}"/>
                </a:ext>
              </a:extLst>
            </p:cNvPr>
            <p:cNvSpPr>
              <a:spLocks noChangeShapeType="1"/>
            </p:cNvSpPr>
            <p:nvPr/>
          </p:nvSpPr>
          <p:spPr bwMode="auto">
            <a:xfrm>
              <a:off x="2880" y="2177"/>
              <a:ext cx="862" cy="544"/>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8301" name="Oval 7">
              <a:extLst>
                <a:ext uri="{FF2B5EF4-FFF2-40B4-BE49-F238E27FC236}">
                  <a16:creationId xmlns:a16="http://schemas.microsoft.com/office/drawing/2014/main" xmlns="" id="{2724FB59-7D22-450C-B115-90F9E2A591D3}"/>
                </a:ext>
              </a:extLst>
            </p:cNvPr>
            <p:cNvSpPr>
              <a:spLocks noChangeArrowheads="1"/>
            </p:cNvSpPr>
            <p:nvPr/>
          </p:nvSpPr>
          <p:spPr bwMode="auto">
            <a:xfrm>
              <a:off x="3152" y="2704"/>
              <a:ext cx="1466" cy="545"/>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عقلایی- تجربی</a:t>
              </a:r>
              <a:endParaRPr lang="en-US" altLang="en-US" sz="2500">
                <a:solidFill>
                  <a:srgbClr val="0000FF"/>
                </a:solidFill>
              </a:endParaRPr>
            </a:p>
          </p:txBody>
        </p:sp>
      </p:grpSp>
      <p:grpSp>
        <p:nvGrpSpPr>
          <p:cNvPr id="3" name="Group 12">
            <a:extLst>
              <a:ext uri="{FF2B5EF4-FFF2-40B4-BE49-F238E27FC236}">
                <a16:creationId xmlns:a16="http://schemas.microsoft.com/office/drawing/2014/main" xmlns="" id="{2976100E-AC1F-4740-9BF9-B4AC4A94977C}"/>
              </a:ext>
            </a:extLst>
          </p:cNvPr>
          <p:cNvGrpSpPr>
            <a:grpSpLocks/>
          </p:cNvGrpSpPr>
          <p:nvPr/>
        </p:nvGrpSpPr>
        <p:grpSpPr bwMode="auto">
          <a:xfrm>
            <a:off x="3517900" y="3449638"/>
            <a:ext cx="2111375" cy="2932112"/>
            <a:chOff x="2216" y="2173"/>
            <a:chExt cx="1330" cy="1847"/>
          </a:xfrm>
        </p:grpSpPr>
        <p:sp>
          <p:nvSpPr>
            <p:cNvPr id="268298" name="Line 5">
              <a:extLst>
                <a:ext uri="{FF2B5EF4-FFF2-40B4-BE49-F238E27FC236}">
                  <a16:creationId xmlns:a16="http://schemas.microsoft.com/office/drawing/2014/main" xmlns="" id="{71C7E2A9-F2F6-4020-BE45-35A86ACB0A43}"/>
                </a:ext>
              </a:extLst>
            </p:cNvPr>
            <p:cNvSpPr>
              <a:spLocks noChangeShapeType="1"/>
            </p:cNvSpPr>
            <p:nvPr/>
          </p:nvSpPr>
          <p:spPr bwMode="auto">
            <a:xfrm>
              <a:off x="2880" y="2173"/>
              <a:ext cx="0" cy="1270"/>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8299" name="Oval 8">
              <a:extLst>
                <a:ext uri="{FF2B5EF4-FFF2-40B4-BE49-F238E27FC236}">
                  <a16:creationId xmlns:a16="http://schemas.microsoft.com/office/drawing/2014/main" xmlns="" id="{1889A3F4-27C0-4F8A-8B64-DE5F3F4907D5}"/>
                </a:ext>
              </a:extLst>
            </p:cNvPr>
            <p:cNvSpPr>
              <a:spLocks noChangeArrowheads="1"/>
            </p:cNvSpPr>
            <p:nvPr/>
          </p:nvSpPr>
          <p:spPr bwMode="auto">
            <a:xfrm>
              <a:off x="2216" y="3430"/>
              <a:ext cx="1330" cy="590"/>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قهری - اجباری</a:t>
              </a:r>
              <a:endParaRPr lang="en-US" altLang="en-US" sz="2500">
                <a:solidFill>
                  <a:srgbClr val="0000FF"/>
                </a:solidFill>
              </a:endParaRPr>
            </a:p>
          </p:txBody>
        </p:sp>
      </p:grpSp>
      <p:grpSp>
        <p:nvGrpSpPr>
          <p:cNvPr id="4" name="Group 13">
            <a:extLst>
              <a:ext uri="{FF2B5EF4-FFF2-40B4-BE49-F238E27FC236}">
                <a16:creationId xmlns:a16="http://schemas.microsoft.com/office/drawing/2014/main" xmlns="" id="{3BB76671-C10F-47D8-8D6D-3AD1F27A0D63}"/>
              </a:ext>
            </a:extLst>
          </p:cNvPr>
          <p:cNvGrpSpPr>
            <a:grpSpLocks/>
          </p:cNvGrpSpPr>
          <p:nvPr/>
        </p:nvGrpSpPr>
        <p:grpSpPr bwMode="auto">
          <a:xfrm>
            <a:off x="1258888" y="3455988"/>
            <a:ext cx="3313112" cy="1701800"/>
            <a:chOff x="793" y="2177"/>
            <a:chExt cx="2087" cy="1072"/>
          </a:xfrm>
        </p:grpSpPr>
        <p:sp>
          <p:nvSpPr>
            <p:cNvPr id="268296" name="Line 6">
              <a:extLst>
                <a:ext uri="{FF2B5EF4-FFF2-40B4-BE49-F238E27FC236}">
                  <a16:creationId xmlns:a16="http://schemas.microsoft.com/office/drawing/2014/main" xmlns="" id="{0F88DB01-3825-463A-B9C1-8C4691A7F79F}"/>
                </a:ext>
              </a:extLst>
            </p:cNvPr>
            <p:cNvSpPr>
              <a:spLocks noChangeShapeType="1"/>
            </p:cNvSpPr>
            <p:nvPr/>
          </p:nvSpPr>
          <p:spPr bwMode="auto">
            <a:xfrm flipH="1">
              <a:off x="1837" y="2177"/>
              <a:ext cx="1043" cy="527"/>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8297" name="Oval 9">
              <a:extLst>
                <a:ext uri="{FF2B5EF4-FFF2-40B4-BE49-F238E27FC236}">
                  <a16:creationId xmlns:a16="http://schemas.microsoft.com/office/drawing/2014/main" xmlns="" id="{43B225E6-2EA0-4DC3-A4B2-22CA0E2874B9}"/>
                </a:ext>
              </a:extLst>
            </p:cNvPr>
            <p:cNvSpPr>
              <a:spLocks noChangeArrowheads="1"/>
            </p:cNvSpPr>
            <p:nvPr/>
          </p:nvSpPr>
          <p:spPr bwMode="auto">
            <a:xfrm>
              <a:off x="793" y="2705"/>
              <a:ext cx="1573" cy="544"/>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هنجاری- بازآموزی</a:t>
              </a:r>
              <a:endParaRPr lang="en-US" altLang="en-US" sz="2500">
                <a:solidFill>
                  <a:srgbClr val="0000FF"/>
                </a:solidFill>
              </a:endParaRPr>
            </a:p>
          </p:txBody>
        </p:sp>
      </p:grpSp>
      <p:sp>
        <p:nvSpPr>
          <p:cNvPr id="369674" name="Text Box 10">
            <a:extLst>
              <a:ext uri="{FF2B5EF4-FFF2-40B4-BE49-F238E27FC236}">
                <a16:creationId xmlns:a16="http://schemas.microsoft.com/office/drawing/2014/main" xmlns="" id="{9FB62BD8-5A13-4765-8478-5245F1BA3CAF}"/>
              </a:ext>
            </a:extLst>
          </p:cNvPr>
          <p:cNvSpPr txBox="1">
            <a:spLocks noChangeArrowheads="1"/>
          </p:cNvSpPr>
          <p:nvPr/>
        </p:nvSpPr>
        <p:spPr bwMode="auto">
          <a:xfrm>
            <a:off x="3608388" y="2871788"/>
            <a:ext cx="1909762" cy="558800"/>
          </a:xfrm>
          <a:prstGeom prst="rect">
            <a:avLst/>
          </a:prstGeom>
          <a:solidFill>
            <a:srgbClr val="FF3300"/>
          </a:solidFill>
          <a:ln w="9525">
            <a:solidFill>
              <a:srgbClr val="66FFFF"/>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FFFF00"/>
                </a:solidFill>
              </a:rPr>
              <a:t>خط مشی ها</a:t>
            </a:r>
            <a:endParaRPr lang="en-US" altLang="en-US">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4" presetClass="entr" presetSubtype="0" fill="hold" nodeType="afterEffect">
                                  <p:stCondLst>
                                    <p:cond delay="0"/>
                                  </p:stCondLst>
                                  <p:childTnLst>
                                    <p:set>
                                      <p:cBhvr>
                                        <p:cTn id="6" dur="1" fill="hold">
                                          <p:stCondLst>
                                            <p:cond delay="0"/>
                                          </p:stCondLst>
                                        </p:cTn>
                                        <p:tgtEl>
                                          <p:spTgt spid="369667">
                                            <p:txEl>
                                              <p:pRg st="0" end="0"/>
                                            </p:txEl>
                                          </p:spTgt>
                                        </p:tgtEl>
                                        <p:attrNameLst>
                                          <p:attrName>style.visibility</p:attrName>
                                        </p:attrNameLst>
                                      </p:cBhvr>
                                      <p:to>
                                        <p:strVal val="visible"/>
                                      </p:to>
                                    </p:set>
                                    <p:anim to="" calcmode="lin" valueType="num">
                                      <p:cBhvr>
                                        <p:cTn id="7" dur="1" fill="hold"/>
                                        <p:tgtEl>
                                          <p:spTgt spid="369667">
                                            <p:txEl>
                                              <p:pRg st="0" end="0"/>
                                            </p:txEl>
                                          </p:spTgt>
                                        </p:tgtEl>
                                        <p:attrNameLst>
                                          <p:attrName/>
                                        </p:attrNameLst>
                                      </p:cBhvr>
                                    </p:anim>
                                  </p:childTnLst>
                                </p:cTn>
                              </p:par>
                            </p:childTnLst>
                          </p:cTn>
                        </p:par>
                        <p:par>
                          <p:cTn id="8" fill="hold" nodeType="afterGroup">
                            <p:stCondLst>
                              <p:cond delay="0"/>
                            </p:stCondLst>
                            <p:childTnLst>
                              <p:par>
                                <p:cTn id="9" presetID="24" presetClass="entr" presetSubtype="0" fill="hold" nodeType="afterEffect">
                                  <p:stCondLst>
                                    <p:cond delay="0"/>
                                  </p:stCondLst>
                                  <p:childTnLst>
                                    <p:set>
                                      <p:cBhvr>
                                        <p:cTn id="10" dur="1" fill="hold">
                                          <p:stCondLst>
                                            <p:cond delay="0"/>
                                          </p:stCondLst>
                                        </p:cTn>
                                        <p:tgtEl>
                                          <p:spTgt spid="369667">
                                            <p:txEl>
                                              <p:pRg st="1" end="1"/>
                                            </p:txEl>
                                          </p:spTgt>
                                        </p:tgtEl>
                                        <p:attrNameLst>
                                          <p:attrName>style.visibility</p:attrName>
                                        </p:attrNameLst>
                                      </p:cBhvr>
                                      <p:to>
                                        <p:strVal val="visible"/>
                                      </p:to>
                                    </p:set>
                                    <p:anim to="" calcmode="lin" valueType="num">
                                      <p:cBhvr>
                                        <p:cTn id="11" dur="1" fill="hold"/>
                                        <p:tgtEl>
                                          <p:spTgt spid="369667">
                                            <p:txEl>
                                              <p:pRg st="1" end="1"/>
                                            </p:txEl>
                                          </p:spTgt>
                                        </p:tgtEl>
                                        <p:attrNameLst>
                                          <p:attrName/>
                                        </p:attrNameLst>
                                      </p:cBhvr>
                                    </p:anim>
                                  </p:childTnLst>
                                </p:cTn>
                              </p:par>
                            </p:childTnLst>
                          </p:cTn>
                        </p:par>
                        <p:par>
                          <p:cTn id="12" fill="hold" nodeType="afterGroup">
                            <p:stCondLst>
                              <p:cond delay="0"/>
                            </p:stCondLst>
                            <p:childTnLst>
                              <p:par>
                                <p:cTn id="13" presetID="5" presetClass="entr" presetSubtype="5" fill="hold" grpId="0" nodeType="afterEffect">
                                  <p:stCondLst>
                                    <p:cond delay="0"/>
                                  </p:stCondLst>
                                  <p:childTnLst>
                                    <p:set>
                                      <p:cBhvr>
                                        <p:cTn id="14" dur="1" fill="hold">
                                          <p:stCondLst>
                                            <p:cond delay="0"/>
                                          </p:stCondLst>
                                        </p:cTn>
                                        <p:tgtEl>
                                          <p:spTgt spid="369674"/>
                                        </p:tgtEl>
                                        <p:attrNameLst>
                                          <p:attrName>style.visibility</p:attrName>
                                        </p:attrNameLst>
                                      </p:cBhvr>
                                      <p:to>
                                        <p:strVal val="visible"/>
                                      </p:to>
                                    </p:set>
                                    <p:animEffect transition="in" filter="checkerboard(down)">
                                      <p:cBhvr>
                                        <p:cTn id="15" dur="2000"/>
                                        <p:tgtEl>
                                          <p:spTgt spid="369674"/>
                                        </p:tgtEl>
                                      </p:cBhvr>
                                    </p:animEffect>
                                  </p:childTnLst>
                                </p:cTn>
                              </p:par>
                            </p:childTnLst>
                          </p:cTn>
                        </p:par>
                        <p:par>
                          <p:cTn id="16" fill="hold" nodeType="afterGroup">
                            <p:stCondLst>
                              <p:cond delay="2000"/>
                            </p:stCondLst>
                            <p:childTnLst>
                              <p:par>
                                <p:cTn id="17" presetID="5" presetClass="entr" presetSubtype="5"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checkerboard(down)">
                                      <p:cBhvr>
                                        <p:cTn id="19" dur="2000"/>
                                        <p:tgtEl>
                                          <p:spTgt spid="2"/>
                                        </p:tgtEl>
                                      </p:cBhvr>
                                    </p:animEffect>
                                  </p:childTnLst>
                                </p:cTn>
                              </p:par>
                            </p:childTnLst>
                          </p:cTn>
                        </p:par>
                        <p:par>
                          <p:cTn id="20" fill="hold" nodeType="afterGroup">
                            <p:stCondLst>
                              <p:cond delay="4000"/>
                            </p:stCondLst>
                            <p:childTnLst>
                              <p:par>
                                <p:cTn id="21" presetID="5" presetClass="entr" presetSubtype="5"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heckerboard(down)">
                                      <p:cBhvr>
                                        <p:cTn id="23" dur="2000"/>
                                        <p:tgtEl>
                                          <p:spTgt spid="3"/>
                                        </p:tgtEl>
                                      </p:cBhvr>
                                    </p:animEffect>
                                  </p:childTnLst>
                                </p:cTn>
                              </p:par>
                            </p:childTnLst>
                          </p:cTn>
                        </p:par>
                        <p:par>
                          <p:cTn id="24" fill="hold" nodeType="afterGroup">
                            <p:stCondLst>
                              <p:cond delay="6000"/>
                            </p:stCondLst>
                            <p:childTnLst>
                              <p:par>
                                <p:cTn id="25" presetID="5" presetClass="entr" presetSubtype="5"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heckerboard(down)">
                                      <p:cBhvr>
                                        <p:cTn id="2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9674" grpId="0" animBg="1"/>
    </p:bldLst>
  </p:timing>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Text Box 2">
            <a:extLst>
              <a:ext uri="{FF2B5EF4-FFF2-40B4-BE49-F238E27FC236}">
                <a16:creationId xmlns:a16="http://schemas.microsoft.com/office/drawing/2014/main" xmlns="" id="{53F06690-F6A8-4DB7-BA2E-97F7B6F21A78}"/>
              </a:ext>
            </a:extLst>
          </p:cNvPr>
          <p:cNvSpPr txBox="1">
            <a:spLocks noChangeArrowheads="1"/>
          </p:cNvSpPr>
          <p:nvPr/>
        </p:nvSpPr>
        <p:spPr bwMode="auto">
          <a:xfrm>
            <a:off x="1908175" y="404813"/>
            <a:ext cx="66246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eaLnBrk="1" hangingPunct="1">
              <a:spcBef>
                <a:spcPct val="50000"/>
              </a:spcBef>
            </a:pPr>
            <a:endParaRPr lang="fa-IR" altLang="en-US" sz="1800" b="0">
              <a:cs typeface="Arial" panose="020B0604020202020204" pitchFamily="34" charset="0"/>
            </a:endParaRPr>
          </a:p>
        </p:txBody>
      </p:sp>
      <p:sp>
        <p:nvSpPr>
          <p:cNvPr id="370691" name="Text Box 3">
            <a:extLst>
              <a:ext uri="{FF2B5EF4-FFF2-40B4-BE49-F238E27FC236}">
                <a16:creationId xmlns:a16="http://schemas.microsoft.com/office/drawing/2014/main" xmlns="" id="{7EA9BFD7-8FEE-48AE-AEC3-EE6C25145631}"/>
              </a:ext>
            </a:extLst>
          </p:cNvPr>
          <p:cNvSpPr txBox="1">
            <a:spLocks noChangeArrowheads="1"/>
          </p:cNvSpPr>
          <p:nvPr/>
        </p:nvSpPr>
        <p:spPr bwMode="auto">
          <a:xfrm>
            <a:off x="4572000" y="333375"/>
            <a:ext cx="38687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a:solidFill>
                  <a:srgbClr val="66FF99"/>
                </a:solidFill>
              </a:rPr>
              <a:t>نقش عالم اجتماعی در تغییر</a:t>
            </a:r>
          </a:p>
        </p:txBody>
      </p:sp>
      <p:grpSp>
        <p:nvGrpSpPr>
          <p:cNvPr id="2" name="Group 11">
            <a:extLst>
              <a:ext uri="{FF2B5EF4-FFF2-40B4-BE49-F238E27FC236}">
                <a16:creationId xmlns:a16="http://schemas.microsoft.com/office/drawing/2014/main" xmlns="" id="{B6614809-18B4-47B2-BB71-2971568FA4CC}"/>
              </a:ext>
            </a:extLst>
          </p:cNvPr>
          <p:cNvGrpSpPr>
            <a:grpSpLocks/>
          </p:cNvGrpSpPr>
          <p:nvPr/>
        </p:nvGrpSpPr>
        <p:grpSpPr bwMode="auto">
          <a:xfrm>
            <a:off x="5002213" y="2095500"/>
            <a:ext cx="2738437" cy="1595438"/>
            <a:chOff x="3151" y="1320"/>
            <a:chExt cx="1725" cy="1005"/>
          </a:xfrm>
        </p:grpSpPr>
        <p:sp>
          <p:nvSpPr>
            <p:cNvPr id="269324" name="Line 5">
              <a:extLst>
                <a:ext uri="{FF2B5EF4-FFF2-40B4-BE49-F238E27FC236}">
                  <a16:creationId xmlns:a16="http://schemas.microsoft.com/office/drawing/2014/main" xmlns="" id="{01567852-7C1F-42D6-831D-AAF55FB99191}"/>
                </a:ext>
              </a:extLst>
            </p:cNvPr>
            <p:cNvSpPr>
              <a:spLocks noChangeShapeType="1"/>
            </p:cNvSpPr>
            <p:nvPr/>
          </p:nvSpPr>
          <p:spPr bwMode="auto">
            <a:xfrm>
              <a:off x="3151" y="1320"/>
              <a:ext cx="907" cy="387"/>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9325" name="Oval 7">
              <a:extLst>
                <a:ext uri="{FF2B5EF4-FFF2-40B4-BE49-F238E27FC236}">
                  <a16:creationId xmlns:a16="http://schemas.microsoft.com/office/drawing/2014/main" xmlns="" id="{55D3CAED-0291-4461-B091-7950D9D1790C}"/>
                </a:ext>
              </a:extLst>
            </p:cNvPr>
            <p:cNvSpPr>
              <a:spLocks noChangeArrowheads="1"/>
            </p:cNvSpPr>
            <p:nvPr/>
          </p:nvSpPr>
          <p:spPr bwMode="auto">
            <a:xfrm>
              <a:off x="3469" y="1707"/>
              <a:ext cx="1407" cy="618"/>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رابطه تخصصی</a:t>
              </a:r>
              <a:endParaRPr lang="en-US" altLang="en-US" sz="2500">
                <a:solidFill>
                  <a:srgbClr val="0000FF"/>
                </a:solidFill>
              </a:endParaRPr>
            </a:p>
          </p:txBody>
        </p:sp>
      </p:grpSp>
      <p:grpSp>
        <p:nvGrpSpPr>
          <p:cNvPr id="3" name="Group 12">
            <a:extLst>
              <a:ext uri="{FF2B5EF4-FFF2-40B4-BE49-F238E27FC236}">
                <a16:creationId xmlns:a16="http://schemas.microsoft.com/office/drawing/2014/main" xmlns="" id="{60B47AEC-1664-48FB-8DE1-A036FB5AE4C8}"/>
              </a:ext>
            </a:extLst>
          </p:cNvPr>
          <p:cNvGrpSpPr>
            <a:grpSpLocks/>
          </p:cNvGrpSpPr>
          <p:nvPr/>
        </p:nvGrpSpPr>
        <p:grpSpPr bwMode="auto">
          <a:xfrm>
            <a:off x="3740150" y="2114550"/>
            <a:ext cx="2536825" cy="3028950"/>
            <a:chOff x="2356" y="1332"/>
            <a:chExt cx="1598" cy="1908"/>
          </a:xfrm>
        </p:grpSpPr>
        <p:sp>
          <p:nvSpPr>
            <p:cNvPr id="269322" name="Line 4">
              <a:extLst>
                <a:ext uri="{FF2B5EF4-FFF2-40B4-BE49-F238E27FC236}">
                  <a16:creationId xmlns:a16="http://schemas.microsoft.com/office/drawing/2014/main" xmlns="" id="{57AC7555-7BBC-489B-ADEA-53F3E952E14F}"/>
                </a:ext>
              </a:extLst>
            </p:cNvPr>
            <p:cNvSpPr>
              <a:spLocks noChangeShapeType="1"/>
            </p:cNvSpPr>
            <p:nvPr/>
          </p:nvSpPr>
          <p:spPr bwMode="auto">
            <a:xfrm>
              <a:off x="3151" y="1332"/>
              <a:ext cx="0" cy="1225"/>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9323" name="Oval 8">
              <a:extLst>
                <a:ext uri="{FF2B5EF4-FFF2-40B4-BE49-F238E27FC236}">
                  <a16:creationId xmlns:a16="http://schemas.microsoft.com/office/drawing/2014/main" xmlns="" id="{CF9A85F5-1CDC-4621-B98A-E0160E313F25}"/>
                </a:ext>
              </a:extLst>
            </p:cNvPr>
            <p:cNvSpPr>
              <a:spLocks noChangeArrowheads="1"/>
            </p:cNvSpPr>
            <p:nvPr/>
          </p:nvSpPr>
          <p:spPr bwMode="auto">
            <a:xfrm>
              <a:off x="2356" y="2560"/>
              <a:ext cx="1598" cy="680"/>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رابطه تشریک مساعی</a:t>
              </a:r>
              <a:endParaRPr lang="en-US" altLang="en-US" sz="2500">
                <a:solidFill>
                  <a:srgbClr val="0000FF"/>
                </a:solidFill>
              </a:endParaRPr>
            </a:p>
          </p:txBody>
        </p:sp>
      </p:grpSp>
      <p:grpSp>
        <p:nvGrpSpPr>
          <p:cNvPr id="4" name="Group 13">
            <a:extLst>
              <a:ext uri="{FF2B5EF4-FFF2-40B4-BE49-F238E27FC236}">
                <a16:creationId xmlns:a16="http://schemas.microsoft.com/office/drawing/2014/main" xmlns="" id="{8BF5E32E-C3AA-4EFD-98C3-02F7CE6B9177}"/>
              </a:ext>
            </a:extLst>
          </p:cNvPr>
          <p:cNvGrpSpPr>
            <a:grpSpLocks/>
          </p:cNvGrpSpPr>
          <p:nvPr/>
        </p:nvGrpSpPr>
        <p:grpSpPr bwMode="auto">
          <a:xfrm>
            <a:off x="1185863" y="2095500"/>
            <a:ext cx="3816350" cy="3997325"/>
            <a:chOff x="747" y="1320"/>
            <a:chExt cx="2404" cy="2518"/>
          </a:xfrm>
        </p:grpSpPr>
        <p:sp>
          <p:nvSpPr>
            <p:cNvPr id="269320" name="Line 6">
              <a:extLst>
                <a:ext uri="{FF2B5EF4-FFF2-40B4-BE49-F238E27FC236}">
                  <a16:creationId xmlns:a16="http://schemas.microsoft.com/office/drawing/2014/main" xmlns="" id="{4BF7F7C5-56AC-49BA-AFBD-06B9EE93329F}"/>
                </a:ext>
              </a:extLst>
            </p:cNvPr>
            <p:cNvSpPr>
              <a:spLocks noChangeShapeType="1"/>
            </p:cNvSpPr>
            <p:nvPr/>
          </p:nvSpPr>
          <p:spPr bwMode="auto">
            <a:xfrm flipH="1">
              <a:off x="1427" y="1320"/>
              <a:ext cx="1724" cy="1929"/>
            </a:xfrm>
            <a:prstGeom prst="line">
              <a:avLst/>
            </a:prstGeom>
            <a:noFill/>
            <a:ln w="28575">
              <a:solidFill>
                <a:srgbClr val="FF3300"/>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69321" name="Oval 9">
              <a:extLst>
                <a:ext uri="{FF2B5EF4-FFF2-40B4-BE49-F238E27FC236}">
                  <a16:creationId xmlns:a16="http://schemas.microsoft.com/office/drawing/2014/main" xmlns="" id="{92B64D70-32A5-4105-B374-2D395872AC18}"/>
                </a:ext>
              </a:extLst>
            </p:cNvPr>
            <p:cNvSpPr>
              <a:spLocks noChangeArrowheads="1"/>
            </p:cNvSpPr>
            <p:nvPr/>
          </p:nvSpPr>
          <p:spPr bwMode="auto">
            <a:xfrm>
              <a:off x="747" y="3249"/>
              <a:ext cx="1406" cy="589"/>
            </a:xfrm>
            <a:prstGeom prst="ellipse">
              <a:avLst/>
            </a:prstGeom>
            <a:solidFill>
              <a:srgbClr val="FFFF00"/>
            </a:solidFill>
            <a:ln w="9525">
              <a:solidFill>
                <a:srgbClr val="FF3300"/>
              </a:solidFill>
              <a:round/>
              <a:headEnd/>
              <a:tailEnd/>
            </a:ln>
          </p:spPr>
          <p:txBody>
            <a:bodyPr wrap="none" anchor="ct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r>
                <a:rPr lang="fa-IR" altLang="en-US" sz="2500">
                  <a:solidFill>
                    <a:srgbClr val="0000FF"/>
                  </a:solidFill>
                </a:rPr>
                <a:t>رابطه پشتیبانی</a:t>
              </a:r>
              <a:endParaRPr lang="en-US" altLang="en-US" sz="2500">
                <a:solidFill>
                  <a:srgbClr val="0000FF"/>
                </a:solidFill>
              </a:endParaRPr>
            </a:p>
          </p:txBody>
        </p:sp>
      </p:grpSp>
      <p:sp>
        <p:nvSpPr>
          <p:cNvPr id="370698" name="Text Box 10">
            <a:extLst>
              <a:ext uri="{FF2B5EF4-FFF2-40B4-BE49-F238E27FC236}">
                <a16:creationId xmlns:a16="http://schemas.microsoft.com/office/drawing/2014/main" xmlns="" id="{E4894709-98AC-4960-A44E-387612658653}"/>
              </a:ext>
            </a:extLst>
          </p:cNvPr>
          <p:cNvSpPr txBox="1">
            <a:spLocks noChangeArrowheads="1"/>
          </p:cNvSpPr>
          <p:nvPr/>
        </p:nvSpPr>
        <p:spPr bwMode="auto">
          <a:xfrm>
            <a:off x="3836988" y="1587500"/>
            <a:ext cx="2305050" cy="482600"/>
          </a:xfrm>
          <a:prstGeom prst="rect">
            <a:avLst/>
          </a:prstGeom>
          <a:solidFill>
            <a:srgbClr val="FF3300"/>
          </a:solidFill>
          <a:ln w="9525">
            <a:solidFill>
              <a:srgbClr val="FFFF00"/>
            </a:solidFill>
            <a:miter lim="800000"/>
            <a:headEnd/>
            <a:tailEnd/>
          </a:ln>
        </p:spPr>
        <p:txBody>
          <a:bodyPr>
            <a:spAutoFit/>
          </a:bodyPr>
          <a:lstStyle>
            <a:lvl1pPr eaLnBrk="0" hangingPunct="0">
              <a:defRPr sz="3000" b="1">
                <a:solidFill>
                  <a:schemeClr val="tx1"/>
                </a:solidFill>
                <a:latin typeface="Arial" panose="020B0604020202020204" pitchFamily="34" charset="0"/>
                <a:cs typeface="B Zar" pitchFamily="2" charset="0"/>
              </a:defRPr>
            </a:lvl1pPr>
            <a:lvl2pPr marL="742950" indent="-285750" eaLnBrk="0" hangingPunct="0">
              <a:defRPr sz="3000" b="1">
                <a:solidFill>
                  <a:schemeClr val="tx1"/>
                </a:solidFill>
                <a:latin typeface="Arial" panose="020B0604020202020204" pitchFamily="34" charset="0"/>
                <a:cs typeface="B Zar" pitchFamily="2" charset="0"/>
              </a:defRPr>
            </a:lvl2pPr>
            <a:lvl3pPr marL="1143000" indent="-228600" eaLnBrk="0" hangingPunct="0">
              <a:defRPr sz="3000" b="1">
                <a:solidFill>
                  <a:schemeClr val="tx1"/>
                </a:solidFill>
                <a:latin typeface="Arial" panose="020B0604020202020204" pitchFamily="34" charset="0"/>
                <a:cs typeface="B Zar" pitchFamily="2" charset="0"/>
              </a:defRPr>
            </a:lvl3pPr>
            <a:lvl4pPr marL="1600200" indent="-228600" eaLnBrk="0" hangingPunct="0">
              <a:defRPr sz="3000" b="1">
                <a:solidFill>
                  <a:schemeClr val="tx1"/>
                </a:solidFill>
                <a:latin typeface="Arial" panose="020B0604020202020204" pitchFamily="34" charset="0"/>
                <a:cs typeface="B Zar" pitchFamily="2" charset="0"/>
              </a:defRPr>
            </a:lvl4pPr>
            <a:lvl5pPr marL="2057400" indent="-228600" eaLnBrk="0" hangingPunct="0">
              <a:defRPr sz="3000" b="1">
                <a:solidFill>
                  <a:schemeClr val="tx1"/>
                </a:solidFill>
                <a:latin typeface="Arial" panose="020B0604020202020204" pitchFamily="34" charset="0"/>
                <a:cs typeface="B Zar" pitchFamily="2" charset="0"/>
              </a:defRPr>
            </a:lvl5pPr>
            <a:lvl6pPr marL="25146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6pPr>
            <a:lvl7pPr marL="29718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7pPr>
            <a:lvl8pPr marL="34290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8pPr>
            <a:lvl9pPr marL="3886200" indent="-228600" algn="r" rtl="1" eaLnBrk="0" fontAlgn="base" hangingPunct="0">
              <a:spcBef>
                <a:spcPct val="0"/>
              </a:spcBef>
              <a:spcAft>
                <a:spcPct val="0"/>
              </a:spcAft>
              <a:defRPr sz="3000" b="1">
                <a:solidFill>
                  <a:schemeClr val="tx1"/>
                </a:solidFill>
                <a:latin typeface="Arial" panose="020B0604020202020204" pitchFamily="34" charset="0"/>
                <a:cs typeface="B Zar" pitchFamily="2" charset="0"/>
              </a:defRPr>
            </a:lvl9pPr>
          </a:lstStyle>
          <a:p>
            <a:pPr algn="ctr" eaLnBrk="1" hangingPunct="1">
              <a:spcBef>
                <a:spcPct val="50000"/>
              </a:spcBef>
            </a:pPr>
            <a:r>
              <a:rPr lang="fa-IR" altLang="en-US" sz="2500">
                <a:solidFill>
                  <a:srgbClr val="FFFF00"/>
                </a:solidFill>
              </a:rPr>
              <a:t>(هورنستاین)</a:t>
            </a:r>
            <a:endParaRPr lang="en-US" altLang="en-US" sz="2500" b="0">
              <a:solidFill>
                <a:srgbClr val="FFFF00"/>
              </a:solidFill>
            </a:endParaRP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70691"/>
                                        </p:tgtEl>
                                        <p:attrNameLst>
                                          <p:attrName>style.visibility</p:attrName>
                                        </p:attrNameLst>
                                      </p:cBhvr>
                                      <p:to>
                                        <p:strVal val="visible"/>
                                      </p:to>
                                    </p:set>
                                    <p:animEffect transition="in" filter="fade">
                                      <p:cBhvr>
                                        <p:cTn id="7" dur="2000"/>
                                        <p:tgtEl>
                                          <p:spTgt spid="370691"/>
                                        </p:tgtEl>
                                      </p:cBhvr>
                                    </p:animEffect>
                                    <p:anim calcmode="lin" valueType="num">
                                      <p:cBhvr>
                                        <p:cTn id="8" dur="2000" fill="hold"/>
                                        <p:tgtEl>
                                          <p:spTgt spid="370691"/>
                                        </p:tgtEl>
                                        <p:attrNameLst>
                                          <p:attrName>ppt_x</p:attrName>
                                        </p:attrNameLst>
                                      </p:cBhvr>
                                      <p:tavLst>
                                        <p:tav tm="0">
                                          <p:val>
                                            <p:strVal val="#ppt_x"/>
                                          </p:val>
                                        </p:tav>
                                        <p:tav tm="100000">
                                          <p:val>
                                            <p:strVal val="#ppt_x"/>
                                          </p:val>
                                        </p:tav>
                                      </p:tavLst>
                                    </p:anim>
                                    <p:anim calcmode="lin" valueType="num">
                                      <p:cBhvr>
                                        <p:cTn id="9" dur="2000" fill="hold"/>
                                        <p:tgtEl>
                                          <p:spTgt spid="370691"/>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47" presetClass="entr" presetSubtype="0" fill="hold" grpId="0" nodeType="afterEffect">
                                  <p:stCondLst>
                                    <p:cond delay="0"/>
                                  </p:stCondLst>
                                  <p:childTnLst>
                                    <p:set>
                                      <p:cBhvr>
                                        <p:cTn id="12" dur="1" fill="hold">
                                          <p:stCondLst>
                                            <p:cond delay="0"/>
                                          </p:stCondLst>
                                        </p:cTn>
                                        <p:tgtEl>
                                          <p:spTgt spid="370698"/>
                                        </p:tgtEl>
                                        <p:attrNameLst>
                                          <p:attrName>style.visibility</p:attrName>
                                        </p:attrNameLst>
                                      </p:cBhvr>
                                      <p:to>
                                        <p:strVal val="visible"/>
                                      </p:to>
                                    </p:set>
                                    <p:animEffect transition="in" filter="fade">
                                      <p:cBhvr>
                                        <p:cTn id="13" dur="2000"/>
                                        <p:tgtEl>
                                          <p:spTgt spid="370698"/>
                                        </p:tgtEl>
                                      </p:cBhvr>
                                    </p:animEffect>
                                    <p:anim calcmode="lin" valueType="num">
                                      <p:cBhvr>
                                        <p:cTn id="14" dur="2000" fill="hold"/>
                                        <p:tgtEl>
                                          <p:spTgt spid="370698"/>
                                        </p:tgtEl>
                                        <p:attrNameLst>
                                          <p:attrName>ppt_x</p:attrName>
                                        </p:attrNameLst>
                                      </p:cBhvr>
                                      <p:tavLst>
                                        <p:tav tm="0">
                                          <p:val>
                                            <p:strVal val="#ppt_x"/>
                                          </p:val>
                                        </p:tav>
                                        <p:tav tm="100000">
                                          <p:val>
                                            <p:strVal val="#ppt_x"/>
                                          </p:val>
                                        </p:tav>
                                      </p:tavLst>
                                    </p:anim>
                                    <p:anim calcmode="lin" valueType="num">
                                      <p:cBhvr>
                                        <p:cTn id="15" dur="2000" fill="hold"/>
                                        <p:tgtEl>
                                          <p:spTgt spid="370698"/>
                                        </p:tgtEl>
                                        <p:attrNameLst>
                                          <p:attrName>ppt_y</p:attrName>
                                        </p:attrNameLst>
                                      </p:cBhvr>
                                      <p:tavLst>
                                        <p:tav tm="0">
                                          <p:val>
                                            <p:strVal val="#ppt_y-.1"/>
                                          </p:val>
                                        </p:tav>
                                        <p:tav tm="100000">
                                          <p:val>
                                            <p:strVal val="#ppt_y"/>
                                          </p:val>
                                        </p:tav>
                                      </p:tavLst>
                                    </p:anim>
                                  </p:childTnLst>
                                </p:cTn>
                              </p:par>
                            </p:childTnLst>
                          </p:cTn>
                        </p:par>
                        <p:par>
                          <p:cTn id="16" fill="hold" nodeType="afterGroup">
                            <p:stCondLst>
                              <p:cond delay="4000"/>
                            </p:stCondLst>
                            <p:childTnLst>
                              <p:par>
                                <p:cTn id="17" presetID="47"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000"/>
                                        <p:tgtEl>
                                          <p:spTgt spid="2"/>
                                        </p:tgtEl>
                                      </p:cBhvr>
                                    </p:animEffect>
                                    <p:anim calcmode="lin" valueType="num">
                                      <p:cBhvr>
                                        <p:cTn id="20" dur="2000" fill="hold"/>
                                        <p:tgtEl>
                                          <p:spTgt spid="2"/>
                                        </p:tgtEl>
                                        <p:attrNameLst>
                                          <p:attrName>ppt_x</p:attrName>
                                        </p:attrNameLst>
                                      </p:cBhvr>
                                      <p:tavLst>
                                        <p:tav tm="0">
                                          <p:val>
                                            <p:strVal val="#ppt_x"/>
                                          </p:val>
                                        </p:tav>
                                        <p:tav tm="100000">
                                          <p:val>
                                            <p:strVal val="#ppt_x"/>
                                          </p:val>
                                        </p:tav>
                                      </p:tavLst>
                                    </p:anim>
                                    <p:anim calcmode="lin" valueType="num">
                                      <p:cBhvr>
                                        <p:cTn id="21" dur="2000" fill="hold"/>
                                        <p:tgtEl>
                                          <p:spTgt spid="2"/>
                                        </p:tgtEl>
                                        <p:attrNameLst>
                                          <p:attrName>ppt_y</p:attrName>
                                        </p:attrNameLst>
                                      </p:cBhvr>
                                      <p:tavLst>
                                        <p:tav tm="0">
                                          <p:val>
                                            <p:strVal val="#ppt_y-.1"/>
                                          </p:val>
                                        </p:tav>
                                        <p:tav tm="100000">
                                          <p:val>
                                            <p:strVal val="#ppt_y"/>
                                          </p:val>
                                        </p:tav>
                                      </p:tavLst>
                                    </p:anim>
                                  </p:childTnLst>
                                </p:cTn>
                              </p:par>
                            </p:childTnLst>
                          </p:cTn>
                        </p:par>
                        <p:par>
                          <p:cTn id="22" fill="hold" nodeType="afterGroup">
                            <p:stCondLst>
                              <p:cond delay="6000"/>
                            </p:stCondLst>
                            <p:childTnLst>
                              <p:par>
                                <p:cTn id="23" presetID="47" presetClass="entr" presetSubtype="0"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fade">
                                      <p:cBhvr>
                                        <p:cTn id="25" dur="2000"/>
                                        <p:tgtEl>
                                          <p:spTgt spid="3"/>
                                        </p:tgtEl>
                                      </p:cBhvr>
                                    </p:animEffect>
                                    <p:anim calcmode="lin" valueType="num">
                                      <p:cBhvr>
                                        <p:cTn id="26" dur="2000" fill="hold"/>
                                        <p:tgtEl>
                                          <p:spTgt spid="3"/>
                                        </p:tgtEl>
                                        <p:attrNameLst>
                                          <p:attrName>ppt_x</p:attrName>
                                        </p:attrNameLst>
                                      </p:cBhvr>
                                      <p:tavLst>
                                        <p:tav tm="0">
                                          <p:val>
                                            <p:strVal val="#ppt_x"/>
                                          </p:val>
                                        </p:tav>
                                        <p:tav tm="100000">
                                          <p:val>
                                            <p:strVal val="#ppt_x"/>
                                          </p:val>
                                        </p:tav>
                                      </p:tavLst>
                                    </p:anim>
                                    <p:anim calcmode="lin" valueType="num">
                                      <p:cBhvr>
                                        <p:cTn id="27" dur="2000" fill="hold"/>
                                        <p:tgtEl>
                                          <p:spTgt spid="3"/>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8000"/>
                            </p:stCondLst>
                            <p:childTnLst>
                              <p:par>
                                <p:cTn id="29" presetID="47" presetClass="entr" presetSubtype="0"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2000"/>
                                        <p:tgtEl>
                                          <p:spTgt spid="4"/>
                                        </p:tgtEl>
                                      </p:cBhvr>
                                    </p:animEffect>
                                    <p:anim calcmode="lin" valueType="num">
                                      <p:cBhvr>
                                        <p:cTn id="32" dur="2000" fill="hold"/>
                                        <p:tgtEl>
                                          <p:spTgt spid="4"/>
                                        </p:tgtEl>
                                        <p:attrNameLst>
                                          <p:attrName>ppt_x</p:attrName>
                                        </p:attrNameLst>
                                      </p:cBhvr>
                                      <p:tavLst>
                                        <p:tav tm="0">
                                          <p:val>
                                            <p:strVal val="#ppt_x"/>
                                          </p:val>
                                        </p:tav>
                                        <p:tav tm="100000">
                                          <p:val>
                                            <p:strVal val="#ppt_x"/>
                                          </p:val>
                                        </p:tav>
                                      </p:tavLst>
                                    </p:anim>
                                    <p:anim calcmode="lin" valueType="num">
                                      <p:cBhvr>
                                        <p:cTn id="33" dur="2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0691" grpId="0"/>
      <p:bldP spid="370698" grpId="0" animBg="1"/>
    </p:bldLst>
  </p:timing>
</p:sld>
</file>

<file path=ppt/theme/theme1.xml><?xml version="1.0" encoding="utf-8"?>
<a:theme xmlns:a="http://schemas.openxmlformats.org/drawingml/2006/main" name="Digital Dots">
  <a:themeElements>
    <a:clrScheme name="Digital Dots 6">
      <a:dk1>
        <a:srgbClr val="46532B"/>
      </a:dk1>
      <a:lt1>
        <a:srgbClr val="FFFFFF"/>
      </a:lt1>
      <a:dk2>
        <a:srgbClr val="4E5D31"/>
      </a:dk2>
      <a:lt2>
        <a:srgbClr val="FFFFCC"/>
      </a:lt2>
      <a:accent1>
        <a:srgbClr val="8F8C00"/>
      </a:accent1>
      <a:accent2>
        <a:srgbClr val="424F29"/>
      </a:accent2>
      <a:accent3>
        <a:srgbClr val="B2B6AD"/>
      </a:accent3>
      <a:accent4>
        <a:srgbClr val="DADADA"/>
      </a:accent4>
      <a:accent5>
        <a:srgbClr val="C6C5AA"/>
      </a:accent5>
      <a:accent6>
        <a:srgbClr val="3B4724"/>
      </a:accent6>
      <a:hlink>
        <a:srgbClr val="33CC33"/>
      </a:hlink>
      <a:folHlink>
        <a:srgbClr val="00A1B2"/>
      </a:folHlink>
    </a:clrScheme>
    <a:fontScheme name="Digital Dots">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3000" b="1" i="0" u="none" strike="noStrike" cap="none" normalizeH="0" baseline="0" smtClean="0">
            <a:ln>
              <a:noFill/>
            </a:ln>
            <a:solidFill>
              <a:schemeClr val="tx1"/>
            </a:solidFill>
            <a:effectLst/>
            <a:latin typeface="Arial" charset="0"/>
            <a:cs typeface="B Zar" pitchFamily="2" charset="-7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3000" b="1" i="0" u="none" strike="noStrike" cap="none" normalizeH="0" baseline="0" smtClean="0">
            <a:ln>
              <a:noFill/>
            </a:ln>
            <a:solidFill>
              <a:schemeClr val="tx1"/>
            </a:solidFill>
            <a:effectLst/>
            <a:latin typeface="Arial" charset="0"/>
            <a:cs typeface="B Zar" pitchFamily="2" charset="-78"/>
          </a:defRPr>
        </a:defPPr>
      </a:lstStyle>
    </a:lnDef>
  </a:objectDefaults>
  <a:extraClrSchemeLst>
    <a:extraClrScheme>
      <a:clrScheme name="Digital Dots 1">
        <a:dk1>
          <a:srgbClr val="00008A"/>
        </a:dk1>
        <a:lt1>
          <a:srgbClr val="FFFFFF"/>
        </a:lt1>
        <a:dk2>
          <a:srgbClr val="000099"/>
        </a:dk2>
        <a:lt2>
          <a:srgbClr val="FFFFFF"/>
        </a:lt2>
        <a:accent1>
          <a:srgbClr val="0099FF"/>
        </a:accent1>
        <a:accent2>
          <a:srgbClr val="00007A"/>
        </a:accent2>
        <a:accent3>
          <a:srgbClr val="AAAACA"/>
        </a:accent3>
        <a:accent4>
          <a:srgbClr val="DADADA"/>
        </a:accent4>
        <a:accent5>
          <a:srgbClr val="AACAFF"/>
        </a:accent5>
        <a:accent6>
          <a:srgbClr val="00006E"/>
        </a:accent6>
        <a:hlink>
          <a:srgbClr val="EAEAEA"/>
        </a:hlink>
        <a:folHlink>
          <a:srgbClr val="FFCC00"/>
        </a:folHlink>
      </a:clrScheme>
      <a:clrMap bg1="dk2" tx1="lt1" bg2="dk1" tx2="lt2" accent1="accent1" accent2="accent2" accent3="accent3" accent4="accent4" accent5="accent5" accent6="accent6" hlink="hlink" folHlink="folHlink"/>
    </a:extraClrScheme>
    <a:extraClrScheme>
      <a:clrScheme name="Digital Dots 2">
        <a:dk1>
          <a:srgbClr val="5B5B89"/>
        </a:dk1>
        <a:lt1>
          <a:srgbClr val="FFFFFF"/>
        </a:lt1>
        <a:dk2>
          <a:srgbClr val="666699"/>
        </a:dk2>
        <a:lt2>
          <a:srgbClr val="DFDEF6"/>
        </a:lt2>
        <a:accent1>
          <a:srgbClr val="6666FF"/>
        </a:accent1>
        <a:accent2>
          <a:srgbClr val="52527C"/>
        </a:accent2>
        <a:accent3>
          <a:srgbClr val="B8B8CA"/>
        </a:accent3>
        <a:accent4>
          <a:srgbClr val="DADADA"/>
        </a:accent4>
        <a:accent5>
          <a:srgbClr val="B8B8FF"/>
        </a:accent5>
        <a:accent6>
          <a:srgbClr val="494970"/>
        </a:accent6>
        <a:hlink>
          <a:srgbClr val="9999FF"/>
        </a:hlink>
        <a:folHlink>
          <a:srgbClr val="CCCCFF"/>
        </a:folHlink>
      </a:clrScheme>
      <a:clrMap bg1="dk2" tx1="lt1" bg2="dk1" tx2="lt2" accent1="accent1" accent2="accent2" accent3="accent3" accent4="accent4" accent5="accent5" accent6="accent6" hlink="hlink" folHlink="folHlink"/>
    </a:extraClrScheme>
    <a:extraClrScheme>
      <a:clrScheme name="Digital Dots 3">
        <a:dk1>
          <a:srgbClr val="700000"/>
        </a:dk1>
        <a:lt1>
          <a:srgbClr val="FFFFFF"/>
        </a:lt1>
        <a:dk2>
          <a:srgbClr val="800000"/>
        </a:dk2>
        <a:lt2>
          <a:srgbClr val="FFFFCC"/>
        </a:lt2>
        <a:accent1>
          <a:srgbClr val="BE7960"/>
        </a:accent1>
        <a:accent2>
          <a:srgbClr val="600000"/>
        </a:accent2>
        <a:accent3>
          <a:srgbClr val="C0AAAA"/>
        </a:accent3>
        <a:accent4>
          <a:srgbClr val="DADADA"/>
        </a:accent4>
        <a:accent5>
          <a:srgbClr val="DBBEB6"/>
        </a:accent5>
        <a:accent6>
          <a:srgbClr val="560000"/>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gital Dots 4">
        <a:dk1>
          <a:srgbClr val="000000"/>
        </a:dk1>
        <a:lt1>
          <a:srgbClr val="FDEB9D"/>
        </a:lt1>
        <a:dk2>
          <a:srgbClr val="000000"/>
        </a:dk2>
        <a:lt2>
          <a:srgbClr val="E0CE82"/>
        </a:lt2>
        <a:accent1>
          <a:srgbClr val="EAEAEA"/>
        </a:accent1>
        <a:accent2>
          <a:srgbClr val="C2B476"/>
        </a:accent2>
        <a:accent3>
          <a:srgbClr val="FEF3CC"/>
        </a:accent3>
        <a:accent4>
          <a:srgbClr val="000000"/>
        </a:accent4>
        <a:accent5>
          <a:srgbClr val="F3F3F3"/>
        </a:accent5>
        <a:accent6>
          <a:srgbClr val="B0A36A"/>
        </a:accent6>
        <a:hlink>
          <a:srgbClr val="A47900"/>
        </a:hlink>
        <a:folHlink>
          <a:srgbClr val="8C8900"/>
        </a:folHlink>
      </a:clrScheme>
      <a:clrMap bg1="lt1" tx1="dk1" bg2="lt2" tx2="dk2" accent1="accent1" accent2="accent2" accent3="accent3" accent4="accent4" accent5="accent5" accent6="accent6" hlink="hlink" folHlink="folHlink"/>
    </a:extraClrScheme>
    <a:extraClrScheme>
      <a:clrScheme name="Digital Dots 5">
        <a:dk1>
          <a:srgbClr val="5B5E52"/>
        </a:dk1>
        <a:lt1>
          <a:srgbClr val="FFFFFF"/>
        </a:lt1>
        <a:dk2>
          <a:srgbClr val="686B5D"/>
        </a:dk2>
        <a:lt2>
          <a:srgbClr val="CCD5C7"/>
        </a:lt2>
        <a:accent1>
          <a:srgbClr val="809EA8"/>
        </a:accent1>
        <a:accent2>
          <a:srgbClr val="4F5147"/>
        </a:accent2>
        <a:accent3>
          <a:srgbClr val="B9BAB6"/>
        </a:accent3>
        <a:accent4>
          <a:srgbClr val="DADADA"/>
        </a:accent4>
        <a:accent5>
          <a:srgbClr val="C0CCD1"/>
        </a:accent5>
        <a:accent6>
          <a:srgbClr val="47493F"/>
        </a:accent6>
        <a:hlink>
          <a:srgbClr val="AAA854"/>
        </a:hlink>
        <a:folHlink>
          <a:srgbClr val="E1D09F"/>
        </a:folHlink>
      </a:clrScheme>
      <a:clrMap bg1="dk2" tx1="lt1" bg2="dk1" tx2="lt2" accent1="accent1" accent2="accent2" accent3="accent3" accent4="accent4" accent5="accent5" accent6="accent6" hlink="hlink" folHlink="folHlink"/>
    </a:extraClrScheme>
    <a:extraClrScheme>
      <a:clrScheme name="Digital Dots 6">
        <a:dk1>
          <a:srgbClr val="46532B"/>
        </a:dk1>
        <a:lt1>
          <a:srgbClr val="FFFFFF"/>
        </a:lt1>
        <a:dk2>
          <a:srgbClr val="4E5D31"/>
        </a:dk2>
        <a:lt2>
          <a:srgbClr val="FFFFCC"/>
        </a:lt2>
        <a:accent1>
          <a:srgbClr val="8F8C00"/>
        </a:accent1>
        <a:accent2>
          <a:srgbClr val="424F29"/>
        </a:accent2>
        <a:accent3>
          <a:srgbClr val="B2B6AD"/>
        </a:accent3>
        <a:accent4>
          <a:srgbClr val="DADADA"/>
        </a:accent4>
        <a:accent5>
          <a:srgbClr val="C6C5AA"/>
        </a:accent5>
        <a:accent6>
          <a:srgbClr val="3B4724"/>
        </a:accent6>
        <a:hlink>
          <a:srgbClr val="33CC33"/>
        </a:hlink>
        <a:folHlink>
          <a:srgbClr val="00A1B2"/>
        </a:folHlink>
      </a:clrScheme>
      <a:clrMap bg1="dk2" tx1="lt1" bg2="dk1" tx2="lt2" accent1="accent1" accent2="accent2" accent3="accent3" accent4="accent4" accent5="accent5" accent6="accent6" hlink="hlink" folHlink="folHlink"/>
    </a:extraClrScheme>
    <a:extraClrScheme>
      <a:clrScheme name="Digital Dots 7">
        <a:dk1>
          <a:srgbClr val="007673"/>
        </a:dk1>
        <a:lt1>
          <a:srgbClr val="FFFFFF"/>
        </a:lt1>
        <a:dk2>
          <a:srgbClr val="008080"/>
        </a:dk2>
        <a:lt2>
          <a:srgbClr val="FFFF99"/>
        </a:lt2>
        <a:accent1>
          <a:srgbClr val="33CCCC"/>
        </a:accent1>
        <a:accent2>
          <a:srgbClr val="006462"/>
        </a:accent2>
        <a:accent3>
          <a:srgbClr val="AAC0C0"/>
        </a:accent3>
        <a:accent4>
          <a:srgbClr val="DADADA"/>
        </a:accent4>
        <a:accent5>
          <a:srgbClr val="ADE2E2"/>
        </a:accent5>
        <a:accent6>
          <a:srgbClr val="005A58"/>
        </a:accent6>
        <a:hlink>
          <a:srgbClr val="FFCC00"/>
        </a:hlink>
        <a:folHlink>
          <a:srgbClr val="CC3300"/>
        </a:folHlink>
      </a:clrScheme>
      <a:clrMap bg1="dk2" tx1="lt1" bg2="dk1" tx2="lt2" accent1="accent1" accent2="accent2" accent3="accent3" accent4="accent4" accent5="accent5" accent6="accent6" hlink="hlink" folHlink="folHlink"/>
    </a:extraClrScheme>
    <a:extraClrScheme>
      <a:clrScheme name="Digital Dots 8">
        <a:dk1>
          <a:srgbClr val="000000"/>
        </a:dk1>
        <a:lt1>
          <a:srgbClr val="E6F8F4"/>
        </a:lt1>
        <a:dk2>
          <a:srgbClr val="000000"/>
        </a:dk2>
        <a:lt2>
          <a:srgbClr val="C5DBD6"/>
        </a:lt2>
        <a:accent1>
          <a:srgbClr val="CCFF99"/>
        </a:accent1>
        <a:accent2>
          <a:srgbClr val="ACBAB7"/>
        </a:accent2>
        <a:accent3>
          <a:srgbClr val="F0FBF8"/>
        </a:accent3>
        <a:accent4>
          <a:srgbClr val="000000"/>
        </a:accent4>
        <a:accent5>
          <a:srgbClr val="E2FFCA"/>
        </a:accent5>
        <a:accent6>
          <a:srgbClr val="9BA8A6"/>
        </a:accent6>
        <a:hlink>
          <a:srgbClr val="008080"/>
        </a:hlink>
        <a:folHlink>
          <a:srgbClr val="0066CC"/>
        </a:folHlink>
      </a:clrScheme>
      <a:clrMap bg1="lt1" tx1="dk1" bg2="lt2" tx2="dk2" accent1="accent1" accent2="accent2" accent3="accent3" accent4="accent4" accent5="accent5" accent6="accent6" hlink="hlink" folHlink="folHlink"/>
    </a:extraClrScheme>
    <a:extraClrScheme>
      <a:clrScheme name="Digital Dots 9">
        <a:dk1>
          <a:srgbClr val="000000"/>
        </a:dk1>
        <a:lt1>
          <a:srgbClr val="EAEAEA"/>
        </a:lt1>
        <a:dk2>
          <a:srgbClr val="000000"/>
        </a:dk2>
        <a:lt2>
          <a:srgbClr val="D1D1D1"/>
        </a:lt2>
        <a:accent1>
          <a:srgbClr val="CCECFF"/>
        </a:accent1>
        <a:accent2>
          <a:srgbClr val="B2B2B2"/>
        </a:accent2>
        <a:accent3>
          <a:srgbClr val="F3F3F3"/>
        </a:accent3>
        <a:accent4>
          <a:srgbClr val="000000"/>
        </a:accent4>
        <a:accent5>
          <a:srgbClr val="E2F4FF"/>
        </a:accent5>
        <a:accent6>
          <a:srgbClr val="A1A1A1"/>
        </a:accent6>
        <a:hlink>
          <a:srgbClr val="7200E4"/>
        </a:hlink>
        <a:folHlink>
          <a:srgbClr val="0033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Digital Dots</Template>
  <TotalTime>3265</TotalTime>
  <Words>7468</Words>
  <Application>Microsoft Office PowerPoint</Application>
  <PresentationFormat>On-screen Show (4:3)</PresentationFormat>
  <Paragraphs>1327</Paragraphs>
  <Slides>258</Slides>
  <Notes>3</Notes>
  <HiddenSlides>0</HiddenSlides>
  <MMClips>0</MMClips>
  <ScaleCrop>false</ScaleCrop>
  <HeadingPairs>
    <vt:vector size="4" baseType="variant">
      <vt:variant>
        <vt:lpstr>Theme</vt:lpstr>
      </vt:variant>
      <vt:variant>
        <vt:i4>1</vt:i4>
      </vt:variant>
      <vt:variant>
        <vt:lpstr>Slide Titles</vt:lpstr>
      </vt:variant>
      <vt:variant>
        <vt:i4>258</vt:i4>
      </vt:variant>
    </vt:vector>
  </HeadingPairs>
  <TitlesOfParts>
    <vt:vector size="259" baseType="lpstr">
      <vt:lpstr>Digital Dots</vt:lpstr>
      <vt:lpstr>بنام خدا</vt:lpstr>
      <vt:lpstr>PowerPoint Presentation</vt:lpstr>
      <vt:lpstr>PowerPoint Presentation</vt:lpstr>
      <vt:lpstr>PowerPoint Presentation</vt:lpstr>
      <vt:lpstr>PowerPoint Presentation</vt:lpstr>
      <vt:lpstr>PowerPoint Presentation</vt:lpstr>
      <vt:lpstr>DIRECTIONS:    What do you mean by Applied Psychology?</vt:lpstr>
      <vt:lpstr>PowerPoint Presentation</vt:lpstr>
      <vt:lpstr>PowerPoint Presentation</vt:lpstr>
      <vt:lpstr>DIRECTIONS:    What is an example of applied psychology?</vt:lpstr>
      <vt:lpstr>PowerPoint Presentation</vt:lpstr>
      <vt:lpstr>PowerPoint Presentation</vt:lpstr>
      <vt:lpstr>PowerPoint Presentation</vt:lpstr>
      <vt:lpstr>DIRECTIONS:    What is the difference between psychology and applied psychology?</vt:lpstr>
      <vt:lpstr>تفاوت اصلی روانشناسی تحقیق و روانشناسی کاربردی</vt:lpstr>
      <vt:lpstr>PowerPoint Presentation</vt:lpstr>
      <vt:lpstr>PowerPoint Presentation</vt:lpstr>
      <vt:lpstr>روان شناسی اجتماعی کاربردی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imps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dr navidi </dc:creator>
  <dc:description>123</dc:description>
  <cp:lastModifiedBy>Windows User</cp:lastModifiedBy>
  <cp:revision>326</cp:revision>
  <dcterms:created xsi:type="dcterms:W3CDTF">2006-11-11T06:40:24Z</dcterms:created>
  <dcterms:modified xsi:type="dcterms:W3CDTF">2020-06-17T11:20:56Z</dcterms:modified>
</cp:coreProperties>
</file>