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3" r:id="rId17"/>
    <p:sldId id="271" r:id="rId18"/>
    <p:sldId id="272" r:id="rId19"/>
    <p:sldId id="274" r:id="rId20"/>
    <p:sldId id="275" r:id="rId21"/>
    <p:sldId id="276" r:id="rId22"/>
    <p:sldId id="277" r:id="rId23"/>
    <p:sldId id="278" r:id="rId24"/>
    <p:sldId id="282" r:id="rId25"/>
    <p:sldId id="279" r:id="rId26"/>
    <p:sldId id="280" r:id="rId27"/>
    <p:sldId id="283" r:id="rId28"/>
    <p:sldId id="281" r:id="rId29"/>
    <p:sldId id="284" r:id="rId30"/>
    <p:sldId id="285" r:id="rId31"/>
    <p:sldId id="287" r:id="rId32"/>
    <p:sldId id="290" r:id="rId33"/>
    <p:sldId id="286" r:id="rId34"/>
    <p:sldId id="292" r:id="rId35"/>
    <p:sldId id="293" r:id="rId36"/>
    <p:sldId id="288" r:id="rId37"/>
    <p:sldId id="291" r:id="rId38"/>
    <p:sldId id="289" r:id="rId39"/>
    <p:sldId id="294" r:id="rId40"/>
    <p:sldId id="295" r:id="rId41"/>
    <p:sldId id="296" r:id="rId42"/>
    <p:sldId id="297" r:id="rId43"/>
    <p:sldId id="304" r:id="rId44"/>
    <p:sldId id="298" r:id="rId45"/>
    <p:sldId id="312" r:id="rId46"/>
    <p:sldId id="313" r:id="rId47"/>
    <p:sldId id="314" r:id="rId48"/>
    <p:sldId id="315" r:id="rId49"/>
    <p:sldId id="316" r:id="rId50"/>
    <p:sldId id="299" r:id="rId51"/>
    <p:sldId id="300" r:id="rId52"/>
    <p:sldId id="301" r:id="rId53"/>
    <p:sldId id="302" r:id="rId54"/>
    <p:sldId id="303" r:id="rId55"/>
    <p:sldId id="317" r:id="rId56"/>
    <p:sldId id="318" r:id="rId57"/>
    <p:sldId id="319" r:id="rId58"/>
    <p:sldId id="320" r:id="rId59"/>
    <p:sldId id="321" r:id="rId60"/>
    <p:sldId id="322" r:id="rId61"/>
    <p:sldId id="305" r:id="rId62"/>
    <p:sldId id="323" r:id="rId63"/>
    <p:sldId id="306" r:id="rId64"/>
    <p:sldId id="308" r:id="rId65"/>
    <p:sldId id="309" r:id="rId66"/>
    <p:sldId id="307" r:id="rId67"/>
    <p:sldId id="311" r:id="rId68"/>
    <p:sldId id="324" r:id="rId6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043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ترسیم پروفیل طولی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08" y="1676400"/>
            <a:ext cx="8147792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50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1955"/>
            <a:ext cx="6496050" cy="6482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863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52400"/>
            <a:ext cx="7820025" cy="4902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0923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"/>
            <a:ext cx="6693310" cy="6197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096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dirty="0"/>
              <a:t>جهت </a:t>
            </a:r>
            <a:r>
              <a:rPr lang="fa-IR" sz="3600" u="sng" dirty="0"/>
              <a:t>تعریف مقیاس </a:t>
            </a:r>
            <a:r>
              <a:rPr lang="fa-IR" sz="3600" dirty="0"/>
              <a:t>و ویرایش استایل پروفایل طولی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371600"/>
            <a:ext cx="7458075" cy="488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34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184" y="2322205"/>
            <a:ext cx="8229600" cy="4525963"/>
          </a:xfrm>
        </p:spPr>
        <p:txBody>
          <a:bodyPr>
            <a:normAutofit/>
          </a:bodyPr>
          <a:lstStyle/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6871"/>
            <a:ext cx="7637268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720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solidFill>
                  <a:srgbClr val="FF0000"/>
                </a:solidFill>
              </a:rPr>
              <a:t>نکته مهم: </a:t>
            </a:r>
            <a:r>
              <a:rPr lang="fa-IR" dirty="0"/>
              <a:t>در پروفایل طولی مقیاس ارتفاعی 10 برابر مقیاس افقی می باشد. </a:t>
            </a:r>
            <a:endParaRPr lang="en-US" dirty="0"/>
          </a:p>
          <a:p>
            <a:pPr algn="r" rtl="1"/>
            <a:r>
              <a:rPr lang="fa-IR" dirty="0" smtClean="0"/>
              <a:t>جهت تنظیم مقیاس افقی در پایین صفحه در قسمت </a:t>
            </a:r>
            <a:r>
              <a:rPr lang="en-US" dirty="0" smtClean="0"/>
              <a:t>Annotation Scale</a:t>
            </a:r>
            <a:r>
              <a:rPr lang="fa-IR" dirty="0" smtClean="0"/>
              <a:t> می توانید آن را انتخاب کنید و یا در </a:t>
            </a:r>
            <a:r>
              <a:rPr lang="en-US" dirty="0" smtClean="0"/>
              <a:t>Drawing Setting </a:t>
            </a:r>
            <a:r>
              <a:rPr lang="fa-IR" dirty="0" smtClean="0"/>
              <a:t>آن را تغییر دهید.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817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/>
          <a:lstStyle/>
          <a:p>
            <a:pPr algn="r" rtl="1"/>
            <a:r>
              <a:rPr lang="fa-IR" dirty="0" smtClean="0"/>
              <a:t>تنظیمات گریدبندی پروفیل: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914400"/>
            <a:ext cx="7778428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100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/>
          <a:lstStyle/>
          <a:p>
            <a:pPr algn="r" rtl="1"/>
            <a:r>
              <a:rPr lang="fa-IR" dirty="0" smtClean="0"/>
              <a:t>تنظیمات مربوط به فونت و عنوان نمودار</a:t>
            </a: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9" y="914400"/>
            <a:ext cx="7686675" cy="5535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27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 algn="r" rtl="1"/>
            <a:r>
              <a:rPr lang="fa-IR" dirty="0" smtClean="0"/>
              <a:t>تنظیمات مربوط به تیک گذاری گریدهای افقی نمودار</a:t>
            </a:r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45" y="1066800"/>
            <a:ext cx="7543800" cy="5433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29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 algn="r" rtl="1"/>
            <a:r>
              <a:rPr lang="fa-IR" dirty="0"/>
              <a:t>تنظیمات مربوط به تیک گذاری گریدهای </a:t>
            </a:r>
            <a:r>
              <a:rPr lang="fa-IR" dirty="0" smtClean="0"/>
              <a:t>عمودی نمودار</a:t>
            </a:r>
            <a:endParaRPr lang="en-US" dirty="0"/>
          </a:p>
          <a:p>
            <a:endParaRPr 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1109663"/>
            <a:ext cx="7593889" cy="551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095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5897563"/>
          </a:xfrm>
        </p:spPr>
        <p:txBody>
          <a:bodyPr/>
          <a:lstStyle/>
          <a:p>
            <a:pPr algn="r" rtl="1"/>
            <a:r>
              <a:rPr lang="fa-IR" dirty="0" smtClean="0"/>
              <a:t>تنظیمات مربوط به لایه های پروفیل طولی</a:t>
            </a:r>
            <a:endParaRPr 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219200"/>
            <a:ext cx="7426628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818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/>
          <a:lstStyle/>
          <a:p>
            <a:pPr algn="just" rtl="1"/>
            <a:r>
              <a:rPr lang="fa-IR" sz="2800" dirty="0" smtClean="0"/>
              <a:t>اگر بخواهیم همزمان با پروفیل طولی محور مرکزی مسیر، پروفیل طولی آفست های چپ و </a:t>
            </a:r>
            <a:r>
              <a:rPr lang="fa-IR" sz="2800" dirty="0"/>
              <a:t>راست مسیر را نیز بدهد:</a:t>
            </a:r>
          </a:p>
          <a:p>
            <a:endParaRPr lang="en-US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426330"/>
            <a:ext cx="8077200" cy="5250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985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5897563"/>
          </a:xfrm>
        </p:spPr>
        <p:txBody>
          <a:bodyPr/>
          <a:lstStyle/>
          <a:p>
            <a:pPr algn="r" rtl="1"/>
            <a:r>
              <a:rPr lang="fa-IR" sz="2800" dirty="0" smtClean="0"/>
              <a:t>تنظیمات مربوط به بازه </a:t>
            </a:r>
            <a:r>
              <a:rPr lang="fa-IR" sz="2800" dirty="0"/>
              <a:t>کیلومتراژ موردنظر در پروفیل طولی</a:t>
            </a:r>
            <a:endParaRPr lang="en-US" sz="28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838200"/>
            <a:ext cx="8469624" cy="554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22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152400"/>
            <a:ext cx="86772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47800"/>
            <a:ext cx="7938412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098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 algn="r" rtl="1"/>
            <a:r>
              <a:rPr lang="fa-IR" dirty="0" smtClean="0"/>
              <a:t>تنظیمات مربوط به پروفیل های </a:t>
            </a:r>
            <a:r>
              <a:rPr lang="fa-IR" u="sng" dirty="0" smtClean="0"/>
              <a:t>آفست</a:t>
            </a:r>
            <a:r>
              <a:rPr lang="fa-IR" dirty="0" smtClean="0"/>
              <a:t> مسیر</a:t>
            </a:r>
            <a:endParaRPr lang="en-US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425" y="1219200"/>
            <a:ext cx="7362825" cy="479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7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4" y="1071715"/>
            <a:ext cx="886777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566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26" y="1247775"/>
            <a:ext cx="8305800" cy="539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16" y="381000"/>
            <a:ext cx="87153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608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/>
          <a:lstStyle/>
          <a:p>
            <a:pPr algn="r" rtl="1"/>
            <a:r>
              <a:rPr lang="fa-IR" dirty="0" smtClean="0"/>
              <a:t>تنظیمات مربوط به </a:t>
            </a:r>
            <a:r>
              <a:rPr lang="en-US" dirty="0" smtClean="0"/>
              <a:t>Label</a:t>
            </a:r>
            <a:r>
              <a:rPr lang="fa-IR" dirty="0" smtClean="0"/>
              <a:t> های پروفیل</a:t>
            </a:r>
            <a:endParaRPr lang="en-US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141" y="1066800"/>
            <a:ext cx="8277225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3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9" y="381000"/>
            <a:ext cx="8772525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79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502514"/>
            <a:ext cx="8624888" cy="1426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50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r>
              <a:rPr lang="fa-IR" dirty="0" smtClean="0"/>
              <a:t>ترسیم خط پروژه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57" y="1343024"/>
            <a:ext cx="8749193" cy="452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896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04800"/>
            <a:ext cx="8048625" cy="6338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7095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8837210" cy="2609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26" y="3107913"/>
            <a:ext cx="8774324" cy="306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41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/>
          </a:bodyPr>
          <a:lstStyle/>
          <a:p>
            <a:pPr algn="r" rtl="1"/>
            <a:r>
              <a:rPr lang="fa-IR" sz="2800" dirty="0" smtClean="0"/>
              <a:t>برای طراحی خط پروژه بر اساس آیین نامه های استاندارد: </a:t>
            </a:r>
            <a:endParaRPr lang="en-US" sz="2800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914400"/>
            <a:ext cx="3810000" cy="550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199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42914"/>
            <a:ext cx="8524876" cy="242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679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48" y="152400"/>
            <a:ext cx="8499028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447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46" y="304800"/>
            <a:ext cx="839703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587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/>
          <a:lstStyle/>
          <a:p>
            <a:r>
              <a:rPr lang="fa-IR" dirty="0" smtClean="0"/>
              <a:t>در کشیدن خط پروژه دقت می کنیم که مقدار خاکبرداری مسیر با خاکریزی آن تا حدامکان برابر باشد. 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438275"/>
            <a:ext cx="8715375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40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 rtl="1"/>
            <a:r>
              <a:rPr lang="fa-IR" dirty="0" smtClean="0"/>
              <a:t>رسم قوس های قائم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42" y="1295400"/>
            <a:ext cx="8915400" cy="1412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532" y="2708372"/>
            <a:ext cx="6991350" cy="370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75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 smtClean="0"/>
          </a:p>
          <a:p>
            <a:endParaRPr lang="fa-IR" dirty="0"/>
          </a:p>
          <a:p>
            <a:pPr marL="0" indent="0" algn="just" rtl="1">
              <a:buNone/>
            </a:pPr>
            <a:r>
              <a:rPr lang="fa-IR" dirty="0" smtClean="0"/>
              <a:t>در صورت مغایرت قوس قائم با آیین نامه و ظاهر شدن علامت هشدار بر روی قوس قائم، بایستی آن را اصلاح نمود که همانند قوس های افقی از پنجره ی زیر استفاده می شود:</a:t>
            </a:r>
          </a:p>
          <a:p>
            <a:pPr marL="0" indent="0">
              <a:buNone/>
            </a:pPr>
            <a:r>
              <a:rPr lang="fa-IR" dirty="0" smtClean="0"/>
              <a:t> 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97157"/>
            <a:ext cx="8362950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953000"/>
            <a:ext cx="6477000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369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75" y="381000"/>
            <a:ext cx="8753707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058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/>
              <a:t>انتخاب یک </a:t>
            </a:r>
            <a:r>
              <a:rPr lang="fa-IR" dirty="0"/>
              <a:t>پروفیل تیپ برای پروفیل عرضی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fa-IR" dirty="0" smtClean="0"/>
              <a:t>در نرم افزار تعداد زیادی پروفیل تیپ آماده موجود است که می توان هر یک از آن ها را برای کار خود برگزید. که این پروفیل ها در منوی </a:t>
            </a:r>
            <a:r>
              <a:rPr lang="en-US" dirty="0" smtClean="0"/>
              <a:t>Home</a:t>
            </a:r>
            <a:r>
              <a:rPr lang="fa-IR" dirty="0" smtClean="0"/>
              <a:t> و از دسته </a:t>
            </a:r>
            <a:r>
              <a:rPr lang="en-US" dirty="0" smtClean="0"/>
              <a:t>Palettes</a:t>
            </a:r>
            <a:r>
              <a:rPr lang="fa-IR" dirty="0" smtClean="0"/>
              <a:t> و گزینه </a:t>
            </a:r>
            <a:r>
              <a:rPr lang="en-US" dirty="0" smtClean="0"/>
              <a:t>Tool Palettes</a:t>
            </a:r>
            <a:r>
              <a:rPr lang="fa-IR" dirty="0" smtClean="0"/>
              <a:t> و سپس تب </a:t>
            </a:r>
            <a:r>
              <a:rPr lang="en-US" dirty="0" smtClean="0"/>
              <a:t>Assembly</a:t>
            </a:r>
            <a:r>
              <a:rPr lang="fa-IR" dirty="0" smtClean="0"/>
              <a:t> می باشند. با انتخاب هریک از آنها می توان آن ها را با کلیک روی صفحه مشاهده نمود.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53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762000"/>
            <a:ext cx="7594439" cy="4685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272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3600" dirty="0" smtClean="0"/>
              <a:t>ساختن پروفیل تیپ برای پروفیل عرضی: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24392"/>
            <a:ext cx="8229600" cy="4525963"/>
          </a:xfrm>
        </p:spPr>
        <p:txBody>
          <a:bodyPr>
            <a:normAutofit lnSpcReduction="10000"/>
          </a:bodyPr>
          <a:lstStyle/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fa-IR" sz="1900" dirty="0" smtClean="0"/>
          </a:p>
          <a:p>
            <a:endParaRPr lang="fa-IR" sz="1900" dirty="0" smtClean="0"/>
          </a:p>
          <a:p>
            <a:pPr algn="r" rtl="1"/>
            <a:r>
              <a:rPr lang="fa-IR" sz="2400" dirty="0" smtClean="0"/>
              <a:t>نوع پروفیل تیپ را می توان تاجدار یا صفحه ای معرفی کرد.</a:t>
            </a:r>
            <a:endParaRPr lang="en-US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990600"/>
            <a:ext cx="7686423" cy="4882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463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57201"/>
            <a:ext cx="8312438" cy="536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040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38" y="381000"/>
            <a:ext cx="8151987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18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568525"/>
            <a:ext cx="7481888" cy="6274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344" y="2438400"/>
            <a:ext cx="3366856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675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/>
          <a:lstStyle/>
          <a:p>
            <a:pPr algn="r" rtl="1"/>
            <a:r>
              <a:rPr lang="fa-IR" dirty="0" smtClean="0"/>
              <a:t>جهت طراحی شیب شیروانی:</a:t>
            </a:r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marL="0" indent="0" algn="r" rtl="1">
              <a:buNone/>
            </a:pPr>
            <a:endParaRPr 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742335"/>
            <a:ext cx="2438400" cy="5123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036393"/>
            <a:ext cx="3076575" cy="482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401" y="1327515"/>
            <a:ext cx="2752569" cy="3320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298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/>
          <a:lstStyle/>
          <a:p>
            <a:pPr algn="just" rtl="1"/>
            <a:r>
              <a:rPr lang="fa-IR" dirty="0" smtClean="0"/>
              <a:t>جهت کامل شدن پروفایل تیپ، می توان سمت چپ آن را </a:t>
            </a:r>
            <a:r>
              <a:rPr lang="en-US" dirty="0" smtClean="0"/>
              <a:t>Mirror</a:t>
            </a:r>
            <a:r>
              <a:rPr lang="fa-IR" dirty="0" smtClean="0"/>
              <a:t> نمود. برای این کار </a:t>
            </a:r>
            <a:r>
              <a:rPr lang="en-US" dirty="0" smtClean="0"/>
              <a:t>Subassembly</a:t>
            </a:r>
            <a:r>
              <a:rPr lang="fa-IR" dirty="0" smtClean="0"/>
              <a:t> را انتخاب کرده و گزینه </a:t>
            </a:r>
            <a:r>
              <a:rPr lang="en-US" dirty="0" smtClean="0"/>
              <a:t> Mirror Subassembly</a:t>
            </a:r>
            <a:r>
              <a:rPr lang="fa-IR" dirty="0" smtClean="0"/>
              <a:t> را زده و سمت چپ پروفیل را ترسیم نمایید. 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124200"/>
            <a:ext cx="4429125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69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229600" cy="639762"/>
          </a:xfrm>
        </p:spPr>
        <p:txBody>
          <a:bodyPr>
            <a:normAutofit fontScale="90000"/>
          </a:bodyPr>
          <a:lstStyle/>
          <a:p>
            <a:pPr algn="just" rtl="1"/>
            <a:r>
              <a:rPr lang="fa-IR" dirty="0" smtClean="0"/>
              <a:t>ایجاد کریدور</a:t>
            </a:r>
            <a:endParaRPr lang="en-US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40633"/>
            <a:ext cx="6162675" cy="621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077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/>
          </a:bodyPr>
          <a:lstStyle/>
          <a:p>
            <a:pPr algn="just" rtl="1"/>
            <a:r>
              <a:rPr lang="fa-IR" sz="2400" dirty="0" smtClean="0"/>
              <a:t>پنجره ای بصورت اتو</a:t>
            </a:r>
            <a:r>
              <a:rPr lang="fa-IR" sz="2400" dirty="0"/>
              <a:t>م</a:t>
            </a:r>
            <a:r>
              <a:rPr lang="fa-IR" sz="2400" dirty="0" smtClean="0"/>
              <a:t>اتیک باز میشود </a:t>
            </a:r>
          </a:p>
          <a:p>
            <a:pPr algn="just" rtl="1"/>
            <a:r>
              <a:rPr lang="fa-IR" sz="2400" dirty="0" smtClean="0"/>
              <a:t>نکته: در پنجره کریدور، دقت کنید که فاصله نمونه برداری هر چه انتخاب شود، پروفیل عرضی نیز به همان فاصله تولید خواهد شد..</a:t>
            </a:r>
            <a:endParaRPr lang="en-US" sz="2400" dirty="0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05000"/>
            <a:ext cx="6467475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171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13720"/>
            <a:ext cx="7567612" cy="5931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69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/>
              <a:t>ساختن سطح کریدور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/>
          <a:lstStyle/>
          <a:p>
            <a:pPr algn="r" rtl="1"/>
            <a:r>
              <a:rPr lang="fa-IR" dirty="0"/>
              <a:t>حال از پنجره </a:t>
            </a:r>
            <a:r>
              <a:rPr lang="en-US" dirty="0" err="1"/>
              <a:t>ToolSpace</a:t>
            </a:r>
            <a:r>
              <a:rPr lang="en-US" dirty="0"/>
              <a:t> </a:t>
            </a:r>
            <a:r>
              <a:rPr lang="fa-IR" dirty="0"/>
              <a:t> بر روی نام کریدور خود کلیک راست کرده و گزینه </a:t>
            </a:r>
            <a:r>
              <a:rPr lang="en-US" dirty="0"/>
              <a:t>Properties </a:t>
            </a:r>
            <a:r>
              <a:rPr lang="fa-IR" dirty="0"/>
              <a:t> را بزنید.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77" y="2133600"/>
            <a:ext cx="4080510" cy="40112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8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/>
          <a:lstStyle/>
          <a:p>
            <a:pPr algn="r" rtl="1"/>
            <a:r>
              <a:rPr lang="fa-IR" dirty="0"/>
              <a:t>در پنجره باز شده به تب </a:t>
            </a:r>
            <a:r>
              <a:rPr lang="en-US" dirty="0"/>
              <a:t>Surface </a:t>
            </a:r>
            <a:r>
              <a:rPr lang="fa-IR" dirty="0"/>
              <a:t> بروید</a:t>
            </a:r>
            <a:endParaRPr lang="en-US" dirty="0"/>
          </a:p>
          <a:p>
            <a:pPr algn="r" rtl="1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371600"/>
            <a:ext cx="6400800" cy="45631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01659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5897563"/>
          </a:xfrm>
        </p:spPr>
        <p:txBody>
          <a:bodyPr/>
          <a:lstStyle/>
          <a:p>
            <a:pPr algn="r" rtl="1"/>
            <a:r>
              <a:rPr lang="fa-IR" dirty="0"/>
              <a:t>در این پنجره دکمه اول (</a:t>
            </a:r>
            <a:r>
              <a:rPr lang="en-US" dirty="0"/>
              <a:t>Create a Corridor Surface</a:t>
            </a:r>
            <a:r>
              <a:rPr lang="fa-IR" dirty="0"/>
              <a:t>) را بزنید</a:t>
            </a:r>
            <a:endParaRPr lang="en-US" dirty="0"/>
          </a:p>
          <a:p>
            <a:pPr algn="r" rtl="1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524000"/>
            <a:ext cx="6400800" cy="4572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7341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248400"/>
          </a:xfrm>
        </p:spPr>
        <p:txBody>
          <a:bodyPr>
            <a:normAutofit/>
          </a:bodyPr>
          <a:lstStyle/>
          <a:p>
            <a:pPr algn="just" rtl="1"/>
            <a:r>
              <a:rPr lang="fa-IR" sz="2400" dirty="0"/>
              <a:t>در این مرحله یک سطر به داخل پنجره فوق اضافه شده است</a:t>
            </a:r>
            <a:endParaRPr lang="en-US" sz="2400" dirty="0"/>
          </a:p>
          <a:p>
            <a:pPr algn="just" rtl="1"/>
            <a:r>
              <a:rPr lang="fa-IR" sz="2400" dirty="0"/>
              <a:t>حال </a:t>
            </a:r>
            <a:r>
              <a:rPr lang="en-US" sz="2400" dirty="0"/>
              <a:t>Specify Code</a:t>
            </a:r>
            <a:r>
              <a:rPr lang="fa-IR" sz="2400" dirty="0"/>
              <a:t> را بر روی </a:t>
            </a:r>
            <a:r>
              <a:rPr lang="en-US" sz="2400" dirty="0"/>
              <a:t>Top</a:t>
            </a:r>
            <a:r>
              <a:rPr lang="fa-IR" sz="2400" dirty="0"/>
              <a:t> قرار داده و علامت + را </a:t>
            </a:r>
            <a:r>
              <a:rPr lang="fa-IR" sz="2400" dirty="0" smtClean="0"/>
              <a:t>بزنید</a:t>
            </a:r>
          </a:p>
          <a:p>
            <a:pPr algn="just" rtl="1"/>
            <a:endParaRPr lang="fa-IR" sz="2400" dirty="0"/>
          </a:p>
          <a:p>
            <a:pPr algn="just" rtl="1"/>
            <a:endParaRPr lang="fa-IR" sz="2400" dirty="0" smtClean="0"/>
          </a:p>
          <a:p>
            <a:pPr algn="just" rtl="1"/>
            <a:endParaRPr lang="fa-IR" sz="2400" dirty="0"/>
          </a:p>
          <a:p>
            <a:pPr algn="just" rtl="1"/>
            <a:endParaRPr lang="fa-IR" sz="2400" dirty="0" smtClean="0"/>
          </a:p>
          <a:p>
            <a:pPr algn="just" rtl="1"/>
            <a:endParaRPr lang="fa-IR" sz="2400" dirty="0"/>
          </a:p>
          <a:p>
            <a:pPr algn="just" rtl="1"/>
            <a:endParaRPr lang="fa-IR" sz="2400" dirty="0" smtClean="0"/>
          </a:p>
          <a:p>
            <a:pPr algn="just" rtl="1"/>
            <a:endParaRPr lang="fa-IR" sz="2400" dirty="0"/>
          </a:p>
          <a:p>
            <a:pPr algn="just" rtl="1"/>
            <a:endParaRPr lang="fa-IR" sz="2400" dirty="0" smtClean="0"/>
          </a:p>
          <a:p>
            <a:pPr algn="just" rtl="1"/>
            <a:endParaRPr lang="fa-IR" sz="2400" dirty="0"/>
          </a:p>
          <a:p>
            <a:pPr algn="just" rtl="1"/>
            <a:endParaRPr lang="fa-IR" sz="2400" dirty="0" smtClean="0"/>
          </a:p>
          <a:p>
            <a:pPr algn="just" rtl="1"/>
            <a:endParaRPr lang="fa-IR" sz="2400" dirty="0"/>
          </a:p>
          <a:p>
            <a:pPr algn="just" rtl="1"/>
            <a:r>
              <a:rPr lang="fa-IR" sz="2400" dirty="0" smtClean="0"/>
              <a:t>م</a:t>
            </a:r>
            <a:r>
              <a:rPr lang="fa-IR" sz="2400" dirty="0"/>
              <a:t>یبینید که یک سطر مربوط به </a:t>
            </a:r>
            <a:r>
              <a:rPr lang="en-US" sz="2400" dirty="0"/>
              <a:t>Top</a:t>
            </a:r>
            <a:r>
              <a:rPr lang="fa-IR" sz="2400" dirty="0"/>
              <a:t> به پنجره فوق اضافه شده است.</a:t>
            </a:r>
            <a:endParaRPr lang="en-US" sz="2400" dirty="0"/>
          </a:p>
          <a:p>
            <a:pPr algn="just" rtl="1"/>
            <a:endParaRPr lang="en-US" sz="2400" dirty="0"/>
          </a:p>
          <a:p>
            <a:pPr algn="r" rtl="1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68" y="1371600"/>
            <a:ext cx="6383655" cy="4598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5813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 algn="just" rtl="1"/>
            <a:r>
              <a:rPr lang="fa-IR" sz="2400" dirty="0"/>
              <a:t>حال به تب </a:t>
            </a:r>
            <a:r>
              <a:rPr lang="en-US" sz="2400" dirty="0"/>
              <a:t>Boundaries</a:t>
            </a:r>
            <a:r>
              <a:rPr lang="fa-IR" sz="2400" dirty="0"/>
              <a:t> بروید. در این تب نام کریدور خود را میبینید روی آن راست کلیک کرده و گزینه </a:t>
            </a:r>
            <a:r>
              <a:rPr lang="en-US" sz="2400" dirty="0"/>
              <a:t>Add Automatically</a:t>
            </a:r>
            <a:r>
              <a:rPr lang="fa-IR" sz="2400" dirty="0"/>
              <a:t> را زده و چون اسمبیلی شما به شیب شیروانی ختم شده است گزینه </a:t>
            </a:r>
            <a:r>
              <a:rPr lang="en-US" sz="2400" dirty="0"/>
              <a:t>Daylight</a:t>
            </a:r>
            <a:r>
              <a:rPr lang="fa-IR" sz="2400" dirty="0"/>
              <a:t> را بزنید. سپس </a:t>
            </a:r>
            <a:r>
              <a:rPr lang="en-US" sz="2400" dirty="0"/>
              <a:t>Apply</a:t>
            </a:r>
            <a:r>
              <a:rPr lang="fa-IR" sz="2400" dirty="0"/>
              <a:t> کنید</a:t>
            </a:r>
            <a:r>
              <a:rPr lang="fa-IR" dirty="0"/>
              <a:t>.</a:t>
            </a:r>
            <a:endParaRPr lang="en-US" dirty="0"/>
          </a:p>
          <a:p>
            <a:pPr algn="r" rtl="1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76400"/>
            <a:ext cx="7010400" cy="4953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505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 rtl="1"/>
            <a:r>
              <a:rPr lang="en-US" sz="3200" dirty="0" smtClean="0">
                <a:solidFill>
                  <a:srgbClr val="FF0000"/>
                </a:solidFill>
              </a:rPr>
              <a:t>Render</a:t>
            </a:r>
            <a:r>
              <a:rPr lang="fa-IR" sz="3200" dirty="0" smtClean="0">
                <a:solidFill>
                  <a:srgbClr val="FF0000"/>
                </a:solidFill>
              </a:rPr>
              <a:t> گرفتن از </a:t>
            </a:r>
            <a:r>
              <a:rPr lang="en-US" sz="3200" dirty="0" smtClean="0">
                <a:solidFill>
                  <a:srgbClr val="FF0000"/>
                </a:solidFill>
              </a:rPr>
              <a:t>Corridor </a:t>
            </a:r>
            <a:r>
              <a:rPr lang="fa-IR" sz="3200" dirty="0" smtClean="0">
                <a:solidFill>
                  <a:srgbClr val="FF0000"/>
                </a:solidFill>
              </a:rPr>
              <a:t> و حرکت بر روی مسیر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fa-IR" dirty="0" smtClean="0"/>
              <a:t>پس از تعریف </a:t>
            </a:r>
            <a:r>
              <a:rPr lang="fa-IR" sz="2800" dirty="0" smtClean="0"/>
              <a:t>کریدور، دستور </a:t>
            </a:r>
            <a:r>
              <a:rPr lang="en-US" sz="2800" dirty="0" smtClean="0"/>
              <a:t>Shade</a:t>
            </a:r>
            <a:r>
              <a:rPr lang="fa-IR" sz="2800" dirty="0" smtClean="0"/>
              <a:t> را زده و سپس بر روی </a:t>
            </a:r>
            <a:r>
              <a:rPr lang="fa-IR" sz="2800" dirty="0"/>
              <a:t>کریدور کلیک کرده و از بالا گزینه </a:t>
            </a:r>
            <a:r>
              <a:rPr lang="en-US" sz="2800" dirty="0"/>
              <a:t>, Analysis</a:t>
            </a:r>
            <a:r>
              <a:rPr lang="fa-IR" sz="2800" dirty="0"/>
              <a:t>  </a:t>
            </a:r>
            <a:r>
              <a:rPr lang="en-US" sz="2800" dirty="0"/>
              <a:t>Drive</a:t>
            </a:r>
            <a:r>
              <a:rPr lang="fa-IR" sz="2800" dirty="0"/>
              <a:t>را زده و </a:t>
            </a:r>
            <a:r>
              <a:rPr lang="en-US" sz="2800" dirty="0"/>
              <a:t>Play</a:t>
            </a:r>
            <a:r>
              <a:rPr lang="fa-IR" sz="2800" dirty="0"/>
              <a:t> میکنیم... </a:t>
            </a:r>
            <a:endParaRPr lang="en-US" sz="28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895600"/>
            <a:ext cx="6324600" cy="3473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897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 rtl="1"/>
            <a:r>
              <a:rPr lang="fa-IR" dirty="0" smtClean="0"/>
              <a:t>پروفیل عرضی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229600" cy="4906963"/>
          </a:xfrm>
        </p:spPr>
        <p:txBody>
          <a:bodyPr>
            <a:normAutofit/>
          </a:bodyPr>
          <a:lstStyle/>
          <a:p>
            <a:pPr algn="r" rtl="1"/>
            <a:r>
              <a:rPr lang="fa-IR" sz="2800" dirty="0" smtClean="0"/>
              <a:t>قبل از ترسیم پروفیل عرضی، بایستی از سطح مورد نظر نمونه برداری (سمپل گیری) شود. </a:t>
            </a:r>
            <a:endParaRPr lang="en-US" sz="28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7" y="2330245"/>
            <a:ext cx="7731067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702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65" y="597310"/>
            <a:ext cx="8968677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161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9074" y="533400"/>
            <a:ext cx="8229600" cy="5668963"/>
          </a:xfrm>
        </p:spPr>
        <p:txBody>
          <a:bodyPr>
            <a:normAutofit/>
          </a:bodyPr>
          <a:lstStyle/>
          <a:p>
            <a:pPr algn="just" rtl="1"/>
            <a:r>
              <a:rPr lang="fa-IR" sz="2800" dirty="0" smtClean="0"/>
              <a:t>پنجره نمونه برداری باز می شود:</a:t>
            </a:r>
          </a:p>
          <a:p>
            <a:pPr algn="just" rtl="1"/>
            <a:endParaRPr lang="fa-IR" sz="2800" dirty="0"/>
          </a:p>
          <a:p>
            <a:pPr algn="just" rtl="1"/>
            <a:endParaRPr lang="fa-IR" sz="2800" dirty="0" smtClean="0"/>
          </a:p>
          <a:p>
            <a:pPr algn="just" rtl="1"/>
            <a:endParaRPr lang="fa-IR" sz="2800" dirty="0"/>
          </a:p>
          <a:p>
            <a:pPr algn="just" rtl="1"/>
            <a:endParaRPr lang="fa-IR" sz="2800" dirty="0" smtClean="0"/>
          </a:p>
          <a:p>
            <a:pPr algn="just" rtl="1"/>
            <a:endParaRPr lang="fa-IR" sz="2800" dirty="0"/>
          </a:p>
          <a:p>
            <a:pPr algn="just" rtl="1"/>
            <a:r>
              <a:rPr lang="fa-IR" sz="2800" dirty="0" smtClean="0"/>
              <a:t>نکته: فاصله نمونه برداری بر روی مسیر باید با فاصله نمونه برداری در تعریف کریدور یکسان باشد. می توانید از کلیک بر روی کریدور و گزینه </a:t>
            </a:r>
            <a:r>
              <a:rPr lang="en-US" sz="2800" dirty="0" smtClean="0"/>
              <a:t>Corridor Properties</a:t>
            </a:r>
            <a:r>
              <a:rPr lang="fa-IR" sz="2800" dirty="0" smtClean="0"/>
              <a:t> می توان آن را چک کرد...</a:t>
            </a:r>
            <a:endParaRPr lang="en-US" sz="2800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905000"/>
            <a:ext cx="7913238" cy="1070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741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63000" cy="5992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561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/>
          <a:lstStyle/>
          <a:p>
            <a:pPr lvl="0" algn="just" rtl="1"/>
            <a:r>
              <a:rPr lang="fa-IR" sz="2400" dirty="0"/>
              <a:t>پس از معرفی </a:t>
            </a:r>
            <a:r>
              <a:rPr lang="en-US" sz="2400" dirty="0"/>
              <a:t>Sample line</a:t>
            </a:r>
            <a:r>
              <a:rPr lang="fa-IR" sz="2400" dirty="0"/>
              <a:t> ها، حال از پنجره </a:t>
            </a:r>
            <a:r>
              <a:rPr lang="en-US" sz="2400" dirty="0" err="1"/>
              <a:t>ToolSpace</a:t>
            </a:r>
            <a:r>
              <a:rPr lang="fa-IR" sz="2400" dirty="0"/>
              <a:t> از زیر شاخه </a:t>
            </a:r>
            <a:r>
              <a:rPr lang="en-US" sz="2400" dirty="0" err="1"/>
              <a:t>Allignment</a:t>
            </a:r>
            <a:r>
              <a:rPr lang="fa-IR" sz="2400" dirty="0"/>
              <a:t> نام الایمنت خود را یافته و از زیرشاخه </a:t>
            </a:r>
            <a:r>
              <a:rPr lang="en-US" sz="2400" dirty="0"/>
              <a:t>Sample line group</a:t>
            </a:r>
            <a:r>
              <a:rPr lang="fa-IR" sz="2400" dirty="0"/>
              <a:t> آن نام سمپل لاین خود را بیابید. روی آن کلیک راست نموده و گزینه </a:t>
            </a:r>
            <a:r>
              <a:rPr lang="en-US" sz="2400" dirty="0"/>
              <a:t>Properties</a:t>
            </a:r>
            <a:r>
              <a:rPr lang="fa-IR" sz="2400" dirty="0"/>
              <a:t> را بزنید.</a:t>
            </a:r>
            <a:endParaRPr lang="en-US" sz="2400" dirty="0"/>
          </a:p>
          <a:p>
            <a:pPr algn="r" rtl="1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00200"/>
            <a:ext cx="4419600" cy="4876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196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 algn="just" rtl="1"/>
            <a:r>
              <a:rPr lang="fa-IR" dirty="0"/>
              <a:t>در پنجره باز شده، در تب </a:t>
            </a:r>
            <a:r>
              <a:rPr lang="en-US" dirty="0"/>
              <a:t>Section </a:t>
            </a:r>
            <a:r>
              <a:rPr lang="fa-IR" dirty="0"/>
              <a:t> رفته ، دکمه </a:t>
            </a:r>
            <a:r>
              <a:rPr lang="en-US" dirty="0"/>
              <a:t>Sample more sources</a:t>
            </a:r>
            <a:r>
              <a:rPr lang="fa-IR" dirty="0"/>
              <a:t> را بزنید</a:t>
            </a:r>
            <a:endParaRPr lang="en-US" dirty="0"/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76400"/>
            <a:ext cx="6477000" cy="4800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042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/>
          <a:lstStyle/>
          <a:p>
            <a:pPr algn="r" rtl="1"/>
            <a:r>
              <a:rPr lang="fa-IR" dirty="0"/>
              <a:t>حال پنجره زیر باز میشود در این پنجره هر سه سطحی که میبینید را از سمت چپ به سمت راست </a:t>
            </a:r>
            <a:r>
              <a:rPr lang="en-US" dirty="0"/>
              <a:t>Add</a:t>
            </a:r>
            <a:r>
              <a:rPr lang="fa-IR" dirty="0"/>
              <a:t> نمایید</a:t>
            </a:r>
            <a:endParaRPr lang="en-US" dirty="0"/>
          </a:p>
          <a:p>
            <a:pPr algn="r" rtl="1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676400"/>
            <a:ext cx="6705600" cy="4876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2253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172200"/>
          </a:xfrm>
        </p:spPr>
        <p:txBody>
          <a:bodyPr>
            <a:normAutofit fontScale="92500"/>
          </a:bodyPr>
          <a:lstStyle/>
          <a:p>
            <a:pPr algn="r" rtl="1"/>
            <a:r>
              <a:rPr lang="fa-IR" dirty="0"/>
              <a:t>سپس استایل سطح سوم را بر روی </a:t>
            </a:r>
            <a:r>
              <a:rPr lang="en-US" dirty="0"/>
              <a:t>Finished </a:t>
            </a:r>
            <a:r>
              <a:rPr lang="en-US" dirty="0" smtClean="0"/>
              <a:t>Ground</a:t>
            </a:r>
            <a:r>
              <a:rPr lang="fa-IR" dirty="0" smtClean="0"/>
              <a:t> </a:t>
            </a:r>
            <a:r>
              <a:rPr lang="fa-IR" dirty="0"/>
              <a:t>قرار </a:t>
            </a:r>
            <a:r>
              <a:rPr lang="fa-IR" dirty="0" smtClean="0"/>
              <a:t>دهید</a:t>
            </a:r>
            <a:endParaRPr lang="en-US" dirty="0" smtClean="0"/>
          </a:p>
          <a:p>
            <a:pPr algn="r" rtl="1"/>
            <a:endParaRPr lang="en-US" dirty="0"/>
          </a:p>
          <a:p>
            <a:pPr algn="r" rtl="1"/>
            <a:endParaRPr lang="en-US" dirty="0" smtClean="0"/>
          </a:p>
          <a:p>
            <a:pPr algn="r" rtl="1"/>
            <a:endParaRPr lang="en-US" dirty="0"/>
          </a:p>
          <a:p>
            <a:pPr algn="r" rtl="1"/>
            <a:endParaRPr lang="en-US" dirty="0" smtClean="0"/>
          </a:p>
          <a:p>
            <a:pPr algn="r" rtl="1"/>
            <a:endParaRPr lang="en-US" dirty="0"/>
          </a:p>
          <a:p>
            <a:pPr algn="r" rtl="1"/>
            <a:endParaRPr lang="en-US" dirty="0" smtClean="0"/>
          </a:p>
          <a:p>
            <a:pPr algn="r" rtl="1"/>
            <a:endParaRPr lang="en-US" dirty="0"/>
          </a:p>
          <a:p>
            <a:pPr algn="r" rtl="1"/>
            <a:endParaRPr lang="en-US" dirty="0" smtClean="0"/>
          </a:p>
          <a:p>
            <a:pPr algn="r" rtl="1"/>
            <a:r>
              <a:rPr lang="fa-IR" dirty="0" smtClean="0"/>
              <a:t>سپس </a:t>
            </a:r>
            <a:r>
              <a:rPr lang="en-US" dirty="0"/>
              <a:t>Apply</a:t>
            </a:r>
            <a:r>
              <a:rPr lang="fa-IR" dirty="0"/>
              <a:t> و </a:t>
            </a:r>
            <a:r>
              <a:rPr lang="en-US" dirty="0"/>
              <a:t>ok</a:t>
            </a:r>
            <a:r>
              <a:rPr lang="fa-IR" dirty="0"/>
              <a:t> نمایید. پنجره زیر پر میشود. </a:t>
            </a:r>
            <a:r>
              <a:rPr lang="en-US" dirty="0"/>
              <a:t>Ok  </a:t>
            </a:r>
            <a:r>
              <a:rPr lang="fa-IR" dirty="0"/>
              <a:t>نمایید.</a:t>
            </a:r>
            <a:endParaRPr lang="en-US" dirty="0"/>
          </a:p>
          <a:p>
            <a:pPr algn="r" rtl="1"/>
            <a:endParaRPr lang="en-US" dirty="0"/>
          </a:p>
          <a:p>
            <a:pPr algn="r" rtl="1"/>
            <a:endParaRPr lang="en-US" dirty="0"/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19200"/>
            <a:ext cx="5807710" cy="39935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627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33400"/>
            <a:ext cx="6860540" cy="4800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445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solidFill>
                  <a:srgbClr val="FF0000"/>
                </a:solidFill>
              </a:rPr>
              <a:t>زدن پروفیل عرضی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fa-IR" dirty="0"/>
              <a:t>قبل از این قسمت بهتر است مقیاس </a:t>
            </a:r>
            <a:r>
              <a:rPr lang="en-US" dirty="0"/>
              <a:t>Drawing</a:t>
            </a:r>
            <a:r>
              <a:rPr lang="fa-IR" dirty="0"/>
              <a:t> خود را بر روی یک مقیاس بزرگ مانند </a:t>
            </a:r>
            <a:r>
              <a:rPr lang="en-US" dirty="0" smtClean="0"/>
              <a:t>1/50</a:t>
            </a:r>
            <a:r>
              <a:rPr lang="fa-IR" dirty="0" smtClean="0"/>
              <a:t> تنظیم </a:t>
            </a:r>
            <a:r>
              <a:rPr lang="fa-IR" dirty="0"/>
              <a:t>نمایید.</a:t>
            </a:r>
            <a:endParaRPr lang="en-US" dirty="0"/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75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08" y="304800"/>
            <a:ext cx="8115367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511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209800"/>
            <a:ext cx="7274878" cy="20942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4315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محاسبه حجم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88" y="1219200"/>
            <a:ext cx="8894568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68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" y="304800"/>
            <a:ext cx="8255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337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57200"/>
            <a:ext cx="8277225" cy="5770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521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/>
          <a:lstStyle/>
          <a:p>
            <a:pPr algn="r" rtl="1"/>
            <a:r>
              <a:rPr lang="fa-IR" dirty="0"/>
              <a:t>و انتخاب سطح اولیه خود به عنوان سطح </a:t>
            </a:r>
            <a:r>
              <a:rPr lang="en-US" dirty="0"/>
              <a:t>EG</a:t>
            </a:r>
            <a:r>
              <a:rPr lang="fa-IR" dirty="0"/>
              <a:t> و سطح کریدور خود برای </a:t>
            </a:r>
            <a:r>
              <a:rPr lang="en-US" dirty="0"/>
              <a:t>Datum</a:t>
            </a:r>
          </a:p>
          <a:p>
            <a:pPr algn="r" rtl="1"/>
            <a:endParaRPr lang="en-US" dirty="0"/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68" y="1447800"/>
            <a:ext cx="6639232" cy="5181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664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72845"/>
            <a:ext cx="8316014" cy="6525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34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/>
          <a:lstStyle/>
          <a:p>
            <a:pPr algn="just" rtl="1"/>
            <a:r>
              <a:rPr lang="fa-IR" dirty="0"/>
              <a:t>نکته: اگر پس از کلیک کردن جدول را ندیدید یکبار سیویل خود را بسته و باز کنید.</a:t>
            </a:r>
            <a:endParaRPr lang="en-US" dirty="0"/>
          </a:p>
          <a:p>
            <a:pPr algn="just" rtl="1"/>
            <a:r>
              <a:rPr lang="fa-IR" dirty="0"/>
              <a:t>نکته: اگر اعداد جدول بر روی هم افتاده بود بر روی جدول خود کلیک کرده و سپس از بالا گزینه </a:t>
            </a:r>
            <a:r>
              <a:rPr lang="en-US" dirty="0"/>
              <a:t>Realign Stacks</a:t>
            </a:r>
            <a:r>
              <a:rPr lang="fa-IR" dirty="0"/>
              <a:t> را بزنید.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03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795</Words>
  <Application>Microsoft Office PowerPoint</Application>
  <PresentationFormat>On-screen Show (4:3)</PresentationFormat>
  <Paragraphs>99</Paragraphs>
  <Slides>68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69" baseType="lpstr">
      <vt:lpstr>Office Theme</vt:lpstr>
      <vt:lpstr>بنام خدا</vt:lpstr>
      <vt:lpstr>ترسیم پروفیل طولی</vt:lpstr>
      <vt:lpstr>PowerPoint Presentation</vt:lpstr>
      <vt:lpstr>PowerPoint Presentation</vt:lpstr>
      <vt:lpstr>PowerPoint Presentation</vt:lpstr>
      <vt:lpstr>جهت تعریف مقیاس و ویرایش استایل پروفایل طولی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ترسیم خط پروژه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رسم قوس های قائم</vt:lpstr>
      <vt:lpstr>PowerPoint Presentation</vt:lpstr>
      <vt:lpstr>PowerPoint Presentation</vt:lpstr>
      <vt:lpstr>انتخاب یک پروفیل تیپ برای پروفیل عرضی</vt:lpstr>
      <vt:lpstr>PowerPoint Presentation</vt:lpstr>
      <vt:lpstr>ساختن پروفیل تیپ برای پروفیل عرضی: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ایجاد کریدور</vt:lpstr>
      <vt:lpstr>PowerPoint Presentation</vt:lpstr>
      <vt:lpstr>PowerPoint Presentation</vt:lpstr>
      <vt:lpstr>ساختن سطح کریدور</vt:lpstr>
      <vt:lpstr>PowerPoint Presentation</vt:lpstr>
      <vt:lpstr>PowerPoint Presentation</vt:lpstr>
      <vt:lpstr>PowerPoint Presentation</vt:lpstr>
      <vt:lpstr>PowerPoint Presentation</vt:lpstr>
      <vt:lpstr>Render گرفتن از Corridor  و حرکت بر روی مسیر</vt:lpstr>
      <vt:lpstr>پروفیل عرضی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زدن پروفیل عرضی</vt:lpstr>
      <vt:lpstr>PowerPoint Presentation</vt:lpstr>
      <vt:lpstr>PowerPoint Presentation</vt:lpstr>
      <vt:lpstr>محاسبه حجم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1</dc:creator>
  <cp:lastModifiedBy>Windows User</cp:lastModifiedBy>
  <cp:revision>53</cp:revision>
  <dcterms:created xsi:type="dcterms:W3CDTF">2006-08-16T00:00:00Z</dcterms:created>
  <dcterms:modified xsi:type="dcterms:W3CDTF">2020-05-07T13:45:12Z</dcterms:modified>
</cp:coreProperties>
</file>