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9" r:id="rId2"/>
    <p:sldId id="257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1" r:id="rId13"/>
    <p:sldId id="312" r:id="rId14"/>
    <p:sldId id="313" r:id="rId15"/>
    <p:sldId id="315" r:id="rId16"/>
    <p:sldId id="316" r:id="rId17"/>
    <p:sldId id="317" r:id="rId18"/>
    <p:sldId id="318" r:id="rId19"/>
    <p:sldId id="28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557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0506" y="1443176"/>
            <a:ext cx="9137992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تاریخ ایران و جهان</a:t>
            </a:r>
          </a:p>
          <a:p>
            <a:pPr algn="ctr" rtl="1">
              <a:lnSpc>
                <a:spcPct val="150000"/>
              </a:lnSpc>
            </a:pPr>
            <a:r>
              <a:rPr lang="fa-IR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اروپا و آمریکا در قرن نوزدهم</a:t>
            </a:r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443777" y="1872734"/>
            <a:ext cx="130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وقايع قرن 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0" y="2783541"/>
            <a:ext cx="8946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تشكيل كشورهاي مستقل، توسط تعداد ديگري از ملت‌هاي اروپايي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نفوذ و گسترش سياست‌هاي استعماري اروپاييان در بسياري از نقاط جريان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ناميدن قرن 19، به‌عنوان دوره‌ي غلبه‌ي اروپاييان بر سياست جهان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رشد و گسترش فوق‌العاده تمدن اروپايي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پديدآمدن مكاتب فكري و سياسي گوناگون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94481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021105" y="167366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/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عصر ناپلئون</a:t>
            </a:r>
            <a:endParaRPr lang="en-US" sz="2400" b="1" dirty="0">
              <a:solidFill>
                <a:srgbClr val="FF0000"/>
              </a:solidFill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/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(1799-1814)</a:t>
            </a: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7999" y="2504661"/>
            <a:ext cx="870472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وقوع انقلاب كبير فرانسه: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وحشت كشورهاي اروپايي از گسترش و تأثير آن انقلاب بر كشور خود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متحد شدن كشورهاي اروپايي با يكديگر عليه فرانسه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به صحنه‌ي جنگ‌هاي خونين كشاندن فرانسه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نبوغ و استعداد نظامي فرمانده‌اي فرانسوي به‌نام ناپلئون </a:t>
            </a:r>
            <a:r>
              <a:rPr lang="fa-IR" sz="24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بناپارت </a:t>
            </a:r>
            <a:endParaRPr lang="en-US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42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114275" y="1859287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ناپلئون در چه شرايطي روي كار آمد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0306" y="2504661"/>
            <a:ext cx="11430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وجود مشكلات داخلي و اختلافات ميان دولتمردان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نارضايتي عمومي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در چنین شرایطی ناپلئون با هوای حکمرانی حکومت را به‌دست گرفت از </a:t>
            </a: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طريق كودتا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اداره فرانسه به‌عنوان </a:t>
            </a:r>
            <a:r>
              <a:rPr lang="fa-IR" sz="24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كنسول در چند سال اول حکمرانی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پيروزي در مقابله با قدرت‌هاي اروپايي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مورد توجه مردم فرانسه واقع شدن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1804 تاج‌گذاري با عنوان امپراتور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60193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142772" y="1913075"/>
            <a:ext cx="3469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وقايع امپراتوري (1804 تا 1814)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64777" y="2743200"/>
            <a:ext cx="11308976" cy="3443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قدرت‌مند ساختن فرانسه از لحاظ سياسي ـ نظامي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متحدشدن دولت‌هاي اروپايي مانند انگلستان، اتريش، پروس (آلمان) عليه فرانسه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پيروزي بر اروپاييان و تسلط سرزمين‌‌هاي آن‌ها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 با این پیروزی ها جنبش‌هاي </a:t>
            </a: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آزادي خواهانه و استقلال‌طلبانه مردم فرانسه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شكست هولناك ارتش ناپلئون از روسيه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خاتمه دوران اقتدار ناپلئون در تاريخ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975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190237" y="348666"/>
            <a:ext cx="19046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پايان كار ناپلئون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4498" y="2118532"/>
            <a:ext cx="118961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سرآغاز سقوط: </a:t>
            </a:r>
            <a:r>
              <a:rPr lang="fa-IR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مورخان سرآغاز سقوط ناپلئون را  ورود </a:t>
            </a: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ارتش فرانسه به خاك </a:t>
            </a:r>
            <a:r>
              <a:rPr lang="fa-IR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روسيه دانسته اند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عوامل شكست: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وسعت خاك روسيه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سرما و برگ سنگين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استراتژي جنگ غيرمنظم روس‌ها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تخريب پل‌ها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آتش‌سوزي شهرها و روستاها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تضعيف بنيه‌ي نظامي ناپلئون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از دست دادن تعداد زيادي از سربازان و افسران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ناپلئون بعد از شكست: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تبعيد به چزيره‌ي اِلب، بعد از شكست خوردن از متحدين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گريختن از تبعيدگاه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بازگشت به فرانسه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باشكست مواجه شدن تلاس‌هايش براي كسب قدرت مجدد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تبعيد مجدد به جزيره‌ي سنت هلن در اقيانوس اطلس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مرگ، در جزيره‌ي سِنت هلن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85580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546020" y="2042996"/>
            <a:ext cx="1497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كنگره‌ي وين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38588" y="2042995"/>
            <a:ext cx="1171238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علت تشكيل: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بعد از رهايي از كابوس دشمن بزرگ خود ناپلئون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تعيين تكليف كشور شكست خورده‌ي فرانسه </a:t>
            </a:r>
            <a:endParaRPr lang="fa-IR" sz="2000" b="1" dirty="0" smtClean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 smtClean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كشورهاي </a:t>
            </a:r>
            <a:r>
              <a:rPr lang="fa-IR" sz="2000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شركت‌كننده: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انگلستان،‌ روسيه، اتريش، پروس و خود فرانسه(به رهبري ناليران، جلوگيري كردنم از تجزيه‌ي فرانسه)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Nazanin" panose="00000400000000000000" pitchFamily="2" charset="-78"/>
              </a:rPr>
              <a:t>تصميمات اين كنگره: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اداره‌ي مجدد فرانسه با رژيم سلطنتي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پس گرفتن كليه‌ي متصرفات ناپلئون از فرانسه</a:t>
            </a:r>
            <a:endParaRPr lang="en-US" sz="20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مشخص شدن مرزها و رژيم‌هاي سياسي دولت‌هاي اروپايي</a:t>
            </a:r>
            <a:endParaRPr lang="en-US" sz="4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5258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397742" y="2042996"/>
            <a:ext cx="17940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انقلاب‌هاي اروپا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377" y="2823881"/>
            <a:ext cx="104752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1- </a:t>
            </a: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انقلاب و استقلال مردم بلژيك از سلطه‌ي هلند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برقراري مجدد رژيم جمهوري در فرانسه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2- اتريش، و مجبور كردن صدراعظم مترنيخ به فرار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اسپانيا هلند سوئد دانمارك، قيام عليه سلطنت استبدادي و برقراري رژيم سلطنتي مشروطه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531694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48571" y="523478"/>
            <a:ext cx="1521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وحدت ايتاليا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2206" y="1993672"/>
            <a:ext cx="1153757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یکی از </a:t>
            </a: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نتايج انقلاب‌هاي اروپايي: سست شدن دولت مقتدر اتريش، </a:t>
            </a:r>
            <a:r>
              <a:rPr lang="fa-IR" sz="20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که بر قسمت‌هاي </a:t>
            </a: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وسيعي </a:t>
            </a:r>
            <a:r>
              <a:rPr lang="fa-IR" sz="2000" b="1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از </a:t>
            </a:r>
            <a:r>
              <a:rPr lang="fa-IR" sz="2000" b="1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ايتاليا چنگ انداخته بود.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Homa" panose="00000400000000000000" pitchFamily="2" charset="-78"/>
              </a:rPr>
              <a:t>استقلال‌طلبي در ايتاليا: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چندپاره بودن ايتاليا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تسلط داشتن امير يا شاهزاده‌اي بيگانه بر هر قسمت اين سرزمين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رشد احساسات ناسيوناليستي (مليت‌گرايي)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طغيان عليه بيگانگان و تجزيه‌طلبان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قيام و پيروزي به رهبري جوزپه مازيني، كاوور، گاريبالدي.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مازيني: نظريه‌پرداز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كاوور: سياستمدار كاردان و موقعيت‌شناس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گاريبالدي: رهبر ارتش استقلال‌طلبان (سرخ جامگان)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676644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827426" y="2042996"/>
            <a:ext cx="26709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تأسيس امپراتوري آلمان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00081" y="3321425"/>
            <a:ext cx="887954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اواسط قرن 19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صدراعظم پروس بيسمارك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Homa" panose="00000400000000000000" pitchFamily="2" charset="-78"/>
              </a:rPr>
              <a:t>ويژگي بيسمارك: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سياستمداري توانا و مقتدر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742950" marR="0" lvl="1" indent="-28575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معروف به صدراعظم آهنين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سخن: «حرف حق را بايد از دهانه‌ي توپ شنيد»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متحد كردن ايالت‌هاي اتحاديه‌ي راين با عنوان كنفدراسيون آلمان شرقي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16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پيش بردن برنامه‌هاي خود در جهت وحدت آلمان با تقويت ارتش </a:t>
            </a:r>
            <a:r>
              <a:rPr lang="fa-IR" sz="1600" b="1" dirty="0" smtClean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پروس</a:t>
            </a:r>
            <a:endParaRPr lang="en-US" sz="16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982939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827426" y="2042996"/>
            <a:ext cx="26709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تأسيس امپراتوري آلمان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3146613"/>
            <a:ext cx="9749117" cy="2864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تأسيس امپراتوري آلمان (رايش) با شكست دانمارك، اتريش و فرانسه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ناميده شدن پروس و ايالات ژرمني به آلمان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تبديل شدن به كشور مقتدر و ثروتمند: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برخورداري از نيروي انسان ماهر و توانمند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منابع اقتصادي و صنعتي گوناگون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افزايش ميزان توليدات صنعتي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خواهان منابع مواد اوليه و بازار فروش براي كالاهاي صنعتي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منجربه: اواخر قرن 19 و تلاش براي كسب مستعمرات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610063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695091" y="1899628"/>
            <a:ext cx="2816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موقعيت امپراتوري روسيه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7999" y="3012141"/>
            <a:ext cx="8650941" cy="252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اوايل قرن 19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تصرف قسمت‌هايي از امپراتوري عثماني توسط تزارهاي روس، در تعقيب سياست پتركبير مبني بر توسعه‌ قلمرو روسيه و رسيدن به درياهاي آزلو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به سلطه كشيدن قسمت‌هايي از شمال ايران طي قراردادهاي گلستان، تركمانچاي و آخال.</a:t>
            </a:r>
            <a:endParaRPr lang="en-US" sz="2400" b="1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پيشروي در سيبري و مرزهاي چين تا سواحل اقينوس آرام</a:t>
            </a:r>
            <a:endParaRPr lang="en-US" sz="2400" b="1" dirty="0">
              <a:effectLst/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12081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695091" y="1899628"/>
            <a:ext cx="2816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موقعيت امپراتوري روسيه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20553" y="2998714"/>
            <a:ext cx="6096000" cy="33886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10000"/>
              </a:lnSpc>
            </a:pPr>
            <a:r>
              <a:rPr lang="fa-IR" b="1" dirty="0">
                <a:solidFill>
                  <a:srgbClr val="800080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B Homa" panose="00000400000000000000" pitchFamily="2" charset="-78"/>
              </a:rPr>
              <a:t>عواقب گسترش قلمرو تزارها: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سركوب مردمان نواحي تصرف شده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برقراري حكومت استبدادي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فقير شدن اكثر مردم روسيه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سركوب حركت‌هاي آزادي‌خواهانه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عقب‌ماندگي اقتصاد و جامعه روسيه در قرن 19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برده بردن دهقانان براي فئودال‌ها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سركوب هرگونه حركت روشنفكرانه توسط دستگاه پليس تزاري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جلوگيري از اصلاحات</a:t>
            </a:r>
            <a:endParaRPr lang="en-US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r>
              <a:rPr lang="fa-IR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درگير رقابت با انگلستان به سبب تلاش براي توسعه‌ي قلمرو و كسب امتيازات سياسي ـ نظامي و اقتصادي در كشورهاي آسيايي مانند عثماني ايران و چين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698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253383" y="2042996"/>
            <a:ext cx="34499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گستردگي مستعمرات انگلستان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35305" y="3267635"/>
            <a:ext cx="900056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مهم‌ترين رقيب سياسي امپراتوري روسيه در قرن 19، انگلستان.</a:t>
            </a:r>
            <a:endParaRPr lang="en-US" sz="24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4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وجود رقباي ديگري مانند آلمان، ايتاليا، فرانسه در مستعمرات آسيايي و آفريقايي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97013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557232" y="2042996"/>
            <a:ext cx="32800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تلاش‌هاي استعماري انگلستان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74811" y="2770095"/>
            <a:ext cx="117661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توسعه و تقويت نيروي دريايي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توسعه‌ي مستعمرات خود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پيشرفت اقتصادي و صنعتي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گستردگي زياد مستعمرات انگلستان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اوج قدرت استعماري قرن 19، در زمان ملكه ويكتوريا با قدمت حكومت 64 سال ناميده شدن اين عصر از تاريخ انگلستان به «عصر ويكتوريا»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80431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425435" y="2042996"/>
            <a:ext cx="2970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انگلستان در عصر ويكتوريا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7999" y="2864224"/>
            <a:ext cx="877196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پيشرفت قابل توجه از نظر اقتصادي و صنعتي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ثروتمندترين كشور جهان با غارت ثروت مستعمرات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برابري صنعتي با كشور آلمان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مهم‌ترين مشكلات داخلي بريتانيا مبارزات استقلال‌طلبانه مردم ايرلند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08660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flipH="1">
            <a:off x="1881809" y="2504661"/>
            <a:ext cx="882594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155420" y="2104551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>
                <a:solidFill>
                  <a:srgbClr val="FF0000"/>
                </a:solidFill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استعمار در ايالات متحده‌ي آمريكا</a:t>
            </a:r>
            <a:endParaRPr lang="en-US" sz="20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4777" y="2504661"/>
            <a:ext cx="1105348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رئيس جمهور وقت آمريكا مونرو 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انتشار اعلاميه‌اي توسط مونرو مبني بر عدم دخالت كشورهاي اروپايي در امور داخلي قاره‌‌ي امريكا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نفوذ و سلطه بر كشورهاي آمريكاي لاتين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محروم‌ترين مردم آمريكا در اواسط قرن 19 سياه‌پوستان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بردگان سياه پوست: از آفريقا، در جنوب ايالات متحده، بيگاري در مزارع پنبه و نيشكر، محروم از حقوق انساني 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مردم نواحي شمال آمريكا: صنعتگر و روشنفكر عدم نياز به نيروي كار بردگان از نظر اقتصادي مخالفت با برده‌داري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0000"/>
              </a:lnSpc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جنگ ميان بردگان شمال و جنوب: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زمان رياست جمهوري آبراهان لينكلن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57200" algn="l"/>
              </a:tabLst>
            </a:pPr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جنگ انفصال يا الغاي بردگي</a:t>
            </a:r>
            <a:endParaRPr lang="en-US" sz="2000" dirty="0">
              <a:latin typeface="B Nazanin" panose="00000400000000000000" pitchFamily="2" charset="-78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latin typeface="B Nazanin" panose="00000400000000000000" pitchFamily="2" charset="-78"/>
                <a:ea typeface="Times New Roman" panose="02020603050405020304" pitchFamily="18" charset="0"/>
                <a:cs typeface="B Nazanin" panose="00000400000000000000" pitchFamily="2" charset="-78"/>
              </a:rPr>
              <a:t>پيروزي ايالات شمالي بعد از 4 سال (پيروزي طرفداران لغو بردگي)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09199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976</Words>
  <Application>Microsoft Office PowerPoint</Application>
  <PresentationFormat>Widescreen</PresentationFormat>
  <Paragraphs>135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Adobe Heiti Std R</vt:lpstr>
      <vt:lpstr>Arial</vt:lpstr>
      <vt:lpstr>B Homa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114</cp:revision>
  <dcterms:created xsi:type="dcterms:W3CDTF">2015-07-06T05:06:21Z</dcterms:created>
  <dcterms:modified xsi:type="dcterms:W3CDTF">2018-04-23T07:13:54Z</dcterms:modified>
</cp:coreProperties>
</file>