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6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9" r:id="rId54"/>
    <p:sldId id="308"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Lst>
  <p:sldSz cx="9144000" cy="6858000" type="screen4x3"/>
  <p:notesSz cx="6858000" cy="9144000"/>
  <p:defaultTextStyle>
    <a:defPPr>
      <a:defRPr lang="ar-SA"/>
    </a:defPPr>
    <a:lvl1pPr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r" rtl="1" fontAlgn="base">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00CC"/>
    <a:srgbClr val="3366FF"/>
    <a:srgbClr val="66FF66"/>
    <a:srgbClr val="6600FF"/>
    <a:srgbClr val="990099"/>
    <a:srgbClr val="80008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1" autoAdjust="0"/>
    <p:restoredTop sz="92125" autoAdjust="0"/>
  </p:normalViewPr>
  <p:slideViewPr>
    <p:cSldViewPr>
      <p:cViewPr varScale="1">
        <p:scale>
          <a:sx n="66" d="100"/>
          <a:sy n="66" d="100"/>
        </p:scale>
        <p:origin x="1074"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315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DBA63C8-17E6-48C0-80FD-BFC8CE31EB06}" type="doc">
      <dgm:prSet loTypeId="urn:microsoft.com/office/officeart/2005/8/layout/radial1" loCatId="relationship" qsTypeId="urn:microsoft.com/office/officeart/2005/8/quickstyle/simple1" qsCatId="simple" csTypeId="urn:microsoft.com/office/officeart/2005/8/colors/accent1_2" csCatId="accent1"/>
      <dgm:spPr/>
    </dgm:pt>
    <dgm:pt modelId="{1950CD0A-4D53-4A6C-BD27-9F936949D1AF}">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1"/>
              </a:solidFill>
              <a:effectLst/>
              <a:latin typeface="Arial" panose="020B0604020202020204" pitchFamily="34" charset="0"/>
              <a:cs typeface="2  Titr" pitchFamily="2" charset="0"/>
            </a:rPr>
            <a:t>اصول مکتب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1"/>
              </a:solidFill>
              <a:effectLst/>
              <a:latin typeface="Arial" panose="020B0604020202020204" pitchFamily="34" charset="0"/>
              <a:cs typeface="2  Titr" pitchFamily="2" charset="0"/>
            </a:rPr>
            <a:t>کلاسیسم</a:t>
          </a:r>
          <a:endParaRPr kumimoji="0" lang="en-US" altLang="fa-IR" b="0" i="0" u="none" strike="noStrike" cap="none" normalizeH="0" baseline="0" smtClean="0">
            <a:ln>
              <a:noFill/>
            </a:ln>
            <a:solidFill>
              <a:schemeClr val="tx1"/>
            </a:solidFill>
            <a:effectLst/>
            <a:latin typeface="Arial" panose="020B0604020202020204" pitchFamily="34" charset="0"/>
            <a:cs typeface="2  Titr" pitchFamily="2" charset="0"/>
          </a:endParaRPr>
        </a:p>
      </dgm:t>
    </dgm:pt>
    <dgm:pt modelId="{0F012583-78C2-4A17-85C7-CAD6E8E15C84}" type="parTrans" cxnId="{51F165D6-D72D-4E8E-9103-574E25639835}">
      <dgm:prSet/>
      <dgm:spPr/>
    </dgm:pt>
    <dgm:pt modelId="{9C9B97AD-1248-4355-84A7-73103B63A4C4}" type="sibTrans" cxnId="{51F165D6-D72D-4E8E-9103-574E25639835}">
      <dgm:prSet/>
      <dgm:spPr/>
    </dgm:pt>
    <dgm:pt modelId="{65F64FF1-FFD2-4419-9A20-735CCDB62270}">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تقليد از طبيعت</a:t>
          </a:r>
          <a:r>
            <a:rPr kumimoji="0" lang="ar-SA"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endParaRPr kumimoji="0" lang="en-US"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dgm:t>
    </dgm:pt>
    <dgm:pt modelId="{7796AF6E-206B-416B-9B53-1BDAD0425DEF}" type="parTrans" cxnId="{F45FFDF4-DA9F-49B5-A4DE-8C06BC01B04B}">
      <dgm:prSet/>
      <dgm:spPr/>
      <dgm:t>
        <a:bodyPr/>
        <a:lstStyle/>
        <a:p>
          <a:endParaRPr lang="en-US"/>
        </a:p>
      </dgm:t>
    </dgm:pt>
    <dgm:pt modelId="{23C86775-BFAA-42C0-8963-95EE4B083FBA}" type="sibTrans" cxnId="{F45FFDF4-DA9F-49B5-A4DE-8C06BC01B04B}">
      <dgm:prSet/>
      <dgm:spPr/>
    </dgm:pt>
    <dgm:pt modelId="{1BC199C2-3BE1-48E0-88A8-336074D99447}">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Jadid" pitchFamily="2" charset="0"/>
            </a:rPr>
            <a:t>  نزاكت ادبي</a:t>
          </a:r>
          <a:r>
            <a:rPr kumimoji="0" lang="ar-SA"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endParaRPr kumimoji="0" lang="en-US"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dgm:t>
    </dgm:pt>
    <dgm:pt modelId="{23E909F9-6FD0-4F73-AC7C-4C1B7A86E950}" type="parTrans" cxnId="{AC46DF8C-5223-4D01-91B8-2B526F282EC7}">
      <dgm:prSet/>
      <dgm:spPr/>
      <dgm:t>
        <a:bodyPr/>
        <a:lstStyle/>
        <a:p>
          <a:endParaRPr lang="en-US"/>
        </a:p>
      </dgm:t>
    </dgm:pt>
    <dgm:pt modelId="{E12FDCB2-9AF5-4D88-A7E2-19DAF124C1D0}" type="sibTrans" cxnId="{AC46DF8C-5223-4D01-91B8-2B526F282EC7}">
      <dgm:prSet/>
      <dgm:spPr/>
    </dgm:pt>
    <dgm:pt modelId="{CB7788B8-F39A-48D8-B6AA-49EF86BF018F}">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Jadid" pitchFamily="2" charset="0"/>
            </a:rPr>
            <a:t>  اصل عقل</a:t>
          </a:r>
          <a:r>
            <a:rPr kumimoji="0" lang="ar-SA"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endParaRPr kumimoji="0" lang="en-US"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dgm:t>
    </dgm:pt>
    <dgm:pt modelId="{F4DCCD6F-2209-4CC0-996B-F73471838453}" type="parTrans" cxnId="{CF00A353-CA55-4F5C-A1F5-B0DE55F1D85C}">
      <dgm:prSet/>
      <dgm:spPr/>
      <dgm:t>
        <a:bodyPr/>
        <a:lstStyle/>
        <a:p>
          <a:endParaRPr lang="en-US"/>
        </a:p>
      </dgm:t>
    </dgm:pt>
    <dgm:pt modelId="{51904DB9-8C3E-4035-A8CE-EB2C007D5E5D}" type="sibTrans" cxnId="{CF00A353-CA55-4F5C-A1F5-B0DE55F1D85C}">
      <dgm:prSet/>
      <dgm:spPr/>
    </dgm:pt>
    <dgm:pt modelId="{969AEA5D-525A-4CF6-9D3B-EDA7E6ED333C}">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آموزندگي </a:t>
          </a:r>
          <a:endParaRPr kumimoji="0" lang="fa-IR" altLang="fa-IR" b="1" i="1" u="none" strike="noStrike" cap="none" normalizeH="0" baseline="0" smtClean="0">
            <a:ln>
              <a:noFill/>
            </a:ln>
            <a:solidFill>
              <a:schemeClr val="tx1"/>
            </a:solidFill>
            <a:effectLst/>
            <a:latin typeface="Arial" panose="020B0604020202020204" pitchFamily="34" charset="0"/>
            <a:cs typeface="2  Titr" pitchFamily="2" charset="0"/>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و </a:t>
          </a:r>
          <a:endParaRPr kumimoji="0" lang="fa-IR" altLang="fa-IR" b="1" i="1" u="none" strike="noStrike" cap="none" normalizeH="0" baseline="0" smtClean="0">
            <a:ln>
              <a:noFill/>
            </a:ln>
            <a:solidFill>
              <a:schemeClr val="tx1"/>
            </a:solidFill>
            <a:effectLst/>
            <a:latin typeface="Arial" panose="020B0604020202020204" pitchFamily="34" charset="0"/>
            <a:cs typeface="2  Titr" pitchFamily="2" charset="0"/>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خوشايندي</a:t>
          </a:r>
          <a:r>
            <a:rPr kumimoji="0" lang="ar-SA" altLang="fa-IR" b="0" i="0" u="none" strike="noStrike" cap="none" normalizeH="0" baseline="0" smtClean="0">
              <a:ln>
                <a:noFill/>
              </a:ln>
              <a:solidFill>
                <a:schemeClr val="tx1"/>
              </a:solidFill>
              <a:effectLst/>
              <a:latin typeface="Arial" panose="020B0604020202020204" pitchFamily="34" charset="0"/>
              <a:cs typeface="2  Titr" pitchFamily="2" charset="0"/>
            </a:rPr>
            <a:t> </a:t>
          </a:r>
          <a:endParaRPr kumimoji="0" lang="en-US" altLang="fa-IR" b="0" i="0" u="none" strike="noStrike" cap="none" normalizeH="0" baseline="0" smtClean="0">
            <a:ln>
              <a:noFill/>
            </a:ln>
            <a:solidFill>
              <a:schemeClr val="tx1"/>
            </a:solidFill>
            <a:effectLst/>
            <a:latin typeface="Arial" panose="020B0604020202020204" pitchFamily="34" charset="0"/>
            <a:cs typeface="2  Titr" pitchFamily="2" charset="0"/>
          </a:endParaRPr>
        </a:p>
      </dgm:t>
    </dgm:pt>
    <dgm:pt modelId="{8B550B9F-7DBC-4B8D-AD61-58FD4D1C6B06}" type="parTrans" cxnId="{284DB223-69E7-41EF-A6DA-1EDA23403D23}">
      <dgm:prSet/>
      <dgm:spPr/>
      <dgm:t>
        <a:bodyPr/>
        <a:lstStyle/>
        <a:p>
          <a:endParaRPr lang="en-US"/>
        </a:p>
      </dgm:t>
    </dgm:pt>
    <dgm:pt modelId="{16E4A1C6-E63C-4D74-94E3-01922510AE71}" type="sibTrans" cxnId="{284DB223-69E7-41EF-A6DA-1EDA23403D23}">
      <dgm:prSet/>
      <dgm:spPr/>
    </dgm:pt>
    <dgm:pt modelId="{4E6554AD-99FC-45C0-8722-14B2C7E21766}" type="pres">
      <dgm:prSet presAssocID="{1DBA63C8-17E6-48C0-80FD-BFC8CE31EB06}" presName="cycle" presStyleCnt="0">
        <dgm:presLayoutVars>
          <dgm:chMax val="1"/>
          <dgm:dir/>
          <dgm:animLvl val="ctr"/>
          <dgm:resizeHandles val="exact"/>
        </dgm:presLayoutVars>
      </dgm:prSet>
      <dgm:spPr/>
    </dgm:pt>
    <dgm:pt modelId="{C2B957B7-8F38-4557-B812-5023AD02F6DE}" type="pres">
      <dgm:prSet presAssocID="{1950CD0A-4D53-4A6C-BD27-9F936949D1AF}" presName="centerShape" presStyleLbl="node0" presStyleIdx="0" presStyleCnt="1"/>
      <dgm:spPr/>
      <dgm:t>
        <a:bodyPr/>
        <a:lstStyle/>
        <a:p>
          <a:endParaRPr lang="en-US"/>
        </a:p>
      </dgm:t>
    </dgm:pt>
    <dgm:pt modelId="{95481FB0-CAFC-4208-85E5-8B511A15B1A0}" type="pres">
      <dgm:prSet presAssocID="{7796AF6E-206B-416B-9B53-1BDAD0425DEF}" presName="Name9" presStyleLbl="parChTrans1D2" presStyleIdx="0" presStyleCnt="4"/>
      <dgm:spPr/>
      <dgm:t>
        <a:bodyPr/>
        <a:lstStyle/>
        <a:p>
          <a:endParaRPr lang="en-US"/>
        </a:p>
      </dgm:t>
    </dgm:pt>
    <dgm:pt modelId="{550E7582-23A2-4743-9BCF-CD596CFC6DE6}" type="pres">
      <dgm:prSet presAssocID="{7796AF6E-206B-416B-9B53-1BDAD0425DEF}" presName="connTx" presStyleLbl="parChTrans1D2" presStyleIdx="0" presStyleCnt="4"/>
      <dgm:spPr/>
      <dgm:t>
        <a:bodyPr/>
        <a:lstStyle/>
        <a:p>
          <a:endParaRPr lang="en-US"/>
        </a:p>
      </dgm:t>
    </dgm:pt>
    <dgm:pt modelId="{657CF84A-74DD-4EBC-AEA1-5D7B861EEBCE}" type="pres">
      <dgm:prSet presAssocID="{65F64FF1-FFD2-4419-9A20-735CCDB62270}" presName="node" presStyleLbl="node1" presStyleIdx="0" presStyleCnt="4">
        <dgm:presLayoutVars>
          <dgm:bulletEnabled val="1"/>
        </dgm:presLayoutVars>
      </dgm:prSet>
      <dgm:spPr/>
      <dgm:t>
        <a:bodyPr/>
        <a:lstStyle/>
        <a:p>
          <a:endParaRPr lang="en-US"/>
        </a:p>
      </dgm:t>
    </dgm:pt>
    <dgm:pt modelId="{BD700B3C-E519-4E2D-94AB-CC99C6E5E74B}" type="pres">
      <dgm:prSet presAssocID="{23E909F9-6FD0-4F73-AC7C-4C1B7A86E950}" presName="Name9" presStyleLbl="parChTrans1D2" presStyleIdx="1" presStyleCnt="4"/>
      <dgm:spPr/>
      <dgm:t>
        <a:bodyPr/>
        <a:lstStyle/>
        <a:p>
          <a:endParaRPr lang="en-US"/>
        </a:p>
      </dgm:t>
    </dgm:pt>
    <dgm:pt modelId="{9D0D8771-9A97-4AA1-8DC0-2BF7F98E23C7}" type="pres">
      <dgm:prSet presAssocID="{23E909F9-6FD0-4F73-AC7C-4C1B7A86E950}" presName="connTx" presStyleLbl="parChTrans1D2" presStyleIdx="1" presStyleCnt="4"/>
      <dgm:spPr/>
      <dgm:t>
        <a:bodyPr/>
        <a:lstStyle/>
        <a:p>
          <a:endParaRPr lang="en-US"/>
        </a:p>
      </dgm:t>
    </dgm:pt>
    <dgm:pt modelId="{AA2871A1-B26E-4707-B0C3-9CCE796A7820}" type="pres">
      <dgm:prSet presAssocID="{1BC199C2-3BE1-48E0-88A8-336074D99447}" presName="node" presStyleLbl="node1" presStyleIdx="1" presStyleCnt="4">
        <dgm:presLayoutVars>
          <dgm:bulletEnabled val="1"/>
        </dgm:presLayoutVars>
      </dgm:prSet>
      <dgm:spPr/>
      <dgm:t>
        <a:bodyPr/>
        <a:lstStyle/>
        <a:p>
          <a:endParaRPr lang="en-US"/>
        </a:p>
      </dgm:t>
    </dgm:pt>
    <dgm:pt modelId="{256E923A-2457-408D-85B9-34DB47FC257B}" type="pres">
      <dgm:prSet presAssocID="{F4DCCD6F-2209-4CC0-996B-F73471838453}" presName="Name9" presStyleLbl="parChTrans1D2" presStyleIdx="2" presStyleCnt="4"/>
      <dgm:spPr/>
      <dgm:t>
        <a:bodyPr/>
        <a:lstStyle/>
        <a:p>
          <a:endParaRPr lang="en-US"/>
        </a:p>
      </dgm:t>
    </dgm:pt>
    <dgm:pt modelId="{56A74893-3946-404C-AE2E-789D395FAD98}" type="pres">
      <dgm:prSet presAssocID="{F4DCCD6F-2209-4CC0-996B-F73471838453}" presName="connTx" presStyleLbl="parChTrans1D2" presStyleIdx="2" presStyleCnt="4"/>
      <dgm:spPr/>
      <dgm:t>
        <a:bodyPr/>
        <a:lstStyle/>
        <a:p>
          <a:endParaRPr lang="en-US"/>
        </a:p>
      </dgm:t>
    </dgm:pt>
    <dgm:pt modelId="{A1339583-E497-416D-8490-727BF55EAE58}" type="pres">
      <dgm:prSet presAssocID="{CB7788B8-F39A-48D8-B6AA-49EF86BF018F}" presName="node" presStyleLbl="node1" presStyleIdx="2" presStyleCnt="4">
        <dgm:presLayoutVars>
          <dgm:bulletEnabled val="1"/>
        </dgm:presLayoutVars>
      </dgm:prSet>
      <dgm:spPr/>
      <dgm:t>
        <a:bodyPr/>
        <a:lstStyle/>
        <a:p>
          <a:endParaRPr lang="en-US"/>
        </a:p>
      </dgm:t>
    </dgm:pt>
    <dgm:pt modelId="{F6CCB236-E1EC-42E0-B938-30E90E1C851E}" type="pres">
      <dgm:prSet presAssocID="{8B550B9F-7DBC-4B8D-AD61-58FD4D1C6B06}" presName="Name9" presStyleLbl="parChTrans1D2" presStyleIdx="3" presStyleCnt="4"/>
      <dgm:spPr/>
      <dgm:t>
        <a:bodyPr/>
        <a:lstStyle/>
        <a:p>
          <a:endParaRPr lang="en-US"/>
        </a:p>
      </dgm:t>
    </dgm:pt>
    <dgm:pt modelId="{4D5FA6CC-A47D-44CC-89D6-6042CC2EE2BC}" type="pres">
      <dgm:prSet presAssocID="{8B550B9F-7DBC-4B8D-AD61-58FD4D1C6B06}" presName="connTx" presStyleLbl="parChTrans1D2" presStyleIdx="3" presStyleCnt="4"/>
      <dgm:spPr/>
      <dgm:t>
        <a:bodyPr/>
        <a:lstStyle/>
        <a:p>
          <a:endParaRPr lang="en-US"/>
        </a:p>
      </dgm:t>
    </dgm:pt>
    <dgm:pt modelId="{B5E15C26-3654-4C0D-9826-549094894F19}" type="pres">
      <dgm:prSet presAssocID="{969AEA5D-525A-4CF6-9D3B-EDA7E6ED333C}" presName="node" presStyleLbl="node1" presStyleIdx="3" presStyleCnt="4">
        <dgm:presLayoutVars>
          <dgm:bulletEnabled val="1"/>
        </dgm:presLayoutVars>
      </dgm:prSet>
      <dgm:spPr/>
      <dgm:t>
        <a:bodyPr/>
        <a:lstStyle/>
        <a:p>
          <a:endParaRPr lang="en-US"/>
        </a:p>
      </dgm:t>
    </dgm:pt>
  </dgm:ptLst>
  <dgm:cxnLst>
    <dgm:cxn modelId="{1689B577-971C-4623-8D39-0B1F98E99521}" type="presOf" srcId="{CB7788B8-F39A-48D8-B6AA-49EF86BF018F}" destId="{A1339583-E497-416D-8490-727BF55EAE58}" srcOrd="0" destOrd="0" presId="urn:microsoft.com/office/officeart/2005/8/layout/radial1"/>
    <dgm:cxn modelId="{4269FB34-CEC9-4665-A74E-0ABF8D81CCEB}" type="presOf" srcId="{1950CD0A-4D53-4A6C-BD27-9F936949D1AF}" destId="{C2B957B7-8F38-4557-B812-5023AD02F6DE}" srcOrd="0" destOrd="0" presId="urn:microsoft.com/office/officeart/2005/8/layout/radial1"/>
    <dgm:cxn modelId="{F49C2241-DDB7-4841-AC8F-94DAD51B3E5F}" type="presOf" srcId="{65F64FF1-FFD2-4419-9A20-735CCDB62270}" destId="{657CF84A-74DD-4EBC-AEA1-5D7B861EEBCE}" srcOrd="0" destOrd="0" presId="urn:microsoft.com/office/officeart/2005/8/layout/radial1"/>
    <dgm:cxn modelId="{F7E54703-BEAE-47B8-B6B2-B8E5071256E8}" type="presOf" srcId="{7796AF6E-206B-416B-9B53-1BDAD0425DEF}" destId="{95481FB0-CAFC-4208-85E5-8B511A15B1A0}" srcOrd="0" destOrd="0" presId="urn:microsoft.com/office/officeart/2005/8/layout/radial1"/>
    <dgm:cxn modelId="{051989B1-1837-469F-B9EB-5262D11752C1}" type="presOf" srcId="{8B550B9F-7DBC-4B8D-AD61-58FD4D1C6B06}" destId="{4D5FA6CC-A47D-44CC-89D6-6042CC2EE2BC}" srcOrd="1" destOrd="0" presId="urn:microsoft.com/office/officeart/2005/8/layout/radial1"/>
    <dgm:cxn modelId="{284DB223-69E7-41EF-A6DA-1EDA23403D23}" srcId="{1950CD0A-4D53-4A6C-BD27-9F936949D1AF}" destId="{969AEA5D-525A-4CF6-9D3B-EDA7E6ED333C}" srcOrd="3" destOrd="0" parTransId="{8B550B9F-7DBC-4B8D-AD61-58FD4D1C6B06}" sibTransId="{16E4A1C6-E63C-4D74-94E3-01922510AE71}"/>
    <dgm:cxn modelId="{7B60A11F-DC8D-45E0-90BE-9A19A419106D}" type="presOf" srcId="{F4DCCD6F-2209-4CC0-996B-F73471838453}" destId="{256E923A-2457-408D-85B9-34DB47FC257B}" srcOrd="0" destOrd="0" presId="urn:microsoft.com/office/officeart/2005/8/layout/radial1"/>
    <dgm:cxn modelId="{97AD0CFD-4B00-4CF0-AFE7-BAEDB2DE30C5}" type="presOf" srcId="{23E909F9-6FD0-4F73-AC7C-4C1B7A86E950}" destId="{BD700B3C-E519-4E2D-94AB-CC99C6E5E74B}" srcOrd="0" destOrd="0" presId="urn:microsoft.com/office/officeart/2005/8/layout/radial1"/>
    <dgm:cxn modelId="{F45FFDF4-DA9F-49B5-A4DE-8C06BC01B04B}" srcId="{1950CD0A-4D53-4A6C-BD27-9F936949D1AF}" destId="{65F64FF1-FFD2-4419-9A20-735CCDB62270}" srcOrd="0" destOrd="0" parTransId="{7796AF6E-206B-416B-9B53-1BDAD0425DEF}" sibTransId="{23C86775-BFAA-42C0-8963-95EE4B083FBA}"/>
    <dgm:cxn modelId="{AC46DF8C-5223-4D01-91B8-2B526F282EC7}" srcId="{1950CD0A-4D53-4A6C-BD27-9F936949D1AF}" destId="{1BC199C2-3BE1-48E0-88A8-336074D99447}" srcOrd="1" destOrd="0" parTransId="{23E909F9-6FD0-4F73-AC7C-4C1B7A86E950}" sibTransId="{E12FDCB2-9AF5-4D88-A7E2-19DAF124C1D0}"/>
    <dgm:cxn modelId="{09616678-87E1-4B60-8753-D483DAB72C36}" type="presOf" srcId="{1DBA63C8-17E6-48C0-80FD-BFC8CE31EB06}" destId="{4E6554AD-99FC-45C0-8722-14B2C7E21766}" srcOrd="0" destOrd="0" presId="urn:microsoft.com/office/officeart/2005/8/layout/radial1"/>
    <dgm:cxn modelId="{22F339A6-5C22-4F52-AC2B-CE1AFCE3BB89}" type="presOf" srcId="{969AEA5D-525A-4CF6-9D3B-EDA7E6ED333C}" destId="{B5E15C26-3654-4C0D-9826-549094894F19}" srcOrd="0" destOrd="0" presId="urn:microsoft.com/office/officeart/2005/8/layout/radial1"/>
    <dgm:cxn modelId="{234441CB-C43F-4338-970A-854F52B63094}" type="presOf" srcId="{7796AF6E-206B-416B-9B53-1BDAD0425DEF}" destId="{550E7582-23A2-4743-9BCF-CD596CFC6DE6}" srcOrd="1" destOrd="0" presId="urn:microsoft.com/office/officeart/2005/8/layout/radial1"/>
    <dgm:cxn modelId="{51F165D6-D72D-4E8E-9103-574E25639835}" srcId="{1DBA63C8-17E6-48C0-80FD-BFC8CE31EB06}" destId="{1950CD0A-4D53-4A6C-BD27-9F936949D1AF}" srcOrd="0" destOrd="0" parTransId="{0F012583-78C2-4A17-85C7-CAD6E8E15C84}" sibTransId="{9C9B97AD-1248-4355-84A7-73103B63A4C4}"/>
    <dgm:cxn modelId="{FA922B9A-5463-4F65-91B9-0FA857B8F797}" type="presOf" srcId="{F4DCCD6F-2209-4CC0-996B-F73471838453}" destId="{56A74893-3946-404C-AE2E-789D395FAD98}" srcOrd="1" destOrd="0" presId="urn:microsoft.com/office/officeart/2005/8/layout/radial1"/>
    <dgm:cxn modelId="{1C4DD978-658F-4E87-851C-9807CE28F9D8}" type="presOf" srcId="{23E909F9-6FD0-4F73-AC7C-4C1B7A86E950}" destId="{9D0D8771-9A97-4AA1-8DC0-2BF7F98E23C7}" srcOrd="1" destOrd="0" presId="urn:microsoft.com/office/officeart/2005/8/layout/radial1"/>
    <dgm:cxn modelId="{CF00A353-CA55-4F5C-A1F5-B0DE55F1D85C}" srcId="{1950CD0A-4D53-4A6C-BD27-9F936949D1AF}" destId="{CB7788B8-F39A-48D8-B6AA-49EF86BF018F}" srcOrd="2" destOrd="0" parTransId="{F4DCCD6F-2209-4CC0-996B-F73471838453}" sibTransId="{51904DB9-8C3E-4035-A8CE-EB2C007D5E5D}"/>
    <dgm:cxn modelId="{628DF693-22A3-4B36-AF43-3DBE119973AE}" type="presOf" srcId="{1BC199C2-3BE1-48E0-88A8-336074D99447}" destId="{AA2871A1-B26E-4707-B0C3-9CCE796A7820}" srcOrd="0" destOrd="0" presId="urn:microsoft.com/office/officeart/2005/8/layout/radial1"/>
    <dgm:cxn modelId="{77D152BC-5CF1-4D13-9E68-276B92333835}" type="presOf" srcId="{8B550B9F-7DBC-4B8D-AD61-58FD4D1C6B06}" destId="{F6CCB236-E1EC-42E0-B938-30E90E1C851E}" srcOrd="0" destOrd="0" presId="urn:microsoft.com/office/officeart/2005/8/layout/radial1"/>
    <dgm:cxn modelId="{5C743F3F-682B-4151-AA3E-95ABAAB8AFF9}" type="presParOf" srcId="{4E6554AD-99FC-45C0-8722-14B2C7E21766}" destId="{C2B957B7-8F38-4557-B812-5023AD02F6DE}" srcOrd="0" destOrd="0" presId="urn:microsoft.com/office/officeart/2005/8/layout/radial1"/>
    <dgm:cxn modelId="{3EA0A3E6-2A24-4BD6-AB62-743DDFF65C2E}" type="presParOf" srcId="{4E6554AD-99FC-45C0-8722-14B2C7E21766}" destId="{95481FB0-CAFC-4208-85E5-8B511A15B1A0}" srcOrd="1" destOrd="0" presId="urn:microsoft.com/office/officeart/2005/8/layout/radial1"/>
    <dgm:cxn modelId="{ADB8E6C1-15F1-46C1-A0C7-5BC58DE687B4}" type="presParOf" srcId="{95481FB0-CAFC-4208-85E5-8B511A15B1A0}" destId="{550E7582-23A2-4743-9BCF-CD596CFC6DE6}" srcOrd="0" destOrd="0" presId="urn:microsoft.com/office/officeart/2005/8/layout/radial1"/>
    <dgm:cxn modelId="{4C37F944-C3A3-46BE-A429-8AAA35F40EAA}" type="presParOf" srcId="{4E6554AD-99FC-45C0-8722-14B2C7E21766}" destId="{657CF84A-74DD-4EBC-AEA1-5D7B861EEBCE}" srcOrd="2" destOrd="0" presId="urn:microsoft.com/office/officeart/2005/8/layout/radial1"/>
    <dgm:cxn modelId="{4B806368-8DEE-4D26-8394-B90966977B6D}" type="presParOf" srcId="{4E6554AD-99FC-45C0-8722-14B2C7E21766}" destId="{BD700B3C-E519-4E2D-94AB-CC99C6E5E74B}" srcOrd="3" destOrd="0" presId="urn:microsoft.com/office/officeart/2005/8/layout/radial1"/>
    <dgm:cxn modelId="{22685E4B-2F6B-474E-81A8-42618D4A014A}" type="presParOf" srcId="{BD700B3C-E519-4E2D-94AB-CC99C6E5E74B}" destId="{9D0D8771-9A97-4AA1-8DC0-2BF7F98E23C7}" srcOrd="0" destOrd="0" presId="urn:microsoft.com/office/officeart/2005/8/layout/radial1"/>
    <dgm:cxn modelId="{BB91E4F7-B40A-4B9A-A577-48393F5C0AEF}" type="presParOf" srcId="{4E6554AD-99FC-45C0-8722-14B2C7E21766}" destId="{AA2871A1-B26E-4707-B0C3-9CCE796A7820}" srcOrd="4" destOrd="0" presId="urn:microsoft.com/office/officeart/2005/8/layout/radial1"/>
    <dgm:cxn modelId="{8258B28C-DD0E-48DD-A0AB-8918DA310680}" type="presParOf" srcId="{4E6554AD-99FC-45C0-8722-14B2C7E21766}" destId="{256E923A-2457-408D-85B9-34DB47FC257B}" srcOrd="5" destOrd="0" presId="urn:microsoft.com/office/officeart/2005/8/layout/radial1"/>
    <dgm:cxn modelId="{227EB6B0-A297-4DFF-9472-A5598787EDEA}" type="presParOf" srcId="{256E923A-2457-408D-85B9-34DB47FC257B}" destId="{56A74893-3946-404C-AE2E-789D395FAD98}" srcOrd="0" destOrd="0" presId="urn:microsoft.com/office/officeart/2005/8/layout/radial1"/>
    <dgm:cxn modelId="{C184F14B-62F5-4756-98DD-7EDA5A876309}" type="presParOf" srcId="{4E6554AD-99FC-45C0-8722-14B2C7E21766}" destId="{A1339583-E497-416D-8490-727BF55EAE58}" srcOrd="6" destOrd="0" presId="urn:microsoft.com/office/officeart/2005/8/layout/radial1"/>
    <dgm:cxn modelId="{E3B40FF3-7DE8-4BA3-9BF7-9C943B36D59B}" type="presParOf" srcId="{4E6554AD-99FC-45C0-8722-14B2C7E21766}" destId="{F6CCB236-E1EC-42E0-B938-30E90E1C851E}" srcOrd="7" destOrd="0" presId="urn:microsoft.com/office/officeart/2005/8/layout/radial1"/>
    <dgm:cxn modelId="{4633B13C-4889-4964-A7D3-596D8FC71C5F}" type="presParOf" srcId="{F6CCB236-E1EC-42E0-B938-30E90E1C851E}" destId="{4D5FA6CC-A47D-44CC-89D6-6042CC2EE2BC}" srcOrd="0" destOrd="0" presId="urn:microsoft.com/office/officeart/2005/8/layout/radial1"/>
    <dgm:cxn modelId="{0EA68737-6B1F-4AB7-8E4E-2530983203CF}" type="presParOf" srcId="{4E6554AD-99FC-45C0-8722-14B2C7E21766}" destId="{B5E15C26-3654-4C0D-9826-549094894F19}"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DD080F4-20DD-4ECC-936F-6C309AA6224E}" type="doc">
      <dgm:prSet loTypeId="urn:microsoft.com/office/officeart/2005/8/layout/radial1" loCatId="relationship" qsTypeId="urn:microsoft.com/office/officeart/2005/8/quickstyle/simple1" qsCatId="simple" csTypeId="urn:microsoft.com/office/officeart/2005/8/colors/accent1_2" csCatId="accent1"/>
      <dgm:spPr/>
    </dgm:pt>
    <dgm:pt modelId="{6BFA6548-4090-4CD2-B817-825CB8E4DDDB}">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1"/>
              </a:solidFill>
              <a:effectLst/>
              <a:latin typeface="Arial" panose="020B0604020202020204" pitchFamily="34" charset="0"/>
              <a:cs typeface="2  Titr" pitchFamily="2" charset="0"/>
            </a:rPr>
            <a:t>چهار تراژدی راسین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1"/>
              </a:solidFill>
              <a:effectLst/>
              <a:latin typeface="Arial" panose="020B0604020202020204" pitchFamily="34" charset="0"/>
              <a:cs typeface="2  Titr" pitchFamily="2" charset="0"/>
            </a:rPr>
            <a:t>درباره ی ایران</a:t>
          </a:r>
          <a:endParaRPr kumimoji="0" lang="en-US" altLang="fa-IR" b="0" i="0" u="none" strike="noStrike" cap="none" normalizeH="0" baseline="0" smtClean="0">
            <a:ln>
              <a:noFill/>
            </a:ln>
            <a:solidFill>
              <a:schemeClr val="tx1"/>
            </a:solidFill>
            <a:effectLst/>
            <a:latin typeface="Arial" panose="020B0604020202020204" pitchFamily="34" charset="0"/>
            <a:cs typeface="2  Titr" pitchFamily="2" charset="0"/>
          </a:endParaRPr>
        </a:p>
      </dgm:t>
    </dgm:pt>
    <dgm:pt modelId="{E929F6A0-5E4D-44C5-9237-3D8946B62AE3}" type="parTrans" cxnId="{62D626E2-7EA2-47AE-893E-6A6684FFD035}">
      <dgm:prSet/>
      <dgm:spPr/>
    </dgm:pt>
    <dgm:pt modelId="{1C7F269F-6A81-43E8-9EC3-F2ACAAE502D7}" type="sibTrans" cxnId="{62D626E2-7EA2-47AE-893E-6A6684FFD035}">
      <dgm:prSet/>
      <dgm:spPr/>
    </dgm:pt>
    <dgm:pt modelId="{5F7A54CA-D987-4204-A82D-B54DE225A402}">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اسكندر</a:t>
          </a:r>
          <a:endParaRPr kumimoji="0" lang="fa-IR" altLang="fa-IR" b="1" i="1" u="none" strike="noStrike" cap="none" normalizeH="0" baseline="0" smtClean="0">
            <a:ln>
              <a:noFill/>
            </a:ln>
            <a:solidFill>
              <a:schemeClr val="tx1"/>
            </a:solidFill>
            <a:effectLst/>
            <a:latin typeface="Arial" panose="020B0604020202020204" pitchFamily="34" charset="0"/>
            <a:cs typeface="2  Titr" pitchFamily="2" charset="0"/>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 كبير</a:t>
          </a:r>
          <a:r>
            <a:rPr kumimoji="0" lang="ar-SA" altLang="fa-IR" b="0" i="0" u="none" strike="noStrike" cap="none" normalizeH="0" baseline="0" smtClean="0">
              <a:ln>
                <a:noFill/>
              </a:ln>
              <a:solidFill>
                <a:schemeClr val="tx1"/>
              </a:solidFill>
              <a:effectLst/>
              <a:latin typeface="Arial" panose="020B0604020202020204" pitchFamily="34" charset="0"/>
              <a:cs typeface="2  Titr" pitchFamily="2" charset="0"/>
            </a:rPr>
            <a:t> </a:t>
          </a:r>
          <a:endParaRPr kumimoji="0" lang="en-US" altLang="fa-IR" b="0" i="0" u="none" strike="noStrike" cap="none" normalizeH="0" baseline="0" smtClean="0">
            <a:ln>
              <a:noFill/>
            </a:ln>
            <a:solidFill>
              <a:schemeClr val="tx1"/>
            </a:solidFill>
            <a:effectLst/>
            <a:latin typeface="Arial" panose="020B0604020202020204" pitchFamily="34" charset="0"/>
            <a:cs typeface="2  Titr" pitchFamily="2" charset="0"/>
          </a:endParaRPr>
        </a:p>
      </dgm:t>
    </dgm:pt>
    <dgm:pt modelId="{B84D052C-F69E-48A8-A77F-F0D64D931729}" type="parTrans" cxnId="{8120DB77-F761-4554-B628-95A4601750D5}">
      <dgm:prSet/>
      <dgm:spPr/>
      <dgm:t>
        <a:bodyPr/>
        <a:lstStyle/>
        <a:p>
          <a:endParaRPr lang="en-US"/>
        </a:p>
      </dgm:t>
    </dgm:pt>
    <dgm:pt modelId="{33FC3806-18A4-45AB-B56D-57E559363D1B}" type="sibTrans" cxnId="{8120DB77-F761-4554-B628-95A4601750D5}">
      <dgm:prSet/>
      <dgm:spPr/>
    </dgm:pt>
    <dgm:pt modelId="{EA201253-5E27-477F-9A6F-8E41FC95C2C3}">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تراژدي</a:t>
          </a:r>
          <a:endParaRPr kumimoji="0" lang="en-US" altLang="fa-IR" b="1" i="1" u="none" strike="noStrike" cap="none" normalizeH="0" baseline="0" smtClean="0">
            <a:ln>
              <a:noFill/>
            </a:ln>
            <a:solidFill>
              <a:schemeClr val="tx1"/>
            </a:solidFill>
            <a:effectLst/>
            <a:latin typeface="Arial" panose="020B0604020202020204" pitchFamily="34" charset="0"/>
            <a:cs typeface="2  Titr" pitchFamily="2" charset="0"/>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 استر</a:t>
          </a:r>
          <a:r>
            <a:rPr kumimoji="0" lang="ar-SA"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endParaRPr kumimoji="0" lang="en-US"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dgm:t>
    </dgm:pt>
    <dgm:pt modelId="{1807188F-0736-4F4A-B870-6BDC582A1982}" type="parTrans" cxnId="{42659E6C-A106-4F48-B28A-9954B13F9E7D}">
      <dgm:prSet/>
      <dgm:spPr/>
      <dgm:t>
        <a:bodyPr/>
        <a:lstStyle/>
        <a:p>
          <a:endParaRPr lang="en-US"/>
        </a:p>
      </dgm:t>
    </dgm:pt>
    <dgm:pt modelId="{75545775-2637-42A2-9A2D-3AF409CE3F5C}" type="sibTrans" cxnId="{42659E6C-A106-4F48-B28A-9954B13F9E7D}">
      <dgm:prSet/>
      <dgm:spPr/>
    </dgm:pt>
    <dgm:pt modelId="{0B1603A6-B2C4-4546-9B5F-56A5D4D2FB52}">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0" i="0" u="none" strike="noStrike" cap="none" normalizeH="0" baseline="0" smtClean="0">
              <a:ln>
                <a:noFill/>
              </a:ln>
              <a:solidFill>
                <a:schemeClr val="tx1"/>
              </a:solidFill>
              <a:effectLst/>
              <a:latin typeface="Arial" panose="020B0604020202020204" pitchFamily="34" charset="0"/>
              <a:cs typeface="2  Titr" pitchFamily="2" charset="0"/>
            </a:rPr>
            <a:t> </a:t>
          </a: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بايزيد</a:t>
          </a:r>
          <a:r>
            <a:rPr kumimoji="0" lang="en-US"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dgm:t>
    </dgm:pt>
    <dgm:pt modelId="{5379DC99-52EA-46CB-86C7-49E45A186E54}" type="parTrans" cxnId="{62F4D620-33E9-4396-A1FF-CC22B2CB4D00}">
      <dgm:prSet/>
      <dgm:spPr/>
      <dgm:t>
        <a:bodyPr/>
        <a:lstStyle/>
        <a:p>
          <a:endParaRPr lang="en-US"/>
        </a:p>
      </dgm:t>
    </dgm:pt>
    <dgm:pt modelId="{5E7D0CF0-8825-4633-B180-CA894E4DD2CD}" type="sibTrans" cxnId="{62F4D620-33E9-4396-A1FF-CC22B2CB4D00}">
      <dgm:prSet/>
      <dgm:spPr/>
    </dgm:pt>
    <dgm:pt modelId="{219A0274-4BF4-42FF-95A8-E67F05888282}">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مهرداد</a:t>
          </a:r>
          <a:r>
            <a:rPr kumimoji="0" lang="ar-SA" altLang="fa-IR" b="0" i="0" u="none" strike="noStrike" cap="none" normalizeH="0" baseline="0" smtClean="0">
              <a:ln>
                <a:noFill/>
              </a:ln>
              <a:solidFill>
                <a:schemeClr val="tx1"/>
              </a:solidFill>
              <a:effectLst/>
              <a:latin typeface="Arial" panose="020B0604020202020204" pitchFamily="34" charset="0"/>
              <a:cs typeface="2  Titr" pitchFamily="2" charset="0"/>
            </a:rPr>
            <a:t> </a:t>
          </a:r>
          <a:endParaRPr kumimoji="0" lang="en-US" altLang="fa-IR" b="0" i="0" u="none" strike="noStrike" cap="none" normalizeH="0" baseline="0" smtClean="0">
            <a:ln>
              <a:noFill/>
            </a:ln>
            <a:solidFill>
              <a:schemeClr val="tx1"/>
            </a:solidFill>
            <a:effectLst/>
            <a:latin typeface="Arial" panose="020B0604020202020204" pitchFamily="34" charset="0"/>
            <a:cs typeface="2  Titr" pitchFamily="2" charset="0"/>
          </a:endParaRPr>
        </a:p>
      </dgm:t>
    </dgm:pt>
    <dgm:pt modelId="{4FC3C8F4-B4BF-45CC-8893-52FF1EF0BDFA}" type="parTrans" cxnId="{639AEFEE-6B10-41C3-A0C6-733DF4300074}">
      <dgm:prSet/>
      <dgm:spPr/>
      <dgm:t>
        <a:bodyPr/>
        <a:lstStyle/>
        <a:p>
          <a:endParaRPr lang="en-US"/>
        </a:p>
      </dgm:t>
    </dgm:pt>
    <dgm:pt modelId="{B4D8EEF0-2B84-4AA2-BB49-5A759B0027BC}" type="sibTrans" cxnId="{639AEFEE-6B10-41C3-A0C6-733DF4300074}">
      <dgm:prSet/>
      <dgm:spPr/>
    </dgm:pt>
    <dgm:pt modelId="{EA1DD7BE-EC86-41EC-A886-29EB8BB59889}" type="pres">
      <dgm:prSet presAssocID="{BDD080F4-20DD-4ECC-936F-6C309AA6224E}" presName="cycle" presStyleCnt="0">
        <dgm:presLayoutVars>
          <dgm:chMax val="1"/>
          <dgm:dir/>
          <dgm:animLvl val="ctr"/>
          <dgm:resizeHandles val="exact"/>
        </dgm:presLayoutVars>
      </dgm:prSet>
      <dgm:spPr/>
    </dgm:pt>
    <dgm:pt modelId="{CD586981-79A2-429D-960C-323541C44821}" type="pres">
      <dgm:prSet presAssocID="{6BFA6548-4090-4CD2-B817-825CB8E4DDDB}" presName="centerShape" presStyleLbl="node0" presStyleIdx="0" presStyleCnt="1"/>
      <dgm:spPr/>
      <dgm:t>
        <a:bodyPr/>
        <a:lstStyle/>
        <a:p>
          <a:endParaRPr lang="en-US"/>
        </a:p>
      </dgm:t>
    </dgm:pt>
    <dgm:pt modelId="{ADB366AE-045E-43B0-AC30-8DB4F4C406F6}" type="pres">
      <dgm:prSet presAssocID="{B84D052C-F69E-48A8-A77F-F0D64D931729}" presName="Name9" presStyleLbl="parChTrans1D2" presStyleIdx="0" presStyleCnt="4"/>
      <dgm:spPr/>
      <dgm:t>
        <a:bodyPr/>
        <a:lstStyle/>
        <a:p>
          <a:endParaRPr lang="en-US"/>
        </a:p>
      </dgm:t>
    </dgm:pt>
    <dgm:pt modelId="{2CBB3B70-E464-416E-8CC6-2C1B6E4480BA}" type="pres">
      <dgm:prSet presAssocID="{B84D052C-F69E-48A8-A77F-F0D64D931729}" presName="connTx" presStyleLbl="parChTrans1D2" presStyleIdx="0" presStyleCnt="4"/>
      <dgm:spPr/>
      <dgm:t>
        <a:bodyPr/>
        <a:lstStyle/>
        <a:p>
          <a:endParaRPr lang="en-US"/>
        </a:p>
      </dgm:t>
    </dgm:pt>
    <dgm:pt modelId="{F5C8DE5A-1E9C-4A8C-9263-502BFCBDCDB3}" type="pres">
      <dgm:prSet presAssocID="{5F7A54CA-D987-4204-A82D-B54DE225A402}" presName="node" presStyleLbl="node1" presStyleIdx="0" presStyleCnt="4">
        <dgm:presLayoutVars>
          <dgm:bulletEnabled val="1"/>
        </dgm:presLayoutVars>
      </dgm:prSet>
      <dgm:spPr/>
      <dgm:t>
        <a:bodyPr/>
        <a:lstStyle/>
        <a:p>
          <a:endParaRPr lang="en-US"/>
        </a:p>
      </dgm:t>
    </dgm:pt>
    <dgm:pt modelId="{E58DD99C-2BD2-4973-A789-2FF8010F552C}" type="pres">
      <dgm:prSet presAssocID="{1807188F-0736-4F4A-B870-6BDC582A1982}" presName="Name9" presStyleLbl="parChTrans1D2" presStyleIdx="1" presStyleCnt="4"/>
      <dgm:spPr/>
      <dgm:t>
        <a:bodyPr/>
        <a:lstStyle/>
        <a:p>
          <a:endParaRPr lang="en-US"/>
        </a:p>
      </dgm:t>
    </dgm:pt>
    <dgm:pt modelId="{AA73D27E-BB3B-417B-9902-A8A727DB5828}" type="pres">
      <dgm:prSet presAssocID="{1807188F-0736-4F4A-B870-6BDC582A1982}" presName="connTx" presStyleLbl="parChTrans1D2" presStyleIdx="1" presStyleCnt="4"/>
      <dgm:spPr/>
      <dgm:t>
        <a:bodyPr/>
        <a:lstStyle/>
        <a:p>
          <a:endParaRPr lang="en-US"/>
        </a:p>
      </dgm:t>
    </dgm:pt>
    <dgm:pt modelId="{07385B24-B417-46A7-93DA-F7B20BA6368C}" type="pres">
      <dgm:prSet presAssocID="{EA201253-5E27-477F-9A6F-8E41FC95C2C3}" presName="node" presStyleLbl="node1" presStyleIdx="1" presStyleCnt="4">
        <dgm:presLayoutVars>
          <dgm:bulletEnabled val="1"/>
        </dgm:presLayoutVars>
      </dgm:prSet>
      <dgm:spPr/>
      <dgm:t>
        <a:bodyPr/>
        <a:lstStyle/>
        <a:p>
          <a:endParaRPr lang="en-US"/>
        </a:p>
      </dgm:t>
    </dgm:pt>
    <dgm:pt modelId="{3C9154C3-9CFB-4C5F-94F9-C93084B79BED}" type="pres">
      <dgm:prSet presAssocID="{5379DC99-52EA-46CB-86C7-49E45A186E54}" presName="Name9" presStyleLbl="parChTrans1D2" presStyleIdx="2" presStyleCnt="4"/>
      <dgm:spPr/>
      <dgm:t>
        <a:bodyPr/>
        <a:lstStyle/>
        <a:p>
          <a:endParaRPr lang="en-US"/>
        </a:p>
      </dgm:t>
    </dgm:pt>
    <dgm:pt modelId="{E4C41D22-0AD1-4DB0-AF06-7708B9DD7FF8}" type="pres">
      <dgm:prSet presAssocID="{5379DC99-52EA-46CB-86C7-49E45A186E54}" presName="connTx" presStyleLbl="parChTrans1D2" presStyleIdx="2" presStyleCnt="4"/>
      <dgm:spPr/>
      <dgm:t>
        <a:bodyPr/>
        <a:lstStyle/>
        <a:p>
          <a:endParaRPr lang="en-US"/>
        </a:p>
      </dgm:t>
    </dgm:pt>
    <dgm:pt modelId="{414912EE-1383-4526-9C0F-5E249D649FE5}" type="pres">
      <dgm:prSet presAssocID="{0B1603A6-B2C4-4546-9B5F-56A5D4D2FB52}" presName="node" presStyleLbl="node1" presStyleIdx="2" presStyleCnt="4">
        <dgm:presLayoutVars>
          <dgm:bulletEnabled val="1"/>
        </dgm:presLayoutVars>
      </dgm:prSet>
      <dgm:spPr/>
      <dgm:t>
        <a:bodyPr/>
        <a:lstStyle/>
        <a:p>
          <a:endParaRPr lang="en-US"/>
        </a:p>
      </dgm:t>
    </dgm:pt>
    <dgm:pt modelId="{08259432-D7DC-4CB8-B18F-A226AB190E0D}" type="pres">
      <dgm:prSet presAssocID="{4FC3C8F4-B4BF-45CC-8893-52FF1EF0BDFA}" presName="Name9" presStyleLbl="parChTrans1D2" presStyleIdx="3" presStyleCnt="4"/>
      <dgm:spPr/>
      <dgm:t>
        <a:bodyPr/>
        <a:lstStyle/>
        <a:p>
          <a:endParaRPr lang="en-US"/>
        </a:p>
      </dgm:t>
    </dgm:pt>
    <dgm:pt modelId="{AB10D378-A708-40F3-8BF7-627F42ED856D}" type="pres">
      <dgm:prSet presAssocID="{4FC3C8F4-B4BF-45CC-8893-52FF1EF0BDFA}" presName="connTx" presStyleLbl="parChTrans1D2" presStyleIdx="3" presStyleCnt="4"/>
      <dgm:spPr/>
      <dgm:t>
        <a:bodyPr/>
        <a:lstStyle/>
        <a:p>
          <a:endParaRPr lang="en-US"/>
        </a:p>
      </dgm:t>
    </dgm:pt>
    <dgm:pt modelId="{6520769E-4F6F-4111-8ABA-2530B0ED4F30}" type="pres">
      <dgm:prSet presAssocID="{219A0274-4BF4-42FF-95A8-E67F05888282}" presName="node" presStyleLbl="node1" presStyleIdx="3" presStyleCnt="4">
        <dgm:presLayoutVars>
          <dgm:bulletEnabled val="1"/>
        </dgm:presLayoutVars>
      </dgm:prSet>
      <dgm:spPr/>
      <dgm:t>
        <a:bodyPr/>
        <a:lstStyle/>
        <a:p>
          <a:endParaRPr lang="en-US"/>
        </a:p>
      </dgm:t>
    </dgm:pt>
  </dgm:ptLst>
  <dgm:cxnLst>
    <dgm:cxn modelId="{CCB22403-6C49-4D34-B9AD-045CD4ECB300}" type="presOf" srcId="{4FC3C8F4-B4BF-45CC-8893-52FF1EF0BDFA}" destId="{08259432-D7DC-4CB8-B18F-A226AB190E0D}" srcOrd="0" destOrd="0" presId="urn:microsoft.com/office/officeart/2005/8/layout/radial1"/>
    <dgm:cxn modelId="{19671962-728F-40E6-BAE5-B0DF053023BE}" type="presOf" srcId="{B84D052C-F69E-48A8-A77F-F0D64D931729}" destId="{ADB366AE-045E-43B0-AC30-8DB4F4C406F6}" srcOrd="0" destOrd="0" presId="urn:microsoft.com/office/officeart/2005/8/layout/radial1"/>
    <dgm:cxn modelId="{8F781848-33DA-4601-A798-3936728462F4}" type="presOf" srcId="{BDD080F4-20DD-4ECC-936F-6C309AA6224E}" destId="{EA1DD7BE-EC86-41EC-A886-29EB8BB59889}" srcOrd="0" destOrd="0" presId="urn:microsoft.com/office/officeart/2005/8/layout/radial1"/>
    <dgm:cxn modelId="{B2E1D8E7-1E97-4CBC-B173-397622751EE6}" type="presOf" srcId="{5F7A54CA-D987-4204-A82D-B54DE225A402}" destId="{F5C8DE5A-1E9C-4A8C-9263-502BFCBDCDB3}" srcOrd="0" destOrd="0" presId="urn:microsoft.com/office/officeart/2005/8/layout/radial1"/>
    <dgm:cxn modelId="{62D626E2-7EA2-47AE-893E-6A6684FFD035}" srcId="{BDD080F4-20DD-4ECC-936F-6C309AA6224E}" destId="{6BFA6548-4090-4CD2-B817-825CB8E4DDDB}" srcOrd="0" destOrd="0" parTransId="{E929F6A0-5E4D-44C5-9237-3D8946B62AE3}" sibTransId="{1C7F269F-6A81-43E8-9EC3-F2ACAAE502D7}"/>
    <dgm:cxn modelId="{2530C199-60D1-4DC7-88C3-DD3944AF5E26}" type="presOf" srcId="{5379DC99-52EA-46CB-86C7-49E45A186E54}" destId="{3C9154C3-9CFB-4C5F-94F9-C93084B79BED}" srcOrd="0" destOrd="0" presId="urn:microsoft.com/office/officeart/2005/8/layout/radial1"/>
    <dgm:cxn modelId="{62F4D620-33E9-4396-A1FF-CC22B2CB4D00}" srcId="{6BFA6548-4090-4CD2-B817-825CB8E4DDDB}" destId="{0B1603A6-B2C4-4546-9B5F-56A5D4D2FB52}" srcOrd="2" destOrd="0" parTransId="{5379DC99-52EA-46CB-86C7-49E45A186E54}" sibTransId="{5E7D0CF0-8825-4633-B180-CA894E4DD2CD}"/>
    <dgm:cxn modelId="{42659E6C-A106-4F48-B28A-9954B13F9E7D}" srcId="{6BFA6548-4090-4CD2-B817-825CB8E4DDDB}" destId="{EA201253-5E27-477F-9A6F-8E41FC95C2C3}" srcOrd="1" destOrd="0" parTransId="{1807188F-0736-4F4A-B870-6BDC582A1982}" sibTransId="{75545775-2637-42A2-9A2D-3AF409CE3F5C}"/>
    <dgm:cxn modelId="{9BC6C7AA-88AB-4622-BE1D-6024720C0AA2}" type="presOf" srcId="{1807188F-0736-4F4A-B870-6BDC582A1982}" destId="{E58DD99C-2BD2-4973-A789-2FF8010F552C}" srcOrd="0" destOrd="0" presId="urn:microsoft.com/office/officeart/2005/8/layout/radial1"/>
    <dgm:cxn modelId="{639AEFEE-6B10-41C3-A0C6-733DF4300074}" srcId="{6BFA6548-4090-4CD2-B817-825CB8E4DDDB}" destId="{219A0274-4BF4-42FF-95A8-E67F05888282}" srcOrd="3" destOrd="0" parTransId="{4FC3C8F4-B4BF-45CC-8893-52FF1EF0BDFA}" sibTransId="{B4D8EEF0-2B84-4AA2-BB49-5A759B0027BC}"/>
    <dgm:cxn modelId="{7D58EEC1-71C4-4739-9D44-BDF83137267A}" type="presOf" srcId="{B84D052C-F69E-48A8-A77F-F0D64D931729}" destId="{2CBB3B70-E464-416E-8CC6-2C1B6E4480BA}" srcOrd="1" destOrd="0" presId="urn:microsoft.com/office/officeart/2005/8/layout/radial1"/>
    <dgm:cxn modelId="{A907DEEC-C2F3-4B59-B568-50696E89B65F}" type="presOf" srcId="{6BFA6548-4090-4CD2-B817-825CB8E4DDDB}" destId="{CD586981-79A2-429D-960C-323541C44821}" srcOrd="0" destOrd="0" presId="urn:microsoft.com/office/officeart/2005/8/layout/radial1"/>
    <dgm:cxn modelId="{A1595AE3-F01A-4DD1-A7E6-2C020D0B9352}" type="presOf" srcId="{EA201253-5E27-477F-9A6F-8E41FC95C2C3}" destId="{07385B24-B417-46A7-93DA-F7B20BA6368C}" srcOrd="0" destOrd="0" presId="urn:microsoft.com/office/officeart/2005/8/layout/radial1"/>
    <dgm:cxn modelId="{2EEC5D68-174F-48BC-8EAB-9A289F3B24D1}" type="presOf" srcId="{0B1603A6-B2C4-4546-9B5F-56A5D4D2FB52}" destId="{414912EE-1383-4526-9C0F-5E249D649FE5}" srcOrd="0" destOrd="0" presId="urn:microsoft.com/office/officeart/2005/8/layout/radial1"/>
    <dgm:cxn modelId="{8120DB77-F761-4554-B628-95A4601750D5}" srcId="{6BFA6548-4090-4CD2-B817-825CB8E4DDDB}" destId="{5F7A54CA-D987-4204-A82D-B54DE225A402}" srcOrd="0" destOrd="0" parTransId="{B84D052C-F69E-48A8-A77F-F0D64D931729}" sibTransId="{33FC3806-18A4-45AB-B56D-57E559363D1B}"/>
    <dgm:cxn modelId="{BB2D3473-369B-48DC-A5F5-789D8F5ED49D}" type="presOf" srcId="{219A0274-4BF4-42FF-95A8-E67F05888282}" destId="{6520769E-4F6F-4111-8ABA-2530B0ED4F30}" srcOrd="0" destOrd="0" presId="urn:microsoft.com/office/officeart/2005/8/layout/radial1"/>
    <dgm:cxn modelId="{034A0BD4-6FE9-4C6C-9C26-0B87637F0668}" type="presOf" srcId="{1807188F-0736-4F4A-B870-6BDC582A1982}" destId="{AA73D27E-BB3B-417B-9902-A8A727DB5828}" srcOrd="1" destOrd="0" presId="urn:microsoft.com/office/officeart/2005/8/layout/radial1"/>
    <dgm:cxn modelId="{34FFA3E6-BB6C-434B-B2D5-20C43F004CE9}" type="presOf" srcId="{4FC3C8F4-B4BF-45CC-8893-52FF1EF0BDFA}" destId="{AB10D378-A708-40F3-8BF7-627F42ED856D}" srcOrd="1" destOrd="0" presId="urn:microsoft.com/office/officeart/2005/8/layout/radial1"/>
    <dgm:cxn modelId="{5A33A8A2-5899-4B77-9A8C-9E0E2B5D154A}" type="presOf" srcId="{5379DC99-52EA-46CB-86C7-49E45A186E54}" destId="{E4C41D22-0AD1-4DB0-AF06-7708B9DD7FF8}" srcOrd="1" destOrd="0" presId="urn:microsoft.com/office/officeart/2005/8/layout/radial1"/>
    <dgm:cxn modelId="{C6FDD8C5-A44F-41E8-B54F-6B10955CBBEE}" type="presParOf" srcId="{EA1DD7BE-EC86-41EC-A886-29EB8BB59889}" destId="{CD586981-79A2-429D-960C-323541C44821}" srcOrd="0" destOrd="0" presId="urn:microsoft.com/office/officeart/2005/8/layout/radial1"/>
    <dgm:cxn modelId="{D03DAF43-A621-416E-B762-47887307D310}" type="presParOf" srcId="{EA1DD7BE-EC86-41EC-A886-29EB8BB59889}" destId="{ADB366AE-045E-43B0-AC30-8DB4F4C406F6}" srcOrd="1" destOrd="0" presId="urn:microsoft.com/office/officeart/2005/8/layout/radial1"/>
    <dgm:cxn modelId="{296A27E0-5CAA-440F-BC84-9DFF5550EF7E}" type="presParOf" srcId="{ADB366AE-045E-43B0-AC30-8DB4F4C406F6}" destId="{2CBB3B70-E464-416E-8CC6-2C1B6E4480BA}" srcOrd="0" destOrd="0" presId="urn:microsoft.com/office/officeart/2005/8/layout/radial1"/>
    <dgm:cxn modelId="{1391D078-1A07-4C47-A68F-5B615627D188}" type="presParOf" srcId="{EA1DD7BE-EC86-41EC-A886-29EB8BB59889}" destId="{F5C8DE5A-1E9C-4A8C-9263-502BFCBDCDB3}" srcOrd="2" destOrd="0" presId="urn:microsoft.com/office/officeart/2005/8/layout/radial1"/>
    <dgm:cxn modelId="{36790C15-15A7-4203-9FE5-7C9FDB33A1EF}" type="presParOf" srcId="{EA1DD7BE-EC86-41EC-A886-29EB8BB59889}" destId="{E58DD99C-2BD2-4973-A789-2FF8010F552C}" srcOrd="3" destOrd="0" presId="urn:microsoft.com/office/officeart/2005/8/layout/radial1"/>
    <dgm:cxn modelId="{CB5C11AD-357C-4B84-A380-2533A978322A}" type="presParOf" srcId="{E58DD99C-2BD2-4973-A789-2FF8010F552C}" destId="{AA73D27E-BB3B-417B-9902-A8A727DB5828}" srcOrd="0" destOrd="0" presId="urn:microsoft.com/office/officeart/2005/8/layout/radial1"/>
    <dgm:cxn modelId="{F62751A6-2F9A-4F97-B6F3-E0A9BF53EB10}" type="presParOf" srcId="{EA1DD7BE-EC86-41EC-A886-29EB8BB59889}" destId="{07385B24-B417-46A7-93DA-F7B20BA6368C}" srcOrd="4" destOrd="0" presId="urn:microsoft.com/office/officeart/2005/8/layout/radial1"/>
    <dgm:cxn modelId="{DFDDAC09-6E2A-4B4D-81A5-A1C09B0CE17E}" type="presParOf" srcId="{EA1DD7BE-EC86-41EC-A886-29EB8BB59889}" destId="{3C9154C3-9CFB-4C5F-94F9-C93084B79BED}" srcOrd="5" destOrd="0" presId="urn:microsoft.com/office/officeart/2005/8/layout/radial1"/>
    <dgm:cxn modelId="{F8976B6F-BBE8-45A8-BC17-DA803786033B}" type="presParOf" srcId="{3C9154C3-9CFB-4C5F-94F9-C93084B79BED}" destId="{E4C41D22-0AD1-4DB0-AF06-7708B9DD7FF8}" srcOrd="0" destOrd="0" presId="urn:microsoft.com/office/officeart/2005/8/layout/radial1"/>
    <dgm:cxn modelId="{F80BD571-DE2D-43D2-B339-0A99A42D2184}" type="presParOf" srcId="{EA1DD7BE-EC86-41EC-A886-29EB8BB59889}" destId="{414912EE-1383-4526-9C0F-5E249D649FE5}" srcOrd="6" destOrd="0" presId="urn:microsoft.com/office/officeart/2005/8/layout/radial1"/>
    <dgm:cxn modelId="{D199231B-131D-408E-97BF-354CA108FECE}" type="presParOf" srcId="{EA1DD7BE-EC86-41EC-A886-29EB8BB59889}" destId="{08259432-D7DC-4CB8-B18F-A226AB190E0D}" srcOrd="7" destOrd="0" presId="urn:microsoft.com/office/officeart/2005/8/layout/radial1"/>
    <dgm:cxn modelId="{DB222340-FBB1-421E-AEBC-69437610B779}" type="presParOf" srcId="{08259432-D7DC-4CB8-B18F-A226AB190E0D}" destId="{AB10D378-A708-40F3-8BF7-627F42ED856D}" srcOrd="0" destOrd="0" presId="urn:microsoft.com/office/officeart/2005/8/layout/radial1"/>
    <dgm:cxn modelId="{39181C51-192D-43B7-BE8B-243F248CB5E3}" type="presParOf" srcId="{EA1DD7BE-EC86-41EC-A886-29EB8BB59889}" destId="{6520769E-4F6F-4111-8ABA-2530B0ED4F30}"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58CA757-4ABB-4D57-96FC-15D44A971566}" type="doc">
      <dgm:prSet loTypeId="urn:microsoft.com/office/officeart/2005/8/layout/radial1" loCatId="relationship" qsTypeId="urn:microsoft.com/office/officeart/2005/8/quickstyle/simple1" qsCatId="simple" csTypeId="urn:microsoft.com/office/officeart/2005/8/colors/accent1_2" csCatId="accent1"/>
      <dgm:spPr/>
    </dgm:pt>
    <dgm:pt modelId="{47148ED5-589E-4BC6-83F7-E0460686C351}">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اصول</a:t>
          </a:r>
          <a:endParaRPr kumimoji="0" lang="en-US" altLang="fa-IR" b="1" i="1" u="none" strike="noStrike" cap="none" normalizeH="0" baseline="0" smtClean="0">
            <a:ln>
              <a:noFill/>
            </a:ln>
            <a:solidFill>
              <a:schemeClr val="tx1"/>
            </a:solidFill>
            <a:effectLst/>
            <a:latin typeface="Arial" panose="020B0604020202020204" pitchFamily="34" charset="0"/>
            <a:cs typeface="2  Titr" pitchFamily="2" charset="0"/>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 رمانتيسيسم</a:t>
          </a:r>
          <a:r>
            <a:rPr kumimoji="0" lang="ar-SA"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endParaRPr kumimoji="0" lang="en-US"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endParaRPr>
        </a:p>
      </dgm:t>
    </dgm:pt>
    <dgm:pt modelId="{54ECDEB4-BB84-48A4-9FD6-0BCCE95261E8}" type="parTrans" cxnId="{E51B72A6-7E3F-49B4-8EB0-602DF3AFB4D2}">
      <dgm:prSet/>
      <dgm:spPr/>
    </dgm:pt>
    <dgm:pt modelId="{AA50D9FD-DE76-40B3-A0F2-25435C96B704}" type="sibTrans" cxnId="{E51B72A6-7E3F-49B4-8EB0-602DF3AFB4D2}">
      <dgm:prSet/>
      <dgm:spPr/>
    </dgm:pt>
    <dgm:pt modelId="{EAF7FAF3-B53D-413A-8345-0CE98AD4820D}">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0" i="0" u="none" strike="noStrike" cap="none" normalizeH="0" baseline="0" smtClean="0">
              <a:ln>
                <a:noFill/>
              </a:ln>
              <a:solidFill>
                <a:schemeClr val="tx1"/>
              </a:solidFill>
              <a:effectLst/>
              <a:latin typeface="Arial" panose="020B0604020202020204" pitchFamily="34" charset="0"/>
              <a:cs typeface="2  Titr" pitchFamily="2" charset="0"/>
            </a:rPr>
            <a:t> </a:t>
          </a: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آزادي</a:t>
          </a:r>
          <a:r>
            <a:rPr kumimoji="0" lang="en-US"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dgm:t>
    </dgm:pt>
    <dgm:pt modelId="{4ABFA93B-0138-4B34-900A-87938964D18D}" type="parTrans" cxnId="{3D3AE16F-02B9-437E-B09C-78777435F227}">
      <dgm:prSet/>
      <dgm:spPr/>
      <dgm:t>
        <a:bodyPr/>
        <a:lstStyle/>
        <a:p>
          <a:endParaRPr lang="en-US"/>
        </a:p>
      </dgm:t>
    </dgm:pt>
    <dgm:pt modelId="{40665642-A1D7-4342-995D-17715DFAD520}" type="sibTrans" cxnId="{3D3AE16F-02B9-437E-B09C-78777435F227}">
      <dgm:prSet/>
      <dgm:spPr/>
    </dgm:pt>
    <dgm:pt modelId="{FD884D49-BDA4-4D30-AE1B-7C575E3E9C9F}">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en-US"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شخصيت</a:t>
          </a:r>
          <a:r>
            <a:rPr kumimoji="0" lang="en-US"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dgm:t>
    </dgm:pt>
    <dgm:pt modelId="{94DD41C1-A462-4CE3-9301-CF0797102F03}" type="parTrans" cxnId="{009FBD36-AF55-4B42-A53C-32F304845625}">
      <dgm:prSet/>
      <dgm:spPr/>
      <dgm:t>
        <a:bodyPr/>
        <a:lstStyle/>
        <a:p>
          <a:endParaRPr lang="en-US"/>
        </a:p>
      </dgm:t>
    </dgm:pt>
    <dgm:pt modelId="{95338704-2D3E-4EAB-856A-B6201E369DB2}" type="sibTrans" cxnId="{009FBD36-AF55-4B42-A53C-32F304845625}">
      <dgm:prSet/>
      <dgm:spPr/>
    </dgm:pt>
    <dgm:pt modelId="{CCDE8844-BC82-4923-8EFB-C59EC8083391}">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كشف و</a:t>
          </a:r>
          <a:endParaRPr kumimoji="0" lang="en-US" altLang="fa-IR" b="1" i="1" u="none" strike="noStrike" cap="none" normalizeH="0" baseline="0" smtClean="0">
            <a:ln>
              <a:noFill/>
            </a:ln>
            <a:solidFill>
              <a:schemeClr val="tx1"/>
            </a:solidFill>
            <a:effectLst/>
            <a:latin typeface="Arial" panose="020B0604020202020204" pitchFamily="34" charset="0"/>
            <a:cs typeface="2  Titr" pitchFamily="2" charset="0"/>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 شهود</a:t>
          </a:r>
          <a:r>
            <a:rPr kumimoji="0" lang="en-US"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dgm:t>
    </dgm:pt>
    <dgm:pt modelId="{2047F474-531A-4DB4-BCF5-316BCF82327C}" type="parTrans" cxnId="{4D6C22B0-4F63-4CE1-840D-F9D391D424BB}">
      <dgm:prSet/>
      <dgm:spPr/>
      <dgm:t>
        <a:bodyPr/>
        <a:lstStyle/>
        <a:p>
          <a:endParaRPr lang="en-US"/>
        </a:p>
      </dgm:t>
    </dgm:pt>
    <dgm:pt modelId="{0C759F2F-33CF-4CD7-B36E-454ED7C80EE5}" type="sibTrans" cxnId="{4D6C22B0-4F63-4CE1-840D-F9D391D424BB}">
      <dgm:prSet/>
      <dgm:spPr/>
    </dgm:pt>
    <dgm:pt modelId="{C78598EC-1BE1-421E-B66B-C83680FD247F}">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هيجان و</a:t>
          </a:r>
          <a:endParaRPr kumimoji="0" lang="en-US" altLang="fa-IR" b="1" i="1" u="none" strike="noStrike" cap="none" normalizeH="0" baseline="0" smtClean="0">
            <a:ln>
              <a:noFill/>
            </a:ln>
            <a:solidFill>
              <a:schemeClr val="tx1"/>
            </a:solidFill>
            <a:effectLst/>
            <a:latin typeface="Arial" panose="020B0604020202020204" pitchFamily="34" charset="0"/>
            <a:cs typeface="2  Titr" pitchFamily="2" charset="0"/>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 احساسات</a:t>
          </a:r>
          <a:r>
            <a:rPr kumimoji="0" lang="en-US"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dgm:t>
    </dgm:pt>
    <dgm:pt modelId="{C2442305-880B-44E5-B509-7F3E288844DC}" type="parTrans" cxnId="{179D01FD-4957-4B5D-B4C5-B36417841E8B}">
      <dgm:prSet/>
      <dgm:spPr/>
      <dgm:t>
        <a:bodyPr/>
        <a:lstStyle/>
        <a:p>
          <a:endParaRPr lang="en-US"/>
        </a:p>
      </dgm:t>
    </dgm:pt>
    <dgm:pt modelId="{6B0ACA60-1105-49D7-89D8-1CAA38C4427D}" type="sibTrans" cxnId="{179D01FD-4957-4B5D-B4C5-B36417841E8B}">
      <dgm:prSet/>
      <dgm:spPr/>
    </dgm:pt>
    <dgm:pt modelId="{95B70A94-C0D7-45FE-BDEE-1DF8B60144CC}" type="pres">
      <dgm:prSet presAssocID="{558CA757-4ABB-4D57-96FC-15D44A971566}" presName="cycle" presStyleCnt="0">
        <dgm:presLayoutVars>
          <dgm:chMax val="1"/>
          <dgm:dir/>
          <dgm:animLvl val="ctr"/>
          <dgm:resizeHandles val="exact"/>
        </dgm:presLayoutVars>
      </dgm:prSet>
      <dgm:spPr/>
    </dgm:pt>
    <dgm:pt modelId="{D52CEEC5-F71F-479C-876C-A2042F46FB3B}" type="pres">
      <dgm:prSet presAssocID="{47148ED5-589E-4BC6-83F7-E0460686C351}" presName="centerShape" presStyleLbl="node0" presStyleIdx="0" presStyleCnt="1"/>
      <dgm:spPr/>
      <dgm:t>
        <a:bodyPr/>
        <a:lstStyle/>
        <a:p>
          <a:endParaRPr lang="en-US"/>
        </a:p>
      </dgm:t>
    </dgm:pt>
    <dgm:pt modelId="{DF232105-105F-4F9C-A457-8F3D121A76D6}" type="pres">
      <dgm:prSet presAssocID="{4ABFA93B-0138-4B34-900A-87938964D18D}" presName="Name9" presStyleLbl="parChTrans1D2" presStyleIdx="0" presStyleCnt="4"/>
      <dgm:spPr/>
      <dgm:t>
        <a:bodyPr/>
        <a:lstStyle/>
        <a:p>
          <a:endParaRPr lang="en-US"/>
        </a:p>
      </dgm:t>
    </dgm:pt>
    <dgm:pt modelId="{088736AB-558C-4B83-A9C4-5526FB157AF2}" type="pres">
      <dgm:prSet presAssocID="{4ABFA93B-0138-4B34-900A-87938964D18D}" presName="connTx" presStyleLbl="parChTrans1D2" presStyleIdx="0" presStyleCnt="4"/>
      <dgm:spPr/>
      <dgm:t>
        <a:bodyPr/>
        <a:lstStyle/>
        <a:p>
          <a:endParaRPr lang="en-US"/>
        </a:p>
      </dgm:t>
    </dgm:pt>
    <dgm:pt modelId="{CAC44D94-6C02-4DBA-A4A3-7D5C7EBD800E}" type="pres">
      <dgm:prSet presAssocID="{EAF7FAF3-B53D-413A-8345-0CE98AD4820D}" presName="node" presStyleLbl="node1" presStyleIdx="0" presStyleCnt="4">
        <dgm:presLayoutVars>
          <dgm:bulletEnabled val="1"/>
        </dgm:presLayoutVars>
      </dgm:prSet>
      <dgm:spPr/>
      <dgm:t>
        <a:bodyPr/>
        <a:lstStyle/>
        <a:p>
          <a:endParaRPr lang="en-US"/>
        </a:p>
      </dgm:t>
    </dgm:pt>
    <dgm:pt modelId="{738F5B30-5F68-4BCE-BB21-EA0A86D8C191}" type="pres">
      <dgm:prSet presAssocID="{94DD41C1-A462-4CE3-9301-CF0797102F03}" presName="Name9" presStyleLbl="parChTrans1D2" presStyleIdx="1" presStyleCnt="4"/>
      <dgm:spPr/>
      <dgm:t>
        <a:bodyPr/>
        <a:lstStyle/>
        <a:p>
          <a:endParaRPr lang="en-US"/>
        </a:p>
      </dgm:t>
    </dgm:pt>
    <dgm:pt modelId="{4AB40BC8-D4D4-4604-8344-53AAEC02CA3F}" type="pres">
      <dgm:prSet presAssocID="{94DD41C1-A462-4CE3-9301-CF0797102F03}" presName="connTx" presStyleLbl="parChTrans1D2" presStyleIdx="1" presStyleCnt="4"/>
      <dgm:spPr/>
      <dgm:t>
        <a:bodyPr/>
        <a:lstStyle/>
        <a:p>
          <a:endParaRPr lang="en-US"/>
        </a:p>
      </dgm:t>
    </dgm:pt>
    <dgm:pt modelId="{2B1D42CB-B809-4B3A-BBBA-4EE22E0426BD}" type="pres">
      <dgm:prSet presAssocID="{FD884D49-BDA4-4D30-AE1B-7C575E3E9C9F}" presName="node" presStyleLbl="node1" presStyleIdx="1" presStyleCnt="4">
        <dgm:presLayoutVars>
          <dgm:bulletEnabled val="1"/>
        </dgm:presLayoutVars>
      </dgm:prSet>
      <dgm:spPr/>
      <dgm:t>
        <a:bodyPr/>
        <a:lstStyle/>
        <a:p>
          <a:endParaRPr lang="en-US"/>
        </a:p>
      </dgm:t>
    </dgm:pt>
    <dgm:pt modelId="{8E1441E0-3CEB-4360-B9BF-B0F42685A4C1}" type="pres">
      <dgm:prSet presAssocID="{2047F474-531A-4DB4-BCF5-316BCF82327C}" presName="Name9" presStyleLbl="parChTrans1D2" presStyleIdx="2" presStyleCnt="4"/>
      <dgm:spPr/>
      <dgm:t>
        <a:bodyPr/>
        <a:lstStyle/>
        <a:p>
          <a:endParaRPr lang="en-US"/>
        </a:p>
      </dgm:t>
    </dgm:pt>
    <dgm:pt modelId="{F2CF86F1-1724-4528-AA28-4AFBC32A6DD9}" type="pres">
      <dgm:prSet presAssocID="{2047F474-531A-4DB4-BCF5-316BCF82327C}" presName="connTx" presStyleLbl="parChTrans1D2" presStyleIdx="2" presStyleCnt="4"/>
      <dgm:spPr/>
      <dgm:t>
        <a:bodyPr/>
        <a:lstStyle/>
        <a:p>
          <a:endParaRPr lang="en-US"/>
        </a:p>
      </dgm:t>
    </dgm:pt>
    <dgm:pt modelId="{85A958AB-3BFC-43C8-A66C-A233F30DE25D}" type="pres">
      <dgm:prSet presAssocID="{CCDE8844-BC82-4923-8EFB-C59EC8083391}" presName="node" presStyleLbl="node1" presStyleIdx="2" presStyleCnt="4">
        <dgm:presLayoutVars>
          <dgm:bulletEnabled val="1"/>
        </dgm:presLayoutVars>
      </dgm:prSet>
      <dgm:spPr/>
      <dgm:t>
        <a:bodyPr/>
        <a:lstStyle/>
        <a:p>
          <a:endParaRPr lang="en-US"/>
        </a:p>
      </dgm:t>
    </dgm:pt>
    <dgm:pt modelId="{369F8788-BF56-4F1E-9579-EBE8FD823554}" type="pres">
      <dgm:prSet presAssocID="{C2442305-880B-44E5-B509-7F3E288844DC}" presName="Name9" presStyleLbl="parChTrans1D2" presStyleIdx="3" presStyleCnt="4"/>
      <dgm:spPr/>
      <dgm:t>
        <a:bodyPr/>
        <a:lstStyle/>
        <a:p>
          <a:endParaRPr lang="en-US"/>
        </a:p>
      </dgm:t>
    </dgm:pt>
    <dgm:pt modelId="{FD6FF5D1-B0E7-46A1-92E2-70FBC0408B81}" type="pres">
      <dgm:prSet presAssocID="{C2442305-880B-44E5-B509-7F3E288844DC}" presName="connTx" presStyleLbl="parChTrans1D2" presStyleIdx="3" presStyleCnt="4"/>
      <dgm:spPr/>
      <dgm:t>
        <a:bodyPr/>
        <a:lstStyle/>
        <a:p>
          <a:endParaRPr lang="en-US"/>
        </a:p>
      </dgm:t>
    </dgm:pt>
    <dgm:pt modelId="{44957D88-886A-4195-A1E2-2E0672CBBEDB}" type="pres">
      <dgm:prSet presAssocID="{C78598EC-1BE1-421E-B66B-C83680FD247F}" presName="node" presStyleLbl="node1" presStyleIdx="3" presStyleCnt="4">
        <dgm:presLayoutVars>
          <dgm:bulletEnabled val="1"/>
        </dgm:presLayoutVars>
      </dgm:prSet>
      <dgm:spPr/>
      <dgm:t>
        <a:bodyPr/>
        <a:lstStyle/>
        <a:p>
          <a:endParaRPr lang="en-US"/>
        </a:p>
      </dgm:t>
    </dgm:pt>
  </dgm:ptLst>
  <dgm:cxnLst>
    <dgm:cxn modelId="{3D3AE16F-02B9-437E-B09C-78777435F227}" srcId="{47148ED5-589E-4BC6-83F7-E0460686C351}" destId="{EAF7FAF3-B53D-413A-8345-0CE98AD4820D}" srcOrd="0" destOrd="0" parTransId="{4ABFA93B-0138-4B34-900A-87938964D18D}" sibTransId="{40665642-A1D7-4342-995D-17715DFAD520}"/>
    <dgm:cxn modelId="{02C1D698-3033-4675-8282-E0E82B401788}" type="presOf" srcId="{CCDE8844-BC82-4923-8EFB-C59EC8083391}" destId="{85A958AB-3BFC-43C8-A66C-A233F30DE25D}" srcOrd="0" destOrd="0" presId="urn:microsoft.com/office/officeart/2005/8/layout/radial1"/>
    <dgm:cxn modelId="{8E4FDFF1-8FFF-4BF1-BEE0-860E7872AAE2}" type="presOf" srcId="{4ABFA93B-0138-4B34-900A-87938964D18D}" destId="{DF232105-105F-4F9C-A457-8F3D121A76D6}" srcOrd="0" destOrd="0" presId="urn:microsoft.com/office/officeart/2005/8/layout/radial1"/>
    <dgm:cxn modelId="{179D01FD-4957-4B5D-B4C5-B36417841E8B}" srcId="{47148ED5-589E-4BC6-83F7-E0460686C351}" destId="{C78598EC-1BE1-421E-B66B-C83680FD247F}" srcOrd="3" destOrd="0" parTransId="{C2442305-880B-44E5-B509-7F3E288844DC}" sibTransId="{6B0ACA60-1105-49D7-89D8-1CAA38C4427D}"/>
    <dgm:cxn modelId="{4D6C22B0-4F63-4CE1-840D-F9D391D424BB}" srcId="{47148ED5-589E-4BC6-83F7-E0460686C351}" destId="{CCDE8844-BC82-4923-8EFB-C59EC8083391}" srcOrd="2" destOrd="0" parTransId="{2047F474-531A-4DB4-BCF5-316BCF82327C}" sibTransId="{0C759F2F-33CF-4CD7-B36E-454ED7C80EE5}"/>
    <dgm:cxn modelId="{A66D274E-7F73-40E7-9994-CD530920708B}" type="presOf" srcId="{558CA757-4ABB-4D57-96FC-15D44A971566}" destId="{95B70A94-C0D7-45FE-BDEE-1DF8B60144CC}" srcOrd="0" destOrd="0" presId="urn:microsoft.com/office/officeart/2005/8/layout/radial1"/>
    <dgm:cxn modelId="{009FBD36-AF55-4B42-A53C-32F304845625}" srcId="{47148ED5-589E-4BC6-83F7-E0460686C351}" destId="{FD884D49-BDA4-4D30-AE1B-7C575E3E9C9F}" srcOrd="1" destOrd="0" parTransId="{94DD41C1-A462-4CE3-9301-CF0797102F03}" sibTransId="{95338704-2D3E-4EAB-856A-B6201E369DB2}"/>
    <dgm:cxn modelId="{05CA9816-EA6A-4F49-A9CC-8FEE2DA298B9}" type="presOf" srcId="{C2442305-880B-44E5-B509-7F3E288844DC}" destId="{FD6FF5D1-B0E7-46A1-92E2-70FBC0408B81}" srcOrd="1" destOrd="0" presId="urn:microsoft.com/office/officeart/2005/8/layout/radial1"/>
    <dgm:cxn modelId="{E51B72A6-7E3F-49B4-8EB0-602DF3AFB4D2}" srcId="{558CA757-4ABB-4D57-96FC-15D44A971566}" destId="{47148ED5-589E-4BC6-83F7-E0460686C351}" srcOrd="0" destOrd="0" parTransId="{54ECDEB4-BB84-48A4-9FD6-0BCCE95261E8}" sibTransId="{AA50D9FD-DE76-40B3-A0F2-25435C96B704}"/>
    <dgm:cxn modelId="{4E03DEAF-523C-4BCA-B59F-7D85FFD630D3}" type="presOf" srcId="{FD884D49-BDA4-4D30-AE1B-7C575E3E9C9F}" destId="{2B1D42CB-B809-4B3A-BBBA-4EE22E0426BD}" srcOrd="0" destOrd="0" presId="urn:microsoft.com/office/officeart/2005/8/layout/radial1"/>
    <dgm:cxn modelId="{68EA8BF1-8CB4-4DA8-B53B-196FA5687A8C}" type="presOf" srcId="{C2442305-880B-44E5-B509-7F3E288844DC}" destId="{369F8788-BF56-4F1E-9579-EBE8FD823554}" srcOrd="0" destOrd="0" presId="urn:microsoft.com/office/officeart/2005/8/layout/radial1"/>
    <dgm:cxn modelId="{43714DB2-951C-4209-8ECA-69D60072F13F}" type="presOf" srcId="{2047F474-531A-4DB4-BCF5-316BCF82327C}" destId="{8E1441E0-3CEB-4360-B9BF-B0F42685A4C1}" srcOrd="0" destOrd="0" presId="urn:microsoft.com/office/officeart/2005/8/layout/radial1"/>
    <dgm:cxn modelId="{6E6F1BAC-F5D9-4CC9-A122-F6482C992E6A}" type="presOf" srcId="{2047F474-531A-4DB4-BCF5-316BCF82327C}" destId="{F2CF86F1-1724-4528-AA28-4AFBC32A6DD9}" srcOrd="1" destOrd="0" presId="urn:microsoft.com/office/officeart/2005/8/layout/radial1"/>
    <dgm:cxn modelId="{097AA448-93FF-48DF-91C6-305430A6E79B}" type="presOf" srcId="{4ABFA93B-0138-4B34-900A-87938964D18D}" destId="{088736AB-558C-4B83-A9C4-5526FB157AF2}" srcOrd="1" destOrd="0" presId="urn:microsoft.com/office/officeart/2005/8/layout/radial1"/>
    <dgm:cxn modelId="{3BA17055-CCEF-4311-96A0-F37E56F29206}" type="presOf" srcId="{47148ED5-589E-4BC6-83F7-E0460686C351}" destId="{D52CEEC5-F71F-479C-876C-A2042F46FB3B}" srcOrd="0" destOrd="0" presId="urn:microsoft.com/office/officeart/2005/8/layout/radial1"/>
    <dgm:cxn modelId="{F3D0DDFE-6FEA-4BD9-9853-4ED39D0CDA10}" type="presOf" srcId="{94DD41C1-A462-4CE3-9301-CF0797102F03}" destId="{4AB40BC8-D4D4-4604-8344-53AAEC02CA3F}" srcOrd="1" destOrd="0" presId="urn:microsoft.com/office/officeart/2005/8/layout/radial1"/>
    <dgm:cxn modelId="{93533525-24AB-4E88-A38D-03153A0D5576}" type="presOf" srcId="{EAF7FAF3-B53D-413A-8345-0CE98AD4820D}" destId="{CAC44D94-6C02-4DBA-A4A3-7D5C7EBD800E}" srcOrd="0" destOrd="0" presId="urn:microsoft.com/office/officeart/2005/8/layout/radial1"/>
    <dgm:cxn modelId="{667A5CF8-CA30-4FB0-9B39-C075B0A618CF}" type="presOf" srcId="{C78598EC-1BE1-421E-B66B-C83680FD247F}" destId="{44957D88-886A-4195-A1E2-2E0672CBBEDB}" srcOrd="0" destOrd="0" presId="urn:microsoft.com/office/officeart/2005/8/layout/radial1"/>
    <dgm:cxn modelId="{555B6FEC-8C42-4DDA-B9A2-B2D36F0DDF5A}" type="presOf" srcId="{94DD41C1-A462-4CE3-9301-CF0797102F03}" destId="{738F5B30-5F68-4BCE-BB21-EA0A86D8C191}" srcOrd="0" destOrd="0" presId="urn:microsoft.com/office/officeart/2005/8/layout/radial1"/>
    <dgm:cxn modelId="{A8961D60-1698-440A-BC53-2774FCF0C9A3}" type="presParOf" srcId="{95B70A94-C0D7-45FE-BDEE-1DF8B60144CC}" destId="{D52CEEC5-F71F-479C-876C-A2042F46FB3B}" srcOrd="0" destOrd="0" presId="urn:microsoft.com/office/officeart/2005/8/layout/radial1"/>
    <dgm:cxn modelId="{7E0EE237-5520-46F1-8468-F81A08DBFA7C}" type="presParOf" srcId="{95B70A94-C0D7-45FE-BDEE-1DF8B60144CC}" destId="{DF232105-105F-4F9C-A457-8F3D121A76D6}" srcOrd="1" destOrd="0" presId="urn:microsoft.com/office/officeart/2005/8/layout/radial1"/>
    <dgm:cxn modelId="{F37785AF-0F9F-4259-B3F7-90A00A867D1A}" type="presParOf" srcId="{DF232105-105F-4F9C-A457-8F3D121A76D6}" destId="{088736AB-558C-4B83-A9C4-5526FB157AF2}" srcOrd="0" destOrd="0" presId="urn:microsoft.com/office/officeart/2005/8/layout/radial1"/>
    <dgm:cxn modelId="{F4FD4CB4-751A-4E5C-A5F6-CC167458893A}" type="presParOf" srcId="{95B70A94-C0D7-45FE-BDEE-1DF8B60144CC}" destId="{CAC44D94-6C02-4DBA-A4A3-7D5C7EBD800E}" srcOrd="2" destOrd="0" presId="urn:microsoft.com/office/officeart/2005/8/layout/radial1"/>
    <dgm:cxn modelId="{CBB10CCD-BEF2-488F-889C-4B3918D4B795}" type="presParOf" srcId="{95B70A94-C0D7-45FE-BDEE-1DF8B60144CC}" destId="{738F5B30-5F68-4BCE-BB21-EA0A86D8C191}" srcOrd="3" destOrd="0" presId="urn:microsoft.com/office/officeart/2005/8/layout/radial1"/>
    <dgm:cxn modelId="{3B24778E-D6E8-4952-A007-D52C1A815FB8}" type="presParOf" srcId="{738F5B30-5F68-4BCE-BB21-EA0A86D8C191}" destId="{4AB40BC8-D4D4-4604-8344-53AAEC02CA3F}" srcOrd="0" destOrd="0" presId="urn:microsoft.com/office/officeart/2005/8/layout/radial1"/>
    <dgm:cxn modelId="{E1C9894C-2F9D-4BF1-98B0-A961EE4C21E4}" type="presParOf" srcId="{95B70A94-C0D7-45FE-BDEE-1DF8B60144CC}" destId="{2B1D42CB-B809-4B3A-BBBA-4EE22E0426BD}" srcOrd="4" destOrd="0" presId="urn:microsoft.com/office/officeart/2005/8/layout/radial1"/>
    <dgm:cxn modelId="{D26CA33C-EDE7-47E0-9E0C-32E461FC0FF6}" type="presParOf" srcId="{95B70A94-C0D7-45FE-BDEE-1DF8B60144CC}" destId="{8E1441E0-3CEB-4360-B9BF-B0F42685A4C1}" srcOrd="5" destOrd="0" presId="urn:microsoft.com/office/officeart/2005/8/layout/radial1"/>
    <dgm:cxn modelId="{C30DED36-55C2-4A10-9FC9-461B5A2DA9C9}" type="presParOf" srcId="{8E1441E0-3CEB-4360-B9BF-B0F42685A4C1}" destId="{F2CF86F1-1724-4528-AA28-4AFBC32A6DD9}" srcOrd="0" destOrd="0" presId="urn:microsoft.com/office/officeart/2005/8/layout/radial1"/>
    <dgm:cxn modelId="{368BCFD0-C53A-4796-B7A7-AE0A8AFABFA1}" type="presParOf" srcId="{95B70A94-C0D7-45FE-BDEE-1DF8B60144CC}" destId="{85A958AB-3BFC-43C8-A66C-A233F30DE25D}" srcOrd="6" destOrd="0" presId="urn:microsoft.com/office/officeart/2005/8/layout/radial1"/>
    <dgm:cxn modelId="{D5BAEEEB-D5E3-4DC4-B7D8-1EAA55EDDF5B}" type="presParOf" srcId="{95B70A94-C0D7-45FE-BDEE-1DF8B60144CC}" destId="{369F8788-BF56-4F1E-9579-EBE8FD823554}" srcOrd="7" destOrd="0" presId="urn:microsoft.com/office/officeart/2005/8/layout/radial1"/>
    <dgm:cxn modelId="{89C40523-4606-4CA0-B7C9-FD6F6648FA79}" type="presParOf" srcId="{369F8788-BF56-4F1E-9579-EBE8FD823554}" destId="{FD6FF5D1-B0E7-46A1-92E2-70FBC0408B81}" srcOrd="0" destOrd="0" presId="urn:microsoft.com/office/officeart/2005/8/layout/radial1"/>
    <dgm:cxn modelId="{97C42813-E7C3-43FD-9A5E-7E0E6E0D6C7C}" type="presParOf" srcId="{95B70A94-C0D7-45FE-BDEE-1DF8B60144CC}" destId="{44957D88-886A-4195-A1E2-2E0672CBBEDB}"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54B5822-1383-4C30-BF1D-EE193936D082}" type="doc">
      <dgm:prSet loTypeId="urn:microsoft.com/office/officeart/2005/8/layout/radial1" loCatId="relationship" qsTypeId="urn:microsoft.com/office/officeart/2005/8/quickstyle/simple1" qsCatId="simple" csTypeId="urn:microsoft.com/office/officeart/2005/8/colors/accent1_2" csCatId="accent1"/>
      <dgm:spPr/>
    </dgm:pt>
    <dgm:pt modelId="{DA125113-9E1F-4425-9A3D-503B3E4ED6A0}">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1"/>
              </a:solidFill>
              <a:effectLst/>
              <a:latin typeface="Arial" panose="020B0604020202020204" pitchFamily="34" charset="0"/>
              <a:cs typeface="2  Titr" pitchFamily="2" charset="0"/>
            </a:rPr>
            <a:t>انواع </a:t>
          </a:r>
        </a:p>
        <a:p>
          <a:pPr marL="0" marR="0" lvl="0" indent="0" algn="ctr" defTabSz="914400" rtl="1" eaLnBrk="1" fontAlgn="base" latinLnBrk="0" hangingPunct="1">
            <a:lnSpc>
              <a:spcPct val="100000"/>
            </a:lnSpc>
            <a:spcBef>
              <a:spcPct val="0"/>
            </a:spcBef>
            <a:spcAft>
              <a:spcPct val="0"/>
            </a:spcAft>
            <a:buClrTx/>
            <a:buSzTx/>
            <a:buFontTx/>
            <a:buNone/>
            <a:tabLst/>
          </a:pPr>
          <a:r>
            <a:rPr kumimoji="0" lang="fa-IR" altLang="fa-IR" b="0" i="0" u="none" strike="noStrike" cap="none" normalizeH="0" baseline="0" smtClean="0">
              <a:ln>
                <a:noFill/>
              </a:ln>
              <a:solidFill>
                <a:schemeClr val="tx1"/>
              </a:solidFill>
              <a:effectLst/>
              <a:latin typeface="Arial" panose="020B0604020202020204" pitchFamily="34" charset="0"/>
              <a:cs typeface="2  Titr" pitchFamily="2" charset="0"/>
            </a:rPr>
            <a:t>رئالیسم</a:t>
          </a:r>
          <a:endParaRPr kumimoji="0" lang="en-US" altLang="fa-IR" b="0" i="0" u="none" strike="noStrike" cap="none" normalizeH="0" baseline="0" smtClean="0">
            <a:ln>
              <a:noFill/>
            </a:ln>
            <a:solidFill>
              <a:schemeClr val="tx1"/>
            </a:solidFill>
            <a:effectLst/>
            <a:latin typeface="Arial" panose="020B0604020202020204" pitchFamily="34" charset="0"/>
            <a:cs typeface="2  Titr" pitchFamily="2" charset="0"/>
          </a:endParaRPr>
        </a:p>
      </dgm:t>
    </dgm:pt>
    <dgm:pt modelId="{EBD26772-9674-4B0C-ADCF-174CDAD40473}" type="parTrans" cxnId="{2D2D4F3C-6FA6-40BB-A9B5-2061C3EC8D8A}">
      <dgm:prSet/>
      <dgm:spPr/>
    </dgm:pt>
    <dgm:pt modelId="{85DFB8F7-373B-49B3-B76F-BFDE3EFFDDC8}" type="sibTrans" cxnId="{2D2D4F3C-6FA6-40BB-A9B5-2061C3EC8D8A}">
      <dgm:prSet/>
      <dgm:spPr/>
    </dgm:pt>
    <dgm:pt modelId="{61FC1BDD-BDB6-4CB2-9905-1C16E3FF851C}">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 رئاليسم</a:t>
          </a:r>
          <a:endParaRPr kumimoji="0" lang="en-US" altLang="fa-IR" b="1" i="1" u="none" strike="noStrike" cap="none" normalizeH="0" baseline="0" smtClean="0">
            <a:ln>
              <a:noFill/>
            </a:ln>
            <a:solidFill>
              <a:schemeClr val="tx1"/>
            </a:solidFill>
            <a:effectLst/>
            <a:latin typeface="Arial" panose="020B0604020202020204" pitchFamily="34" charset="0"/>
            <a:cs typeface="2  Titr" pitchFamily="2" charset="0"/>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 ابتدايي</a:t>
          </a:r>
          <a:r>
            <a:rPr kumimoji="0" lang="en-US"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dgm:t>
    </dgm:pt>
    <dgm:pt modelId="{31E75F2B-AD10-401A-8FB3-C71CA8DB8C60}" type="parTrans" cxnId="{E70AAE02-2508-4E31-95F7-1AA56B338708}">
      <dgm:prSet/>
      <dgm:spPr/>
      <dgm:t>
        <a:bodyPr/>
        <a:lstStyle/>
        <a:p>
          <a:endParaRPr lang="en-US"/>
        </a:p>
      </dgm:t>
    </dgm:pt>
    <dgm:pt modelId="{274D9F31-0D4E-4F1B-9953-9D4B070D6A47}" type="sibTrans" cxnId="{E70AAE02-2508-4E31-95F7-1AA56B338708}">
      <dgm:prSet/>
      <dgm:spPr/>
    </dgm:pt>
    <dgm:pt modelId="{37BA52F3-447A-4516-95F6-15830AA882FC}">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واقع گرايي </a:t>
          </a:r>
          <a:endParaRPr kumimoji="0" lang="en-US" altLang="fa-IR" b="1" i="1" u="none" strike="noStrike" cap="none" normalizeH="0" baseline="0" smtClean="0">
            <a:ln>
              <a:noFill/>
            </a:ln>
            <a:solidFill>
              <a:schemeClr val="tx1"/>
            </a:solidFill>
            <a:effectLst/>
            <a:latin typeface="Arial" panose="020B0604020202020204" pitchFamily="34" charset="0"/>
            <a:cs typeface="2  Titr" pitchFamily="2" charset="0"/>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سوسياليستي</a:t>
          </a:r>
          <a:r>
            <a:rPr kumimoji="0" lang="en-US"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dgm:t>
    </dgm:pt>
    <dgm:pt modelId="{8BD56041-C634-4FE1-9EFE-C50C1CEB353E}" type="parTrans" cxnId="{3CB76152-484F-4894-A419-00BFB1821873}">
      <dgm:prSet/>
      <dgm:spPr/>
      <dgm:t>
        <a:bodyPr/>
        <a:lstStyle/>
        <a:p>
          <a:endParaRPr lang="en-US"/>
        </a:p>
      </dgm:t>
    </dgm:pt>
    <dgm:pt modelId="{03DE5EE6-5C9C-4F39-A911-BACB649970AD}" type="sibTrans" cxnId="{3CB76152-484F-4894-A419-00BFB1821873}">
      <dgm:prSet/>
      <dgm:spPr/>
    </dgm:pt>
    <dgm:pt modelId="{AAAF46B9-86A8-4B78-A339-E279118BB651}">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واقع گرايي</a:t>
          </a:r>
          <a:endParaRPr kumimoji="0" lang="en-US" altLang="fa-IR" b="1" i="1" u="none" strike="noStrike" cap="none" normalizeH="0" baseline="0" smtClean="0">
            <a:ln>
              <a:noFill/>
            </a:ln>
            <a:solidFill>
              <a:schemeClr val="tx1"/>
            </a:solidFill>
            <a:effectLst/>
            <a:latin typeface="Arial" panose="020B0604020202020204" pitchFamily="34" charset="0"/>
            <a:cs typeface="2  Titr" pitchFamily="2" charset="0"/>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 انتقادي</a:t>
          </a:r>
          <a:r>
            <a:rPr kumimoji="0" lang="en-US"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dgm:t>
    </dgm:pt>
    <dgm:pt modelId="{147D073F-28AB-4BC2-8EF9-D0FACD02DEC4}" type="parTrans" cxnId="{00286A11-EE38-4FF0-A0E8-094DE60346B3}">
      <dgm:prSet/>
      <dgm:spPr/>
      <dgm:t>
        <a:bodyPr/>
        <a:lstStyle/>
        <a:p>
          <a:endParaRPr lang="en-US"/>
        </a:p>
      </dgm:t>
    </dgm:pt>
    <dgm:pt modelId="{8FA8CBEE-23FC-4F01-BA7D-62AE7E7F18AD}" type="sibTrans" cxnId="{00286A11-EE38-4FF0-A0E8-094DE60346B3}">
      <dgm:prSet/>
      <dgm:spPr/>
    </dgm:pt>
    <dgm:pt modelId="{44FFA841-C4E5-40F0-A4B5-AAA60F243301}">
      <dgm:prSet/>
      <dgm:spPr/>
      <dgm:t>
        <a:bodyPr/>
        <a:lstStyle/>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واقع گرايي</a:t>
          </a:r>
          <a:endParaRPr kumimoji="0" lang="en-US" altLang="fa-IR" b="1" i="1" u="none" strike="noStrike" cap="none" normalizeH="0" baseline="0" smtClean="0">
            <a:ln>
              <a:noFill/>
            </a:ln>
            <a:solidFill>
              <a:schemeClr val="tx1"/>
            </a:solidFill>
            <a:effectLst/>
            <a:latin typeface="Arial" panose="020B0604020202020204" pitchFamily="34" charset="0"/>
            <a:cs typeface="2  Titr" pitchFamily="2" charset="0"/>
          </a:endParaRPr>
        </a:p>
        <a:p>
          <a:pPr marL="0" marR="0" lvl="0" indent="0" algn="ctr" defTabSz="914400" rtl="1" eaLnBrk="1" fontAlgn="base" latinLnBrk="0" hangingPunct="1">
            <a:lnSpc>
              <a:spcPct val="100000"/>
            </a:lnSpc>
            <a:spcBef>
              <a:spcPct val="0"/>
            </a:spcBef>
            <a:spcAft>
              <a:spcPct val="0"/>
            </a:spcAft>
            <a:buClrTx/>
            <a:buSzTx/>
            <a:buFontTx/>
            <a:buNone/>
            <a:tabLst/>
          </a:pPr>
          <a:r>
            <a:rPr kumimoji="0" lang="ar-SA" altLang="fa-IR" b="1" i="1" u="none" strike="noStrike" cap="none" normalizeH="0" baseline="0" smtClean="0">
              <a:ln>
                <a:noFill/>
              </a:ln>
              <a:solidFill>
                <a:schemeClr val="tx1"/>
              </a:solidFill>
              <a:effectLst/>
              <a:latin typeface="Arial" panose="020B0604020202020204" pitchFamily="34" charset="0"/>
              <a:cs typeface="2  Titr" pitchFamily="2" charset="0"/>
            </a:rPr>
            <a:t> جادويي</a:t>
          </a:r>
          <a:r>
            <a:rPr kumimoji="0" lang="en-US" altLang="fa-IR" b="0" i="0" u="none" strike="noStrike" cap="none" normalizeH="0" baseline="0" smtClean="0">
              <a:ln>
                <a:noFill/>
              </a:ln>
              <a:solidFill>
                <a:schemeClr val="tx1"/>
              </a:solidFill>
              <a:effectLst/>
              <a:latin typeface="Arial" panose="020B0604020202020204" pitchFamily="34" charset="0"/>
              <a:cs typeface="Arial" panose="020B0604020202020204" pitchFamily="34" charset="0"/>
            </a:rPr>
            <a:t> </a:t>
          </a:r>
        </a:p>
      </dgm:t>
    </dgm:pt>
    <dgm:pt modelId="{C23C2ECF-1454-4F66-B693-7373DF3318A1}" type="parTrans" cxnId="{118C0277-E2DD-4586-B335-A5E94ED81074}">
      <dgm:prSet/>
      <dgm:spPr/>
      <dgm:t>
        <a:bodyPr/>
        <a:lstStyle/>
        <a:p>
          <a:endParaRPr lang="en-US"/>
        </a:p>
      </dgm:t>
    </dgm:pt>
    <dgm:pt modelId="{AAC6B5ED-FFD8-4E06-8528-DD28C5A21D05}" type="sibTrans" cxnId="{118C0277-E2DD-4586-B335-A5E94ED81074}">
      <dgm:prSet/>
      <dgm:spPr/>
    </dgm:pt>
    <dgm:pt modelId="{820FD597-6E70-414B-AFFF-503BC7C48E49}" type="pres">
      <dgm:prSet presAssocID="{F54B5822-1383-4C30-BF1D-EE193936D082}" presName="cycle" presStyleCnt="0">
        <dgm:presLayoutVars>
          <dgm:chMax val="1"/>
          <dgm:dir/>
          <dgm:animLvl val="ctr"/>
          <dgm:resizeHandles val="exact"/>
        </dgm:presLayoutVars>
      </dgm:prSet>
      <dgm:spPr/>
    </dgm:pt>
    <dgm:pt modelId="{DE63284B-2F3D-4164-80C6-42494CBC9DBC}" type="pres">
      <dgm:prSet presAssocID="{DA125113-9E1F-4425-9A3D-503B3E4ED6A0}" presName="centerShape" presStyleLbl="node0" presStyleIdx="0" presStyleCnt="1"/>
      <dgm:spPr/>
      <dgm:t>
        <a:bodyPr/>
        <a:lstStyle/>
        <a:p>
          <a:endParaRPr lang="en-US"/>
        </a:p>
      </dgm:t>
    </dgm:pt>
    <dgm:pt modelId="{1C5CF982-BD0D-4AA0-B147-E475D22F4D23}" type="pres">
      <dgm:prSet presAssocID="{31E75F2B-AD10-401A-8FB3-C71CA8DB8C60}" presName="Name9" presStyleLbl="parChTrans1D2" presStyleIdx="0" presStyleCnt="4"/>
      <dgm:spPr/>
      <dgm:t>
        <a:bodyPr/>
        <a:lstStyle/>
        <a:p>
          <a:endParaRPr lang="en-US"/>
        </a:p>
      </dgm:t>
    </dgm:pt>
    <dgm:pt modelId="{1B100904-F570-48B4-A11A-8AE08718A593}" type="pres">
      <dgm:prSet presAssocID="{31E75F2B-AD10-401A-8FB3-C71CA8DB8C60}" presName="connTx" presStyleLbl="parChTrans1D2" presStyleIdx="0" presStyleCnt="4"/>
      <dgm:spPr/>
      <dgm:t>
        <a:bodyPr/>
        <a:lstStyle/>
        <a:p>
          <a:endParaRPr lang="en-US"/>
        </a:p>
      </dgm:t>
    </dgm:pt>
    <dgm:pt modelId="{296FE7FC-539B-4405-A187-0CA956D3C4F3}" type="pres">
      <dgm:prSet presAssocID="{61FC1BDD-BDB6-4CB2-9905-1C16E3FF851C}" presName="node" presStyleLbl="node1" presStyleIdx="0" presStyleCnt="4">
        <dgm:presLayoutVars>
          <dgm:bulletEnabled val="1"/>
        </dgm:presLayoutVars>
      </dgm:prSet>
      <dgm:spPr/>
      <dgm:t>
        <a:bodyPr/>
        <a:lstStyle/>
        <a:p>
          <a:endParaRPr lang="en-US"/>
        </a:p>
      </dgm:t>
    </dgm:pt>
    <dgm:pt modelId="{BF9FCCF4-1D32-41E6-BF3E-B2D5CB6057EF}" type="pres">
      <dgm:prSet presAssocID="{8BD56041-C634-4FE1-9EFE-C50C1CEB353E}" presName="Name9" presStyleLbl="parChTrans1D2" presStyleIdx="1" presStyleCnt="4"/>
      <dgm:spPr/>
      <dgm:t>
        <a:bodyPr/>
        <a:lstStyle/>
        <a:p>
          <a:endParaRPr lang="en-US"/>
        </a:p>
      </dgm:t>
    </dgm:pt>
    <dgm:pt modelId="{6284422F-9B2B-48E7-AAC6-A93B0CE94ECC}" type="pres">
      <dgm:prSet presAssocID="{8BD56041-C634-4FE1-9EFE-C50C1CEB353E}" presName="connTx" presStyleLbl="parChTrans1D2" presStyleIdx="1" presStyleCnt="4"/>
      <dgm:spPr/>
      <dgm:t>
        <a:bodyPr/>
        <a:lstStyle/>
        <a:p>
          <a:endParaRPr lang="en-US"/>
        </a:p>
      </dgm:t>
    </dgm:pt>
    <dgm:pt modelId="{733AA8B9-82A1-4777-A443-C760C181E785}" type="pres">
      <dgm:prSet presAssocID="{37BA52F3-447A-4516-95F6-15830AA882FC}" presName="node" presStyleLbl="node1" presStyleIdx="1" presStyleCnt="4">
        <dgm:presLayoutVars>
          <dgm:bulletEnabled val="1"/>
        </dgm:presLayoutVars>
      </dgm:prSet>
      <dgm:spPr/>
      <dgm:t>
        <a:bodyPr/>
        <a:lstStyle/>
        <a:p>
          <a:endParaRPr lang="en-US"/>
        </a:p>
      </dgm:t>
    </dgm:pt>
    <dgm:pt modelId="{0D77AF7C-65B9-4DD9-A1CF-95DB8DF5A1BB}" type="pres">
      <dgm:prSet presAssocID="{147D073F-28AB-4BC2-8EF9-D0FACD02DEC4}" presName="Name9" presStyleLbl="parChTrans1D2" presStyleIdx="2" presStyleCnt="4"/>
      <dgm:spPr/>
      <dgm:t>
        <a:bodyPr/>
        <a:lstStyle/>
        <a:p>
          <a:endParaRPr lang="en-US"/>
        </a:p>
      </dgm:t>
    </dgm:pt>
    <dgm:pt modelId="{69A2C504-611F-44E6-8F0A-12074B9BB429}" type="pres">
      <dgm:prSet presAssocID="{147D073F-28AB-4BC2-8EF9-D0FACD02DEC4}" presName="connTx" presStyleLbl="parChTrans1D2" presStyleIdx="2" presStyleCnt="4"/>
      <dgm:spPr/>
      <dgm:t>
        <a:bodyPr/>
        <a:lstStyle/>
        <a:p>
          <a:endParaRPr lang="en-US"/>
        </a:p>
      </dgm:t>
    </dgm:pt>
    <dgm:pt modelId="{4BFEDA4A-91E7-4362-B6A7-E07AE7A23DA5}" type="pres">
      <dgm:prSet presAssocID="{AAAF46B9-86A8-4B78-A339-E279118BB651}" presName="node" presStyleLbl="node1" presStyleIdx="2" presStyleCnt="4">
        <dgm:presLayoutVars>
          <dgm:bulletEnabled val="1"/>
        </dgm:presLayoutVars>
      </dgm:prSet>
      <dgm:spPr/>
      <dgm:t>
        <a:bodyPr/>
        <a:lstStyle/>
        <a:p>
          <a:endParaRPr lang="en-US"/>
        </a:p>
      </dgm:t>
    </dgm:pt>
    <dgm:pt modelId="{27E8B111-902D-4F5B-8514-EA3676921082}" type="pres">
      <dgm:prSet presAssocID="{C23C2ECF-1454-4F66-B693-7373DF3318A1}" presName="Name9" presStyleLbl="parChTrans1D2" presStyleIdx="3" presStyleCnt="4"/>
      <dgm:spPr/>
      <dgm:t>
        <a:bodyPr/>
        <a:lstStyle/>
        <a:p>
          <a:endParaRPr lang="en-US"/>
        </a:p>
      </dgm:t>
    </dgm:pt>
    <dgm:pt modelId="{B0C3CB16-D0F0-470A-A0E0-F4B716C8BBE7}" type="pres">
      <dgm:prSet presAssocID="{C23C2ECF-1454-4F66-B693-7373DF3318A1}" presName="connTx" presStyleLbl="parChTrans1D2" presStyleIdx="3" presStyleCnt="4"/>
      <dgm:spPr/>
      <dgm:t>
        <a:bodyPr/>
        <a:lstStyle/>
        <a:p>
          <a:endParaRPr lang="en-US"/>
        </a:p>
      </dgm:t>
    </dgm:pt>
    <dgm:pt modelId="{8EDD77FA-DFB1-48B9-BD55-C42D516ABFE0}" type="pres">
      <dgm:prSet presAssocID="{44FFA841-C4E5-40F0-A4B5-AAA60F243301}" presName="node" presStyleLbl="node1" presStyleIdx="3" presStyleCnt="4">
        <dgm:presLayoutVars>
          <dgm:bulletEnabled val="1"/>
        </dgm:presLayoutVars>
      </dgm:prSet>
      <dgm:spPr/>
      <dgm:t>
        <a:bodyPr/>
        <a:lstStyle/>
        <a:p>
          <a:endParaRPr lang="en-US"/>
        </a:p>
      </dgm:t>
    </dgm:pt>
  </dgm:ptLst>
  <dgm:cxnLst>
    <dgm:cxn modelId="{34E27EAC-6BD8-4AED-9014-102D849A1635}" type="presOf" srcId="{F54B5822-1383-4C30-BF1D-EE193936D082}" destId="{820FD597-6E70-414B-AFFF-503BC7C48E49}" srcOrd="0" destOrd="0" presId="urn:microsoft.com/office/officeart/2005/8/layout/radial1"/>
    <dgm:cxn modelId="{118C0277-E2DD-4586-B335-A5E94ED81074}" srcId="{DA125113-9E1F-4425-9A3D-503B3E4ED6A0}" destId="{44FFA841-C4E5-40F0-A4B5-AAA60F243301}" srcOrd="3" destOrd="0" parTransId="{C23C2ECF-1454-4F66-B693-7373DF3318A1}" sibTransId="{AAC6B5ED-FFD8-4E06-8528-DD28C5A21D05}"/>
    <dgm:cxn modelId="{519F41E8-EF1F-49B6-A6B7-941C3D2832E8}" type="presOf" srcId="{C23C2ECF-1454-4F66-B693-7373DF3318A1}" destId="{27E8B111-902D-4F5B-8514-EA3676921082}" srcOrd="0" destOrd="0" presId="urn:microsoft.com/office/officeart/2005/8/layout/radial1"/>
    <dgm:cxn modelId="{C0F62021-D791-46FE-811A-5CF37C81F082}" type="presOf" srcId="{C23C2ECF-1454-4F66-B693-7373DF3318A1}" destId="{B0C3CB16-D0F0-470A-A0E0-F4B716C8BBE7}" srcOrd="1" destOrd="0" presId="urn:microsoft.com/office/officeart/2005/8/layout/radial1"/>
    <dgm:cxn modelId="{0AE3E52A-6EED-4148-84E1-4CDD27BB8E67}" type="presOf" srcId="{147D073F-28AB-4BC2-8EF9-D0FACD02DEC4}" destId="{0D77AF7C-65B9-4DD9-A1CF-95DB8DF5A1BB}" srcOrd="0" destOrd="0" presId="urn:microsoft.com/office/officeart/2005/8/layout/radial1"/>
    <dgm:cxn modelId="{7BA15446-1046-495C-B774-3275A3B06BA1}" type="presOf" srcId="{61FC1BDD-BDB6-4CB2-9905-1C16E3FF851C}" destId="{296FE7FC-539B-4405-A187-0CA956D3C4F3}" srcOrd="0" destOrd="0" presId="urn:microsoft.com/office/officeart/2005/8/layout/radial1"/>
    <dgm:cxn modelId="{FD3F5477-2257-4376-822E-CA2A9411ED88}" type="presOf" srcId="{AAAF46B9-86A8-4B78-A339-E279118BB651}" destId="{4BFEDA4A-91E7-4362-B6A7-E07AE7A23DA5}" srcOrd="0" destOrd="0" presId="urn:microsoft.com/office/officeart/2005/8/layout/radial1"/>
    <dgm:cxn modelId="{8C47C608-1287-400C-AF33-BA9533F2C8BD}" type="presOf" srcId="{8BD56041-C634-4FE1-9EFE-C50C1CEB353E}" destId="{BF9FCCF4-1D32-41E6-BF3E-B2D5CB6057EF}" srcOrd="0" destOrd="0" presId="urn:microsoft.com/office/officeart/2005/8/layout/radial1"/>
    <dgm:cxn modelId="{E70AAE02-2508-4E31-95F7-1AA56B338708}" srcId="{DA125113-9E1F-4425-9A3D-503B3E4ED6A0}" destId="{61FC1BDD-BDB6-4CB2-9905-1C16E3FF851C}" srcOrd="0" destOrd="0" parTransId="{31E75F2B-AD10-401A-8FB3-C71CA8DB8C60}" sibTransId="{274D9F31-0D4E-4F1B-9953-9D4B070D6A47}"/>
    <dgm:cxn modelId="{00286A11-EE38-4FF0-A0E8-094DE60346B3}" srcId="{DA125113-9E1F-4425-9A3D-503B3E4ED6A0}" destId="{AAAF46B9-86A8-4B78-A339-E279118BB651}" srcOrd="2" destOrd="0" parTransId="{147D073F-28AB-4BC2-8EF9-D0FACD02DEC4}" sibTransId="{8FA8CBEE-23FC-4F01-BA7D-62AE7E7F18AD}"/>
    <dgm:cxn modelId="{3CB76152-484F-4894-A419-00BFB1821873}" srcId="{DA125113-9E1F-4425-9A3D-503B3E4ED6A0}" destId="{37BA52F3-447A-4516-95F6-15830AA882FC}" srcOrd="1" destOrd="0" parTransId="{8BD56041-C634-4FE1-9EFE-C50C1CEB353E}" sibTransId="{03DE5EE6-5C9C-4F39-A911-BACB649970AD}"/>
    <dgm:cxn modelId="{2D2D4F3C-6FA6-40BB-A9B5-2061C3EC8D8A}" srcId="{F54B5822-1383-4C30-BF1D-EE193936D082}" destId="{DA125113-9E1F-4425-9A3D-503B3E4ED6A0}" srcOrd="0" destOrd="0" parTransId="{EBD26772-9674-4B0C-ADCF-174CDAD40473}" sibTransId="{85DFB8F7-373B-49B3-B76F-BFDE3EFFDDC8}"/>
    <dgm:cxn modelId="{09CFED76-2178-4171-81FE-1EE30F175DA1}" type="presOf" srcId="{147D073F-28AB-4BC2-8EF9-D0FACD02DEC4}" destId="{69A2C504-611F-44E6-8F0A-12074B9BB429}" srcOrd="1" destOrd="0" presId="urn:microsoft.com/office/officeart/2005/8/layout/radial1"/>
    <dgm:cxn modelId="{54F4A17F-7AB1-4434-BE31-516F18FD5B54}" type="presOf" srcId="{31E75F2B-AD10-401A-8FB3-C71CA8DB8C60}" destId="{1B100904-F570-48B4-A11A-8AE08718A593}" srcOrd="1" destOrd="0" presId="urn:microsoft.com/office/officeart/2005/8/layout/radial1"/>
    <dgm:cxn modelId="{7BE71A33-658B-4F21-BC2A-122829C0E690}" type="presOf" srcId="{44FFA841-C4E5-40F0-A4B5-AAA60F243301}" destId="{8EDD77FA-DFB1-48B9-BD55-C42D516ABFE0}" srcOrd="0" destOrd="0" presId="urn:microsoft.com/office/officeart/2005/8/layout/radial1"/>
    <dgm:cxn modelId="{9CAB0D15-7FB2-4B44-9719-DBA73CB8662E}" type="presOf" srcId="{DA125113-9E1F-4425-9A3D-503B3E4ED6A0}" destId="{DE63284B-2F3D-4164-80C6-42494CBC9DBC}" srcOrd="0" destOrd="0" presId="urn:microsoft.com/office/officeart/2005/8/layout/radial1"/>
    <dgm:cxn modelId="{6D65FECD-FA7C-4B8A-B107-98881B6E19BE}" type="presOf" srcId="{31E75F2B-AD10-401A-8FB3-C71CA8DB8C60}" destId="{1C5CF982-BD0D-4AA0-B147-E475D22F4D23}" srcOrd="0" destOrd="0" presId="urn:microsoft.com/office/officeart/2005/8/layout/radial1"/>
    <dgm:cxn modelId="{E726B87D-B234-4B6B-860E-7F60A9D082C2}" type="presOf" srcId="{8BD56041-C634-4FE1-9EFE-C50C1CEB353E}" destId="{6284422F-9B2B-48E7-AAC6-A93B0CE94ECC}" srcOrd="1" destOrd="0" presId="urn:microsoft.com/office/officeart/2005/8/layout/radial1"/>
    <dgm:cxn modelId="{F9040BF7-A504-4DA4-AA7F-954613B469E9}" type="presOf" srcId="{37BA52F3-447A-4516-95F6-15830AA882FC}" destId="{733AA8B9-82A1-4777-A443-C760C181E785}" srcOrd="0" destOrd="0" presId="urn:microsoft.com/office/officeart/2005/8/layout/radial1"/>
    <dgm:cxn modelId="{BA430C9C-9D4E-4F61-B8FE-F1B7B54170DC}" type="presParOf" srcId="{820FD597-6E70-414B-AFFF-503BC7C48E49}" destId="{DE63284B-2F3D-4164-80C6-42494CBC9DBC}" srcOrd="0" destOrd="0" presId="urn:microsoft.com/office/officeart/2005/8/layout/radial1"/>
    <dgm:cxn modelId="{1E82E03C-4963-41E6-B978-8D1240BD7FB4}" type="presParOf" srcId="{820FD597-6E70-414B-AFFF-503BC7C48E49}" destId="{1C5CF982-BD0D-4AA0-B147-E475D22F4D23}" srcOrd="1" destOrd="0" presId="urn:microsoft.com/office/officeart/2005/8/layout/radial1"/>
    <dgm:cxn modelId="{FF911100-5660-42D7-9491-6DBB2767482F}" type="presParOf" srcId="{1C5CF982-BD0D-4AA0-B147-E475D22F4D23}" destId="{1B100904-F570-48B4-A11A-8AE08718A593}" srcOrd="0" destOrd="0" presId="urn:microsoft.com/office/officeart/2005/8/layout/radial1"/>
    <dgm:cxn modelId="{72662304-6B65-4FD9-A154-3106DAC0FE9E}" type="presParOf" srcId="{820FD597-6E70-414B-AFFF-503BC7C48E49}" destId="{296FE7FC-539B-4405-A187-0CA956D3C4F3}" srcOrd="2" destOrd="0" presId="urn:microsoft.com/office/officeart/2005/8/layout/radial1"/>
    <dgm:cxn modelId="{35A36E66-F059-41DE-A8D5-3CF5C8C23CCE}" type="presParOf" srcId="{820FD597-6E70-414B-AFFF-503BC7C48E49}" destId="{BF9FCCF4-1D32-41E6-BF3E-B2D5CB6057EF}" srcOrd="3" destOrd="0" presId="urn:microsoft.com/office/officeart/2005/8/layout/radial1"/>
    <dgm:cxn modelId="{E3BEC7D4-F8F0-48C1-93C6-D76F008C37D3}" type="presParOf" srcId="{BF9FCCF4-1D32-41E6-BF3E-B2D5CB6057EF}" destId="{6284422F-9B2B-48E7-AAC6-A93B0CE94ECC}" srcOrd="0" destOrd="0" presId="urn:microsoft.com/office/officeart/2005/8/layout/radial1"/>
    <dgm:cxn modelId="{D9B0682C-B74E-4F15-8A52-C2628FC90101}" type="presParOf" srcId="{820FD597-6E70-414B-AFFF-503BC7C48E49}" destId="{733AA8B9-82A1-4777-A443-C760C181E785}" srcOrd="4" destOrd="0" presId="urn:microsoft.com/office/officeart/2005/8/layout/radial1"/>
    <dgm:cxn modelId="{D2552D6A-2FD2-4094-A881-428D96AF32AE}" type="presParOf" srcId="{820FD597-6E70-414B-AFFF-503BC7C48E49}" destId="{0D77AF7C-65B9-4DD9-A1CF-95DB8DF5A1BB}" srcOrd="5" destOrd="0" presId="urn:microsoft.com/office/officeart/2005/8/layout/radial1"/>
    <dgm:cxn modelId="{553C905D-EC51-40C2-BE57-487A74D89680}" type="presParOf" srcId="{0D77AF7C-65B9-4DD9-A1CF-95DB8DF5A1BB}" destId="{69A2C504-611F-44E6-8F0A-12074B9BB429}" srcOrd="0" destOrd="0" presId="urn:microsoft.com/office/officeart/2005/8/layout/radial1"/>
    <dgm:cxn modelId="{E3C13E84-0770-4BCB-B713-297BF22D8113}" type="presParOf" srcId="{820FD597-6E70-414B-AFFF-503BC7C48E49}" destId="{4BFEDA4A-91E7-4362-B6A7-E07AE7A23DA5}" srcOrd="6" destOrd="0" presId="urn:microsoft.com/office/officeart/2005/8/layout/radial1"/>
    <dgm:cxn modelId="{48D62CC2-0D8F-4208-8F96-DFB38AB9DBF7}" type="presParOf" srcId="{820FD597-6E70-414B-AFFF-503BC7C48E49}" destId="{27E8B111-902D-4F5B-8514-EA3676921082}" srcOrd="7" destOrd="0" presId="urn:microsoft.com/office/officeart/2005/8/layout/radial1"/>
    <dgm:cxn modelId="{D86B5C62-DA0A-4F5E-9821-BC9F8F8D1A73}" type="presParOf" srcId="{27E8B111-902D-4F5B-8514-EA3676921082}" destId="{B0C3CB16-D0F0-470A-A0E0-F4B716C8BBE7}" srcOrd="0" destOrd="0" presId="urn:microsoft.com/office/officeart/2005/8/layout/radial1"/>
    <dgm:cxn modelId="{DC4E0270-EA18-47CA-995E-7F4B93322A95}" type="presParOf" srcId="{820FD597-6E70-414B-AFFF-503BC7C48E49}" destId="{8EDD77FA-DFB1-48B9-BD55-C42D516ABFE0}" srcOrd="8"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130" name="Rectangle 2"/>
          <p:cNvSpPr>
            <a:spLocks noGrp="1" noChangeArrowheads="1"/>
          </p:cNvSpPr>
          <p:nvPr>
            <p:ph type="hdr" sz="quarter"/>
          </p:nvPr>
        </p:nvSpPr>
        <p:spPr bwMode="auto">
          <a:xfrm>
            <a:off x="388620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endParaRPr lang="en-US" altLang="fa-IR"/>
          </a:p>
        </p:txBody>
      </p:sp>
      <p:sp>
        <p:nvSpPr>
          <p:cNvPr id="48131" name="Rectangle 3"/>
          <p:cNvSpPr>
            <a:spLocks noGrp="1" noChangeArrowheads="1"/>
          </p:cNvSpPr>
          <p:nvPr>
            <p:ph type="dt" idx="1"/>
          </p:nvPr>
        </p:nvSpPr>
        <p:spPr bwMode="auto">
          <a:xfrm>
            <a:off x="1588"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200"/>
            </a:lvl1pPr>
          </a:lstStyle>
          <a:p>
            <a:endParaRPr lang="en-US" altLang="fa-IR"/>
          </a:p>
        </p:txBody>
      </p:sp>
      <p:sp>
        <p:nvSpPr>
          <p:cNvPr id="4813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813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fa-IR" smtClean="0"/>
              <a:t>Click to edit Master text styles</a:t>
            </a:r>
          </a:p>
          <a:p>
            <a:pPr lvl="1"/>
            <a:r>
              <a:rPr lang="en-US" altLang="fa-IR" smtClean="0"/>
              <a:t>Second level</a:t>
            </a:r>
          </a:p>
          <a:p>
            <a:pPr lvl="2"/>
            <a:r>
              <a:rPr lang="en-US" altLang="fa-IR" smtClean="0"/>
              <a:t>Third level</a:t>
            </a:r>
          </a:p>
          <a:p>
            <a:pPr lvl="3"/>
            <a:r>
              <a:rPr lang="en-US" altLang="fa-IR" smtClean="0"/>
              <a:t>Fourth level</a:t>
            </a:r>
          </a:p>
          <a:p>
            <a:pPr lvl="4"/>
            <a:r>
              <a:rPr lang="en-US" altLang="fa-IR" smtClean="0"/>
              <a:t>Fifth level</a:t>
            </a:r>
          </a:p>
        </p:txBody>
      </p:sp>
      <p:sp>
        <p:nvSpPr>
          <p:cNvPr id="48134" name="Rectangle 6"/>
          <p:cNvSpPr>
            <a:spLocks noGrp="1" noChangeArrowheads="1"/>
          </p:cNvSpPr>
          <p:nvPr>
            <p:ph type="ftr" sz="quarter" idx="4"/>
          </p:nvPr>
        </p:nvSpPr>
        <p:spPr bwMode="auto">
          <a:xfrm>
            <a:off x="388620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endParaRPr lang="en-US" altLang="fa-IR"/>
          </a:p>
        </p:txBody>
      </p:sp>
      <p:sp>
        <p:nvSpPr>
          <p:cNvPr id="48135" name="Rectangle 7"/>
          <p:cNvSpPr>
            <a:spLocks noGrp="1" noChangeArrowheads="1"/>
          </p:cNvSpPr>
          <p:nvPr>
            <p:ph type="sldNum" sz="quarter" idx="5"/>
          </p:nvPr>
        </p:nvSpPr>
        <p:spPr bwMode="auto">
          <a:xfrm>
            <a:off x="1588"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a:defRPr sz="1200"/>
            </a:lvl1pPr>
          </a:lstStyle>
          <a:p>
            <a:fld id="{C1E59E7A-1488-46E7-B9D4-5D1B0FC66611}" type="slidenum">
              <a:rPr lang="ar-SA" altLang="fa-IR"/>
              <a:pPr/>
              <a:t>‹#›</a:t>
            </a:fld>
            <a:endParaRPr lang="en-US" altLang="fa-IR"/>
          </a:p>
        </p:txBody>
      </p:sp>
    </p:spTree>
    <p:extLst>
      <p:ext uri="{BB962C8B-B14F-4D97-AF65-F5344CB8AC3E}">
        <p14:creationId xmlns:p14="http://schemas.microsoft.com/office/powerpoint/2010/main" val="3863291599"/>
      </p:ext>
    </p:extLst>
  </p:cSld>
  <p:clrMap bg1="lt1" tx1="dk1" bg2="lt2" tx2="dk2" accent1="accent1" accent2="accent2" accent3="accent3" accent4="accent4" accent5="accent5" accent6="accent6" hlink="hlink" folHlink="folHlink"/>
  <p:notesStyle>
    <a:lvl1pPr algn="r" rtl="1"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r" rtl="1"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r" rtl="1"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r" rtl="1"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r" rtl="1" fontAlgn="base">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smtClean="0"/>
              <a:t>Click to edit Master title style</a:t>
            </a:r>
            <a:endParaRPr lang="fa-I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0C4E62EE-0DCF-4A76-94A0-1B31A6D41953}" type="slidenum">
              <a:rPr lang="ar-SA" altLang="fa-IR"/>
              <a:pPr/>
              <a:t>‹#›</a:t>
            </a:fld>
            <a:endParaRPr lang="en-US" altLang="fa-IR"/>
          </a:p>
        </p:txBody>
      </p:sp>
    </p:spTree>
    <p:extLst>
      <p:ext uri="{BB962C8B-B14F-4D97-AF65-F5344CB8AC3E}">
        <p14:creationId xmlns:p14="http://schemas.microsoft.com/office/powerpoint/2010/main" val="3113490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0F956D78-13EA-4AF5-8FB8-18AED7F57388}" type="slidenum">
              <a:rPr lang="ar-SA" altLang="fa-IR"/>
              <a:pPr/>
              <a:t>‹#›</a:t>
            </a:fld>
            <a:endParaRPr lang="en-US" altLang="fa-IR"/>
          </a:p>
        </p:txBody>
      </p:sp>
    </p:spTree>
    <p:extLst>
      <p:ext uri="{BB962C8B-B14F-4D97-AF65-F5344CB8AC3E}">
        <p14:creationId xmlns:p14="http://schemas.microsoft.com/office/powerpoint/2010/main" val="28854608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fa-I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FF8608BA-9736-4006-A6E3-5C0CB768483C}" type="slidenum">
              <a:rPr lang="ar-SA" altLang="fa-IR"/>
              <a:pPr/>
              <a:t>‹#›</a:t>
            </a:fld>
            <a:endParaRPr lang="en-US" altLang="fa-IR"/>
          </a:p>
        </p:txBody>
      </p:sp>
    </p:spTree>
    <p:extLst>
      <p:ext uri="{BB962C8B-B14F-4D97-AF65-F5344CB8AC3E}">
        <p14:creationId xmlns:p14="http://schemas.microsoft.com/office/powerpoint/2010/main" val="29987299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lvl1pPr>
              <a:defRPr/>
            </a:lvl1pPr>
          </a:lstStyle>
          <a:p>
            <a:endParaRPr lang="en-US" altLang="fa-IR"/>
          </a:p>
        </p:txBody>
      </p:sp>
      <p:sp>
        <p:nvSpPr>
          <p:cNvPr id="6" name="Footer Placeholder 5"/>
          <p:cNvSpPr>
            <a:spLocks noGrp="1"/>
          </p:cNvSpPr>
          <p:nvPr>
            <p:ph type="ftr" sz="quarter" idx="11"/>
          </p:nvPr>
        </p:nvSpPr>
        <p:spPr/>
        <p:txBody>
          <a:bodyPr/>
          <a:lstStyle>
            <a:lvl1pPr>
              <a:defRPr/>
            </a:lvl1pPr>
          </a:lstStyle>
          <a:p>
            <a:endParaRPr lang="en-US" altLang="fa-IR"/>
          </a:p>
        </p:txBody>
      </p:sp>
      <p:sp>
        <p:nvSpPr>
          <p:cNvPr id="7" name="Slide Number Placeholder 6"/>
          <p:cNvSpPr>
            <a:spLocks noGrp="1"/>
          </p:cNvSpPr>
          <p:nvPr>
            <p:ph type="sldNum" sz="quarter" idx="12"/>
          </p:nvPr>
        </p:nvSpPr>
        <p:spPr/>
        <p:txBody>
          <a:bodyPr/>
          <a:lstStyle>
            <a:lvl1pPr>
              <a:defRPr/>
            </a:lvl1pPr>
          </a:lstStyle>
          <a:p>
            <a:fld id="{DD190135-1E12-4001-95FB-668CC9681607}" type="slidenum">
              <a:rPr lang="ar-SA" altLang="fa-IR"/>
              <a:pPr/>
              <a:t>‹#›</a:t>
            </a:fld>
            <a:endParaRPr lang="en-US" altLang="fa-IR"/>
          </a:p>
        </p:txBody>
      </p:sp>
    </p:spTree>
    <p:extLst>
      <p:ext uri="{BB962C8B-B14F-4D97-AF65-F5344CB8AC3E}">
        <p14:creationId xmlns:p14="http://schemas.microsoft.com/office/powerpoint/2010/main" val="31977315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fa-I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lvl1pPr>
              <a:defRPr/>
            </a:lvl1pPr>
          </a:lstStyle>
          <a:p>
            <a:endParaRPr lang="en-US" altLang="fa-IR"/>
          </a:p>
        </p:txBody>
      </p:sp>
      <p:sp>
        <p:nvSpPr>
          <p:cNvPr id="8" name="Footer Placeholder 7"/>
          <p:cNvSpPr>
            <a:spLocks noGrp="1"/>
          </p:cNvSpPr>
          <p:nvPr>
            <p:ph type="ftr" sz="quarter" idx="11"/>
          </p:nvPr>
        </p:nvSpPr>
        <p:spPr/>
        <p:txBody>
          <a:bodyPr/>
          <a:lstStyle>
            <a:lvl1pPr>
              <a:defRPr/>
            </a:lvl1pPr>
          </a:lstStyle>
          <a:p>
            <a:endParaRPr lang="en-US" altLang="fa-IR"/>
          </a:p>
        </p:txBody>
      </p:sp>
      <p:sp>
        <p:nvSpPr>
          <p:cNvPr id="9" name="Slide Number Placeholder 8"/>
          <p:cNvSpPr>
            <a:spLocks noGrp="1"/>
          </p:cNvSpPr>
          <p:nvPr>
            <p:ph type="sldNum" sz="quarter" idx="12"/>
          </p:nvPr>
        </p:nvSpPr>
        <p:spPr/>
        <p:txBody>
          <a:bodyPr/>
          <a:lstStyle>
            <a:lvl1pPr>
              <a:defRPr/>
            </a:lvl1pPr>
          </a:lstStyle>
          <a:p>
            <a:fld id="{DF318923-0019-4164-8240-0D09DBE86876}" type="slidenum">
              <a:rPr lang="ar-SA" altLang="fa-IR"/>
              <a:pPr/>
              <a:t>‹#›</a:t>
            </a:fld>
            <a:endParaRPr lang="en-US" altLang="fa-IR"/>
          </a:p>
        </p:txBody>
      </p:sp>
    </p:spTree>
    <p:extLst>
      <p:ext uri="{BB962C8B-B14F-4D97-AF65-F5344CB8AC3E}">
        <p14:creationId xmlns:p14="http://schemas.microsoft.com/office/powerpoint/2010/main" val="2781233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lvl1pPr>
              <a:defRPr/>
            </a:lvl1pPr>
          </a:lstStyle>
          <a:p>
            <a:endParaRPr lang="en-US" altLang="fa-IR"/>
          </a:p>
        </p:txBody>
      </p:sp>
      <p:sp>
        <p:nvSpPr>
          <p:cNvPr id="4" name="Footer Placeholder 3"/>
          <p:cNvSpPr>
            <a:spLocks noGrp="1"/>
          </p:cNvSpPr>
          <p:nvPr>
            <p:ph type="ftr" sz="quarter" idx="11"/>
          </p:nvPr>
        </p:nvSpPr>
        <p:spPr/>
        <p:txBody>
          <a:bodyPr/>
          <a:lstStyle>
            <a:lvl1pPr>
              <a:defRPr/>
            </a:lvl1pPr>
          </a:lstStyle>
          <a:p>
            <a:endParaRPr lang="en-US" altLang="fa-IR"/>
          </a:p>
        </p:txBody>
      </p:sp>
      <p:sp>
        <p:nvSpPr>
          <p:cNvPr id="5" name="Slide Number Placeholder 4"/>
          <p:cNvSpPr>
            <a:spLocks noGrp="1"/>
          </p:cNvSpPr>
          <p:nvPr>
            <p:ph type="sldNum" sz="quarter" idx="12"/>
          </p:nvPr>
        </p:nvSpPr>
        <p:spPr/>
        <p:txBody>
          <a:bodyPr/>
          <a:lstStyle>
            <a:lvl1pPr>
              <a:defRPr/>
            </a:lvl1pPr>
          </a:lstStyle>
          <a:p>
            <a:fld id="{5102010D-42D8-47AE-AFC7-583862AE9F74}" type="slidenum">
              <a:rPr lang="ar-SA" altLang="fa-IR"/>
              <a:pPr/>
              <a:t>‹#›</a:t>
            </a:fld>
            <a:endParaRPr lang="en-US" altLang="fa-IR"/>
          </a:p>
        </p:txBody>
      </p:sp>
      <p:sp>
        <p:nvSpPr>
          <p:cNvPr id="6" name="Rectangle 5"/>
          <p:cNvSpPr/>
          <p:nvPr userDrawn="1"/>
        </p:nvSpPr>
        <p:spPr>
          <a:xfrm>
            <a:off x="-200949" y="-14288"/>
            <a:ext cx="5357818"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extLst>
      <p:ext uri="{BB962C8B-B14F-4D97-AF65-F5344CB8AC3E}">
        <p14:creationId xmlns:p14="http://schemas.microsoft.com/office/powerpoint/2010/main" val="2987832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endParaRPr lang="en-US" altLang="fa-IR"/>
          </a:p>
        </p:txBody>
      </p:sp>
      <p:sp>
        <p:nvSpPr>
          <p:cNvPr id="3" name="Footer Placeholder 2"/>
          <p:cNvSpPr>
            <a:spLocks noGrp="1"/>
          </p:cNvSpPr>
          <p:nvPr>
            <p:ph type="ftr" sz="quarter" idx="11"/>
          </p:nvPr>
        </p:nvSpPr>
        <p:spPr/>
        <p:txBody>
          <a:bodyPr/>
          <a:lstStyle>
            <a:lvl1pPr>
              <a:defRPr/>
            </a:lvl1pPr>
          </a:lstStyle>
          <a:p>
            <a:endParaRPr lang="en-US" altLang="fa-IR"/>
          </a:p>
        </p:txBody>
      </p:sp>
      <p:sp>
        <p:nvSpPr>
          <p:cNvPr id="4" name="Slide Number Placeholder 3"/>
          <p:cNvSpPr>
            <a:spLocks noGrp="1"/>
          </p:cNvSpPr>
          <p:nvPr>
            <p:ph type="sldNum" sz="quarter" idx="12"/>
          </p:nvPr>
        </p:nvSpPr>
        <p:spPr/>
        <p:txBody>
          <a:bodyPr/>
          <a:lstStyle>
            <a:lvl1pPr>
              <a:defRPr/>
            </a:lvl1pPr>
          </a:lstStyle>
          <a:p>
            <a:fld id="{270805AA-87AA-4A17-B48A-6D3AE912297E}" type="slidenum">
              <a:rPr lang="ar-SA" altLang="fa-IR"/>
              <a:pPr/>
              <a:t>‹#›</a:t>
            </a:fld>
            <a:endParaRPr lang="en-US" altLang="fa-IR"/>
          </a:p>
        </p:txBody>
      </p:sp>
      <p:sp>
        <p:nvSpPr>
          <p:cNvPr id="5" name="Rectangle 4"/>
          <p:cNvSpPr/>
          <p:nvPr userDrawn="1"/>
        </p:nvSpPr>
        <p:spPr>
          <a:xfrm>
            <a:off x="-200949" y="-14288"/>
            <a:ext cx="5357818"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extLst>
      <p:ext uri="{BB962C8B-B14F-4D97-AF65-F5344CB8AC3E}">
        <p14:creationId xmlns:p14="http://schemas.microsoft.com/office/powerpoint/2010/main" val="31983759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fa-I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fa-IR"/>
          </a:p>
        </p:txBody>
      </p:sp>
      <p:sp>
        <p:nvSpPr>
          <p:cNvPr id="6" name="Footer Placeholder 5"/>
          <p:cNvSpPr>
            <a:spLocks noGrp="1"/>
          </p:cNvSpPr>
          <p:nvPr>
            <p:ph type="ftr" sz="quarter" idx="11"/>
          </p:nvPr>
        </p:nvSpPr>
        <p:spPr/>
        <p:txBody>
          <a:bodyPr/>
          <a:lstStyle>
            <a:lvl1pPr>
              <a:defRPr/>
            </a:lvl1pPr>
          </a:lstStyle>
          <a:p>
            <a:endParaRPr lang="en-US" altLang="fa-IR"/>
          </a:p>
        </p:txBody>
      </p:sp>
      <p:sp>
        <p:nvSpPr>
          <p:cNvPr id="7" name="Slide Number Placeholder 6"/>
          <p:cNvSpPr>
            <a:spLocks noGrp="1"/>
          </p:cNvSpPr>
          <p:nvPr>
            <p:ph type="sldNum" sz="quarter" idx="12"/>
          </p:nvPr>
        </p:nvSpPr>
        <p:spPr/>
        <p:txBody>
          <a:bodyPr/>
          <a:lstStyle>
            <a:lvl1pPr>
              <a:defRPr/>
            </a:lvl1pPr>
          </a:lstStyle>
          <a:p>
            <a:fld id="{8C6CED28-9EA1-4455-ADDE-AFA80D3F907C}" type="slidenum">
              <a:rPr lang="ar-SA" altLang="fa-IR"/>
              <a:pPr/>
              <a:t>‹#›</a:t>
            </a:fld>
            <a:endParaRPr lang="en-US" altLang="fa-IR"/>
          </a:p>
        </p:txBody>
      </p:sp>
    </p:spTree>
    <p:extLst>
      <p:ext uri="{BB962C8B-B14F-4D97-AF65-F5344CB8AC3E}">
        <p14:creationId xmlns:p14="http://schemas.microsoft.com/office/powerpoint/2010/main" val="25434988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fa-I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lvl1pPr>
          </a:lstStyle>
          <a:p>
            <a:endParaRPr lang="en-US" altLang="fa-IR"/>
          </a:p>
        </p:txBody>
      </p:sp>
      <p:sp>
        <p:nvSpPr>
          <p:cNvPr id="6" name="Footer Placeholder 5"/>
          <p:cNvSpPr>
            <a:spLocks noGrp="1"/>
          </p:cNvSpPr>
          <p:nvPr>
            <p:ph type="ftr" sz="quarter" idx="11"/>
          </p:nvPr>
        </p:nvSpPr>
        <p:spPr/>
        <p:txBody>
          <a:bodyPr/>
          <a:lstStyle>
            <a:lvl1pPr>
              <a:defRPr/>
            </a:lvl1pPr>
          </a:lstStyle>
          <a:p>
            <a:endParaRPr lang="en-US" altLang="fa-IR"/>
          </a:p>
        </p:txBody>
      </p:sp>
      <p:sp>
        <p:nvSpPr>
          <p:cNvPr id="7" name="Slide Number Placeholder 6"/>
          <p:cNvSpPr>
            <a:spLocks noGrp="1"/>
          </p:cNvSpPr>
          <p:nvPr>
            <p:ph type="sldNum" sz="quarter" idx="12"/>
          </p:nvPr>
        </p:nvSpPr>
        <p:spPr/>
        <p:txBody>
          <a:bodyPr/>
          <a:lstStyle>
            <a:lvl1pPr>
              <a:defRPr/>
            </a:lvl1pPr>
          </a:lstStyle>
          <a:p>
            <a:fld id="{AB79BC2F-D1D1-4C62-B98D-87D95391F8A3}" type="slidenum">
              <a:rPr lang="ar-SA" altLang="fa-IR"/>
              <a:pPr/>
              <a:t>‹#›</a:t>
            </a:fld>
            <a:endParaRPr lang="en-US" altLang="fa-IR"/>
          </a:p>
        </p:txBody>
      </p:sp>
    </p:spTree>
    <p:extLst>
      <p:ext uri="{BB962C8B-B14F-4D97-AF65-F5344CB8AC3E}">
        <p14:creationId xmlns:p14="http://schemas.microsoft.com/office/powerpoint/2010/main" val="42467046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067D854E-DC91-4485-A702-3F8BA1B73667}" type="slidenum">
              <a:rPr lang="ar-SA" altLang="fa-IR"/>
              <a:pPr/>
              <a:t>‹#›</a:t>
            </a:fld>
            <a:endParaRPr lang="en-US" altLang="fa-IR"/>
          </a:p>
        </p:txBody>
      </p:sp>
    </p:spTree>
    <p:extLst>
      <p:ext uri="{BB962C8B-B14F-4D97-AF65-F5344CB8AC3E}">
        <p14:creationId xmlns:p14="http://schemas.microsoft.com/office/powerpoint/2010/main" val="5960096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lvl1pPr>
              <a:defRPr/>
            </a:lvl1pPr>
          </a:lstStyle>
          <a:p>
            <a:endParaRPr lang="en-US" altLang="fa-IR"/>
          </a:p>
        </p:txBody>
      </p:sp>
      <p:sp>
        <p:nvSpPr>
          <p:cNvPr id="5" name="Footer Placeholder 4"/>
          <p:cNvSpPr>
            <a:spLocks noGrp="1"/>
          </p:cNvSpPr>
          <p:nvPr>
            <p:ph type="ftr" sz="quarter" idx="11"/>
          </p:nvPr>
        </p:nvSpPr>
        <p:spPr/>
        <p:txBody>
          <a:bodyPr/>
          <a:lstStyle>
            <a:lvl1pPr>
              <a:defRPr/>
            </a:lvl1pPr>
          </a:lstStyle>
          <a:p>
            <a:endParaRPr lang="en-US" altLang="fa-IR"/>
          </a:p>
        </p:txBody>
      </p:sp>
      <p:sp>
        <p:nvSpPr>
          <p:cNvPr id="6" name="Slide Number Placeholder 5"/>
          <p:cNvSpPr>
            <a:spLocks noGrp="1"/>
          </p:cNvSpPr>
          <p:nvPr>
            <p:ph type="sldNum" sz="quarter" idx="12"/>
          </p:nvPr>
        </p:nvSpPr>
        <p:spPr/>
        <p:txBody>
          <a:bodyPr/>
          <a:lstStyle>
            <a:lvl1pPr>
              <a:defRPr/>
            </a:lvl1pPr>
          </a:lstStyle>
          <a:p>
            <a:fld id="{6CC355A2-D168-47DC-AF92-B955C753ECD2}" type="slidenum">
              <a:rPr lang="ar-SA" altLang="fa-IR"/>
              <a:pPr/>
              <a:t>‹#›</a:t>
            </a:fld>
            <a:endParaRPr lang="en-US" altLang="fa-IR"/>
          </a:p>
        </p:txBody>
      </p:sp>
    </p:spTree>
    <p:extLst>
      <p:ext uri="{BB962C8B-B14F-4D97-AF65-F5344CB8AC3E}">
        <p14:creationId xmlns:p14="http://schemas.microsoft.com/office/powerpoint/2010/main" val="27994648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3" name="Date Placeholder 2"/>
          <p:cNvSpPr>
            <a:spLocks noGrp="1"/>
          </p:cNvSpPr>
          <p:nvPr>
            <p:ph type="dt" sz="half" idx="10"/>
          </p:nvPr>
        </p:nvSpPr>
        <p:spPr>
          <a:xfrm>
            <a:off x="6553200" y="6245225"/>
            <a:ext cx="2133600" cy="476250"/>
          </a:xfrm>
        </p:spPr>
        <p:txBody>
          <a:bodyPr/>
          <a:lstStyle>
            <a:lvl1pPr>
              <a:defRPr/>
            </a:lvl1pPr>
          </a:lstStyle>
          <a:p>
            <a:endParaRPr lang="en-US" altLang="fa-IR"/>
          </a:p>
        </p:txBody>
      </p:sp>
      <p:sp>
        <p:nvSpPr>
          <p:cNvPr id="4" name="Footer Placeholder 3"/>
          <p:cNvSpPr>
            <a:spLocks noGrp="1"/>
          </p:cNvSpPr>
          <p:nvPr>
            <p:ph type="ftr" sz="quarter" idx="11"/>
          </p:nvPr>
        </p:nvSpPr>
        <p:spPr>
          <a:xfrm>
            <a:off x="3124200" y="6245225"/>
            <a:ext cx="2895600" cy="476250"/>
          </a:xfrm>
        </p:spPr>
        <p:txBody>
          <a:bodyPr/>
          <a:lstStyle>
            <a:lvl1pPr>
              <a:defRPr/>
            </a:lvl1pPr>
          </a:lstStyle>
          <a:p>
            <a:endParaRPr lang="en-US" altLang="fa-IR"/>
          </a:p>
        </p:txBody>
      </p:sp>
      <p:sp>
        <p:nvSpPr>
          <p:cNvPr id="5" name="Slide Number Placeholder 4"/>
          <p:cNvSpPr>
            <a:spLocks noGrp="1"/>
          </p:cNvSpPr>
          <p:nvPr>
            <p:ph type="sldNum" sz="quarter" idx="12"/>
          </p:nvPr>
        </p:nvSpPr>
        <p:spPr>
          <a:xfrm>
            <a:off x="457200" y="6245225"/>
            <a:ext cx="2133600" cy="476250"/>
          </a:xfrm>
        </p:spPr>
        <p:txBody>
          <a:bodyPr/>
          <a:lstStyle>
            <a:lvl1pPr>
              <a:defRPr/>
            </a:lvl1pPr>
          </a:lstStyle>
          <a:p>
            <a:fld id="{844DC5B6-75A6-4145-A286-53088F929965}" type="slidenum">
              <a:rPr lang="ar-SA" altLang="fa-IR"/>
              <a:pPr/>
              <a:t>‹#›</a:t>
            </a:fld>
            <a:endParaRPr lang="en-US" altLang="fa-IR"/>
          </a:p>
        </p:txBody>
      </p:sp>
    </p:spTree>
    <p:extLst>
      <p:ext uri="{BB962C8B-B14F-4D97-AF65-F5344CB8AC3E}">
        <p14:creationId xmlns:p14="http://schemas.microsoft.com/office/powerpoint/2010/main" val="36656531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fa-IR" smtClean="0"/>
              <a:t>Click to edit Master title style</a:t>
            </a:r>
          </a:p>
        </p:txBody>
      </p:sp>
      <p:sp>
        <p:nvSpPr>
          <p:cNvPr id="1027" name="Rectangle 3"/>
          <p:cNvSpPr>
            <a:spLocks noGrp="1" noChangeArrowheads="1"/>
          </p:cNvSpPr>
          <p:nvPr>
            <p:ph type="body" idx="1"/>
          </p:nvPr>
        </p:nvSpPr>
        <p:spPr bwMode="auto">
          <a:xfrm>
            <a:off x="457200" y="1600200"/>
            <a:ext cx="8229600" cy="45259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fa-IR" smtClean="0"/>
              <a:t>Click to edit Master text styles</a:t>
            </a:r>
          </a:p>
          <a:p>
            <a:pPr lvl="1"/>
            <a:r>
              <a:rPr lang="en-US" altLang="fa-IR" smtClean="0"/>
              <a:t>Second level</a:t>
            </a:r>
          </a:p>
          <a:p>
            <a:pPr lvl="2"/>
            <a:r>
              <a:rPr lang="en-US" altLang="fa-IR" smtClean="0"/>
              <a:t>Third level</a:t>
            </a:r>
          </a:p>
          <a:p>
            <a:pPr lvl="3"/>
            <a:r>
              <a:rPr lang="en-US" altLang="fa-IR" smtClean="0"/>
              <a:t>Fourth level</a:t>
            </a:r>
          </a:p>
          <a:p>
            <a:pPr lvl="4"/>
            <a:r>
              <a:rPr lang="en-US" altLang="fa-IR" smtClean="0"/>
              <a:t>Fifth level</a:t>
            </a:r>
          </a:p>
        </p:txBody>
      </p:sp>
      <p:sp>
        <p:nvSpPr>
          <p:cNvPr id="1028" name="Rectangle 4"/>
          <p:cNvSpPr>
            <a:spLocks noGrp="1" noChangeArrowheads="1"/>
          </p:cNvSpPr>
          <p:nvPr>
            <p:ph type="dt" sz="half" idx="2"/>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n-US" altLang="fa-I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a:lvl1pPr>
          </a:lstStyle>
          <a:p>
            <a:endParaRPr lang="en-US" altLang="fa-IR"/>
          </a:p>
        </p:txBody>
      </p:sp>
      <p:sp>
        <p:nvSpPr>
          <p:cNvPr id="1030" name="Rectangle 6"/>
          <p:cNvSpPr>
            <a:spLocks noGrp="1" noChangeArrowheads="1"/>
          </p:cNvSpPr>
          <p:nvPr>
            <p:ph type="sldNum" sz="quarter" idx="4"/>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a:defRPr sz="1400"/>
            </a:lvl1pPr>
          </a:lstStyle>
          <a:p>
            <a:fld id="{EDE93B96-39AB-4EE1-AD57-E5A965AD55C3}" type="slidenum">
              <a:rPr lang="ar-SA" altLang="fa-IR"/>
              <a:pPr/>
              <a:t>‹#›</a:t>
            </a:fld>
            <a:endParaRPr lang="en-US" altLang="fa-IR"/>
          </a:p>
        </p:txBody>
      </p:sp>
      <p:sp>
        <p:nvSpPr>
          <p:cNvPr id="7" name="Rectangle 6"/>
          <p:cNvSpPr/>
          <p:nvPr userDrawn="1"/>
        </p:nvSpPr>
        <p:spPr>
          <a:xfrm>
            <a:off x="-200949" y="-14288"/>
            <a:ext cx="5357818" cy="461665"/>
          </a:xfrm>
          <a:prstGeom prst="rect">
            <a:avLst/>
          </a:prstGeom>
        </p:spPr>
        <p:txBody>
          <a:bodyPr wrap="square">
            <a:spAutoFit/>
          </a:bodyPr>
          <a:lstStyle/>
          <a:p>
            <a:pPr algn="ctr" rtl="0">
              <a:spcBef>
                <a:spcPct val="0"/>
              </a:spcBef>
              <a:buFontTx/>
              <a:buNone/>
            </a:pPr>
            <a:r>
              <a:rPr lang="en-US" altLang="fa-IR" sz="2400" b="1" dirty="0" smtClean="0">
                <a:solidFill>
                  <a:srgbClr val="FF0000"/>
                </a:solidFill>
                <a:latin typeface="Tahoma" panose="020B0604030504040204" pitchFamily="34" charset="0"/>
                <a:cs typeface="B Titr" panose="00000700000000000000" pitchFamily="2" charset="-78"/>
              </a:rPr>
              <a:t>@</a:t>
            </a:r>
            <a:r>
              <a:rPr lang="en-US" altLang="fa-IR" sz="2400" b="1" dirty="0" err="1" smtClean="0">
                <a:solidFill>
                  <a:srgbClr val="FF0000"/>
                </a:solidFill>
                <a:latin typeface="Tahoma" panose="020B0604030504040204" pitchFamily="34" charset="0"/>
                <a:cs typeface="B Titr" panose="00000700000000000000" pitchFamily="2" charset="-78"/>
              </a:rPr>
              <a:t>PptBank</a:t>
            </a:r>
            <a:r>
              <a:rPr lang="en-US" altLang="fa-IR" sz="2400" b="1" baseline="0" dirty="0" smtClean="0">
                <a:solidFill>
                  <a:srgbClr val="FF0000"/>
                </a:solidFill>
                <a:latin typeface="Tahoma" panose="020B0604030504040204" pitchFamily="34" charset="0"/>
                <a:cs typeface="B Titr" panose="00000700000000000000" pitchFamily="2" charset="-78"/>
              </a:rPr>
              <a:t> </a:t>
            </a:r>
            <a:r>
              <a:rPr lang="fa-IR" altLang="fa-IR" sz="2400" b="1" dirty="0" smtClean="0">
                <a:solidFill>
                  <a:srgbClr val="FF0000"/>
                </a:solidFill>
                <a:latin typeface="Tahoma" panose="020B0604030504040204" pitchFamily="34" charset="0"/>
                <a:cs typeface="B Titr" panose="00000700000000000000" pitchFamily="2" charset="-78"/>
              </a:rPr>
              <a:t> کانال تلگرامی بانک پاور پوینت</a:t>
            </a:r>
            <a:endParaRPr lang="en-US" altLang="fa-IR" sz="2400" b="1" dirty="0">
              <a:solidFill>
                <a:srgbClr val="FF0000"/>
              </a:solidFill>
              <a:latin typeface="Tahoma" panose="020B0604030504040204" pitchFamily="34" charset="0"/>
              <a:cs typeface="B Titr" panose="00000700000000000000" pitchFamily="2" charset="-7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fade">
                                      <p:cBhvr>
                                        <p:cTn id="7" dur="2000"/>
                                        <p:tgtEl>
                                          <p:spTgt spid="102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27">
                                            <p:txEl>
                                              <p:pRg st="0" end="0"/>
                                            </p:txEl>
                                          </p:spTgt>
                                        </p:tgtEl>
                                        <p:attrNameLst>
                                          <p:attrName>style.visibility</p:attrName>
                                        </p:attrNameLst>
                                      </p:cBhvr>
                                      <p:to>
                                        <p:strVal val="visible"/>
                                      </p:to>
                                    </p:set>
                                    <p:animEffect transition="in" filter="fade">
                                      <p:cBhvr>
                                        <p:cTn id="12" dur="2000"/>
                                        <p:tgtEl>
                                          <p:spTgt spid="1027">
                                            <p:txEl>
                                              <p:pRg st="0" end="0"/>
                                            </p:tx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1027">
                                            <p:txEl>
                                              <p:pRg st="1" end="1"/>
                                            </p:txEl>
                                          </p:spTgt>
                                        </p:tgtEl>
                                        <p:attrNameLst>
                                          <p:attrName>style.visibility</p:attrName>
                                        </p:attrNameLst>
                                      </p:cBhvr>
                                      <p:to>
                                        <p:strVal val="visible"/>
                                      </p:to>
                                    </p:set>
                                    <p:animEffect transition="in" filter="fade">
                                      <p:cBhvr>
                                        <p:cTn id="15" dur="2000"/>
                                        <p:tgtEl>
                                          <p:spTgt spid="1027">
                                            <p:txEl>
                                              <p:pRg st="1" end="1"/>
                                            </p:tx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27">
                                            <p:txEl>
                                              <p:pRg st="2" end="2"/>
                                            </p:txEl>
                                          </p:spTgt>
                                        </p:tgtEl>
                                        <p:attrNameLst>
                                          <p:attrName>style.visibility</p:attrName>
                                        </p:attrNameLst>
                                      </p:cBhvr>
                                      <p:to>
                                        <p:strVal val="visible"/>
                                      </p:to>
                                    </p:set>
                                    <p:animEffect transition="in" filter="fade">
                                      <p:cBhvr>
                                        <p:cTn id="18" dur="2000"/>
                                        <p:tgtEl>
                                          <p:spTgt spid="1027">
                                            <p:txEl>
                                              <p:pRg st="2" end="2"/>
                                            </p:txEl>
                                          </p:spTgt>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027">
                                            <p:txEl>
                                              <p:pRg st="3" end="3"/>
                                            </p:txEl>
                                          </p:spTgt>
                                        </p:tgtEl>
                                        <p:attrNameLst>
                                          <p:attrName>style.visibility</p:attrName>
                                        </p:attrNameLst>
                                      </p:cBhvr>
                                      <p:to>
                                        <p:strVal val="visible"/>
                                      </p:to>
                                    </p:set>
                                    <p:animEffect transition="in" filter="fade">
                                      <p:cBhvr>
                                        <p:cTn id="21" dur="2000"/>
                                        <p:tgtEl>
                                          <p:spTgt spid="1027">
                                            <p:txEl>
                                              <p:pRg st="3" end="3"/>
                                            </p:txEl>
                                          </p:spTgt>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1027">
                                            <p:txEl>
                                              <p:pRg st="4" end="4"/>
                                            </p:txEl>
                                          </p:spTgt>
                                        </p:tgtEl>
                                        <p:attrNameLst>
                                          <p:attrName>style.visibility</p:attrName>
                                        </p:attrNameLst>
                                      </p:cBhvr>
                                      <p:to>
                                        <p:strVal val="visible"/>
                                      </p:to>
                                    </p:set>
                                    <p:animEffect transition="in" filter="fade">
                                      <p:cBhvr>
                                        <p:cTn id="24" dur="2000"/>
                                        <p:tgtEl>
                                          <p:spTgt spid="102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6" grpId="0"/>
      <p:bldP spid="1027" grpId="0" build="p">
        <p:tmplLst>
          <p:tmpl lvl="1">
            <p:tnLst>
              <p:par>
                <p:cTn presetID="10" presetClass="entr" presetSubtype="0" fill="hold" nodeType="click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fade">
                      <p:cBhvr>
                        <p:cTn dur="2000"/>
                        <p:tgtEl>
                          <p:spTgt spid="1027"/>
                        </p:tgtEl>
                      </p:cBhvr>
                    </p:animEffect>
                  </p:childTnLst>
                </p:cTn>
              </p:par>
            </p:tnLst>
          </p:tmpl>
          <p:tmpl lvl="2">
            <p:tnLst>
              <p:par>
                <p:cTn presetID="10"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fade">
                      <p:cBhvr>
                        <p:cTn dur="2000"/>
                        <p:tgtEl>
                          <p:spTgt spid="1027"/>
                        </p:tgtEl>
                      </p:cBhvr>
                    </p:animEffect>
                  </p:childTnLst>
                </p:cTn>
              </p:par>
            </p:tnLst>
          </p:tmpl>
          <p:tmpl lvl="3">
            <p:tnLst>
              <p:par>
                <p:cTn presetID="10"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fade">
                      <p:cBhvr>
                        <p:cTn dur="2000"/>
                        <p:tgtEl>
                          <p:spTgt spid="1027"/>
                        </p:tgtEl>
                      </p:cBhvr>
                    </p:animEffect>
                  </p:childTnLst>
                </p:cTn>
              </p:par>
            </p:tnLst>
          </p:tmpl>
          <p:tmpl lvl="4">
            <p:tnLst>
              <p:par>
                <p:cTn presetID="10"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fade">
                      <p:cBhvr>
                        <p:cTn dur="2000"/>
                        <p:tgtEl>
                          <p:spTgt spid="1027"/>
                        </p:tgtEl>
                      </p:cBhvr>
                    </p:animEffect>
                  </p:childTnLst>
                </p:cTn>
              </p:par>
            </p:tnLst>
          </p:tmpl>
          <p:tmpl lvl="5">
            <p:tnLst>
              <p:par>
                <p:cTn presetID="10" presetClass="entr" presetSubtype="0" fill="hold" nodeType="withEffect">
                  <p:stCondLst>
                    <p:cond delay="0"/>
                  </p:stCondLst>
                  <p:childTnLst>
                    <p:set>
                      <p:cBhvr>
                        <p:cTn dur="1" fill="hold">
                          <p:stCondLst>
                            <p:cond delay="0"/>
                          </p:stCondLst>
                        </p:cTn>
                        <p:tgtEl>
                          <p:spTgt spid="1027"/>
                        </p:tgtEl>
                        <p:attrNameLst>
                          <p:attrName>style.visibility</p:attrName>
                        </p:attrNameLst>
                      </p:cBhvr>
                      <p:to>
                        <p:strVal val="visible"/>
                      </p:to>
                    </p:set>
                    <p:animEffect transition="in" filter="fade">
                      <p:cBhvr>
                        <p:cTn dur="2000"/>
                        <p:tgtEl>
                          <p:spTgt spid="1027"/>
                        </p:tgtEl>
                      </p:cBhvr>
                    </p:animEffect>
                  </p:childTnLst>
                </p:cTn>
              </p:par>
            </p:tnLst>
          </p:tmpl>
        </p:tmplLst>
      </p:bldP>
    </p:bldLst>
  </p:timing>
  <p:txStyles>
    <p:titleStyle>
      <a:lvl1pPr algn="ctr" rtl="1" fontAlgn="base">
        <a:spcBef>
          <a:spcPct val="0"/>
        </a:spcBef>
        <a:spcAft>
          <a:spcPct val="0"/>
        </a:spcAft>
        <a:defRPr sz="4400" kern="1200">
          <a:solidFill>
            <a:schemeClr val="tx2"/>
          </a:solidFill>
          <a:latin typeface="+mj-lt"/>
          <a:ea typeface="+mj-ea"/>
          <a:cs typeface="+mj-cs"/>
        </a:defRPr>
      </a:lvl1pPr>
      <a:lvl2pPr algn="ctr" rtl="1"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1"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1"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1"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1"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1"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1"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1"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r" rtl="1" fontAlgn="base">
        <a:spcBef>
          <a:spcPct val="20000"/>
        </a:spcBef>
        <a:spcAft>
          <a:spcPct val="0"/>
        </a:spcAft>
        <a:buChar char="•"/>
        <a:defRPr sz="3200" kern="1200">
          <a:solidFill>
            <a:schemeClr val="tx1"/>
          </a:solidFill>
          <a:latin typeface="+mn-lt"/>
          <a:ea typeface="+mn-ea"/>
          <a:cs typeface="+mn-cs"/>
        </a:defRPr>
      </a:lvl1pPr>
      <a:lvl2pPr marL="742950" indent="-285750" algn="r" rtl="1" fontAlgn="base">
        <a:spcBef>
          <a:spcPct val="20000"/>
        </a:spcBef>
        <a:spcAft>
          <a:spcPct val="0"/>
        </a:spcAft>
        <a:buChar char="–"/>
        <a:defRPr sz="2800" kern="1200">
          <a:solidFill>
            <a:schemeClr val="tx1"/>
          </a:solidFill>
          <a:latin typeface="+mn-lt"/>
          <a:ea typeface="+mn-ea"/>
          <a:cs typeface="+mn-cs"/>
        </a:defRPr>
      </a:lvl2pPr>
      <a:lvl3pPr marL="1143000" indent="-228600" algn="r" rtl="1" fontAlgn="base">
        <a:spcBef>
          <a:spcPct val="20000"/>
        </a:spcBef>
        <a:spcAft>
          <a:spcPct val="0"/>
        </a:spcAft>
        <a:buChar char="•"/>
        <a:defRPr sz="2400" kern="1200">
          <a:solidFill>
            <a:schemeClr val="tx1"/>
          </a:solidFill>
          <a:latin typeface="+mn-lt"/>
          <a:ea typeface="+mn-ea"/>
          <a:cs typeface="+mn-cs"/>
        </a:defRPr>
      </a:lvl3pPr>
      <a:lvl4pPr marL="1600200" indent="-228600" algn="r" rtl="1" fontAlgn="base">
        <a:spcBef>
          <a:spcPct val="20000"/>
        </a:spcBef>
        <a:spcAft>
          <a:spcPct val="0"/>
        </a:spcAft>
        <a:buChar char="–"/>
        <a:defRPr sz="2000" kern="1200">
          <a:solidFill>
            <a:schemeClr val="tx1"/>
          </a:solidFill>
          <a:latin typeface="+mn-lt"/>
          <a:ea typeface="+mn-ea"/>
          <a:cs typeface="+mn-cs"/>
        </a:defRPr>
      </a:lvl4pPr>
      <a:lvl5pPr marL="2057400" indent="-228600" algn="r" rtl="1"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a-I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1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1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054" name="WordArt 6"/>
          <p:cNvSpPr>
            <a:spLocks noChangeArrowheads="1" noChangeShapeType="1" noTextEdit="1"/>
          </p:cNvSpPr>
          <p:nvPr/>
        </p:nvSpPr>
        <p:spPr bwMode="auto">
          <a:xfrm>
            <a:off x="1763713" y="1844675"/>
            <a:ext cx="5616575" cy="1152525"/>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49491"/>
              </a:avLst>
            </a:prstTxWarp>
          </a:bodyPr>
          <a:lstStyle/>
          <a:p>
            <a:pPr algn="ctr"/>
            <a:r>
              <a:rPr lang="fa-IR" sz="3600" kern="10" dirty="0">
                <a:ln w="9525">
                  <a:solidFill>
                    <a:srgbClr val="000000"/>
                  </a:solidFill>
                  <a:round/>
                  <a:headEnd/>
                  <a:tailEnd/>
                </a:ln>
                <a:solidFill>
                  <a:srgbClr val="990099"/>
                </a:solidFill>
                <a:cs typeface="B Jadid" panose="00000700000000000000" pitchFamily="2" charset="-78"/>
              </a:rPr>
              <a:t>تـــــــاريخ ادبيّــــات جهان </a:t>
            </a:r>
          </a:p>
        </p:txBody>
      </p:sp>
      <p:sp>
        <p:nvSpPr>
          <p:cNvPr id="2058" name="WordArt 10"/>
          <p:cNvSpPr>
            <a:spLocks noChangeArrowheads="1" noChangeShapeType="1" noTextEdit="1"/>
          </p:cNvSpPr>
          <p:nvPr/>
        </p:nvSpPr>
        <p:spPr bwMode="auto">
          <a:xfrm>
            <a:off x="2484438" y="549275"/>
            <a:ext cx="4181475" cy="889000"/>
          </a:xfrm>
          <a:prstGeom prst="rect">
            <a:avLst/>
          </a:prstGeom>
        </p:spPr>
        <p:txBody>
          <a:bodyPr wrap="none" fromWordArt="1">
            <a:prstTxWarp prst="textTriangle">
              <a:avLst>
                <a:gd name="adj" fmla="val 50000"/>
              </a:avLst>
            </a:prstTxWarp>
          </a:bodyPr>
          <a:lstStyle/>
          <a:p>
            <a:pPr algn="ctr"/>
            <a:r>
              <a:rPr lang="fa-IR" sz="3600" kern="10">
                <a:ln w="9525">
                  <a:solidFill>
                    <a:srgbClr val="000000"/>
                  </a:solidFill>
                  <a:round/>
                  <a:headEnd/>
                  <a:tailEnd/>
                </a:ln>
                <a:solidFill>
                  <a:srgbClr val="FF9900"/>
                </a:solidFill>
                <a:effectLst>
                  <a:outerShdw sy="50000" rotWithShape="0">
                    <a:srgbClr val="868686">
                      <a:alpha val="50000"/>
                    </a:srgbClr>
                  </a:outerShdw>
                </a:effectLst>
                <a:cs typeface="B Jadid" panose="00000700000000000000" pitchFamily="2" charset="-78"/>
              </a:rPr>
              <a:t>به نام خداوند جان وخرد</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mph" presetSubtype="0" fill="hold" nodeType="clickEffect">
                                  <p:stCondLst>
                                    <p:cond delay="0"/>
                                  </p:stCondLst>
                                  <p:childTnLst>
                                    <p:animScale>
                                      <p:cBhvr>
                                        <p:cTn id="6" dur="2000" fill="hold"/>
                                        <p:tgtEl>
                                          <p:spTgt spid="2058"/>
                                        </p:tgtEl>
                                      </p:cBhvr>
                                      <p:by x="150000" y="150000"/>
                                    </p:animScale>
                                  </p:childTnLst>
                                </p:cTn>
                              </p:par>
                            </p:childTnLst>
                          </p:cTn>
                        </p:par>
                      </p:childTnLst>
                    </p:cTn>
                  </p:par>
                  <p:par>
                    <p:cTn id="7" fill="hold" nodeType="clickPar">
                      <p:stCondLst>
                        <p:cond delay="indefinite"/>
                      </p:stCondLst>
                      <p:childTnLst>
                        <p:par>
                          <p:cTn id="8" fill="hold" nodeType="withGroup">
                            <p:stCondLst>
                              <p:cond delay="0"/>
                            </p:stCondLst>
                            <p:childTnLst>
                              <p:par>
                                <p:cTn id="9" presetID="16" presetClass="exit" presetSubtype="26" fill="hold" nodeType="clickEffect">
                                  <p:stCondLst>
                                    <p:cond delay="0"/>
                                  </p:stCondLst>
                                  <p:childTnLst>
                                    <p:animEffect transition="out" filter="barn(inHorizontal)">
                                      <p:cBhvr>
                                        <p:cTn id="10" dur="500"/>
                                        <p:tgtEl>
                                          <p:spTgt spid="2054"/>
                                        </p:tgtEl>
                                      </p:cBhvr>
                                    </p:animEffect>
                                    <p:set>
                                      <p:cBhvr>
                                        <p:cTn id="11" dur="1" fill="hold">
                                          <p:stCondLst>
                                            <p:cond delay="499"/>
                                          </p:stCondLst>
                                        </p:cTn>
                                        <p:tgtEl>
                                          <p:spTgt spid="205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chemeClr val="hlink"/>
            </a:gs>
            <a:gs pos="100000">
              <a:schemeClr val="accent1"/>
            </a:gs>
          </a:gsLst>
          <a:path path="shape">
            <a:fillToRect l="50000" t="50000" r="50000" b="50000"/>
          </a:path>
        </a:gradFill>
        <a:effectLst/>
      </p:bgPr>
    </p:bg>
    <p:spTree>
      <p:nvGrpSpPr>
        <p:cNvPr id="1" name=""/>
        <p:cNvGrpSpPr/>
        <p:nvPr/>
      </p:nvGrpSpPr>
      <p:grpSpPr>
        <a:xfrm>
          <a:off x="0" y="0"/>
          <a:ext cx="0" cy="0"/>
          <a:chOff x="0" y="0"/>
          <a:chExt cx="0" cy="0"/>
        </a:xfrm>
      </p:grpSpPr>
      <p:sp>
        <p:nvSpPr>
          <p:cNvPr id="3075" name="Rectangle 3"/>
          <p:cNvSpPr>
            <a:spLocks noGrp="1" noChangeArrowheads="1"/>
          </p:cNvSpPr>
          <p:nvPr>
            <p:ph type="body" idx="1"/>
          </p:nvPr>
        </p:nvSpPr>
        <p:spPr/>
        <p:txBody>
          <a:bodyPr/>
          <a:lstStyle/>
          <a:p>
            <a:pPr>
              <a:lnSpc>
                <a:spcPct val="90000"/>
              </a:lnSpc>
            </a:pPr>
            <a:r>
              <a:rPr lang="ar-SA" altLang="fa-IR" b="1" i="1">
                <a:cs typeface="2  Titr" pitchFamily="2" charset="0"/>
              </a:rPr>
              <a:t>تمدن امروز جهان در يونان آغاز شد. يونانيان اصول و مباني فرهنگ خود را از </a:t>
            </a:r>
            <a:r>
              <a:rPr lang="ar-SA" altLang="fa-IR" b="1" i="1">
                <a:solidFill>
                  <a:schemeClr val="bg1"/>
                </a:solidFill>
                <a:cs typeface="2  Titr" pitchFamily="2" charset="0"/>
              </a:rPr>
              <a:t>مصر، كلده، آشور، بابل</a:t>
            </a:r>
            <a:r>
              <a:rPr lang="ar-SA" altLang="fa-IR" b="1" i="1">
                <a:cs typeface="2  Titr" pitchFamily="2" charset="0"/>
              </a:rPr>
              <a:t> و </a:t>
            </a:r>
            <a:r>
              <a:rPr lang="ar-SA" altLang="fa-IR" b="1" i="1">
                <a:solidFill>
                  <a:schemeClr val="bg1"/>
                </a:solidFill>
                <a:cs typeface="2  Titr" pitchFamily="2" charset="0"/>
              </a:rPr>
              <a:t>ايران</a:t>
            </a:r>
            <a:r>
              <a:rPr lang="ar-SA" altLang="fa-IR" b="1" i="1">
                <a:cs typeface="2  Titr" pitchFamily="2" charset="0"/>
              </a:rPr>
              <a:t> وام گرفته بودند؛ اما در اندك مدتي، چنان عظمتي به آن بخشيدند كه هنوز بعد از گذشت چند هزار سال، جهان امروز از آن بهره مي­گيرند. هنوز نظريات ارسطو درباره­ هنر و ادبيات همچنان نو و قابل استفاده است و هومر بزرگترين حماسه سراي جهان است و </a:t>
            </a:r>
            <a:r>
              <a:rPr lang="ar-SA" altLang="fa-IR" b="1" i="1">
                <a:solidFill>
                  <a:schemeClr val="bg1"/>
                </a:solidFill>
                <a:cs typeface="2  Titr" pitchFamily="2" charset="0"/>
              </a:rPr>
              <a:t>آرشيلو سوفوكل و اوريپيد</a:t>
            </a:r>
            <a:r>
              <a:rPr lang="ar-SA" altLang="fa-IR" b="1" i="1">
                <a:cs typeface="2  Titr" pitchFamily="2" charset="0"/>
              </a:rPr>
              <a:t> در نمايش نامه نويسي بي­مانند هستند. تمامي علوم مختلف نخست در اين سرزمين مورد پژوهش و بررسي قرار گرفته است</a:t>
            </a:r>
            <a:r>
              <a:rPr lang="en-US" altLang="fa-IR">
                <a:cs typeface="2  Titr" pitchFamily="2" charset="0"/>
              </a:rPr>
              <a:t> </a:t>
            </a:r>
          </a:p>
        </p:txBody>
      </p:sp>
      <p:sp>
        <p:nvSpPr>
          <p:cNvPr id="3076" name="WordArt 4"/>
          <p:cNvSpPr>
            <a:spLocks noChangeArrowheads="1" noChangeShapeType="1" noTextEdit="1"/>
          </p:cNvSpPr>
          <p:nvPr/>
        </p:nvSpPr>
        <p:spPr bwMode="auto">
          <a:xfrm>
            <a:off x="2843213" y="333375"/>
            <a:ext cx="3527425" cy="809625"/>
          </a:xfrm>
          <a:prstGeom prst="rect">
            <a:avLst/>
          </a:prstGeom>
          <a:extLst>
            <a:ext uri="{91240B29-F687-4F45-9708-019B960494DF}">
              <a14:hiddenLine xmlns:a14="http://schemas.microsoft.com/office/drawing/2010/main" w="9525">
                <a:solidFill>
                  <a:srgbClr val="000000"/>
                </a:solidFill>
                <a:round/>
                <a:headEnd/>
                <a:tailEnd/>
              </a14:hiddenLine>
            </a:ext>
          </a:extLst>
        </p:spPr>
        <p:txBody>
          <a:bodyPr wrap="none" fromWordArt="1">
            <a:prstTxWarp prst="textInflate">
              <a:avLst>
                <a:gd name="adj" fmla="val 21431"/>
              </a:avLst>
            </a:prstTxWarp>
          </a:bodyPr>
          <a:lstStyle/>
          <a:p>
            <a:pPr algn="ctr"/>
            <a:r>
              <a:rPr lang="fa-IR" sz="3600" kern="10" spc="-180">
                <a:solidFill>
                  <a:srgbClr val="6600FF"/>
                </a:solidFill>
                <a:effectLst>
                  <a:outerShdw dist="45791" dir="2021404" algn="ctr" rotWithShape="0">
                    <a:srgbClr val="B2B2B2">
                      <a:alpha val="80000"/>
                    </a:srgbClr>
                  </a:outerShdw>
                </a:effectLst>
                <a:latin typeface="2  Titr"/>
              </a:rPr>
              <a:t>سرچشمه هاي هنر و انديشه­ يونان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0" presetClass="exit" presetSubtype="0" fill="hold" grpId="0" nodeType="clickEffect">
                                  <p:stCondLst>
                                    <p:cond delay="0"/>
                                  </p:stCondLst>
                                  <p:childTnLst>
                                    <p:animEffect transition="out" filter="fade">
                                      <p:cBhvr>
                                        <p:cTn id="6" dur="800" accel="100000">
                                          <p:stCondLst>
                                            <p:cond delay="200"/>
                                          </p:stCondLst>
                                        </p:cTn>
                                        <p:tgtEl>
                                          <p:spTgt spid="3075">
                                            <p:txEl>
                                              <p:pRg st="0" end="0"/>
                                            </p:txEl>
                                          </p:spTgt>
                                        </p:tgtEl>
                                      </p:cBhvr>
                                    </p:animEffect>
                                    <p:anim calcmode="lin" valueType="num">
                                      <p:cBhvr>
                                        <p:cTn id="7" dur="800" accel="100000">
                                          <p:stCondLst>
                                            <p:cond delay="200"/>
                                          </p:stCondLst>
                                        </p:cTn>
                                        <p:tgtEl>
                                          <p:spTgt spid="3075">
                                            <p:txEl>
                                              <p:pRg st="0" end="0"/>
                                            </p:txEl>
                                          </p:spTgt>
                                        </p:tgtEl>
                                        <p:attrNameLst>
                                          <p:attrName>style.rotation</p:attrName>
                                        </p:attrNameLst>
                                      </p:cBhvr>
                                      <p:tavLst>
                                        <p:tav tm="0">
                                          <p:val>
                                            <p:fltVal val="0"/>
                                          </p:val>
                                        </p:tav>
                                        <p:tav tm="100000">
                                          <p:val>
                                            <p:fltVal val="-90"/>
                                          </p:val>
                                        </p:tav>
                                      </p:tavLst>
                                    </p:anim>
                                    <p:anim calcmode="lin" valueType="num">
                                      <p:cBhvr>
                                        <p:cTn id="8" dur="200" decel="100000"/>
                                        <p:tgtEl>
                                          <p:spTgt spid="3075">
                                            <p:txEl>
                                              <p:pRg st="0" end="0"/>
                                            </p:txEl>
                                          </p:spTgt>
                                        </p:tgtEl>
                                        <p:attrNameLst>
                                          <p:attrName>ppt_x</p:attrName>
                                        </p:attrNameLst>
                                      </p:cBhvr>
                                      <p:tavLst>
                                        <p:tav tm="0">
                                          <p:val>
                                            <p:strVal val="ppt_x"/>
                                          </p:val>
                                        </p:tav>
                                        <p:tav tm="100000">
                                          <p:val>
                                            <p:strVal val="ppt_x-0.05"/>
                                          </p:val>
                                        </p:tav>
                                      </p:tavLst>
                                    </p:anim>
                                    <p:anim calcmode="lin" valueType="num">
                                      <p:cBhvr>
                                        <p:cTn id="9" dur="200" decel="100000"/>
                                        <p:tgtEl>
                                          <p:spTgt spid="3075">
                                            <p:txEl>
                                              <p:pRg st="0" end="0"/>
                                            </p:txEl>
                                          </p:spTgt>
                                        </p:tgtEl>
                                        <p:attrNameLst>
                                          <p:attrName>ppt_y</p:attrName>
                                        </p:attrNameLst>
                                      </p:cBhvr>
                                      <p:tavLst>
                                        <p:tav tm="0">
                                          <p:val>
                                            <p:strVal val="ppt_y"/>
                                          </p:val>
                                        </p:tav>
                                        <p:tav tm="100000">
                                          <p:val>
                                            <p:strVal val="ppt_y+0.1"/>
                                          </p:val>
                                        </p:tav>
                                      </p:tavLst>
                                    </p:anim>
                                    <p:anim calcmode="lin" valueType="num">
                                      <p:cBhvr>
                                        <p:cTn id="10" dur="800" accel="100000">
                                          <p:stCondLst>
                                            <p:cond delay="200"/>
                                          </p:stCondLst>
                                        </p:cTn>
                                        <p:tgtEl>
                                          <p:spTgt spid="3075">
                                            <p:txEl>
                                              <p:pRg st="0" end="0"/>
                                            </p:txEl>
                                          </p:spTgt>
                                        </p:tgtEl>
                                        <p:attrNameLst>
                                          <p:attrName>ppt_x</p:attrName>
                                        </p:attrNameLst>
                                      </p:cBhvr>
                                      <p:tavLst>
                                        <p:tav tm="0">
                                          <p:val>
                                            <p:strVal val="ppt_x"/>
                                          </p:val>
                                        </p:tav>
                                        <p:tav tm="100000">
                                          <p:val>
                                            <p:strVal val="ppt_x+0.4+0.05"/>
                                          </p:val>
                                        </p:tav>
                                      </p:tavLst>
                                    </p:anim>
                                    <p:anim calcmode="lin" valueType="num">
                                      <p:cBhvr>
                                        <p:cTn id="11" dur="800" accel="100000">
                                          <p:stCondLst>
                                            <p:cond delay="200"/>
                                          </p:stCondLst>
                                        </p:cTn>
                                        <p:tgtEl>
                                          <p:spTgt spid="3075">
                                            <p:txEl>
                                              <p:pRg st="0" end="0"/>
                                            </p:txEl>
                                          </p:spTgt>
                                        </p:tgtEl>
                                        <p:attrNameLst>
                                          <p:attrName>ppt_y</p:attrName>
                                        </p:attrNameLst>
                                      </p:cBhvr>
                                      <p:tavLst>
                                        <p:tav tm="0">
                                          <p:val>
                                            <p:strVal val="ppt_y"/>
                                          </p:val>
                                        </p:tav>
                                        <p:tav tm="100000">
                                          <p:val>
                                            <p:strVal val="ppt_y-0.4-0.1"/>
                                          </p:val>
                                        </p:tav>
                                      </p:tavLst>
                                    </p:anim>
                                    <p:set>
                                      <p:cBhvr>
                                        <p:cTn id="12" dur="1" fill="hold">
                                          <p:stCondLst>
                                            <p:cond delay="999"/>
                                          </p:stCondLst>
                                        </p:cTn>
                                        <p:tgtEl>
                                          <p:spTgt spid="3075">
                                            <p:txEl>
                                              <p:pRg st="0" end="0"/>
                                            </p:txEl>
                                          </p:spTgt>
                                        </p:tgtEl>
                                        <p:attrNameLst>
                                          <p:attrName>style.visibility</p:attrName>
                                        </p:attrNameLst>
                                      </p:cBhvr>
                                      <p:to>
                                        <p:strVal val="hidden"/>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8" presetClass="emph" presetSubtype="0" fill="hold" nodeType="clickEffect">
                                  <p:stCondLst>
                                    <p:cond delay="0"/>
                                  </p:stCondLst>
                                  <p:childTnLst>
                                    <p:animRot by="21600000">
                                      <p:cBhvr>
                                        <p:cTn id="16" dur="2000" fill="hold"/>
                                        <p:tgtEl>
                                          <p:spTgt spid="307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0">
          <a:gsLst>
            <a:gs pos="0">
              <a:srgbClr val="66CCFF"/>
            </a:gs>
            <a:gs pos="100000">
              <a:schemeClr val="accent2"/>
            </a:gs>
          </a:gsLst>
          <a:lin ang="5400000" scaled="1"/>
        </a:gra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p:txBody>
          <a:bodyPr/>
          <a:lstStyle/>
          <a:p>
            <a:r>
              <a:rPr lang="fa-IR" altLang="fa-IR" i="1">
                <a:cs typeface="2  Titr" pitchFamily="2" charset="0"/>
              </a:rPr>
              <a:t>آثار جاودان دوران </a:t>
            </a:r>
            <a:r>
              <a:rPr lang="fa-IR" altLang="fa-IR" i="1">
                <a:cs typeface="B Titr" panose="00000700000000000000" pitchFamily="2" charset="-78"/>
              </a:rPr>
              <a:t>یونان</a:t>
            </a:r>
            <a:r>
              <a:rPr lang="fa-IR" altLang="fa-IR" i="1">
                <a:cs typeface="2  Titr" pitchFamily="2" charset="0"/>
              </a:rPr>
              <a:t> باستان</a:t>
            </a:r>
            <a:endParaRPr lang="en-US" altLang="fa-IR" i="1">
              <a:cs typeface="2  Titr" pitchFamily="2" charset="0"/>
            </a:endParaRPr>
          </a:p>
        </p:txBody>
      </p:sp>
      <p:sp>
        <p:nvSpPr>
          <p:cNvPr id="4099" name="Rectangle 3"/>
          <p:cNvSpPr>
            <a:spLocks noGrp="1" noChangeArrowheads="1"/>
          </p:cNvSpPr>
          <p:nvPr>
            <p:ph type="body" idx="1"/>
          </p:nvPr>
        </p:nvSpPr>
        <p:spPr/>
        <p:txBody>
          <a:bodyPr/>
          <a:lstStyle/>
          <a:p>
            <a:pPr>
              <a:lnSpc>
                <a:spcPct val="90000"/>
              </a:lnSpc>
            </a:pPr>
            <a:r>
              <a:rPr lang="ar-SA" altLang="fa-IR" b="1" i="1">
                <a:solidFill>
                  <a:srgbClr val="FF0000"/>
                </a:solidFill>
                <a:cs typeface="2  Titr" pitchFamily="2" charset="0"/>
              </a:rPr>
              <a:t>كتاب بوطيقا</a:t>
            </a:r>
            <a:r>
              <a:rPr lang="ar-SA" altLang="fa-IR" b="1" i="1">
                <a:cs typeface="2  Titr" pitchFamily="2" charset="0"/>
              </a:rPr>
              <a:t> (فن شعر) اثر جاودانه</a:t>
            </a:r>
            <a:r>
              <a:rPr lang="fa-IR" altLang="fa-IR" b="1" i="1">
                <a:cs typeface="2  Titr" pitchFamily="2" charset="0"/>
              </a:rPr>
              <a:t> </a:t>
            </a:r>
            <a:r>
              <a:rPr lang="ar-SA" altLang="fa-IR" b="1" i="1">
                <a:cs typeface="2  Titr" pitchFamily="2" charset="0"/>
              </a:rPr>
              <a:t>ي </a:t>
            </a:r>
            <a:r>
              <a:rPr lang="ar-SA" altLang="fa-IR" b="1" i="1">
                <a:solidFill>
                  <a:srgbClr val="FF0000"/>
                </a:solidFill>
                <a:cs typeface="2  Titr" pitchFamily="2" charset="0"/>
              </a:rPr>
              <a:t>ارسطو</a:t>
            </a:r>
            <a:r>
              <a:rPr lang="ar-SA" altLang="fa-IR" b="1" i="1">
                <a:cs typeface="2  Titr" pitchFamily="2" charset="0"/>
              </a:rPr>
              <a:t>، اطل</a:t>
            </a:r>
            <a:r>
              <a:rPr lang="fa-IR" altLang="fa-IR" b="1" i="1">
                <a:cs typeface="2  Titr" pitchFamily="2" charset="0"/>
              </a:rPr>
              <a:t>ّ</a:t>
            </a:r>
            <a:r>
              <a:rPr lang="ar-SA" altLang="fa-IR" b="1" i="1">
                <a:cs typeface="2  Titr" pitchFamily="2" charset="0"/>
              </a:rPr>
              <a:t>اعات ارزشمندي درباره</a:t>
            </a:r>
            <a:r>
              <a:rPr lang="fa-IR" altLang="fa-IR" b="1" i="1">
                <a:cs typeface="2  Titr" pitchFamily="2" charset="0"/>
              </a:rPr>
              <a:t> ی</a:t>
            </a:r>
            <a:r>
              <a:rPr lang="ar-SA" altLang="fa-IR" b="1" i="1">
                <a:cs typeface="2  Titr" pitchFamily="2" charset="0"/>
              </a:rPr>
              <a:t> شعر و نمايش نامه</a:t>
            </a:r>
            <a:r>
              <a:rPr lang="fa-IR" altLang="fa-IR" b="1" i="1">
                <a:cs typeface="2  Titr" pitchFamily="2" charset="0"/>
              </a:rPr>
              <a:t> </a:t>
            </a:r>
            <a:r>
              <a:rPr lang="ar-SA" altLang="fa-IR" b="1" i="1">
                <a:cs typeface="2  Titr" pitchFamily="2" charset="0"/>
              </a:rPr>
              <a:t>هاي منظوم يونان به ما مي رساند. </a:t>
            </a:r>
            <a:br>
              <a:rPr lang="ar-SA" altLang="fa-IR" b="1" i="1">
                <a:cs typeface="2  Titr" pitchFamily="2" charset="0"/>
              </a:rPr>
            </a:br>
            <a:r>
              <a:rPr lang="ar-SA" altLang="fa-IR" b="1" i="1">
                <a:cs typeface="2  Titr" pitchFamily="2" charset="0"/>
              </a:rPr>
              <a:t/>
            </a:r>
            <a:br>
              <a:rPr lang="ar-SA" altLang="fa-IR" b="1" i="1">
                <a:cs typeface="2  Titr" pitchFamily="2" charset="0"/>
              </a:rPr>
            </a:br>
            <a:r>
              <a:rPr lang="ar-SA" altLang="fa-IR" b="1" i="1">
                <a:solidFill>
                  <a:srgbClr val="FF0000"/>
                </a:solidFill>
                <a:cs typeface="2  Titr" pitchFamily="2" charset="0"/>
              </a:rPr>
              <a:t>قديمترين آثاري</a:t>
            </a:r>
            <a:r>
              <a:rPr lang="ar-SA" altLang="fa-IR" b="1" i="1">
                <a:cs typeface="2  Titr" pitchFamily="2" charset="0"/>
              </a:rPr>
              <a:t> كه از يونان باستان برجاي مانده دو اثر حماسي منظوم به نام­هاي </a:t>
            </a:r>
            <a:r>
              <a:rPr lang="ar-SA" altLang="fa-IR" b="1" i="1">
                <a:solidFill>
                  <a:srgbClr val="FF6600"/>
                </a:solidFill>
                <a:cs typeface="2  Titr" pitchFamily="2" charset="0"/>
              </a:rPr>
              <a:t>ايلياد</a:t>
            </a:r>
            <a:r>
              <a:rPr lang="ar-SA" altLang="fa-IR" b="1" i="1">
                <a:cs typeface="2  Titr" pitchFamily="2" charset="0"/>
              </a:rPr>
              <a:t> و </a:t>
            </a:r>
            <a:r>
              <a:rPr lang="ar-SA" altLang="fa-IR" b="1" i="1">
                <a:solidFill>
                  <a:srgbClr val="FF6600"/>
                </a:solidFill>
                <a:cs typeface="2  Titr" pitchFamily="2" charset="0"/>
              </a:rPr>
              <a:t>اوديسه</a:t>
            </a:r>
            <a:r>
              <a:rPr lang="ar-SA" altLang="fa-IR" b="1" i="1">
                <a:cs typeface="2  Titr" pitchFamily="2" charset="0"/>
              </a:rPr>
              <a:t> است كه تصنيف آنها را به هومر نسبت داده</a:t>
            </a:r>
            <a:r>
              <a:rPr lang="fa-IR" altLang="fa-IR" b="1" i="1">
                <a:cs typeface="2  Titr" pitchFamily="2" charset="0"/>
              </a:rPr>
              <a:t> </a:t>
            </a:r>
            <a:r>
              <a:rPr lang="ar-SA" altLang="fa-IR" b="1" i="1">
                <a:cs typeface="2  Titr" pitchFamily="2" charset="0"/>
              </a:rPr>
              <a:t>اند.</a:t>
            </a:r>
            <a:endParaRPr lang="fa-IR" altLang="fa-IR" b="1" i="1">
              <a:cs typeface="2  Titr" pitchFamily="2" charset="0"/>
            </a:endParaRPr>
          </a:p>
          <a:p>
            <a:pPr>
              <a:lnSpc>
                <a:spcPct val="90000"/>
              </a:lnSpc>
            </a:pPr>
            <a:r>
              <a:rPr lang="ar-SA" altLang="fa-IR" b="1" i="1">
                <a:cs typeface="2  Titr" pitchFamily="2" charset="0"/>
              </a:rPr>
              <a:t> مهمترين واقعه</a:t>
            </a:r>
            <a:r>
              <a:rPr lang="fa-IR" altLang="fa-IR" b="1" i="1">
                <a:cs typeface="2  Titr" pitchFamily="2" charset="0"/>
              </a:rPr>
              <a:t> </a:t>
            </a:r>
            <a:r>
              <a:rPr lang="ar-SA" altLang="fa-IR" b="1" i="1">
                <a:cs typeface="2  Titr" pitchFamily="2" charset="0"/>
              </a:rPr>
              <a:t>اي كه در ايلياد به نظم كشيده شده است </a:t>
            </a:r>
            <a:r>
              <a:rPr lang="ar-SA" altLang="fa-IR" b="1" i="1">
                <a:solidFill>
                  <a:schemeClr val="bg1"/>
                </a:solidFill>
                <a:cs typeface="2  Titr" pitchFamily="2" charset="0"/>
              </a:rPr>
              <a:t>جنگ يونان با </a:t>
            </a:r>
            <a:r>
              <a:rPr lang="ar-SA" altLang="fa-IR" b="1" i="1">
                <a:solidFill>
                  <a:srgbClr val="FF6600"/>
                </a:solidFill>
                <a:cs typeface="2  Titr" pitchFamily="2" charset="0"/>
              </a:rPr>
              <a:t>تِرُواست</a:t>
            </a:r>
            <a:r>
              <a:rPr lang="en-US" altLang="fa-IR" b="1" i="1">
                <a:solidFill>
                  <a:srgbClr val="FF6600"/>
                </a:solidFill>
                <a:cs typeface="2  Titr" pitchFamily="2" charset="0"/>
              </a:rPr>
              <a:t>.</a:t>
            </a:r>
            <a:r>
              <a:rPr lang="en-US" altLang="fa-IR" i="1">
                <a:cs typeface="2  Titr" pitchFamily="2" charset="0"/>
              </a:rPr>
              <a:t>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mph" presetSubtype="0" fill="hold" grpId="0" nodeType="clickEffect">
                                  <p:stCondLst>
                                    <p:cond delay="0"/>
                                  </p:stCondLst>
                                  <p:iterate type="lt">
                                    <p:tmPct val="4000"/>
                                  </p:iterate>
                                  <p:childTnLst>
                                    <p:set>
                                      <p:cBhvr override="childStyle">
                                        <p:cTn id="6" dur="500" fill="hold"/>
                                        <p:tgtEl>
                                          <p:spTgt spid="4098"/>
                                        </p:tgtEl>
                                        <p:attrNameLst>
                                          <p:attrName>style.color</p:attrName>
                                        </p:attrNameLst>
                                      </p:cBhvr>
                                      <p:to>
                                        <p:clrVal>
                                          <a:schemeClr val="accent2"/>
                                        </p:clrVal>
                                      </p:to>
                                    </p:set>
                                    <p:set>
                                      <p:cBhvr>
                                        <p:cTn id="7" dur="500" fill="hold"/>
                                        <p:tgtEl>
                                          <p:spTgt spid="4098"/>
                                        </p:tgtEl>
                                        <p:attrNameLst>
                                          <p:attrName>fillcolor</p:attrName>
                                        </p:attrNameLst>
                                      </p:cBhvr>
                                      <p:to>
                                        <p:clrVal>
                                          <a:schemeClr val="accent2"/>
                                        </p:clrVal>
                                      </p:to>
                                    </p:set>
                                    <p:set>
                                      <p:cBhvr>
                                        <p:cTn id="8" dur="500" fill="hold"/>
                                        <p:tgtEl>
                                          <p:spTgt spid="4098"/>
                                        </p:tgtEl>
                                        <p:attrNameLst>
                                          <p:attrName>fill.type</p:attrName>
                                        </p:attrNameLst>
                                      </p:cBhvr>
                                      <p:to>
                                        <p:strVal val="solid"/>
                                      </p:to>
                                    </p:set>
                                  </p:childTnLst>
                                </p:cTn>
                              </p:par>
                            </p:childTnLst>
                          </p:cTn>
                        </p:par>
                      </p:childTnLst>
                    </p:cTn>
                  </p:par>
                  <p:par>
                    <p:cTn id="9" fill="hold" nodeType="clickPar">
                      <p:stCondLst>
                        <p:cond delay="indefinite"/>
                      </p:stCondLst>
                      <p:childTnLst>
                        <p:par>
                          <p:cTn id="10" fill="hold" nodeType="withGroup">
                            <p:stCondLst>
                              <p:cond delay="0"/>
                            </p:stCondLst>
                            <p:childTnLst>
                              <p:par>
                                <p:cTn id="11" presetID="56" presetClass="exit" presetSubtype="0" fill="hold" grpId="0" nodeType="clickEffect">
                                  <p:stCondLst>
                                    <p:cond delay="0"/>
                                  </p:stCondLst>
                                  <p:iterate type="lt">
                                    <p:tmPct val="10000"/>
                                  </p:iterate>
                                  <p:childTnLst>
                                    <p:anim from="(ppt_w)" to="(-ppt_w*2)" calcmode="lin" valueType="num">
                                      <p:cBhvr rctx="PPT">
                                        <p:cTn id="12" dur="500" autoRev="1">
                                          <p:stCondLst>
                                            <p:cond delay="0"/>
                                          </p:stCondLst>
                                        </p:cTn>
                                        <p:tgtEl>
                                          <p:spTgt spid="4099">
                                            <p:txEl>
                                              <p:pRg st="0" end="0"/>
                                            </p:txEl>
                                          </p:spTgt>
                                        </p:tgtEl>
                                        <p:attrNameLst>
                                          <p:attrName>ppt_w</p:attrName>
                                        </p:attrNameLst>
                                      </p:cBhvr>
                                    </p:anim>
                                    <p:anim by="(ppt_w*0.50)" calcmode="lin" valueType="num">
                                      <p:cBhvr>
                                        <p:cTn id="13" dur="500" decel="50000" autoRev="1">
                                          <p:stCondLst>
                                            <p:cond delay="0"/>
                                          </p:stCondLst>
                                        </p:cTn>
                                        <p:tgtEl>
                                          <p:spTgt spid="4099">
                                            <p:txEl>
                                              <p:pRg st="0" end="0"/>
                                            </p:txEl>
                                          </p:spTgt>
                                        </p:tgtEl>
                                        <p:attrNameLst>
                                          <p:attrName>ppt_x</p:attrName>
                                        </p:attrNameLst>
                                      </p:cBhvr>
                                    </p:anim>
                                    <p:anim from="(ppt_y)" to="(1+ppt_h/2)" calcmode="lin" valueType="num">
                                      <p:cBhvr>
                                        <p:cTn id="14" dur="1000">
                                          <p:stCondLst>
                                            <p:cond delay="0"/>
                                          </p:stCondLst>
                                        </p:cTn>
                                        <p:tgtEl>
                                          <p:spTgt spid="4099">
                                            <p:txEl>
                                              <p:pRg st="0" end="0"/>
                                            </p:txEl>
                                          </p:spTgt>
                                        </p:tgtEl>
                                        <p:attrNameLst>
                                          <p:attrName>ppt_y</p:attrName>
                                        </p:attrNameLst>
                                      </p:cBhvr>
                                    </p:anim>
                                    <p:animRot by="21600000">
                                      <p:cBhvr>
                                        <p:cTn id="15" dur="1000">
                                          <p:stCondLst>
                                            <p:cond delay="0"/>
                                          </p:stCondLst>
                                        </p:cTn>
                                        <p:tgtEl>
                                          <p:spTgt spid="4099">
                                            <p:txEl>
                                              <p:pRg st="0" end="0"/>
                                            </p:txEl>
                                          </p:spTgt>
                                        </p:tgtEl>
                                        <p:attrNameLst>
                                          <p:attrName>r</p:attrName>
                                        </p:attrNameLst>
                                      </p:cBhvr>
                                    </p:animRot>
                                    <p:set>
                                      <p:cBhvr>
                                        <p:cTn id="16" dur="1" fill="hold">
                                          <p:stCondLst>
                                            <p:cond delay="999"/>
                                          </p:stCondLst>
                                        </p:cTn>
                                        <p:tgtEl>
                                          <p:spTgt spid="4099">
                                            <p:txEl>
                                              <p:pRg st="0" end="0"/>
                                            </p:txEl>
                                          </p:spTgt>
                                        </p:tgtEl>
                                        <p:attrNameLst>
                                          <p:attrName>style.visibility</p:attrName>
                                        </p:attrNameLst>
                                      </p:cBhvr>
                                      <p:to>
                                        <p:strVal val="hidden"/>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56" presetClass="exit" presetSubtype="0" fill="hold" grpId="0" nodeType="clickEffect">
                                  <p:stCondLst>
                                    <p:cond delay="0"/>
                                  </p:stCondLst>
                                  <p:iterate type="lt">
                                    <p:tmPct val="10000"/>
                                  </p:iterate>
                                  <p:childTnLst>
                                    <p:anim from="(ppt_w)" to="(-ppt_w*2)" calcmode="lin" valueType="num">
                                      <p:cBhvr rctx="PPT">
                                        <p:cTn id="20" dur="500" autoRev="1">
                                          <p:stCondLst>
                                            <p:cond delay="0"/>
                                          </p:stCondLst>
                                        </p:cTn>
                                        <p:tgtEl>
                                          <p:spTgt spid="4099">
                                            <p:txEl>
                                              <p:pRg st="1" end="1"/>
                                            </p:txEl>
                                          </p:spTgt>
                                        </p:tgtEl>
                                        <p:attrNameLst>
                                          <p:attrName>ppt_w</p:attrName>
                                        </p:attrNameLst>
                                      </p:cBhvr>
                                    </p:anim>
                                    <p:anim by="(ppt_w*0.50)" calcmode="lin" valueType="num">
                                      <p:cBhvr>
                                        <p:cTn id="21" dur="500" decel="50000" autoRev="1">
                                          <p:stCondLst>
                                            <p:cond delay="0"/>
                                          </p:stCondLst>
                                        </p:cTn>
                                        <p:tgtEl>
                                          <p:spTgt spid="4099">
                                            <p:txEl>
                                              <p:pRg st="1" end="1"/>
                                            </p:txEl>
                                          </p:spTgt>
                                        </p:tgtEl>
                                        <p:attrNameLst>
                                          <p:attrName>ppt_x</p:attrName>
                                        </p:attrNameLst>
                                      </p:cBhvr>
                                    </p:anim>
                                    <p:anim from="(ppt_y)" to="(1+ppt_h/2)" calcmode="lin" valueType="num">
                                      <p:cBhvr>
                                        <p:cTn id="22" dur="1000">
                                          <p:stCondLst>
                                            <p:cond delay="0"/>
                                          </p:stCondLst>
                                        </p:cTn>
                                        <p:tgtEl>
                                          <p:spTgt spid="4099">
                                            <p:txEl>
                                              <p:pRg st="1" end="1"/>
                                            </p:txEl>
                                          </p:spTgt>
                                        </p:tgtEl>
                                        <p:attrNameLst>
                                          <p:attrName>ppt_y</p:attrName>
                                        </p:attrNameLst>
                                      </p:cBhvr>
                                    </p:anim>
                                    <p:animRot by="21600000">
                                      <p:cBhvr>
                                        <p:cTn id="23" dur="1000">
                                          <p:stCondLst>
                                            <p:cond delay="0"/>
                                          </p:stCondLst>
                                        </p:cTn>
                                        <p:tgtEl>
                                          <p:spTgt spid="4099">
                                            <p:txEl>
                                              <p:pRg st="1" end="1"/>
                                            </p:txEl>
                                          </p:spTgt>
                                        </p:tgtEl>
                                        <p:attrNameLst>
                                          <p:attrName>r</p:attrName>
                                        </p:attrNameLst>
                                      </p:cBhvr>
                                    </p:animRot>
                                    <p:set>
                                      <p:cBhvr>
                                        <p:cTn id="24" dur="1" fill="hold">
                                          <p:stCondLst>
                                            <p:cond delay="999"/>
                                          </p:stCondLst>
                                        </p:cTn>
                                        <p:tgtEl>
                                          <p:spTgt spid="4099">
                                            <p:txEl>
                                              <p:pRg st="1" end="1"/>
                                            </p:txEl>
                                          </p:spTgt>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p:bldP spid="4099" grpId="0" build="p"/>
    </p:bldLst>
  </p:timing>
</p:sld>
</file>

<file path=ppt/slides/slide4.xml><?xml version="1.0" encoding="utf-8"?>
<p:sld xmlns:a="http://schemas.openxmlformats.org/drawingml/2006/main" xmlns:r="http://schemas.openxmlformats.org/officeDocument/2006/relationships" xmlns:p="http://schemas.openxmlformats.org/presentationml/2006/main" showMasterSp="0">
  <p:cSld>
    <p:bg>
      <p:bgPr>
        <a:gradFill rotWithShape="0">
          <a:gsLst>
            <a:gs pos="0">
              <a:schemeClr val="accent2"/>
            </a:gs>
            <a:gs pos="100000">
              <a:schemeClr val="accent1"/>
            </a:gs>
          </a:gsLst>
          <a:lin ang="5400000" scaled="1"/>
        </a:gra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p:txBody>
          <a:bodyPr/>
          <a:lstStyle/>
          <a:p>
            <a:r>
              <a:rPr lang="ar-SA" altLang="fa-IR" b="1" i="1">
                <a:cs typeface="2  Titr" pitchFamily="2" charset="0"/>
              </a:rPr>
              <a:t>ادبي</a:t>
            </a:r>
            <a:r>
              <a:rPr lang="fa-IR" altLang="fa-IR" b="1" i="1">
                <a:cs typeface="2  Titr" pitchFamily="2" charset="0"/>
              </a:rPr>
              <a:t>ّ</a:t>
            </a:r>
            <a:r>
              <a:rPr lang="ar-SA" altLang="fa-IR" b="1" i="1">
                <a:cs typeface="2  Titr" pitchFamily="2" charset="0"/>
              </a:rPr>
              <a:t>ات اروپا و مكتبهاي ادبي</a:t>
            </a:r>
            <a:r>
              <a:rPr lang="ar-SA" altLang="fa-IR"/>
              <a:t> </a:t>
            </a:r>
            <a:endParaRPr lang="en-US" altLang="fa-IR"/>
          </a:p>
        </p:txBody>
      </p:sp>
      <p:sp>
        <p:nvSpPr>
          <p:cNvPr id="5123" name="Rectangle 3"/>
          <p:cNvSpPr>
            <a:spLocks noGrp="1" noChangeArrowheads="1"/>
          </p:cNvSpPr>
          <p:nvPr>
            <p:ph type="body" idx="1"/>
          </p:nvPr>
        </p:nvSpPr>
        <p:spPr/>
        <p:txBody>
          <a:bodyPr/>
          <a:lstStyle/>
          <a:p>
            <a:pPr>
              <a:lnSpc>
                <a:spcPct val="90000"/>
              </a:lnSpc>
            </a:pPr>
            <a:r>
              <a:rPr lang="ar-SA" altLang="fa-IR" sz="2800" b="1" i="1">
                <a:cs typeface="2  Titr" pitchFamily="2" charset="0"/>
              </a:rPr>
              <a:t>مكتبهاي مختلف ادبي در غرب، از قرن پانزدهم به بعد ظهور كرده­اند و از اين قرن، نهضتي نو در ادبيات غرب آغاز شد. اين نهضت را از لحاظ ماهيت و مشخصات به دو دوره مي­توان تقسيم كرد: </a:t>
            </a:r>
            <a:br>
              <a:rPr lang="ar-SA" altLang="fa-IR" sz="2800" b="1" i="1">
                <a:cs typeface="2  Titr" pitchFamily="2" charset="0"/>
              </a:rPr>
            </a:br>
            <a:endParaRPr lang="fa-IR" altLang="fa-IR" sz="2800" b="1" i="1">
              <a:cs typeface="2  Titr" pitchFamily="2" charset="0"/>
            </a:endParaRPr>
          </a:p>
          <a:p>
            <a:pPr>
              <a:lnSpc>
                <a:spcPct val="90000"/>
              </a:lnSpc>
              <a:buFontTx/>
              <a:buNone/>
            </a:pPr>
            <a:r>
              <a:rPr lang="fa-IR" altLang="fa-IR" sz="2800" b="1" i="1">
                <a:cs typeface="2  Titr" pitchFamily="2" charset="0"/>
              </a:rPr>
              <a:t>  </a:t>
            </a:r>
            <a:r>
              <a:rPr lang="ar-SA" altLang="fa-IR" sz="2800" b="1" i="1">
                <a:cs typeface="2  Titr" pitchFamily="2" charset="0"/>
              </a:rPr>
              <a:t>1- </a:t>
            </a:r>
            <a:r>
              <a:rPr lang="ar-SA" altLang="fa-IR" sz="2800" b="1" i="1">
                <a:solidFill>
                  <a:srgbClr val="FF6600"/>
                </a:solidFill>
                <a:cs typeface="2  Titr" pitchFamily="2" charset="0"/>
              </a:rPr>
              <a:t>اومانيسم</a:t>
            </a:r>
            <a:r>
              <a:rPr lang="ar-SA" altLang="fa-IR" sz="2800" b="1" i="1">
                <a:cs typeface="2  Titr" pitchFamily="2" charset="0"/>
              </a:rPr>
              <a:t>: كه سه چهارم قرن پانزدهم را فرا مي گيرد. </a:t>
            </a:r>
            <a:endParaRPr lang="fa-IR" altLang="fa-IR" sz="2800" b="1" i="1">
              <a:cs typeface="2  Titr" pitchFamily="2" charset="0"/>
            </a:endParaRPr>
          </a:p>
          <a:p>
            <a:pPr>
              <a:lnSpc>
                <a:spcPct val="90000"/>
              </a:lnSpc>
              <a:buFontTx/>
              <a:buNone/>
            </a:pPr>
            <a:r>
              <a:rPr lang="ar-SA" altLang="fa-IR" sz="2800" b="1" i="1">
                <a:cs typeface="2  Titr" pitchFamily="2" charset="0"/>
              </a:rPr>
              <a:t/>
            </a:r>
            <a:br>
              <a:rPr lang="ar-SA" altLang="fa-IR" sz="2800" b="1" i="1">
                <a:cs typeface="2  Titr" pitchFamily="2" charset="0"/>
              </a:rPr>
            </a:br>
            <a:r>
              <a:rPr lang="ar-SA" altLang="fa-IR" sz="2800" b="1" i="1">
                <a:cs typeface="2  Titr" pitchFamily="2" charset="0"/>
              </a:rPr>
              <a:t>2-</a:t>
            </a:r>
            <a:r>
              <a:rPr lang="ar-SA" altLang="fa-IR" sz="2800" b="1" i="1">
                <a:solidFill>
                  <a:srgbClr val="FF6600"/>
                </a:solidFill>
                <a:cs typeface="2  Titr" pitchFamily="2" charset="0"/>
              </a:rPr>
              <a:t>رنسانس</a:t>
            </a:r>
            <a:r>
              <a:rPr lang="ar-SA" altLang="fa-IR" sz="2800" b="1" i="1">
                <a:cs typeface="2  Titr" pitchFamily="2" charset="0"/>
              </a:rPr>
              <a:t>: كه در ربع آخر قرن چهاردهم شروع شد و تا سال 1959 م. ادامه داشت. </a:t>
            </a:r>
            <a:br>
              <a:rPr lang="ar-SA" altLang="fa-IR" sz="2800" b="1" i="1">
                <a:cs typeface="2  Titr" pitchFamily="2" charset="0"/>
              </a:rPr>
            </a:br>
            <a:r>
              <a:rPr lang="ar-SA" altLang="fa-IR" sz="2800" b="1" i="1">
                <a:cs typeface="2  Titr" pitchFamily="2" charset="0"/>
              </a:rPr>
              <a:t/>
            </a:r>
            <a:br>
              <a:rPr lang="ar-SA" altLang="fa-IR" sz="2800" b="1" i="1">
                <a:cs typeface="2  Titr" pitchFamily="2" charset="0"/>
              </a:rPr>
            </a:br>
            <a:endParaRPr lang="en-US" altLang="fa-IR" sz="2800" b="1" i="1">
              <a:cs typeface="2  Titr" pitchFamily="2"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accent2"/>
            </a:gs>
          </a:gsLst>
          <a:lin ang="5400000" scaled="1"/>
        </a:gra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p:txBody>
          <a:bodyPr/>
          <a:lstStyle/>
          <a:p>
            <a:r>
              <a:rPr lang="ar-SA" altLang="fa-IR" b="1" i="1">
                <a:cs typeface="Jadid" pitchFamily="2" charset="0"/>
              </a:rPr>
              <a:t>اومانيسم</a:t>
            </a:r>
            <a:r>
              <a:rPr lang="fa-IR" altLang="fa-IR" b="1" i="1">
                <a:cs typeface="Jadid" pitchFamily="2" charset="0"/>
              </a:rPr>
              <a:t>-رنسانس</a:t>
            </a:r>
            <a:endParaRPr lang="en-US" altLang="fa-IR" b="1" i="1">
              <a:cs typeface="Jadid" pitchFamily="2" charset="0"/>
            </a:endParaRPr>
          </a:p>
        </p:txBody>
      </p:sp>
      <p:sp>
        <p:nvSpPr>
          <p:cNvPr id="6147" name="Rectangle 3"/>
          <p:cNvSpPr>
            <a:spLocks noGrp="1" noChangeArrowheads="1"/>
          </p:cNvSpPr>
          <p:nvPr>
            <p:ph type="body" idx="1"/>
          </p:nvPr>
        </p:nvSpPr>
        <p:spPr>
          <a:xfrm>
            <a:off x="468313" y="1196975"/>
            <a:ext cx="8218487" cy="4929188"/>
          </a:xfrm>
        </p:spPr>
        <p:txBody>
          <a:bodyPr/>
          <a:lstStyle/>
          <a:p>
            <a:pPr>
              <a:lnSpc>
                <a:spcPct val="90000"/>
              </a:lnSpc>
            </a:pPr>
            <a:r>
              <a:rPr lang="ar-SA" altLang="fa-IR" b="1" i="1">
                <a:solidFill>
                  <a:srgbClr val="990099"/>
                </a:solidFill>
                <a:cs typeface="2  Titr" pitchFamily="2" charset="0"/>
              </a:rPr>
              <a:t>اومانيسم (انسان گرايي يا فرهنگ دوستي)،</a:t>
            </a:r>
            <a:r>
              <a:rPr lang="ar-SA" altLang="fa-IR" b="1" i="1">
                <a:cs typeface="2  Titr" pitchFamily="2" charset="0"/>
              </a:rPr>
              <a:t> جامعه</a:t>
            </a:r>
            <a:r>
              <a:rPr lang="fa-IR" altLang="fa-IR" b="1" i="1">
                <a:cs typeface="2  Titr" pitchFamily="2" charset="0"/>
              </a:rPr>
              <a:t> ی</a:t>
            </a:r>
            <a:r>
              <a:rPr lang="ar-SA" altLang="fa-IR" b="1" i="1">
                <a:cs typeface="2  Titr" pitchFamily="2" charset="0"/>
              </a:rPr>
              <a:t> خردگرايانه را بنياد نهاد و مهد اين حركت تازه ايتاليا بود. رنسانس (احيا، تجديد) در حقيقت، نوعي بازگشت به دوران ادب و هنر گذشته است. شهر </a:t>
            </a:r>
            <a:r>
              <a:rPr lang="ar-SA" altLang="fa-IR" b="1" i="1">
                <a:solidFill>
                  <a:srgbClr val="FF6600"/>
                </a:solidFill>
                <a:cs typeface="2  Titr" pitchFamily="2" charset="0"/>
              </a:rPr>
              <a:t>فلورانس</a:t>
            </a:r>
            <a:r>
              <a:rPr lang="ar-SA" altLang="fa-IR" b="1" i="1">
                <a:cs typeface="2  Titr" pitchFamily="2" charset="0"/>
              </a:rPr>
              <a:t>، مهد رنسانس </a:t>
            </a:r>
            <a:r>
              <a:rPr lang="ar-SA" altLang="fa-IR" b="1" i="1">
                <a:solidFill>
                  <a:srgbClr val="FF6600"/>
                </a:solidFill>
                <a:cs typeface="2  Titr" pitchFamily="2" charset="0"/>
              </a:rPr>
              <a:t>ايتاليا</a:t>
            </a:r>
            <a:r>
              <a:rPr lang="ar-SA" altLang="fa-IR" b="1" i="1">
                <a:cs typeface="2  Titr" pitchFamily="2" charset="0"/>
              </a:rPr>
              <a:t> قلمداد مي­شود و با داشتن بزرگان و نوابغي چون </a:t>
            </a:r>
            <a:r>
              <a:rPr lang="ar-SA" altLang="fa-IR" b="1" i="1">
                <a:solidFill>
                  <a:srgbClr val="66CCFF"/>
                </a:solidFill>
                <a:cs typeface="2  Titr" pitchFamily="2" charset="0"/>
              </a:rPr>
              <a:t>پترارك، ميكل آنژ، لئوناردو داوينچي</a:t>
            </a:r>
            <a:r>
              <a:rPr lang="ar-SA" altLang="fa-IR" b="1" i="1">
                <a:cs typeface="2  Titr" pitchFamily="2" charset="0"/>
              </a:rPr>
              <a:t>، </a:t>
            </a:r>
            <a:r>
              <a:rPr lang="ar-SA" altLang="fa-IR" b="1" i="1">
                <a:solidFill>
                  <a:srgbClr val="66CCFF"/>
                </a:solidFill>
                <a:cs typeface="2  Titr" pitchFamily="2" charset="0"/>
              </a:rPr>
              <a:t>رافائل</a:t>
            </a:r>
            <a:r>
              <a:rPr lang="ar-SA" altLang="fa-IR" b="1" i="1">
                <a:cs typeface="2  Titr" pitchFamily="2" charset="0"/>
              </a:rPr>
              <a:t> و ديگران مي­توان آن را روح رنسانس ناميد. مهمترين رخداد جهان يعني </a:t>
            </a:r>
            <a:r>
              <a:rPr lang="ar-SA" altLang="fa-IR" b="1" i="1">
                <a:solidFill>
                  <a:srgbClr val="66CCFF"/>
                </a:solidFill>
                <a:cs typeface="2  Titr" pitchFamily="2" charset="0"/>
              </a:rPr>
              <a:t>انقلاب صنعتي</a:t>
            </a:r>
            <a:r>
              <a:rPr lang="ar-SA" altLang="fa-IR" b="1" i="1">
                <a:cs typeface="2  Titr" pitchFamily="2" charset="0"/>
              </a:rPr>
              <a:t>، دستاورد انديشه­ فلورانسيها و سپس اومانيستهاي عصر رنسانس است.  </a:t>
            </a:r>
            <a:r>
              <a:rPr lang="en-US" altLang="fa-IR">
                <a:cs typeface="2  Titr" pitchFamily="2" charset="0"/>
              </a:rPr>
              <a:t> </a:t>
            </a: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0">
          <a:gsLst>
            <a:gs pos="0">
              <a:srgbClr val="990099"/>
            </a:gs>
            <a:gs pos="100000">
              <a:srgbClr val="6600FF"/>
            </a:gs>
          </a:gsLst>
          <a:lin ang="5400000" scaled="1"/>
        </a:gra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274638"/>
            <a:ext cx="8229600" cy="850900"/>
          </a:xfrm>
        </p:spPr>
        <p:txBody>
          <a:bodyPr/>
          <a:lstStyle/>
          <a:p>
            <a:r>
              <a:rPr lang="ar-SA" altLang="fa-IR" b="1" i="1"/>
              <a:t>  </a:t>
            </a:r>
            <a:r>
              <a:rPr lang="ar-SA" altLang="fa-IR" b="1" i="1">
                <a:solidFill>
                  <a:srgbClr val="FF6600"/>
                </a:solidFill>
                <a:cs typeface="Jadid" pitchFamily="2" charset="0"/>
              </a:rPr>
              <a:t>دانته (دورانت) آليگيري</a:t>
            </a:r>
            <a:endParaRPr lang="en-US" altLang="fa-IR">
              <a:solidFill>
                <a:srgbClr val="FF6600"/>
              </a:solidFill>
            </a:endParaRPr>
          </a:p>
        </p:txBody>
      </p:sp>
      <p:sp>
        <p:nvSpPr>
          <p:cNvPr id="8195" name="Rectangle 3"/>
          <p:cNvSpPr>
            <a:spLocks noGrp="1" noChangeArrowheads="1"/>
          </p:cNvSpPr>
          <p:nvPr>
            <p:ph type="body" idx="1"/>
          </p:nvPr>
        </p:nvSpPr>
        <p:spPr>
          <a:xfrm>
            <a:off x="457200" y="1196975"/>
            <a:ext cx="8229600" cy="5040313"/>
          </a:xfrm>
        </p:spPr>
        <p:txBody>
          <a:bodyPr/>
          <a:lstStyle/>
          <a:p>
            <a:pPr>
              <a:lnSpc>
                <a:spcPct val="90000"/>
              </a:lnSpc>
            </a:pPr>
            <a:r>
              <a:rPr lang="ar-SA" altLang="fa-IR" b="1" i="1">
                <a:solidFill>
                  <a:srgbClr val="FF6600"/>
                </a:solidFill>
                <a:cs typeface="2  Titr" pitchFamily="2" charset="0"/>
              </a:rPr>
              <a:t>دانته</a:t>
            </a:r>
            <a:r>
              <a:rPr lang="ar-SA" altLang="fa-IR" b="1" i="1">
                <a:cs typeface="2  Titr" pitchFamily="2" charset="0"/>
              </a:rPr>
              <a:t>، بزرگترين شاعر ايتاليا در عصر اومانيسم و زمينه­ساز رنسانس است. </a:t>
            </a:r>
            <a:r>
              <a:rPr lang="ar-SA" altLang="fa-IR" b="1" i="1">
                <a:solidFill>
                  <a:srgbClr val="FF6600"/>
                </a:solidFill>
                <a:cs typeface="2  Titr" pitchFamily="2" charset="0"/>
              </a:rPr>
              <a:t>اثر مشهور او كمدي الهي</a:t>
            </a:r>
            <a:r>
              <a:rPr lang="ar-SA" altLang="fa-IR" b="1" i="1">
                <a:cs typeface="2  Titr" pitchFamily="2" charset="0"/>
              </a:rPr>
              <a:t>، نام دارد اين منظومه­ عظيم، تمثيلي است از سفر روح انسان به سه جايگاه آخرت يعني دورخ، برزخ (اعراف) و بهشت و يك نوع حماسه­ ادبي – ديني است كه كاملاً</a:t>
            </a:r>
            <a:r>
              <a:rPr lang="ar-SA" altLang="fa-IR" b="1" i="1"/>
              <a:t>‌</a:t>
            </a:r>
            <a:r>
              <a:rPr lang="ar-SA" altLang="fa-IR" b="1" i="1">
                <a:cs typeface="2  Titr" pitchFamily="2" charset="0"/>
              </a:rPr>
              <a:t> آفريده­ ذهن و تصور دانته است و </a:t>
            </a:r>
            <a:r>
              <a:rPr lang="ar-SA" altLang="fa-IR" b="1" i="1">
                <a:solidFill>
                  <a:srgbClr val="FF6600"/>
                </a:solidFill>
                <a:cs typeface="2  Titr" pitchFamily="2" charset="0"/>
              </a:rPr>
              <a:t>آنچه به اين اثر ارزش ادبي مي­بخشد تخيل شگفت انگيز نويسنده در</a:t>
            </a:r>
            <a:r>
              <a:rPr lang="ar-SA" altLang="fa-IR" b="1" i="1">
                <a:cs typeface="2  Titr" pitchFamily="2" charset="0"/>
              </a:rPr>
              <a:t> </a:t>
            </a:r>
            <a:r>
              <a:rPr lang="ar-SA" altLang="fa-IR" b="1" i="1">
                <a:solidFill>
                  <a:srgbClr val="FF6600"/>
                </a:solidFill>
                <a:cs typeface="2  Titr" pitchFamily="2" charset="0"/>
              </a:rPr>
              <a:t>تصوير عالم آخرت است.</a:t>
            </a:r>
            <a:r>
              <a:rPr lang="ar-SA" altLang="fa-IR" b="1" i="1">
                <a:cs typeface="2  Titr" pitchFamily="2" charset="0"/>
              </a:rPr>
              <a:t> بوكاچير (قصه پرداز ايتاليايي)، پترارك (شاعر ايتاليايي) جان ميلتون (شاعر مشهور انگليسي) از افرادي هستند كه بيشترين تأثير را از وي پذيرفته­اند.  </a:t>
            </a:r>
            <a:r>
              <a:rPr lang="en-US" altLang="fa-IR">
                <a:cs typeface="2  Titr" pitchFamily="2" charset="0"/>
              </a:rPr>
              <a:t> </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50000">
              <a:schemeClr val="accent2"/>
            </a:gs>
            <a:gs pos="100000">
              <a:schemeClr val="bg1"/>
            </a:gs>
          </a:gsLst>
          <a:lin ang="0" scaled="1"/>
        </a:grad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solidFill>
            <a:schemeClr val="accent1"/>
          </a:solidFill>
        </p:spPr>
        <p:txBody>
          <a:bodyPr/>
          <a:lstStyle/>
          <a:p>
            <a:r>
              <a:rPr lang="ar-SA" altLang="fa-IR" b="1" i="1">
                <a:cs typeface="Jadid" pitchFamily="2" charset="0"/>
              </a:rPr>
              <a:t>دكامرون چيست؟</a:t>
            </a:r>
            <a:r>
              <a:rPr lang="ar-SA" altLang="fa-IR"/>
              <a:t> </a:t>
            </a:r>
            <a:endParaRPr lang="en-US" altLang="fa-IR"/>
          </a:p>
        </p:txBody>
      </p:sp>
      <p:sp>
        <p:nvSpPr>
          <p:cNvPr id="9219" name="Rectangle 3"/>
          <p:cNvSpPr>
            <a:spLocks noGrp="1" noChangeArrowheads="1"/>
          </p:cNvSpPr>
          <p:nvPr>
            <p:ph type="body" idx="1"/>
          </p:nvPr>
        </p:nvSpPr>
        <p:spPr>
          <a:xfrm>
            <a:off x="457200" y="1600200"/>
            <a:ext cx="8229600" cy="3268663"/>
          </a:xfrm>
        </p:spPr>
        <p:txBody>
          <a:bodyPr/>
          <a:lstStyle/>
          <a:p>
            <a:r>
              <a:rPr lang="ar-SA" altLang="fa-IR" b="1" i="1">
                <a:solidFill>
                  <a:srgbClr val="6600FF"/>
                </a:solidFill>
                <a:cs typeface="Jadid" pitchFamily="2" charset="0"/>
              </a:rPr>
              <a:t>اثر بوكاچيو</a:t>
            </a:r>
            <a:r>
              <a:rPr lang="ar-SA" altLang="fa-IR" b="1" i="1">
                <a:solidFill>
                  <a:srgbClr val="FF6600"/>
                </a:solidFill>
                <a:cs typeface="Jadid" pitchFamily="2" charset="0"/>
              </a:rPr>
              <a:t>،</a:t>
            </a:r>
            <a:r>
              <a:rPr lang="ar-SA" altLang="fa-IR" b="1" i="1">
                <a:cs typeface="Jadid" pitchFamily="2" charset="0"/>
              </a:rPr>
              <a:t> قصه پرداز ايتاليايي است كه شامل مجموعه</a:t>
            </a:r>
            <a:r>
              <a:rPr lang="fa-IR" altLang="fa-IR" b="1" i="1">
                <a:cs typeface="Jadid" pitchFamily="2" charset="0"/>
              </a:rPr>
              <a:t> </a:t>
            </a:r>
            <a:r>
              <a:rPr lang="ar-SA" altLang="fa-IR" b="1" i="1">
                <a:cs typeface="Jadid" pitchFamily="2" charset="0"/>
              </a:rPr>
              <a:t>اي از داستانهاي كوتاه است كه بوكاچيو در آنـها از جامعه</a:t>
            </a:r>
            <a:r>
              <a:rPr lang="fa-IR" altLang="fa-IR" b="1" i="1">
                <a:cs typeface="Jadid" pitchFamily="2" charset="0"/>
              </a:rPr>
              <a:t> ی</a:t>
            </a:r>
            <a:r>
              <a:rPr lang="ar-SA" altLang="fa-IR" b="1" i="1">
                <a:cs typeface="Jadid" pitchFamily="2" charset="0"/>
              </a:rPr>
              <a:t> روزگار خود انتقاد مي</a:t>
            </a:r>
            <a:r>
              <a:rPr lang="fa-IR" altLang="fa-IR" b="1" i="1">
                <a:cs typeface="Jadid" pitchFamily="2" charset="0"/>
              </a:rPr>
              <a:t> </a:t>
            </a:r>
            <a:r>
              <a:rPr lang="ar-SA" altLang="fa-IR" b="1" i="1">
                <a:cs typeface="Jadid" pitchFamily="2" charset="0"/>
              </a:rPr>
              <a:t>كند.  </a:t>
            </a:r>
            <a:r>
              <a:rPr lang="en-US" altLang="fa-IR">
                <a:cs typeface="Jadid" pitchFamily="2" charset="0"/>
              </a:rPr>
              <a:t> </a:t>
            </a:r>
          </a:p>
        </p:txBody>
      </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chemeClr val="accent2"/>
            </a:gs>
            <a:gs pos="100000">
              <a:srgbClr val="CC00CC"/>
            </a:gs>
          </a:gsLst>
          <a:path path="shape">
            <a:fillToRect l="50000" t="50000" r="50000" b="50000"/>
          </a:path>
        </a:gradFill>
        <a:effectLst/>
      </p:bgPr>
    </p:bg>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lstStyle/>
          <a:p>
            <a:r>
              <a:rPr lang="ar-SA" altLang="fa-IR" b="1" i="1">
                <a:solidFill>
                  <a:srgbClr val="66CCFF"/>
                </a:solidFill>
                <a:cs typeface="B Titr" panose="00000700000000000000" pitchFamily="2" charset="-78"/>
              </a:rPr>
              <a:t>كلاسيك سيسم</a:t>
            </a:r>
            <a:r>
              <a:rPr lang="ar-SA" altLang="fa-IR"/>
              <a:t> </a:t>
            </a:r>
            <a:endParaRPr lang="en-US" altLang="fa-IR"/>
          </a:p>
        </p:txBody>
      </p:sp>
      <p:sp>
        <p:nvSpPr>
          <p:cNvPr id="10243" name="Rectangle 3"/>
          <p:cNvSpPr>
            <a:spLocks noGrp="1" noChangeArrowheads="1"/>
          </p:cNvSpPr>
          <p:nvPr>
            <p:ph type="body" idx="1"/>
          </p:nvPr>
        </p:nvSpPr>
        <p:spPr/>
        <p:txBody>
          <a:bodyPr/>
          <a:lstStyle/>
          <a:p>
            <a:r>
              <a:rPr lang="ar-SA" altLang="fa-IR" b="1" i="1">
                <a:solidFill>
                  <a:srgbClr val="FF6600"/>
                </a:solidFill>
                <a:cs typeface="Jadid" pitchFamily="2" charset="0"/>
              </a:rPr>
              <a:t>اين مكتب در آغاز قرن هفدهم ميلادي آغاز گرديد و تعريف چندان روشن و دقيقي ندارد، ام</a:t>
            </a:r>
            <a:r>
              <a:rPr lang="fa-IR" altLang="fa-IR" b="1" i="1">
                <a:solidFill>
                  <a:srgbClr val="FF6600"/>
                </a:solidFill>
                <a:cs typeface="Jadid" pitchFamily="2" charset="0"/>
              </a:rPr>
              <a:t>ّ</a:t>
            </a:r>
            <a:r>
              <a:rPr lang="ar-SA" altLang="fa-IR" b="1" i="1">
                <a:solidFill>
                  <a:srgbClr val="FF6600"/>
                </a:solidFill>
                <a:cs typeface="Jadid" pitchFamily="2" charset="0"/>
              </a:rPr>
              <a:t>ا مي</a:t>
            </a:r>
            <a:r>
              <a:rPr lang="fa-IR" altLang="fa-IR" b="1" i="1">
                <a:solidFill>
                  <a:srgbClr val="FF6600"/>
                </a:solidFill>
                <a:cs typeface="Jadid" pitchFamily="2" charset="0"/>
              </a:rPr>
              <a:t> </a:t>
            </a:r>
            <a:r>
              <a:rPr lang="ar-SA" altLang="fa-IR" b="1" i="1">
                <a:solidFill>
                  <a:srgbClr val="FF6600"/>
                </a:solidFill>
                <a:cs typeface="Jadid" pitchFamily="2" charset="0"/>
              </a:rPr>
              <a:t>توان اين مكتب را مكتب سنت گرايي در ادبي</a:t>
            </a:r>
            <a:r>
              <a:rPr lang="fa-IR" altLang="fa-IR" b="1" i="1">
                <a:solidFill>
                  <a:srgbClr val="FF6600"/>
                </a:solidFill>
                <a:cs typeface="Jadid" pitchFamily="2" charset="0"/>
              </a:rPr>
              <a:t>ّ</a:t>
            </a:r>
            <a:r>
              <a:rPr lang="ar-SA" altLang="fa-IR" b="1" i="1">
                <a:solidFill>
                  <a:srgbClr val="FF6600"/>
                </a:solidFill>
                <a:cs typeface="Jadid" pitchFamily="2" charset="0"/>
              </a:rPr>
              <a:t>ات و هنر به ويژه تقليد از نويسندگان باستان دانست.</a:t>
            </a:r>
            <a:endParaRPr lang="fa-IR" altLang="fa-IR" b="1" i="1">
              <a:solidFill>
                <a:srgbClr val="FF6600"/>
              </a:solidFill>
              <a:cs typeface="Jadid" pitchFamily="2" charset="0"/>
            </a:endParaRPr>
          </a:p>
          <a:p>
            <a:r>
              <a:rPr lang="ar-SA" altLang="fa-IR" b="1" i="1">
                <a:solidFill>
                  <a:srgbClr val="FF6600"/>
                </a:solidFill>
                <a:cs typeface="Jadid" pitchFamily="2" charset="0"/>
              </a:rPr>
              <a:t> </a:t>
            </a:r>
            <a:r>
              <a:rPr lang="ar-SA" altLang="fa-IR" b="1" i="1">
                <a:solidFill>
                  <a:srgbClr val="66CCFF"/>
                </a:solidFill>
                <a:cs typeface="Jadid" pitchFamily="2" charset="0"/>
              </a:rPr>
              <a:t>استاد بزرگ اين مكتب در فرانسه </a:t>
            </a:r>
            <a:r>
              <a:rPr lang="ar-SA" altLang="fa-IR" b="1" i="1">
                <a:solidFill>
                  <a:srgbClr val="FF0000"/>
                </a:solidFill>
                <a:cs typeface="Jadid" pitchFamily="2" charset="0"/>
              </a:rPr>
              <a:t>بوالو</a:t>
            </a:r>
            <a:r>
              <a:rPr lang="ar-SA" altLang="fa-IR" b="1" i="1">
                <a:solidFill>
                  <a:srgbClr val="66CCFF"/>
                </a:solidFill>
                <a:cs typeface="Jadid" pitchFamily="2" charset="0"/>
              </a:rPr>
              <a:t> بود.</a:t>
            </a:r>
            <a:r>
              <a:rPr lang="ar-SA" altLang="fa-IR" b="1" i="1">
                <a:solidFill>
                  <a:srgbClr val="FF6600"/>
                </a:solidFill>
                <a:cs typeface="Jadid" pitchFamily="2" charset="0"/>
              </a:rPr>
              <a:t> </a:t>
            </a:r>
            <a:br>
              <a:rPr lang="ar-SA" altLang="fa-IR" b="1" i="1">
                <a:solidFill>
                  <a:srgbClr val="FF6600"/>
                </a:solidFill>
                <a:cs typeface="Jadid" pitchFamily="2" charset="0"/>
              </a:rPr>
            </a:br>
            <a:r>
              <a:rPr lang="ar-SA" altLang="fa-IR" b="1" i="1">
                <a:solidFill>
                  <a:srgbClr val="FF6600"/>
                </a:solidFill>
                <a:cs typeface="Jadid" pitchFamily="2" charset="0"/>
              </a:rPr>
              <a:t/>
            </a:r>
            <a:br>
              <a:rPr lang="ar-SA" altLang="fa-IR" b="1" i="1">
                <a:solidFill>
                  <a:srgbClr val="FF6600"/>
                </a:solidFill>
                <a:cs typeface="Jadid" pitchFamily="2" charset="0"/>
              </a:rPr>
            </a:br>
            <a:endParaRPr lang="en-US" altLang="fa-IR" b="1" i="1">
              <a:solidFill>
                <a:srgbClr val="FF6600"/>
              </a:solidFill>
              <a:cs typeface="Jadid" pitchFamily="2" charset="0"/>
            </a:endParaRP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0">
          <a:gsLst>
            <a:gs pos="0">
              <a:srgbClr val="CC00CC"/>
            </a:gs>
            <a:gs pos="100000">
              <a:schemeClr val="hlink"/>
            </a:gs>
          </a:gsLst>
          <a:lin ang="5400000" scaled="1"/>
        </a:gra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p:txBody>
          <a:bodyPr/>
          <a:lstStyle/>
          <a:p>
            <a:r>
              <a:rPr lang="ar-SA" altLang="fa-IR" sz="3200" b="1" i="1">
                <a:cs typeface="B Titr" panose="00000700000000000000" pitchFamily="2" charset="-78"/>
              </a:rPr>
              <a:t>اصول و قواعد عمده مكتب كلاسيك سيسم عبارتند از:</a:t>
            </a:r>
            <a:r>
              <a:rPr lang="ar-SA" altLang="fa-IR" sz="4000"/>
              <a:t> </a:t>
            </a:r>
            <a:endParaRPr lang="en-US" altLang="fa-IR" sz="4000"/>
          </a:p>
        </p:txBody>
      </p:sp>
      <p:sp>
        <p:nvSpPr>
          <p:cNvPr id="11267" name="Rectangle 3"/>
          <p:cNvSpPr>
            <a:spLocks noGrp="1" noChangeArrowheads="1"/>
          </p:cNvSpPr>
          <p:nvPr>
            <p:ph type="body" idx="1"/>
          </p:nvPr>
        </p:nvSpPr>
        <p:spPr>
          <a:xfrm>
            <a:off x="457200" y="1557338"/>
            <a:ext cx="8229600" cy="4568825"/>
          </a:xfrm>
        </p:spPr>
        <p:txBody>
          <a:bodyPr/>
          <a:lstStyle/>
          <a:p>
            <a:r>
              <a:rPr lang="ar-SA" altLang="fa-IR" b="1" i="1">
                <a:solidFill>
                  <a:srgbClr val="FF6600"/>
                </a:solidFill>
                <a:cs typeface="B Titr" panose="00000700000000000000" pitchFamily="2" charset="-78"/>
              </a:rPr>
              <a:t>  تقليد از طبيعت</a:t>
            </a:r>
            <a:r>
              <a:rPr lang="ar-SA" altLang="fa-IR"/>
              <a:t> </a:t>
            </a:r>
            <a:endParaRPr lang="fa-IR" altLang="fa-IR"/>
          </a:p>
          <a:p>
            <a:endParaRPr lang="en-US" altLang="fa-IR"/>
          </a:p>
        </p:txBody>
      </p:sp>
      <p:sp>
        <p:nvSpPr>
          <p:cNvPr id="11269" name="Rectangle 5"/>
          <p:cNvSpPr>
            <a:spLocks noChangeArrowheads="1"/>
          </p:cNvSpPr>
          <p:nvPr/>
        </p:nvSpPr>
        <p:spPr bwMode="auto">
          <a:xfrm>
            <a:off x="611188" y="2276475"/>
            <a:ext cx="8208962" cy="39909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ar-SA" altLang="fa-IR" sz="3200" b="1" i="1">
                <a:cs typeface="B Titr" panose="00000700000000000000" pitchFamily="2" charset="-78"/>
              </a:rPr>
              <a:t>اين اصل به طور دقيق، كه چه معنايي دارد توضيح داده نشده اما بوالو، اديب و منتقد فرانسوي، گفته است: «حتي يك لحظه از طبيعت غافل نشويد.» شايد مقصود او اين بوده است كه بايد همانند قدما، طبيعت را محور كار هنري خود قرار داد. </a:t>
            </a:r>
            <a:br>
              <a:rPr lang="ar-SA" altLang="fa-IR" sz="3200" b="1" i="1">
                <a:cs typeface="B Titr" panose="00000700000000000000" pitchFamily="2" charset="-78"/>
              </a:rPr>
            </a:br>
            <a:r>
              <a:rPr lang="ar-SA" altLang="fa-IR" sz="3200" b="1" i="1">
                <a:cs typeface="B Titr" panose="00000700000000000000" pitchFamily="2" charset="-78"/>
              </a:rPr>
              <a:t>ارسطو، هنر را تقليد از طبيعت مي­داند و معتقد است كه تفاوت هنرها در نوع تقليد است بنا بر اعتقاد كلاسيك اين است كه همه چيز گفته شده است.  </a:t>
            </a:r>
            <a:r>
              <a:rPr lang="en-US" altLang="fa-IR" sz="3200">
                <a:cs typeface="B Titr" panose="00000700000000000000" pitchFamily="2" charset="-78"/>
              </a:rPr>
              <a:t> </a:t>
            </a:r>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1"/>
            </a:gs>
            <a:gs pos="50000">
              <a:srgbClr val="990099"/>
            </a:gs>
            <a:gs pos="100000">
              <a:schemeClr val="accent1"/>
            </a:gs>
          </a:gsLst>
          <a:lin ang="18900000" scaled="1"/>
        </a:gra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r>
              <a:rPr lang="ar-SA" altLang="fa-IR" sz="3200" b="1" i="1">
                <a:cs typeface="B Titr" panose="00000700000000000000" pitchFamily="2" charset="-78"/>
              </a:rPr>
              <a:t>اصول و قواعد عمده مكتب كلاسيك سيسم عبارتند از:</a:t>
            </a:r>
            <a:endParaRPr lang="en-US" altLang="fa-IR" sz="3200" b="1" i="1">
              <a:cs typeface="B Titr" panose="00000700000000000000" pitchFamily="2" charset="-78"/>
            </a:endParaRPr>
          </a:p>
        </p:txBody>
      </p:sp>
      <p:sp>
        <p:nvSpPr>
          <p:cNvPr id="12291" name="Rectangle 3"/>
          <p:cNvSpPr>
            <a:spLocks noGrp="1" noChangeArrowheads="1"/>
          </p:cNvSpPr>
          <p:nvPr>
            <p:ph type="body" idx="1"/>
          </p:nvPr>
        </p:nvSpPr>
        <p:spPr/>
        <p:txBody>
          <a:bodyPr/>
          <a:lstStyle/>
          <a:p>
            <a:r>
              <a:rPr lang="ar-SA" altLang="fa-IR" b="1" i="1">
                <a:solidFill>
                  <a:schemeClr val="bg1"/>
                </a:solidFill>
              </a:rPr>
              <a:t>  </a:t>
            </a:r>
            <a:r>
              <a:rPr lang="ar-SA" altLang="fa-IR" b="1" i="1">
                <a:solidFill>
                  <a:schemeClr val="bg1"/>
                </a:solidFill>
                <a:cs typeface="Jadid" pitchFamily="2" charset="0"/>
              </a:rPr>
              <a:t>اصل عقل</a:t>
            </a:r>
            <a:endParaRPr lang="en-US" altLang="fa-IR" b="1" i="1">
              <a:solidFill>
                <a:schemeClr val="bg1"/>
              </a:solidFill>
              <a:cs typeface="Jadid" pitchFamily="2" charset="0"/>
            </a:endParaRPr>
          </a:p>
          <a:p>
            <a:r>
              <a:rPr lang="ar-SA" altLang="fa-IR"/>
              <a:t> </a:t>
            </a:r>
            <a:r>
              <a:rPr lang="ar-SA" altLang="fa-IR" b="1" i="1">
                <a:cs typeface="Jadid" pitchFamily="2" charset="0"/>
              </a:rPr>
              <a:t>نظر بوالو، «در اين اصل مي­گويد:« عقل و منطق را دوست بداريد و پيوسته بزرگترين زينت و ارزش اثر خود را از آن كسب كنيد.» به گمان كلاسيكها پيروي از عقل اين است كه اثر هنري از عقلي كه هنرمندان باستان در آثار هنري خود بر آن تأكيد كرده­اند پيروي كند.  </a:t>
            </a:r>
            <a:r>
              <a:rPr lang="en-US" altLang="fa-IR">
                <a:cs typeface="Jadid" pitchFamily="2" charset="0"/>
              </a:rPr>
              <a:t> </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2"/>
            </a:gs>
            <a:gs pos="50000">
              <a:schemeClr val="accent1"/>
            </a:gs>
            <a:gs pos="100000">
              <a:schemeClr val="accent2"/>
            </a:gs>
          </a:gsLst>
          <a:lin ang="18900000" scaled="1"/>
        </a:gradFill>
        <a:effectLst/>
      </p:bgPr>
    </p:bg>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p:txBody>
          <a:bodyPr/>
          <a:lstStyle/>
          <a:p>
            <a:r>
              <a:rPr lang="ar-SA" altLang="fa-IR" sz="2800" b="1" i="1">
                <a:cs typeface="Jadid" pitchFamily="2" charset="0"/>
              </a:rPr>
              <a:t>اصول و قواعد عمده مكتب كلاسيك سيسم عبارتند از:</a:t>
            </a:r>
            <a:endParaRPr lang="en-US" altLang="fa-IR" sz="2800" b="1" i="1">
              <a:cs typeface="Jadid" pitchFamily="2" charset="0"/>
            </a:endParaRPr>
          </a:p>
        </p:txBody>
      </p:sp>
      <p:sp>
        <p:nvSpPr>
          <p:cNvPr id="13315" name="Rectangle 3"/>
          <p:cNvSpPr>
            <a:spLocks noGrp="1" noChangeArrowheads="1"/>
          </p:cNvSpPr>
          <p:nvPr>
            <p:ph type="body" idx="1"/>
          </p:nvPr>
        </p:nvSpPr>
        <p:spPr/>
        <p:txBody>
          <a:bodyPr/>
          <a:lstStyle/>
          <a:p>
            <a:pPr algn="ctr">
              <a:buFontTx/>
              <a:buNone/>
            </a:pPr>
            <a:r>
              <a:rPr lang="ar-SA" altLang="fa-IR" b="1" i="1">
                <a:cs typeface="Jadid" pitchFamily="2" charset="0"/>
              </a:rPr>
              <a:t>  </a:t>
            </a:r>
            <a:r>
              <a:rPr lang="ar-SA" altLang="fa-IR" b="1" i="1">
                <a:solidFill>
                  <a:srgbClr val="FF6600"/>
                </a:solidFill>
                <a:cs typeface="Jadid" pitchFamily="2" charset="0"/>
              </a:rPr>
              <a:t>نزاكت ادبي</a:t>
            </a:r>
            <a:endParaRPr lang="en-US" altLang="fa-IR" b="1" i="1">
              <a:solidFill>
                <a:srgbClr val="FF6600"/>
              </a:solidFill>
              <a:cs typeface="Jadid" pitchFamily="2" charset="0"/>
            </a:endParaRPr>
          </a:p>
          <a:p>
            <a:pPr>
              <a:buFontTx/>
              <a:buNone/>
            </a:pPr>
            <a:r>
              <a:rPr lang="ar-SA" altLang="fa-IR"/>
              <a:t> </a:t>
            </a:r>
            <a:endParaRPr lang="en-US" altLang="fa-IR"/>
          </a:p>
        </p:txBody>
      </p:sp>
      <p:sp>
        <p:nvSpPr>
          <p:cNvPr id="13316" name="Rectangle 4"/>
          <p:cNvSpPr>
            <a:spLocks noChangeArrowheads="1"/>
          </p:cNvSpPr>
          <p:nvPr/>
        </p:nvSpPr>
        <p:spPr bwMode="auto">
          <a:xfrm>
            <a:off x="3132138" y="2660650"/>
            <a:ext cx="5184775" cy="2041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ar-SA" altLang="fa-IR" sz="3200" b="1" i="1">
                <a:cs typeface="B Titr" panose="00000700000000000000" pitchFamily="2" charset="-78"/>
              </a:rPr>
              <a:t>از نظر اين مكتب، اثر ادبي بايد از لحاظ اخلاقي و تاريخي آن چه را كه با عرف و عادت عمومي موافق باشد، مطرح كند</a:t>
            </a:r>
            <a:r>
              <a:rPr lang="en-US" altLang="fa-IR" sz="3200">
                <a:cs typeface="B Titr" panose="00000700000000000000" pitchFamily="2" charset="-78"/>
              </a:rPr>
              <a:t>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50000">
              <a:schemeClr val="accent2"/>
            </a:gs>
            <a:gs pos="100000">
              <a:schemeClr val="bg1"/>
            </a:gs>
          </a:gsLst>
          <a:lin ang="18900000" scaled="1"/>
        </a:gradFill>
        <a:effectLst/>
      </p:bgPr>
    </p:bg>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r>
              <a:rPr lang="ar-SA" altLang="fa-IR" sz="2800" b="1" i="1">
                <a:solidFill>
                  <a:srgbClr val="FF6600"/>
                </a:solidFill>
                <a:cs typeface="B Titr" panose="00000700000000000000" pitchFamily="2" charset="-78"/>
              </a:rPr>
              <a:t>اصول و قواعد عمده مكتب كلاسيك سيسم عبارتند از:</a:t>
            </a:r>
            <a:endParaRPr lang="en-US" altLang="fa-IR" sz="2800" b="1" i="1">
              <a:solidFill>
                <a:srgbClr val="FF6600"/>
              </a:solidFill>
              <a:cs typeface="B Titr" panose="00000700000000000000" pitchFamily="2" charset="-78"/>
            </a:endParaRPr>
          </a:p>
        </p:txBody>
      </p:sp>
      <p:sp>
        <p:nvSpPr>
          <p:cNvPr id="14339" name="Rectangle 3"/>
          <p:cNvSpPr>
            <a:spLocks noGrp="1" noChangeArrowheads="1"/>
          </p:cNvSpPr>
          <p:nvPr>
            <p:ph type="body" idx="1"/>
          </p:nvPr>
        </p:nvSpPr>
        <p:spPr>
          <a:xfrm>
            <a:off x="457200" y="1125538"/>
            <a:ext cx="8229600" cy="5000625"/>
          </a:xfrm>
        </p:spPr>
        <p:txBody>
          <a:bodyPr/>
          <a:lstStyle/>
          <a:p>
            <a:pPr>
              <a:lnSpc>
                <a:spcPct val="90000"/>
              </a:lnSpc>
            </a:pPr>
            <a:r>
              <a:rPr lang="ar-SA" altLang="fa-IR" sz="2800" b="1" i="1"/>
              <a:t>  </a:t>
            </a:r>
            <a:r>
              <a:rPr lang="ar-SA" altLang="fa-IR" sz="2800" b="1" i="1">
                <a:cs typeface="2  Titr" pitchFamily="2" charset="0"/>
              </a:rPr>
              <a:t>آموزندگي و خوشايندي</a:t>
            </a:r>
            <a:endParaRPr lang="en-US" altLang="fa-IR" sz="2800" b="1" i="1">
              <a:cs typeface="2  Titr" pitchFamily="2" charset="0"/>
            </a:endParaRPr>
          </a:p>
          <a:p>
            <a:pPr>
              <a:lnSpc>
                <a:spcPct val="90000"/>
              </a:lnSpc>
            </a:pPr>
            <a:r>
              <a:rPr lang="ar-SA" altLang="fa-IR" sz="2800" b="1" i="1">
                <a:solidFill>
                  <a:srgbClr val="000000"/>
                </a:solidFill>
                <a:cs typeface="2  Titr" pitchFamily="2" charset="0"/>
              </a:rPr>
              <a:t>كلاسيكها بر اين باورند كه اثر هنري بايد خوشايند و آموزنده باشد و مخاطب نكته­اي از آن فراگيرد و نيز دچار انبساط خاطر شود، از اين رو آثار آنها بسيار اخلاقي و پند آموز است. كلاسيک سيستم فرانسه، نقطه­ اوج كلاسيک سيسم اروپاست؛ به خصوص در زمان لويي چهاردهم از مشهورترين هنرمندان كلاسيك در انگلستان ميلتون (شاعر بزرگ)، در آلمان اوپيتز (شاعر معروف)، در ايتاليا لسينگ (نويسنده و نقاد تئاتر)، گلدوني (نويسنده­ كمدي تئاتر و آلفيوي (گوينده­ تراژدي) را مي­توان نام برد. </a:t>
            </a:r>
            <a:br>
              <a:rPr lang="ar-SA" altLang="fa-IR" sz="2800" b="1" i="1">
                <a:solidFill>
                  <a:srgbClr val="000000"/>
                </a:solidFill>
                <a:cs typeface="2  Titr" pitchFamily="2" charset="0"/>
              </a:rPr>
            </a:br>
            <a:r>
              <a:rPr lang="ar-SA" altLang="fa-IR" sz="2800" b="1" i="1">
                <a:solidFill>
                  <a:srgbClr val="000000"/>
                </a:solidFill>
                <a:cs typeface="2  Titr" pitchFamily="2" charset="0"/>
              </a:rPr>
              <a:t>آثار كلاسيكها: براي مطالعه آثار كلاسيكها مي­توانيد به صفحات 192، 193،194.195 كتاب مراجعه كنيد.  </a:t>
            </a:r>
            <a:r>
              <a:rPr lang="en-US" altLang="fa-IR" sz="2800">
                <a:solidFill>
                  <a:srgbClr val="000000"/>
                </a:solidFill>
                <a:cs typeface="2  Titr" pitchFamily="2" charset="0"/>
              </a:rPr>
              <a:t> </a:t>
            </a:r>
            <a:r>
              <a:rPr lang="ar-SA" altLang="fa-IR" sz="2800">
                <a:solidFill>
                  <a:srgbClr val="000000"/>
                </a:solidFill>
                <a:cs typeface="2  Titr" pitchFamily="2" charset="0"/>
              </a:rPr>
              <a:t> </a:t>
            </a:r>
            <a:endParaRPr lang="en-US" altLang="fa-IR" sz="2800">
              <a:solidFill>
                <a:srgbClr val="000000"/>
              </a:solidFill>
              <a:cs typeface="2  Titr" pitchFamily="2" charset="0"/>
            </a:endParaRPr>
          </a:p>
          <a:p>
            <a:pPr>
              <a:lnSpc>
                <a:spcPct val="90000"/>
              </a:lnSpc>
            </a:pPr>
            <a:endParaRPr lang="en-US" altLang="fa-IR" sz="2800">
              <a:solidFill>
                <a:srgbClr val="000000"/>
              </a:solidFill>
              <a:cs typeface="2  Titr" pitchFamily="2"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bg>
      <p:bgPr>
        <a:gradFill rotWithShape="0">
          <a:gsLst>
            <a:gs pos="0">
              <a:schemeClr val="bg1"/>
            </a:gs>
            <a:gs pos="50000">
              <a:schemeClr val="bg1">
                <a:gamma/>
                <a:shade val="46275"/>
                <a:invGamma/>
              </a:schemeClr>
            </a:gs>
            <a:gs pos="100000">
              <a:schemeClr val="bg1"/>
            </a:gs>
          </a:gsLst>
          <a:lin ang="18900000" scaled="1"/>
        </a:gradFill>
        <a:effectLst/>
      </p:bgPr>
    </p:bg>
    <p:spTree>
      <p:nvGrpSpPr>
        <p:cNvPr id="1" name=""/>
        <p:cNvGrpSpPr/>
        <p:nvPr/>
      </p:nvGrpSpPr>
      <p:grpSpPr>
        <a:xfrm>
          <a:off x="0" y="0"/>
          <a:ext cx="0" cy="0"/>
          <a:chOff x="0" y="0"/>
          <a:chExt cx="0" cy="0"/>
        </a:xfrm>
      </p:grpSpPr>
      <p:graphicFrame>
        <p:nvGraphicFramePr>
          <p:cNvPr id="2" name="Diagram 1"/>
          <p:cNvGraphicFramePr/>
          <p:nvPr/>
        </p:nvGraphicFramePr>
        <p:xfrm>
          <a:off x="431800" y="239713"/>
          <a:ext cx="8208963" cy="635793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5374" name="Rectangle 14"/>
          <p:cNvSpPr>
            <a:spLocks noChangeArrowheads="1"/>
          </p:cNvSpPr>
          <p:nvPr/>
        </p:nvSpPr>
        <p:spPr bwMode="auto">
          <a:xfrm>
            <a:off x="4924425" y="3246438"/>
            <a:ext cx="511175"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ar-SA" altLang="fa-IR" b="1" i="1"/>
              <a:t> </a:t>
            </a:r>
            <a:endParaRPr lang="ar-SA" altLang="fa-IR"/>
          </a:p>
        </p:txBody>
      </p:sp>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accent2"/>
            </a:gs>
          </a:gsLst>
          <a:lin ang="5400000" scaled="1"/>
        </a:gradFill>
        <a:effectLst/>
      </p:bgPr>
    </p:bg>
    <p:spTree>
      <p:nvGrpSpPr>
        <p:cNvPr id="1" name=""/>
        <p:cNvGrpSpPr/>
        <p:nvPr/>
      </p:nvGrpSpPr>
      <p:grpSpPr>
        <a:xfrm>
          <a:off x="0" y="0"/>
          <a:ext cx="0" cy="0"/>
          <a:chOff x="0" y="0"/>
          <a:chExt cx="0" cy="0"/>
        </a:xfrm>
      </p:grpSpPr>
      <p:graphicFrame>
        <p:nvGraphicFramePr>
          <p:cNvPr id="2" name="Diagram 1"/>
          <p:cNvGraphicFramePr/>
          <p:nvPr/>
        </p:nvGraphicFramePr>
        <p:xfrm>
          <a:off x="431800" y="239713"/>
          <a:ext cx="8208963" cy="5832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1"/>
            </a:gs>
            <a:gs pos="100000">
              <a:srgbClr val="66FF66"/>
            </a:gs>
          </a:gsLst>
          <a:lin ang="5400000" scaled="1"/>
        </a:gra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r>
              <a:rPr lang="ar-SA" altLang="fa-IR" sz="3200" b="1" i="1">
                <a:cs typeface="2  Titr" pitchFamily="2" charset="0"/>
              </a:rPr>
              <a:t>چند تن از هنرمندان كلاسيك اروپا با اثر مشهور آنان</a:t>
            </a:r>
            <a:r>
              <a:rPr lang="ar-SA" altLang="fa-IR" sz="4000"/>
              <a:t> </a:t>
            </a:r>
            <a:endParaRPr lang="en-US" altLang="fa-IR" sz="4000"/>
          </a:p>
        </p:txBody>
      </p:sp>
      <p:sp>
        <p:nvSpPr>
          <p:cNvPr id="20483" name="Rectangle 3"/>
          <p:cNvSpPr>
            <a:spLocks noGrp="1" noChangeArrowheads="1"/>
          </p:cNvSpPr>
          <p:nvPr>
            <p:ph type="body" idx="1"/>
          </p:nvPr>
        </p:nvSpPr>
        <p:spPr/>
        <p:txBody>
          <a:bodyPr/>
          <a:lstStyle/>
          <a:p>
            <a:r>
              <a:rPr lang="ar-SA" altLang="fa-IR" sz="3600" b="1" i="1">
                <a:solidFill>
                  <a:srgbClr val="FF6600"/>
                </a:solidFill>
                <a:cs typeface="2  Titr" pitchFamily="2" charset="0"/>
              </a:rPr>
              <a:t>بوالو</a:t>
            </a:r>
            <a:r>
              <a:rPr lang="ar-SA" altLang="fa-IR" sz="3600" b="1" i="1">
                <a:cs typeface="2  Titr" pitchFamily="2" charset="0"/>
              </a:rPr>
              <a:t> : </a:t>
            </a:r>
            <a:r>
              <a:rPr lang="ar-SA" altLang="fa-IR" sz="3600" b="1" i="1">
                <a:solidFill>
                  <a:srgbClr val="6600FF"/>
                </a:solidFill>
                <a:cs typeface="2  Titr" pitchFamily="2" charset="0"/>
              </a:rPr>
              <a:t>اثر مشهور او كتاب «فن شعر» است. </a:t>
            </a:r>
            <a:br>
              <a:rPr lang="ar-SA" altLang="fa-IR" sz="3600" b="1" i="1">
                <a:solidFill>
                  <a:srgbClr val="6600FF"/>
                </a:solidFill>
                <a:cs typeface="2  Titr" pitchFamily="2" charset="0"/>
              </a:rPr>
            </a:br>
            <a:r>
              <a:rPr lang="ar-SA" altLang="fa-IR" sz="3600" b="1" i="1">
                <a:solidFill>
                  <a:srgbClr val="FF6600"/>
                </a:solidFill>
                <a:cs typeface="2  Titr" pitchFamily="2" charset="0"/>
              </a:rPr>
              <a:t>مولير</a:t>
            </a:r>
            <a:r>
              <a:rPr lang="ar-SA" altLang="fa-IR" sz="3600" b="1" i="1">
                <a:cs typeface="2  Titr" pitchFamily="2" charset="0"/>
              </a:rPr>
              <a:t>: </a:t>
            </a:r>
            <a:r>
              <a:rPr lang="ar-SA" altLang="fa-IR" sz="3600" b="1" i="1">
                <a:solidFill>
                  <a:srgbClr val="CC00CC"/>
                </a:solidFill>
                <a:cs typeface="2  Titr" pitchFamily="2" charset="0"/>
              </a:rPr>
              <a:t>اثر مشهور او «نمايش نامه خسيس» است كه به بيشتر زبانهاي دنيا ترجمه شده است. </a:t>
            </a:r>
            <a:br>
              <a:rPr lang="ar-SA" altLang="fa-IR" sz="3600" b="1" i="1">
                <a:solidFill>
                  <a:srgbClr val="CC00CC"/>
                </a:solidFill>
                <a:cs typeface="2  Titr" pitchFamily="2" charset="0"/>
              </a:rPr>
            </a:br>
            <a:r>
              <a:rPr lang="ar-SA" altLang="fa-IR" sz="3600" b="1" i="1">
                <a:solidFill>
                  <a:srgbClr val="FF6600"/>
                </a:solidFill>
                <a:cs typeface="2  Titr" pitchFamily="2" charset="0"/>
              </a:rPr>
              <a:t>راسين</a:t>
            </a:r>
            <a:r>
              <a:rPr lang="ar-SA" altLang="fa-IR" sz="3600" b="1" i="1">
                <a:cs typeface="2  Titr" pitchFamily="2" charset="0"/>
              </a:rPr>
              <a:t> : </a:t>
            </a:r>
            <a:r>
              <a:rPr lang="ar-SA" altLang="fa-IR" sz="3600" b="1" i="1">
                <a:solidFill>
                  <a:srgbClr val="3366FF"/>
                </a:solidFill>
                <a:cs typeface="2  Titr" pitchFamily="2" charset="0"/>
              </a:rPr>
              <a:t>اثر مشهور او چهار تراژدي است كه به نوعي با ايرانيان در ارتباطند. </a:t>
            </a:r>
            <a:br>
              <a:rPr lang="ar-SA" altLang="fa-IR" sz="3600" b="1" i="1">
                <a:solidFill>
                  <a:srgbClr val="3366FF"/>
                </a:solidFill>
                <a:cs typeface="2  Titr" pitchFamily="2" charset="0"/>
              </a:rPr>
            </a:br>
            <a:r>
              <a:rPr lang="ar-SA" altLang="fa-IR" sz="3600" b="1" i="1">
                <a:solidFill>
                  <a:srgbClr val="3366FF"/>
                </a:solidFill>
                <a:cs typeface="2  Titr" pitchFamily="2" charset="0"/>
              </a:rPr>
              <a:t>تراژديهاي: استر. اسكندر كبير، مهرداد و بايزيد است.  </a:t>
            </a:r>
            <a:r>
              <a:rPr lang="en-US" altLang="fa-IR" sz="3600">
                <a:solidFill>
                  <a:srgbClr val="3366FF"/>
                </a:solidFill>
                <a:cs typeface="2  Titr" pitchFamily="2" charset="0"/>
              </a:rPr>
              <a:t>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ar-SA" altLang="fa-IR" b="1" i="1">
                <a:cs typeface="2  Titr" pitchFamily="2" charset="0"/>
              </a:rPr>
              <a:t>عصر روشنگري و رومانتيسيسم</a:t>
            </a:r>
            <a:r>
              <a:rPr lang="ar-SA" altLang="fa-IR">
                <a:cs typeface="2  Titr" pitchFamily="2" charset="0"/>
              </a:rPr>
              <a:t> </a:t>
            </a:r>
            <a:endParaRPr lang="en-US" altLang="fa-IR">
              <a:cs typeface="2  Titr" pitchFamily="2" charset="0"/>
            </a:endParaRPr>
          </a:p>
        </p:txBody>
      </p:sp>
      <p:sp>
        <p:nvSpPr>
          <p:cNvPr id="21507" name="Rectangle 3"/>
          <p:cNvSpPr>
            <a:spLocks noGrp="1" noChangeArrowheads="1"/>
          </p:cNvSpPr>
          <p:nvPr>
            <p:ph type="body" idx="1"/>
          </p:nvPr>
        </p:nvSpPr>
        <p:spPr/>
        <p:txBody>
          <a:bodyPr/>
          <a:lstStyle/>
          <a:p>
            <a:r>
              <a:rPr lang="ar-SA" altLang="fa-IR" b="1" i="1">
                <a:cs typeface="2  Titr" pitchFamily="2" charset="0"/>
              </a:rPr>
              <a:t>جنبش رمانتيسيسم، با انديشه­هاي ژان ژاك روسو و ولتر در ربع سوم قرن هجدهم با انديشه­ روشنگري آغاز گرديد و با انتشار ترانه­هاي غنايي، اثر كالريج و ويليام ورازورت در انگلستان، جنبش رمانتيك، به معناي واقعي آن، خود را به جهان معرفي كرد. </a:t>
            </a:r>
            <a:br>
              <a:rPr lang="ar-SA" altLang="fa-IR" b="1" i="1">
                <a:cs typeface="2  Titr" pitchFamily="2" charset="0"/>
              </a:rPr>
            </a:br>
            <a:r>
              <a:rPr lang="ar-SA" altLang="fa-IR" b="1" i="1">
                <a:cs typeface="2  Titr" pitchFamily="2" charset="0"/>
              </a:rPr>
              <a:t/>
            </a:r>
            <a:br>
              <a:rPr lang="ar-SA" altLang="fa-IR" b="1" i="1">
                <a:cs typeface="2  Titr" pitchFamily="2" charset="0"/>
              </a:rPr>
            </a:br>
            <a:endParaRPr lang="en-US" altLang="fa-IR" b="1" i="1">
              <a:cs typeface="2  Titr" pitchFamily="2" charset="0"/>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2"/>
            </a:gs>
            <a:gs pos="50000">
              <a:srgbClr val="990099"/>
            </a:gs>
            <a:gs pos="100000">
              <a:schemeClr val="bg2"/>
            </a:gs>
          </a:gsLst>
          <a:lin ang="18900000" scaled="1"/>
        </a:gradFill>
        <a:effectLst/>
      </p:bgPr>
    </p:bg>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p:txBody>
          <a:bodyPr/>
          <a:lstStyle/>
          <a:p>
            <a:r>
              <a:rPr lang="ar-SA" altLang="fa-IR" sz="3600" b="1" i="1">
                <a:cs typeface="2  Titr" pitchFamily="2" charset="0"/>
              </a:rPr>
              <a:t>برخي تعريفها درباره</a:t>
            </a:r>
            <a:r>
              <a:rPr lang="fa-IR" altLang="fa-IR" sz="3600" b="1" i="1">
                <a:cs typeface="2  Titr" pitchFamily="2" charset="0"/>
              </a:rPr>
              <a:t> ی</a:t>
            </a:r>
            <a:r>
              <a:rPr lang="ar-SA" altLang="fa-IR" sz="3600" b="1" i="1">
                <a:cs typeface="2  Titr" pitchFamily="2" charset="0"/>
              </a:rPr>
              <a:t> رمانتيسيسم عبارتند از:</a:t>
            </a:r>
            <a:r>
              <a:rPr lang="ar-SA" altLang="fa-IR" sz="3600">
                <a:cs typeface="2  Titr" pitchFamily="2" charset="0"/>
              </a:rPr>
              <a:t> </a:t>
            </a:r>
            <a:endParaRPr lang="en-US" altLang="fa-IR" sz="3600">
              <a:cs typeface="2  Titr" pitchFamily="2" charset="0"/>
            </a:endParaRPr>
          </a:p>
        </p:txBody>
      </p:sp>
      <p:sp>
        <p:nvSpPr>
          <p:cNvPr id="22531" name="Rectangle 3"/>
          <p:cNvSpPr>
            <a:spLocks noGrp="1" noChangeArrowheads="1"/>
          </p:cNvSpPr>
          <p:nvPr>
            <p:ph type="body" idx="1"/>
          </p:nvPr>
        </p:nvSpPr>
        <p:spPr/>
        <p:txBody>
          <a:bodyPr/>
          <a:lstStyle/>
          <a:p>
            <a:pPr marL="457200" indent="-457200">
              <a:lnSpc>
                <a:spcPct val="80000"/>
              </a:lnSpc>
              <a:buFontTx/>
              <a:buNone/>
            </a:pPr>
            <a:r>
              <a:rPr lang="en-US" altLang="fa-IR" sz="2400" b="1" i="1">
                <a:cs typeface="2  Titr" pitchFamily="2" charset="0"/>
              </a:rPr>
              <a:t>    </a:t>
            </a:r>
            <a:r>
              <a:rPr lang="ar-SA" altLang="fa-IR" sz="2400" b="1" i="1">
                <a:cs typeface="2  Titr" pitchFamily="2" charset="0"/>
              </a:rPr>
              <a:t>- هنر كلاسيك، محدود و متناهي را تصوير مي­كند اما هنر رمانتيك نامحدود ولايتناهي را نيز در نظر دارد و از آن خبر مي­دهد. </a:t>
            </a:r>
            <a:br>
              <a:rPr lang="ar-SA" altLang="fa-IR" sz="2400" b="1" i="1">
                <a:cs typeface="2  Titr" pitchFamily="2" charset="0"/>
              </a:rPr>
            </a:br>
            <a:endParaRPr lang="en-US" altLang="fa-IR" sz="2400" b="1" i="1">
              <a:cs typeface="2  Titr" pitchFamily="2" charset="0"/>
            </a:endParaRPr>
          </a:p>
          <a:p>
            <a:pPr marL="457200" indent="-457200">
              <a:lnSpc>
                <a:spcPct val="80000"/>
              </a:lnSpc>
              <a:buFontTx/>
              <a:buNone/>
            </a:pPr>
            <a:r>
              <a:rPr lang="ar-SA" altLang="fa-IR" sz="2400" b="1" i="1">
                <a:cs typeface="2  Titr" pitchFamily="2" charset="0"/>
              </a:rPr>
              <a:t/>
            </a:r>
            <a:br>
              <a:rPr lang="ar-SA" altLang="fa-IR" sz="2400" b="1" i="1">
                <a:cs typeface="2  Titr" pitchFamily="2" charset="0"/>
              </a:rPr>
            </a:br>
            <a:r>
              <a:rPr lang="ar-SA" altLang="fa-IR" sz="2400" b="1" i="1">
                <a:cs typeface="2  Titr" pitchFamily="2" charset="0"/>
              </a:rPr>
              <a:t>- رمانتيسيسم در هر زماني، هنر روز است و كلاسيسيسم ، هنر روز قبل. </a:t>
            </a:r>
            <a:endParaRPr lang="en-US" altLang="fa-IR" sz="2400" b="1" i="1">
              <a:cs typeface="2  Titr" pitchFamily="2" charset="0"/>
            </a:endParaRPr>
          </a:p>
          <a:p>
            <a:pPr marL="457200" indent="-457200">
              <a:lnSpc>
                <a:spcPct val="80000"/>
              </a:lnSpc>
              <a:buFontTx/>
              <a:buNone/>
            </a:pPr>
            <a:r>
              <a:rPr lang="ar-SA" altLang="fa-IR" sz="2400" b="1" i="1">
                <a:cs typeface="2  Titr" pitchFamily="2" charset="0"/>
              </a:rPr>
              <a:t/>
            </a:r>
            <a:br>
              <a:rPr lang="ar-SA" altLang="fa-IR" sz="2400" b="1" i="1">
                <a:cs typeface="2  Titr" pitchFamily="2" charset="0"/>
              </a:rPr>
            </a:br>
            <a:r>
              <a:rPr lang="ar-SA" altLang="fa-IR" sz="2400" b="1" i="1">
                <a:cs typeface="2  Titr" pitchFamily="2" charset="0"/>
              </a:rPr>
              <a:t>- كوشش براي فرار از واقعيت. </a:t>
            </a:r>
            <a:br>
              <a:rPr lang="ar-SA" altLang="fa-IR" sz="2400" b="1" i="1">
                <a:cs typeface="2  Titr" pitchFamily="2" charset="0"/>
              </a:rPr>
            </a:br>
            <a:endParaRPr lang="en-US" altLang="fa-IR" sz="2400" b="1" i="1">
              <a:cs typeface="2  Titr" pitchFamily="2" charset="0"/>
            </a:endParaRPr>
          </a:p>
          <a:p>
            <a:pPr marL="457200" indent="-457200">
              <a:lnSpc>
                <a:spcPct val="80000"/>
              </a:lnSpc>
              <a:buFontTx/>
              <a:buNone/>
            </a:pPr>
            <a:r>
              <a:rPr lang="ar-SA" altLang="fa-IR" sz="2400" b="1" i="1">
                <a:cs typeface="2  Titr" pitchFamily="2" charset="0"/>
              </a:rPr>
              <a:t/>
            </a:r>
            <a:br>
              <a:rPr lang="ar-SA" altLang="fa-IR" sz="2400" b="1" i="1">
                <a:cs typeface="2  Titr" pitchFamily="2" charset="0"/>
              </a:rPr>
            </a:br>
            <a:r>
              <a:rPr lang="ar-SA" altLang="fa-IR" sz="2400" b="1" i="1">
                <a:cs typeface="2  Titr" pitchFamily="2" charset="0"/>
              </a:rPr>
              <a:t>- شيوه­ افسانه­اي و جادويي نوشتن. </a:t>
            </a:r>
            <a:br>
              <a:rPr lang="ar-SA" altLang="fa-IR" sz="2400" b="1" i="1">
                <a:cs typeface="2  Titr" pitchFamily="2" charset="0"/>
              </a:rPr>
            </a:br>
            <a:r>
              <a:rPr lang="ar-SA" altLang="fa-IR" sz="2400" b="1" i="1">
                <a:cs typeface="2  Titr" pitchFamily="2" charset="0"/>
              </a:rPr>
              <a:t/>
            </a:r>
            <a:br>
              <a:rPr lang="ar-SA" altLang="fa-IR" sz="2400" b="1" i="1">
                <a:cs typeface="2  Titr" pitchFamily="2" charset="0"/>
              </a:rPr>
            </a:br>
            <a:r>
              <a:rPr lang="ar-SA" altLang="fa-IR" sz="2400" b="1" i="1">
                <a:cs typeface="2  Titr" pitchFamily="2" charset="0"/>
              </a:rPr>
              <a:t/>
            </a:r>
            <a:br>
              <a:rPr lang="ar-SA" altLang="fa-IR" sz="2400" b="1" i="1">
                <a:cs typeface="2  Titr" pitchFamily="2" charset="0"/>
              </a:rPr>
            </a:br>
            <a:endParaRPr lang="en-US" altLang="fa-IR" sz="2400" b="1" i="1">
              <a:cs typeface="2  Titr" pitchFamily="2"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rotWithShape="0">
          <a:gsLst>
            <a:gs pos="0">
              <a:srgbClr val="000000"/>
            </a:gs>
            <a:gs pos="50000">
              <a:srgbClr val="FF6600"/>
            </a:gs>
            <a:gs pos="100000">
              <a:srgbClr val="000000"/>
            </a:gs>
          </a:gsLst>
          <a:lin ang="18900000" scaled="1"/>
        </a:gra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ar-SA" altLang="fa-IR" b="1" i="1">
                <a:cs typeface="2  Titr" pitchFamily="2" charset="0"/>
              </a:rPr>
              <a:t>مهمترين تفاوت كلاسيسيسم و رمانتيسيسم</a:t>
            </a:r>
            <a:r>
              <a:rPr lang="en-US" altLang="fa-IR">
                <a:cs typeface="2  Titr" pitchFamily="2" charset="0"/>
              </a:rPr>
              <a:t> </a:t>
            </a:r>
          </a:p>
        </p:txBody>
      </p:sp>
      <p:sp>
        <p:nvSpPr>
          <p:cNvPr id="23555" name="Rectangle 3"/>
          <p:cNvSpPr>
            <a:spLocks noGrp="1" noChangeArrowheads="1"/>
          </p:cNvSpPr>
          <p:nvPr>
            <p:ph type="body" idx="1"/>
          </p:nvPr>
        </p:nvSpPr>
        <p:spPr/>
        <p:txBody>
          <a:bodyPr/>
          <a:lstStyle/>
          <a:p>
            <a:r>
              <a:rPr lang="ar-SA" altLang="fa-IR" b="1" i="1">
                <a:cs typeface="2  Titr" pitchFamily="2" charset="0"/>
              </a:rPr>
              <a:t>: اين است كه كلاسيكها ايده­آل هستند، يعني در هنر فقط خوبي و زيبايي را مي­خواستند. در حالي كه رمانتيكها مي­كوشند علاوه بر زيباييها، زشتي­ها و بديها را هم نشان دهند.  </a:t>
            </a:r>
            <a:r>
              <a:rPr lang="en-US" altLang="fa-IR">
                <a:cs typeface="2  Titr" pitchFamily="2" charset="0"/>
              </a:rPr>
              <a:t> </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1"/>
            </a:gs>
            <a:gs pos="100000">
              <a:schemeClr val="accent2"/>
            </a:gs>
          </a:gsLst>
          <a:lin ang="5400000" scaled="1"/>
        </a:gradFill>
        <a:effectLst/>
      </p:bgPr>
    </p:bg>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r>
              <a:rPr lang="ar-SA" altLang="fa-IR" b="1" i="1">
                <a:cs typeface="2  Titr" pitchFamily="2" charset="0"/>
              </a:rPr>
              <a:t>  مهمترين اصول رمانتيسيسم عبارتند از:</a:t>
            </a:r>
            <a:r>
              <a:rPr lang="ar-SA" altLang="fa-IR">
                <a:cs typeface="2  Titr" pitchFamily="2" charset="0"/>
              </a:rPr>
              <a:t> </a:t>
            </a:r>
            <a:endParaRPr lang="en-US" altLang="fa-IR">
              <a:cs typeface="2  Titr" pitchFamily="2" charset="0"/>
            </a:endParaRPr>
          </a:p>
        </p:txBody>
      </p:sp>
      <p:sp>
        <p:nvSpPr>
          <p:cNvPr id="24579" name="Rectangle 3"/>
          <p:cNvSpPr>
            <a:spLocks noGrp="1" noChangeArrowheads="1"/>
          </p:cNvSpPr>
          <p:nvPr>
            <p:ph type="body" idx="1"/>
          </p:nvPr>
        </p:nvSpPr>
        <p:spPr/>
        <p:txBody>
          <a:bodyPr/>
          <a:lstStyle/>
          <a:p>
            <a:pPr>
              <a:lnSpc>
                <a:spcPct val="80000"/>
              </a:lnSpc>
            </a:pPr>
            <a:r>
              <a:rPr lang="ar-SA" altLang="fa-IR" sz="2400" b="1" i="1">
                <a:solidFill>
                  <a:srgbClr val="FF6600"/>
                </a:solidFill>
                <a:cs typeface="2  Titr" pitchFamily="2" charset="0"/>
              </a:rPr>
              <a:t>1- آزادي</a:t>
            </a:r>
            <a:r>
              <a:rPr lang="ar-SA" altLang="fa-IR" sz="2400" b="1" i="1">
                <a:cs typeface="2  Titr" pitchFamily="2" charset="0"/>
              </a:rPr>
              <a:t>: بدين معني كه هنرمند هر بخش از زندگي را كه خواست مي­تواند آزادانه به تصوير بكشد</a:t>
            </a:r>
            <a:r>
              <a:rPr lang="en-US" altLang="fa-IR" sz="2400" b="1" i="1">
                <a:cs typeface="2  Titr" pitchFamily="2" charset="0"/>
              </a:rPr>
              <a:t>.</a:t>
            </a:r>
          </a:p>
          <a:p>
            <a:pPr>
              <a:lnSpc>
                <a:spcPct val="80000"/>
              </a:lnSpc>
              <a:buFontTx/>
              <a:buNone/>
            </a:pPr>
            <a:r>
              <a:rPr lang="en-US" altLang="fa-IR" sz="2400">
                <a:cs typeface="2  Titr" pitchFamily="2" charset="0"/>
              </a:rPr>
              <a:t> </a:t>
            </a:r>
          </a:p>
          <a:p>
            <a:pPr>
              <a:lnSpc>
                <a:spcPct val="80000"/>
              </a:lnSpc>
            </a:pPr>
            <a:r>
              <a:rPr lang="ar-SA" altLang="fa-IR" sz="2400" b="1" i="1">
                <a:solidFill>
                  <a:srgbClr val="FF6600"/>
                </a:solidFill>
                <a:cs typeface="2  Titr" pitchFamily="2" charset="0"/>
              </a:rPr>
              <a:t>2- شخصيت</a:t>
            </a:r>
            <a:r>
              <a:rPr lang="ar-SA" altLang="fa-IR" sz="2400" b="1" i="1">
                <a:cs typeface="2  Titr" pitchFamily="2" charset="0"/>
              </a:rPr>
              <a:t>: هنرمند رمانتيك مي­تواند من وجودي خود را در هنر مستقر سازد. </a:t>
            </a:r>
            <a:br>
              <a:rPr lang="ar-SA" altLang="fa-IR" sz="2400" b="1" i="1">
                <a:cs typeface="2  Titr" pitchFamily="2" charset="0"/>
              </a:rPr>
            </a:br>
            <a:endParaRPr lang="en-US" altLang="fa-IR" sz="2400" b="1" i="1">
              <a:cs typeface="2  Titr" pitchFamily="2" charset="0"/>
            </a:endParaRPr>
          </a:p>
          <a:p>
            <a:pPr>
              <a:lnSpc>
                <a:spcPct val="80000"/>
              </a:lnSpc>
            </a:pPr>
            <a:r>
              <a:rPr lang="ar-SA" altLang="fa-IR" sz="2400" b="1" i="1">
                <a:cs typeface="2  Titr" pitchFamily="2" charset="0"/>
              </a:rPr>
              <a:t>3- </a:t>
            </a:r>
            <a:r>
              <a:rPr lang="ar-SA" altLang="fa-IR" sz="2400" b="1" i="1">
                <a:solidFill>
                  <a:srgbClr val="FF6600"/>
                </a:solidFill>
                <a:cs typeface="2  Titr" pitchFamily="2" charset="0"/>
              </a:rPr>
              <a:t>هيجان و احساسات</a:t>
            </a:r>
            <a:r>
              <a:rPr lang="ar-SA" altLang="fa-IR" sz="2400" b="1" i="1">
                <a:cs typeface="2  Titr" pitchFamily="2" charset="0"/>
              </a:rPr>
              <a:t>: رمانتيك مكتب دل است و بدون قيد و بند سخن مي­گويد</a:t>
            </a:r>
            <a:r>
              <a:rPr lang="en-US" altLang="fa-IR" sz="2400">
                <a:cs typeface="2  Titr" pitchFamily="2" charset="0"/>
              </a:rPr>
              <a:t> .</a:t>
            </a:r>
          </a:p>
          <a:p>
            <a:pPr>
              <a:lnSpc>
                <a:spcPct val="80000"/>
              </a:lnSpc>
              <a:buFontTx/>
              <a:buNone/>
            </a:pPr>
            <a:endParaRPr lang="en-US" altLang="fa-IR" sz="2400">
              <a:cs typeface="2  Titr" pitchFamily="2" charset="0"/>
            </a:endParaRPr>
          </a:p>
          <a:p>
            <a:pPr>
              <a:lnSpc>
                <a:spcPct val="80000"/>
              </a:lnSpc>
            </a:pPr>
            <a:r>
              <a:rPr lang="ar-SA" altLang="fa-IR" sz="2400" b="1" i="1">
                <a:solidFill>
                  <a:srgbClr val="FF6600"/>
                </a:solidFill>
                <a:cs typeface="2  Titr" pitchFamily="2" charset="0"/>
              </a:rPr>
              <a:t>4- كشف و شهود</a:t>
            </a:r>
            <a:r>
              <a:rPr lang="ar-SA" altLang="fa-IR" sz="2400" b="1" i="1">
                <a:cs typeface="2  Titr" pitchFamily="2" charset="0"/>
              </a:rPr>
              <a:t>: رمانتيكها با نوعي حالت عارفانه به زندگي مي­نگرند. </a:t>
            </a:r>
            <a:br>
              <a:rPr lang="ar-SA" altLang="fa-IR" sz="2400" b="1" i="1">
                <a:cs typeface="2  Titr" pitchFamily="2" charset="0"/>
              </a:rPr>
            </a:br>
            <a:r>
              <a:rPr lang="ar-SA" altLang="fa-IR" sz="2400" b="1" i="1">
                <a:cs typeface="2  Titr" pitchFamily="2" charset="0"/>
              </a:rPr>
              <a:t/>
            </a:r>
            <a:br>
              <a:rPr lang="ar-SA" altLang="fa-IR" sz="2400" b="1" i="1">
                <a:cs typeface="2  Titr" pitchFamily="2" charset="0"/>
              </a:rPr>
            </a:br>
            <a:r>
              <a:rPr lang="ar-SA" altLang="fa-IR" sz="2400" b="1" i="1">
                <a:cs typeface="2  Titr" pitchFamily="2" charset="0"/>
              </a:rPr>
              <a:t/>
            </a:r>
            <a:br>
              <a:rPr lang="ar-SA" altLang="fa-IR" sz="2400" b="1" i="1">
                <a:cs typeface="2  Titr" pitchFamily="2" charset="0"/>
              </a:rPr>
            </a:br>
            <a:endParaRPr lang="en-US" altLang="fa-IR" sz="2400" b="1" i="1">
              <a:cs typeface="2  Titr" pitchFamily="2" charset="0"/>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50000">
              <a:srgbClr val="990099"/>
            </a:gs>
            <a:gs pos="100000">
              <a:schemeClr val="bg1"/>
            </a:gs>
          </a:gsLst>
          <a:lin ang="18900000" scaled="1"/>
        </a:gradFill>
        <a:effectLst/>
      </p:bgPr>
    </p:bg>
    <p:spTree>
      <p:nvGrpSpPr>
        <p:cNvPr id="1" name=""/>
        <p:cNvGrpSpPr/>
        <p:nvPr/>
      </p:nvGrpSpPr>
      <p:grpSpPr>
        <a:xfrm>
          <a:off x="0" y="0"/>
          <a:ext cx="0" cy="0"/>
          <a:chOff x="0" y="0"/>
          <a:chExt cx="0" cy="0"/>
        </a:xfrm>
      </p:grpSpPr>
      <p:graphicFrame>
        <p:nvGraphicFramePr>
          <p:cNvPr id="2" name="Diagram 1"/>
          <p:cNvGraphicFramePr/>
          <p:nvPr/>
        </p:nvGraphicFramePr>
        <p:xfrm>
          <a:off x="431800" y="239713"/>
          <a:ext cx="8208963" cy="5832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folHlink"/>
            </a:gs>
          </a:gsLst>
          <a:lin ang="5400000" scaled="1"/>
        </a:gra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p:txBody>
          <a:bodyPr/>
          <a:lstStyle/>
          <a:p>
            <a:r>
              <a:rPr lang="ar-SA" altLang="fa-IR" sz="3200" b="1" i="1">
                <a:cs typeface="2  Titr" pitchFamily="2" charset="0"/>
              </a:rPr>
              <a:t>برخي از مشهور ترين هنرمندان رمانتيك عبارتنداز:</a:t>
            </a:r>
            <a:endParaRPr lang="en-US" altLang="fa-IR" sz="3200">
              <a:cs typeface="2  Titr" pitchFamily="2" charset="0"/>
            </a:endParaRPr>
          </a:p>
        </p:txBody>
      </p:sp>
      <p:sp>
        <p:nvSpPr>
          <p:cNvPr id="27651" name="Rectangle 3"/>
          <p:cNvSpPr>
            <a:spLocks noGrp="1" noChangeArrowheads="1"/>
          </p:cNvSpPr>
          <p:nvPr>
            <p:ph type="body" idx="1"/>
          </p:nvPr>
        </p:nvSpPr>
        <p:spPr/>
        <p:txBody>
          <a:bodyPr/>
          <a:lstStyle/>
          <a:p>
            <a:pPr algn="ctr">
              <a:buFontTx/>
              <a:buNone/>
            </a:pPr>
            <a:r>
              <a:rPr lang="ar-SA" altLang="fa-IR" i="1">
                <a:solidFill>
                  <a:srgbClr val="6600FF"/>
                </a:solidFill>
                <a:cs typeface="2  Titr" pitchFamily="2" charset="0"/>
              </a:rPr>
              <a:t>پوشكين، لرمانتوف، شاندره پتوفي</a:t>
            </a:r>
            <a:r>
              <a:rPr lang="ar-SA" altLang="fa-IR" i="1">
                <a:cs typeface="2  Titr" pitchFamily="2" charset="0"/>
              </a:rPr>
              <a:t> كه شاعر هستند. </a:t>
            </a:r>
            <a:br>
              <a:rPr lang="ar-SA" altLang="fa-IR" i="1">
                <a:cs typeface="2  Titr" pitchFamily="2" charset="0"/>
              </a:rPr>
            </a:br>
            <a:endParaRPr lang="en-US" altLang="fa-IR" i="1">
              <a:cs typeface="2  Titr" pitchFamily="2" charset="0"/>
            </a:endParaRPr>
          </a:p>
          <a:p>
            <a:pPr algn="ctr">
              <a:buFontTx/>
              <a:buNone/>
            </a:pPr>
            <a:r>
              <a:rPr lang="ar-SA" altLang="fa-IR" i="1">
                <a:solidFill>
                  <a:schemeClr val="accent1"/>
                </a:solidFill>
                <a:cs typeface="2  Titr" pitchFamily="2" charset="0"/>
              </a:rPr>
              <a:t>والتر اسكات، گوستاو فلوبر</a:t>
            </a:r>
            <a:r>
              <a:rPr lang="ar-SA" altLang="fa-IR" i="1">
                <a:cs typeface="2  Titr" pitchFamily="2" charset="0"/>
              </a:rPr>
              <a:t> : كه رمان نويس بودند.</a:t>
            </a:r>
            <a:endParaRPr lang="en-US" altLang="fa-IR" i="1">
              <a:cs typeface="2  Titr" pitchFamily="2" charset="0"/>
            </a:endParaRPr>
          </a:p>
          <a:p>
            <a:pPr algn="ctr">
              <a:buFontTx/>
              <a:buNone/>
            </a:pPr>
            <a:r>
              <a:rPr lang="ar-SA" altLang="fa-IR" i="1">
                <a:cs typeface="2  Titr" pitchFamily="2" charset="0"/>
              </a:rPr>
              <a:t> </a:t>
            </a:r>
            <a:br>
              <a:rPr lang="ar-SA" altLang="fa-IR" i="1">
                <a:cs typeface="2  Titr" pitchFamily="2" charset="0"/>
              </a:rPr>
            </a:br>
            <a:r>
              <a:rPr lang="ar-SA" altLang="fa-IR" i="1">
                <a:solidFill>
                  <a:srgbClr val="990099"/>
                </a:solidFill>
                <a:cs typeface="2  Titr" pitchFamily="2" charset="0"/>
              </a:rPr>
              <a:t>ويكتورهوگو، گوته</a:t>
            </a:r>
            <a:r>
              <a:rPr lang="ar-SA" altLang="fa-IR" i="1">
                <a:solidFill>
                  <a:srgbClr val="FF6600"/>
                </a:solidFill>
                <a:cs typeface="2  Titr" pitchFamily="2" charset="0"/>
              </a:rPr>
              <a:t> :</a:t>
            </a:r>
            <a:r>
              <a:rPr lang="ar-SA" altLang="fa-IR" i="1">
                <a:cs typeface="2  Titr" pitchFamily="2" charset="0"/>
              </a:rPr>
              <a:t> كه شاعر و نويسنده بودند. </a:t>
            </a:r>
            <a:endParaRPr lang="en-US" altLang="fa-IR" i="1">
              <a:cs typeface="2  Titr" pitchFamily="2" charset="0"/>
            </a:endParaRPr>
          </a:p>
          <a:p>
            <a:pPr algn="ctr">
              <a:buFontTx/>
              <a:buNone/>
            </a:pPr>
            <a:r>
              <a:rPr lang="ar-SA" altLang="fa-IR" i="1">
                <a:cs typeface="2  Titr" pitchFamily="2" charset="0"/>
              </a:rPr>
              <a:t/>
            </a:r>
            <a:br>
              <a:rPr lang="ar-SA" altLang="fa-IR" i="1">
                <a:cs typeface="2  Titr" pitchFamily="2" charset="0"/>
              </a:rPr>
            </a:br>
            <a:r>
              <a:rPr lang="ar-SA" altLang="fa-IR" i="1">
                <a:solidFill>
                  <a:srgbClr val="FF0000"/>
                </a:solidFill>
                <a:cs typeface="2  Titr" pitchFamily="2" charset="0"/>
              </a:rPr>
              <a:t>براي مطالعه آثار رمانتيكها مي</a:t>
            </a:r>
            <a:r>
              <a:rPr lang="en-US" altLang="fa-IR" i="1">
                <a:solidFill>
                  <a:srgbClr val="FF0000"/>
                </a:solidFill>
                <a:cs typeface="2  Titr" pitchFamily="2" charset="0"/>
              </a:rPr>
              <a:t> </a:t>
            </a:r>
            <a:r>
              <a:rPr lang="ar-SA" altLang="fa-IR" i="1">
                <a:solidFill>
                  <a:srgbClr val="FF0000"/>
                </a:solidFill>
                <a:cs typeface="2  Titr" pitchFamily="2" charset="0"/>
              </a:rPr>
              <a:t>توان به صفحات</a:t>
            </a:r>
            <a:endParaRPr lang="en-US" altLang="fa-IR" i="1">
              <a:solidFill>
                <a:srgbClr val="FF0000"/>
              </a:solidFill>
              <a:cs typeface="2  Titr" pitchFamily="2" charset="0"/>
            </a:endParaRPr>
          </a:p>
          <a:p>
            <a:pPr algn="ctr">
              <a:buFontTx/>
              <a:buNone/>
            </a:pPr>
            <a:r>
              <a:rPr lang="en-US" altLang="fa-IR" i="1">
                <a:solidFill>
                  <a:srgbClr val="FF0000"/>
                </a:solidFill>
                <a:cs typeface="2  Titr" pitchFamily="2" charset="0"/>
              </a:rPr>
              <a:t>       </a:t>
            </a:r>
            <a:r>
              <a:rPr lang="ar-SA" altLang="fa-IR" i="1">
                <a:solidFill>
                  <a:srgbClr val="FF0000"/>
                </a:solidFill>
                <a:cs typeface="2  Titr" pitchFamily="2" charset="0"/>
              </a:rPr>
              <a:t> 200 و 201 كتاب مراجعه نمود.  </a:t>
            </a:r>
            <a:r>
              <a:rPr lang="en-US" altLang="fa-IR" i="1">
                <a:solidFill>
                  <a:srgbClr val="FF0000"/>
                </a:solidFill>
                <a:cs typeface="2  Titr" pitchFamily="2" charset="0"/>
              </a:rPr>
              <a:t>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50000">
              <a:schemeClr val="bg1">
                <a:gamma/>
                <a:shade val="46275"/>
                <a:invGamma/>
              </a:schemeClr>
            </a:gs>
            <a:gs pos="100000">
              <a:schemeClr val="bg1"/>
            </a:gs>
          </a:gsLst>
          <a:lin ang="18900000" scaled="1"/>
        </a:gradFill>
        <a:effectLst/>
      </p:bgPr>
    </p:bg>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ar-SA" altLang="fa-IR" b="1" i="1">
                <a:cs typeface="2  Titr" pitchFamily="2" charset="0"/>
              </a:rPr>
              <a:t>واقع گرايي (رئاليسم)</a:t>
            </a:r>
            <a:r>
              <a:rPr lang="ar-SA" altLang="fa-IR">
                <a:cs typeface="2  Titr" pitchFamily="2" charset="0"/>
              </a:rPr>
              <a:t> </a:t>
            </a:r>
            <a:endParaRPr lang="en-US" altLang="fa-IR">
              <a:cs typeface="2  Titr" pitchFamily="2" charset="0"/>
            </a:endParaRPr>
          </a:p>
        </p:txBody>
      </p:sp>
      <p:sp>
        <p:nvSpPr>
          <p:cNvPr id="28675" name="Rectangle 3"/>
          <p:cNvSpPr>
            <a:spLocks noGrp="1" noChangeArrowheads="1"/>
          </p:cNvSpPr>
          <p:nvPr>
            <p:ph type="body" idx="1"/>
          </p:nvPr>
        </p:nvSpPr>
        <p:spPr/>
        <p:txBody>
          <a:bodyPr/>
          <a:lstStyle/>
          <a:p>
            <a:r>
              <a:rPr lang="ar-SA" altLang="fa-IR" b="1" i="1">
                <a:cs typeface="2  Titr" pitchFamily="2" charset="0"/>
              </a:rPr>
              <a:t>رئاليسم مكتبي عيني و غير شخصي است و قهرمانان رمانهاي رئاليستي نه افرادي غير عادي بلكه از مردم عادي هستند. ادبيات رئاليسي (واقع گرايانه) موضوع كار خود را در جامعه معاصر و ساخت و مسائل آن </a:t>
            </a:r>
            <a:endParaRPr lang="fa-IR" altLang="fa-IR" b="1" i="1">
              <a:cs typeface="2  Titr" pitchFamily="2" charset="0"/>
            </a:endParaRPr>
          </a:p>
          <a:p>
            <a:pPr>
              <a:buFontTx/>
              <a:buNone/>
            </a:pPr>
            <a:r>
              <a:rPr lang="ar-SA" altLang="fa-IR" b="1" i="1">
                <a:cs typeface="2  Titr" pitchFamily="2" charset="0"/>
              </a:rPr>
              <a:t>مي</a:t>
            </a:r>
            <a:r>
              <a:rPr lang="fa-IR" altLang="fa-IR" b="1" i="1">
                <a:cs typeface="2  Titr" pitchFamily="2" charset="0"/>
              </a:rPr>
              <a:t> </a:t>
            </a:r>
            <a:r>
              <a:rPr lang="ar-SA" altLang="fa-IR" b="1" i="1">
                <a:cs typeface="2  Titr" pitchFamily="2" charset="0"/>
              </a:rPr>
              <a:t>يافت و از سال 1830 به بعد پا به عرصه ظهور گذاشت.</a:t>
            </a:r>
            <a:r>
              <a:rPr lang="ar-SA" altLang="fa-IR">
                <a:cs typeface="2  Titr" pitchFamily="2" charset="0"/>
              </a:rPr>
              <a:t> </a:t>
            </a:r>
            <a:endParaRPr lang="en-US" altLang="fa-IR">
              <a:cs typeface="2  Titr" pitchFamily="2"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2"/>
            </a:gs>
            <a:gs pos="100000">
              <a:schemeClr val="bg1"/>
            </a:gs>
          </a:gsLst>
          <a:lin ang="18900000" scaled="1"/>
        </a:gra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p:txBody>
          <a:bodyPr/>
          <a:lstStyle/>
          <a:p>
            <a:r>
              <a:rPr lang="ar-SA" altLang="fa-IR" b="1" i="1">
                <a:cs typeface="2  Titr" pitchFamily="2" charset="0"/>
              </a:rPr>
              <a:t>  عوامل ظهور اين مكتب</a:t>
            </a:r>
            <a:r>
              <a:rPr lang="ar-SA" altLang="fa-IR">
                <a:cs typeface="2  Titr" pitchFamily="2" charset="0"/>
              </a:rPr>
              <a:t> </a:t>
            </a:r>
            <a:endParaRPr lang="en-US" altLang="fa-IR">
              <a:cs typeface="2  Titr" pitchFamily="2" charset="0"/>
            </a:endParaRPr>
          </a:p>
        </p:txBody>
      </p:sp>
      <p:sp>
        <p:nvSpPr>
          <p:cNvPr id="29699" name="Rectangle 3"/>
          <p:cNvSpPr>
            <a:spLocks noGrp="1" noChangeArrowheads="1"/>
          </p:cNvSpPr>
          <p:nvPr>
            <p:ph type="body" idx="1"/>
          </p:nvPr>
        </p:nvSpPr>
        <p:spPr/>
        <p:txBody>
          <a:bodyPr/>
          <a:lstStyle/>
          <a:p>
            <a:r>
              <a:rPr lang="ar-SA" altLang="fa-IR" b="1" i="1">
                <a:cs typeface="2  Titr" pitchFamily="2" charset="0"/>
              </a:rPr>
              <a:t>1- شمار زيادي از نويسندگان و هنرمندان نه چندان مشهور، كه خود پرستي رمانتيكها را مسخره مي</a:t>
            </a:r>
            <a:r>
              <a:rPr lang="en-US" altLang="fa-IR" b="1" i="1">
                <a:cs typeface="2  Titr" pitchFamily="2" charset="0"/>
              </a:rPr>
              <a:t> </a:t>
            </a:r>
            <a:r>
              <a:rPr lang="ar-SA" altLang="fa-IR" b="1" i="1">
                <a:cs typeface="2  Titr" pitchFamily="2" charset="0"/>
              </a:rPr>
              <a:t>كردند. </a:t>
            </a:r>
            <a:br>
              <a:rPr lang="ar-SA" altLang="fa-IR" b="1" i="1">
                <a:cs typeface="2  Titr" pitchFamily="2" charset="0"/>
              </a:rPr>
            </a:br>
            <a:r>
              <a:rPr lang="ar-SA" altLang="fa-IR" b="1" i="1">
                <a:cs typeface="2  Titr" pitchFamily="2" charset="0"/>
              </a:rPr>
              <a:t/>
            </a:r>
            <a:br>
              <a:rPr lang="ar-SA" altLang="fa-IR" b="1" i="1">
                <a:cs typeface="2  Titr" pitchFamily="2" charset="0"/>
              </a:rPr>
            </a:br>
            <a:r>
              <a:rPr lang="fa-IR" altLang="fa-IR" b="1" i="1">
                <a:cs typeface="2  Titr" pitchFamily="2" charset="0"/>
              </a:rPr>
              <a:t>2</a:t>
            </a:r>
            <a:r>
              <a:rPr lang="ar-SA" altLang="fa-IR" b="1" i="1">
                <a:cs typeface="2  Titr" pitchFamily="2" charset="0"/>
              </a:rPr>
              <a:t>- وجود كاروكاتوريستها و نقاشان مكتب باربيزون كه در برابر واقعيت گريزي رمانتيكها واكنش نشان </a:t>
            </a:r>
            <a:endParaRPr lang="en-US" altLang="fa-IR" b="1" i="1">
              <a:cs typeface="2  Titr" pitchFamily="2" charset="0"/>
            </a:endParaRPr>
          </a:p>
          <a:p>
            <a:pPr>
              <a:buFontTx/>
              <a:buNone/>
            </a:pPr>
            <a:r>
              <a:rPr lang="ar-SA" altLang="fa-IR" b="1" i="1">
                <a:cs typeface="2  Titr" pitchFamily="2" charset="0"/>
              </a:rPr>
              <a:t>مي</a:t>
            </a:r>
            <a:r>
              <a:rPr lang="en-US" altLang="fa-IR" b="1" i="1">
                <a:cs typeface="2  Titr" pitchFamily="2" charset="0"/>
              </a:rPr>
              <a:t> </a:t>
            </a:r>
            <a:r>
              <a:rPr lang="ar-SA" altLang="fa-IR" b="1" i="1">
                <a:cs typeface="2  Titr" pitchFamily="2" charset="0"/>
              </a:rPr>
              <a:t>دادند و خواهان مشاهده­ مستقيم طبيعت بودند.  </a:t>
            </a:r>
            <a:r>
              <a:rPr lang="en-US" altLang="fa-IR">
                <a:cs typeface="2  Titr" pitchFamily="2" charset="0"/>
              </a:rPr>
              <a:t> </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rotWithShape="0">
          <a:gsLst>
            <a:gs pos="0">
              <a:srgbClr val="6600FF"/>
            </a:gs>
            <a:gs pos="50000">
              <a:schemeClr val="folHlink"/>
            </a:gs>
            <a:gs pos="100000">
              <a:srgbClr val="6600FF"/>
            </a:gs>
          </a:gsLst>
          <a:lin ang="2700000" scaled="1"/>
        </a:gradFill>
        <a:effectLst/>
      </p:bgPr>
    </p:bg>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lstStyle/>
          <a:p>
            <a:r>
              <a:rPr lang="ar-SA" altLang="fa-IR" sz="3200" b="1" i="1">
                <a:cs typeface="2  Titr" pitchFamily="2" charset="0"/>
              </a:rPr>
              <a:t>  از سال 1850 به بعد، واقع گرايي دو شاخه مي</a:t>
            </a:r>
            <a:r>
              <a:rPr lang="en-US" altLang="fa-IR" sz="3200" b="1" i="1">
                <a:cs typeface="2  Titr" pitchFamily="2" charset="0"/>
              </a:rPr>
              <a:t> </a:t>
            </a:r>
            <a:r>
              <a:rPr lang="ar-SA" altLang="fa-IR" sz="3200" b="1" i="1">
                <a:cs typeface="2  Titr" pitchFamily="2" charset="0"/>
              </a:rPr>
              <a:t>شود:</a:t>
            </a:r>
            <a:r>
              <a:rPr lang="ar-SA" altLang="fa-IR" sz="3200">
                <a:cs typeface="2  Titr" pitchFamily="2" charset="0"/>
              </a:rPr>
              <a:t> </a:t>
            </a:r>
            <a:endParaRPr lang="en-US" altLang="fa-IR" sz="3200">
              <a:cs typeface="2  Titr" pitchFamily="2" charset="0"/>
            </a:endParaRPr>
          </a:p>
        </p:txBody>
      </p:sp>
      <p:sp>
        <p:nvSpPr>
          <p:cNvPr id="30723" name="Rectangle 3"/>
          <p:cNvSpPr>
            <a:spLocks noGrp="1" noChangeArrowheads="1"/>
          </p:cNvSpPr>
          <p:nvPr>
            <p:ph type="body" idx="1"/>
          </p:nvPr>
        </p:nvSpPr>
        <p:spPr/>
        <p:txBody>
          <a:bodyPr/>
          <a:lstStyle/>
          <a:p>
            <a:pPr>
              <a:buFontTx/>
              <a:buNone/>
            </a:pPr>
            <a:r>
              <a:rPr lang="ar-SA" altLang="fa-IR" b="1" i="1">
                <a:cs typeface="2  Titr" pitchFamily="2" charset="0"/>
              </a:rPr>
              <a:t>1- واقع گرايي هنري كه مكتب هنر براي هنر، مدافع آن است. </a:t>
            </a:r>
            <a:br>
              <a:rPr lang="ar-SA" altLang="fa-IR" b="1" i="1">
                <a:cs typeface="2  Titr" pitchFamily="2" charset="0"/>
              </a:rPr>
            </a:br>
            <a:r>
              <a:rPr lang="ar-SA" altLang="fa-IR" b="1" i="1">
                <a:cs typeface="2  Titr" pitchFamily="2" charset="0"/>
              </a:rPr>
              <a:t/>
            </a:r>
            <a:br>
              <a:rPr lang="ar-SA" altLang="fa-IR" b="1" i="1">
                <a:cs typeface="2  Titr" pitchFamily="2" charset="0"/>
              </a:rPr>
            </a:br>
            <a:r>
              <a:rPr lang="ar-SA" altLang="fa-IR" b="1" i="1">
                <a:cs typeface="2  Titr" pitchFamily="2" charset="0"/>
              </a:rPr>
              <a:t>2- واقع گرايي علمي يا طبيعت گرايي كه اميل زولا (رمان نويس فرانسوي) از آن دفاع مي</a:t>
            </a:r>
            <a:r>
              <a:rPr lang="en-US" altLang="fa-IR" b="1" i="1">
                <a:cs typeface="2  Titr" pitchFamily="2" charset="0"/>
              </a:rPr>
              <a:t> </a:t>
            </a:r>
            <a:r>
              <a:rPr lang="ar-SA" altLang="fa-IR" b="1" i="1">
                <a:cs typeface="2  Titr" pitchFamily="2" charset="0"/>
              </a:rPr>
              <a:t>كند</a:t>
            </a:r>
            <a:r>
              <a:rPr lang="en-US" altLang="fa-IR">
                <a:cs typeface="2  Titr" pitchFamily="2" charset="0"/>
              </a:rPr>
              <a:t>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2">
                <a:gamma/>
                <a:shade val="26275"/>
                <a:invGamma/>
              </a:schemeClr>
            </a:gs>
          </a:gsLst>
          <a:lin ang="2700000" scaled="1"/>
        </a:gradFill>
        <a:effectLst/>
      </p:bgPr>
    </p:bg>
    <p:spTree>
      <p:nvGrpSpPr>
        <p:cNvPr id="1" name=""/>
        <p:cNvGrpSpPr/>
        <p:nvPr/>
      </p:nvGrpSpPr>
      <p:grpSpPr>
        <a:xfrm>
          <a:off x="0" y="0"/>
          <a:ext cx="0" cy="0"/>
          <a:chOff x="0" y="0"/>
          <a:chExt cx="0" cy="0"/>
        </a:xfrm>
      </p:grpSpPr>
      <p:graphicFrame>
        <p:nvGraphicFramePr>
          <p:cNvPr id="2" name="Diagram 1"/>
          <p:cNvGraphicFramePr/>
          <p:nvPr/>
        </p:nvGraphicFramePr>
        <p:xfrm>
          <a:off x="431800" y="239713"/>
          <a:ext cx="8208963" cy="58324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shade val="26275"/>
                <a:invGamma/>
              </a:schemeClr>
            </a:gs>
          </a:gsLst>
          <a:lin ang="2700000" scaled="1"/>
        </a:gra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57200" y="260350"/>
            <a:ext cx="8229600" cy="360363"/>
          </a:xfrm>
        </p:spPr>
        <p:txBody>
          <a:bodyPr/>
          <a:lstStyle/>
          <a:p>
            <a:r>
              <a:rPr lang="ar-SA" altLang="fa-IR" sz="1600" b="1" i="1">
                <a:cs typeface="2  Titr" pitchFamily="2" charset="0"/>
              </a:rPr>
              <a:t>  </a:t>
            </a:r>
            <a:r>
              <a:rPr lang="ar-SA" altLang="fa-IR" sz="2000" b="1" i="1">
                <a:cs typeface="2  Titr" pitchFamily="2" charset="0"/>
              </a:rPr>
              <a:t>رئاليسم به انواع زير تقسيم مي</a:t>
            </a:r>
            <a:r>
              <a:rPr lang="en-US" altLang="fa-IR" sz="2000" b="1" i="1">
                <a:cs typeface="2  Titr" pitchFamily="2" charset="0"/>
              </a:rPr>
              <a:t> </a:t>
            </a:r>
            <a:r>
              <a:rPr lang="ar-SA" altLang="fa-IR" sz="2000" b="1" i="1">
                <a:cs typeface="2  Titr" pitchFamily="2" charset="0"/>
              </a:rPr>
              <a:t>شود</a:t>
            </a:r>
            <a:r>
              <a:rPr lang="en-US" altLang="fa-IR" sz="1600">
                <a:cs typeface="2  Titr" pitchFamily="2" charset="0"/>
              </a:rPr>
              <a:t> </a:t>
            </a:r>
          </a:p>
        </p:txBody>
      </p:sp>
      <p:sp>
        <p:nvSpPr>
          <p:cNvPr id="34819" name="Rectangle 3"/>
          <p:cNvSpPr>
            <a:spLocks noGrp="1" noChangeArrowheads="1"/>
          </p:cNvSpPr>
          <p:nvPr>
            <p:ph type="body" idx="1"/>
          </p:nvPr>
        </p:nvSpPr>
        <p:spPr>
          <a:xfrm>
            <a:off x="4932363" y="692150"/>
            <a:ext cx="3754437" cy="5832475"/>
          </a:xfrm>
        </p:spPr>
        <p:txBody>
          <a:bodyPr/>
          <a:lstStyle/>
          <a:p>
            <a:pPr>
              <a:lnSpc>
                <a:spcPct val="90000"/>
              </a:lnSpc>
              <a:buFontTx/>
              <a:buNone/>
            </a:pPr>
            <a:r>
              <a:rPr lang="ar-SA" altLang="fa-IR" sz="2000" b="1" i="1">
                <a:solidFill>
                  <a:srgbClr val="FF6600"/>
                </a:solidFill>
                <a:cs typeface="2  Titr" pitchFamily="2" charset="0"/>
              </a:rPr>
              <a:t>1- رئاليسم ابتدايي: در حقيقت رئاليسم ابتدايي خود را متعهد به باز آفريني دقيق و كامل و صادقانه­ي محيط اجتماعي و جهان معاصر مي­بيند و آن را بسيار ساده و همه فهم بيان مي كند. نمونه خوب اين نوع، داستان كوتاه « شنل »</a:t>
            </a:r>
            <a:r>
              <a:rPr lang="ar-SA" altLang="fa-IR" sz="2000" b="1" i="1">
                <a:solidFill>
                  <a:srgbClr val="FF6600"/>
                </a:solidFill>
              </a:rPr>
              <a:t>‌</a:t>
            </a:r>
            <a:r>
              <a:rPr lang="ar-SA" altLang="fa-IR" sz="2000" b="1" i="1">
                <a:solidFill>
                  <a:srgbClr val="FF6600"/>
                </a:solidFill>
                <a:cs typeface="2  Titr" pitchFamily="2" charset="0"/>
              </a:rPr>
              <a:t> نوشته­ « گوگول» است.</a:t>
            </a:r>
            <a:br>
              <a:rPr lang="ar-SA" altLang="fa-IR" sz="2000" b="1" i="1">
                <a:solidFill>
                  <a:srgbClr val="FF6600"/>
                </a:solidFill>
                <a:cs typeface="2  Titr" pitchFamily="2" charset="0"/>
              </a:rPr>
            </a:br>
            <a:r>
              <a:rPr lang="ar-SA" altLang="fa-IR" sz="2000" b="1" i="1">
                <a:solidFill>
                  <a:srgbClr val="3333FF"/>
                </a:solidFill>
                <a:cs typeface="2  Titr" pitchFamily="2" charset="0"/>
              </a:rPr>
              <a:t>2- واقع گرايي سوسياليستي: از سال 1921 در شوروي آغاز و به شرح داستانهاي انقلاب و مبارزه­ مردم اختصاص يافت و بنيان اين مكتب بر «</a:t>
            </a:r>
            <a:r>
              <a:rPr lang="ar-SA" altLang="fa-IR" sz="2000" b="1" i="1">
                <a:solidFill>
                  <a:srgbClr val="3333FF"/>
                </a:solidFill>
              </a:rPr>
              <a:t>‌</a:t>
            </a:r>
            <a:r>
              <a:rPr lang="ar-SA" altLang="fa-IR" sz="2000" b="1" i="1">
                <a:solidFill>
                  <a:srgbClr val="3333FF"/>
                </a:solidFill>
                <a:cs typeface="2  Titr" pitchFamily="2" charset="0"/>
              </a:rPr>
              <a:t>تأكيد بر روي كار»</a:t>
            </a:r>
            <a:r>
              <a:rPr lang="ar-SA" altLang="fa-IR" sz="2000" b="1" i="1">
                <a:solidFill>
                  <a:srgbClr val="3333FF"/>
                </a:solidFill>
              </a:rPr>
              <a:t>‌</a:t>
            </a:r>
            <a:r>
              <a:rPr lang="ar-SA" altLang="fa-IR" sz="2000" b="1" i="1">
                <a:solidFill>
                  <a:srgbClr val="3333FF"/>
                </a:solidFill>
                <a:cs typeface="2  Titr" pitchFamily="2" charset="0"/>
              </a:rPr>
              <a:t> بنا شده است. از اين رو هنرمند بايد مردم را به كار تشويق كند. از نمونه­هاي خوب اين نوع رئاليسم: "سيمان" اثر «گلادكوف»، "ولگا به خزر مي­ريزد" اثر « پيلناك » مي­باشد. </a:t>
            </a:r>
            <a:br>
              <a:rPr lang="ar-SA" altLang="fa-IR" sz="2000" b="1" i="1">
                <a:solidFill>
                  <a:srgbClr val="3333FF"/>
                </a:solidFill>
                <a:cs typeface="2  Titr" pitchFamily="2" charset="0"/>
              </a:rPr>
            </a:br>
            <a:r>
              <a:rPr lang="ar-SA" altLang="fa-IR" sz="2000" b="1" i="1">
                <a:solidFill>
                  <a:srgbClr val="3333FF"/>
                </a:solidFill>
                <a:cs typeface="2  Titr" pitchFamily="2" charset="0"/>
              </a:rPr>
              <a:t/>
            </a:r>
            <a:br>
              <a:rPr lang="ar-SA" altLang="fa-IR" sz="2000" b="1" i="1">
                <a:solidFill>
                  <a:srgbClr val="3333FF"/>
                </a:solidFill>
                <a:cs typeface="2  Titr" pitchFamily="2" charset="0"/>
              </a:rPr>
            </a:br>
            <a:r>
              <a:rPr lang="ar-SA" altLang="fa-IR" sz="2000" b="1" i="1">
                <a:solidFill>
                  <a:srgbClr val="3333FF"/>
                </a:solidFill>
                <a:cs typeface="2  Titr" pitchFamily="2" charset="0"/>
              </a:rPr>
              <a:t/>
            </a:r>
            <a:br>
              <a:rPr lang="ar-SA" altLang="fa-IR" sz="2000" b="1" i="1">
                <a:solidFill>
                  <a:srgbClr val="3333FF"/>
                </a:solidFill>
                <a:cs typeface="2  Titr" pitchFamily="2" charset="0"/>
              </a:rPr>
            </a:br>
            <a:endParaRPr lang="en-US" altLang="fa-IR" sz="2000" b="1" i="1">
              <a:solidFill>
                <a:srgbClr val="3333FF"/>
              </a:solidFill>
              <a:cs typeface="2  Titr" pitchFamily="2" charset="0"/>
            </a:endParaRPr>
          </a:p>
        </p:txBody>
      </p:sp>
      <p:sp>
        <p:nvSpPr>
          <p:cNvPr id="34821" name="Rectangle 5"/>
          <p:cNvSpPr>
            <a:spLocks noChangeArrowheads="1"/>
          </p:cNvSpPr>
          <p:nvPr/>
        </p:nvSpPr>
        <p:spPr bwMode="auto">
          <a:xfrm>
            <a:off x="468313" y="620713"/>
            <a:ext cx="4319587" cy="593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80000"/>
              </a:lnSpc>
              <a:spcBef>
                <a:spcPct val="20000"/>
              </a:spcBef>
            </a:pPr>
            <a:r>
              <a:rPr lang="ar-SA" altLang="fa-IR" sz="2400" b="1" i="1">
                <a:solidFill>
                  <a:srgbClr val="3366FF"/>
                </a:solidFill>
                <a:cs typeface="2  Titr" pitchFamily="2" charset="0"/>
              </a:rPr>
              <a:t>3- واقع گرايي انتقادي: در اين نوع از واقع­گرايي، معمولاً قهرمانان داستان از محيط خويش جلوترند و براي رسيدن به اجتماعي تازه تلاش مي­كنند. بنيان گذاران اين مكتب ماكسيم گوركي است و نويسندگاني چون ويليام فاكز و ارنست همينگوي در اين مكتب جاي مي­گيرند. </a:t>
            </a:r>
            <a:br>
              <a:rPr lang="ar-SA" altLang="fa-IR" sz="2400" b="1" i="1">
                <a:solidFill>
                  <a:srgbClr val="3366FF"/>
                </a:solidFill>
                <a:cs typeface="2  Titr" pitchFamily="2" charset="0"/>
              </a:rPr>
            </a:br>
            <a:r>
              <a:rPr lang="ar-SA" altLang="fa-IR" sz="2400" b="1" i="1">
                <a:solidFill>
                  <a:srgbClr val="CC00CC"/>
                </a:solidFill>
                <a:cs typeface="2  Titr" pitchFamily="2" charset="0"/>
              </a:rPr>
              <a:t/>
            </a:r>
            <a:br>
              <a:rPr lang="ar-SA" altLang="fa-IR" sz="2400" b="1" i="1">
                <a:solidFill>
                  <a:srgbClr val="CC00CC"/>
                </a:solidFill>
                <a:cs typeface="2  Titr" pitchFamily="2" charset="0"/>
              </a:rPr>
            </a:br>
            <a:r>
              <a:rPr lang="ar-SA" altLang="fa-IR" sz="2400" b="1" i="1">
                <a:solidFill>
                  <a:srgbClr val="CC00CC"/>
                </a:solidFill>
                <a:cs typeface="2  Titr" pitchFamily="2" charset="0"/>
              </a:rPr>
              <a:t>4- واقع گرايي جادويي: بنيان­گذار اين مكتب گابريل كارسيا ماركز نويسنده رمان «صد سال تنهايي» است. ماركز در آثارش از تخيل، اسطور ، جادو و عجايب استفاده مي­كند. اما نوشته­هاي او به شدت تعهد آميز و واقع گرايانه است. در اين داستانها همه چيز عادي است اما يك عنصر غير طبيعي در آنها وجود دارد، مانند داستان: زيباترين غريق جهان، اثر ماركز.  </a:t>
            </a:r>
            <a:r>
              <a:rPr lang="en-US" altLang="fa-IR" sz="2400">
                <a:solidFill>
                  <a:srgbClr val="CC00CC"/>
                </a:solidFill>
                <a:cs typeface="2  Titr" pitchFamily="2" charset="0"/>
              </a:rPr>
              <a:t>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gradFill rotWithShape="0">
          <a:gsLst>
            <a:gs pos="0">
              <a:srgbClr val="CCCCFF"/>
            </a:gs>
            <a:gs pos="8999">
              <a:srgbClr val="99CCFF"/>
            </a:gs>
            <a:gs pos="19500">
              <a:srgbClr val="CC99FF"/>
            </a:gs>
            <a:gs pos="32000">
              <a:srgbClr val="9966FF"/>
            </a:gs>
            <a:gs pos="41001">
              <a:srgbClr val="99CCFF"/>
            </a:gs>
            <a:gs pos="50000">
              <a:srgbClr val="CCCCFF"/>
            </a:gs>
            <a:gs pos="59000">
              <a:srgbClr val="99CCFF"/>
            </a:gs>
            <a:gs pos="68000">
              <a:srgbClr val="9966FF"/>
            </a:gs>
            <a:gs pos="80500">
              <a:srgbClr val="CC99FF"/>
            </a:gs>
            <a:gs pos="91001">
              <a:srgbClr val="99CCFF"/>
            </a:gs>
            <a:gs pos="100000">
              <a:srgbClr val="CCCCFF"/>
            </a:gs>
          </a:gsLst>
          <a:lin ang="18900000" scaled="1"/>
        </a:gra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p:txBody>
          <a:bodyPr/>
          <a:lstStyle/>
          <a:p>
            <a:r>
              <a:rPr lang="ar-SA" altLang="fa-IR" b="1" i="1">
                <a:cs typeface="2  Titr" pitchFamily="2" charset="0"/>
              </a:rPr>
              <a:t>طبيعت گرايي ( ناتوراليسم)</a:t>
            </a:r>
            <a:r>
              <a:rPr lang="ar-SA" altLang="fa-IR">
                <a:cs typeface="2  Titr" pitchFamily="2" charset="0"/>
              </a:rPr>
              <a:t> </a:t>
            </a:r>
            <a:endParaRPr lang="en-US" altLang="fa-IR">
              <a:cs typeface="2  Titr" pitchFamily="2" charset="0"/>
            </a:endParaRPr>
          </a:p>
        </p:txBody>
      </p:sp>
      <p:sp>
        <p:nvSpPr>
          <p:cNvPr id="38915" name="Rectangle 3"/>
          <p:cNvSpPr>
            <a:spLocks noGrp="1" noChangeArrowheads="1"/>
          </p:cNvSpPr>
          <p:nvPr>
            <p:ph type="body" idx="1"/>
          </p:nvPr>
        </p:nvSpPr>
        <p:spPr/>
        <p:txBody>
          <a:bodyPr/>
          <a:lstStyle/>
          <a:p>
            <a:pPr>
              <a:lnSpc>
                <a:spcPct val="90000"/>
              </a:lnSpc>
            </a:pPr>
            <a:r>
              <a:rPr lang="ar-SA" altLang="fa-IR" b="1" i="1">
                <a:cs typeface="2  Titr" pitchFamily="2" charset="0"/>
              </a:rPr>
              <a:t>طبيعت گرايي در قديم به معنايي به كار مي­رفت كه ماده­گرايي و لذت جويي و هرگونه دين گريزي را در برمي گرفت. </a:t>
            </a:r>
            <a:br>
              <a:rPr lang="ar-SA" altLang="fa-IR" b="1" i="1">
                <a:cs typeface="2  Titr" pitchFamily="2" charset="0"/>
              </a:rPr>
            </a:br>
            <a:r>
              <a:rPr lang="ar-SA" altLang="fa-IR" b="1" i="1">
                <a:cs typeface="2  Titr" pitchFamily="2" charset="0"/>
              </a:rPr>
              <a:t>به بيان كلي ناتوراليسم فلسفه اي است كه ذهن را وابسته به طبيعت مادي مي­دانند نه مقدم بر آن </a:t>
            </a:r>
            <a:br>
              <a:rPr lang="ar-SA" altLang="fa-IR" b="1" i="1">
                <a:cs typeface="2  Titr" pitchFamily="2" charset="0"/>
              </a:rPr>
            </a:br>
            <a:r>
              <a:rPr lang="ar-SA" altLang="fa-IR" b="1" i="1">
                <a:cs typeface="2  Titr" pitchFamily="2" charset="0"/>
              </a:rPr>
              <a:t>در ادبيات و هنر گرايشي است كه از واقع گرايي (رئاليسم) سرچشمه مي­گيرد. اما با آن متفاوت است. </a:t>
            </a:r>
            <a:br>
              <a:rPr lang="ar-SA" altLang="fa-IR" b="1" i="1">
                <a:cs typeface="2  Titr" pitchFamily="2" charset="0"/>
              </a:rPr>
            </a:br>
            <a:r>
              <a:rPr lang="ar-SA" altLang="fa-IR" b="1" i="1">
                <a:cs typeface="2  Titr" pitchFamily="2" charset="0"/>
              </a:rPr>
              <a:t>در نقاشي نقاش طبيعت­گرا نقاشي بود كه مي­كوشيد تا شكلهاي موجود در طبيعت را به طور دقيق تقليد و نقاشي كن</a:t>
            </a:r>
            <a:r>
              <a:rPr lang="en-US" altLang="fa-IR">
                <a:cs typeface="2  Titr" pitchFamily="2" charset="0"/>
              </a:rPr>
              <a:t> </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EBFA"/>
            </a:gs>
            <a:gs pos="15000">
              <a:srgbClr val="C4D6EB"/>
            </a:gs>
            <a:gs pos="30001">
              <a:srgbClr val="85C2FF"/>
            </a:gs>
            <a:gs pos="50000">
              <a:srgbClr val="5E9EFF"/>
            </a:gs>
            <a:gs pos="70000">
              <a:srgbClr val="85C2FF"/>
            </a:gs>
            <a:gs pos="85000">
              <a:srgbClr val="C4D6EB"/>
            </a:gs>
            <a:gs pos="100000">
              <a:srgbClr val="FFEBFA"/>
            </a:gs>
          </a:gsLst>
          <a:lin ang="18900000" scaled="1"/>
        </a:gra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lstStyle/>
          <a:p>
            <a:r>
              <a:rPr lang="ar-SA" altLang="fa-IR" b="1" i="1">
                <a:cs typeface="2  Titr" pitchFamily="2" charset="0"/>
              </a:rPr>
              <a:t>  مهمترين عناصر آثار ناتوراليسم</a:t>
            </a:r>
            <a:r>
              <a:rPr lang="ar-SA" altLang="fa-IR">
                <a:cs typeface="2  Titr" pitchFamily="2" charset="0"/>
              </a:rPr>
              <a:t> </a:t>
            </a:r>
            <a:endParaRPr lang="en-US" altLang="fa-IR">
              <a:cs typeface="2  Titr" pitchFamily="2" charset="0"/>
            </a:endParaRPr>
          </a:p>
        </p:txBody>
      </p:sp>
      <p:sp>
        <p:nvSpPr>
          <p:cNvPr id="39939" name="Rectangle 3"/>
          <p:cNvSpPr>
            <a:spLocks noGrp="1" noChangeArrowheads="1"/>
          </p:cNvSpPr>
          <p:nvPr>
            <p:ph type="body" idx="1"/>
          </p:nvPr>
        </p:nvSpPr>
        <p:spPr/>
        <p:txBody>
          <a:bodyPr/>
          <a:lstStyle/>
          <a:p>
            <a:pPr>
              <a:lnSpc>
                <a:spcPct val="90000"/>
              </a:lnSpc>
            </a:pPr>
            <a:r>
              <a:rPr lang="ar-SA" altLang="fa-IR" sz="2400" b="1" i="1">
                <a:cs typeface="2  Titr" pitchFamily="2" charset="0"/>
              </a:rPr>
              <a:t>از نظر موضوع: ناتوراليسم چه در رمان و چه در نمايش نامه، همواره تصويرگر طبقات زحمتكش است: به همين سبب آن را شعر تهي دستان گفته­اند. </a:t>
            </a:r>
            <a:br>
              <a:rPr lang="ar-SA" altLang="fa-IR" sz="2400" b="1" i="1">
                <a:cs typeface="2  Titr" pitchFamily="2" charset="0"/>
              </a:rPr>
            </a:br>
            <a:r>
              <a:rPr lang="ar-SA" altLang="fa-IR" sz="2400" b="1" i="1">
                <a:cs typeface="2  Titr" pitchFamily="2" charset="0"/>
              </a:rPr>
              <a:t>1. افشاي بي­عدالتيهاي پنهان </a:t>
            </a:r>
            <a:br>
              <a:rPr lang="ar-SA" altLang="fa-IR" sz="2400" b="1" i="1">
                <a:cs typeface="2  Titr" pitchFamily="2" charset="0"/>
              </a:rPr>
            </a:br>
            <a:r>
              <a:rPr lang="ar-SA" altLang="fa-IR" sz="2400" b="1" i="1">
                <a:cs typeface="2  Titr" pitchFamily="2" charset="0"/>
              </a:rPr>
              <a:t/>
            </a:r>
            <a:br>
              <a:rPr lang="ar-SA" altLang="fa-IR" sz="2400" b="1" i="1">
                <a:cs typeface="2  Titr" pitchFamily="2" charset="0"/>
              </a:rPr>
            </a:br>
            <a:r>
              <a:rPr lang="ar-SA" altLang="fa-IR" sz="2400" b="1" i="1">
                <a:cs typeface="2  Titr" pitchFamily="2" charset="0"/>
              </a:rPr>
              <a:t>2. توصيف مفصل فضاي صحنه­ها. </a:t>
            </a:r>
            <a:br>
              <a:rPr lang="ar-SA" altLang="fa-IR" sz="2400" b="1" i="1">
                <a:cs typeface="2  Titr" pitchFamily="2" charset="0"/>
              </a:rPr>
            </a:br>
            <a:r>
              <a:rPr lang="ar-SA" altLang="fa-IR" sz="2400" b="1" i="1">
                <a:cs typeface="2  Titr" pitchFamily="2" charset="0"/>
              </a:rPr>
              <a:t/>
            </a:r>
            <a:br>
              <a:rPr lang="ar-SA" altLang="fa-IR" sz="2400" b="1" i="1">
                <a:cs typeface="2  Titr" pitchFamily="2" charset="0"/>
              </a:rPr>
            </a:br>
            <a:r>
              <a:rPr lang="ar-SA" altLang="fa-IR" sz="2400" b="1" i="1">
                <a:cs typeface="2  Titr" pitchFamily="2" charset="0"/>
              </a:rPr>
              <a:t>3. نويسنده بايد مشاهده و تجربه را در آثار خود به كار ببرد. </a:t>
            </a:r>
            <a:br>
              <a:rPr lang="ar-SA" altLang="fa-IR" sz="2400" b="1" i="1">
                <a:cs typeface="2  Titr" pitchFamily="2" charset="0"/>
              </a:rPr>
            </a:br>
            <a:r>
              <a:rPr lang="ar-SA" altLang="fa-IR" sz="2400" b="1" i="1">
                <a:cs typeface="2  Titr" pitchFamily="2" charset="0"/>
              </a:rPr>
              <a:t/>
            </a:r>
            <a:br>
              <a:rPr lang="ar-SA" altLang="fa-IR" sz="2400" b="1" i="1">
                <a:cs typeface="2  Titr" pitchFamily="2" charset="0"/>
              </a:rPr>
            </a:br>
            <a:r>
              <a:rPr lang="ar-SA" altLang="fa-IR" sz="2400" b="1" i="1">
                <a:cs typeface="2  Titr" pitchFamily="2" charset="0"/>
              </a:rPr>
              <a:t>4. براي تحليل ابتذال حاكم بر جوامع، همه­ واقيع­ها را بر ملا مي­كردند. </a:t>
            </a:r>
            <a:br>
              <a:rPr lang="ar-SA" altLang="fa-IR" sz="2400" b="1" i="1">
                <a:cs typeface="2  Titr" pitchFamily="2" charset="0"/>
              </a:rPr>
            </a:br>
            <a:r>
              <a:rPr lang="ar-SA" altLang="fa-IR" sz="2400" b="1" i="1">
                <a:cs typeface="2  Titr" pitchFamily="2" charset="0"/>
              </a:rPr>
              <a:t>برخي از نويسندگان معروف ناتوراليست عبارتند از: گرهارت يوهان­ها و پتيان هنر يك ايبسين، جان اشتاين بك.  </a:t>
            </a:r>
            <a:r>
              <a:rPr lang="en-US" altLang="fa-IR" sz="2400">
                <a:cs typeface="2  Titr" pitchFamily="2" charset="0"/>
              </a:rPr>
              <a:t>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rotWithShape="0">
          <a:gsLst>
            <a:gs pos="0">
              <a:srgbClr val="DDEBCF"/>
            </a:gs>
            <a:gs pos="25000">
              <a:srgbClr val="9CB86E"/>
            </a:gs>
            <a:gs pos="50000">
              <a:srgbClr val="156B13"/>
            </a:gs>
            <a:gs pos="75000">
              <a:srgbClr val="9CB86E"/>
            </a:gs>
            <a:gs pos="100000">
              <a:srgbClr val="DDEBCF"/>
            </a:gs>
          </a:gsLst>
          <a:lin ang="18900000" scaled="1"/>
        </a:gradFill>
        <a:effectLst/>
      </p:bgPr>
    </p:bg>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lstStyle/>
          <a:p>
            <a:r>
              <a:rPr lang="ar-SA" altLang="fa-IR" b="1" i="1">
                <a:cs typeface="2  Titr" pitchFamily="2" charset="0"/>
              </a:rPr>
              <a:t>لقب «شعر تهي دستان»</a:t>
            </a:r>
            <a:r>
              <a:rPr lang="ar-SA" altLang="fa-IR" b="1" i="1"/>
              <a:t>‌</a:t>
            </a:r>
            <a:r>
              <a:rPr lang="en-US" altLang="fa-IR">
                <a:cs typeface="2  Titr" pitchFamily="2" charset="0"/>
              </a:rPr>
              <a:t> </a:t>
            </a:r>
          </a:p>
        </p:txBody>
      </p:sp>
      <p:sp>
        <p:nvSpPr>
          <p:cNvPr id="40963" name="Rectangle 3"/>
          <p:cNvSpPr>
            <a:spLocks noGrp="1" noChangeArrowheads="1"/>
          </p:cNvSpPr>
          <p:nvPr>
            <p:ph type="body" idx="1"/>
          </p:nvPr>
        </p:nvSpPr>
        <p:spPr>
          <a:xfrm>
            <a:off x="468313" y="1600200"/>
            <a:ext cx="8207375" cy="820738"/>
          </a:xfrm>
        </p:spPr>
        <p:txBody>
          <a:bodyPr/>
          <a:lstStyle/>
          <a:p>
            <a:pPr>
              <a:lnSpc>
                <a:spcPct val="80000"/>
              </a:lnSpc>
            </a:pPr>
            <a:r>
              <a:rPr lang="ar-SA" altLang="fa-IR" sz="2400" b="1" i="1">
                <a:cs typeface="2  Titr" pitchFamily="2" charset="0"/>
              </a:rPr>
              <a:t>به لحاظ موضوع ناتوراليستها در رمان و نمايش نامه كه همواره تصويرگر طبقات زحمتـكش جامعه است، آن را «شعر تهي دستان» </a:t>
            </a:r>
            <a:r>
              <a:rPr lang="ar-SA" altLang="fa-IR" sz="2400" b="1" i="1"/>
              <a:t>‌</a:t>
            </a:r>
            <a:r>
              <a:rPr lang="ar-SA" altLang="fa-IR" sz="2400" b="1" i="1">
                <a:cs typeface="2  Titr" pitchFamily="2" charset="0"/>
              </a:rPr>
              <a:t>گفته­اند. </a:t>
            </a:r>
            <a:br>
              <a:rPr lang="ar-SA" altLang="fa-IR" sz="2400" b="1" i="1">
                <a:cs typeface="2  Titr" pitchFamily="2" charset="0"/>
              </a:rPr>
            </a:br>
            <a:r>
              <a:rPr lang="ar-SA" altLang="fa-IR" sz="2400" b="1" i="1">
                <a:cs typeface="2  Titr" pitchFamily="2" charset="0"/>
              </a:rPr>
              <a:t/>
            </a:r>
            <a:br>
              <a:rPr lang="ar-SA" altLang="fa-IR" sz="2400" b="1" i="1">
                <a:cs typeface="2  Titr" pitchFamily="2" charset="0"/>
              </a:rPr>
            </a:br>
            <a:r>
              <a:rPr lang="ar-SA" altLang="fa-IR" sz="2400" b="1" i="1">
                <a:cs typeface="2  Titr" pitchFamily="2" charset="0"/>
              </a:rPr>
              <a:t/>
            </a:r>
            <a:br>
              <a:rPr lang="ar-SA" altLang="fa-IR" sz="2400" b="1" i="1">
                <a:cs typeface="2  Titr" pitchFamily="2" charset="0"/>
              </a:rPr>
            </a:br>
            <a:endParaRPr lang="en-US" altLang="fa-IR" sz="2400" b="1" i="1">
              <a:cs typeface="2  Titr" pitchFamily="2" charset="0"/>
            </a:endParaRPr>
          </a:p>
        </p:txBody>
      </p:sp>
      <p:sp>
        <p:nvSpPr>
          <p:cNvPr id="40964" name="Rectangle 4"/>
          <p:cNvSpPr>
            <a:spLocks noChangeArrowheads="1"/>
          </p:cNvSpPr>
          <p:nvPr/>
        </p:nvSpPr>
        <p:spPr bwMode="auto">
          <a:xfrm>
            <a:off x="1331913" y="2816225"/>
            <a:ext cx="6340475" cy="228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r>
              <a:rPr lang="ar-SA" altLang="fa-IR" sz="2400" b="1" i="1">
                <a:cs typeface="2  Titr" pitchFamily="2" charset="0"/>
              </a:rPr>
              <a:t>زبان آثار ناتوراليستي، چگونه زباني است؟ </a:t>
            </a:r>
            <a:br>
              <a:rPr lang="ar-SA" altLang="fa-IR" sz="2400" b="1" i="1">
                <a:cs typeface="2  Titr" pitchFamily="2" charset="0"/>
              </a:rPr>
            </a:br>
            <a:r>
              <a:rPr lang="ar-SA" altLang="fa-IR" sz="2400" b="1" i="1">
                <a:cs typeface="2  Titr" pitchFamily="2" charset="0"/>
              </a:rPr>
              <a:t>زبان محاوره است آنها همان جملات را به كار مي­برند كه افراد استعمال مي­كنند. </a:t>
            </a:r>
            <a:br>
              <a:rPr lang="ar-SA" altLang="fa-IR" sz="2400" b="1" i="1">
                <a:cs typeface="2  Titr" pitchFamily="2" charset="0"/>
              </a:rPr>
            </a:br>
            <a:r>
              <a:rPr lang="ar-SA" altLang="fa-IR" sz="2400" b="1" i="1">
                <a:cs typeface="2  Titr" pitchFamily="2" charset="0"/>
              </a:rPr>
              <a:t/>
            </a:r>
            <a:br>
              <a:rPr lang="ar-SA" altLang="fa-IR" sz="2400" b="1" i="1">
                <a:cs typeface="2  Titr" pitchFamily="2" charset="0"/>
              </a:rPr>
            </a:br>
            <a:r>
              <a:rPr lang="ar-SA" altLang="fa-IR" sz="2400" b="1" i="1">
                <a:cs typeface="2  Titr" pitchFamily="2" charset="0"/>
              </a:rPr>
              <a:t/>
            </a:r>
            <a:br>
              <a:rPr lang="ar-SA" altLang="fa-IR" sz="2400" b="1" i="1">
                <a:cs typeface="2  Titr" pitchFamily="2" charset="0"/>
              </a:rPr>
            </a:br>
            <a:endParaRPr lang="ar-SA" altLang="fa-IR" sz="2400" b="1" i="1">
              <a:cs typeface="2  Titr" pitchFamily="2"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gradFill rotWithShape="0">
          <a:gsLst>
            <a:gs pos="0">
              <a:srgbClr val="55261C"/>
            </a:gs>
            <a:gs pos="3000">
              <a:srgbClr val="EBDAD4"/>
            </a:gs>
            <a:gs pos="14499">
              <a:srgbClr val="C0524E"/>
            </a:gs>
            <a:gs pos="21000">
              <a:srgbClr val="80302D"/>
            </a:gs>
            <a:gs pos="22000">
              <a:srgbClr val="9C6563"/>
            </a:gs>
            <a:gs pos="24000">
              <a:srgbClr val="FFFFFF"/>
            </a:gs>
            <a:gs pos="39500">
              <a:srgbClr val="83A7C3"/>
            </a:gs>
            <a:gs pos="43500">
              <a:srgbClr val="768FB9"/>
            </a:gs>
            <a:gs pos="46000">
              <a:srgbClr val="83A7C3"/>
            </a:gs>
            <a:gs pos="50000">
              <a:srgbClr val="DCEBF5"/>
            </a:gs>
            <a:gs pos="54000">
              <a:srgbClr val="83A7C3"/>
            </a:gs>
            <a:gs pos="56500">
              <a:srgbClr val="768FB9"/>
            </a:gs>
            <a:gs pos="60501">
              <a:srgbClr val="83A7C3"/>
            </a:gs>
            <a:gs pos="76000">
              <a:srgbClr val="FFFFFF"/>
            </a:gs>
            <a:gs pos="78000">
              <a:srgbClr val="9C6563"/>
            </a:gs>
            <a:gs pos="79000">
              <a:srgbClr val="80302D"/>
            </a:gs>
            <a:gs pos="85501">
              <a:srgbClr val="C0524E"/>
            </a:gs>
            <a:gs pos="97000">
              <a:srgbClr val="EBDAD4"/>
            </a:gs>
            <a:gs pos="100000">
              <a:srgbClr val="55261C"/>
            </a:gs>
          </a:gsLst>
          <a:lin ang="18900000" scaled="1"/>
        </a:gradFill>
        <a:effectLst/>
      </p:bgPr>
    </p:bg>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p:txBody>
          <a:bodyPr/>
          <a:lstStyle/>
          <a:p>
            <a:r>
              <a:rPr lang="ar-SA" altLang="fa-IR" b="1" i="1">
                <a:cs typeface="2  Titr" pitchFamily="2" charset="0"/>
              </a:rPr>
              <a:t>نماد گرايي (سمبوليسم)</a:t>
            </a:r>
            <a:r>
              <a:rPr lang="ar-SA" altLang="fa-IR">
                <a:cs typeface="2  Titr" pitchFamily="2" charset="0"/>
              </a:rPr>
              <a:t> </a:t>
            </a:r>
            <a:endParaRPr lang="en-US" altLang="fa-IR">
              <a:cs typeface="2  Titr" pitchFamily="2" charset="0"/>
            </a:endParaRPr>
          </a:p>
        </p:txBody>
      </p:sp>
      <p:sp>
        <p:nvSpPr>
          <p:cNvPr id="41987" name="Rectangle 3"/>
          <p:cNvSpPr>
            <a:spLocks noGrp="1" noChangeArrowheads="1"/>
          </p:cNvSpPr>
          <p:nvPr>
            <p:ph type="body" idx="1"/>
          </p:nvPr>
        </p:nvSpPr>
        <p:spPr/>
        <p:txBody>
          <a:bodyPr/>
          <a:lstStyle/>
          <a:p>
            <a:r>
              <a:rPr lang="ar-SA" altLang="fa-IR" sz="2800" b="1" i="1">
                <a:cs typeface="2  Titr" pitchFamily="2" charset="0"/>
              </a:rPr>
              <a:t>بنيان گذار اين مكتب شارل بودلر (1868-1821) بود كه به دنبال طبيعت گراييهاي افراطي موپاسان و فلوبر و شاعران مكتب هنر براي هنر، به وجود آمد. بودلر زبان نمادين را اساس كار خود قرار داد.</a:t>
            </a:r>
            <a:br>
              <a:rPr lang="ar-SA" altLang="fa-IR" sz="2800" b="1" i="1">
                <a:cs typeface="2  Titr" pitchFamily="2" charset="0"/>
              </a:rPr>
            </a:br>
            <a:r>
              <a:rPr lang="ar-SA" altLang="fa-IR" sz="2800" b="1" i="1">
                <a:cs typeface="2  Titr" pitchFamily="2" charset="0"/>
              </a:rPr>
              <a:t>تعريف سمبوليسم: سمبوليسم هنر بيان افكار و عواطف نه از راه شرح مستقيم، نه بوسيله تشبيه آشكار آن افكار و عواطف به تصويرهاي عيني ملموس، بلكه از طريق اشاره به چگونگي آنها، استفاده نمادهايي بدون توضيح براي ايجاد آن عواطف و افكار كه در ذهن خواننده است. در ادبيات فارسي، در حوزه­ ادبيات عرفاني به شيوه­ نمادگرايي عمل كرده است</a:t>
            </a:r>
            <a:r>
              <a:rPr lang="en-US" altLang="fa-IR" sz="2800">
                <a:cs typeface="2  Titr" pitchFamily="2" charset="0"/>
              </a:rPr>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gradFill rotWithShape="0">
          <a:gsLst>
            <a:gs pos="0">
              <a:srgbClr val="D6B19C"/>
            </a:gs>
            <a:gs pos="15000">
              <a:srgbClr val="D49E6C"/>
            </a:gs>
            <a:gs pos="35000">
              <a:srgbClr val="A65528"/>
            </a:gs>
            <a:gs pos="50000">
              <a:srgbClr val="663012"/>
            </a:gs>
            <a:gs pos="65000">
              <a:srgbClr val="A65528"/>
            </a:gs>
            <a:gs pos="85000">
              <a:srgbClr val="D49E6C"/>
            </a:gs>
            <a:gs pos="100000">
              <a:srgbClr val="D6B19C"/>
            </a:gs>
          </a:gsLst>
          <a:lin ang="18900000" scaled="1"/>
        </a:gradFill>
        <a:effectLst/>
      </p:bgPr>
    </p:bg>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p:txBody>
          <a:bodyPr/>
          <a:lstStyle/>
          <a:p>
            <a:r>
              <a:rPr lang="ar-SA" altLang="fa-IR" b="1" i="1">
                <a:cs typeface="2  Titr" pitchFamily="2" charset="0"/>
              </a:rPr>
              <a:t>  برخي اصول سمبوليسم</a:t>
            </a:r>
            <a:r>
              <a:rPr lang="ar-SA" altLang="fa-IR">
                <a:cs typeface="2  Titr" pitchFamily="2" charset="0"/>
              </a:rPr>
              <a:t> </a:t>
            </a:r>
            <a:endParaRPr lang="en-US" altLang="fa-IR">
              <a:cs typeface="2  Titr" pitchFamily="2" charset="0"/>
            </a:endParaRPr>
          </a:p>
        </p:txBody>
      </p:sp>
      <p:sp>
        <p:nvSpPr>
          <p:cNvPr id="43011" name="Rectangle 3"/>
          <p:cNvSpPr>
            <a:spLocks noGrp="1" noChangeArrowheads="1"/>
          </p:cNvSpPr>
          <p:nvPr>
            <p:ph type="body" idx="1"/>
          </p:nvPr>
        </p:nvSpPr>
        <p:spPr/>
        <p:txBody>
          <a:bodyPr/>
          <a:lstStyle/>
          <a:p>
            <a:r>
              <a:rPr lang="ar-SA" altLang="fa-IR" sz="2800" b="1" i="1">
                <a:cs typeface="2  Titr" pitchFamily="2" charset="0"/>
              </a:rPr>
              <a:t>1. حالت اندوه بار و ماتم زاي طبيعت و مناظر و حوادثي كه مايه­ يأس و عذاب نگراني و ترس انسان مي­شوند. </a:t>
            </a:r>
            <a:br>
              <a:rPr lang="ar-SA" altLang="fa-IR" sz="2800" b="1" i="1">
                <a:cs typeface="2  Titr" pitchFamily="2" charset="0"/>
              </a:rPr>
            </a:br>
            <a:r>
              <a:rPr lang="ar-SA" altLang="fa-IR" sz="2800" b="1" i="1">
                <a:cs typeface="2  Titr" pitchFamily="2" charset="0"/>
              </a:rPr>
              <a:t/>
            </a:r>
            <a:br>
              <a:rPr lang="ar-SA" altLang="fa-IR" sz="2800" b="1" i="1">
                <a:cs typeface="2  Titr" pitchFamily="2" charset="0"/>
              </a:rPr>
            </a:br>
            <a:r>
              <a:rPr lang="ar-SA" altLang="fa-IR" sz="2800" b="1" i="1">
                <a:cs typeface="2  Titr" pitchFamily="2" charset="0"/>
              </a:rPr>
              <a:t>2. دور شدن از واقعيتهاي عيني و نزديكي به واقعيتهاي ذهني </a:t>
            </a:r>
            <a:br>
              <a:rPr lang="ar-SA" altLang="fa-IR" sz="2800" b="1" i="1">
                <a:cs typeface="2  Titr" pitchFamily="2" charset="0"/>
              </a:rPr>
            </a:br>
            <a:r>
              <a:rPr lang="ar-SA" altLang="fa-IR" sz="2800" b="1" i="1">
                <a:cs typeface="2  Titr" pitchFamily="2" charset="0"/>
              </a:rPr>
              <a:t/>
            </a:r>
            <a:br>
              <a:rPr lang="ar-SA" altLang="fa-IR" sz="2800" b="1" i="1">
                <a:cs typeface="2  Titr" pitchFamily="2" charset="0"/>
              </a:rPr>
            </a:br>
            <a:r>
              <a:rPr lang="ar-SA" altLang="fa-IR" sz="2800" b="1" i="1">
                <a:cs typeface="2  Titr" pitchFamily="2" charset="0"/>
              </a:rPr>
              <a:t>3. نظر سمبوليستها درباره­ طبيعت، عبارت از زندگي روحي خود آنهاست. </a:t>
            </a:r>
            <a:br>
              <a:rPr lang="ar-SA" altLang="fa-IR" sz="2800" b="1" i="1">
                <a:cs typeface="2  Titr" pitchFamily="2" charset="0"/>
              </a:rPr>
            </a:br>
            <a:r>
              <a:rPr lang="ar-SA" altLang="fa-IR" sz="2800" b="1" i="1">
                <a:cs typeface="2  Titr" pitchFamily="2" charset="0"/>
              </a:rPr>
              <a:t/>
            </a:r>
            <a:br>
              <a:rPr lang="ar-SA" altLang="fa-IR" sz="2800" b="1" i="1">
                <a:cs typeface="2  Titr" pitchFamily="2" charset="0"/>
              </a:rPr>
            </a:br>
            <a:r>
              <a:rPr lang="ar-SA" altLang="fa-IR" sz="2800" b="1" i="1">
                <a:cs typeface="2  Titr" pitchFamily="2" charset="0"/>
              </a:rPr>
              <a:t>نكته: «</a:t>
            </a:r>
            <a:r>
              <a:rPr lang="ar-SA" altLang="fa-IR" sz="2800" b="1" i="1">
                <a:solidFill>
                  <a:srgbClr val="3333FF"/>
                </a:solidFill>
                <a:cs typeface="2  Titr" pitchFamily="2" charset="0"/>
              </a:rPr>
              <a:t>بودلر</a:t>
            </a:r>
            <a:r>
              <a:rPr lang="ar-SA" altLang="fa-IR" sz="2800" b="1" i="1">
                <a:cs typeface="2  Titr" pitchFamily="2" charset="0"/>
              </a:rPr>
              <a:t>» و </a:t>
            </a:r>
            <a:r>
              <a:rPr lang="ar-SA" altLang="fa-IR" sz="2800" b="1" i="1"/>
              <a:t>‌</a:t>
            </a:r>
            <a:r>
              <a:rPr lang="ar-SA" altLang="fa-IR" sz="2800" b="1" i="1">
                <a:solidFill>
                  <a:srgbClr val="3333FF"/>
                </a:solidFill>
                <a:cs typeface="2  Titr" pitchFamily="2" charset="0"/>
              </a:rPr>
              <a:t>«رمبو</a:t>
            </a:r>
            <a:r>
              <a:rPr lang="ar-SA" altLang="fa-IR" sz="2800" b="1" i="1">
                <a:cs typeface="2  Titr" pitchFamily="2" charset="0"/>
              </a:rPr>
              <a:t>» </a:t>
            </a:r>
            <a:r>
              <a:rPr lang="ar-SA" altLang="fa-IR" sz="2800" b="1" i="1"/>
              <a:t>‌</a:t>
            </a:r>
            <a:r>
              <a:rPr lang="ar-SA" altLang="fa-IR" sz="2800" b="1" i="1">
                <a:cs typeface="2  Titr" pitchFamily="2" charset="0"/>
              </a:rPr>
              <a:t>از نخستين كسانند كه به شعر آزاد روي آوردند و شكل شعر منثور را به كار گرفتند.  </a:t>
            </a:r>
            <a:r>
              <a:rPr lang="en-US" altLang="fa-IR" sz="2800">
                <a:cs typeface="2  Titr" pitchFamily="2" charset="0"/>
              </a:rPr>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gradFill rotWithShape="0">
          <a:gsLst>
            <a:gs pos="0">
              <a:srgbClr val="E6DCAC"/>
            </a:gs>
            <a:gs pos="11500">
              <a:srgbClr val="C7AC4C"/>
            </a:gs>
            <a:gs pos="27500">
              <a:srgbClr val="E6D78A"/>
            </a:gs>
            <a:gs pos="35000">
              <a:srgbClr val="C7AC4C"/>
            </a:gs>
            <a:gs pos="44000">
              <a:srgbClr val="E6D78A"/>
            </a:gs>
            <a:gs pos="50000">
              <a:srgbClr val="E6DCAC"/>
            </a:gs>
            <a:gs pos="56000">
              <a:srgbClr val="E6D78A"/>
            </a:gs>
            <a:gs pos="65000">
              <a:srgbClr val="C7AC4C"/>
            </a:gs>
            <a:gs pos="72500">
              <a:srgbClr val="E6D78A"/>
            </a:gs>
            <a:gs pos="88500">
              <a:srgbClr val="C7AC4C"/>
            </a:gs>
            <a:gs pos="100000">
              <a:srgbClr val="E6DCAC"/>
            </a:gs>
          </a:gsLst>
          <a:lin ang="0" scaled="1"/>
        </a:gradFill>
        <a:effectLst/>
      </p:bgPr>
    </p:bg>
    <p:spTree>
      <p:nvGrpSpPr>
        <p:cNvPr id="1" name=""/>
        <p:cNvGrpSpPr/>
        <p:nvPr/>
      </p:nvGrpSpPr>
      <p:grpSpPr>
        <a:xfrm>
          <a:off x="0" y="0"/>
          <a:ext cx="0" cy="0"/>
          <a:chOff x="0" y="0"/>
          <a:chExt cx="0" cy="0"/>
        </a:xfrm>
      </p:grpSpPr>
      <p:sp>
        <p:nvSpPr>
          <p:cNvPr id="44034" name="Rectangle 2"/>
          <p:cNvSpPr>
            <a:spLocks noGrp="1" noChangeArrowheads="1"/>
          </p:cNvSpPr>
          <p:nvPr>
            <p:ph type="title"/>
          </p:nvPr>
        </p:nvSpPr>
        <p:spPr/>
        <p:txBody>
          <a:bodyPr/>
          <a:lstStyle/>
          <a:p>
            <a:r>
              <a:rPr lang="ar-SA" altLang="fa-IR" b="1" i="1">
                <a:cs typeface="2  Titr" pitchFamily="2" charset="0"/>
              </a:rPr>
              <a:t>  برخي از بزرگان مكتب سمبوليسم</a:t>
            </a:r>
            <a:r>
              <a:rPr lang="ar-SA" altLang="fa-IR">
                <a:cs typeface="2  Titr" pitchFamily="2" charset="0"/>
              </a:rPr>
              <a:t> </a:t>
            </a:r>
            <a:endParaRPr lang="en-US" altLang="fa-IR">
              <a:cs typeface="2  Titr" pitchFamily="2" charset="0"/>
            </a:endParaRPr>
          </a:p>
        </p:txBody>
      </p:sp>
      <p:sp>
        <p:nvSpPr>
          <p:cNvPr id="44035" name="Rectangle 3"/>
          <p:cNvSpPr>
            <a:spLocks noGrp="1" noChangeArrowheads="1"/>
          </p:cNvSpPr>
          <p:nvPr>
            <p:ph type="body" idx="1"/>
          </p:nvPr>
        </p:nvSpPr>
        <p:spPr>
          <a:xfrm>
            <a:off x="457200" y="1268413"/>
            <a:ext cx="8362950" cy="5184775"/>
          </a:xfrm>
        </p:spPr>
        <p:txBody>
          <a:bodyPr/>
          <a:lstStyle/>
          <a:p>
            <a:pPr>
              <a:lnSpc>
                <a:spcPct val="90000"/>
              </a:lnSpc>
              <a:buFontTx/>
              <a:buNone/>
            </a:pPr>
            <a:r>
              <a:rPr lang="ar-SA" altLang="fa-IR" b="1" i="1">
                <a:solidFill>
                  <a:srgbClr val="3333FF"/>
                </a:solidFill>
                <a:cs typeface="2  Titr" pitchFamily="2" charset="0"/>
              </a:rPr>
              <a:t>شارل پيربودلر</a:t>
            </a:r>
            <a:r>
              <a:rPr lang="ar-SA" altLang="fa-IR" sz="2400" b="1" i="1">
                <a:cs typeface="2  Titr" pitchFamily="2" charset="0"/>
              </a:rPr>
              <a:t>: شاعر، منتقد و مترجم فرانسوي – اثر مشهور او گلهاي بدي. </a:t>
            </a:r>
            <a:br>
              <a:rPr lang="ar-SA" altLang="fa-IR" sz="2400" b="1" i="1">
                <a:cs typeface="2  Titr" pitchFamily="2" charset="0"/>
              </a:rPr>
            </a:br>
            <a:r>
              <a:rPr lang="ar-SA" altLang="fa-IR" b="1" i="1">
                <a:solidFill>
                  <a:srgbClr val="3333FF"/>
                </a:solidFill>
                <a:cs typeface="2  Titr" pitchFamily="2" charset="0"/>
              </a:rPr>
              <a:t>ژان آرتور رمبو</a:t>
            </a:r>
            <a:r>
              <a:rPr lang="ar-SA" altLang="fa-IR" sz="2400" b="1" i="1">
                <a:cs typeface="2  Titr" pitchFamily="2" charset="0"/>
              </a:rPr>
              <a:t>: شاعر فرانسوي – دفترهاي مشهور شعر او اشراق، فصلي در دوزخ.</a:t>
            </a:r>
            <a:br>
              <a:rPr lang="ar-SA" altLang="fa-IR" sz="2400" b="1" i="1">
                <a:cs typeface="2  Titr" pitchFamily="2" charset="0"/>
              </a:rPr>
            </a:br>
            <a:r>
              <a:rPr lang="ar-SA" altLang="fa-IR" b="1" i="1">
                <a:solidFill>
                  <a:srgbClr val="3333FF"/>
                </a:solidFill>
                <a:cs typeface="2  Titr" pitchFamily="2" charset="0"/>
              </a:rPr>
              <a:t>استفان مالارمه</a:t>
            </a:r>
            <a:r>
              <a:rPr lang="ar-SA" altLang="fa-IR" sz="2400" b="1" i="1">
                <a:solidFill>
                  <a:srgbClr val="3333FF"/>
                </a:solidFill>
                <a:cs typeface="2  Titr" pitchFamily="2" charset="0"/>
              </a:rPr>
              <a:t>:</a:t>
            </a:r>
            <a:r>
              <a:rPr lang="ar-SA" altLang="fa-IR" sz="2400" b="1" i="1">
                <a:cs typeface="2  Titr" pitchFamily="2" charset="0"/>
              </a:rPr>
              <a:t> از شاعران سمبوليست فرانسه – مهمترين دفتر شعرش – بعدازظهر يك فون، نظم و نثر </a:t>
            </a:r>
            <a:br>
              <a:rPr lang="ar-SA" altLang="fa-IR" sz="2400" b="1" i="1">
                <a:cs typeface="2  Titr" pitchFamily="2" charset="0"/>
              </a:rPr>
            </a:br>
            <a:r>
              <a:rPr lang="ar-SA" altLang="fa-IR" sz="2400" b="1" i="1">
                <a:solidFill>
                  <a:srgbClr val="3333FF"/>
                </a:solidFill>
                <a:cs typeface="2  Titr" pitchFamily="2" charset="0"/>
              </a:rPr>
              <a:t>ازراپوند</a:t>
            </a:r>
            <a:r>
              <a:rPr lang="ar-SA" altLang="fa-IR" sz="2400" b="1" i="1">
                <a:cs typeface="2  Titr" pitchFamily="2" charset="0"/>
              </a:rPr>
              <a:t>: شاعر انگليسي و از پيشگامان نهضت تصوير گرايي، مجموعه اشعار او، شخصيتها، ضربات متقابل و اثر حماسي سرودهاست. </a:t>
            </a:r>
            <a:br>
              <a:rPr lang="ar-SA" altLang="fa-IR" sz="2400" b="1" i="1">
                <a:cs typeface="2  Titr" pitchFamily="2" charset="0"/>
              </a:rPr>
            </a:br>
            <a:r>
              <a:rPr lang="ar-SA" altLang="fa-IR" sz="3600" b="1" i="1">
                <a:solidFill>
                  <a:srgbClr val="3333FF"/>
                </a:solidFill>
                <a:cs typeface="2  Titr" pitchFamily="2" charset="0"/>
              </a:rPr>
              <a:t>ادگارآلن پو</a:t>
            </a:r>
            <a:r>
              <a:rPr lang="ar-SA" altLang="fa-IR" sz="2400" b="1" i="1">
                <a:cs typeface="2  Titr" pitchFamily="2" charset="0"/>
              </a:rPr>
              <a:t>: شاعر و نويسنده­ آمريكايي – نخستين مجموعه­ اشعار او – </a:t>
            </a:r>
            <a:r>
              <a:rPr lang="ar-SA" altLang="fa-IR" sz="2400" b="1" i="1">
                <a:solidFill>
                  <a:srgbClr val="FF6600"/>
                </a:solidFill>
                <a:cs typeface="2  Titr" pitchFamily="2" charset="0"/>
              </a:rPr>
              <a:t>تيمور لنگ</a:t>
            </a:r>
            <a:r>
              <a:rPr lang="ar-SA" altLang="fa-IR" sz="2400" b="1" i="1">
                <a:cs typeface="2  Titr" pitchFamily="2" charset="0"/>
              </a:rPr>
              <a:t>، مشهورترين شعر پو، </a:t>
            </a:r>
            <a:r>
              <a:rPr lang="ar-SA" altLang="fa-IR" sz="2400" b="1" i="1">
                <a:solidFill>
                  <a:srgbClr val="FF6600"/>
                </a:solidFill>
                <a:cs typeface="2  Titr" pitchFamily="2" charset="0"/>
              </a:rPr>
              <a:t>كلاغ</a:t>
            </a:r>
            <a:r>
              <a:rPr lang="ar-SA" altLang="fa-IR" sz="2400" b="1" i="1">
                <a:cs typeface="2  Titr" pitchFamily="2" charset="0"/>
              </a:rPr>
              <a:t>: كه بيانگر اندوه شاعر در مرگ زني زيباست. ازداستانهاي مشهور او ـ جنايت در كوي غسالخانه، نامه­ دزديده شده، سوسك طلايي و سايه، است.  </a:t>
            </a:r>
            <a:r>
              <a:rPr lang="en-US" altLang="fa-IR" sz="2400">
                <a:cs typeface="2  Titr" pitchFamily="2" charset="0"/>
              </a:rPr>
              <a:t> </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gradFill rotWithShape="0">
          <a:gsLst>
            <a:gs pos="0">
              <a:srgbClr val="EAEAEA"/>
            </a:gs>
            <a:gs pos="8999">
              <a:srgbClr val="777777"/>
            </a:gs>
            <a:gs pos="15500">
              <a:srgbClr val="292929"/>
            </a:gs>
            <a:gs pos="16500">
              <a:srgbClr val="B2B2B2"/>
            </a:gs>
            <a:gs pos="18500">
              <a:srgbClr val="FFFFFF"/>
            </a:gs>
            <a:gs pos="39500">
              <a:srgbClr val="5F5F5F"/>
            </a:gs>
            <a:gs pos="43500">
              <a:srgbClr val="5F5F5F"/>
            </a:gs>
            <a:gs pos="50000">
              <a:srgbClr val="CBCBCB"/>
            </a:gs>
            <a:gs pos="56500">
              <a:srgbClr val="5F5F5F"/>
            </a:gs>
            <a:gs pos="60501">
              <a:srgbClr val="5F5F5F"/>
            </a:gs>
            <a:gs pos="81500">
              <a:srgbClr val="FFFFFF"/>
            </a:gs>
            <a:gs pos="83500">
              <a:srgbClr val="B2B2B2"/>
            </a:gs>
            <a:gs pos="84500">
              <a:srgbClr val="292929"/>
            </a:gs>
            <a:gs pos="91001">
              <a:srgbClr val="777777"/>
            </a:gs>
            <a:gs pos="100000">
              <a:srgbClr val="EAEAEA"/>
            </a:gs>
          </a:gsLst>
          <a:lin ang="18900000" scaled="1"/>
        </a:gradFill>
        <a:effectLst/>
      </p:bgPr>
    </p:bg>
    <p:spTree>
      <p:nvGrpSpPr>
        <p:cNvPr id="1" name=""/>
        <p:cNvGrpSpPr/>
        <p:nvPr/>
      </p:nvGrpSpPr>
      <p:grpSpPr>
        <a:xfrm>
          <a:off x="0" y="0"/>
          <a:ext cx="0" cy="0"/>
          <a:chOff x="0" y="0"/>
          <a:chExt cx="0" cy="0"/>
        </a:xfrm>
      </p:grpSpPr>
      <p:sp>
        <p:nvSpPr>
          <p:cNvPr id="45059" name="Rectangle 3"/>
          <p:cNvSpPr>
            <a:spLocks noGrp="1" noChangeArrowheads="1"/>
          </p:cNvSpPr>
          <p:nvPr>
            <p:ph type="body" idx="1"/>
          </p:nvPr>
        </p:nvSpPr>
        <p:spPr/>
        <p:txBody>
          <a:bodyPr/>
          <a:lstStyle/>
          <a:p>
            <a:r>
              <a:rPr lang="ar-SA" altLang="fa-IR" b="1" i="1">
                <a:solidFill>
                  <a:srgbClr val="0033CC"/>
                </a:solidFill>
                <a:cs typeface="2  Titr" pitchFamily="2" charset="0"/>
              </a:rPr>
              <a:t>بزرگترين نويسنده­ سمبوليست در قرن بيستم مارسل پروست، نويسنده­ رمان بزرگ «در جست و جوي زمان از دست رفته»</a:t>
            </a:r>
            <a:r>
              <a:rPr lang="ar-SA" altLang="fa-IR" b="1" i="1">
                <a:solidFill>
                  <a:srgbClr val="0033CC"/>
                </a:solidFill>
              </a:rPr>
              <a:t>‌</a:t>
            </a:r>
            <a:r>
              <a:rPr lang="ar-SA" altLang="fa-IR" b="1" i="1">
                <a:solidFill>
                  <a:srgbClr val="0033CC"/>
                </a:solidFill>
                <a:cs typeface="2  Titr" pitchFamily="2" charset="0"/>
              </a:rPr>
              <a:t> است. هدف نويسنده رخنه به فراسوي واقعيت و جست و جوي جهاني آرماني است. دو شاعر نمادگري آلمان: راينرمريادبلكه و استفان گئورك هستند كه از سمبوليستهاي فرانسه تأثير پذيرفتند  </a:t>
            </a:r>
            <a:r>
              <a:rPr lang="en-US" altLang="fa-IR">
                <a:solidFill>
                  <a:srgbClr val="0033CC"/>
                </a:solidFill>
                <a:cs typeface="2  Titr" pitchFamily="2" charset="0"/>
              </a:rPr>
              <a:t> </a:t>
            </a:r>
          </a:p>
        </p:txBody>
      </p:sp>
      <p:sp>
        <p:nvSpPr>
          <p:cNvPr id="45060" name="WordArt 4"/>
          <p:cNvSpPr>
            <a:spLocks noChangeArrowheads="1" noChangeShapeType="1" noTextEdit="1"/>
          </p:cNvSpPr>
          <p:nvPr/>
        </p:nvSpPr>
        <p:spPr bwMode="auto">
          <a:xfrm>
            <a:off x="1692275" y="476250"/>
            <a:ext cx="5572125" cy="666750"/>
          </a:xfrm>
          <a:prstGeom prst="rect">
            <a:avLst/>
          </a:prstGeom>
        </p:spPr>
        <p:txBody>
          <a:bodyPr wrap="none" fromWordArt="1">
            <a:prstTxWarp prst="textPlain">
              <a:avLst>
                <a:gd name="adj" fmla="val 50000"/>
              </a:avLst>
            </a:prstTxWarp>
          </a:bodyPr>
          <a:lstStyle/>
          <a:p>
            <a:pPr algn="ctr"/>
            <a:r>
              <a:rPr lang="fa-IR" sz="3600" kern="10">
                <a:ln w="12700">
                  <a:solidFill>
                    <a:srgbClr val="3333CC"/>
                  </a:solidFill>
                  <a:round/>
                  <a:headEnd/>
                  <a:tailEnd/>
                </a:ln>
                <a:solidFill>
                  <a:srgbClr val="FF6600">
                    <a:alpha val="50000"/>
                  </a:srgbClr>
                </a:solidFill>
                <a:effectLst>
                  <a:outerShdw dist="45791" dir="2021404" algn="ctr" rotWithShape="0">
                    <a:srgbClr val="9999FF"/>
                  </a:outerShdw>
                </a:effectLst>
                <a:cs typeface="B Jadid" panose="00000700000000000000" pitchFamily="2" charset="-78"/>
              </a:rPr>
              <a:t>پيروان سمبوليسم در قرن بيستم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9" presetClass="exit" presetSubtype="10" fill="hold" nodeType="clickEffect">
                                  <p:stCondLst>
                                    <p:cond delay="0"/>
                                  </p:stCondLst>
                                  <p:childTnLst>
                                    <p:anim calcmode="lin" valueType="num">
                                      <p:cBhvr>
                                        <p:cTn id="6" dur="5000"/>
                                        <p:tgtEl>
                                          <p:spTgt spid="45060"/>
                                        </p:tgtEl>
                                        <p:attrNameLst>
                                          <p:attrName>ppt_h</p:attrName>
                                        </p:attrNameLst>
                                      </p:cBhvr>
                                      <p:tavLst>
                                        <p:tav tm="0">
                                          <p:val>
                                            <p:strVal val="ppt_h"/>
                                          </p:val>
                                        </p:tav>
                                        <p:tav tm="100000">
                                          <p:val>
                                            <p:strVal val="ppt_h"/>
                                          </p:val>
                                        </p:tav>
                                      </p:tavLst>
                                    </p:anim>
                                    <p:anim calcmode="lin" valueType="num">
                                      <p:cBhvr>
                                        <p:cTn id="7" dur="5000"/>
                                        <p:tgtEl>
                                          <p:spTgt spid="4506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4506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rotWithShape="0">
          <a:gsLst>
            <a:gs pos="0">
              <a:srgbClr val="96AB94"/>
            </a:gs>
            <a:gs pos="8500">
              <a:srgbClr val="D4DEFF"/>
            </a:gs>
            <a:gs pos="23500">
              <a:srgbClr val="D4DEFF"/>
            </a:gs>
            <a:gs pos="50000">
              <a:srgbClr val="8488C4"/>
            </a:gs>
            <a:gs pos="76500">
              <a:srgbClr val="D4DEFF"/>
            </a:gs>
            <a:gs pos="91500">
              <a:srgbClr val="D4DEFF"/>
            </a:gs>
            <a:gs pos="100000">
              <a:srgbClr val="96AB94"/>
            </a:gs>
          </a:gsLst>
          <a:lin ang="18900000" scaled="1"/>
        </a:gra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title"/>
          </p:nvPr>
        </p:nvSpPr>
        <p:spPr/>
        <p:txBody>
          <a:bodyPr/>
          <a:lstStyle/>
          <a:p>
            <a:r>
              <a:rPr lang="ar-SA" altLang="fa-IR" b="1" i="1">
                <a:cs typeface="2  Titr" pitchFamily="2" charset="0"/>
              </a:rPr>
              <a:t>شارل بودلر جهان را چگونه مي</a:t>
            </a:r>
            <a:r>
              <a:rPr lang="en-US" altLang="fa-IR" b="1" i="1">
                <a:cs typeface="2  Titr" pitchFamily="2" charset="0"/>
              </a:rPr>
              <a:t> </a:t>
            </a:r>
            <a:r>
              <a:rPr lang="ar-SA" altLang="fa-IR" b="1" i="1">
                <a:cs typeface="2  Titr" pitchFamily="2" charset="0"/>
              </a:rPr>
              <a:t>بيند؟</a:t>
            </a:r>
            <a:r>
              <a:rPr lang="ar-SA" altLang="fa-IR">
                <a:cs typeface="2  Titr" pitchFamily="2" charset="0"/>
              </a:rPr>
              <a:t> </a:t>
            </a:r>
            <a:endParaRPr lang="en-US" altLang="fa-IR">
              <a:cs typeface="2  Titr" pitchFamily="2" charset="0"/>
            </a:endParaRPr>
          </a:p>
        </p:txBody>
      </p:sp>
      <p:sp>
        <p:nvSpPr>
          <p:cNvPr id="46083" name="Rectangle 3"/>
          <p:cNvSpPr>
            <a:spLocks noGrp="1" noChangeArrowheads="1"/>
          </p:cNvSpPr>
          <p:nvPr>
            <p:ph type="body" idx="1"/>
          </p:nvPr>
        </p:nvSpPr>
        <p:spPr>
          <a:xfrm>
            <a:off x="457200" y="1600200"/>
            <a:ext cx="8229600" cy="3052763"/>
          </a:xfrm>
        </p:spPr>
        <p:txBody>
          <a:bodyPr/>
          <a:lstStyle/>
          <a:p>
            <a:r>
              <a:rPr lang="ar-SA" altLang="fa-IR" b="1" i="1">
                <a:cs typeface="2  Titr" pitchFamily="2" charset="0"/>
              </a:rPr>
              <a:t>در نظر بودلر، جهان جنگلي است مالامال از علايم و اشارات كه مردم عادي از درك حبقيقت آنها عاجزند و تنها شاعر با قدرت ادراكي كه دارد، به وسيله­ تفسير و تعبير اين علايم مي­تواند آن را احساس كند.  </a:t>
            </a:r>
            <a:r>
              <a:rPr lang="en-US" altLang="fa-IR">
                <a:cs typeface="2  Titr" pitchFamily="2" charset="0"/>
              </a:rPr>
              <a:t>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30" name="Picture 6" descr="21"/>
          <p:cNvPicPr>
            <a:picLocks noGrp="1" noChangeAspect="1" noChangeArrowheads="1"/>
          </p:cNvPicPr>
          <p:nvPr>
            <p:ph/>
          </p:nvPr>
        </p:nvPicPr>
        <p:blipFill>
          <a:blip r:embed="rId2">
            <a:lum bright="-18000"/>
            <a:extLst>
              <a:ext uri="{28A0092B-C50C-407E-A947-70E740481C1C}">
                <a14:useLocalDpi xmlns:a14="http://schemas.microsoft.com/office/drawing/2010/main" val="0"/>
              </a:ext>
            </a:extLst>
          </a:blip>
          <a:srcRect/>
          <a:stretch>
            <a:fillRect/>
          </a:stretch>
        </p:blipFill>
        <p:spPr>
          <a:xfrm>
            <a:off x="0" y="0"/>
            <a:ext cx="9144000" cy="6858000"/>
          </a:xfrm>
          <a:solidFill>
            <a:srgbClr val="6600FF"/>
          </a:solidFill>
        </p:spPr>
      </p:pic>
      <p:sp>
        <p:nvSpPr>
          <p:cNvPr id="52233" name="WordArt 9"/>
          <p:cNvSpPr>
            <a:spLocks noChangeArrowheads="1" noChangeShapeType="1" noTextEdit="1"/>
          </p:cNvSpPr>
          <p:nvPr/>
        </p:nvSpPr>
        <p:spPr bwMode="auto">
          <a:xfrm>
            <a:off x="900113" y="260350"/>
            <a:ext cx="7127875" cy="3570288"/>
          </a:xfrm>
          <a:prstGeom prst="rect">
            <a:avLst/>
          </a:prstGeom>
          <a:extLst>
            <a:ext uri="{AF507438-7753-43E0-B8FC-AC1667EBCBE1}">
              <a14:hiddenEffects xmlns:a14="http://schemas.microsoft.com/office/drawing/2010/main">
                <a:effectLst/>
              </a14:hiddenEffects>
            </a:ext>
          </a:extLst>
        </p:spPr>
        <p:txBody>
          <a:bodyPr wrap="none" fromWordArt="1">
            <a:prstTxWarp prst="textDeflate">
              <a:avLst>
                <a:gd name="adj" fmla="val 26227"/>
              </a:avLst>
            </a:prstTxWarp>
          </a:bodyPr>
          <a:lstStyle/>
          <a:p>
            <a:pPr algn="ctr"/>
            <a:r>
              <a:rPr lang="fa-IR" sz="3600" kern="10">
                <a:ln w="9525">
                  <a:solidFill>
                    <a:srgbClr val="FF6600"/>
                  </a:solidFill>
                  <a:round/>
                  <a:headEnd/>
                  <a:tailEnd/>
                </a:ln>
                <a:gradFill rotWithShape="1">
                  <a:gsLst>
                    <a:gs pos="0">
                      <a:schemeClr val="hlink"/>
                    </a:gs>
                    <a:gs pos="100000">
                      <a:srgbClr val="5E2F76"/>
                    </a:gs>
                  </a:gsLst>
                  <a:lin ang="0" scaled="1"/>
                </a:gradFill>
                <a:latin typeface="2  Titr"/>
              </a:rPr>
              <a:t>تاریخ ادبیّات جهان</a:t>
            </a:r>
          </a:p>
        </p:txBody>
      </p:sp>
      <p:sp>
        <p:nvSpPr>
          <p:cNvPr id="52234" name="WordArt 10"/>
          <p:cNvSpPr>
            <a:spLocks noChangeArrowheads="1" noChangeShapeType="1" noTextEdit="1"/>
          </p:cNvSpPr>
          <p:nvPr/>
        </p:nvSpPr>
        <p:spPr bwMode="auto">
          <a:xfrm>
            <a:off x="1331913" y="3716338"/>
            <a:ext cx="6264275" cy="2087562"/>
          </a:xfrm>
          <a:prstGeom prst="rect">
            <a:avLst/>
          </a:prstGeom>
        </p:spPr>
        <p:txBody>
          <a:bodyPr wrap="none" fromWordArt="1">
            <a:prstTxWarp prst="textInflateBottom">
              <a:avLst>
                <a:gd name="adj" fmla="val 68083"/>
              </a:avLst>
            </a:prstTxWarp>
          </a:bodyPr>
          <a:lstStyle/>
          <a:p>
            <a:pPr algn="ctr"/>
            <a:r>
              <a:rPr lang="fa-IR" sz="3600" b="1" i="1" kern="10" spc="720">
                <a:ln w="12700">
                  <a:solidFill>
                    <a:srgbClr val="FF6600"/>
                  </a:solidFill>
                  <a:round/>
                  <a:headEnd/>
                  <a:tailEnd/>
                </a:ln>
                <a:solidFill>
                  <a:schemeClr val="tx2">
                    <a:alpha val="50000"/>
                  </a:schemeClr>
                </a:solidFill>
                <a:effectLst>
                  <a:outerShdw dist="45791" dir="2021404" algn="ctr" rotWithShape="0">
                    <a:srgbClr val="9999FF"/>
                  </a:outerShdw>
                </a:effectLst>
                <a:latin typeface="2  Titr"/>
              </a:rPr>
              <a:t>سوّم متوسطه</a:t>
            </a:r>
          </a:p>
          <a:p>
            <a:pPr algn="ctr"/>
            <a:r>
              <a:rPr lang="fa-IR" sz="3600" b="1" i="1" kern="10" spc="720">
                <a:ln w="12700">
                  <a:solidFill>
                    <a:srgbClr val="FF6600"/>
                  </a:solidFill>
                  <a:round/>
                  <a:headEnd/>
                  <a:tailEnd/>
                </a:ln>
                <a:solidFill>
                  <a:schemeClr val="tx2">
                    <a:alpha val="50000"/>
                  </a:schemeClr>
                </a:solidFill>
                <a:effectLst>
                  <a:outerShdw dist="45791" dir="2021404" algn="ctr" rotWithShape="0">
                    <a:srgbClr val="9999FF"/>
                  </a:outerShdw>
                </a:effectLst>
                <a:latin typeface="2  Titr"/>
              </a:rPr>
              <a:t>انسانی</a:t>
            </a:r>
          </a:p>
        </p:txBody>
      </p:sp>
      <p:sp>
        <p:nvSpPr>
          <p:cNvPr id="52235" name="AutoShape 11"/>
          <p:cNvSpPr>
            <a:spLocks noChangeArrowheads="1"/>
          </p:cNvSpPr>
          <p:nvPr/>
        </p:nvSpPr>
        <p:spPr bwMode="auto">
          <a:xfrm>
            <a:off x="179388" y="0"/>
            <a:ext cx="971550" cy="1081088"/>
          </a:xfrm>
          <a:prstGeom prst="sun">
            <a:avLst>
              <a:gd name="adj" fmla="val 25000"/>
            </a:avLst>
          </a:prstGeom>
          <a:solidFill>
            <a:srgbClr val="F4F935"/>
          </a:soli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fa-I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9" presetClass="exit" presetSubtype="10" fill="hold" nodeType="clickEffect">
                                  <p:stCondLst>
                                    <p:cond delay="0"/>
                                  </p:stCondLst>
                                  <p:childTnLst>
                                    <p:anim calcmode="lin" valueType="num">
                                      <p:cBhvr>
                                        <p:cTn id="6" dur="5000"/>
                                        <p:tgtEl>
                                          <p:spTgt spid="52233"/>
                                        </p:tgtEl>
                                        <p:attrNameLst>
                                          <p:attrName>ppt_h</p:attrName>
                                        </p:attrNameLst>
                                      </p:cBhvr>
                                      <p:tavLst>
                                        <p:tav tm="0">
                                          <p:val>
                                            <p:strVal val="ppt_h"/>
                                          </p:val>
                                        </p:tav>
                                        <p:tav tm="100000">
                                          <p:val>
                                            <p:strVal val="ppt_h"/>
                                          </p:val>
                                        </p:tav>
                                      </p:tavLst>
                                    </p:anim>
                                    <p:anim calcmode="lin" valueType="num">
                                      <p:cBhvr>
                                        <p:cTn id="7" dur="5000"/>
                                        <p:tgtEl>
                                          <p:spTgt spid="5223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8" dur="1" fill="hold">
                                          <p:stCondLst>
                                            <p:cond delay="4999"/>
                                          </p:stCondLst>
                                        </p:cTn>
                                        <p:tgtEl>
                                          <p:spTgt spid="5223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1"/>
            </a:gs>
            <a:gs pos="100000">
              <a:srgbClr val="339933"/>
            </a:gs>
          </a:gsLst>
          <a:lin ang="0" scaled="1"/>
        </a:gradFill>
        <a:effectLst/>
      </p:bgPr>
    </p:bg>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a:xfrm>
            <a:off x="457200" y="274638"/>
            <a:ext cx="8229600" cy="490537"/>
          </a:xfrm>
        </p:spPr>
        <p:txBody>
          <a:bodyPr/>
          <a:lstStyle/>
          <a:p>
            <a:r>
              <a:rPr lang="fa-IR" altLang="fa-IR" sz="3600">
                <a:cs typeface="2  Titr" pitchFamily="2" charset="0"/>
              </a:rPr>
              <a:t>ادبیّات اروپا درقرن بیستم</a:t>
            </a:r>
            <a:r>
              <a:rPr lang="fa-IR" altLang="fa-IR" sz="4000">
                <a:cs typeface="2  Titr" pitchFamily="2" charset="0"/>
              </a:rPr>
              <a:t>	</a:t>
            </a:r>
            <a:endParaRPr lang="en-US" altLang="fa-IR" sz="4000">
              <a:cs typeface="2  Titr" pitchFamily="2" charset="0"/>
            </a:endParaRPr>
          </a:p>
        </p:txBody>
      </p:sp>
      <p:sp>
        <p:nvSpPr>
          <p:cNvPr id="55299" name="Rectangle 3"/>
          <p:cNvSpPr>
            <a:spLocks noGrp="1" noChangeArrowheads="1"/>
          </p:cNvSpPr>
          <p:nvPr>
            <p:ph type="body" idx="1"/>
          </p:nvPr>
        </p:nvSpPr>
        <p:spPr>
          <a:xfrm>
            <a:off x="250825" y="981075"/>
            <a:ext cx="8569325" cy="5400675"/>
          </a:xfrm>
        </p:spPr>
        <p:txBody>
          <a:bodyPr/>
          <a:lstStyle/>
          <a:p>
            <a:pPr marL="0" indent="0"/>
            <a:r>
              <a:rPr lang="fa-IR" altLang="fa-IR" sz="2000">
                <a:cs typeface="2  Titr" pitchFamily="2" charset="0"/>
              </a:rPr>
              <a:t>جنگ جهانی مکتب های نوین </a:t>
            </a:r>
          </a:p>
          <a:p>
            <a:pPr marL="0" indent="0">
              <a:buFontTx/>
              <a:buNone/>
            </a:pPr>
            <a:r>
              <a:rPr lang="fa-IR" altLang="fa-IR" sz="2000">
                <a:cs typeface="2  Titr" pitchFamily="2" charset="0"/>
              </a:rPr>
              <a:t>در نخستین دهه ی  سده ی بیستیم ، رقابت های مستعمراتی  بریتانیا با آلمان شدّت گرفت . به همین دلیل ، انگلستان سلسله اتحاهاییی رادر اروپا تشکیل داد . در نتیجه ، اروپا که به علت رقابت های سیاسی ، اقتصادی ، ونظامی قدرت های بزرگ در آستانه ی جنگ قرار گرته بود ، صحنه ی مسابقات تسلیحاتی شد.</a:t>
            </a:r>
          </a:p>
          <a:p>
            <a:pPr marL="0" indent="0"/>
            <a:r>
              <a:rPr lang="fa-IR" altLang="fa-IR" sz="2000">
                <a:cs typeface="2  Titr" pitchFamily="2" charset="0"/>
              </a:rPr>
              <a:t>اندیشمندان قرن نوزدهم، قرن آینده را قرن سعادت بشر می پنداشتند وبسیار به آن دل بسته بودند امّا این آرزو به یأس بدل شد.زیرا پس از اوّلین دهه های قرن بیستم ، جنگ جهانی  اوّل درگرفت وثابت کرد که انسان با سعادت حقیقی قرن ها فاصله دارد.</a:t>
            </a:r>
          </a:p>
          <a:p>
            <a:pPr marL="0" indent="0"/>
            <a:r>
              <a:rPr lang="fa-IR" altLang="fa-IR" sz="2000">
                <a:cs typeface="2  Titr" pitchFamily="2" charset="0"/>
              </a:rPr>
              <a:t>مدرن کردن و اندیشه ی نوگرایی در جنگ جهانی دوم ( 1945-1939)نیز چهره ی خود را نشان داد . این جنگ که نسبت به جنگ اوّل  بسیار مخرب تر و کاربرد ماشین درآن بیش تر بود،سر انجام با شکست  آلمان و تسلیم بدون قید شرط این کشور پایان پذیرفت .</a:t>
            </a:r>
          </a:p>
          <a:p>
            <a:pPr marL="0" indent="0">
              <a:buFontTx/>
              <a:buNone/>
            </a:pPr>
            <a:endParaRPr lang="fa-IR" altLang="fa-IR" sz="2000">
              <a:cs typeface="2  Titr" pitchFamily="2" charset="0"/>
            </a:endParaRPr>
          </a:p>
          <a:p>
            <a:pPr marL="0" indent="0"/>
            <a:r>
              <a:rPr lang="fa-IR" altLang="fa-IR" sz="2000">
                <a:cs typeface="2  Titr" pitchFamily="2" charset="0"/>
              </a:rPr>
              <a:t>بروز دو جنگ جهانی  اوّل و دوّم در فاصله ی اندک، متفکّران جدید را برآن داشت تا علل این دو پدیده را پی جویی کنند .نخستین پرسش این بود که چرا بشریت مدرن و آگاه غرب به جای حرکت در مسیر واقعی انسانی ، در مسیر جدیدی از بربریت افتاد.</a:t>
            </a:r>
            <a:endParaRPr lang="en-US" altLang="fa-IR" sz="2000">
              <a:cs typeface="2  Titr" pitchFamily="2" charset="0"/>
            </a:endParaRP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rotWithShape="0">
          <a:gsLst>
            <a:gs pos="0">
              <a:srgbClr val="6600FF"/>
            </a:gs>
            <a:gs pos="50000">
              <a:schemeClr val="hlink"/>
            </a:gs>
            <a:gs pos="100000">
              <a:srgbClr val="6600FF"/>
            </a:gs>
          </a:gsLst>
          <a:lin ang="18900000" scaled="1"/>
        </a:gradFill>
        <a:effectLst/>
      </p:bgPr>
    </p:bg>
    <p:spTree>
      <p:nvGrpSpPr>
        <p:cNvPr id="1" name=""/>
        <p:cNvGrpSpPr/>
        <p:nvPr/>
      </p:nvGrpSpPr>
      <p:grpSpPr>
        <a:xfrm>
          <a:off x="0" y="0"/>
          <a:ext cx="0" cy="0"/>
          <a:chOff x="0" y="0"/>
          <a:chExt cx="0" cy="0"/>
        </a:xfrm>
      </p:grpSpPr>
      <p:sp>
        <p:nvSpPr>
          <p:cNvPr id="56322" name="Rectangle 2"/>
          <p:cNvSpPr>
            <a:spLocks noGrp="1" noChangeArrowheads="1"/>
          </p:cNvSpPr>
          <p:nvPr>
            <p:ph type="title"/>
          </p:nvPr>
        </p:nvSpPr>
        <p:spPr>
          <a:xfrm>
            <a:off x="457200" y="274638"/>
            <a:ext cx="8229600" cy="201612"/>
          </a:xfrm>
        </p:spPr>
        <p:txBody>
          <a:bodyPr/>
          <a:lstStyle/>
          <a:p>
            <a:r>
              <a:rPr lang="fa-IR" altLang="fa-IR" sz="4000" b="1">
                <a:cs typeface="2  Titr" pitchFamily="2" charset="0"/>
              </a:rPr>
              <a:t>مکتب دادائیسم </a:t>
            </a:r>
            <a:endParaRPr lang="en-US" altLang="fa-IR" sz="4000" b="1">
              <a:cs typeface="2  Titr" pitchFamily="2" charset="0"/>
            </a:endParaRPr>
          </a:p>
        </p:txBody>
      </p:sp>
      <p:sp>
        <p:nvSpPr>
          <p:cNvPr id="56323" name="Rectangle 3"/>
          <p:cNvSpPr>
            <a:spLocks noGrp="1" noChangeArrowheads="1"/>
          </p:cNvSpPr>
          <p:nvPr>
            <p:ph type="body" idx="1"/>
          </p:nvPr>
        </p:nvSpPr>
        <p:spPr>
          <a:xfrm>
            <a:off x="323850" y="692150"/>
            <a:ext cx="8569325" cy="5832475"/>
          </a:xfrm>
          <a:ln>
            <a:solidFill>
              <a:srgbClr val="0033CC"/>
            </a:solidFill>
            <a:miter lim="800000"/>
            <a:headEnd/>
            <a:tailEnd/>
          </a:ln>
        </p:spPr>
        <p:txBody>
          <a:bodyPr/>
          <a:lstStyle/>
          <a:p>
            <a:pPr marL="625475" indent="0">
              <a:buFontTx/>
              <a:buNone/>
            </a:pPr>
            <a:r>
              <a:rPr lang="fa-IR" altLang="fa-IR" sz="2400" b="1" i="1">
                <a:latin typeface="Kozuka Gothic Pro B" pitchFamily="34" charset="-128"/>
                <a:cs typeface="2  Titr" pitchFamily="2" charset="0"/>
              </a:rPr>
              <a:t>در سال 1916 مکتب دادائیسم ظهور کرد . هنرمندان پیرو این مکتب از افلاس عقل دم </a:t>
            </a:r>
            <a:r>
              <a:rPr lang="fa-IR" altLang="fa-IR" sz="2000" b="1" i="1">
                <a:latin typeface="Kozuka Gothic Pro B" pitchFamily="34" charset="-128"/>
                <a:cs typeface="2  Titr" pitchFamily="2" charset="0"/>
              </a:rPr>
              <a:t>می زدند.</a:t>
            </a:r>
            <a:r>
              <a:rPr lang="fa-IR" altLang="fa-IR" sz="2400" b="1" i="1">
                <a:latin typeface="Kozuka Gothic Pro B" pitchFamily="34" charset="-128"/>
                <a:cs typeface="2  Titr" pitchFamily="2" charset="0"/>
              </a:rPr>
              <a:t> </a:t>
            </a:r>
          </a:p>
          <a:p>
            <a:pPr marL="625475" indent="0">
              <a:buFontTx/>
              <a:buNone/>
            </a:pPr>
            <a:r>
              <a:rPr lang="fa-IR" altLang="fa-IR" sz="2400" b="1" i="1">
                <a:latin typeface="Kozuka Gothic Pro B" pitchFamily="34" charset="-128"/>
                <a:cs typeface="2  Titr" pitchFamily="2" charset="0"/>
              </a:rPr>
              <a:t>این مکتب ،روشی ضدهنری داشت و واکنشی عصیانگرایانه دربرابر هر نهاد و بنیاد وسنّت بود.</a:t>
            </a:r>
          </a:p>
          <a:p>
            <a:pPr marL="625475" indent="0">
              <a:buFontTx/>
              <a:buNone/>
            </a:pPr>
            <a:r>
              <a:rPr lang="fa-IR" altLang="fa-IR" sz="2400" b="1" i="1">
                <a:latin typeface="Kozuka Gothic Pro B" pitchFamily="34" charset="-128"/>
                <a:cs typeface="2  Titr" pitchFamily="2" charset="0"/>
              </a:rPr>
              <a:t>مکتب دادائیسم هرچند با بی مهری مواجه شد و مقبول هیچ کس واقع نگردید  امّا زمینه را برای ظهور</a:t>
            </a:r>
            <a:r>
              <a:rPr lang="fa-IR" altLang="fa-IR" sz="2400" b="1" i="1">
                <a:solidFill>
                  <a:srgbClr val="6600FF"/>
                </a:solidFill>
                <a:latin typeface="Kozuka Gothic Pro B" pitchFamily="34" charset="-128"/>
                <a:cs typeface="2  Titr" pitchFamily="2" charset="0"/>
              </a:rPr>
              <a:t> </a:t>
            </a:r>
            <a:r>
              <a:rPr lang="fa-IR" altLang="fa-IR" sz="2400" b="1" i="1">
                <a:latin typeface="Kozuka Gothic Pro B" pitchFamily="34" charset="-128"/>
                <a:cs typeface="2  Titr" pitchFamily="2" charset="0"/>
              </a:rPr>
              <a:t>مکتب اصیل و انسانی و هم گرایی ( سور رئالیسم ) آماده کرد.</a:t>
            </a:r>
          </a:p>
          <a:p>
            <a:pPr marL="625475" indent="0">
              <a:buFontTx/>
              <a:buNone/>
            </a:pPr>
            <a:r>
              <a:rPr lang="fa-IR" altLang="fa-IR" sz="2000" b="1" i="1">
                <a:latin typeface="Kozuka Gothic Pro B" pitchFamily="34" charset="-128"/>
                <a:cs typeface="2  Titr" pitchFamily="2" charset="0"/>
              </a:rPr>
              <a:t>دادائیست ها با هر نظامی مخالف بودند واز نظر آنان ، بهترین نظام بی نظامی بود .</a:t>
            </a:r>
          </a:p>
          <a:p>
            <a:pPr marL="625475" indent="0">
              <a:buFontTx/>
              <a:buNone/>
            </a:pPr>
            <a:r>
              <a:rPr lang="fa-IR" altLang="fa-IR" sz="2000" b="1" i="1">
                <a:latin typeface="Kozuka Gothic Pro B" pitchFamily="34" charset="-128"/>
                <a:cs typeface="2  Titr" pitchFamily="2" charset="0"/>
              </a:rPr>
              <a:t>مکتب دادا را جوانی بنام تریستان تزارا از اهالی رومانی و دوستانش طرح ریزی کردند .</a:t>
            </a:r>
          </a:p>
          <a:p>
            <a:pPr marL="625475" indent="0">
              <a:buFontTx/>
              <a:buNone/>
            </a:pPr>
            <a:endParaRPr lang="fa-IR" altLang="fa-IR" sz="2000" b="1" i="1">
              <a:latin typeface="Kozuka Gothic Pro B" pitchFamily="34" charset="-128"/>
              <a:cs typeface="2  Titr" pitchFamily="2" charset="0"/>
            </a:endParaRPr>
          </a:p>
          <a:p>
            <a:pPr marL="625475" indent="0"/>
            <a:r>
              <a:rPr lang="fa-IR" altLang="fa-IR" sz="2000" b="1" i="1">
                <a:latin typeface="Kozuka Gothic Pro B" pitchFamily="34" charset="-128"/>
                <a:cs typeface="2  Titr" pitchFamily="2" charset="0"/>
              </a:rPr>
              <a:t>آنان به نویسندگان توصیه می کردند که روز نامه و قیچی بردارند و کلمات را از هم جدا کنند ودرکیسه بریزند وتکان دهند وبعد آن ها را کنار هم بگذارند.</a:t>
            </a:r>
          </a:p>
          <a:p>
            <a:pPr marL="625475" indent="0">
              <a:buFontTx/>
              <a:buNone/>
            </a:pPr>
            <a:r>
              <a:rPr lang="fa-IR" altLang="fa-IR" sz="2400" b="1" i="1">
                <a:latin typeface="Kozuka Gothic Pro B" pitchFamily="34" charset="-128"/>
                <a:cs typeface="2  Titr" pitchFamily="2" charset="0"/>
              </a:rPr>
              <a:t>دادائیسم با هیچ یک از قوانین طبقه بندی هنر و زیبا شناسی همخوانی ندارند وپیروان آن بیش از حد به پوچی امور جهان معتقد ند. </a:t>
            </a:r>
            <a:endParaRPr lang="en-US" altLang="fa-IR" sz="2400" b="1" i="1">
              <a:latin typeface="Kozuka Gothic Pro B" pitchFamily="34" charset="-128"/>
              <a:cs typeface="2  Titr" pitchFamily="2" charset="0"/>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2"/>
            </a:gs>
            <a:gs pos="100000">
              <a:schemeClr val="accent1"/>
            </a:gs>
          </a:gsLst>
          <a:lin ang="5400000" scaled="1"/>
        </a:gradFill>
        <a:effectLst/>
      </p:bgPr>
    </p:bg>
    <p:spTree>
      <p:nvGrpSpPr>
        <p:cNvPr id="1" name=""/>
        <p:cNvGrpSpPr/>
        <p:nvPr/>
      </p:nvGrpSpPr>
      <p:grpSpPr>
        <a:xfrm>
          <a:off x="0" y="0"/>
          <a:ext cx="0" cy="0"/>
          <a:chOff x="0" y="0"/>
          <a:chExt cx="0" cy="0"/>
        </a:xfrm>
      </p:grpSpPr>
      <p:sp>
        <p:nvSpPr>
          <p:cNvPr id="57346" name="Rectangle 2"/>
          <p:cNvSpPr>
            <a:spLocks noGrp="1" noChangeArrowheads="1"/>
          </p:cNvSpPr>
          <p:nvPr>
            <p:ph type="title"/>
          </p:nvPr>
        </p:nvSpPr>
        <p:spPr>
          <a:xfrm>
            <a:off x="457200" y="274638"/>
            <a:ext cx="8229600" cy="1066800"/>
          </a:xfrm>
        </p:spPr>
        <p:txBody>
          <a:bodyPr/>
          <a:lstStyle/>
          <a:p>
            <a:r>
              <a:rPr lang="fa-IR" altLang="fa-IR" sz="4000">
                <a:cs typeface="2  Titr" pitchFamily="2" charset="0"/>
              </a:rPr>
              <a:t>مکتب سوررئالیسم</a:t>
            </a:r>
            <a:r>
              <a:rPr lang="fa-IR" altLang="fa-IR" sz="4000"/>
              <a:t>	</a:t>
            </a:r>
            <a:br>
              <a:rPr lang="fa-IR" altLang="fa-IR" sz="4000"/>
            </a:br>
            <a:endParaRPr lang="en-US" altLang="fa-IR" sz="4000"/>
          </a:p>
        </p:txBody>
      </p:sp>
      <p:sp>
        <p:nvSpPr>
          <p:cNvPr id="57347" name="Rectangle 3"/>
          <p:cNvSpPr>
            <a:spLocks noGrp="1" noChangeArrowheads="1"/>
          </p:cNvSpPr>
          <p:nvPr>
            <p:ph type="body" idx="1"/>
          </p:nvPr>
        </p:nvSpPr>
        <p:spPr/>
        <p:txBody>
          <a:bodyPr/>
          <a:lstStyle/>
          <a:p>
            <a:pPr>
              <a:lnSpc>
                <a:spcPct val="80000"/>
              </a:lnSpc>
            </a:pPr>
            <a:r>
              <a:rPr lang="fa-IR" altLang="fa-IR" sz="2400">
                <a:cs typeface="2  Titr" pitchFamily="2" charset="0"/>
              </a:rPr>
              <a:t>واژه سوررئالیسم را نخستین بار گیوم آپو لینز (1880-1918)برای نامیدن یکی از نمایش نامه هایش به کار برد و آمن را درام سوررئالیسم نامید . هدف آپولینز این بود که اثر خود را نوعی شعر خیالی و تفننی بی سابقه معرّفی کند.</a:t>
            </a:r>
          </a:p>
          <a:p>
            <a:pPr>
              <a:lnSpc>
                <a:spcPct val="80000"/>
              </a:lnSpc>
              <a:buFontTx/>
              <a:buNone/>
            </a:pPr>
            <a:endParaRPr lang="fa-IR" altLang="fa-IR" sz="2400">
              <a:cs typeface="2  Titr" pitchFamily="2" charset="0"/>
            </a:endParaRPr>
          </a:p>
          <a:p>
            <a:pPr>
              <a:lnSpc>
                <a:spcPct val="80000"/>
              </a:lnSpc>
            </a:pPr>
            <a:r>
              <a:rPr lang="fa-IR" altLang="fa-IR" sz="2400">
                <a:cs typeface="2  Titr" pitchFamily="2" charset="0"/>
              </a:rPr>
              <a:t>در سال 1921نخستین کتاب سور رئالیستی با عنوان میدان های مغنا طیسی ، به قلم آندره برتون و یک از همکارانش منتشر شد.</a:t>
            </a:r>
          </a:p>
          <a:p>
            <a:pPr>
              <a:lnSpc>
                <a:spcPct val="80000"/>
              </a:lnSpc>
              <a:buFontTx/>
              <a:buNone/>
            </a:pPr>
            <a:endParaRPr lang="fa-IR" altLang="fa-IR" sz="2400">
              <a:cs typeface="2  Titr" pitchFamily="2" charset="0"/>
            </a:endParaRPr>
          </a:p>
          <a:p>
            <a:pPr>
              <a:lnSpc>
                <a:spcPct val="80000"/>
              </a:lnSpc>
            </a:pPr>
            <a:r>
              <a:rPr lang="fa-IR" altLang="fa-IR" sz="2400">
                <a:cs typeface="2  Titr" pitchFamily="2" charset="0"/>
              </a:rPr>
              <a:t>اندره برتون در حقیقت ستون فقرات سوررئالیسم است ،که در سال 1896 در نرماندی فرانسه به دنیا آمد .در سن خدمت سربازی بود که جنگ آغاز شد . کار در بهداری ارتش وروبه رو شدن با انبوه زخمی ه و موجی ه باعث آشنایی برتون با نظریات جدید فروید در زمینه روان کاوی و ضمیر ناخود آگاه شد . این عامل جوهره ی سوررئالیسم</a:t>
            </a:r>
            <a:r>
              <a:rPr lang="fa-IR" altLang="fa-IR" sz="1800">
                <a:cs typeface="2  Titr" pitchFamily="2" charset="0"/>
              </a:rPr>
              <a:t> بود. </a:t>
            </a:r>
            <a:endParaRPr lang="en-US" altLang="fa-IR" sz="1800">
              <a:cs typeface="2  Titr" pitchFamily="2" charset="0"/>
            </a:endParaRPr>
          </a:p>
          <a:p>
            <a:pPr>
              <a:lnSpc>
                <a:spcPct val="80000"/>
              </a:lnSpc>
              <a:buFontTx/>
              <a:buNone/>
            </a:pPr>
            <a:r>
              <a:rPr lang="en-US" altLang="fa-IR" sz="1800">
                <a:cs typeface="2  Titr" pitchFamily="2" charset="0"/>
              </a:rPr>
              <a:t>				</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1"/>
            </a:gs>
            <a:gs pos="100000">
              <a:srgbClr val="FF6600"/>
            </a:gs>
          </a:gsLst>
          <a:lin ang="5400000" scaled="1"/>
        </a:gradFill>
        <a:effectLst/>
      </p:bgPr>
    </p:bg>
    <p:spTree>
      <p:nvGrpSpPr>
        <p:cNvPr id="1" name=""/>
        <p:cNvGrpSpPr/>
        <p:nvPr/>
      </p:nvGrpSpPr>
      <p:grpSpPr>
        <a:xfrm>
          <a:off x="0" y="0"/>
          <a:ext cx="0" cy="0"/>
          <a:chOff x="0" y="0"/>
          <a:chExt cx="0" cy="0"/>
        </a:xfrm>
      </p:grpSpPr>
      <p:sp>
        <p:nvSpPr>
          <p:cNvPr id="58370" name="Rectangle 2"/>
          <p:cNvSpPr>
            <a:spLocks noGrp="1" noChangeArrowheads="1"/>
          </p:cNvSpPr>
          <p:nvPr>
            <p:ph type="title"/>
          </p:nvPr>
        </p:nvSpPr>
        <p:spPr>
          <a:xfrm>
            <a:off x="457200" y="274638"/>
            <a:ext cx="8229600" cy="417512"/>
          </a:xfrm>
        </p:spPr>
        <p:txBody>
          <a:bodyPr/>
          <a:lstStyle/>
          <a:p>
            <a:r>
              <a:rPr lang="fa-IR" altLang="fa-IR" sz="2800">
                <a:cs typeface="2  Titr" pitchFamily="2" charset="0"/>
              </a:rPr>
              <a:t>برخی از مواد مرام نامه سوررئالیسم</a:t>
            </a:r>
            <a:r>
              <a:rPr lang="fa-IR" altLang="fa-IR" sz="4000"/>
              <a:t> </a:t>
            </a:r>
            <a:endParaRPr lang="en-US" altLang="fa-IR" sz="4000"/>
          </a:p>
        </p:txBody>
      </p:sp>
      <p:sp>
        <p:nvSpPr>
          <p:cNvPr id="58371" name="Rectangle 3"/>
          <p:cNvSpPr>
            <a:spLocks noGrp="1" noChangeArrowheads="1"/>
          </p:cNvSpPr>
          <p:nvPr>
            <p:ph type="body" idx="1"/>
          </p:nvPr>
        </p:nvSpPr>
        <p:spPr>
          <a:xfrm>
            <a:off x="179388" y="836613"/>
            <a:ext cx="8713787" cy="6021387"/>
          </a:xfrm>
        </p:spPr>
        <p:txBody>
          <a:bodyPr/>
          <a:lstStyle/>
          <a:p>
            <a:r>
              <a:rPr lang="fa-IR" altLang="fa-IR" sz="2400">
                <a:cs typeface="2  Titr" pitchFamily="2" charset="0"/>
              </a:rPr>
              <a:t>1- دو حالت ظاهراًمتناقض ،روءیا و واقعیت، در آینده به یک جو واقعیت مطلق ، یک فرا واقعیت – مبدّل خواهند شد.</a:t>
            </a:r>
          </a:p>
          <a:p>
            <a:r>
              <a:rPr lang="fa-IR" altLang="fa-IR" sz="2400">
                <a:cs typeface="2  Titr" pitchFamily="2" charset="0"/>
              </a:rPr>
              <a:t>2-سوررئالیسم ، اندیشه ی القا شده در غیاب هر گونه نظارت عقل و فارغ از هر نوع نظارت هنری یا اخلاقی است.</a:t>
            </a:r>
          </a:p>
          <a:p>
            <a:r>
              <a:rPr lang="fa-IR" altLang="fa-IR" sz="2400">
                <a:cs typeface="2  Titr" pitchFamily="2" charset="0"/>
              </a:rPr>
              <a:t>3-ما با ادبیّات کاری نداریم امّا اگر لازم شود ، مثل هر کس دیگری می توانیم از آن استفاده کنیم.</a:t>
            </a:r>
          </a:p>
          <a:p>
            <a:r>
              <a:rPr lang="fa-IR" altLang="fa-IR" sz="2400">
                <a:cs typeface="2  Titr" pitchFamily="2" charset="0"/>
              </a:rPr>
              <a:t>4- سوررئالیسم نه یک وسیله بیان جدید است ونه چیزی ساده تر و نه حتّی یک ما بعدالطبیه ی شعر ، بلکه وسیله ای است برای آزادسازی مطلق ذهن و امثال آن .</a:t>
            </a:r>
          </a:p>
          <a:p>
            <a:r>
              <a:rPr lang="fa-IR" altLang="fa-IR" sz="2400">
                <a:cs typeface="2  Titr" pitchFamily="2" charset="0"/>
              </a:rPr>
              <a:t>5- ما مصمم به ایجاد یک انقلاب هستیم .</a:t>
            </a:r>
          </a:p>
          <a:p>
            <a:r>
              <a:rPr lang="fa-IR" altLang="fa-IR" sz="2400">
                <a:cs typeface="2  Titr" pitchFamily="2" charset="0"/>
              </a:rPr>
              <a:t>6- ما واژه ی سور رئالیسم را با واژه ی انقلاب دریک ردیف قرار داده ایم تا خصلت عینی و بی غرض انقلاب را نشان دهیم .</a:t>
            </a:r>
          </a:p>
          <a:p>
            <a:r>
              <a:rPr lang="fa-IR" altLang="fa-IR" sz="2400">
                <a:cs typeface="2  Titr" pitchFamily="2" charset="0"/>
              </a:rPr>
              <a:t>همیه چیز ما را به سمت این باور سوق می دهد که ذهن انسان دارای نقطه ای است که در آن مرگ و زندگی ، خیالی و واقعی ، گذشته و آینده ، انتقال پذیر ، بالا وپایین ، نقیض هم به نظر نمی رسند.</a:t>
            </a:r>
            <a:endParaRPr lang="en-US" altLang="fa-IR" sz="2400">
              <a:cs typeface="2  Titr" pitchFamily="2"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gradFill rotWithShape="0">
          <a:gsLst>
            <a:gs pos="0">
              <a:srgbClr val="3366FF"/>
            </a:gs>
            <a:gs pos="100000">
              <a:schemeClr val="accent1"/>
            </a:gs>
          </a:gsLst>
          <a:lin ang="18900000" scaled="1"/>
        </a:gradFill>
        <a:effectLst/>
      </p:bgPr>
    </p:bg>
    <p:spTree>
      <p:nvGrpSpPr>
        <p:cNvPr id="1" name=""/>
        <p:cNvGrpSpPr/>
        <p:nvPr/>
      </p:nvGrpSpPr>
      <p:grpSpPr>
        <a:xfrm>
          <a:off x="0" y="0"/>
          <a:ext cx="0" cy="0"/>
          <a:chOff x="0" y="0"/>
          <a:chExt cx="0" cy="0"/>
        </a:xfrm>
      </p:grpSpPr>
      <p:sp>
        <p:nvSpPr>
          <p:cNvPr id="59394" name="Rectangle 2"/>
          <p:cNvSpPr>
            <a:spLocks noGrp="1" noChangeArrowheads="1"/>
          </p:cNvSpPr>
          <p:nvPr>
            <p:ph type="title"/>
          </p:nvPr>
        </p:nvSpPr>
        <p:spPr>
          <a:xfrm>
            <a:off x="457200" y="274638"/>
            <a:ext cx="8229600" cy="633412"/>
          </a:xfrm>
        </p:spPr>
        <p:txBody>
          <a:bodyPr/>
          <a:lstStyle/>
          <a:p>
            <a:r>
              <a:rPr lang="fa-IR" altLang="fa-IR" sz="4000">
                <a:cs typeface="2  Titr" pitchFamily="2" charset="0"/>
              </a:rPr>
              <a:t>دو چهره ی مشهور مکتب سوررئالیسم</a:t>
            </a:r>
            <a:r>
              <a:rPr lang="fa-IR" altLang="fa-IR" sz="4000"/>
              <a:t> </a:t>
            </a:r>
            <a:endParaRPr lang="en-US" altLang="fa-IR" sz="4000"/>
          </a:p>
        </p:txBody>
      </p:sp>
      <p:sp>
        <p:nvSpPr>
          <p:cNvPr id="59395" name="Rectangle 3"/>
          <p:cNvSpPr>
            <a:spLocks noGrp="1" noChangeArrowheads="1"/>
          </p:cNvSpPr>
          <p:nvPr>
            <p:ph type="body" idx="1"/>
          </p:nvPr>
        </p:nvSpPr>
        <p:spPr>
          <a:xfrm>
            <a:off x="323850" y="1052513"/>
            <a:ext cx="8362950" cy="5400675"/>
          </a:xfrm>
        </p:spPr>
        <p:txBody>
          <a:bodyPr/>
          <a:lstStyle/>
          <a:p>
            <a:r>
              <a:rPr lang="fa-IR" altLang="fa-IR" sz="2400">
                <a:cs typeface="2  Titr" pitchFamily="2" charset="0"/>
              </a:rPr>
              <a:t>1- </a:t>
            </a:r>
            <a:r>
              <a:rPr lang="fa-IR" altLang="fa-IR" sz="2400">
                <a:solidFill>
                  <a:srgbClr val="CC00CC"/>
                </a:solidFill>
                <a:cs typeface="2  Titr" pitchFamily="2" charset="0"/>
              </a:rPr>
              <a:t>فدریکوگارسیــا لورکا(1899-1936) -</a:t>
            </a:r>
            <a:r>
              <a:rPr lang="fa-IR" altLang="fa-IR" sz="2400">
                <a:cs typeface="2  Titr" pitchFamily="2" charset="0"/>
              </a:rPr>
              <a:t>بزرگ ترین شاعر سوررئالیسم اسپانیا ویکی از چهره های انقلابی در حوزه ی هنر و اندیشه ی جهان است و سرانجام او با کتاب (( شاعر درنیویورک)) به سوررئالیسم رو آورد ، اساس شعر لورکا ترانه های عامیانه است که در قالبی شاعرانه و خلاّق ریخته شده است . او شاعر، موسیقی دان ، نقّاش ، نمایش نامه نویس و سخنرانی چیره دست بود . معاصرانش وی را آخرین شاعر حماسه سرای اسپانیا می دانسته اند.</a:t>
            </a:r>
          </a:p>
          <a:p>
            <a:r>
              <a:rPr lang="fa-IR" altLang="fa-IR" sz="2400">
                <a:cs typeface="2  Titr" pitchFamily="2" charset="0"/>
              </a:rPr>
              <a:t>2- </a:t>
            </a:r>
            <a:r>
              <a:rPr lang="fa-IR" altLang="fa-IR" sz="2400">
                <a:solidFill>
                  <a:srgbClr val="CC00CC"/>
                </a:solidFill>
                <a:cs typeface="2  Titr" pitchFamily="2" charset="0"/>
              </a:rPr>
              <a:t>لویی آراگون</a:t>
            </a:r>
            <a:r>
              <a:rPr lang="fa-IR" altLang="fa-IR" sz="2400">
                <a:cs typeface="2  Titr" pitchFamily="2" charset="0"/>
              </a:rPr>
              <a:t> </a:t>
            </a:r>
            <a:r>
              <a:rPr lang="fa-IR" altLang="fa-IR" sz="2400">
                <a:solidFill>
                  <a:srgbClr val="CC00CC"/>
                </a:solidFill>
                <a:cs typeface="2  Titr" pitchFamily="2" charset="0"/>
              </a:rPr>
              <a:t>(1897-1982)-</a:t>
            </a:r>
            <a:r>
              <a:rPr lang="fa-IR" altLang="fa-IR" sz="2400">
                <a:cs typeface="2  Titr" pitchFamily="2" charset="0"/>
              </a:rPr>
              <a:t>این شاعر مشهور فرانسوی ابتدا از هواخواهان دادائیسم بود و بعد ها به سور رئالیست ه پیوست . او در میدان جنگ ، شعر مقاومت فرانسه را گرد آوری کرد . آراگـون شیفته ی عبد الرحمان جامی ، شاعر بزرگ ایرانی بود ویکی از منظومه هایش را به تقلید از جامی ، مجنون ِالسا نام نهاد . السا نام همسر آراگون است وشعر مشهور چشمان السا ، از مشهور ترین اشعار اروپایی ، درباره ی او سروده شده است. </a:t>
            </a:r>
            <a:endParaRPr lang="en-US" altLang="fa-IR" sz="2400">
              <a:cs typeface="2  Titr" pitchFamily="2"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2"/>
            </a:gs>
            <a:gs pos="100000">
              <a:schemeClr val="accent1"/>
            </a:gs>
          </a:gsLst>
          <a:lin ang="5400000" scaled="1"/>
        </a:gradFill>
        <a:effectLst/>
      </p:bgPr>
    </p:bg>
    <p:spTree>
      <p:nvGrpSpPr>
        <p:cNvPr id="1" name=""/>
        <p:cNvGrpSpPr/>
        <p:nvPr/>
      </p:nvGrpSpPr>
      <p:grpSpPr>
        <a:xfrm>
          <a:off x="0" y="0"/>
          <a:ext cx="0" cy="0"/>
          <a:chOff x="0" y="0"/>
          <a:chExt cx="0" cy="0"/>
        </a:xfrm>
      </p:grpSpPr>
      <p:sp>
        <p:nvSpPr>
          <p:cNvPr id="60418" name="Rectangle 2"/>
          <p:cNvSpPr>
            <a:spLocks noGrp="1" noChangeArrowheads="1"/>
          </p:cNvSpPr>
          <p:nvPr>
            <p:ph type="title"/>
          </p:nvPr>
        </p:nvSpPr>
        <p:spPr>
          <a:xfrm>
            <a:off x="457200" y="274638"/>
            <a:ext cx="8229600" cy="561975"/>
          </a:xfrm>
        </p:spPr>
        <p:txBody>
          <a:bodyPr/>
          <a:lstStyle/>
          <a:p>
            <a:r>
              <a:rPr lang="fa-IR" altLang="fa-IR" sz="4000">
                <a:cs typeface="2  Titr" pitchFamily="2" charset="0"/>
              </a:rPr>
              <a:t>پست مدرنیسم یا فرا نو گرایی</a:t>
            </a:r>
            <a:endParaRPr lang="en-US" altLang="fa-IR" sz="4000">
              <a:cs typeface="2  Titr" pitchFamily="2" charset="0"/>
            </a:endParaRPr>
          </a:p>
        </p:txBody>
      </p:sp>
      <p:sp>
        <p:nvSpPr>
          <p:cNvPr id="60419" name="Rectangle 3"/>
          <p:cNvSpPr>
            <a:spLocks noGrp="1" noChangeArrowheads="1"/>
          </p:cNvSpPr>
          <p:nvPr>
            <p:ph type="body" idx="1"/>
          </p:nvPr>
        </p:nvSpPr>
        <p:spPr>
          <a:xfrm>
            <a:off x="457200" y="981075"/>
            <a:ext cx="8291513" cy="5472113"/>
          </a:xfrm>
        </p:spPr>
        <p:txBody>
          <a:bodyPr/>
          <a:lstStyle/>
          <a:p>
            <a:r>
              <a:rPr lang="fa-IR" altLang="fa-IR" sz="2400">
                <a:cs typeface="2  Titr" pitchFamily="2" charset="0"/>
              </a:rPr>
              <a:t>یکی از متفکّران غربی به نام اسوالد اشپنگر درخلال جنگ جهانی اوّل 1928 کتابی با عنوان انحطاط غرب نوشت و در آن اعلام کرد که تمّدن غربی و ارزش های مسلط آن به پایان خود نزدیک می شود .قیود و سنّت هایی که جامعه برپاداشته است در حال متلاشی شدن و رشته های پیوند دهنده ی زندگی و همراه با آن ، یگانگی تفکر و فرهنگ در حال گسستن هستند.</a:t>
            </a:r>
          </a:p>
          <a:p>
            <a:r>
              <a:rPr lang="fa-IR" altLang="fa-IR" sz="2400">
                <a:cs typeface="2  Titr" pitchFamily="2" charset="0"/>
              </a:rPr>
              <a:t>چهل و یک سال بعد در سال 1959 یک دیگر از متفّکران غربی اعلام کرد که ما در پایان دورانی هستیم که عصر مدرن نامیده می شود ودرپی آن ،دوران پسا مدرن فرا می رسد.دراین دوران ، چشم انداز های تاریخی ای که مشخصه ی فرهنگ غربی بوده اند ، اعتبار خود را از دست می دهند.</a:t>
            </a:r>
          </a:p>
          <a:p>
            <a:r>
              <a:rPr lang="fa-IR" altLang="fa-IR" sz="2400">
                <a:cs typeface="2  Titr" pitchFamily="2" charset="0"/>
              </a:rPr>
              <a:t>این دو دید گاه اگر چه تا حدود ی متضاد یک دیگرند امّا با هم نقاط مشترکی نیز دارند . ظاهراًمفهوم پست مدرنیسم  را اوّلین با فدریکو دی اونیس نویسنده اسپانیایی ، در کتاب گزیده ی شعر خود به کار برد.</a:t>
            </a:r>
            <a:endParaRPr lang="en-US" altLang="fa-IR" sz="2400">
              <a:cs typeface="2  Titr" pitchFamily="2"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folHlink"/>
            </a:gs>
            <a:gs pos="100000">
              <a:srgbClr val="006666"/>
            </a:gs>
          </a:gsLst>
          <a:lin ang="5400000" scaled="1"/>
        </a:gradFill>
        <a:effectLst/>
      </p:bgPr>
    </p:bg>
    <p:spTree>
      <p:nvGrpSpPr>
        <p:cNvPr id="1" name=""/>
        <p:cNvGrpSpPr/>
        <p:nvPr/>
      </p:nvGrpSpPr>
      <p:grpSpPr>
        <a:xfrm>
          <a:off x="0" y="0"/>
          <a:ext cx="0" cy="0"/>
          <a:chOff x="0" y="0"/>
          <a:chExt cx="0" cy="0"/>
        </a:xfrm>
      </p:grpSpPr>
      <p:sp>
        <p:nvSpPr>
          <p:cNvPr id="61442" name="Rectangle 2"/>
          <p:cNvSpPr>
            <a:spLocks noGrp="1" noChangeArrowheads="1"/>
          </p:cNvSpPr>
          <p:nvPr>
            <p:ph type="title"/>
          </p:nvPr>
        </p:nvSpPr>
        <p:spPr>
          <a:xfrm>
            <a:off x="457200" y="274638"/>
            <a:ext cx="8229600" cy="706437"/>
          </a:xfrm>
        </p:spPr>
        <p:txBody>
          <a:bodyPr/>
          <a:lstStyle/>
          <a:p>
            <a:r>
              <a:rPr lang="fa-IR" altLang="fa-IR" sz="4000">
                <a:cs typeface="2  Titr" pitchFamily="2" charset="0"/>
              </a:rPr>
              <a:t>پست مدرنیسم </a:t>
            </a:r>
            <a:endParaRPr lang="en-US" altLang="fa-IR" sz="4000">
              <a:cs typeface="2  Titr" pitchFamily="2" charset="0"/>
            </a:endParaRPr>
          </a:p>
        </p:txBody>
      </p:sp>
      <p:sp>
        <p:nvSpPr>
          <p:cNvPr id="61443" name="Rectangle 3"/>
          <p:cNvSpPr>
            <a:spLocks noGrp="1" noChangeArrowheads="1"/>
          </p:cNvSpPr>
          <p:nvPr>
            <p:ph type="body" idx="1"/>
          </p:nvPr>
        </p:nvSpPr>
        <p:spPr>
          <a:xfrm>
            <a:off x="250825" y="981075"/>
            <a:ext cx="8569325" cy="5145088"/>
          </a:xfrm>
        </p:spPr>
        <p:txBody>
          <a:bodyPr/>
          <a:lstStyle/>
          <a:p>
            <a:pPr>
              <a:lnSpc>
                <a:spcPct val="80000"/>
              </a:lnSpc>
            </a:pPr>
            <a:r>
              <a:rPr lang="fa-IR" altLang="fa-IR" sz="2800">
                <a:cs typeface="2  Titr" pitchFamily="2" charset="0"/>
              </a:rPr>
              <a:t>چنان چه از نام پست مدرن پیداست – یعنی ادّعای بر گذشتن از مدرنیسم . مدرنیسم در حقیقت آن شیوه ای بود که از سنّت فراتر می رفت ؛بنابراین پست مدرنیسم هم از مدرنیسم وهم از سنّت فراتر خواهد بود . به بیان دیگر ،اصل اوّل در پست مدرنیسم هم این است که مدرنیسم اعتباری ندارد.</a:t>
            </a:r>
          </a:p>
          <a:p>
            <a:pPr>
              <a:lnSpc>
                <a:spcPct val="80000"/>
              </a:lnSpc>
            </a:pPr>
            <a:r>
              <a:rPr lang="fa-IR" altLang="fa-IR" sz="2800">
                <a:cs typeface="2  Titr" pitchFamily="2" charset="0"/>
              </a:rPr>
              <a:t>دوران مدرن ماقبل پست مدرنیسم ،درحقیقت درچارچوبی قرار می گرفت . این چهار چوب به زندگی معنا می بخشد و عناصرسازنده ی آن خرد ، حقیقت، سنّت ، اخلاق و تاریخ بود .امّا پست مدرنیسم برآن است که چون این مفاهیم با موشکافی های تجزیه و تحلیل گرایانه ی امروز سازگار نیستند ، معانی خود را یکسره از دست داده اند و تمامی نظریات استوار بر مفاهیم مطلق حقیقت ، ایدئولوژی،علوم وخرد ،درواقع چیزی نیستند مگر مشتی ساختار های تصنعی .حقیقت نسبی است و همسایه ی دیوار به دیوار بسیاری از مفاهیم دیگر قرار می گیرد.</a:t>
            </a:r>
            <a:endParaRPr lang="en-US" altLang="fa-IR" sz="2800">
              <a:cs typeface="2  Titr" pitchFamily="2"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1"/>
            </a:gs>
            <a:gs pos="100000">
              <a:schemeClr val="hlink"/>
            </a:gs>
          </a:gsLst>
          <a:lin ang="5400000" scaled="1"/>
        </a:gradFill>
        <a:effectLst/>
      </p:bgPr>
    </p:bg>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457200" y="274638"/>
            <a:ext cx="8229600" cy="490537"/>
          </a:xfrm>
        </p:spPr>
        <p:txBody>
          <a:bodyPr/>
          <a:lstStyle/>
          <a:p>
            <a:r>
              <a:rPr lang="fa-IR" altLang="fa-IR" sz="2400">
                <a:cs typeface="2  Titr" pitchFamily="2" charset="0"/>
              </a:rPr>
              <a:t>اصول پست مدرنیسم </a:t>
            </a:r>
            <a:endParaRPr lang="en-US" altLang="fa-IR" sz="2400">
              <a:cs typeface="2  Titr" pitchFamily="2" charset="0"/>
            </a:endParaRPr>
          </a:p>
        </p:txBody>
      </p:sp>
      <p:sp>
        <p:nvSpPr>
          <p:cNvPr id="62467" name="Rectangle 3"/>
          <p:cNvSpPr>
            <a:spLocks noGrp="1" noChangeArrowheads="1"/>
          </p:cNvSpPr>
          <p:nvPr>
            <p:ph type="body" idx="1"/>
          </p:nvPr>
        </p:nvSpPr>
        <p:spPr>
          <a:xfrm>
            <a:off x="323850" y="836613"/>
            <a:ext cx="8362950" cy="5761037"/>
          </a:xfrm>
        </p:spPr>
        <p:txBody>
          <a:bodyPr/>
          <a:lstStyle/>
          <a:p>
            <a:r>
              <a:rPr lang="fa-IR" altLang="fa-IR" sz="2400">
                <a:cs typeface="2  Titr" pitchFamily="2" charset="0"/>
              </a:rPr>
              <a:t>اصل اوّل :انکار حقیقت و بی اعتباری سنّت و مدرنیسم .</a:t>
            </a:r>
          </a:p>
          <a:p>
            <a:r>
              <a:rPr lang="fa-IR" altLang="fa-IR" sz="2000">
                <a:cs typeface="2  Titr" pitchFamily="2" charset="0"/>
              </a:rPr>
              <a:t>اصل دوّم : انکار واقعیّت: براساس این مکتب ، هیچ واقعیت نهایی وجود ندارد.</a:t>
            </a:r>
            <a:endParaRPr lang="en-US" altLang="fa-IR" sz="2000">
              <a:cs typeface="2  Titr" pitchFamily="2" charset="0"/>
            </a:endParaRPr>
          </a:p>
          <a:p>
            <a:r>
              <a:rPr lang="fa-IR" altLang="fa-IR" sz="2400">
                <a:cs typeface="2  Titr" pitchFamily="2" charset="0"/>
              </a:rPr>
              <a:t>اصل سوّم : زندگی انسان ، یک وانمود گر به جای واقعیت است؛ ازاین روغیر واقعی است.</a:t>
            </a:r>
          </a:p>
          <a:p>
            <a:r>
              <a:rPr lang="fa-IR" altLang="fa-IR" sz="2400">
                <a:cs typeface="2  Titr" pitchFamily="2" charset="0"/>
              </a:rPr>
              <a:t>اصل چهارم : پست مدرنیسم بر بی معنایی استوار است .</a:t>
            </a:r>
          </a:p>
          <a:p>
            <a:r>
              <a:rPr lang="fa-IR" altLang="fa-IR" sz="2000">
                <a:cs typeface="2  Titr" pitchFamily="2" charset="0"/>
              </a:rPr>
              <a:t>اصل پنجم : شک اندیشی ؛ باید به همه چیز شک کرد و هیچ چیز را به تمامی نپذیرفت.</a:t>
            </a:r>
          </a:p>
          <a:p>
            <a:r>
              <a:rPr lang="fa-IR" altLang="fa-IR" sz="2400">
                <a:cs typeface="2  Titr" pitchFamily="2" charset="0"/>
              </a:rPr>
              <a:t>اصل ششم: که ظاهراً تنها اصل مثبت این نظریه به شمار می رود ، این است که پست مدرنیسم به گوناگونی وکثرت نظر دارد. بر چند گانگی فرهنگ ها ، قومیت و نژاد ، جنسیت ، حقیقت و حتی خود تأکید می کند و برآن است که هیچ یک ازاین ها نباید بر دیگری ترجیح داده شود.</a:t>
            </a:r>
          </a:p>
          <a:p>
            <a:pPr>
              <a:buFontTx/>
              <a:buNone/>
            </a:pPr>
            <a:endParaRPr lang="fa-IR" altLang="fa-IR" sz="2400">
              <a:cs typeface="2  Titr" pitchFamily="2" charset="0"/>
            </a:endParaRPr>
          </a:p>
          <a:p>
            <a:pPr>
              <a:buFontTx/>
              <a:buNone/>
            </a:pPr>
            <a:r>
              <a:rPr lang="fa-IR" altLang="fa-IR" sz="2400">
                <a:solidFill>
                  <a:srgbClr val="6600FF"/>
                </a:solidFill>
                <a:cs typeface="2  Titr" pitchFamily="2" charset="0"/>
              </a:rPr>
              <a:t>از جمله نویسندگان پست مدرن </a:t>
            </a:r>
            <a:r>
              <a:rPr lang="fa-IR" altLang="fa-IR" sz="2400">
                <a:solidFill>
                  <a:srgbClr val="FF0000"/>
                </a:solidFill>
                <a:cs typeface="2  Titr" pitchFamily="2" charset="0"/>
              </a:rPr>
              <a:t>خورخه لوییس بورخس آرژانتینی</a:t>
            </a:r>
            <a:r>
              <a:rPr lang="fa-IR" altLang="fa-IR" sz="2400">
                <a:solidFill>
                  <a:srgbClr val="6600FF"/>
                </a:solidFill>
                <a:cs typeface="2  Titr" pitchFamily="2" charset="0"/>
              </a:rPr>
              <a:t> ،</a:t>
            </a:r>
            <a:r>
              <a:rPr lang="fa-IR" altLang="fa-IR" sz="2400">
                <a:solidFill>
                  <a:srgbClr val="800080"/>
                </a:solidFill>
                <a:cs typeface="2  Titr" pitchFamily="2" charset="0"/>
              </a:rPr>
              <a:t>مارسل روست فرانسوی ،</a:t>
            </a:r>
            <a:r>
              <a:rPr lang="fa-IR" altLang="fa-IR" sz="2400">
                <a:solidFill>
                  <a:srgbClr val="FFFF00"/>
                </a:solidFill>
                <a:cs typeface="2  Titr" pitchFamily="2" charset="0"/>
              </a:rPr>
              <a:t>ساموئل بکت</a:t>
            </a:r>
            <a:r>
              <a:rPr lang="fa-IR" altLang="fa-IR" sz="2400">
                <a:solidFill>
                  <a:srgbClr val="800080"/>
                </a:solidFill>
                <a:cs typeface="2  Titr" pitchFamily="2" charset="0"/>
              </a:rPr>
              <a:t> </a:t>
            </a:r>
            <a:r>
              <a:rPr lang="fa-IR" altLang="fa-IR" sz="2400">
                <a:solidFill>
                  <a:srgbClr val="6600FF"/>
                </a:solidFill>
                <a:cs typeface="2  Titr" pitchFamily="2" charset="0"/>
              </a:rPr>
              <a:t>وجمیز جویس ایرلندی</a:t>
            </a:r>
            <a:r>
              <a:rPr lang="fa-IR" altLang="fa-IR" sz="2400">
                <a:solidFill>
                  <a:srgbClr val="800080"/>
                </a:solidFill>
                <a:cs typeface="2  Titr" pitchFamily="2" charset="0"/>
              </a:rPr>
              <a:t> اشاره کرد.</a:t>
            </a:r>
            <a:endParaRPr lang="en-US" altLang="fa-IR" sz="2400">
              <a:solidFill>
                <a:srgbClr val="800080"/>
              </a:solidFill>
              <a:cs typeface="2  Titr" pitchFamily="2"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shadeToTitle="1">
        <a:gradFill rotWithShape="0">
          <a:gsLst>
            <a:gs pos="0">
              <a:srgbClr val="66FF66"/>
            </a:gs>
            <a:gs pos="100000">
              <a:schemeClr val="accent2"/>
            </a:gs>
          </a:gsLst>
          <a:path path="shape">
            <a:fillToRect l="50000" t="50000" r="50000" b="50000"/>
          </a:path>
        </a:gradFill>
        <a:effectLst/>
      </p:bgPr>
    </p:bg>
    <p:spTree>
      <p:nvGrpSpPr>
        <p:cNvPr id="1" name=""/>
        <p:cNvGrpSpPr/>
        <p:nvPr/>
      </p:nvGrpSpPr>
      <p:grpSpPr>
        <a:xfrm>
          <a:off x="0" y="0"/>
          <a:ext cx="0" cy="0"/>
          <a:chOff x="0" y="0"/>
          <a:chExt cx="0" cy="0"/>
        </a:xfrm>
      </p:grpSpPr>
      <p:sp>
        <p:nvSpPr>
          <p:cNvPr id="63490" name="Rectangle 2"/>
          <p:cNvSpPr>
            <a:spLocks noGrp="1" noChangeArrowheads="1"/>
          </p:cNvSpPr>
          <p:nvPr>
            <p:ph type="title"/>
          </p:nvPr>
        </p:nvSpPr>
        <p:spPr>
          <a:xfrm>
            <a:off x="457200" y="274638"/>
            <a:ext cx="8229600" cy="561975"/>
          </a:xfrm>
        </p:spPr>
        <p:txBody>
          <a:bodyPr/>
          <a:lstStyle/>
          <a:p>
            <a:r>
              <a:rPr lang="fa-IR" altLang="fa-IR" sz="2800">
                <a:cs typeface="2  Titr" pitchFamily="2" charset="0"/>
              </a:rPr>
              <a:t>برخی چهره های شاخص ادبیّات قرن بیستم </a:t>
            </a:r>
            <a:endParaRPr lang="en-US" altLang="fa-IR" sz="2800">
              <a:cs typeface="2  Titr" pitchFamily="2" charset="0"/>
            </a:endParaRPr>
          </a:p>
        </p:txBody>
      </p:sp>
      <p:sp>
        <p:nvSpPr>
          <p:cNvPr id="63491" name="Rectangle 3"/>
          <p:cNvSpPr>
            <a:spLocks noGrp="1" noChangeArrowheads="1"/>
          </p:cNvSpPr>
          <p:nvPr>
            <p:ph type="body" idx="1"/>
          </p:nvPr>
        </p:nvSpPr>
        <p:spPr>
          <a:xfrm>
            <a:off x="250825" y="908050"/>
            <a:ext cx="8642350" cy="5545138"/>
          </a:xfrm>
        </p:spPr>
        <p:txBody>
          <a:bodyPr/>
          <a:lstStyle/>
          <a:p>
            <a:r>
              <a:rPr lang="fa-IR" altLang="fa-IR" sz="2400">
                <a:solidFill>
                  <a:srgbClr val="FF0000"/>
                </a:solidFill>
                <a:cs typeface="2  Titr" pitchFamily="2" charset="0"/>
              </a:rPr>
              <a:t>ویلیام فاکنر(1962-1897)زاده</a:t>
            </a:r>
            <a:r>
              <a:rPr lang="fa-IR" altLang="fa-IR" sz="2000">
                <a:cs typeface="2  Titr" pitchFamily="2" charset="0"/>
              </a:rPr>
              <a:t> ی نیو آلبانی  (می سی سی پی)آمریکاست.شاهکار وی در رمان نویسی «خشم و هیاهو»نام دارد.</a:t>
            </a:r>
            <a:endParaRPr lang="en-US" altLang="fa-IR" sz="2000">
              <a:cs typeface="2  Titr" pitchFamily="2" charset="0"/>
            </a:endParaRPr>
          </a:p>
          <a:p>
            <a:r>
              <a:rPr lang="fa-IR" altLang="fa-IR" sz="2000">
                <a:solidFill>
                  <a:srgbClr val="FF0000"/>
                </a:solidFill>
                <a:cs typeface="2  Titr" pitchFamily="2" charset="0"/>
              </a:rPr>
              <a:t>ارنست همینگوی (1961-1899</a:t>
            </a:r>
            <a:r>
              <a:rPr lang="fa-IR" altLang="fa-IR" sz="2000">
                <a:cs typeface="2  Titr" pitchFamily="2" charset="0"/>
              </a:rPr>
              <a:t>) از چهر های درخشان رمان نویسی امریکاست.</a:t>
            </a:r>
          </a:p>
          <a:p>
            <a:r>
              <a:rPr lang="fa-IR" altLang="fa-IR" sz="2000">
                <a:cs typeface="2  Titr" pitchFamily="2" charset="0"/>
              </a:rPr>
              <a:t>از جمله آثار همینگوی : </a:t>
            </a:r>
            <a:r>
              <a:rPr lang="fa-IR" altLang="fa-IR" sz="2000">
                <a:solidFill>
                  <a:srgbClr val="006666"/>
                </a:solidFill>
                <a:cs typeface="2  Titr" pitchFamily="2" charset="0"/>
              </a:rPr>
              <a:t>وداع با اسلحه</a:t>
            </a:r>
            <a:r>
              <a:rPr lang="fa-IR" altLang="fa-IR" sz="2000">
                <a:cs typeface="2  Titr" pitchFamily="2" charset="0"/>
              </a:rPr>
              <a:t> ، </a:t>
            </a:r>
            <a:r>
              <a:rPr lang="fa-IR" altLang="fa-IR" sz="2000">
                <a:solidFill>
                  <a:srgbClr val="990099"/>
                </a:solidFill>
                <a:cs typeface="2  Titr" pitchFamily="2" charset="0"/>
              </a:rPr>
              <a:t>خورشید هم چنان می درخشد</a:t>
            </a:r>
            <a:r>
              <a:rPr lang="fa-IR" altLang="fa-IR" sz="2000">
                <a:cs typeface="2  Titr" pitchFamily="2" charset="0"/>
              </a:rPr>
              <a:t> ، </a:t>
            </a:r>
            <a:r>
              <a:rPr lang="fa-IR" altLang="fa-IR" sz="2000">
                <a:solidFill>
                  <a:schemeClr val="bg1"/>
                </a:solidFill>
                <a:cs typeface="2  Titr" pitchFamily="2" charset="0"/>
              </a:rPr>
              <a:t>زنگ ها برای که به</a:t>
            </a:r>
            <a:r>
              <a:rPr lang="fa-IR" altLang="fa-IR" sz="2000">
                <a:solidFill>
                  <a:srgbClr val="66FF66"/>
                </a:solidFill>
                <a:cs typeface="2  Titr" pitchFamily="2" charset="0"/>
              </a:rPr>
              <a:t> </a:t>
            </a:r>
            <a:r>
              <a:rPr lang="fa-IR" altLang="fa-IR" sz="2000">
                <a:solidFill>
                  <a:schemeClr val="bg1"/>
                </a:solidFill>
                <a:cs typeface="2  Titr" pitchFamily="2" charset="0"/>
              </a:rPr>
              <a:t>صدا در می آیند</a:t>
            </a:r>
            <a:r>
              <a:rPr lang="fa-IR" altLang="fa-IR" sz="2000">
                <a:solidFill>
                  <a:srgbClr val="66FF66"/>
                </a:solidFill>
                <a:cs typeface="2  Titr" pitchFamily="2" charset="0"/>
              </a:rPr>
              <a:t> </a:t>
            </a:r>
            <a:r>
              <a:rPr lang="fa-IR" altLang="fa-IR" sz="2000">
                <a:solidFill>
                  <a:srgbClr val="FFCC00"/>
                </a:solidFill>
                <a:cs typeface="2  Titr" pitchFamily="2" charset="0"/>
              </a:rPr>
              <a:t>،</a:t>
            </a:r>
            <a:r>
              <a:rPr lang="fa-IR" altLang="fa-IR" sz="2000">
                <a:solidFill>
                  <a:srgbClr val="66FF66"/>
                </a:solidFill>
                <a:cs typeface="2  Titr" pitchFamily="2" charset="0"/>
              </a:rPr>
              <a:t> </a:t>
            </a:r>
            <a:r>
              <a:rPr lang="fa-IR" altLang="fa-IR" sz="2000">
                <a:solidFill>
                  <a:schemeClr val="accent2"/>
                </a:solidFill>
                <a:cs typeface="2  Titr" pitchFamily="2" charset="0"/>
              </a:rPr>
              <a:t>پیرمردو دریا</a:t>
            </a:r>
            <a:r>
              <a:rPr lang="fa-IR" altLang="fa-IR" sz="2000">
                <a:solidFill>
                  <a:srgbClr val="66FF66"/>
                </a:solidFill>
                <a:cs typeface="2  Titr" pitchFamily="2" charset="0"/>
              </a:rPr>
              <a:t>  </a:t>
            </a:r>
            <a:r>
              <a:rPr lang="fa-IR" altLang="fa-IR" sz="2000">
                <a:solidFill>
                  <a:schemeClr val="bg1"/>
                </a:solidFill>
                <a:cs typeface="2  Titr" pitchFamily="2" charset="0"/>
              </a:rPr>
              <a:t>و</a:t>
            </a:r>
            <a:r>
              <a:rPr lang="fa-IR" altLang="fa-IR" sz="2000">
                <a:solidFill>
                  <a:srgbClr val="66FF66"/>
                </a:solidFill>
                <a:cs typeface="2  Titr" pitchFamily="2" charset="0"/>
              </a:rPr>
              <a:t> </a:t>
            </a:r>
            <a:r>
              <a:rPr lang="fa-IR" altLang="fa-IR" sz="2000">
                <a:solidFill>
                  <a:schemeClr val="accent2"/>
                </a:solidFill>
                <a:cs typeface="2  Titr" pitchFamily="2" charset="0"/>
              </a:rPr>
              <a:t>برف های کلیمانجارو</a:t>
            </a:r>
            <a:r>
              <a:rPr lang="fa-IR" altLang="fa-IR" sz="2000">
                <a:solidFill>
                  <a:schemeClr val="tx2"/>
                </a:solidFill>
                <a:cs typeface="2  Titr" pitchFamily="2" charset="0"/>
              </a:rPr>
              <a:t>.</a:t>
            </a:r>
          </a:p>
          <a:p>
            <a:r>
              <a:rPr lang="fa-IR" altLang="fa-IR" sz="2000">
                <a:solidFill>
                  <a:schemeClr val="tx2"/>
                </a:solidFill>
                <a:cs typeface="2  Titr" pitchFamily="2" charset="0"/>
              </a:rPr>
              <a:t>تی .اس. الیوت (1965-1888)از آثار مهم او : منظومه ی بلند</a:t>
            </a:r>
            <a:r>
              <a:rPr lang="en-US" altLang="fa-IR" sz="2000">
                <a:solidFill>
                  <a:srgbClr val="FF0000"/>
                </a:solidFill>
                <a:cs typeface="2  Titr" pitchFamily="2" charset="0"/>
              </a:rPr>
              <a:t>the waste land</a:t>
            </a:r>
            <a:r>
              <a:rPr lang="fa-IR" altLang="fa-IR" sz="2000">
                <a:solidFill>
                  <a:schemeClr val="tx2"/>
                </a:solidFill>
                <a:cs typeface="2  Titr" pitchFamily="2" charset="0"/>
              </a:rPr>
              <a:t>است که درایران به نام های سرزمین بی حاصل ،خراب آباد و سرزمین هرز ترجمه شده است .</a:t>
            </a:r>
          </a:p>
          <a:p>
            <a:r>
              <a:rPr lang="fa-IR" altLang="fa-IR" sz="2000">
                <a:solidFill>
                  <a:srgbClr val="FF0000"/>
                </a:solidFill>
                <a:cs typeface="2  Titr" pitchFamily="2" charset="0"/>
              </a:rPr>
              <a:t>جمیز جویس(1941 -1882)شاعر</a:t>
            </a:r>
            <a:r>
              <a:rPr lang="fa-IR" altLang="fa-IR" sz="2000">
                <a:solidFill>
                  <a:schemeClr val="tx2"/>
                </a:solidFill>
                <a:cs typeface="2  Titr" pitchFamily="2" charset="0"/>
              </a:rPr>
              <a:t> و داستان نویس بزرگ ایرلندی است. </a:t>
            </a:r>
          </a:p>
          <a:p>
            <a:pPr>
              <a:buFontTx/>
              <a:buNone/>
            </a:pPr>
            <a:r>
              <a:rPr lang="fa-IR" altLang="fa-IR" sz="2000">
                <a:solidFill>
                  <a:schemeClr val="tx2"/>
                </a:solidFill>
                <a:cs typeface="2  Titr" pitchFamily="2" charset="0"/>
              </a:rPr>
              <a:t>شهره  واعتبار جمیز جویس بر پایه ی چهار اثر داستانی استوار شده است : دوبلینی ها ، تصویر هنرمند درمقام یک مرد جوان ،یولیسیز وبیداری فین گان ها .</a:t>
            </a:r>
            <a:r>
              <a:rPr lang="fa-IR" altLang="fa-IR" sz="2000">
                <a:solidFill>
                  <a:srgbClr val="66FF66"/>
                </a:solidFill>
                <a:cs typeface="2  Titr" pitchFamily="2" charset="0"/>
              </a:rPr>
              <a:t> </a:t>
            </a:r>
          </a:p>
          <a:p>
            <a:r>
              <a:rPr lang="fa-IR" altLang="fa-IR" sz="2000">
                <a:solidFill>
                  <a:srgbClr val="66FF66"/>
                </a:solidFill>
                <a:cs typeface="2  Titr" pitchFamily="2" charset="0"/>
              </a:rPr>
              <a:t>آلبرت کامو (1960 – 1913) در خانواده ای فقیر در الجزایر به دنیا آمد .</a:t>
            </a:r>
          </a:p>
          <a:p>
            <a:pPr>
              <a:buFontTx/>
              <a:buNone/>
            </a:pPr>
            <a:r>
              <a:rPr lang="fa-IR" altLang="fa-IR" sz="2000">
                <a:solidFill>
                  <a:srgbClr val="66FF66"/>
                </a:solidFill>
                <a:cs typeface="2  Titr" pitchFamily="2" charset="0"/>
              </a:rPr>
              <a:t>آثار کامو بیان کننده ی توانایی شگرف او در همدردی با انسان ِ از خود بیگانه است .</a:t>
            </a:r>
          </a:p>
          <a:p>
            <a:pPr>
              <a:buFontTx/>
              <a:buNone/>
            </a:pPr>
            <a:r>
              <a:rPr lang="fa-IR" altLang="fa-IR" sz="2000">
                <a:solidFill>
                  <a:srgbClr val="66FF66"/>
                </a:solidFill>
                <a:cs typeface="2  Titr" pitchFamily="2" charset="0"/>
              </a:rPr>
              <a:t>اثر مشهور او «بیگانه » اعتراضی علیه جامعه ی غیر انسانی و فاسد محسوب می شود. </a:t>
            </a:r>
          </a:p>
          <a:p>
            <a:pPr>
              <a:buFontTx/>
              <a:buNone/>
            </a:pPr>
            <a:r>
              <a:rPr lang="fa-IR" altLang="fa-IR" sz="2000">
                <a:solidFill>
                  <a:srgbClr val="66FF66"/>
                </a:solidFill>
                <a:cs typeface="2  Titr" pitchFamily="2" charset="0"/>
              </a:rPr>
              <a:t>از دیگر آثار او : طاعون ، گالیگولا (نمایش نامه ) ،سوءتفاهم (نمایش نامه ) ،حکومت نظامی ، افسانه ی سیزیفوس.</a:t>
            </a:r>
          </a:p>
          <a:p>
            <a:pPr>
              <a:buFontTx/>
              <a:buNone/>
            </a:pPr>
            <a:endParaRPr lang="fa-IR" altLang="fa-IR" sz="2000">
              <a:solidFill>
                <a:srgbClr val="66FF66"/>
              </a:solidFill>
              <a:cs typeface="2  Titr" pitchFamily="2" charset="0"/>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gradFill rotWithShape="0">
          <a:gsLst>
            <a:gs pos="0">
              <a:srgbClr val="FFCC00"/>
            </a:gs>
            <a:gs pos="100000">
              <a:schemeClr val="accent2"/>
            </a:gs>
          </a:gsLst>
          <a:lin ang="2700000" scaled="1"/>
        </a:gradFill>
        <a:effectLst/>
      </p:bgPr>
    </p:bg>
    <p:spTree>
      <p:nvGrpSpPr>
        <p:cNvPr id="1" name=""/>
        <p:cNvGrpSpPr/>
        <p:nvPr/>
      </p:nvGrpSpPr>
      <p:grpSpPr>
        <a:xfrm>
          <a:off x="0" y="0"/>
          <a:ext cx="0" cy="0"/>
          <a:chOff x="0" y="0"/>
          <a:chExt cx="0" cy="0"/>
        </a:xfrm>
      </p:grpSpPr>
      <p:sp>
        <p:nvSpPr>
          <p:cNvPr id="64516" name="Rectangle 4"/>
          <p:cNvSpPr>
            <a:spLocks noGrp="1" noChangeArrowheads="1"/>
          </p:cNvSpPr>
          <p:nvPr>
            <p:ph type="title"/>
          </p:nvPr>
        </p:nvSpPr>
        <p:spPr>
          <a:xfrm>
            <a:off x="457200" y="274638"/>
            <a:ext cx="8229600" cy="490537"/>
          </a:xfrm>
        </p:spPr>
        <p:txBody>
          <a:bodyPr/>
          <a:lstStyle/>
          <a:p>
            <a:r>
              <a:rPr lang="fa-IR" altLang="fa-IR" sz="2800">
                <a:cs typeface="2  Titr" pitchFamily="2" charset="0"/>
              </a:rPr>
              <a:t>برخی چهره های شاخص ادبیّات قرن بیستم2</a:t>
            </a:r>
            <a:endParaRPr lang="en-US" altLang="fa-IR" sz="2800">
              <a:cs typeface="2  Titr" pitchFamily="2" charset="0"/>
            </a:endParaRPr>
          </a:p>
        </p:txBody>
      </p:sp>
      <p:sp>
        <p:nvSpPr>
          <p:cNvPr id="64523" name="Rectangle 11"/>
          <p:cNvSpPr>
            <a:spLocks noGrp="1" noChangeArrowheads="1"/>
          </p:cNvSpPr>
          <p:nvPr>
            <p:ph type="body" idx="1"/>
          </p:nvPr>
        </p:nvSpPr>
        <p:spPr>
          <a:xfrm>
            <a:off x="250825" y="981075"/>
            <a:ext cx="8642350" cy="5472113"/>
          </a:xfrm>
        </p:spPr>
        <p:txBody>
          <a:bodyPr/>
          <a:lstStyle/>
          <a:p>
            <a:r>
              <a:rPr lang="fa-IR" altLang="fa-IR" sz="2400">
                <a:cs typeface="2  Titr" pitchFamily="2" charset="0"/>
              </a:rPr>
              <a:t>فرانتس کافتس کافکا (1924-1883) در شهر پراگ زاده شد .</a:t>
            </a:r>
          </a:p>
          <a:p>
            <a:pPr>
              <a:buFontTx/>
              <a:buNone/>
            </a:pPr>
            <a:r>
              <a:rPr lang="fa-IR" altLang="fa-IR" sz="2400">
                <a:cs typeface="2  Titr" pitchFamily="2" charset="0"/>
              </a:rPr>
              <a:t>کافکا آثار فراوانی دارد امّا سه رمان عجیب و ناتمامش به نام های محاکمه ، قصر و امریکا ازنبوغ و توانایی او حکایت دارد .</a:t>
            </a:r>
          </a:p>
          <a:p>
            <a:r>
              <a:rPr lang="fa-IR" altLang="fa-IR" sz="2400">
                <a:cs typeface="2  Titr" pitchFamily="2" charset="0"/>
              </a:rPr>
              <a:t>داستان های کافکا داستان هایی بسیار ساده و کاملاً قابل درک هستند . سبک و طرح آ« ها چنان ساده و روشن است که حتی کودکان هم می توانند آن ها را بفهمند .نام کافکا همیشه با مسخ همراه است . </a:t>
            </a:r>
          </a:p>
          <a:p>
            <a:pPr>
              <a:buFontTx/>
              <a:buNone/>
            </a:pPr>
            <a:endParaRPr lang="fa-IR" altLang="fa-IR" sz="2400">
              <a:cs typeface="2  Titr" pitchFamily="2" charset="0"/>
            </a:endParaRPr>
          </a:p>
          <a:p>
            <a:r>
              <a:rPr lang="fa-IR" altLang="fa-IR" sz="2400">
                <a:cs typeface="2  Titr" pitchFamily="2" charset="0"/>
              </a:rPr>
              <a:t>هرمان هسه (1962- 1877) در آلمان زاده شد. پدرش از مبلغان مذهبی در مشرق  زمین</a:t>
            </a:r>
          </a:p>
          <a:p>
            <a:pPr>
              <a:buFontTx/>
              <a:buNone/>
            </a:pPr>
            <a:r>
              <a:rPr lang="fa-IR" altLang="fa-IR" sz="2400">
                <a:cs typeface="2  Titr" pitchFamily="2" charset="0"/>
              </a:rPr>
              <a:t> ( جنوب آسیا ) بود و هسه ازاین طریق با فلفسه وعرفان شرق آشنا شد. این آشنایی به سرتاسر آثار او رنگ وبویی عرفانی داده است.</a:t>
            </a:r>
          </a:p>
          <a:p>
            <a:r>
              <a:rPr lang="fa-IR" altLang="fa-IR" sz="2400">
                <a:cs typeface="2  Titr" pitchFamily="2" charset="0"/>
              </a:rPr>
              <a:t>از آثار او به ترتیب ِ محبوبیت می توان به دِمیان ، گرگ بیابان ، گرترود ، نرگس وزرین دهن ، سیذارتا و بازی با مهره های شیشه ای اشاره کرد.</a:t>
            </a:r>
            <a:endParaRPr lang="en-US" altLang="fa-IR" sz="2400">
              <a:cs typeface="2  Titr" pitchFamily="2" charset="0"/>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70658" name="Rectangle 2"/>
          <p:cNvSpPr>
            <a:spLocks noGrp="1" noChangeArrowheads="1"/>
          </p:cNvSpPr>
          <p:nvPr>
            <p:ph type="title"/>
          </p:nvPr>
        </p:nvSpPr>
        <p:spPr>
          <a:xfrm>
            <a:off x="457200" y="274638"/>
            <a:ext cx="8229600" cy="490537"/>
          </a:xfrm>
        </p:spPr>
        <p:txBody>
          <a:bodyPr/>
          <a:lstStyle/>
          <a:p>
            <a:r>
              <a:rPr lang="fa-IR" altLang="fa-IR" b="1">
                <a:latin typeface="Kozuka Gothic Pro B" pitchFamily="34" charset="-128"/>
                <a:cs typeface="B Titr" panose="00000700000000000000" pitchFamily="2" charset="-78"/>
              </a:rPr>
              <a:t>ادبیّات جهان عرب</a:t>
            </a:r>
            <a:r>
              <a:rPr lang="fa-IR" altLang="fa-IR" sz="4000"/>
              <a:t> </a:t>
            </a:r>
            <a:endParaRPr lang="en-US" altLang="fa-IR" sz="4000"/>
          </a:p>
        </p:txBody>
      </p:sp>
      <p:sp>
        <p:nvSpPr>
          <p:cNvPr id="70659" name="Rectangle 3"/>
          <p:cNvSpPr>
            <a:spLocks noGrp="1" noChangeArrowheads="1"/>
          </p:cNvSpPr>
          <p:nvPr>
            <p:ph type="body" idx="1"/>
          </p:nvPr>
        </p:nvSpPr>
        <p:spPr>
          <a:xfrm>
            <a:off x="250825" y="908050"/>
            <a:ext cx="8569325" cy="5218113"/>
          </a:xfrm>
        </p:spPr>
        <p:txBody>
          <a:bodyPr/>
          <a:lstStyle/>
          <a:p>
            <a:pPr>
              <a:lnSpc>
                <a:spcPct val="90000"/>
              </a:lnSpc>
            </a:pPr>
            <a:r>
              <a:rPr lang="fa-IR" altLang="fa-IR">
                <a:cs typeface="2  Titr" pitchFamily="2" charset="0"/>
              </a:rPr>
              <a:t>عرب تمامی عمر خود را در کوچ وگذار سپری می کرد و مجالی برای پرداختن به انوئاع هنر نداشت.زیرا مدنیّت که لازمه ی آن زیستن در شهر بود ، در زندگی عرب نمی توانست مفهوم داشته باشد.بنابراین ، عرب را هنری می بایست که زندگی خانه به دوشی او سازگار باشد و چه هنری کم خرج تر و سبکبار تراز هنر کلامی ، یعنی شعر و خطابه .</a:t>
            </a:r>
          </a:p>
          <a:p>
            <a:pPr>
              <a:lnSpc>
                <a:spcPct val="90000"/>
              </a:lnSpc>
            </a:pPr>
            <a:r>
              <a:rPr lang="fa-IR" altLang="fa-IR">
                <a:cs typeface="2  Titr" pitchFamily="2" charset="0"/>
              </a:rPr>
              <a:t>عرب با زمزمه شعر ، خویشتن را درسکوت وسکون عناصر بیابان از تنهایی رها می ساخت .بنابراین ، شعر ، تنها هنر عرب است و او تمامی استعداد هاونبوغ خود را درشعر به کار برده است. </a:t>
            </a:r>
            <a:endParaRPr lang="en-US" altLang="fa-IR">
              <a:cs typeface="2  Titr" pitchFamily="2"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gradFill rotWithShape="0">
          <a:gsLst>
            <a:gs pos="0">
              <a:srgbClr val="990099"/>
            </a:gs>
            <a:gs pos="100000">
              <a:schemeClr val="bg2"/>
            </a:gs>
          </a:gsLst>
          <a:lin ang="18900000" scaled="1"/>
        </a:gradFill>
        <a:effectLst/>
      </p:bgPr>
    </p:bg>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457200" y="274638"/>
            <a:ext cx="8229600" cy="561975"/>
          </a:xfrm>
        </p:spPr>
        <p:txBody>
          <a:bodyPr/>
          <a:lstStyle/>
          <a:p>
            <a:r>
              <a:rPr lang="fa-IR" altLang="fa-IR" sz="4000">
                <a:solidFill>
                  <a:srgbClr val="006666"/>
                </a:solidFill>
                <a:cs typeface="B Titr" panose="00000700000000000000" pitchFamily="2" charset="-78"/>
              </a:rPr>
              <a:t>شعر جاهلی و ویژگی های آن</a:t>
            </a:r>
            <a:r>
              <a:rPr lang="fa-IR" altLang="fa-IR" sz="4000">
                <a:cs typeface="B Titr" panose="00000700000000000000" pitchFamily="2" charset="-78"/>
              </a:rPr>
              <a:t> </a:t>
            </a:r>
            <a:endParaRPr lang="en-US" altLang="fa-IR" sz="4000">
              <a:cs typeface="B Titr" panose="00000700000000000000" pitchFamily="2" charset="-78"/>
            </a:endParaRPr>
          </a:p>
        </p:txBody>
      </p:sp>
      <p:sp>
        <p:nvSpPr>
          <p:cNvPr id="71683" name="Rectangle 3"/>
          <p:cNvSpPr>
            <a:spLocks noGrp="1" noChangeArrowheads="1"/>
          </p:cNvSpPr>
          <p:nvPr>
            <p:ph type="body" idx="1"/>
          </p:nvPr>
        </p:nvSpPr>
        <p:spPr>
          <a:xfrm>
            <a:off x="179388" y="981075"/>
            <a:ext cx="8713787" cy="5472113"/>
          </a:xfrm>
        </p:spPr>
        <p:txBody>
          <a:bodyPr/>
          <a:lstStyle/>
          <a:p>
            <a:pPr marL="609600" indent="-609600"/>
            <a:r>
              <a:rPr lang="fa-IR" altLang="fa-IR" sz="2400">
                <a:cs typeface="2  Titr" pitchFamily="2" charset="0"/>
              </a:rPr>
              <a:t>دوره ی جاهلی درشعروادب عرب به دوره ی پیش از اسلام در سرزمین حجازگفته می شود.</a:t>
            </a:r>
          </a:p>
          <a:p>
            <a:pPr marL="609600" indent="-609600"/>
            <a:r>
              <a:rPr lang="fa-IR" altLang="fa-IR" sz="2400">
                <a:solidFill>
                  <a:srgbClr val="FFCC00"/>
                </a:solidFill>
                <a:cs typeface="2  Titr" pitchFamily="2" charset="0"/>
              </a:rPr>
              <a:t>ویژگی های شعر جاهلی</a:t>
            </a:r>
          </a:p>
          <a:p>
            <a:pPr marL="609600" indent="-609600">
              <a:buFontTx/>
              <a:buAutoNum type="arabicPeriod"/>
            </a:pPr>
            <a:r>
              <a:rPr lang="fa-IR" altLang="fa-IR" sz="2400">
                <a:cs typeface="2  Titr" pitchFamily="2" charset="0"/>
              </a:rPr>
              <a:t>حسّی یودن محتوا وبرخورد با طبیعت که بر جریا ن های عاطفی و غریزی استوار است  .</a:t>
            </a:r>
          </a:p>
          <a:p>
            <a:pPr marL="609600" indent="-609600">
              <a:buFontTx/>
              <a:buAutoNum type="arabicPeriod"/>
            </a:pPr>
            <a:r>
              <a:rPr lang="fa-IR" altLang="fa-IR" sz="2400">
                <a:cs typeface="2  Titr" pitchFamily="2" charset="0"/>
              </a:rPr>
              <a:t>مسائل معنوی درحدّبند و اندازه هایی ساده وبسیاری اختلاقیّات برای هم زیستی مسالمت آمیز میان افراد و قبایل .</a:t>
            </a:r>
          </a:p>
          <a:p>
            <a:pPr marL="609600" indent="-609600">
              <a:buFontTx/>
              <a:buAutoNum type="arabicPeriod"/>
            </a:pPr>
            <a:r>
              <a:rPr lang="fa-IR" altLang="fa-IR" sz="2400">
                <a:cs typeface="2  Titr" pitchFamily="2" charset="0"/>
              </a:rPr>
              <a:t>مفاخره و مباهات نسبت به مکارم اجداد وقبایل ونیز هجو و برشمردن معایب حریف وبزرگ جلوه دادن فضایل قبیله واجداد خویش .</a:t>
            </a:r>
          </a:p>
          <a:p>
            <a:pPr marL="609600" indent="-609600">
              <a:buFontTx/>
              <a:buAutoNum type="arabicPeriod"/>
            </a:pPr>
            <a:r>
              <a:rPr lang="fa-IR" altLang="fa-IR" sz="2400">
                <a:cs typeface="2  Titr" pitchFamily="2" charset="0"/>
              </a:rPr>
              <a:t>غرور وعزّت نفس که از صفات مهّم مردان بزرگ و شاعران بزرگ منش است.</a:t>
            </a:r>
          </a:p>
          <a:p>
            <a:pPr marL="609600" indent="-609600">
              <a:buFontTx/>
              <a:buAutoNum type="arabicPeriod"/>
            </a:pPr>
            <a:r>
              <a:rPr lang="fa-IR" altLang="fa-IR" sz="2400">
                <a:cs typeface="2  Titr" pitchFamily="2" charset="0"/>
              </a:rPr>
              <a:t>آزادی ، رهایی و بی قید وبیند بودن که شاعر جاهلی رادر ابراز نظر گستاخ و شجاع می کرد.  </a:t>
            </a:r>
            <a:endParaRPr lang="en-US" altLang="fa-IR" sz="2400">
              <a:cs typeface="2  Titr" pitchFamily="2"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457200" y="476250"/>
            <a:ext cx="8229600" cy="792163"/>
          </a:xfrm>
        </p:spPr>
        <p:txBody>
          <a:bodyPr/>
          <a:lstStyle/>
          <a:p>
            <a:r>
              <a:rPr lang="fa-IR" altLang="fa-IR">
                <a:solidFill>
                  <a:srgbClr val="FFCC00"/>
                </a:solidFill>
                <a:cs typeface="2  Titr" pitchFamily="2" charset="0"/>
              </a:rPr>
              <a:t>معلّقات چیست ؟</a:t>
            </a:r>
            <a:endParaRPr lang="en-US" altLang="fa-IR">
              <a:solidFill>
                <a:srgbClr val="FFCC00"/>
              </a:solidFill>
              <a:cs typeface="2  Titr" pitchFamily="2" charset="0"/>
            </a:endParaRPr>
          </a:p>
        </p:txBody>
      </p:sp>
      <p:sp>
        <p:nvSpPr>
          <p:cNvPr id="72707" name="Rectangle 3"/>
          <p:cNvSpPr>
            <a:spLocks noGrp="1" noChangeArrowheads="1"/>
          </p:cNvSpPr>
          <p:nvPr>
            <p:ph type="body" idx="1"/>
          </p:nvPr>
        </p:nvSpPr>
        <p:spPr>
          <a:xfrm>
            <a:off x="179388" y="1700213"/>
            <a:ext cx="8713787" cy="4608512"/>
          </a:xfrm>
        </p:spPr>
        <p:txBody>
          <a:bodyPr/>
          <a:lstStyle/>
          <a:p>
            <a:r>
              <a:rPr lang="fa-IR" altLang="fa-IR" sz="3600">
                <a:solidFill>
                  <a:schemeClr val="bg1"/>
                </a:solidFill>
                <a:cs typeface="2  Titr" pitchFamily="2" charset="0"/>
              </a:rPr>
              <a:t>در مکّه بازاری وجود داشت که به عکاظ معروف بود در این بازار علاوه بر تجارت نقد شعر نیز رواج داشت.شاعران شعر خود را می خواندند ونقادانی چون نابغه یذبیانی به نقد آن می نشستند.هر قصیده ای که نقّادان آن راتأیید می کردند ، به آب زر نوشته ودر خانه ی کعبه آویخته می شد . این نوع قصاید را معلّقات می گفتند. </a:t>
            </a:r>
            <a:endParaRPr lang="en-US" altLang="fa-IR" sz="3600">
              <a:solidFill>
                <a:schemeClr val="bg1"/>
              </a:solidFill>
              <a:cs typeface="2  Titr" pitchFamily="2" charset="0"/>
            </a:endParaRP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73732" name="Rectangle 4"/>
          <p:cNvSpPr>
            <a:spLocks noGrp="1" noChangeArrowheads="1"/>
          </p:cNvSpPr>
          <p:nvPr>
            <p:ph type="title"/>
          </p:nvPr>
        </p:nvSpPr>
        <p:spPr>
          <a:xfrm>
            <a:off x="457200" y="274638"/>
            <a:ext cx="8229600" cy="777875"/>
          </a:xfrm>
        </p:spPr>
        <p:txBody>
          <a:bodyPr/>
          <a:lstStyle/>
          <a:p>
            <a:r>
              <a:rPr lang="fa-IR" altLang="fa-IR">
                <a:cs typeface="2  Titr" pitchFamily="2" charset="0"/>
              </a:rPr>
              <a:t>شعر در صدر اسلام</a:t>
            </a:r>
            <a:r>
              <a:rPr lang="fa-IR" altLang="fa-IR"/>
              <a:t> </a:t>
            </a:r>
            <a:endParaRPr lang="en-US" altLang="fa-IR"/>
          </a:p>
        </p:txBody>
      </p:sp>
      <p:sp>
        <p:nvSpPr>
          <p:cNvPr id="73733" name="Rectangle 5"/>
          <p:cNvSpPr>
            <a:spLocks noGrp="1" noChangeArrowheads="1"/>
          </p:cNvSpPr>
          <p:nvPr>
            <p:ph type="body" sz="half" idx="1"/>
          </p:nvPr>
        </p:nvSpPr>
        <p:spPr>
          <a:xfrm>
            <a:off x="250825" y="1125538"/>
            <a:ext cx="4244975" cy="5183187"/>
          </a:xfrm>
        </p:spPr>
        <p:txBody>
          <a:bodyPr/>
          <a:lstStyle/>
          <a:p>
            <a:pPr>
              <a:lnSpc>
                <a:spcPct val="90000"/>
              </a:lnSpc>
            </a:pPr>
            <a:r>
              <a:rPr lang="fa-IR" altLang="fa-IR" sz="4000">
                <a:solidFill>
                  <a:srgbClr val="FF0000"/>
                </a:solidFill>
                <a:cs typeface="2  Titr" pitchFamily="2" charset="0"/>
              </a:rPr>
              <a:t>مُخَضرَم</a:t>
            </a:r>
            <a:r>
              <a:rPr lang="fa-IR" altLang="fa-IR" sz="3600">
                <a:solidFill>
                  <a:srgbClr val="FF0000"/>
                </a:solidFill>
                <a:cs typeface="2  Titr" pitchFamily="2" charset="0"/>
              </a:rPr>
              <a:t> چیست؟</a:t>
            </a:r>
          </a:p>
          <a:p>
            <a:pPr>
              <a:lnSpc>
                <a:spcPct val="90000"/>
              </a:lnSpc>
              <a:buFontTx/>
              <a:buNone/>
            </a:pPr>
            <a:r>
              <a:rPr lang="fa-IR" altLang="fa-IR" sz="2400">
                <a:solidFill>
                  <a:schemeClr val="accent2"/>
                </a:solidFill>
                <a:cs typeface="2  Titr" pitchFamily="2" charset="0"/>
              </a:rPr>
              <a:t>یعنی شاعرانی که نیمی اززندگانی هنری آنان درعصر جاهلی ونیمه ی دیگر دردوره ی اسلامی سپری شده است.</a:t>
            </a:r>
          </a:p>
          <a:p>
            <a:pPr>
              <a:lnSpc>
                <a:spcPct val="90000"/>
              </a:lnSpc>
            </a:pPr>
            <a:r>
              <a:rPr lang="fa-IR" altLang="fa-IR" sz="2400">
                <a:solidFill>
                  <a:schemeClr val="accent2"/>
                </a:solidFill>
                <a:cs typeface="2  Titr" pitchFamily="2" charset="0"/>
              </a:rPr>
              <a:t>سرآمدشاعران مخضرم حَسان بن ثابت انصاری ، معروف به شاعر النّبی است .اشعار او گنجینه ای تاریخی درادب اسلامی است؛زیرا بسیاری ازحوادث ، جنگ ها ونام افرادی راکه درنبرد ها شاخص بوده اند ، دراشعار او می توان یافت.</a:t>
            </a:r>
            <a:endParaRPr lang="en-US" altLang="fa-IR" sz="2400">
              <a:solidFill>
                <a:schemeClr val="accent2"/>
              </a:solidFill>
              <a:cs typeface="2  Titr" pitchFamily="2" charset="0"/>
            </a:endParaRPr>
          </a:p>
        </p:txBody>
      </p:sp>
      <p:sp>
        <p:nvSpPr>
          <p:cNvPr id="73734" name="Rectangle 6"/>
          <p:cNvSpPr>
            <a:spLocks noGrp="1" noChangeArrowheads="1"/>
          </p:cNvSpPr>
          <p:nvPr>
            <p:ph type="body" sz="half" idx="2"/>
          </p:nvPr>
        </p:nvSpPr>
        <p:spPr>
          <a:xfrm>
            <a:off x="4648200" y="1341438"/>
            <a:ext cx="4038600" cy="4784725"/>
          </a:xfrm>
        </p:spPr>
        <p:txBody>
          <a:bodyPr/>
          <a:lstStyle/>
          <a:p>
            <a:pPr>
              <a:lnSpc>
                <a:spcPct val="90000"/>
              </a:lnSpc>
            </a:pPr>
            <a:r>
              <a:rPr lang="fa-IR" altLang="fa-IR" sz="2400">
                <a:solidFill>
                  <a:srgbClr val="6600FF"/>
                </a:solidFill>
                <a:cs typeface="2  Titr" pitchFamily="2" charset="0"/>
              </a:rPr>
              <a:t>پس از ظهور اسلام ، شعر و شاعری اندکی دچار رکود شد ، زیرا عناصری که در دوره ی جاهلی عواطف شعر یراتشکیل می داد ، اکنون کم رنگ شده بود. مفاخره وبرتری طلبی و عصبیّت وقبیله گرایی ، جای خود را به برابری وبرادری داده بود .بدین ترتیب ، برخی از شاعران به اسلام گرویدند وتحت تأثیر فرهنگ اسلامی به سرودن اشعاری با مضامین تازه دست زدند . این شاعران را</a:t>
            </a:r>
            <a:r>
              <a:rPr lang="fa-IR" altLang="fa-IR" sz="1800">
                <a:solidFill>
                  <a:srgbClr val="6600FF"/>
                </a:solidFill>
                <a:cs typeface="2  Titr" pitchFamily="2" charset="0"/>
              </a:rPr>
              <a:t> شاعران </a:t>
            </a:r>
            <a:r>
              <a:rPr lang="fa-IR" altLang="fa-IR" sz="4000">
                <a:solidFill>
                  <a:srgbClr val="66FF66"/>
                </a:solidFill>
                <a:cs typeface="2  Titr" pitchFamily="2" charset="0"/>
              </a:rPr>
              <a:t>مُخَضرَم</a:t>
            </a:r>
            <a:r>
              <a:rPr lang="fa-IR" altLang="fa-IR" sz="1800">
                <a:solidFill>
                  <a:srgbClr val="6600FF"/>
                </a:solidFill>
                <a:cs typeface="2  Titr" pitchFamily="2" charset="0"/>
              </a:rPr>
              <a:t> می گویند.</a:t>
            </a:r>
            <a:endParaRPr lang="en-US" altLang="fa-IR" sz="1800">
              <a:solidFill>
                <a:srgbClr val="6600FF"/>
              </a:solidFill>
              <a:cs typeface="2  Titr" pitchFamily="2" charset="0"/>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457200" y="274638"/>
            <a:ext cx="8229600" cy="922337"/>
          </a:xfrm>
        </p:spPr>
        <p:txBody>
          <a:bodyPr/>
          <a:lstStyle/>
          <a:p>
            <a:r>
              <a:rPr lang="fa-IR" altLang="fa-IR">
                <a:cs typeface="2  Titr" pitchFamily="2" charset="0"/>
              </a:rPr>
              <a:t>شعر در دوره اموی</a:t>
            </a:r>
            <a:endParaRPr lang="en-US" altLang="fa-IR">
              <a:cs typeface="2  Titr" pitchFamily="2" charset="0"/>
            </a:endParaRPr>
          </a:p>
        </p:txBody>
      </p:sp>
      <p:sp>
        <p:nvSpPr>
          <p:cNvPr id="75779" name="Rectangle 3"/>
          <p:cNvSpPr>
            <a:spLocks noGrp="1" noChangeArrowheads="1"/>
          </p:cNvSpPr>
          <p:nvPr>
            <p:ph type="body" idx="1"/>
          </p:nvPr>
        </p:nvSpPr>
        <p:spPr>
          <a:xfrm>
            <a:off x="457200" y="1125538"/>
            <a:ext cx="8229600" cy="5183187"/>
          </a:xfrm>
        </p:spPr>
        <p:txBody>
          <a:bodyPr/>
          <a:lstStyle/>
          <a:p>
            <a:r>
              <a:rPr lang="fa-IR" altLang="fa-IR">
                <a:cs typeface="2  Titr" pitchFamily="2" charset="0"/>
              </a:rPr>
              <a:t>اُمویان پس از آن که خلافت اسلامی را به خود اختصاص دادند ، می خواستند مسائل عصرجاهلی را دوباره زنده کنند و جامعه را به آن دوره بکشانند امّا نتوانستند.؛زیرا اسلام منطقه رالرزانده و روزگار بسیاری از باورها و اعتقادات ساده یکهنه را به سر آورده بود. بنابراین ، جامعه دیگر حوصله ی سادگی نزدیک به بلاهت عصر جاهلی را نداشت . در دوره ی اموی حادثه ی مهّمی در شعر رخ نداد امّا نطفه ی ادبیّات نو ونیرومند عصر عبّاسی  دراین دوره بسته شد. </a:t>
            </a:r>
            <a:endParaRPr lang="en-US" altLang="fa-IR">
              <a:cs typeface="2  Titr" pitchFamily="2"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457200" y="274638"/>
            <a:ext cx="8229600" cy="777875"/>
          </a:xfrm>
        </p:spPr>
        <p:txBody>
          <a:bodyPr/>
          <a:lstStyle/>
          <a:p>
            <a:r>
              <a:rPr lang="fa-IR" altLang="fa-IR">
                <a:solidFill>
                  <a:schemeClr val="bg1"/>
                </a:solidFill>
                <a:cs typeface="2  Titr" pitchFamily="2" charset="0"/>
              </a:rPr>
              <a:t>شعر دوره ی عبّاسی</a:t>
            </a:r>
            <a:r>
              <a:rPr lang="fa-IR" altLang="fa-IR"/>
              <a:t> </a:t>
            </a:r>
            <a:endParaRPr lang="en-US" altLang="fa-IR"/>
          </a:p>
        </p:txBody>
      </p:sp>
      <p:sp>
        <p:nvSpPr>
          <p:cNvPr id="76803" name="Rectangle 3"/>
          <p:cNvSpPr>
            <a:spLocks noGrp="1" noChangeArrowheads="1"/>
          </p:cNvSpPr>
          <p:nvPr>
            <p:ph type="body" idx="1"/>
          </p:nvPr>
        </p:nvSpPr>
        <p:spPr>
          <a:xfrm>
            <a:off x="250825" y="1125538"/>
            <a:ext cx="8569325" cy="5000625"/>
          </a:xfrm>
          <a:solidFill>
            <a:schemeClr val="folHlink"/>
          </a:solidFill>
        </p:spPr>
        <p:txBody>
          <a:bodyPr/>
          <a:lstStyle/>
          <a:p>
            <a:pPr>
              <a:lnSpc>
                <a:spcPct val="90000"/>
              </a:lnSpc>
            </a:pPr>
            <a:r>
              <a:rPr lang="fa-IR" altLang="fa-IR">
                <a:solidFill>
                  <a:schemeClr val="bg1"/>
                </a:solidFill>
                <a:cs typeface="2  Titr" pitchFamily="2" charset="0"/>
              </a:rPr>
              <a:t>درعصر عباسی ، فرهنگ نیرومند اسلامی ازیک سو و فرهنگ های ملل تازه مسلمان از سوی دیگر چنان ظرفیتی در فرهنگ شعروادبیات ایجاد کرد که این دوره را به دوران طلایی اسلامی مبّدل ساخت.</a:t>
            </a:r>
          </a:p>
          <a:p>
            <a:pPr>
              <a:lnSpc>
                <a:spcPct val="90000"/>
              </a:lnSpc>
              <a:buFontTx/>
              <a:buNone/>
            </a:pPr>
            <a:endParaRPr lang="fa-IR" altLang="fa-IR">
              <a:solidFill>
                <a:schemeClr val="bg1"/>
              </a:solidFill>
              <a:cs typeface="2  Titr" pitchFamily="2" charset="0"/>
            </a:endParaRPr>
          </a:p>
          <a:p>
            <a:pPr>
              <a:lnSpc>
                <a:spcPct val="90000"/>
              </a:lnSpc>
            </a:pPr>
            <a:r>
              <a:rPr lang="fa-IR" altLang="fa-IR">
                <a:solidFill>
                  <a:schemeClr val="bg1"/>
                </a:solidFill>
                <a:cs typeface="2  Titr" pitchFamily="2" charset="0"/>
              </a:rPr>
              <a:t>ادب عباسی را ادب مُوَلّد یا مُحدَث می نامند ؛ زیرا بیش تر شاعران و ادیبان این عصر دورگه بودند ؛ یعنی از پدر و مادری زاده شده بودند که یکی عرب و دیگری غیر عرب بو وادبیّات زاییده یاندیشه ی آنان آمیخته ای از عرب و غیر عرب بود.</a:t>
            </a:r>
            <a:endParaRPr lang="en-US" altLang="fa-IR">
              <a:solidFill>
                <a:schemeClr val="bg1"/>
              </a:solidFill>
              <a:cs typeface="2  Titr" pitchFamily="2" charset="0"/>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684213" y="274638"/>
            <a:ext cx="8002587" cy="561975"/>
          </a:xfrm>
        </p:spPr>
        <p:txBody>
          <a:bodyPr/>
          <a:lstStyle/>
          <a:p>
            <a:r>
              <a:rPr lang="fa-IR" altLang="fa-IR" sz="4000">
                <a:solidFill>
                  <a:srgbClr val="6600FF"/>
                </a:solidFill>
                <a:cs typeface="2  Titr" pitchFamily="2" charset="0"/>
              </a:rPr>
              <a:t>شعر نوین عرب</a:t>
            </a:r>
            <a:r>
              <a:rPr lang="fa-IR" altLang="fa-IR" sz="4000"/>
              <a:t> </a:t>
            </a:r>
            <a:endParaRPr lang="en-US" altLang="fa-IR" sz="4000"/>
          </a:p>
        </p:txBody>
      </p:sp>
      <p:sp>
        <p:nvSpPr>
          <p:cNvPr id="77827" name="Rectangle 3"/>
          <p:cNvSpPr>
            <a:spLocks noGrp="1" noChangeArrowheads="1"/>
          </p:cNvSpPr>
          <p:nvPr>
            <p:ph type="body" idx="1"/>
          </p:nvPr>
        </p:nvSpPr>
        <p:spPr>
          <a:xfrm>
            <a:off x="323850" y="1052513"/>
            <a:ext cx="8362950" cy="5256212"/>
          </a:xfrm>
        </p:spPr>
        <p:txBody>
          <a:bodyPr/>
          <a:lstStyle/>
          <a:p>
            <a:r>
              <a:rPr lang="fa-IR" altLang="fa-IR" sz="1800">
                <a:cs typeface="2  Titr" pitchFamily="2" charset="0"/>
              </a:rPr>
              <a:t>شعر امروز عرب شعری است که تا حد زیادی توانسته است خود را از سیره ی آرایه ها و صناعات ادبی گذشته آزاد کند . حتی کشف نفت واستخراج آن دراکثر کشور های عربی وغرقه سدن شیوخ عرب در ثروت نیز باعث نشد تاشاعر عرب سرازریگ بادیه بردارد.</a:t>
            </a:r>
          </a:p>
          <a:p>
            <a:r>
              <a:rPr lang="fa-IR" altLang="fa-IR" sz="1800">
                <a:cs typeface="2  Titr" pitchFamily="2" charset="0"/>
              </a:rPr>
              <a:t>سرانجام اشغال مصر توسط ناپلئون وبه دنبال آن باز شدن پای اروپاییان به این سرزمین وبه استعمار کشیده شدن آن از سوی انگلیس، ساکنان خفته ی وادی نیل را از خوابی گران که قرن ها به طول انجامیده بود ، بیدار کرد.کشفیات باستان شناسان غربی در مصر باعث شد که مصریان به اصالت فرهنگ و عظمت تمدن دیرینه ی خویش پی ببرند وبه خودآیند.</a:t>
            </a:r>
          </a:p>
          <a:p>
            <a:r>
              <a:rPr lang="fa-IR" altLang="fa-IR" sz="1800">
                <a:cs typeface="2  Titr" pitchFamily="2" charset="0"/>
              </a:rPr>
              <a:t>در پی همین جریانات ، درزمینه یادبیات وبه ویژه شعر،نوعی بازگشت –ادبی به دوره یهای درخشان ادب عرب – چون عصر اموی وعباسی – رخ داد . شاعران به روش قدما توجه کردند وضمن پرداختن به انسجام شعری ، خویش را ازبند شعر منحط عصر عثمانی آزاد ساختند . این گروه به </a:t>
            </a:r>
            <a:r>
              <a:rPr lang="fa-IR" altLang="fa-IR" sz="1800">
                <a:solidFill>
                  <a:srgbClr val="CC00CC"/>
                </a:solidFill>
                <a:cs typeface="2  Titr" pitchFamily="2" charset="0"/>
              </a:rPr>
              <a:t>مقلدان کلاسیک های نو </a:t>
            </a:r>
            <a:r>
              <a:rPr lang="fa-IR" altLang="fa-IR" sz="1800">
                <a:cs typeface="2  Titr" pitchFamily="2" charset="0"/>
              </a:rPr>
              <a:t>مشهور شدند.</a:t>
            </a:r>
          </a:p>
          <a:p>
            <a:r>
              <a:rPr lang="fa-IR" altLang="fa-IR" sz="1800">
                <a:cs typeface="2  Titr" pitchFamily="2" charset="0"/>
              </a:rPr>
              <a:t>کلاسیک های نو خیلی زود جای خود را به رُمانتیک ها دادند . دهه ی سوم قرن بیستم با ظهور شاعران رمانتیک عرب همراه بود . گروهی از شاعران رمانتیک شاعران بلاد مَهجَربودند که از  لبنان به آمریکای شمالی وجنوبی مهاجرت کرده بودند.مسائلی چون دوری از وطن ، دردها و رنج های عمیق زندگی ونوعی گرایش صوفیانه درشعر اینان دیده می شود.</a:t>
            </a:r>
          </a:p>
          <a:p>
            <a:r>
              <a:rPr lang="fa-IR" altLang="fa-IR" sz="2400">
                <a:cs typeface="2  Titr" pitchFamily="2" charset="0"/>
              </a:rPr>
              <a:t>از شاعران مَهجَر ،</a:t>
            </a:r>
            <a:r>
              <a:rPr lang="fa-IR" altLang="fa-IR" sz="2400">
                <a:solidFill>
                  <a:srgbClr val="FF0000"/>
                </a:solidFill>
                <a:cs typeface="2  Titr" pitchFamily="2" charset="0"/>
              </a:rPr>
              <a:t>ایلیا ابوماضی</a:t>
            </a:r>
            <a:r>
              <a:rPr lang="fa-IR" altLang="fa-IR" sz="2400">
                <a:cs typeface="2  Titr" pitchFamily="2" charset="0"/>
              </a:rPr>
              <a:t> </a:t>
            </a:r>
            <a:r>
              <a:rPr lang="fa-IR" altLang="fa-IR" sz="2400">
                <a:solidFill>
                  <a:srgbClr val="CC00CC"/>
                </a:solidFill>
                <a:cs typeface="2  Titr" pitchFamily="2" charset="0"/>
              </a:rPr>
              <a:t>وجبران خلیل جبران</a:t>
            </a:r>
            <a:r>
              <a:rPr lang="fa-IR" altLang="fa-IR" sz="2400">
                <a:cs typeface="2  Titr" pitchFamily="2" charset="0"/>
              </a:rPr>
              <a:t> را می توان نام برد.</a:t>
            </a:r>
            <a:endParaRPr lang="en-US" altLang="fa-IR" sz="2400">
              <a:cs typeface="2  Titr" pitchFamily="2"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50000">
              <a:schemeClr val="bg1">
                <a:gamma/>
                <a:shade val="46275"/>
                <a:invGamma/>
              </a:schemeClr>
            </a:gs>
            <a:gs pos="100000">
              <a:schemeClr val="bg1"/>
            </a:gs>
          </a:gsLst>
          <a:lin ang="2700000" scaled="1"/>
        </a:gradFill>
        <a:effectLst/>
      </p:bgPr>
    </p:bg>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p:txBody>
          <a:bodyPr/>
          <a:lstStyle/>
          <a:p>
            <a:r>
              <a:rPr lang="fa-IR" altLang="fa-IR">
                <a:cs typeface="2  Titr" pitchFamily="2" charset="0"/>
              </a:rPr>
              <a:t>مسئله ی تعهد در شعر عرب</a:t>
            </a:r>
            <a:endParaRPr lang="en-US" altLang="fa-IR">
              <a:cs typeface="2  Titr" pitchFamily="2" charset="0"/>
            </a:endParaRPr>
          </a:p>
        </p:txBody>
      </p:sp>
      <p:sp>
        <p:nvSpPr>
          <p:cNvPr id="79875" name="Rectangle 3"/>
          <p:cNvSpPr>
            <a:spLocks noGrp="1" noChangeArrowheads="1"/>
          </p:cNvSpPr>
          <p:nvPr>
            <p:ph type="body" idx="1"/>
          </p:nvPr>
        </p:nvSpPr>
        <p:spPr/>
        <p:txBody>
          <a:bodyPr/>
          <a:lstStyle/>
          <a:p>
            <a:r>
              <a:rPr lang="fa-IR" altLang="fa-IR">
                <a:cs typeface="2  Titr" pitchFamily="2" charset="0"/>
              </a:rPr>
              <a:t>دسته بندی های سیاسی در مصر پس از انقلاب ومطرح کردن توده هابه عنوان قهرمانان سرنوشت ساز کشور ها مسئله ی تعهد درادبیات وهنر را برای اولین بار در ادب عرب مطرح ساخت.</a:t>
            </a:r>
            <a:endParaRPr lang="en-US" altLang="fa-IR">
              <a:cs typeface="2  Titr" pitchFamily="2"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accent2"/>
            </a:gs>
            <a:gs pos="50000">
              <a:schemeClr val="bg1"/>
            </a:gs>
            <a:gs pos="100000">
              <a:schemeClr val="accent2"/>
            </a:gs>
          </a:gsLst>
          <a:lin ang="18900000" scaled="1"/>
        </a:gradFill>
        <a:effectLst/>
      </p:bgPr>
    </p:bg>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457200" y="274638"/>
            <a:ext cx="8229600" cy="417512"/>
          </a:xfrm>
        </p:spPr>
        <p:txBody>
          <a:bodyPr/>
          <a:lstStyle/>
          <a:p>
            <a:r>
              <a:rPr lang="fa-IR" altLang="fa-IR" sz="2800">
                <a:cs typeface="2  Titr" pitchFamily="2" charset="0"/>
              </a:rPr>
              <a:t>آغاز حرکت شعر آزاد عربی از نظر قالب</a:t>
            </a:r>
            <a:r>
              <a:rPr lang="fa-IR" altLang="fa-IR" sz="4000">
                <a:cs typeface="2  Titr" pitchFamily="2" charset="0"/>
              </a:rPr>
              <a:t> </a:t>
            </a:r>
            <a:endParaRPr lang="en-US" altLang="fa-IR" sz="4000">
              <a:cs typeface="2  Titr" pitchFamily="2" charset="0"/>
            </a:endParaRPr>
          </a:p>
        </p:txBody>
      </p:sp>
      <p:sp>
        <p:nvSpPr>
          <p:cNvPr id="78851" name="Rectangle 3"/>
          <p:cNvSpPr>
            <a:spLocks noGrp="1" noChangeArrowheads="1"/>
          </p:cNvSpPr>
          <p:nvPr>
            <p:ph type="body" idx="1"/>
          </p:nvPr>
        </p:nvSpPr>
        <p:spPr>
          <a:xfrm>
            <a:off x="457200" y="908050"/>
            <a:ext cx="8229600" cy="5218113"/>
          </a:xfrm>
        </p:spPr>
        <p:txBody>
          <a:bodyPr/>
          <a:lstStyle/>
          <a:p>
            <a:r>
              <a:rPr lang="fa-IR" altLang="fa-IR">
                <a:cs typeface="2  Titr" pitchFamily="2" charset="0"/>
              </a:rPr>
              <a:t>حرکت شعر نو عربی در مرحله ی اوّل ، حرکت برای راهایی از الگوهای نامتغیر شعر سنتی است.این رهایی در واقع کنار گذاشتن تعداد ارکان ونیز جنبه های تقارن و توازن اشکال شعری از قبیل قصیده ی سنّتی ، مُخمّس ودوبیتی ونیز آزاد شدن از قید گذشته است.شاعران بلاد مهجر بای ایجاد تغییر در بند های شعر ، تلاش هایی کردند ودر راه سرودن شعر سفید</a:t>
            </a:r>
          </a:p>
          <a:p>
            <a:pPr>
              <a:buFontTx/>
              <a:buNone/>
            </a:pPr>
            <a:r>
              <a:rPr lang="fa-IR" altLang="fa-IR">
                <a:cs typeface="2  Titr" pitchFamily="2" charset="0"/>
              </a:rPr>
              <a:t>   ( نظم مرسل) به تجربه هایی دست زدند.</a:t>
            </a:r>
            <a:endParaRPr lang="en-US" altLang="fa-IR">
              <a:cs typeface="2  Titr" pitchFamily="2" charset="0"/>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457200" y="274638"/>
            <a:ext cx="8229600" cy="706437"/>
          </a:xfrm>
        </p:spPr>
        <p:txBody>
          <a:bodyPr/>
          <a:lstStyle/>
          <a:p>
            <a:r>
              <a:rPr lang="fa-IR" altLang="fa-IR" sz="4000">
                <a:cs typeface="2  Titr" pitchFamily="2" charset="0"/>
              </a:rPr>
              <a:t>دستاورد های شعر نو </a:t>
            </a:r>
            <a:endParaRPr lang="en-US" altLang="fa-IR" sz="4000">
              <a:cs typeface="2  Titr" pitchFamily="2" charset="0"/>
            </a:endParaRPr>
          </a:p>
        </p:txBody>
      </p:sp>
      <p:sp>
        <p:nvSpPr>
          <p:cNvPr id="80899" name="Rectangle 3"/>
          <p:cNvSpPr>
            <a:spLocks noGrp="1" noChangeArrowheads="1"/>
          </p:cNvSpPr>
          <p:nvPr>
            <p:ph type="body" idx="1"/>
          </p:nvPr>
        </p:nvSpPr>
        <p:spPr>
          <a:xfrm>
            <a:off x="457200" y="1268413"/>
            <a:ext cx="8229600" cy="4857750"/>
          </a:xfrm>
        </p:spPr>
        <p:txBody>
          <a:bodyPr/>
          <a:lstStyle/>
          <a:p>
            <a:pPr>
              <a:lnSpc>
                <a:spcPct val="80000"/>
              </a:lnSpc>
            </a:pPr>
            <a:r>
              <a:rPr lang="fa-IR" altLang="fa-IR" sz="2400">
                <a:cs typeface="2  Titr" pitchFamily="2" charset="0"/>
              </a:rPr>
              <a:t>هنگامی که هیاهوی ساختگی برخی از شاعرنمایان وناقدان دروغین فروبنشیند ، ارزش واقعی سهمی که هر فرد درشعر زمان خود داشته است آشکار خواهد شد.</a:t>
            </a:r>
          </a:p>
          <a:p>
            <a:pPr>
              <a:lnSpc>
                <a:spcPct val="80000"/>
              </a:lnSpc>
            </a:pPr>
            <a:r>
              <a:rPr lang="fa-IR" altLang="fa-IR" sz="2400">
                <a:cs typeface="2  Titr" pitchFamily="2" charset="0"/>
              </a:rPr>
              <a:t>بدون تردید خانم نازک الملائکه شاعر عراقی ، نخستین کسی است که باشکستن بحور عروضی درشعر عرب ،شعرنو را تجربه کرده ونیز درمقام یک منتقد کوشیده است این حرکت را ارزیابی کند ومفهوم عروضی آن را نشان دهد.توضیحات اولیّه ونسبتاًناقص نازک الملائکه در دفتر شعرش به نام شراره ها وخاکسترها در مورد روش جدیدی که اووافراد پس از او آنرا شعر آزاد خوانده اند،بعداًبه صورت تعریف وارزیابی قاعده مند مرزهای عروضی انی فرم شعری ، متکمل شد.مجموعه مقالات انتقادی او در کتاب قضایای شعر معاصر (1962) بسیار بحث انگیز بود ودر عرصه ی نقد ادبی چنان جنب وجوشی ایجاد کرد که در زمان اخیر ، بی سابق بوده است.</a:t>
            </a:r>
          </a:p>
          <a:p>
            <a:pPr>
              <a:lnSpc>
                <a:spcPct val="80000"/>
              </a:lnSpc>
            </a:pPr>
            <a:r>
              <a:rPr lang="fa-IR" altLang="fa-IR" sz="2400">
                <a:solidFill>
                  <a:srgbClr val="CC00CC"/>
                </a:solidFill>
                <a:cs typeface="2  Titr" pitchFamily="2" charset="0"/>
              </a:rPr>
              <a:t>درهر صورت ، خانم نازک الملائکه راهی را درشعر معاصر عرب گشود که نیما در شعر فارسی گشاینده آن بود .</a:t>
            </a:r>
            <a:endParaRPr lang="en-US" altLang="fa-IR" sz="2400">
              <a:solidFill>
                <a:srgbClr val="CC00CC"/>
              </a:solidFill>
              <a:cs typeface="2  Titr" pitchFamily="2"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457200" y="274638"/>
            <a:ext cx="8229600" cy="633412"/>
          </a:xfrm>
        </p:spPr>
        <p:txBody>
          <a:bodyPr/>
          <a:lstStyle/>
          <a:p>
            <a:r>
              <a:rPr lang="fa-IR" altLang="fa-IR" sz="3200">
                <a:cs typeface="2  Titr" pitchFamily="2" charset="0"/>
              </a:rPr>
              <a:t>شعر فلسطین از 1917تا1948</a:t>
            </a:r>
            <a:endParaRPr lang="en-US" altLang="fa-IR" sz="3200">
              <a:cs typeface="2  Titr" pitchFamily="2" charset="0"/>
            </a:endParaRPr>
          </a:p>
        </p:txBody>
      </p:sp>
      <p:sp>
        <p:nvSpPr>
          <p:cNvPr id="81923" name="Rectangle 3"/>
          <p:cNvSpPr>
            <a:spLocks noGrp="1" noChangeArrowheads="1"/>
          </p:cNvSpPr>
          <p:nvPr>
            <p:ph type="body" idx="1"/>
          </p:nvPr>
        </p:nvSpPr>
        <p:spPr>
          <a:xfrm>
            <a:off x="250825" y="981075"/>
            <a:ext cx="8642350" cy="5472113"/>
          </a:xfrm>
        </p:spPr>
        <p:txBody>
          <a:bodyPr/>
          <a:lstStyle/>
          <a:p>
            <a:pPr marL="609600" indent="-609600"/>
            <a:r>
              <a:rPr lang="fa-IR" altLang="fa-IR" sz="2000">
                <a:cs typeface="2  Titr" pitchFamily="2" charset="0"/>
              </a:rPr>
              <a:t>اشعارشعرای فلسطین درباره ی رویداتد ه ورنج هاومصایب مردم فلسطین است؛ ازآن هنگام که از چنگال ترک هابه جهنم تحت الحمایگی افتادندوسپس دولت یهود درسال 1948 .</a:t>
            </a:r>
          </a:p>
          <a:p>
            <a:pPr marL="609600" indent="-609600"/>
            <a:r>
              <a:rPr lang="fa-IR" altLang="fa-IR" sz="2400">
                <a:solidFill>
                  <a:srgbClr val="CC00CC"/>
                </a:solidFill>
                <a:cs typeface="2  Titr" pitchFamily="2" charset="0"/>
              </a:rPr>
              <a:t>سه ویژگی عمده دراین اشعار</a:t>
            </a:r>
            <a:r>
              <a:rPr lang="fa-IR" altLang="fa-IR" sz="2400">
                <a:cs typeface="2  Titr" pitchFamily="2" charset="0"/>
              </a:rPr>
              <a:t> </a:t>
            </a:r>
          </a:p>
          <a:p>
            <a:pPr marL="609600" indent="-609600">
              <a:buFontTx/>
              <a:buAutoNum type="arabicPeriod"/>
            </a:pPr>
            <a:r>
              <a:rPr lang="fa-IR" altLang="fa-IR" sz="2400">
                <a:cs typeface="2  Titr" pitchFamily="2" charset="0"/>
              </a:rPr>
              <a:t>چون شاعران یاد شده در فلسطین زندگی کرده واز نزدیک شاهد همه ی رویداد ومشکلاتبوده اند ،شعر آ«ان بیانگر عواطف، احساسات وواکنش اعراب فلسطینی است که مستقیماً در معرض این وقایع قرار داشته اند.</a:t>
            </a:r>
          </a:p>
          <a:p>
            <a:pPr marL="609600" indent="-609600">
              <a:buFontTx/>
              <a:buAutoNum type="arabicPeriod"/>
            </a:pPr>
            <a:r>
              <a:rPr lang="fa-IR" altLang="fa-IR" sz="2400">
                <a:cs typeface="2  Titr" pitchFamily="2" charset="0"/>
              </a:rPr>
              <a:t>موضوع این است که گرد مسائل ویژه ی روز، مثل فروش زمین به یهود ی ها وماهیت رهبران وقت فلسطین می چرخد . این نکات ویژه در اشعار شعرای خارج هز فلسطین کم تر بازتاب داشته است.</a:t>
            </a:r>
          </a:p>
          <a:p>
            <a:pPr marL="609600" indent="-609600">
              <a:buFontTx/>
              <a:buAutoNum type="arabicPeriod"/>
            </a:pPr>
            <a:r>
              <a:rPr lang="fa-IR" altLang="fa-IR" sz="2400">
                <a:cs typeface="2  Titr" pitchFamily="2" charset="0"/>
              </a:rPr>
              <a:t>سوّم آن که این اشعار برگسترش مبارزه عیله حکومت تحت الحمایه وصهیونیسم تأکید می ورزد وتوجه اعراب را به خطر موحشی که آینده ی یک سرزمین عربی را تهدید می کرد، جلب  می کنند.</a:t>
            </a:r>
          </a:p>
          <a:p>
            <a:pPr marL="609600" indent="-609600">
              <a:buFontTx/>
              <a:buAutoNum type="arabicPeriod"/>
            </a:pPr>
            <a:endParaRPr lang="en-US" altLang="fa-IR" sz="2400">
              <a:cs typeface="2  Titr" pitchFamily="2"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2"/>
            </a:gs>
            <a:gs pos="50000">
              <a:schemeClr val="bg2">
                <a:gamma/>
                <a:shade val="63137"/>
                <a:invGamma/>
              </a:schemeClr>
            </a:gs>
            <a:gs pos="100000">
              <a:schemeClr val="bg2"/>
            </a:gs>
          </a:gsLst>
          <a:lin ang="18900000" scaled="1"/>
        </a:gradFill>
        <a:effectLst/>
      </p:bgPr>
    </p:bg>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457200" y="274638"/>
            <a:ext cx="8229600" cy="633412"/>
          </a:xfrm>
        </p:spPr>
        <p:txBody>
          <a:bodyPr/>
          <a:lstStyle/>
          <a:p>
            <a:r>
              <a:rPr lang="fa-IR" altLang="fa-IR" sz="3200">
                <a:cs typeface="2  Titr" pitchFamily="2" charset="0"/>
              </a:rPr>
              <a:t>شکست ژوئن 1967</a:t>
            </a:r>
            <a:endParaRPr lang="en-US" altLang="fa-IR" sz="3200">
              <a:cs typeface="2  Titr" pitchFamily="2" charset="0"/>
            </a:endParaRPr>
          </a:p>
        </p:txBody>
      </p:sp>
      <p:sp>
        <p:nvSpPr>
          <p:cNvPr id="82947" name="Rectangle 3"/>
          <p:cNvSpPr>
            <a:spLocks noGrp="1" noChangeArrowheads="1"/>
          </p:cNvSpPr>
          <p:nvPr>
            <p:ph type="body" idx="1"/>
          </p:nvPr>
        </p:nvSpPr>
        <p:spPr>
          <a:xfrm>
            <a:off x="395288" y="908050"/>
            <a:ext cx="8280400" cy="5545138"/>
          </a:xfrm>
        </p:spPr>
        <p:txBody>
          <a:bodyPr/>
          <a:lstStyle/>
          <a:p>
            <a:r>
              <a:rPr lang="fa-IR" altLang="fa-IR" sz="2400">
                <a:cs typeface="2  Titr" pitchFamily="2" charset="0"/>
              </a:rPr>
              <a:t>پس از انقلاب 1952 در مصر،صحنه  ی سیاسی جهان عرب تحت اقتدار </a:t>
            </a:r>
            <a:r>
              <a:rPr lang="fa-IR" altLang="fa-IR" sz="2400">
                <a:solidFill>
                  <a:srgbClr val="FFCC00"/>
                </a:solidFill>
                <a:cs typeface="2  Titr" pitchFamily="2" charset="0"/>
              </a:rPr>
              <a:t>جمال عبدالناصر</a:t>
            </a:r>
            <a:r>
              <a:rPr lang="fa-IR" altLang="fa-IR" sz="2400">
                <a:cs typeface="2  Titr" pitchFamily="2" charset="0"/>
              </a:rPr>
              <a:t> قرار گرفت. وی نماد وحدت ،یگانگی وملیّت عرب بود. حمله ی مشترک </a:t>
            </a:r>
            <a:r>
              <a:rPr lang="fa-IR" altLang="fa-IR" sz="2400">
                <a:solidFill>
                  <a:srgbClr val="FFCC00"/>
                </a:solidFill>
                <a:cs typeface="2  Titr" pitchFamily="2" charset="0"/>
              </a:rPr>
              <a:t>اسرائیل ،بریتانیاوفرانسه</a:t>
            </a:r>
            <a:r>
              <a:rPr lang="fa-IR" altLang="fa-IR" sz="2400">
                <a:cs typeface="2  Titr" pitchFamily="2" charset="0"/>
              </a:rPr>
              <a:t> به مصر در1956 واتحاد کامل مصر وسوریه در1958 اعتبار ناصر رابه شدت افزایش.درژوئن 1967جنگ دیگری آغاز شد . اسرائیل با پیروزی برق آسا دراین جنگ ، نوار غزه ، شبه جزیره ی سینا، بلندی های جولان درجنوب سوریه و کناره ی غربی رود اردن را به تصرف درآورد.</a:t>
            </a:r>
          </a:p>
          <a:p>
            <a:r>
              <a:rPr lang="fa-IR" altLang="fa-IR" sz="2400">
                <a:cs typeface="2  Titr" pitchFamily="2" charset="0"/>
              </a:rPr>
              <a:t>به دنبال شکست ژوئن ،شعرهای بسیاری درانتقاد ازخود سروده شد که نمایانگر درد و عجزی بود که قلب شاعر عرب را از درون می خورد .از بهترین آثار این دوره شعر سوگواری برآفتاب ژوئن (1968)اثر عبدالوهاب البیاتی شاعر عراقی و از پیشگامان شعرای معاصر عرب است.</a:t>
            </a:r>
          </a:p>
          <a:p>
            <a:r>
              <a:rPr lang="fa-IR" altLang="fa-IR" sz="2400">
                <a:solidFill>
                  <a:srgbClr val="66FF66"/>
                </a:solidFill>
                <a:cs typeface="2  Titr" pitchFamily="2" charset="0"/>
              </a:rPr>
              <a:t>از جمله شعارانی که در این مورد شعر سروده اندذ می توان از محمود درویش، سمیع القاسم ، جبرا ابراهیم جبرا  وشاعران عرب غیر فلسطینی چون ، نزار قبانی،علی احمد سعید (آدونیس) شاعر سوری اشاره کرد.</a:t>
            </a:r>
          </a:p>
          <a:p>
            <a:endParaRPr lang="en-US" altLang="fa-IR" sz="2400">
              <a:solidFill>
                <a:srgbClr val="66FF66"/>
              </a:solidFill>
              <a:cs typeface="2  Titr" pitchFamily="2"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83970" name="Rectangle 2"/>
          <p:cNvSpPr>
            <a:spLocks noGrp="1" noChangeArrowheads="1"/>
          </p:cNvSpPr>
          <p:nvPr>
            <p:ph type="title"/>
          </p:nvPr>
        </p:nvSpPr>
        <p:spPr>
          <a:xfrm>
            <a:off x="457200" y="274638"/>
            <a:ext cx="8229600" cy="417512"/>
          </a:xfrm>
        </p:spPr>
        <p:txBody>
          <a:bodyPr/>
          <a:lstStyle/>
          <a:p>
            <a:r>
              <a:rPr lang="fa-IR" altLang="fa-IR" sz="2800">
                <a:cs typeface="2  Titr" pitchFamily="2" charset="0"/>
              </a:rPr>
              <a:t>درعرصه یشعر عرب باید به چند نکته توجّه نمود</a:t>
            </a:r>
            <a:endParaRPr lang="en-US" altLang="fa-IR" sz="2800">
              <a:cs typeface="2  Titr" pitchFamily="2" charset="0"/>
            </a:endParaRPr>
          </a:p>
        </p:txBody>
      </p:sp>
      <p:sp>
        <p:nvSpPr>
          <p:cNvPr id="83971" name="Rectangle 3"/>
          <p:cNvSpPr>
            <a:spLocks noGrp="1" noChangeArrowheads="1"/>
          </p:cNvSpPr>
          <p:nvPr>
            <p:ph type="body" idx="1"/>
          </p:nvPr>
        </p:nvSpPr>
        <p:spPr>
          <a:xfrm>
            <a:off x="323850" y="765175"/>
            <a:ext cx="8496300" cy="5616575"/>
          </a:xfrm>
          <a:solidFill>
            <a:schemeClr val="bg1"/>
          </a:solidFill>
        </p:spPr>
        <p:txBody>
          <a:bodyPr/>
          <a:lstStyle/>
          <a:p>
            <a:pPr marL="609600" indent="-609600">
              <a:lnSpc>
                <a:spcPct val="90000"/>
              </a:lnSpc>
              <a:buFontTx/>
              <a:buAutoNum type="arabicPeriod"/>
            </a:pPr>
            <a:r>
              <a:rPr lang="fa-IR" altLang="fa-IR" sz="1800">
                <a:solidFill>
                  <a:srgbClr val="800080"/>
                </a:solidFill>
                <a:cs typeface="2  Titr" pitchFamily="2" charset="0"/>
              </a:rPr>
              <a:t>مشکل فلسطین تمامی شاعران عرب را بدون در نظر گرفتن وابستگی های سیاسی ، عقیدتی ومذهبی متأثر ساخته است وشعر آن ها چشم انداز ونگرش همانندی را دراین مورد منعکس </a:t>
            </a:r>
          </a:p>
          <a:p>
            <a:pPr marL="609600" indent="-609600">
              <a:lnSpc>
                <a:spcPct val="90000"/>
              </a:lnSpc>
              <a:buFontTx/>
              <a:buNone/>
            </a:pPr>
            <a:r>
              <a:rPr lang="fa-IR" altLang="fa-IR" sz="1800">
                <a:solidFill>
                  <a:srgbClr val="800080"/>
                </a:solidFill>
                <a:cs typeface="2  Titr" pitchFamily="2" charset="0"/>
              </a:rPr>
              <a:t>            می سازد.</a:t>
            </a:r>
          </a:p>
          <a:p>
            <a:pPr marL="609600" indent="-609600">
              <a:lnSpc>
                <a:spcPct val="90000"/>
              </a:lnSpc>
              <a:buFontTx/>
              <a:buAutoNum type="arabicPeriod"/>
            </a:pPr>
            <a:r>
              <a:rPr lang="fa-IR" altLang="fa-IR" sz="1800">
                <a:solidFill>
                  <a:srgbClr val="800080"/>
                </a:solidFill>
                <a:cs typeface="2  Titr" pitchFamily="2" charset="0"/>
              </a:rPr>
              <a:t>شاعران پیش از رمان نویس ها ونویسندگان داستان های کوتاه ونمایش نامه نویس ها وحتی قبل از مقامات رسمی عرب نسبت به رویداد های فلسطین واکنش نشان دادند.</a:t>
            </a:r>
          </a:p>
          <a:p>
            <a:pPr marL="609600" indent="-609600">
              <a:lnSpc>
                <a:spcPct val="90000"/>
              </a:lnSpc>
              <a:buFontTx/>
              <a:buAutoNum type="arabicPeriod"/>
            </a:pPr>
            <a:r>
              <a:rPr lang="fa-IR" altLang="fa-IR" sz="1800">
                <a:solidFill>
                  <a:srgbClr val="800080"/>
                </a:solidFill>
                <a:cs typeface="2  Titr" pitchFamily="2" charset="0"/>
              </a:rPr>
              <a:t>پیش از 1948نیز رویداد های فلسطین ومسائل وابسته به آن ، درشعر شاعران عرب باز تاب می یافت ولی تشکیل دولت اسرائل که به اخراج و آوارگی هزاران فلسطینی از خانه و وطنشان منجر شد وشکست های پی درپی اعراب درمقابل اسرائیل ،شاعران عرب را به عناوین تازه و اندیشه های نو مسلح ساخت.</a:t>
            </a:r>
          </a:p>
          <a:p>
            <a:pPr marL="609600" indent="-609600">
              <a:lnSpc>
                <a:spcPct val="90000"/>
              </a:lnSpc>
              <a:buFontTx/>
              <a:buAutoNum type="arabicPeriod"/>
            </a:pPr>
            <a:r>
              <a:rPr lang="fa-IR" altLang="fa-IR" sz="1800">
                <a:solidFill>
                  <a:srgbClr val="800080"/>
                </a:solidFill>
                <a:cs typeface="2  Titr" pitchFamily="2" charset="0"/>
              </a:rPr>
              <a:t>در اشعار پیش از 1948حضور مذهب چشم گیر است وپس از این تاریخ ،ملی گرایی و انسان دوستی به همراه مذهب ،درسطح گسترده ای مطرح می شود.</a:t>
            </a:r>
          </a:p>
          <a:p>
            <a:pPr marL="609600" indent="-609600">
              <a:lnSpc>
                <a:spcPct val="90000"/>
              </a:lnSpc>
              <a:buFontTx/>
              <a:buAutoNum type="arabicPeriod"/>
            </a:pPr>
            <a:r>
              <a:rPr lang="fa-IR" altLang="fa-IR" sz="1800">
                <a:solidFill>
                  <a:srgbClr val="800080"/>
                </a:solidFill>
                <a:cs typeface="2  Titr" pitchFamily="2" charset="0"/>
              </a:rPr>
              <a:t>درحالی که شعر پیش از 1948 به یهودیان وبریتانیا به عنوان دشمنان اصلی توجّه دادرد ،پس ازاین تاریخ وبه دنبال ایجاد دولت اسرائیل ،توجه کم تری به یهودیان وصهیونیست ها نشان داده شد.</a:t>
            </a:r>
          </a:p>
          <a:p>
            <a:pPr marL="609600" indent="-609600">
              <a:lnSpc>
                <a:spcPct val="90000"/>
              </a:lnSpc>
              <a:buFontTx/>
              <a:buAutoNum type="arabicPeriod"/>
            </a:pPr>
            <a:r>
              <a:rPr lang="fa-IR" altLang="fa-IR" sz="1800">
                <a:solidFill>
                  <a:srgbClr val="800080"/>
                </a:solidFill>
                <a:cs typeface="2  Titr" pitchFamily="2" charset="0"/>
              </a:rPr>
              <a:t>رویارویی شاعران با مشکل فلسطین از برخورد ساده وصریح گذرکردوبه نگرشی ضمنی وغیر مستقیم بر پایه ی اشارات تمثیلی وتصاویراسطوره ای رسید.</a:t>
            </a:r>
          </a:p>
          <a:p>
            <a:pPr marL="609600" indent="-609600">
              <a:lnSpc>
                <a:spcPct val="90000"/>
              </a:lnSpc>
              <a:buFontTx/>
              <a:buAutoNum type="arabicPeriod"/>
            </a:pPr>
            <a:r>
              <a:rPr lang="fa-IR" altLang="fa-IR" sz="1800">
                <a:solidFill>
                  <a:srgbClr val="800080"/>
                </a:solidFill>
                <a:cs typeface="2  Titr" pitchFamily="2" charset="0"/>
              </a:rPr>
              <a:t>تراژدی فلسطین باعث شد که شعر فلسطین به ویژگی های خاص خود دست یابد .گذشته ازاین واقعیت که شعر فلسطین پس از 1948 نماینگر تعالی فلسطینی ها از مردمی بدبخت و فراموش شده به انسان هایی مصمم،مقاوم و طغیانگر است که می توانند شرایط را مطابق میل خود تغییر دهند،این شعر به ویژه پس از پیدایش ((شعر مقاومت )) یکی از ارکان و عوامل اصلی تشکیل دهنده ی ماهیت  فعلی شعر نوین عرب شد. </a:t>
            </a:r>
            <a:endParaRPr lang="en-US" altLang="fa-IR" sz="1800">
              <a:solidFill>
                <a:srgbClr val="800080"/>
              </a:solidFill>
              <a:cs typeface="2  Titr" pitchFamily="2" charset="0"/>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gradFill rotWithShape="0">
          <a:gsLst>
            <a:gs pos="0">
              <a:srgbClr val="990099"/>
            </a:gs>
            <a:gs pos="100000">
              <a:srgbClr val="FFFF00"/>
            </a:gs>
          </a:gsLst>
          <a:lin ang="18900000" scaled="1"/>
        </a:gradFill>
        <a:effectLst/>
      </p:bgPr>
    </p:bg>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457200" y="274638"/>
            <a:ext cx="8229600" cy="850900"/>
          </a:xfrm>
        </p:spPr>
        <p:txBody>
          <a:bodyPr/>
          <a:lstStyle/>
          <a:p>
            <a:r>
              <a:rPr lang="fa-IR" altLang="fa-IR" sz="3200">
                <a:cs typeface="2  Titr" pitchFamily="2" charset="0"/>
              </a:rPr>
              <a:t>ادبیّات داستانی معاصرعرب</a:t>
            </a:r>
            <a:endParaRPr lang="en-US" altLang="fa-IR" sz="3200">
              <a:cs typeface="2  Titr" pitchFamily="2" charset="0"/>
            </a:endParaRPr>
          </a:p>
        </p:txBody>
      </p:sp>
      <p:sp>
        <p:nvSpPr>
          <p:cNvPr id="84995" name="Rectangle 3"/>
          <p:cNvSpPr>
            <a:spLocks noGrp="1" noChangeArrowheads="1"/>
          </p:cNvSpPr>
          <p:nvPr>
            <p:ph type="body" idx="1"/>
          </p:nvPr>
        </p:nvSpPr>
        <p:spPr>
          <a:xfrm>
            <a:off x="323850" y="1268413"/>
            <a:ext cx="8389938" cy="5289550"/>
          </a:xfrm>
        </p:spPr>
        <p:txBody>
          <a:bodyPr/>
          <a:lstStyle/>
          <a:p>
            <a:pPr>
              <a:lnSpc>
                <a:spcPct val="90000"/>
              </a:lnSpc>
            </a:pPr>
            <a:r>
              <a:rPr lang="fa-IR" altLang="fa-IR" sz="2800">
                <a:cs typeface="2  Titr" pitchFamily="2" charset="0"/>
              </a:rPr>
              <a:t>دردوران جدید دو گرایش عمده را در ادبیّات داستانی عرب </a:t>
            </a:r>
          </a:p>
          <a:p>
            <a:pPr>
              <a:lnSpc>
                <a:spcPct val="90000"/>
              </a:lnSpc>
              <a:buFontTx/>
              <a:buNone/>
            </a:pPr>
            <a:r>
              <a:rPr lang="fa-IR" altLang="fa-IR" sz="2800">
                <a:cs typeface="2  Titr" pitchFamily="2" charset="0"/>
              </a:rPr>
              <a:t>    می توان پی گرفت . این دو گرایش عبارتند از :گرایش تاریخی وگرایش اجتماعی .</a:t>
            </a:r>
          </a:p>
          <a:p>
            <a:pPr>
              <a:lnSpc>
                <a:spcPct val="90000"/>
              </a:lnSpc>
            </a:pPr>
            <a:r>
              <a:rPr lang="fa-IR" altLang="fa-IR" sz="2800">
                <a:cs typeface="2  Titr" pitchFamily="2" charset="0"/>
              </a:rPr>
              <a:t>ظلم وتجاوز عثمانی ها به اعراب که با قتل وغارت همراه بود،توده های محروم رابه عقب ماندگی وبی خبری ونومیدی سوق می داد. در این میان ، روشن فکران عرب که سلاح کاری مطبوعات رادردست داشتند ،برآن شدند تا با روشن کردن اذهان مردم ،آنان را علیه ستمگران عثمانی بشورانند.بنابریان ،نخست اعراب را به نوعی بازگشت به خویشتن کشانیدند تااحساس حقارت وعادت به ستم پذیری را درآنان از میان ببرند .ازاین رو قصه های این دوره با ارئه ی الگوی های اخلاقی والا و اشارت ها ومردمی ها و مبارزه با فساد وتباهی ،تاریخ را باز گو می کنند. </a:t>
            </a:r>
            <a:endParaRPr lang="en-US" altLang="fa-IR" sz="2800">
              <a:cs typeface="2  Titr" pitchFamily="2" charset="0"/>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457200" y="274638"/>
            <a:ext cx="8229600" cy="777875"/>
          </a:xfrm>
        </p:spPr>
        <p:txBody>
          <a:bodyPr/>
          <a:lstStyle/>
          <a:p>
            <a:r>
              <a:rPr lang="fa-IR" altLang="fa-IR" sz="3600">
                <a:cs typeface="2  Titr" pitchFamily="2" charset="0"/>
              </a:rPr>
              <a:t>داستان نویسان بزرگ عرب1</a:t>
            </a:r>
            <a:r>
              <a:rPr lang="fa-IR" altLang="fa-IR"/>
              <a:t> </a:t>
            </a:r>
            <a:endParaRPr lang="en-US" altLang="fa-IR"/>
          </a:p>
        </p:txBody>
      </p:sp>
      <p:sp>
        <p:nvSpPr>
          <p:cNvPr id="86019" name="Rectangle 3"/>
          <p:cNvSpPr>
            <a:spLocks noGrp="1" noChangeArrowheads="1"/>
          </p:cNvSpPr>
          <p:nvPr>
            <p:ph type="body" idx="1"/>
          </p:nvPr>
        </p:nvSpPr>
        <p:spPr>
          <a:xfrm>
            <a:off x="457200" y="1125538"/>
            <a:ext cx="8229600" cy="5000625"/>
          </a:xfrm>
        </p:spPr>
        <p:txBody>
          <a:bodyPr/>
          <a:lstStyle/>
          <a:p>
            <a:pPr>
              <a:lnSpc>
                <a:spcPct val="90000"/>
              </a:lnSpc>
            </a:pPr>
            <a:r>
              <a:rPr lang="fa-IR" altLang="fa-IR">
                <a:solidFill>
                  <a:srgbClr val="FF0000"/>
                </a:solidFill>
                <a:cs typeface="2  Titr" pitchFamily="2" charset="0"/>
              </a:rPr>
              <a:t>سلیم بستانی</a:t>
            </a:r>
            <a:r>
              <a:rPr lang="fa-IR" altLang="fa-IR">
                <a:cs typeface="2  Titr" pitchFamily="2" charset="0"/>
              </a:rPr>
              <a:t> قصه ی ملکه ی زنوبیا وسرگشتگی در بلاد شام را نوشت.</a:t>
            </a:r>
          </a:p>
          <a:p>
            <a:pPr>
              <a:lnSpc>
                <a:spcPct val="90000"/>
              </a:lnSpc>
            </a:pPr>
            <a:r>
              <a:rPr lang="fa-IR" altLang="fa-IR">
                <a:solidFill>
                  <a:srgbClr val="FF0000"/>
                </a:solidFill>
                <a:cs typeface="2  Titr" pitchFamily="2" charset="0"/>
              </a:rPr>
              <a:t>جرجی زیدان</a:t>
            </a:r>
            <a:r>
              <a:rPr lang="fa-IR" altLang="fa-IR">
                <a:cs typeface="2  Titr" pitchFamily="2" charset="0"/>
              </a:rPr>
              <a:t> در خلال بیست ویک قصه ی تاریخی خود،می کوشد تا تاریخ اسلام و مسائل آن را به شیوه ای داستانی به مخاطبان خویش القا کند.</a:t>
            </a:r>
          </a:p>
          <a:p>
            <a:pPr>
              <a:lnSpc>
                <a:spcPct val="90000"/>
              </a:lnSpc>
            </a:pPr>
            <a:r>
              <a:rPr lang="fa-IR" altLang="fa-IR">
                <a:cs typeface="2  Titr" pitchFamily="2" charset="0"/>
              </a:rPr>
              <a:t>از آثار </a:t>
            </a:r>
            <a:r>
              <a:rPr lang="fa-IR" altLang="fa-IR">
                <a:solidFill>
                  <a:srgbClr val="FF0000"/>
                </a:solidFill>
                <a:cs typeface="2  Titr" pitchFamily="2" charset="0"/>
              </a:rPr>
              <a:t>جرجی زیدان:</a:t>
            </a:r>
          </a:p>
          <a:p>
            <a:pPr>
              <a:lnSpc>
                <a:spcPct val="90000"/>
              </a:lnSpc>
            </a:pPr>
            <a:r>
              <a:rPr lang="fa-IR" altLang="fa-IR">
                <a:cs typeface="2  Titr" pitchFamily="2" charset="0"/>
              </a:rPr>
              <a:t>ابومسلم خراسانی ، دوشیزه قریش،فاجعه ی رمضان،عروس فرغانه ، صلاح الدین ایوبی ،زیبای کربلا ،عباسه وجعفر برمکی ،حجاج بن یوسف واحمد بن طولون. </a:t>
            </a:r>
            <a:endParaRPr lang="en-US" altLang="fa-IR">
              <a:cs typeface="2  Titr" pitchFamily="2" charset="0"/>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457200" y="274638"/>
            <a:ext cx="8229600" cy="777875"/>
          </a:xfrm>
        </p:spPr>
        <p:txBody>
          <a:bodyPr/>
          <a:lstStyle/>
          <a:p>
            <a:r>
              <a:rPr lang="fa-IR" altLang="fa-IR" sz="3600">
                <a:cs typeface="2  Titr" pitchFamily="2" charset="0"/>
              </a:rPr>
              <a:t>داستان نویسان بزرگ عرب2</a:t>
            </a:r>
            <a:endParaRPr lang="en-US" altLang="fa-IR" sz="3600">
              <a:cs typeface="2  Titr" pitchFamily="2" charset="0"/>
            </a:endParaRPr>
          </a:p>
        </p:txBody>
      </p:sp>
      <p:sp>
        <p:nvSpPr>
          <p:cNvPr id="87043" name="Rectangle 3"/>
          <p:cNvSpPr>
            <a:spLocks noGrp="1" noChangeArrowheads="1"/>
          </p:cNvSpPr>
          <p:nvPr>
            <p:ph type="body" idx="1"/>
          </p:nvPr>
        </p:nvSpPr>
        <p:spPr>
          <a:xfrm>
            <a:off x="457200" y="1268413"/>
            <a:ext cx="8229600" cy="4857750"/>
          </a:xfrm>
        </p:spPr>
        <p:txBody>
          <a:bodyPr/>
          <a:lstStyle/>
          <a:p>
            <a:pPr algn="ctr">
              <a:lnSpc>
                <a:spcPct val="90000"/>
              </a:lnSpc>
              <a:buFontTx/>
              <a:buNone/>
            </a:pPr>
            <a:r>
              <a:rPr lang="fa-IR" altLang="fa-IR" sz="4400">
                <a:cs typeface="2  Titr" pitchFamily="2" charset="0"/>
              </a:rPr>
              <a:t>مصطفی لطفی المنفلوطی</a:t>
            </a:r>
          </a:p>
          <a:p>
            <a:pPr>
              <a:lnSpc>
                <a:spcPct val="90000"/>
              </a:lnSpc>
            </a:pPr>
            <a:r>
              <a:rPr lang="fa-IR" altLang="fa-IR" sz="2800">
                <a:solidFill>
                  <a:srgbClr val="800080"/>
                </a:solidFill>
                <a:cs typeface="2  Titr" pitchFamily="2" charset="0"/>
              </a:rPr>
              <a:t>او درمنفلوط مصر ودر خاندانی معروف وسرشناس زاده شد.</a:t>
            </a:r>
          </a:p>
          <a:p>
            <a:pPr>
              <a:lnSpc>
                <a:spcPct val="90000"/>
              </a:lnSpc>
            </a:pPr>
            <a:r>
              <a:rPr lang="fa-IR" altLang="fa-IR" sz="2800">
                <a:solidFill>
                  <a:srgbClr val="800080"/>
                </a:solidFill>
                <a:cs typeface="2  Titr" pitchFamily="2" charset="0"/>
              </a:rPr>
              <a:t>با مطالعه ی آثار این نویسنده ی عرب ، دو ضعف عمده ی وی برما آشکار می شود.نخست این که او از جهت ابزار بیان ضعیف است و در بکار گیری زبان کاستی هایی دارد .ضعف دوّم منفلوطی ، ضعف فرهنگی است؛دلیل آن ،ناآگاهی او از علوم مشرق زمین ونداشتن پیوند با مغرب زمین وتمدن آن می باشد.در آثار منفلوطی ارتباط اجزای قصه وعناصر آن قوی نیست .زمینه ودرون مایه بیشتر قصه های او را غم هاو مشکلات اقشار فرودست جامعه تشکیل می دهد.</a:t>
            </a:r>
          </a:p>
          <a:p>
            <a:pPr>
              <a:lnSpc>
                <a:spcPct val="90000"/>
              </a:lnSpc>
            </a:pPr>
            <a:r>
              <a:rPr lang="fa-IR" altLang="fa-IR" sz="2800">
                <a:solidFill>
                  <a:srgbClr val="800080"/>
                </a:solidFill>
                <a:cs typeface="2  Titr" pitchFamily="2" charset="0"/>
              </a:rPr>
              <a:t>از آثار مشهور منفلوطی عبارتند از:العبرات ؛ النظرات</a:t>
            </a:r>
            <a:r>
              <a:rPr lang="fa-IR" altLang="fa-IR" sz="2400">
                <a:cs typeface="2  Titr" pitchFamily="2" charset="0"/>
              </a:rPr>
              <a:t> </a:t>
            </a:r>
            <a:endParaRPr lang="en-US" altLang="fa-IR" sz="2400">
              <a:cs typeface="2  Titr" pitchFamily="2" charset="0"/>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457200" y="274638"/>
            <a:ext cx="8229600" cy="490537"/>
          </a:xfrm>
        </p:spPr>
        <p:txBody>
          <a:bodyPr/>
          <a:lstStyle/>
          <a:p>
            <a:r>
              <a:rPr lang="fa-IR" altLang="fa-IR" sz="3200">
                <a:cs typeface="2  Titr" pitchFamily="2" charset="0"/>
              </a:rPr>
              <a:t>داستان نویسان بزرگ عرب3</a:t>
            </a:r>
            <a:endParaRPr lang="en-US" altLang="fa-IR" sz="3200">
              <a:cs typeface="2  Titr" pitchFamily="2" charset="0"/>
            </a:endParaRPr>
          </a:p>
        </p:txBody>
      </p:sp>
      <p:sp>
        <p:nvSpPr>
          <p:cNvPr id="88067" name="Rectangle 3"/>
          <p:cNvSpPr>
            <a:spLocks noGrp="1" noChangeArrowheads="1"/>
          </p:cNvSpPr>
          <p:nvPr>
            <p:ph type="body" idx="1"/>
          </p:nvPr>
        </p:nvSpPr>
        <p:spPr>
          <a:xfrm>
            <a:off x="323850" y="908050"/>
            <a:ext cx="8496300" cy="5400675"/>
          </a:xfrm>
        </p:spPr>
        <p:txBody>
          <a:bodyPr/>
          <a:lstStyle/>
          <a:p>
            <a:pPr marL="609600" indent="-609600" algn="ctr">
              <a:buFontTx/>
              <a:buNone/>
            </a:pPr>
            <a:r>
              <a:rPr lang="fa-IR" altLang="fa-IR" sz="2800">
                <a:solidFill>
                  <a:srgbClr val="FF0000"/>
                </a:solidFill>
                <a:cs typeface="2  Titr" pitchFamily="2" charset="0"/>
              </a:rPr>
              <a:t>جبران ابراهیم جبران (1931-1883)</a:t>
            </a:r>
          </a:p>
          <a:p>
            <a:pPr marL="609600" indent="-609600"/>
            <a:r>
              <a:rPr lang="fa-IR" altLang="fa-IR" sz="2400">
                <a:cs typeface="2  Titr" pitchFamily="2" charset="0"/>
              </a:rPr>
              <a:t>جبران در لبنان زاده شد.جبران خلیل درسال 1920 در آمریکا انجمن رابطه ی قلمی را به را ه انداخت .</a:t>
            </a:r>
          </a:p>
          <a:p>
            <a:pPr marL="609600" indent="-609600"/>
            <a:r>
              <a:rPr lang="fa-IR" altLang="fa-IR" sz="2400">
                <a:cs typeface="2  Titr" pitchFamily="2" charset="0"/>
              </a:rPr>
              <a:t>جبران خلیل آثار فراوانی دارد که مشهورترین آن کتاب پیامبر است.</a:t>
            </a:r>
          </a:p>
          <a:p>
            <a:pPr marL="609600" indent="-609600"/>
            <a:r>
              <a:rPr lang="fa-IR" altLang="fa-IR" sz="2000">
                <a:solidFill>
                  <a:srgbClr val="FF0000"/>
                </a:solidFill>
                <a:cs typeface="2  Titr" pitchFamily="2" charset="0"/>
              </a:rPr>
              <a:t>به طور کلی آثارادبی جبران خلیل جبران را می توان به </a:t>
            </a:r>
            <a:r>
              <a:rPr lang="fa-IR" altLang="fa-IR" sz="2400">
                <a:solidFill>
                  <a:srgbClr val="FF0000"/>
                </a:solidFill>
                <a:cs typeface="2  Titr" pitchFamily="2" charset="0"/>
              </a:rPr>
              <a:t>سه دوره تقسیم</a:t>
            </a:r>
            <a:r>
              <a:rPr lang="fa-IR" altLang="fa-IR" sz="2000">
                <a:solidFill>
                  <a:srgbClr val="FF0000"/>
                </a:solidFill>
                <a:cs typeface="2  Titr" pitchFamily="2" charset="0"/>
              </a:rPr>
              <a:t> کرد.</a:t>
            </a:r>
          </a:p>
          <a:p>
            <a:pPr marL="609600" indent="-609600">
              <a:buFontTx/>
              <a:buAutoNum type="arabicPeriod"/>
            </a:pPr>
            <a:r>
              <a:rPr lang="fa-IR" altLang="fa-IR" sz="2400">
                <a:cs typeface="2  Titr" pitchFamily="2" charset="0"/>
              </a:rPr>
              <a:t>دوره ی اوّل : چهر ه های لبنانی ؛ اودر این دوره به درد های اجتماعی لبنان می پردازد.</a:t>
            </a:r>
          </a:p>
          <a:p>
            <a:pPr marL="609600" indent="-609600">
              <a:buFontTx/>
              <a:buAutoNum type="arabicPeriod"/>
            </a:pPr>
            <a:r>
              <a:rPr lang="fa-IR" altLang="fa-IR" sz="2400">
                <a:cs typeface="2  Titr" pitchFamily="2" charset="0"/>
              </a:rPr>
              <a:t>دوره ی دوّم:دوره ی چنین گفت زرتشت است. دراین مرحله ،جبران خلیل می کوشد همانند نیچه ،فیلسوف مشهور ،سخن بگوید.</a:t>
            </a:r>
          </a:p>
          <a:p>
            <a:pPr marL="609600" indent="-609600">
              <a:buFontTx/>
              <a:buAutoNum type="arabicPeriod"/>
            </a:pPr>
            <a:r>
              <a:rPr lang="fa-IR" altLang="fa-IR" sz="2400">
                <a:cs typeface="2  Titr" pitchFamily="2" charset="0"/>
              </a:rPr>
              <a:t>دوره ی سوّم یا مرحله ی مصطفی ؛ درقصّه ی پیامبر در حقیقت مصطفی خود جبران است که فلسفه گرایی را رها کرده و به آرامش رسیده است </a:t>
            </a:r>
          </a:p>
          <a:p>
            <a:pPr marL="609600" indent="-609600">
              <a:buFontTx/>
              <a:buAutoNum type="arabicPeriod"/>
            </a:pPr>
            <a:endParaRPr lang="en-US" altLang="fa-IR" sz="2400">
              <a:cs typeface="2  Titr" pitchFamily="2" charset="0"/>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457200" y="274638"/>
            <a:ext cx="8229600" cy="490537"/>
          </a:xfrm>
        </p:spPr>
        <p:txBody>
          <a:bodyPr/>
          <a:lstStyle/>
          <a:p>
            <a:r>
              <a:rPr lang="fa-IR" altLang="fa-IR" sz="4000">
                <a:cs typeface="2  Titr" pitchFamily="2" charset="0"/>
              </a:rPr>
              <a:t>نجیب محفوظ</a:t>
            </a:r>
            <a:r>
              <a:rPr lang="fa-IR" altLang="fa-IR" sz="4000"/>
              <a:t> </a:t>
            </a:r>
            <a:endParaRPr lang="en-US" altLang="fa-IR" sz="4000"/>
          </a:p>
        </p:txBody>
      </p:sp>
      <p:sp>
        <p:nvSpPr>
          <p:cNvPr id="89091" name="Rectangle 3"/>
          <p:cNvSpPr>
            <a:spLocks noGrp="1" noChangeArrowheads="1"/>
          </p:cNvSpPr>
          <p:nvPr>
            <p:ph type="body" idx="1"/>
          </p:nvPr>
        </p:nvSpPr>
        <p:spPr>
          <a:xfrm>
            <a:off x="250825" y="908050"/>
            <a:ext cx="8435975" cy="5218113"/>
          </a:xfrm>
        </p:spPr>
        <p:txBody>
          <a:bodyPr/>
          <a:lstStyle/>
          <a:p>
            <a:pPr marL="533400" indent="-533400"/>
            <a:r>
              <a:rPr lang="fa-IR" altLang="fa-IR" sz="2800">
                <a:cs typeface="2  Titr" pitchFamily="2" charset="0"/>
              </a:rPr>
              <a:t>در سال 1961 به فکر وفلسفه گرایید ، شکل توصیفی قصه را رها کرد ودرصددبرآمد که رد خلال قصه مشکلات فکری را مطرح کند .او در آثاری مانند حکایه بلا بدایه ولا نهایه وحاره العشاق جدال میان علم ودین وتناقض میان واقعیت انقلاب مصر وآن چه راکه شعر داده می شد ،روشن کرده است.</a:t>
            </a:r>
          </a:p>
          <a:p>
            <a:pPr marL="533400" indent="-533400"/>
            <a:r>
              <a:rPr lang="fa-IR" altLang="fa-IR" sz="2800">
                <a:cs typeface="2  Titr" pitchFamily="2" charset="0"/>
              </a:rPr>
              <a:t>محفوظ در سال 1988برنده جایزه ادبی نوبل شد.آثار او آیینه ی جامعه ی مصر است و می توان تاریخ جامعه یمصر را ازدوران اقتدار ناصر تاشکست 1967 رابه خوبی در آن دید.</a:t>
            </a:r>
          </a:p>
          <a:p>
            <a:pPr marL="533400" indent="-533400"/>
            <a:r>
              <a:rPr lang="fa-IR" altLang="fa-IR" sz="2800">
                <a:solidFill>
                  <a:srgbClr val="FF0000"/>
                </a:solidFill>
                <a:cs typeface="2  Titr" pitchFamily="2" charset="0"/>
              </a:rPr>
              <a:t>بعضی از آثار محفوظ عبارتند از :</a:t>
            </a:r>
          </a:p>
          <a:p>
            <a:pPr marL="533400" indent="-533400">
              <a:buFontTx/>
              <a:buNone/>
            </a:pPr>
            <a:r>
              <a:rPr lang="fa-IR" altLang="fa-IR" sz="2800">
                <a:cs typeface="2  Titr" pitchFamily="2" charset="0"/>
              </a:rPr>
              <a:t>       محله ای در قاهره ( 1946)</a:t>
            </a:r>
          </a:p>
          <a:p>
            <a:pPr marL="533400" indent="-533400">
              <a:buFontTx/>
              <a:buNone/>
            </a:pPr>
            <a:r>
              <a:rPr lang="fa-IR" altLang="fa-IR" sz="2800">
                <a:cs typeface="2  Titr" pitchFamily="2" charset="0"/>
              </a:rPr>
              <a:t>       وراجی برروی رود نیل (1966)وسازمان مخفی(1985)</a:t>
            </a:r>
            <a:endParaRPr lang="en-US" altLang="fa-IR" sz="2800">
              <a:cs typeface="2  Titr" pitchFamily="2" charset="0"/>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tile tx="0" ty="0" sx="100000" sy="100000" flip="none" algn="tl"/>
        </a:blipFill>
        <a:effectLst/>
      </p:bgPr>
    </p:bg>
    <p:spTree>
      <p:nvGrpSpPr>
        <p:cNvPr id="1" name=""/>
        <p:cNvGrpSpPr/>
        <p:nvPr/>
      </p:nvGrpSpPr>
      <p:grpSpPr>
        <a:xfrm>
          <a:off x="0" y="0"/>
          <a:ext cx="0" cy="0"/>
          <a:chOff x="0" y="0"/>
          <a:chExt cx="0" cy="0"/>
        </a:xfrm>
      </p:grpSpPr>
      <p:sp>
        <p:nvSpPr>
          <p:cNvPr id="90114" name="Rectangle 2"/>
          <p:cNvSpPr>
            <a:spLocks noGrp="1" noChangeArrowheads="1"/>
          </p:cNvSpPr>
          <p:nvPr>
            <p:ph type="title"/>
          </p:nvPr>
        </p:nvSpPr>
        <p:spPr>
          <a:xfrm>
            <a:off x="457200" y="274638"/>
            <a:ext cx="8229600" cy="346075"/>
          </a:xfrm>
        </p:spPr>
        <p:txBody>
          <a:bodyPr/>
          <a:lstStyle/>
          <a:p>
            <a:r>
              <a:rPr lang="fa-IR" altLang="fa-IR" sz="2400" b="1" i="1">
                <a:cs typeface="B Titr" panose="00000700000000000000" pitchFamily="2" charset="-78"/>
              </a:rPr>
              <a:t>یوسف ادریس</a:t>
            </a:r>
            <a:r>
              <a:rPr lang="fa-IR" altLang="fa-IR" sz="4000"/>
              <a:t> </a:t>
            </a:r>
            <a:endParaRPr lang="en-US" altLang="fa-IR" sz="4000"/>
          </a:p>
        </p:txBody>
      </p:sp>
      <p:sp>
        <p:nvSpPr>
          <p:cNvPr id="90115" name="Rectangle 3"/>
          <p:cNvSpPr>
            <a:spLocks noGrp="1" noChangeArrowheads="1"/>
          </p:cNvSpPr>
          <p:nvPr>
            <p:ph type="body" idx="1"/>
          </p:nvPr>
        </p:nvSpPr>
        <p:spPr>
          <a:xfrm>
            <a:off x="468313" y="765175"/>
            <a:ext cx="8207375" cy="5832475"/>
          </a:xfrm>
        </p:spPr>
        <p:txBody>
          <a:bodyPr/>
          <a:lstStyle/>
          <a:p>
            <a:r>
              <a:rPr lang="fa-IR" altLang="fa-IR" sz="2400">
                <a:cs typeface="2  Titr" pitchFamily="2" charset="0"/>
              </a:rPr>
              <a:t>دکتریوسف ادریس ،همانند آنتوان چخوف پزشکی بود که نویسنده ای مشهور شد.</a:t>
            </a:r>
          </a:p>
          <a:p>
            <a:r>
              <a:rPr lang="fa-IR" altLang="fa-IR" sz="2400">
                <a:cs typeface="2  Titr" pitchFamily="2" charset="0"/>
              </a:rPr>
              <a:t>یکی از موضوعاتی که ادریس به آن می پردازد مرگ است.</a:t>
            </a:r>
          </a:p>
          <a:p>
            <a:r>
              <a:rPr lang="fa-IR" altLang="fa-IR" sz="2400">
                <a:cs typeface="2  Titr" pitchFamily="2" charset="0"/>
              </a:rPr>
              <a:t>ادریس ردآثارش همواره با بدی درگیر است و مقایسه با نجیب محفوظ ، رئالیسمی کوبنده ونو را به کار می گیرد .اوپیش از هر چیز به ریشه های مسائل انسانی وافکار فلسفی انسان می پردازد.</a:t>
            </a:r>
          </a:p>
          <a:p>
            <a:r>
              <a:rPr lang="fa-IR" altLang="fa-IR" sz="2400">
                <a:cs typeface="2  Titr" pitchFamily="2" charset="0"/>
              </a:rPr>
              <a:t>یوسف ادریس 350 داستان کوتاه، 10 رمان و9 نمایش نامه وچندین مقاله از خود به یادگار گذاشته است.</a:t>
            </a:r>
          </a:p>
          <a:p>
            <a:r>
              <a:rPr lang="fa-IR" altLang="fa-IR" sz="2400">
                <a:solidFill>
                  <a:srgbClr val="3366FF"/>
                </a:solidFill>
                <a:cs typeface="2  Titr" pitchFamily="2" charset="0"/>
              </a:rPr>
              <a:t>از جمله آثار مهم او عبارتند از:</a:t>
            </a:r>
          </a:p>
          <a:p>
            <a:r>
              <a:rPr lang="fa-IR" altLang="fa-IR" sz="2400">
                <a:solidFill>
                  <a:srgbClr val="3366FF"/>
                </a:solidFill>
                <a:cs typeface="2  Titr" pitchFamily="2" charset="0"/>
              </a:rPr>
              <a:t>شب تابستان</a:t>
            </a:r>
          </a:p>
          <a:p>
            <a:r>
              <a:rPr lang="fa-IR" altLang="fa-IR" sz="2400">
                <a:solidFill>
                  <a:srgbClr val="3366FF"/>
                </a:solidFill>
                <a:cs typeface="2  Titr" pitchFamily="2" charset="0"/>
              </a:rPr>
              <a:t>حاثه ی شرف</a:t>
            </a:r>
          </a:p>
          <a:p>
            <a:r>
              <a:rPr lang="fa-IR" altLang="fa-IR" sz="2400">
                <a:solidFill>
                  <a:srgbClr val="3366FF"/>
                </a:solidFill>
                <a:cs typeface="2  Titr" pitchFamily="2" charset="0"/>
              </a:rPr>
              <a:t>پایان دنیا </a:t>
            </a:r>
          </a:p>
          <a:p>
            <a:r>
              <a:rPr lang="fa-IR" altLang="fa-IR" sz="2400">
                <a:solidFill>
                  <a:srgbClr val="3366FF"/>
                </a:solidFill>
                <a:cs typeface="2  Titr" pitchFamily="2" charset="0"/>
              </a:rPr>
              <a:t>سرباز سیاه </a:t>
            </a:r>
          </a:p>
          <a:p>
            <a:r>
              <a:rPr lang="fa-IR" altLang="fa-IR" sz="2400">
                <a:solidFill>
                  <a:srgbClr val="3366FF"/>
                </a:solidFill>
                <a:cs typeface="2  Titr" pitchFamily="2" charset="0"/>
              </a:rPr>
              <a:t>خانه ای ازگوشت</a:t>
            </a:r>
            <a:endParaRPr lang="en-US" altLang="fa-IR" sz="2400">
              <a:solidFill>
                <a:srgbClr val="3366FF"/>
              </a:solidFill>
              <a:cs typeface="2  Titr" pitchFamily="2" charset="0"/>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1138" name="Rectangle 2"/>
          <p:cNvSpPr>
            <a:spLocks noGrp="1" noChangeArrowheads="1"/>
          </p:cNvSpPr>
          <p:nvPr>
            <p:ph type="title"/>
          </p:nvPr>
        </p:nvSpPr>
        <p:spPr/>
        <p:txBody>
          <a:bodyPr/>
          <a:lstStyle/>
          <a:p>
            <a:r>
              <a:rPr lang="fa-IR" altLang="fa-IR">
                <a:cs typeface="B Titr" panose="00000700000000000000" pitchFamily="2" charset="-78"/>
              </a:rPr>
              <a:t>غاده السّمان</a:t>
            </a:r>
            <a:endParaRPr lang="en-US" altLang="fa-IR">
              <a:cs typeface="B Titr" panose="00000700000000000000" pitchFamily="2" charset="-78"/>
            </a:endParaRPr>
          </a:p>
        </p:txBody>
      </p:sp>
      <p:sp>
        <p:nvSpPr>
          <p:cNvPr id="91139" name="Rectangle 3"/>
          <p:cNvSpPr>
            <a:spLocks noGrp="1" noChangeArrowheads="1"/>
          </p:cNvSpPr>
          <p:nvPr>
            <p:ph type="body" idx="1"/>
          </p:nvPr>
        </p:nvSpPr>
        <p:spPr>
          <a:xfrm>
            <a:off x="457200" y="1268413"/>
            <a:ext cx="8229600" cy="4857750"/>
          </a:xfrm>
        </p:spPr>
        <p:txBody>
          <a:bodyPr/>
          <a:lstStyle/>
          <a:p>
            <a:pPr>
              <a:lnSpc>
                <a:spcPct val="90000"/>
              </a:lnSpc>
            </a:pPr>
            <a:r>
              <a:rPr lang="fa-IR" altLang="fa-IR">
                <a:solidFill>
                  <a:srgbClr val="FFFF00"/>
                </a:solidFill>
                <a:cs typeface="B Titr" panose="00000700000000000000" pitchFamily="2" charset="-78"/>
              </a:rPr>
              <a:t>غاده السّمان رمان نویس وشاعر معصرسوریه درسال 1942در دمشق زاده شد .دو رمان مشهور او بیروت 75 وکابوس های بیروت تقریباً به همه ی زبان های مهم دنیا ترجمه شده اند.</a:t>
            </a:r>
          </a:p>
          <a:p>
            <a:pPr>
              <a:lnSpc>
                <a:spcPct val="90000"/>
              </a:lnSpc>
            </a:pPr>
            <a:r>
              <a:rPr lang="fa-IR" altLang="fa-IR">
                <a:solidFill>
                  <a:srgbClr val="FFFF00"/>
                </a:solidFill>
                <a:cs typeface="B Titr" panose="00000700000000000000" pitchFamily="2" charset="-78"/>
              </a:rPr>
              <a:t>ازانی شاعر ونویسنده ی بزرگ ، دو گزیده ی اشعار به نام های دربند کردن رنگین کمان و غم نامه ای برای یاسمن ها به فارسی ترجمه ونتشر شده است.</a:t>
            </a:r>
          </a:p>
          <a:p>
            <a:pPr>
              <a:lnSpc>
                <a:spcPct val="90000"/>
              </a:lnSpc>
            </a:pPr>
            <a:r>
              <a:rPr lang="fa-IR" altLang="fa-IR">
                <a:solidFill>
                  <a:srgbClr val="FFFF00"/>
                </a:solidFill>
                <a:cs typeface="B Titr" panose="00000700000000000000" pitchFamily="2" charset="-78"/>
              </a:rPr>
              <a:t>اگر نجیب محفوظ را رمان نویس بزرگ کلاسیک عرب بدانیم ،بی تردید غاده السّمان نخستین وبزرگ ترین رمان نویس نسل جدید عرب است.</a:t>
            </a:r>
            <a:endParaRPr lang="en-US" altLang="fa-IR">
              <a:solidFill>
                <a:srgbClr val="FFFF00"/>
              </a:solidFill>
              <a:cs typeface="B Titr" panose="00000700000000000000" pitchFamily="2" charset="-78"/>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92162" name="Rectangle 2"/>
          <p:cNvSpPr>
            <a:spLocks noGrp="1" noChangeArrowheads="1"/>
          </p:cNvSpPr>
          <p:nvPr>
            <p:ph type="title"/>
          </p:nvPr>
        </p:nvSpPr>
        <p:spPr>
          <a:xfrm>
            <a:off x="457200" y="274638"/>
            <a:ext cx="8229600" cy="922337"/>
          </a:xfrm>
        </p:spPr>
        <p:txBody>
          <a:bodyPr/>
          <a:lstStyle/>
          <a:p>
            <a:r>
              <a:rPr lang="fa-IR" altLang="fa-IR">
                <a:cs typeface="B Titr" panose="00000700000000000000" pitchFamily="2" charset="-78"/>
              </a:rPr>
              <a:t>قصّه نویسان فلسطین </a:t>
            </a:r>
            <a:endParaRPr lang="en-US" altLang="fa-IR">
              <a:cs typeface="B Titr" panose="00000700000000000000" pitchFamily="2" charset="-78"/>
            </a:endParaRPr>
          </a:p>
        </p:txBody>
      </p:sp>
      <p:sp>
        <p:nvSpPr>
          <p:cNvPr id="92163" name="Rectangle 3"/>
          <p:cNvSpPr>
            <a:spLocks noGrp="1" noChangeArrowheads="1"/>
          </p:cNvSpPr>
          <p:nvPr>
            <p:ph type="body" idx="1"/>
          </p:nvPr>
        </p:nvSpPr>
        <p:spPr>
          <a:xfrm>
            <a:off x="323850" y="1196975"/>
            <a:ext cx="8362950" cy="5184775"/>
          </a:xfrm>
        </p:spPr>
        <p:txBody>
          <a:bodyPr/>
          <a:lstStyle/>
          <a:p>
            <a:r>
              <a:rPr lang="fa-IR" altLang="fa-IR">
                <a:cs typeface="B Titr" panose="00000700000000000000" pitchFamily="2" charset="-78"/>
              </a:rPr>
              <a:t>نخستین واکنش فلسطینیان دربرابر فشار های اسرائیل بر نوار غربی فلسطین ،در مجموعه داستان قهوه خانه ی باشوره اثر خلیل سوواحری دیده می شود .</a:t>
            </a:r>
          </a:p>
          <a:p>
            <a:r>
              <a:rPr lang="fa-IR" altLang="fa-IR">
                <a:cs typeface="B Titr" panose="00000700000000000000" pitchFamily="2" charset="-78"/>
              </a:rPr>
              <a:t>جمال بَنّوره نیز در حکایت جدّی والشی گم شده ، شکنجه هاواعمال وحشیانه صهیونیست ها را نسبت به دانش آموزان وزنان بی دفاع به تصویر می کشد.</a:t>
            </a:r>
          </a:p>
          <a:p>
            <a:r>
              <a:rPr lang="fa-IR" altLang="fa-IR">
                <a:cs typeface="B Titr" panose="00000700000000000000" pitchFamily="2" charset="-78"/>
              </a:rPr>
              <a:t>درحقیقت ،درون مایه ی اساسی بیشتر قصه های فلسطینی بعد از اشغال اسرائیل ،مسئله یاشغال وغضب سرزمین فلسطین ومقاومت است.</a:t>
            </a:r>
            <a:endParaRPr lang="en-US" altLang="fa-IR">
              <a:cs typeface="B Titr" panose="00000700000000000000" pitchFamily="2" charset="-78"/>
            </a:endParaRPr>
          </a:p>
        </p:txBody>
      </p:sp>
    </p:spTree>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717</TotalTime>
  <Words>5786</Words>
  <Application>Microsoft Office PowerPoint</Application>
  <PresentationFormat>On-screen Show (4:3)</PresentationFormat>
  <Paragraphs>297</Paragraphs>
  <Slides>66</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66</vt:i4>
      </vt:variant>
    </vt:vector>
  </HeadingPairs>
  <TitlesOfParts>
    <vt:vector size="74" baseType="lpstr">
      <vt:lpstr>2  Titr</vt:lpstr>
      <vt:lpstr>Arial</vt:lpstr>
      <vt:lpstr>B Jadid</vt:lpstr>
      <vt:lpstr>B Titr</vt:lpstr>
      <vt:lpstr>Jadid</vt:lpstr>
      <vt:lpstr>Kozuka Gothic Pro B</vt:lpstr>
      <vt:lpstr>Tahoma</vt:lpstr>
      <vt:lpstr>Default Design</vt:lpstr>
      <vt:lpstr>PowerPoint Presentation</vt:lpstr>
      <vt:lpstr>PowerPoint Presentation</vt:lpstr>
      <vt:lpstr>آثار جاودان دوران یونان باستان</vt:lpstr>
      <vt:lpstr>ادبيّات اروپا و مكتبهاي ادبي </vt:lpstr>
      <vt:lpstr>اومانيسم-رنسانس</vt:lpstr>
      <vt:lpstr>  دانته (دورانت) آليگيري</vt:lpstr>
      <vt:lpstr>دكامرون چيست؟ </vt:lpstr>
      <vt:lpstr>كلاسيك سيسم </vt:lpstr>
      <vt:lpstr>اصول و قواعد عمده مكتب كلاسيك سيسم عبارتند از: </vt:lpstr>
      <vt:lpstr>اصول و قواعد عمده مكتب كلاسيك سيسم عبارتند از:</vt:lpstr>
      <vt:lpstr>اصول و قواعد عمده مكتب كلاسيك سيسم عبارتند از:</vt:lpstr>
      <vt:lpstr>اصول و قواعد عمده مكتب كلاسيك سيسم عبارتند از:</vt:lpstr>
      <vt:lpstr>PowerPoint Presentation</vt:lpstr>
      <vt:lpstr>PowerPoint Presentation</vt:lpstr>
      <vt:lpstr>چند تن از هنرمندان كلاسيك اروپا با اثر مشهور آنان </vt:lpstr>
      <vt:lpstr>عصر روشنگري و رومانتيسيسم </vt:lpstr>
      <vt:lpstr>برخي تعريفها درباره ی رمانتيسيسم عبارتند از: </vt:lpstr>
      <vt:lpstr>مهمترين تفاوت كلاسيسيسم و رمانتيسيسم </vt:lpstr>
      <vt:lpstr>  مهمترين اصول رمانتيسيسم عبارتند از: </vt:lpstr>
      <vt:lpstr>PowerPoint Presentation</vt:lpstr>
      <vt:lpstr>برخي از مشهور ترين هنرمندان رمانتيك عبارتنداز:</vt:lpstr>
      <vt:lpstr>واقع گرايي (رئاليسم) </vt:lpstr>
      <vt:lpstr>  عوامل ظهور اين مكتب </vt:lpstr>
      <vt:lpstr>  از سال 1850 به بعد، واقع گرايي دو شاخه مي شود: </vt:lpstr>
      <vt:lpstr>PowerPoint Presentation</vt:lpstr>
      <vt:lpstr>  رئاليسم به انواع زير تقسيم مي شود </vt:lpstr>
      <vt:lpstr>طبيعت گرايي ( ناتوراليسم) </vt:lpstr>
      <vt:lpstr>  مهمترين عناصر آثار ناتوراليسم </vt:lpstr>
      <vt:lpstr>لقب «شعر تهي دستان»‌ </vt:lpstr>
      <vt:lpstr>نماد گرايي (سمبوليسم) </vt:lpstr>
      <vt:lpstr>  برخي اصول سمبوليسم </vt:lpstr>
      <vt:lpstr>  برخي از بزرگان مكتب سمبوليسم </vt:lpstr>
      <vt:lpstr>PowerPoint Presentation</vt:lpstr>
      <vt:lpstr>شارل بودلر جهان را چگونه مي بيند؟ </vt:lpstr>
      <vt:lpstr>PowerPoint Presentation</vt:lpstr>
      <vt:lpstr>ادبیّات اروپا درقرن بیستم </vt:lpstr>
      <vt:lpstr>مکتب دادائیسم </vt:lpstr>
      <vt:lpstr>مکتب سوررئالیسم  </vt:lpstr>
      <vt:lpstr>برخی از مواد مرام نامه سوررئالیسم </vt:lpstr>
      <vt:lpstr>دو چهره ی مشهور مکتب سوررئالیسم </vt:lpstr>
      <vt:lpstr>پست مدرنیسم یا فرا نو گرایی</vt:lpstr>
      <vt:lpstr>پست مدرنیسم </vt:lpstr>
      <vt:lpstr>اصول پست مدرنیسم </vt:lpstr>
      <vt:lpstr>برخی چهره های شاخص ادبیّات قرن بیستم </vt:lpstr>
      <vt:lpstr>برخی چهره های شاخص ادبیّات قرن بیستم2</vt:lpstr>
      <vt:lpstr>ادبیّات جهان عرب </vt:lpstr>
      <vt:lpstr>شعر جاهلی و ویژگی های آن </vt:lpstr>
      <vt:lpstr>معلّقات چیست ؟</vt:lpstr>
      <vt:lpstr>شعر در صدر اسلام </vt:lpstr>
      <vt:lpstr>شعر در دوره اموی</vt:lpstr>
      <vt:lpstr>شعر دوره ی عبّاسی </vt:lpstr>
      <vt:lpstr>شعر نوین عرب </vt:lpstr>
      <vt:lpstr>مسئله ی تعهد در شعر عرب</vt:lpstr>
      <vt:lpstr>آغاز حرکت شعر آزاد عربی از نظر قالب </vt:lpstr>
      <vt:lpstr>دستاورد های شعر نو </vt:lpstr>
      <vt:lpstr>شعر فلسطین از 1917تا1948</vt:lpstr>
      <vt:lpstr>شکست ژوئن 1967</vt:lpstr>
      <vt:lpstr>درعرصه یشعر عرب باید به چند نکته توجّه نمود</vt:lpstr>
      <vt:lpstr>ادبیّات داستانی معاصرعرب</vt:lpstr>
      <vt:lpstr>داستان نویسان بزرگ عرب1 </vt:lpstr>
      <vt:lpstr>داستان نویسان بزرگ عرب2</vt:lpstr>
      <vt:lpstr>داستان نویسان بزرگ عرب3</vt:lpstr>
      <vt:lpstr>نجیب محفوظ </vt:lpstr>
      <vt:lpstr>یوسف ادریس </vt:lpstr>
      <vt:lpstr>غاده السّمان</vt:lpstr>
      <vt:lpstr>قصّه نویسان فلسطین </vt:lpstr>
    </vt:vector>
  </TitlesOfParts>
  <Company>rastin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خداوند جان وخرد</dc:title>
  <dc:creator>SOGAND AND RASTIN</dc:creator>
  <cp:lastModifiedBy>DadeFam-43262657</cp:lastModifiedBy>
  <cp:revision>68</cp:revision>
  <dcterms:created xsi:type="dcterms:W3CDTF">2010-06-16T21:31:09Z</dcterms:created>
  <dcterms:modified xsi:type="dcterms:W3CDTF">2023-07-31T09:52:02Z</dcterms:modified>
</cp:coreProperties>
</file>