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3" r:id="rId1"/>
  </p:sldMasterIdLst>
  <p:sldIdLst>
    <p:sldId id="316" r:id="rId2"/>
    <p:sldId id="257" r:id="rId3"/>
    <p:sldId id="31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2" r:id="rId48"/>
    <p:sldId id="303" r:id="rId49"/>
    <p:sldId id="305" r:id="rId50"/>
    <p:sldId id="306" r:id="rId51"/>
    <p:sldId id="307" r:id="rId52"/>
    <p:sldId id="308" r:id="rId53"/>
    <p:sldId id="310" r:id="rId54"/>
    <p:sldId id="312" r:id="rId55"/>
    <p:sldId id="313" r:id="rId56"/>
    <p:sldId id="314" r:id="rId57"/>
    <p:sldId id="315"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47" autoAdjust="0"/>
    <p:restoredTop sz="94660"/>
  </p:normalViewPr>
  <p:slideViewPr>
    <p:cSldViewPr snapToGrid="0">
      <p:cViewPr varScale="1">
        <p:scale>
          <a:sx n="74" d="100"/>
          <a:sy n="74" d="100"/>
        </p:scale>
        <p:origin x="-486"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00E5B59-B65B-4D62-B8C2-40FE648B7A5D}" type="datetimeFigureOut">
              <a:rPr lang="en-US" smtClean="0"/>
              <a:t>5/25/2020</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3513022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00E5B59-B65B-4D62-B8C2-40FE648B7A5D}"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736441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00E5B59-B65B-4D62-B8C2-40FE648B7A5D}"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2148855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00E5B59-B65B-4D62-B8C2-40FE648B7A5D}" type="datetimeFigureOut">
              <a:rPr lang="en-US" smtClean="0"/>
              <a:t>5/25/2020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3100185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00E5B59-B65B-4D62-B8C2-40FE648B7A5D}" type="datetimeFigureOut">
              <a:rPr lang="en-US" smtClean="0"/>
              <a:t>5/25/2020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3244617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00E5B59-B65B-4D62-B8C2-40FE648B7A5D}" type="datetimeFigureOut">
              <a:rPr lang="en-US" smtClean="0"/>
              <a:t>5/25/2020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1981517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0E5B59-B65B-4D62-B8C2-40FE648B7A5D}" type="datetimeFigureOut">
              <a:rPr lang="en-US" smtClean="0"/>
              <a:t>5/25/2020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3973798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00E5B59-B65B-4D62-B8C2-40FE648B7A5D}" type="datetimeFigureOut">
              <a:rPr lang="en-US" smtClean="0"/>
              <a:t>5/25/2020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283308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00E5B59-B65B-4D62-B8C2-40FE648B7A5D}" type="datetimeFigureOut">
              <a:rPr lang="en-US" smtClean="0"/>
              <a:t>5/25/2020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2373123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00E5B59-B65B-4D62-B8C2-40FE648B7A5D}" type="datetimeFigureOut">
              <a:rPr lang="en-US" smtClean="0"/>
              <a:t>5/25/2020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1673839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00E5B59-B65B-4D62-B8C2-40FE648B7A5D}"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27619457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00E5B59-B65B-4D62-B8C2-40FE648B7A5D}"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13036631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00E5B59-B65B-4D62-B8C2-40FE648B7A5D}"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37455602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00E5B59-B65B-4D62-B8C2-40FE648B7A5D}"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27157176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00E5B59-B65B-4D62-B8C2-40FE648B7A5D}"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18047430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00E5B59-B65B-4D62-B8C2-40FE648B7A5D}"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42444938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00E5B59-B65B-4D62-B8C2-40FE648B7A5D}" type="datetimeFigureOut">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FFD303-EDF9-4363-B8B6-9B07AAE6C15D}" type="slidenum">
              <a:rPr lang="en-US" smtClean="0"/>
              <a:t>‹#›</a:t>
            </a:fld>
            <a:endParaRPr lang="en-US"/>
          </a:p>
        </p:txBody>
      </p:sp>
    </p:spTree>
    <p:extLst>
      <p:ext uri="{BB962C8B-B14F-4D97-AF65-F5344CB8AC3E}">
        <p14:creationId xmlns:p14="http://schemas.microsoft.com/office/powerpoint/2010/main" val="38156868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00E5B59-B65B-4D62-B8C2-40FE648B7A5D}" type="datetimeFigureOut">
              <a:rPr lang="en-US" smtClean="0"/>
              <a:t>5/25/2020</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FFD303-EDF9-4363-B8B6-9B07AAE6C15D}" type="slidenum">
              <a:rPr lang="en-US" smtClean="0"/>
              <a:t>‹#›</a:t>
            </a:fld>
            <a:endParaRPr lang="en-US"/>
          </a:p>
        </p:txBody>
      </p:sp>
    </p:spTree>
    <p:extLst>
      <p:ext uri="{BB962C8B-B14F-4D97-AF65-F5344CB8AC3E}">
        <p14:creationId xmlns:p14="http://schemas.microsoft.com/office/powerpoint/2010/main" val="1938475997"/>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 id="2147483868" r:id="rId15"/>
    <p:sldLayoutId id="2147483869" r:id="rId16"/>
    <p:sldLayoutId id="2147483870"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8.w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51.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3213" y="661298"/>
            <a:ext cx="8043862" cy="550682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777575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9078" y="123417"/>
            <a:ext cx="5117106" cy="1595117"/>
          </a:xfrm>
          <a:prstGeom prst="rect">
            <a:avLst/>
          </a:prstGeom>
        </p:spPr>
        <p:txBody>
          <a:bodyPr wrap="none">
            <a:spAutoFit/>
          </a:bodyPr>
          <a:lstStyle/>
          <a:p>
            <a:pPr algn="ctr" rtl="1">
              <a:lnSpc>
                <a:spcPct val="107000"/>
              </a:lnSpc>
              <a:spcAft>
                <a:spcPts val="800"/>
              </a:spcAft>
              <a:defRPr/>
            </a:pPr>
            <a:r>
              <a:rPr lang="fa-IR" altLang="en-US" sz="9600" i="1" dirty="0">
                <a:solidFill>
                  <a:schemeClr val="tx2">
                    <a:lumMod val="50000"/>
                  </a:schemeClr>
                </a:solidFill>
                <a:latin typeface="Calibri" panose="020F0502020204030204" pitchFamily="34" charset="0"/>
                <a:cs typeface="Times New Roman" panose="02020603050405020304" pitchFamily="18" charset="0"/>
              </a:rPr>
              <a:t>*به نام خدا*</a:t>
            </a:r>
            <a:endParaRPr lang="en-US" altLang="en-US" sz="9600" i="1" dirty="0">
              <a:solidFill>
                <a:schemeClr val="tx2">
                  <a:lumMod val="50000"/>
                </a:schemeClr>
              </a:solidFill>
              <a:latin typeface="Calibri" panose="020F0502020204030204" pitchFamily="34" charset="0"/>
              <a:cs typeface="Times New Roman" panose="02020603050405020304" pitchFamily="18" charset="0"/>
            </a:endParaRPr>
          </a:p>
        </p:txBody>
      </p:sp>
      <p:sp>
        <p:nvSpPr>
          <p:cNvPr id="6" name="Rectangle 5"/>
          <p:cNvSpPr/>
          <p:nvPr/>
        </p:nvSpPr>
        <p:spPr>
          <a:xfrm>
            <a:off x="2404823" y="2838740"/>
            <a:ext cx="7239482" cy="784702"/>
          </a:xfrm>
          <a:prstGeom prst="rect">
            <a:avLst/>
          </a:prstGeom>
        </p:spPr>
        <p:txBody>
          <a:bodyPr wrap="none">
            <a:spAutoFit/>
          </a:bodyPr>
          <a:lstStyle/>
          <a:p>
            <a:pPr algn="ctr">
              <a:lnSpc>
                <a:spcPct val="107000"/>
              </a:lnSpc>
              <a:spcBef>
                <a:spcPct val="0"/>
              </a:spcBef>
              <a:spcAft>
                <a:spcPts val="800"/>
              </a:spcAft>
            </a:pPr>
            <a:r>
              <a:rPr lang="fa-IR" altLang="en-US" sz="4400" b="1" i="1" dirty="0" smtClean="0">
                <a:latin typeface="Calibri" panose="020F0502020204030204" pitchFamily="34" charset="0"/>
                <a:cs typeface="Calibri" panose="020F0502020204030204" pitchFamily="34" charset="0"/>
              </a:rPr>
              <a:t>پایگاه داده های سیستم های اطلاعاتی</a:t>
            </a:r>
            <a:endParaRPr lang="en-US" altLang="en-US" sz="4400" b="1" i="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592649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00325" y="1546312"/>
            <a:ext cx="7458075" cy="3875933"/>
          </a:xfrm>
          <a:prstGeom prst="rect">
            <a:avLst/>
          </a:prstGeom>
        </p:spPr>
        <p:txBody>
          <a:bodyPr wrap="square">
            <a:spAutoFit/>
          </a:bodyPr>
          <a:lstStyle/>
          <a:p>
            <a:pPr algn="ctr">
              <a:lnSpc>
                <a:spcPct val="107000"/>
              </a:lnSpc>
              <a:spcAft>
                <a:spcPts val="800"/>
              </a:spcAft>
            </a:pPr>
            <a:r>
              <a:rPr lang="fa-IR" sz="4000" b="1" dirty="0">
                <a:solidFill>
                  <a:srgbClr val="7030A0"/>
                </a:solidFill>
                <a:latin typeface="Calibri" panose="020F0502020204030204" pitchFamily="34" charset="0"/>
                <a:ea typeface="Calibri" panose="020F0502020204030204" pitchFamily="34" charset="0"/>
                <a:cs typeface="B Homa" panose="00000400000000000000" pitchFamily="2" charset="-78"/>
              </a:rPr>
              <a:t>فصل اول:</a:t>
            </a:r>
            <a:r>
              <a:rPr lang="fa-IR" sz="4000" b="1" dirty="0">
                <a:solidFill>
                  <a:srgbClr val="002060"/>
                </a:solidFill>
                <a:latin typeface="Calibri" panose="020F0502020204030204" pitchFamily="34" charset="0"/>
                <a:ea typeface="Calibri" panose="020F0502020204030204" pitchFamily="34" charset="0"/>
                <a:cs typeface="B Homa" panose="00000400000000000000" pitchFamily="2" charset="-78"/>
              </a:rPr>
              <a:t>تعاریف و مفاهیم اولیه </a:t>
            </a:r>
            <a:endParaRPr lang="en-US" sz="4000" b="1" dirty="0">
              <a:solidFill>
                <a:srgbClr val="002060"/>
              </a:solidFill>
              <a:latin typeface="Calibri" panose="020F0502020204030204" pitchFamily="34" charset="0"/>
              <a:ea typeface="Calibri" panose="020F0502020204030204" pitchFamily="34" charset="0"/>
              <a:cs typeface="B Homa" panose="00000400000000000000" pitchFamily="2" charset="-78"/>
            </a:endParaRPr>
          </a:p>
          <a:p>
            <a:pPr algn="ctr">
              <a:lnSpc>
                <a:spcPct val="107000"/>
              </a:lnSpc>
              <a:spcAft>
                <a:spcPts val="800"/>
              </a:spcAft>
            </a:pPr>
            <a:r>
              <a:rPr lang="fa-IR" sz="4000" b="1" dirty="0">
                <a:solidFill>
                  <a:srgbClr val="7030A0"/>
                </a:solidFill>
                <a:latin typeface="Calibri" panose="020F0502020204030204" pitchFamily="34" charset="0"/>
                <a:ea typeface="Calibri" panose="020F0502020204030204" pitchFamily="34" charset="0"/>
                <a:cs typeface="B Homa" panose="00000400000000000000" pitchFamily="2" charset="-78"/>
              </a:rPr>
              <a:t>فصل دوم:</a:t>
            </a:r>
            <a:r>
              <a:rPr lang="fa-IR" sz="4000" b="1" dirty="0">
                <a:solidFill>
                  <a:srgbClr val="002060"/>
                </a:solidFill>
                <a:latin typeface="Calibri" panose="020F0502020204030204" pitchFamily="34" charset="0"/>
                <a:ea typeface="Calibri" panose="020F0502020204030204" pitchFamily="34" charset="0"/>
                <a:cs typeface="B Homa" panose="00000400000000000000" pitchFamily="2" charset="-78"/>
              </a:rPr>
              <a:t>ویژگی های داده در پایگاه داده</a:t>
            </a:r>
            <a:endParaRPr lang="en-US" sz="4000" b="1" dirty="0">
              <a:solidFill>
                <a:srgbClr val="002060"/>
              </a:solidFill>
              <a:latin typeface="Calibri" panose="020F0502020204030204" pitchFamily="34" charset="0"/>
              <a:ea typeface="Calibri" panose="020F0502020204030204" pitchFamily="34" charset="0"/>
              <a:cs typeface="B Homa" panose="00000400000000000000" pitchFamily="2" charset="-78"/>
            </a:endParaRPr>
          </a:p>
          <a:p>
            <a:pPr algn="ctr">
              <a:lnSpc>
                <a:spcPct val="107000"/>
              </a:lnSpc>
              <a:spcAft>
                <a:spcPts val="800"/>
              </a:spcAft>
            </a:pPr>
            <a:r>
              <a:rPr lang="fa-IR" sz="4000" b="1" dirty="0">
                <a:solidFill>
                  <a:srgbClr val="7030A0"/>
                </a:solidFill>
                <a:latin typeface="Calibri" panose="020F0502020204030204" pitchFamily="34" charset="0"/>
                <a:ea typeface="Calibri" panose="020F0502020204030204" pitchFamily="34" charset="0"/>
                <a:cs typeface="B Homa" panose="00000400000000000000" pitchFamily="2" charset="-78"/>
              </a:rPr>
              <a:t>فصل</a:t>
            </a:r>
            <a:r>
              <a:rPr lang="fa-IR" sz="4000" b="1" dirty="0">
                <a:solidFill>
                  <a:srgbClr val="002060"/>
                </a:solidFill>
                <a:latin typeface="Calibri" panose="020F0502020204030204" pitchFamily="34" charset="0"/>
                <a:ea typeface="Calibri" panose="020F0502020204030204" pitchFamily="34" charset="0"/>
                <a:cs typeface="B Homa" panose="00000400000000000000" pitchFamily="2" charset="-78"/>
              </a:rPr>
              <a:t> </a:t>
            </a:r>
            <a:r>
              <a:rPr lang="fa-IR" sz="4000" b="1" dirty="0">
                <a:solidFill>
                  <a:srgbClr val="7030A0"/>
                </a:solidFill>
                <a:latin typeface="Calibri" panose="020F0502020204030204" pitchFamily="34" charset="0"/>
                <a:ea typeface="Calibri" panose="020F0502020204030204" pitchFamily="34" charset="0"/>
                <a:cs typeface="B Homa" panose="00000400000000000000" pitchFamily="2" charset="-78"/>
              </a:rPr>
              <a:t>سوم:</a:t>
            </a:r>
            <a:r>
              <a:rPr lang="fa-IR" sz="4000" b="1" dirty="0">
                <a:solidFill>
                  <a:srgbClr val="002060"/>
                </a:solidFill>
                <a:latin typeface="Calibri" panose="020F0502020204030204" pitchFamily="34" charset="0"/>
                <a:ea typeface="Calibri" panose="020F0502020204030204" pitchFamily="34" charset="0"/>
                <a:cs typeface="B Homa" panose="00000400000000000000" pitchFamily="2" charset="-78"/>
              </a:rPr>
              <a:t>سیستم پایگاه داده</a:t>
            </a:r>
            <a:endParaRPr lang="en-US" sz="4000" b="1" dirty="0">
              <a:solidFill>
                <a:srgbClr val="002060"/>
              </a:solidFill>
              <a:latin typeface="Calibri" panose="020F0502020204030204" pitchFamily="34" charset="0"/>
              <a:ea typeface="Calibri" panose="020F0502020204030204" pitchFamily="34" charset="0"/>
              <a:cs typeface="B Homa" panose="00000400000000000000" pitchFamily="2" charset="-78"/>
            </a:endParaRPr>
          </a:p>
          <a:p>
            <a:pPr algn="ctr">
              <a:lnSpc>
                <a:spcPct val="107000"/>
              </a:lnSpc>
              <a:spcAft>
                <a:spcPts val="800"/>
              </a:spcAft>
            </a:pPr>
            <a:r>
              <a:rPr lang="fa-IR" sz="4000" b="1" dirty="0">
                <a:solidFill>
                  <a:srgbClr val="7030A0"/>
                </a:solidFill>
                <a:latin typeface="Calibri" panose="020F0502020204030204" pitchFamily="34" charset="0"/>
                <a:ea typeface="Calibri" panose="020F0502020204030204" pitchFamily="34" charset="0"/>
                <a:cs typeface="B Homa" panose="00000400000000000000" pitchFamily="2" charset="-78"/>
              </a:rPr>
              <a:t>فصل چهارم:</a:t>
            </a:r>
            <a:r>
              <a:rPr lang="fa-IR" sz="4000" b="1" dirty="0">
                <a:solidFill>
                  <a:srgbClr val="002060"/>
                </a:solidFill>
                <a:latin typeface="Calibri" panose="020F0502020204030204" pitchFamily="34" charset="0"/>
                <a:ea typeface="Calibri" panose="020F0502020204030204" pitchFamily="34" charset="0"/>
                <a:cs typeface="B Homa" panose="00000400000000000000" pitchFamily="2" charset="-78"/>
              </a:rPr>
              <a:t>سیستم مدیریت پایگاه داده</a:t>
            </a:r>
            <a:endParaRPr lang="en-US" sz="4000" b="1" dirty="0">
              <a:solidFill>
                <a:srgbClr val="002060"/>
              </a:solidFill>
              <a:latin typeface="Calibri" panose="020F0502020204030204" pitchFamily="34" charset="0"/>
              <a:ea typeface="Calibri" panose="020F0502020204030204" pitchFamily="34" charset="0"/>
              <a:cs typeface="B Homa" panose="00000400000000000000" pitchFamily="2" charset="-78"/>
            </a:endParaRPr>
          </a:p>
          <a:p>
            <a:pPr algn="ctr"/>
            <a:r>
              <a:rPr lang="fa-IR" sz="4800" b="1" dirty="0">
                <a:solidFill>
                  <a:srgbClr val="7030A0"/>
                </a:solidFill>
                <a:latin typeface="Calibri" panose="020F0502020204030204" pitchFamily="34" charset="0"/>
                <a:ea typeface="Calibri" panose="020F0502020204030204" pitchFamily="34" charset="0"/>
                <a:cs typeface="B Homa" panose="00000400000000000000" pitchFamily="2" charset="-78"/>
              </a:rPr>
              <a:t>نتیجه گیری </a:t>
            </a:r>
            <a:endParaRPr lang="en-US" sz="4800" b="1" dirty="0">
              <a:solidFill>
                <a:srgbClr val="7030A0"/>
              </a:solidFill>
              <a:cs typeface="B Homa" panose="00000400000000000000" pitchFamily="2" charset="-78"/>
            </a:endParaRPr>
          </a:p>
        </p:txBody>
      </p:sp>
    </p:spTree>
    <p:extLst>
      <p:ext uri="{BB962C8B-B14F-4D97-AF65-F5344CB8AC3E}">
        <p14:creationId xmlns:p14="http://schemas.microsoft.com/office/powerpoint/2010/main" val="699680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53948" y="109146"/>
            <a:ext cx="6096000" cy="1200329"/>
          </a:xfrm>
          <a:prstGeom prst="rect">
            <a:avLst/>
          </a:prstGeom>
        </p:spPr>
        <p:txBody>
          <a:bodyPr>
            <a:spAutoFit/>
          </a:bodyPr>
          <a:lstStyle/>
          <a:p>
            <a:r>
              <a:rPr lang="fa-IR" sz="7200" dirty="0" smtClean="0">
                <a:solidFill>
                  <a:schemeClr val="accent6">
                    <a:lumMod val="50000"/>
                  </a:schemeClr>
                </a:solidFill>
                <a:cs typeface="B Davat" panose="00000400000000000000" pitchFamily="2" charset="-78"/>
              </a:rPr>
              <a:t>فصل اول:</a:t>
            </a:r>
            <a:endParaRPr lang="en-US" sz="7200" dirty="0">
              <a:solidFill>
                <a:schemeClr val="accent6">
                  <a:lumMod val="50000"/>
                </a:schemeClr>
              </a:solidFill>
            </a:endParaRPr>
          </a:p>
        </p:txBody>
      </p:sp>
      <p:sp>
        <p:nvSpPr>
          <p:cNvPr id="3" name="Rectangle 2"/>
          <p:cNvSpPr/>
          <p:nvPr/>
        </p:nvSpPr>
        <p:spPr>
          <a:xfrm>
            <a:off x="5805948" y="1309475"/>
            <a:ext cx="6096000" cy="707886"/>
          </a:xfrm>
          <a:prstGeom prst="rect">
            <a:avLst/>
          </a:prstGeom>
        </p:spPr>
        <p:txBody>
          <a:bodyPr>
            <a:spAutoFit/>
          </a:bodyPr>
          <a:lstStyle/>
          <a:p>
            <a:pPr algn="r"/>
            <a:r>
              <a:rPr lang="fa-IR" sz="4000" b="1" dirty="0" smtClean="0">
                <a:cs typeface="B Davat" panose="00000400000000000000" pitchFamily="2" charset="-78"/>
              </a:rPr>
              <a:t>تعاریف و مفاهیم اولیه</a:t>
            </a:r>
            <a:endParaRPr lang="en-US" sz="4000" b="1" dirty="0">
              <a:cs typeface="B Davat" panose="00000400000000000000" pitchFamily="2" charset="-78"/>
            </a:endParaRPr>
          </a:p>
        </p:txBody>
      </p:sp>
      <p:pic>
        <p:nvPicPr>
          <p:cNvPr id="4" name="Content Placeholder 6"/>
          <p:cNvPicPr>
            <a:picLocks noChangeAspect="1"/>
          </p:cNvPicPr>
          <p:nvPr/>
        </p:nvPicPr>
        <p:blipFill>
          <a:blip r:embed="rId2"/>
          <a:stretch>
            <a:fillRect/>
          </a:stretch>
        </p:blipFill>
        <p:spPr>
          <a:xfrm>
            <a:off x="2539563" y="2277158"/>
            <a:ext cx="5677361" cy="355436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6968095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24808" y="280219"/>
            <a:ext cx="2685351" cy="1015663"/>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smtClean="0">
                <a:ln>
                  <a:noFill/>
                </a:ln>
                <a:solidFill>
                  <a:schemeClr val="accent6">
                    <a:lumMod val="50000"/>
                  </a:schemeClr>
                </a:solidFill>
                <a:effectLst/>
                <a:uLnTx/>
                <a:uFillTx/>
                <a:latin typeface="Berlin Sans FB Demi" panose="020E0802020502020306" pitchFamily="34" charset="0"/>
                <a:ea typeface="+mj-ea"/>
                <a:cs typeface="Arial" pitchFamily="34" charset="0"/>
              </a:rPr>
              <a:t>(data)</a:t>
            </a:r>
            <a:r>
              <a:rPr kumimoji="0" lang="fa-IR" sz="6000" b="1" i="0" u="none" strike="noStrike" kern="0" cap="none" spc="0" normalizeH="0" baseline="0" noProof="0" dirty="0" smtClean="0">
                <a:ln>
                  <a:noFill/>
                </a:ln>
                <a:solidFill>
                  <a:schemeClr val="accent6">
                    <a:lumMod val="50000"/>
                  </a:schemeClr>
                </a:solidFill>
                <a:effectLst/>
                <a:uLnTx/>
                <a:uFillTx/>
                <a:latin typeface="Arial" pitchFamily="34" charset="0"/>
                <a:ea typeface="+mj-ea"/>
                <a:cs typeface="B Davat" panose="00000400000000000000" pitchFamily="2" charset="-78"/>
              </a:rPr>
              <a:t>داده</a:t>
            </a:r>
            <a:endParaRPr kumimoji="0" lang="en-US" b="0" i="0" u="none" strike="noStrike" kern="0" cap="none" spc="0" normalizeH="0" baseline="0" noProof="0" dirty="0" smtClean="0">
              <a:ln>
                <a:noFill/>
              </a:ln>
              <a:solidFill>
                <a:schemeClr val="accent6">
                  <a:lumMod val="50000"/>
                </a:schemeClr>
              </a:solidFill>
              <a:effectLst/>
              <a:uLnTx/>
              <a:uFillTx/>
            </a:endParaRPr>
          </a:p>
        </p:txBody>
      </p:sp>
      <p:sp>
        <p:nvSpPr>
          <p:cNvPr id="3" name="Rectangle 2"/>
          <p:cNvSpPr/>
          <p:nvPr/>
        </p:nvSpPr>
        <p:spPr>
          <a:xfrm>
            <a:off x="1212821" y="2254811"/>
            <a:ext cx="10709327" cy="2677656"/>
          </a:xfrm>
          <a:prstGeom prst="rect">
            <a:avLst/>
          </a:prstGeom>
        </p:spPr>
        <p:txBody>
          <a:bodyPr wrap="square">
            <a:spAutoFit/>
          </a:bodyPr>
          <a:lstStyle/>
          <a:p>
            <a:pPr algn="r"/>
            <a:r>
              <a:rPr lang="fa-IR" sz="2800" b="1" dirty="0">
                <a:cs typeface="B Titr" panose="00000700000000000000" pitchFamily="2" charset="-78"/>
              </a:rPr>
              <a:t>داده دارای تعاریف مختلفی است :</a:t>
            </a:r>
          </a:p>
          <a:p>
            <a:pPr algn="r"/>
            <a:r>
              <a:rPr lang="fa-IR" sz="2800" b="1" dirty="0">
                <a:cs typeface="B Titr" panose="00000700000000000000" pitchFamily="2" charset="-78"/>
              </a:rPr>
              <a:t>به طور کلی داده ها کلمات و ارزش های واقعی هستند كه از طریق مشاهده و</a:t>
            </a:r>
            <a:r>
              <a:rPr lang="fa-IR" sz="2800" b="1" dirty="0" smtClean="0">
                <a:cs typeface="B Titr" panose="00000700000000000000" pitchFamily="2" charset="-78"/>
              </a:rPr>
              <a:t> </a:t>
            </a:r>
            <a:r>
              <a:rPr lang="fa-IR" sz="2800" b="1" dirty="0">
                <a:cs typeface="B Titr" panose="00000700000000000000" pitchFamily="2" charset="-78"/>
              </a:rPr>
              <a:t>تحقيق</a:t>
            </a:r>
          </a:p>
          <a:p>
            <a:pPr algn="r"/>
            <a:r>
              <a:rPr lang="fa-IR" sz="2800" b="1" dirty="0">
                <a:cs typeface="B Titr" panose="00000700000000000000" pitchFamily="2" charset="-78"/>
              </a:rPr>
              <a:t>بدست می آیند، به عبارت دیگر داده نمودی از وقایع ، معلومات ، رخدادها، پدیده ها و مفاهیم </a:t>
            </a:r>
            <a:r>
              <a:rPr lang="fa-IR" sz="2800" b="1" dirty="0" smtClean="0">
                <a:cs typeface="B Titr" panose="00000700000000000000" pitchFamily="2" charset="-78"/>
              </a:rPr>
              <a:t>می باشد.</a:t>
            </a:r>
            <a:endParaRPr lang="fa-IR" sz="2800" b="1" dirty="0">
              <a:cs typeface="B Titr" panose="00000700000000000000" pitchFamily="2" charset="-78"/>
            </a:endParaRPr>
          </a:p>
          <a:p>
            <a:pPr algn="r"/>
            <a:r>
              <a:rPr lang="fa-IR" sz="2800" b="1" dirty="0">
                <a:cs typeface="B Titr" panose="00000700000000000000" pitchFamily="2" charset="-78"/>
              </a:rPr>
              <a:t>در محاسبات ، داده به اطلاعی گفته می شود که به شکلی مناسب برای انتقال و پردازش ترجمه شود.</a:t>
            </a:r>
          </a:p>
        </p:txBody>
      </p:sp>
      <p:sp>
        <p:nvSpPr>
          <p:cNvPr id="4" name="Rectangle 3"/>
          <p:cNvSpPr/>
          <p:nvPr/>
        </p:nvSpPr>
        <p:spPr>
          <a:xfrm>
            <a:off x="930365" y="4943522"/>
            <a:ext cx="11274240" cy="707886"/>
          </a:xfrm>
          <a:prstGeom prst="rect">
            <a:avLst/>
          </a:prstGeom>
        </p:spPr>
        <p:txBody>
          <a:bodyPr wrap="none">
            <a:spAutoFit/>
          </a:bodyPr>
          <a:lstStyle/>
          <a:p>
            <a:r>
              <a:rPr lang="fa-IR" sz="2800" dirty="0">
                <a:cs typeface="B Titr" panose="00000700000000000000" pitchFamily="2" charset="-78"/>
              </a:rPr>
              <a:t> فرم جامع </a:t>
            </a:r>
            <a:r>
              <a:rPr lang="fa-IR" sz="2800" dirty="0" smtClean="0">
                <a:cs typeface="B Titr" panose="00000700000000000000" pitchFamily="2" charset="-78"/>
              </a:rPr>
              <a:t>آن </a:t>
            </a:r>
            <a:r>
              <a:rPr lang="fa-IR" sz="2800" dirty="0">
                <a:cs typeface="B Titr" panose="00000700000000000000" pitchFamily="2" charset="-78"/>
              </a:rPr>
              <a:t>است.</a:t>
            </a:r>
            <a:r>
              <a:rPr lang="en-US" sz="2800" dirty="0">
                <a:cs typeface="B Titr" panose="00000700000000000000" pitchFamily="2" charset="-78"/>
              </a:rPr>
              <a:t>data</a:t>
            </a:r>
            <a:r>
              <a:rPr lang="fa-IR" sz="2800" dirty="0">
                <a:cs typeface="B Titr" panose="00000700000000000000" pitchFamily="2" charset="-78"/>
              </a:rPr>
              <a:t> گرفته شده که به معنی اطلاع است و </a:t>
            </a:r>
            <a:r>
              <a:rPr lang="en-US" sz="2800" dirty="0">
                <a:cs typeface="B Titr" panose="00000700000000000000" pitchFamily="2" charset="-78"/>
              </a:rPr>
              <a:t>Datum</a:t>
            </a:r>
            <a:r>
              <a:rPr lang="fa-IR" sz="4000" dirty="0">
                <a:cs typeface="B Titr" panose="00000700000000000000" pitchFamily="2" charset="-78"/>
              </a:rPr>
              <a:t> </a:t>
            </a:r>
            <a:r>
              <a:rPr lang="fa-IR" sz="2800" dirty="0" smtClean="0">
                <a:cs typeface="B Titr" panose="00000700000000000000" pitchFamily="2" charset="-78"/>
              </a:rPr>
              <a:t>ریشه کلمه داده از</a:t>
            </a:r>
            <a:endParaRPr lang="en-US" sz="2800" dirty="0"/>
          </a:p>
        </p:txBody>
      </p:sp>
    </p:spTree>
    <p:extLst>
      <p:ext uri="{BB962C8B-B14F-4D97-AF65-F5344CB8AC3E}">
        <p14:creationId xmlns:p14="http://schemas.microsoft.com/office/powerpoint/2010/main" val="34096504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060" y="117365"/>
            <a:ext cx="2701381" cy="584775"/>
          </a:xfrm>
          <a:prstGeom prst="rect">
            <a:avLst/>
          </a:prstGeom>
        </p:spPr>
        <p:txBody>
          <a:bodyPr wrap="none">
            <a:spAutoFit/>
          </a:bodyPr>
          <a:lstStyle/>
          <a:p>
            <a:r>
              <a:rPr lang="en-US" sz="3200" dirty="0" smtClean="0">
                <a:solidFill>
                  <a:schemeClr val="accent6">
                    <a:lumMod val="50000"/>
                  </a:schemeClr>
                </a:solidFill>
                <a:latin typeface="Berlin Sans FB Demi" panose="020E0802020502020306" pitchFamily="34" charset="0"/>
                <a:cs typeface="B Davat" panose="00000400000000000000" pitchFamily="2" charset="-78"/>
              </a:rPr>
              <a:t>(Information)</a:t>
            </a:r>
            <a:endParaRPr lang="en-US" sz="3200" dirty="0">
              <a:solidFill>
                <a:schemeClr val="accent6">
                  <a:lumMod val="50000"/>
                </a:schemeClr>
              </a:solidFill>
              <a:cs typeface="B Davat" panose="00000400000000000000" pitchFamily="2" charset="-78"/>
            </a:endParaRPr>
          </a:p>
        </p:txBody>
      </p:sp>
      <p:sp>
        <p:nvSpPr>
          <p:cNvPr id="3" name="Rectangle 2"/>
          <p:cNvSpPr/>
          <p:nvPr/>
        </p:nvSpPr>
        <p:spPr>
          <a:xfrm>
            <a:off x="6656441" y="86586"/>
            <a:ext cx="1081401" cy="646331"/>
          </a:xfrm>
          <a:prstGeom prst="rect">
            <a:avLst/>
          </a:prstGeom>
        </p:spPr>
        <p:txBody>
          <a:bodyPr wrap="square">
            <a:spAutoFit/>
          </a:bodyPr>
          <a:lstStyle/>
          <a:p>
            <a:r>
              <a:rPr lang="fa-IR" sz="3600" b="1" dirty="0" smtClean="0">
                <a:solidFill>
                  <a:schemeClr val="accent6">
                    <a:lumMod val="50000"/>
                  </a:schemeClr>
                </a:solidFill>
                <a:cs typeface="B Davat" panose="00000400000000000000" pitchFamily="2" charset="-78"/>
              </a:rPr>
              <a:t>اطلاع</a:t>
            </a:r>
            <a:endParaRPr lang="en-US" sz="3600" b="1" dirty="0">
              <a:solidFill>
                <a:schemeClr val="accent6">
                  <a:lumMod val="50000"/>
                </a:schemeClr>
              </a:solidFill>
            </a:endParaRPr>
          </a:p>
        </p:txBody>
      </p:sp>
      <p:sp>
        <p:nvSpPr>
          <p:cNvPr id="5" name="Rectangle 4"/>
          <p:cNvSpPr/>
          <p:nvPr/>
        </p:nvSpPr>
        <p:spPr>
          <a:xfrm>
            <a:off x="1799306" y="1430594"/>
            <a:ext cx="9714270" cy="4832092"/>
          </a:xfrm>
          <a:prstGeom prst="rect">
            <a:avLst/>
          </a:prstGeom>
        </p:spPr>
        <p:txBody>
          <a:bodyPr wrap="square">
            <a:spAutoFit/>
          </a:bodyPr>
          <a:lstStyle/>
          <a:p>
            <a:pPr algn="ctr"/>
            <a:r>
              <a:rPr lang="fa-IR" sz="2800" b="1" dirty="0" smtClean="0">
                <a:cs typeface="B Titr" panose="00000700000000000000" pitchFamily="2" charset="-78"/>
              </a:rPr>
              <a:t>اطلاع مفهومی است که برای گيرنده آن قابل درک بوده و با دانستن آن می تواند برای حل یک مسئله </a:t>
            </a:r>
            <a:r>
              <a:rPr lang="fa-IR" sz="2800" b="1" dirty="0">
                <a:cs typeface="B Titr" panose="00000700000000000000" pitchFamily="2" charset="-78"/>
              </a:rPr>
              <a:t> </a:t>
            </a:r>
            <a:r>
              <a:rPr lang="fa-IR" sz="2800" b="1" dirty="0" smtClean="0">
                <a:cs typeface="B Titr" panose="00000700000000000000" pitchFamily="2" charset="-78"/>
              </a:rPr>
              <a:t>تصمیم گیری یا ارزیابی كند .</a:t>
            </a:r>
          </a:p>
          <a:p>
            <a:pPr algn="ctr"/>
            <a:endParaRPr lang="fa-IR" sz="2800" b="1" dirty="0" smtClean="0">
              <a:cs typeface="B Titr" panose="00000700000000000000" pitchFamily="2" charset="-78"/>
            </a:endParaRPr>
          </a:p>
          <a:p>
            <a:pPr algn="ctr"/>
            <a:r>
              <a:rPr lang="fa-IR" sz="2800" b="1" dirty="0" smtClean="0">
                <a:cs typeface="B Titr" panose="00000700000000000000" pitchFamily="2" charset="-78"/>
              </a:rPr>
              <a:t>وقتی اطلاع وارد کامپیوتر شده ذخیره می گردد به داده تبدیل می شود. بعد از پردازش، داده خروجی مجددا به عنوان اطلاع دریافت می شود .</a:t>
            </a:r>
            <a:endParaRPr lang="en-US" sz="2800" b="1" dirty="0" smtClean="0">
              <a:cs typeface="B Titr" panose="00000700000000000000" pitchFamily="2" charset="-78"/>
            </a:endParaRPr>
          </a:p>
          <a:p>
            <a:pPr algn="ctr"/>
            <a:endParaRPr lang="en-US" sz="2800" b="1" dirty="0" smtClean="0">
              <a:cs typeface="B Titr" panose="00000700000000000000" pitchFamily="2" charset="-78"/>
            </a:endParaRPr>
          </a:p>
          <a:p>
            <a:pPr algn="ctr"/>
            <a:r>
              <a:rPr lang="fa-IR" sz="2800" b="1" dirty="0" smtClean="0">
                <a:cs typeface="B Titr" panose="00000700000000000000" pitchFamily="2" charset="-78"/>
              </a:rPr>
              <a:t>وقتی اسم صفت خاصه و مقدار منسوب به آن در دست باشد اطلاعی در مورد موجودیت حاصل می شود .</a:t>
            </a:r>
            <a:endParaRPr lang="en-US" sz="2800" b="1" dirty="0" smtClean="0">
              <a:cs typeface="B Titr" panose="00000700000000000000" pitchFamily="2" charset="-78"/>
            </a:endParaRPr>
          </a:p>
          <a:p>
            <a:pPr algn="ctr"/>
            <a:endParaRPr lang="en-US" sz="2800" b="1" dirty="0" smtClean="0">
              <a:cs typeface="B Titr" panose="00000700000000000000" pitchFamily="2" charset="-78"/>
            </a:endParaRPr>
          </a:p>
          <a:p>
            <a:pPr algn="ctr"/>
            <a:r>
              <a:rPr lang="fa-IR" sz="2800" b="1" dirty="0" smtClean="0">
                <a:cs typeface="B Titr" panose="00000700000000000000" pitchFamily="2" charset="-78"/>
              </a:rPr>
              <a:t>هنگامیکه اطلاعات در یک بسته خاص قرار می گیرند و برای درک موضوعی یا انجام کاری استفاده می شود به دانش تبدیل می شود .</a:t>
            </a:r>
            <a:endParaRPr lang="en-US" sz="2800" b="1" dirty="0">
              <a:cs typeface="B Titr" panose="00000700000000000000" pitchFamily="2" charset="-78"/>
            </a:endParaRPr>
          </a:p>
        </p:txBody>
      </p:sp>
    </p:spTree>
    <p:extLst>
      <p:ext uri="{BB962C8B-B14F-4D97-AF65-F5344CB8AC3E}">
        <p14:creationId xmlns:p14="http://schemas.microsoft.com/office/powerpoint/2010/main" val="41030642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14899" y="0"/>
            <a:ext cx="3543300" cy="769441"/>
          </a:xfrm>
          <a:prstGeom prst="rect">
            <a:avLst/>
          </a:prstGeom>
        </p:spPr>
        <p:txBody>
          <a:bodyPr wrap="square">
            <a:spAutoFit/>
          </a:bodyPr>
          <a:lstStyle/>
          <a:p>
            <a:r>
              <a:rPr lang="en-US" sz="4000" dirty="0" smtClean="0">
                <a:solidFill>
                  <a:schemeClr val="accent6">
                    <a:lumMod val="50000"/>
                  </a:schemeClr>
                </a:solidFill>
                <a:latin typeface="Berlin Sans FB" panose="020E0602020502020306" pitchFamily="34" charset="0"/>
              </a:rPr>
              <a:t>(</a:t>
            </a:r>
            <a:r>
              <a:rPr lang="en-US" sz="4400" dirty="0" smtClean="0">
                <a:solidFill>
                  <a:schemeClr val="accent6">
                    <a:lumMod val="50000"/>
                  </a:schemeClr>
                </a:solidFill>
                <a:latin typeface="Berlin Sans FB" panose="020E0602020502020306" pitchFamily="34" charset="0"/>
              </a:rPr>
              <a:t>entity</a:t>
            </a:r>
            <a:r>
              <a:rPr lang="en-US" sz="4000" dirty="0" smtClean="0">
                <a:solidFill>
                  <a:schemeClr val="accent6">
                    <a:lumMod val="50000"/>
                  </a:schemeClr>
                </a:solidFill>
                <a:latin typeface="Berlin Sans FB" panose="020E0602020502020306" pitchFamily="34" charset="0"/>
              </a:rPr>
              <a:t>)</a:t>
            </a:r>
            <a:endParaRPr lang="en-US" sz="4000" dirty="0">
              <a:solidFill>
                <a:schemeClr val="accent6">
                  <a:lumMod val="50000"/>
                </a:schemeClr>
              </a:solidFill>
            </a:endParaRPr>
          </a:p>
        </p:txBody>
      </p:sp>
      <p:sp>
        <p:nvSpPr>
          <p:cNvPr id="3" name="Rectangle 2"/>
          <p:cNvSpPr/>
          <p:nvPr/>
        </p:nvSpPr>
        <p:spPr>
          <a:xfrm>
            <a:off x="6686549" y="61555"/>
            <a:ext cx="1547218" cy="707886"/>
          </a:xfrm>
          <a:prstGeom prst="rect">
            <a:avLst/>
          </a:prstGeom>
        </p:spPr>
        <p:txBody>
          <a:bodyPr wrap="none">
            <a:spAutoFit/>
          </a:bodyPr>
          <a:lstStyle/>
          <a:p>
            <a:r>
              <a:rPr lang="fa-IR" sz="4000" b="1" dirty="0">
                <a:solidFill>
                  <a:schemeClr val="accent6">
                    <a:lumMod val="50000"/>
                  </a:schemeClr>
                </a:solidFill>
                <a:cs typeface="B Davat" panose="00000400000000000000" pitchFamily="2" charset="-78"/>
              </a:rPr>
              <a:t>موجودیت</a:t>
            </a:r>
            <a:endParaRPr lang="en-US" sz="4000" b="1" dirty="0">
              <a:solidFill>
                <a:schemeClr val="accent6">
                  <a:lumMod val="50000"/>
                </a:schemeClr>
              </a:solidFill>
            </a:endParaRPr>
          </a:p>
        </p:txBody>
      </p:sp>
      <p:sp>
        <p:nvSpPr>
          <p:cNvPr id="4" name="Rectangle 3"/>
          <p:cNvSpPr/>
          <p:nvPr/>
        </p:nvSpPr>
        <p:spPr>
          <a:xfrm>
            <a:off x="1978818" y="1566951"/>
            <a:ext cx="9415462" cy="4955203"/>
          </a:xfrm>
          <a:prstGeom prst="rect">
            <a:avLst/>
          </a:prstGeom>
        </p:spPr>
        <p:txBody>
          <a:bodyPr wrap="square">
            <a:spAutoFit/>
          </a:bodyPr>
          <a:lstStyle/>
          <a:p>
            <a:pPr algn="ctr"/>
            <a:r>
              <a:rPr lang="fa-IR" sz="2400" dirty="0" smtClean="0">
                <a:cs typeface="B Titr" panose="00000700000000000000" pitchFamily="2" charset="-78"/>
              </a:rPr>
              <a:t>مفهوم  کلی  پدیده،  شیء  یا  فردی  است  که  در  مورد آن می خواهیم اطلاع داشته باشیم و در کامپیوتر ذخیره کنیم.</a:t>
            </a:r>
          </a:p>
          <a:p>
            <a:pPr algn="ctr"/>
            <a:endParaRPr lang="fa-IR" sz="2400" dirty="0" smtClean="0">
              <a:cs typeface="B Titr" panose="00000700000000000000" pitchFamily="2" charset="-78"/>
            </a:endParaRPr>
          </a:p>
          <a:p>
            <a:pPr algn="ctr"/>
            <a:r>
              <a:rPr lang="fa-IR" sz="2400" dirty="0" smtClean="0">
                <a:cs typeface="B Titr" panose="00000700000000000000" pitchFamily="2" charset="-78"/>
              </a:rPr>
              <a:t>هر نوع موجودیت دارای مجموعه ای از صفات خاصه است که ویژگی جداکننده یک نوع موجودیت از نوع دیگر محسوب میشود.</a:t>
            </a:r>
          </a:p>
          <a:p>
            <a:pPr algn="ctr"/>
            <a:endParaRPr lang="fa-IR" sz="2400" dirty="0" smtClean="0">
              <a:cs typeface="B Titr" panose="00000700000000000000" pitchFamily="2" charset="-78"/>
            </a:endParaRPr>
          </a:p>
          <a:p>
            <a:pPr algn="ctr"/>
            <a:r>
              <a:rPr lang="fa-IR" sz="2800" dirty="0" smtClean="0">
                <a:solidFill>
                  <a:schemeClr val="accent6">
                    <a:lumMod val="50000"/>
                  </a:schemeClr>
                </a:solidFill>
                <a:cs typeface="B Titr" panose="00000700000000000000" pitchFamily="2" charset="-78"/>
              </a:rPr>
              <a:t>مثال: </a:t>
            </a:r>
            <a:r>
              <a:rPr lang="fa-IR" sz="2400" dirty="0" smtClean="0">
                <a:cs typeface="B Titr" panose="00000700000000000000" pitchFamily="2" charset="-78"/>
              </a:rPr>
              <a:t>موجودیت دانشجو در سیستم دانشگاه می تواند دارای صفات خاصه: نام، نام خانوادگی، سن، سال تولد، رشته تحصیلی، سال ورود و ... باشد و یا موجودیت درس صفات خاصه: كد درس، نام درس و تعداد واحد</a:t>
            </a:r>
          </a:p>
          <a:p>
            <a:pPr algn="ctr"/>
            <a:r>
              <a:rPr lang="fa-IR" sz="2400" dirty="0" smtClean="0">
                <a:solidFill>
                  <a:srgbClr val="7030A0"/>
                </a:solidFill>
                <a:cs typeface="B Titr" panose="00000700000000000000" pitchFamily="2" charset="-78"/>
              </a:rPr>
              <a:t>مثال: </a:t>
            </a:r>
            <a:r>
              <a:rPr lang="fa-IR" sz="2400" dirty="0" smtClean="0">
                <a:cs typeface="B Titr" panose="00000700000000000000" pitchFamily="2" charset="-78"/>
              </a:rPr>
              <a:t>اگر در نظر داریم یك سیستم پایگاه داده برای یك دبیرستان پیاده سازی كنيم مواردی چون دانش  آموزان، دبیران، دروس ، کلاس ها و غیره جزء موجودیت های سیستم به شمار می روند.</a:t>
            </a:r>
            <a:endParaRPr lang="en-US" sz="2400" dirty="0" smtClean="0">
              <a:cs typeface="B Titr" panose="00000700000000000000" pitchFamily="2" charset="-78"/>
            </a:endParaRPr>
          </a:p>
          <a:p>
            <a:pPr algn="ctr"/>
            <a:endParaRPr lang="en-US" sz="2400" dirty="0">
              <a:cs typeface="B Titr" panose="00000700000000000000" pitchFamily="2" charset="-78"/>
            </a:endParaRPr>
          </a:p>
        </p:txBody>
      </p:sp>
    </p:spTree>
    <p:extLst>
      <p:ext uri="{BB962C8B-B14F-4D97-AF65-F5344CB8AC3E}">
        <p14:creationId xmlns:p14="http://schemas.microsoft.com/office/powerpoint/2010/main" val="30501754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09197" y="82390"/>
            <a:ext cx="1989647" cy="830997"/>
          </a:xfrm>
          <a:prstGeom prst="rect">
            <a:avLst/>
          </a:prstGeom>
        </p:spPr>
        <p:txBody>
          <a:bodyPr wrap="none">
            <a:spAutoFit/>
          </a:bodyPr>
          <a:lstStyle/>
          <a:p>
            <a:r>
              <a:rPr lang="fa-IR" sz="4800" dirty="0" smtClean="0">
                <a:solidFill>
                  <a:srgbClr val="7030A0"/>
                </a:solidFill>
                <a:cs typeface="B Davat" panose="00000400000000000000" pitchFamily="2" charset="-78"/>
              </a:rPr>
              <a:t> </a:t>
            </a:r>
            <a:r>
              <a:rPr lang="fa-IR" sz="4800" b="1" dirty="0">
                <a:solidFill>
                  <a:srgbClr val="7030A0"/>
                </a:solidFill>
                <a:cs typeface="B Davat" panose="00000400000000000000" pitchFamily="2" charset="-78"/>
              </a:rPr>
              <a:t>پایگاه داده</a:t>
            </a:r>
            <a:endParaRPr lang="en-US" sz="4800" b="1" dirty="0">
              <a:solidFill>
                <a:srgbClr val="7030A0"/>
              </a:solidFill>
            </a:endParaRPr>
          </a:p>
        </p:txBody>
      </p:sp>
      <p:sp>
        <p:nvSpPr>
          <p:cNvPr id="3" name="Rectangle 2"/>
          <p:cNvSpPr/>
          <p:nvPr/>
        </p:nvSpPr>
        <p:spPr>
          <a:xfrm>
            <a:off x="3829052" y="205501"/>
            <a:ext cx="3099000" cy="707886"/>
          </a:xfrm>
          <a:prstGeom prst="rect">
            <a:avLst/>
          </a:prstGeom>
        </p:spPr>
        <p:txBody>
          <a:bodyPr wrap="square">
            <a:spAutoFit/>
          </a:bodyPr>
          <a:lstStyle/>
          <a:p>
            <a:r>
              <a:rPr lang="en-US" sz="4000" b="1" dirty="0" smtClean="0">
                <a:solidFill>
                  <a:srgbClr val="7030A0"/>
                </a:solidFill>
              </a:rPr>
              <a:t>(</a:t>
            </a:r>
            <a:r>
              <a:rPr lang="en-US" sz="4000" b="1" dirty="0" smtClean="0">
                <a:solidFill>
                  <a:srgbClr val="7030A0"/>
                </a:solidFill>
                <a:latin typeface="Berlin Sans FB" panose="020E0602020502020306" pitchFamily="34" charset="0"/>
              </a:rPr>
              <a:t>database</a:t>
            </a:r>
            <a:r>
              <a:rPr lang="en-US" sz="4000" b="1" dirty="0" smtClean="0">
                <a:solidFill>
                  <a:srgbClr val="7030A0"/>
                </a:solidFill>
                <a:cs typeface="B Davat" panose="00000400000000000000" pitchFamily="2" charset="-78"/>
              </a:rPr>
              <a:t>)</a:t>
            </a:r>
            <a:r>
              <a:rPr lang="fa-IR" sz="4000" b="1" dirty="0" smtClean="0">
                <a:solidFill>
                  <a:srgbClr val="7030A0"/>
                </a:solidFill>
                <a:cs typeface="B Davat" panose="00000400000000000000" pitchFamily="2" charset="-78"/>
              </a:rPr>
              <a:t> </a:t>
            </a:r>
            <a:endParaRPr lang="en-US" sz="4000" b="1" dirty="0">
              <a:solidFill>
                <a:srgbClr val="7030A0"/>
              </a:solidFill>
            </a:endParaRPr>
          </a:p>
        </p:txBody>
      </p:sp>
      <p:sp>
        <p:nvSpPr>
          <p:cNvPr id="4" name="Rectangle 3"/>
          <p:cNvSpPr/>
          <p:nvPr/>
        </p:nvSpPr>
        <p:spPr>
          <a:xfrm>
            <a:off x="1665734" y="1654938"/>
            <a:ext cx="9686925" cy="3970318"/>
          </a:xfrm>
          <a:prstGeom prst="rect">
            <a:avLst/>
          </a:prstGeom>
        </p:spPr>
        <p:txBody>
          <a:bodyPr wrap="square">
            <a:spAutoFit/>
          </a:bodyPr>
          <a:lstStyle/>
          <a:p>
            <a:pPr algn="ctr" rtl="1"/>
            <a:r>
              <a:rPr lang="fa-IR" sz="2800" dirty="0" smtClean="0">
                <a:cs typeface="B Titr" panose="00000700000000000000" pitchFamily="2" charset="-78"/>
              </a:rPr>
              <a:t>یک بانک  اطلاعاتی  يا  پایگاه  داده  مجموعه ای  سازمان یافته و بدون افزونگی از داده های مرتبط به هم است که مي تواند توسط  سیستم های  کاربردی  مختلف  به  اشتراک  گذاشته  شود  و به راحتی  در اختیار مدیریت قرار گیرد.</a:t>
            </a:r>
          </a:p>
          <a:p>
            <a:pPr algn="ctr" rtl="1"/>
            <a:r>
              <a:rPr lang="fa-IR" sz="2800" dirty="0" smtClean="0">
                <a:cs typeface="B Titr" panose="00000700000000000000" pitchFamily="2" charset="-78"/>
              </a:rPr>
              <a:t>وقتی  داده  به  صورت  پایگاه  داده  سازماندهی می شود، کاربر و برنامه نويس نيازي به دانستن جزئيات ذخیره سازي داده ندارند.  علاوه  بر این  داده مي تواند بدون تاثیر روي اجزای دیگر سیستم تغيير کند. برای مثال از  اعداد  حقیقی  به  صحیح ، از  يک  ساختار  فایل به دیگری يا از دستگاه ذخیره سازي نوری به مغناطیسی تغيير کند.</a:t>
            </a:r>
            <a:endParaRPr lang="fa-IR" sz="2800" dirty="0">
              <a:cs typeface="B Titr" panose="00000700000000000000" pitchFamily="2" charset="-78"/>
            </a:endParaRPr>
          </a:p>
        </p:txBody>
      </p:sp>
    </p:spTree>
    <p:extLst>
      <p:ext uri="{BB962C8B-B14F-4D97-AF65-F5344CB8AC3E}">
        <p14:creationId xmlns:p14="http://schemas.microsoft.com/office/powerpoint/2010/main" val="11143807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40177" y="201097"/>
            <a:ext cx="4421403" cy="1015663"/>
          </a:xfrm>
          <a:prstGeom prst="rect">
            <a:avLst/>
          </a:prstGeom>
        </p:spPr>
        <p:txBody>
          <a:bodyPr wrap="none">
            <a:spAutoFit/>
          </a:bodyPr>
          <a:lstStyle/>
          <a:p>
            <a:r>
              <a:rPr lang="fa-IR" sz="6000" b="1" dirty="0">
                <a:solidFill>
                  <a:srgbClr val="7030A0"/>
                </a:solidFill>
                <a:cs typeface="B Davat" panose="00000400000000000000" pitchFamily="2" charset="-78"/>
              </a:rPr>
              <a:t>تاریخچه پایگاه داده</a:t>
            </a:r>
            <a:endParaRPr lang="en-US" sz="6000" b="1" dirty="0">
              <a:solidFill>
                <a:srgbClr val="7030A0"/>
              </a:solidFill>
            </a:endParaRPr>
          </a:p>
        </p:txBody>
      </p:sp>
      <p:sp>
        <p:nvSpPr>
          <p:cNvPr id="3" name="Rectangle 2"/>
          <p:cNvSpPr/>
          <p:nvPr/>
        </p:nvSpPr>
        <p:spPr>
          <a:xfrm>
            <a:off x="1628834" y="2226440"/>
            <a:ext cx="9844087" cy="3046988"/>
          </a:xfrm>
          <a:prstGeom prst="rect">
            <a:avLst/>
          </a:prstGeom>
        </p:spPr>
        <p:txBody>
          <a:bodyPr wrap="square">
            <a:spAutoFit/>
          </a:bodyPr>
          <a:lstStyle/>
          <a:p>
            <a:pPr algn="ctr"/>
            <a:r>
              <a:rPr lang="fa-IR" sz="2400" dirty="0" smtClean="0">
                <a:cs typeface="B Titr" panose="00000700000000000000" pitchFamily="2" charset="-78"/>
              </a:rPr>
              <a:t>مفهوم  پایگاه  داده  از  دهه  ۱۹۶۰  برای  کاهش  مشکلات  فزاینده  در  طراحی،  ساخت، و نگه داشتن سیستم های اطلاعاتی (معمولاً  با تعداد زیادی کاربر نهایی همزمان، و با  تعداد  زیادی  داده  مختلف</a:t>
            </a:r>
            <a:r>
              <a:rPr lang="fa-IR" sz="2400" dirty="0">
                <a:cs typeface="B Titr" panose="00000700000000000000" pitchFamily="2" charset="-78"/>
              </a:rPr>
              <a:t>)</a:t>
            </a:r>
            <a:r>
              <a:rPr lang="fa-IR" sz="2400" dirty="0" smtClean="0">
                <a:cs typeface="B Titr" panose="00000700000000000000" pitchFamily="2" charset="-78"/>
              </a:rPr>
              <a:t> ایجاد شده‌ است. این مفهوم به همراه  مفهوم  سیستم‌ های  مدیریت پایگاه داده که دستکاری مؤثر و کارا به پایگاه داده ها را ممکن می کند رشد کرده است.</a:t>
            </a:r>
          </a:p>
          <a:p>
            <a:pPr algn="ctr"/>
            <a:r>
              <a:rPr lang="fa-IR" sz="2400" dirty="0" smtClean="0">
                <a:cs typeface="B Titr" panose="00000700000000000000" pitchFamily="2" charset="-78"/>
              </a:rPr>
              <a:t>اولین  کاربرد های  اصطلاح  پایگاه  داده  به ۱۹۶3 باز میگردد .پایگاه داده به عنوان یک واژه واحد در اوایل دهه ۷۰ در اروپا و در اواخر دهه ۷۰ در خبر نامه ‌های معتبر آمریکایی به کار رفت. </a:t>
            </a:r>
          </a:p>
          <a:p>
            <a:pPr algn="ctr"/>
            <a:endParaRPr lang="en-US" sz="2400" dirty="0">
              <a:cs typeface="B Titr" panose="00000700000000000000" pitchFamily="2" charset="-78"/>
            </a:endParaRPr>
          </a:p>
        </p:txBody>
      </p:sp>
    </p:spTree>
    <p:extLst>
      <p:ext uri="{BB962C8B-B14F-4D97-AF65-F5344CB8AC3E}">
        <p14:creationId xmlns:p14="http://schemas.microsoft.com/office/powerpoint/2010/main" val="4504440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305004" y="246491"/>
            <a:ext cx="6096000" cy="1292662"/>
          </a:xfrm>
          <a:prstGeom prst="rect">
            <a:avLst/>
          </a:prstGeom>
        </p:spPr>
        <p:txBody>
          <a:bodyPr>
            <a:spAutoFit/>
          </a:bodyPr>
          <a:lstStyle/>
          <a:p>
            <a:r>
              <a:rPr lang="fa-IR" sz="6000" b="1" dirty="0" smtClean="0">
                <a:solidFill>
                  <a:srgbClr val="7030A0"/>
                </a:solidFill>
                <a:cs typeface="B Davat" panose="00000400000000000000" pitchFamily="2" charset="-78"/>
              </a:rPr>
              <a:t>فصل دوم: </a:t>
            </a:r>
            <a:r>
              <a:rPr lang="fa-IR" dirty="0" smtClean="0">
                <a:solidFill>
                  <a:srgbClr val="FF0000"/>
                </a:solidFill>
              </a:rPr>
              <a:t/>
            </a:r>
            <a:br>
              <a:rPr lang="fa-IR" dirty="0" smtClean="0">
                <a:solidFill>
                  <a:srgbClr val="FF0000"/>
                </a:solidFill>
              </a:rPr>
            </a:br>
            <a:endParaRPr lang="en-US" dirty="0"/>
          </a:p>
        </p:txBody>
      </p:sp>
      <p:sp>
        <p:nvSpPr>
          <p:cNvPr id="3" name="Rectangle 2"/>
          <p:cNvSpPr/>
          <p:nvPr/>
        </p:nvSpPr>
        <p:spPr>
          <a:xfrm>
            <a:off x="7818408" y="1289730"/>
            <a:ext cx="4121641" cy="646331"/>
          </a:xfrm>
          <a:prstGeom prst="rect">
            <a:avLst/>
          </a:prstGeom>
        </p:spPr>
        <p:txBody>
          <a:bodyPr wrap="none">
            <a:spAutoFit/>
          </a:bodyPr>
          <a:lstStyle/>
          <a:p>
            <a:r>
              <a:rPr lang="fa-IR" sz="3600" b="1" dirty="0">
                <a:cs typeface="B Davat" panose="00000400000000000000" pitchFamily="2" charset="-78"/>
              </a:rPr>
              <a:t>ویژگی های داده در پایگاه داده</a:t>
            </a:r>
            <a:endParaRPr lang="en-US" sz="3600" b="1" dirty="0"/>
          </a:p>
        </p:txBody>
      </p:sp>
      <p:pic>
        <p:nvPicPr>
          <p:cNvPr id="4" name="Content Placeholder 4"/>
          <p:cNvPicPr>
            <a:picLocks noChangeAspect="1"/>
          </p:cNvPicPr>
          <p:nvPr/>
        </p:nvPicPr>
        <p:blipFill>
          <a:blip r:embed="rId2"/>
          <a:stretch>
            <a:fillRect/>
          </a:stretch>
        </p:blipFill>
        <p:spPr>
          <a:xfrm>
            <a:off x="3421626" y="2582392"/>
            <a:ext cx="6223819" cy="374466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307534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48037" y="544830"/>
            <a:ext cx="8181976" cy="5078313"/>
          </a:xfrm>
          <a:prstGeom prst="rect">
            <a:avLst/>
          </a:prstGeom>
        </p:spPr>
        <p:txBody>
          <a:bodyPr wrap="square">
            <a:spAutoFit/>
          </a:bodyPr>
          <a:lstStyle/>
          <a:p>
            <a:pPr algn="r"/>
            <a:r>
              <a:rPr lang="fa-IR" sz="2400" dirty="0">
                <a:cs typeface="B Titr" panose="00000700000000000000" pitchFamily="2" charset="-78"/>
              </a:rPr>
              <a:t>ویژگی هائی که داده در پایگاه داده باید داشته باشند در لیست زیر آمده است:</a:t>
            </a:r>
          </a:p>
          <a:p>
            <a:pPr algn="r"/>
            <a:endParaRPr lang="fa-IR" sz="2400" dirty="0">
              <a:cs typeface="B Titr" panose="00000700000000000000" pitchFamily="2" charset="-78"/>
            </a:endParaRPr>
          </a:p>
          <a:p>
            <a:pPr algn="r"/>
            <a:r>
              <a:rPr lang="fa-IR" sz="4800" b="1" dirty="0" smtClean="0">
                <a:solidFill>
                  <a:srgbClr val="7030A0"/>
                </a:solidFill>
                <a:cs typeface="B Davat" panose="00000400000000000000" pitchFamily="2" charset="-78"/>
              </a:rPr>
              <a:t>1_اشتراکی شدن:</a:t>
            </a:r>
          </a:p>
          <a:p>
            <a:pPr algn="r"/>
            <a:endParaRPr lang="fa-IR" sz="1400" dirty="0" smtClean="0">
              <a:solidFill>
                <a:srgbClr val="FF0000"/>
              </a:solidFill>
              <a:cs typeface="B Davat" panose="00000400000000000000" pitchFamily="2" charset="-78"/>
            </a:endParaRPr>
          </a:p>
          <a:p>
            <a:pPr algn="r"/>
            <a:r>
              <a:rPr lang="fa-IR" sz="2400" dirty="0">
                <a:cs typeface="B Titr" panose="00000700000000000000" pitchFamily="2" charset="-78"/>
              </a:rPr>
              <a:t>داده در </a:t>
            </a:r>
            <a:r>
              <a:rPr lang="fa-IR" sz="2400" dirty="0" smtClean="0">
                <a:cs typeface="B Titr" panose="00000700000000000000" pitchFamily="2" charset="-78"/>
              </a:rPr>
              <a:t>پایگاه داده </a:t>
            </a:r>
            <a:r>
              <a:rPr lang="fa-IR" sz="2400" dirty="0">
                <a:cs typeface="B Titr" panose="00000700000000000000" pitchFamily="2" charset="-78"/>
              </a:rPr>
              <a:t>بین چندین کاربر و برنامه کاربردی به اشتراک گذاشته می </a:t>
            </a:r>
            <a:r>
              <a:rPr lang="fa-IR" sz="2400" dirty="0" smtClean="0">
                <a:cs typeface="B Titr" panose="00000700000000000000" pitchFamily="2" charset="-78"/>
              </a:rPr>
              <a:t>شود.</a:t>
            </a:r>
            <a:endParaRPr lang="fa-IR" sz="2400" dirty="0">
              <a:cs typeface="B Titr" panose="00000700000000000000" pitchFamily="2" charset="-78"/>
            </a:endParaRPr>
          </a:p>
          <a:p>
            <a:pPr algn="r"/>
            <a:endParaRPr lang="fa-IR" sz="2400" dirty="0" smtClean="0"/>
          </a:p>
          <a:p>
            <a:pPr algn="r"/>
            <a:r>
              <a:rPr lang="fa-IR" sz="4800" b="1" dirty="0" smtClean="0">
                <a:solidFill>
                  <a:srgbClr val="7030A0"/>
                </a:solidFill>
                <a:cs typeface="B Davat" panose="00000400000000000000" pitchFamily="2" charset="-78"/>
              </a:rPr>
              <a:t>2_ماندگاری:</a:t>
            </a:r>
          </a:p>
          <a:p>
            <a:pPr algn="r"/>
            <a:endParaRPr lang="fa-IR" sz="1400" dirty="0" smtClean="0">
              <a:solidFill>
                <a:srgbClr val="FF0000"/>
              </a:solidFill>
              <a:cs typeface="B Davat" panose="00000400000000000000" pitchFamily="2" charset="-78"/>
            </a:endParaRPr>
          </a:p>
          <a:p>
            <a:pPr algn="r"/>
            <a:r>
              <a:rPr lang="fa-IR" sz="2800" dirty="0" smtClean="0">
                <a:cs typeface="B Titr" panose="00000700000000000000" pitchFamily="2" charset="-78"/>
              </a:rPr>
              <a:t>وقتی داده در پایگاه داده ذخیره شد پایدار است و از بین نمی رود، مگر آنکه توسط سیستم پایگاه داده تغيير کند</a:t>
            </a:r>
            <a:endParaRPr lang="fa-IR" sz="2800" dirty="0">
              <a:solidFill>
                <a:srgbClr val="FF0000"/>
              </a:solidFill>
              <a:cs typeface="B Titr" panose="00000700000000000000" pitchFamily="2" charset="-78"/>
            </a:endParaRPr>
          </a:p>
        </p:txBody>
      </p:sp>
    </p:spTree>
    <p:extLst>
      <p:ext uri="{BB962C8B-B14F-4D97-AF65-F5344CB8AC3E}">
        <p14:creationId xmlns:p14="http://schemas.microsoft.com/office/powerpoint/2010/main" val="624129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14625" y="1153685"/>
            <a:ext cx="8972550" cy="4093428"/>
          </a:xfrm>
          <a:prstGeom prst="rect">
            <a:avLst/>
          </a:prstGeom>
        </p:spPr>
        <p:txBody>
          <a:bodyPr wrap="square">
            <a:spAutoFit/>
          </a:bodyPr>
          <a:lstStyle/>
          <a:p>
            <a:pPr algn="r"/>
            <a:r>
              <a:rPr lang="fa-IR" sz="5400" b="1" dirty="0" smtClean="0">
                <a:solidFill>
                  <a:srgbClr val="7030A0"/>
                </a:solidFill>
                <a:cs typeface="B Davat" panose="00000400000000000000" pitchFamily="2" charset="-78"/>
              </a:rPr>
              <a:t>3_امنيت:</a:t>
            </a:r>
            <a:endParaRPr lang="fa-IR" sz="2800" b="1" dirty="0">
              <a:cs typeface="B Titr" panose="00000700000000000000" pitchFamily="2" charset="-78"/>
            </a:endParaRPr>
          </a:p>
          <a:p>
            <a:pPr algn="r"/>
            <a:r>
              <a:rPr lang="fa-IR" sz="2400" b="1" dirty="0">
                <a:cs typeface="B Titr" panose="00000700000000000000" pitchFamily="2" charset="-78"/>
              </a:rPr>
              <a:t>داده در پایگاه داده از فاش شدن، تغيير و تخریب بدون مجوز </a:t>
            </a:r>
            <a:r>
              <a:rPr lang="fa-IR" sz="2400" dirty="0">
                <a:cs typeface="B Titr" panose="00000700000000000000" pitchFamily="2" charset="-78"/>
              </a:rPr>
              <a:t>محافظت می شود.   مدیر سیستم توسط سطوح دسترسی و قيدهای امنیتی نحوه دستیابی به داده را        تعریف می کند و اطمینان می دهد که دستیابی از طریق مناسب انجام می </a:t>
            </a:r>
            <a:r>
              <a:rPr lang="fa-IR" sz="2400" dirty="0" smtClean="0">
                <a:cs typeface="B Titr" panose="00000700000000000000" pitchFamily="2" charset="-78"/>
              </a:rPr>
              <a:t>شود.</a:t>
            </a:r>
            <a:endParaRPr lang="fa-IR" sz="2400" dirty="0">
              <a:cs typeface="B Titr" panose="00000700000000000000" pitchFamily="2" charset="-78"/>
            </a:endParaRPr>
          </a:p>
          <a:p>
            <a:pPr algn="r"/>
            <a:endParaRPr lang="fa-IR" sz="2400" dirty="0">
              <a:cs typeface="B Titr" panose="00000700000000000000" pitchFamily="2" charset="-78"/>
            </a:endParaRPr>
          </a:p>
          <a:p>
            <a:pPr algn="r"/>
            <a:r>
              <a:rPr lang="fa-IR" sz="5400" b="1" dirty="0" smtClean="0">
                <a:solidFill>
                  <a:srgbClr val="7030A0"/>
                </a:solidFill>
                <a:cs typeface="B Davat" panose="00000400000000000000" pitchFamily="2" charset="-78"/>
              </a:rPr>
              <a:t>4_اعتبار:</a:t>
            </a:r>
            <a:endParaRPr lang="fa-IR" b="1" dirty="0" smtClean="0">
              <a:cs typeface="B Titr" panose="00000700000000000000" pitchFamily="2" charset="-78"/>
            </a:endParaRPr>
          </a:p>
          <a:p>
            <a:pPr algn="r"/>
            <a:r>
              <a:rPr lang="fa-IR" sz="2800" dirty="0" smtClean="0">
                <a:cs typeface="B Titr" panose="00000700000000000000" pitchFamily="2" charset="-78"/>
              </a:rPr>
              <a:t>به صحت و درستی داده در پایگاه داده نسبت به موجودیت دنیای واقعی معتبر اشاره دارد. مثلا موجودی بانک نباید منفی باشد.</a:t>
            </a:r>
            <a:endParaRPr lang="fa-IR" sz="2800" dirty="0">
              <a:cs typeface="B Titr" panose="00000700000000000000" pitchFamily="2" charset="-78"/>
            </a:endParaRPr>
          </a:p>
        </p:txBody>
      </p:sp>
    </p:spTree>
    <p:extLst>
      <p:ext uri="{BB962C8B-B14F-4D97-AF65-F5344CB8AC3E}">
        <p14:creationId xmlns:p14="http://schemas.microsoft.com/office/powerpoint/2010/main" val="36635888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57425" y="614094"/>
            <a:ext cx="9515475" cy="5355312"/>
          </a:xfrm>
          <a:prstGeom prst="rect">
            <a:avLst/>
          </a:prstGeom>
        </p:spPr>
        <p:txBody>
          <a:bodyPr wrap="square">
            <a:spAutoFit/>
          </a:bodyPr>
          <a:lstStyle/>
          <a:p>
            <a:pPr algn="r"/>
            <a:r>
              <a:rPr lang="fa-IR" sz="6000" dirty="0" smtClean="0">
                <a:solidFill>
                  <a:schemeClr val="accent6">
                    <a:lumMod val="50000"/>
                  </a:schemeClr>
                </a:solidFill>
                <a:cs typeface="B Davat" panose="00000400000000000000" pitchFamily="2" charset="-78"/>
              </a:rPr>
              <a:t>5</a:t>
            </a:r>
            <a:r>
              <a:rPr lang="fa-IR" sz="5400" dirty="0" smtClean="0">
                <a:solidFill>
                  <a:schemeClr val="accent6">
                    <a:lumMod val="50000"/>
                  </a:schemeClr>
                </a:solidFill>
                <a:cs typeface="B Davat" panose="00000400000000000000" pitchFamily="2" charset="-78"/>
              </a:rPr>
              <a:t>_سازگاری:</a:t>
            </a:r>
            <a:endParaRPr lang="fa-IR" sz="5400" dirty="0">
              <a:solidFill>
                <a:schemeClr val="accent6">
                  <a:lumMod val="50000"/>
                </a:schemeClr>
              </a:solidFill>
              <a:cs typeface="B Davat" panose="00000400000000000000" pitchFamily="2" charset="-78"/>
            </a:endParaRPr>
          </a:p>
          <a:p>
            <a:pPr algn="r"/>
            <a:endParaRPr lang="fa-IR" sz="1600" dirty="0">
              <a:solidFill>
                <a:srgbClr val="FF0000"/>
              </a:solidFill>
              <a:cs typeface="B Davat" panose="00000400000000000000" pitchFamily="2" charset="-78"/>
            </a:endParaRPr>
          </a:p>
          <a:p>
            <a:pPr algn="r"/>
            <a:r>
              <a:rPr lang="fa-IR" sz="2800" dirty="0">
                <a:cs typeface="B Titr" panose="00000700000000000000" pitchFamily="2" charset="-78"/>
              </a:rPr>
              <a:t>داده در پایگاه داده با مقدار واقعی داده در دنيای خارج سازگار است. وقتی </a:t>
            </a:r>
            <a:r>
              <a:rPr lang="fa-IR" sz="2800" dirty="0" smtClean="0">
                <a:cs typeface="B Titr" panose="00000700000000000000" pitchFamily="2" charset="-78"/>
              </a:rPr>
              <a:t>یک </a:t>
            </a:r>
            <a:r>
              <a:rPr lang="fa-IR" sz="2800" dirty="0">
                <a:cs typeface="B Titr" panose="00000700000000000000" pitchFamily="2" charset="-78"/>
              </a:rPr>
              <a:t>فقره اطلاع در بيش از یک نقطه ذخيره شود و لازم باشد بهنگام شود، اگر </a:t>
            </a:r>
            <a:r>
              <a:rPr lang="fa-IR" sz="2800" dirty="0" smtClean="0">
                <a:cs typeface="B Titr" panose="00000700000000000000" pitchFamily="2" charset="-78"/>
              </a:rPr>
              <a:t>بهنگام </a:t>
            </a:r>
            <a:r>
              <a:rPr lang="fa-IR" sz="2800" dirty="0">
                <a:cs typeface="B Titr" panose="00000700000000000000" pitchFamily="2" charset="-78"/>
              </a:rPr>
              <a:t>سازی در همه نقاط انجام نشود ناسازگاری ایجاد می </a:t>
            </a:r>
            <a:r>
              <a:rPr lang="fa-IR" sz="2800" dirty="0" smtClean="0">
                <a:cs typeface="B Titr" panose="00000700000000000000" pitchFamily="2" charset="-78"/>
              </a:rPr>
              <a:t>شود.</a:t>
            </a:r>
            <a:endParaRPr lang="fa-IR" sz="2800" dirty="0">
              <a:cs typeface="B Titr" panose="00000700000000000000" pitchFamily="2" charset="-78"/>
            </a:endParaRPr>
          </a:p>
          <a:p>
            <a:pPr algn="r"/>
            <a:endParaRPr lang="fa-IR" sz="2800" dirty="0"/>
          </a:p>
          <a:p>
            <a:pPr algn="r"/>
            <a:r>
              <a:rPr lang="fa-IR" sz="5400" dirty="0">
                <a:solidFill>
                  <a:schemeClr val="accent6">
                    <a:lumMod val="50000"/>
                  </a:schemeClr>
                </a:solidFill>
                <a:cs typeface="B Davat" panose="00000400000000000000" pitchFamily="2" charset="-78"/>
              </a:rPr>
              <a:t>6_کاهش افزونگی:</a:t>
            </a:r>
          </a:p>
          <a:p>
            <a:pPr algn="r"/>
            <a:endParaRPr lang="fa-IR" sz="1600" dirty="0">
              <a:solidFill>
                <a:srgbClr val="FF0000"/>
              </a:solidFill>
              <a:cs typeface="B Davat" panose="00000400000000000000" pitchFamily="2" charset="-78"/>
            </a:endParaRPr>
          </a:p>
          <a:p>
            <a:pPr algn="r"/>
            <a:r>
              <a:rPr lang="fa-IR" sz="2800" dirty="0">
                <a:cs typeface="B Titr" panose="00000700000000000000" pitchFamily="2" charset="-78"/>
              </a:rPr>
              <a:t>داده در پایگاه داده دارای حداقل افزونگی است. افزونگی به این معناست که </a:t>
            </a:r>
            <a:r>
              <a:rPr lang="fa-IR" sz="2800" dirty="0" smtClean="0">
                <a:cs typeface="B Titr" panose="00000700000000000000" pitchFamily="2" charset="-78"/>
              </a:rPr>
              <a:t>هیچ </a:t>
            </a:r>
            <a:r>
              <a:rPr lang="fa-IR" sz="2800" dirty="0">
                <a:cs typeface="B Titr" panose="00000700000000000000" pitchFamily="2" charset="-78"/>
              </a:rPr>
              <a:t>دو فقره داده در بانک معرف یک موجودیت در دنيای خارج </a:t>
            </a:r>
            <a:r>
              <a:rPr lang="fa-IR" sz="2800" dirty="0" smtClean="0">
                <a:cs typeface="B Titr" panose="00000700000000000000" pitchFamily="2" charset="-78"/>
              </a:rPr>
              <a:t>نباشد.</a:t>
            </a:r>
            <a:endParaRPr lang="en-US" sz="2800" dirty="0">
              <a:solidFill>
                <a:srgbClr val="FF0000"/>
              </a:solidFill>
              <a:cs typeface="B Titr" panose="00000700000000000000" pitchFamily="2" charset="-78"/>
            </a:endParaRPr>
          </a:p>
          <a:p>
            <a:pPr algn="r"/>
            <a:endParaRPr lang="en-US" sz="2800" dirty="0">
              <a:cs typeface="B Davat" panose="00000400000000000000" pitchFamily="2" charset="-78"/>
            </a:endParaRPr>
          </a:p>
        </p:txBody>
      </p:sp>
    </p:spTree>
    <p:extLst>
      <p:ext uri="{BB962C8B-B14F-4D97-AF65-F5344CB8AC3E}">
        <p14:creationId xmlns:p14="http://schemas.microsoft.com/office/powerpoint/2010/main" val="30726405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43213" y="1779241"/>
            <a:ext cx="8772525" cy="2985433"/>
          </a:xfrm>
          <a:prstGeom prst="rect">
            <a:avLst/>
          </a:prstGeom>
        </p:spPr>
        <p:txBody>
          <a:bodyPr wrap="square">
            <a:spAutoFit/>
          </a:bodyPr>
          <a:lstStyle/>
          <a:p>
            <a:pPr algn="r"/>
            <a:r>
              <a:rPr lang="fa-IR" sz="8000" dirty="0" smtClean="0">
                <a:solidFill>
                  <a:schemeClr val="accent6">
                    <a:lumMod val="50000"/>
                  </a:schemeClr>
                </a:solidFill>
                <a:cs typeface="B Davat" panose="00000400000000000000" pitchFamily="2" charset="-78"/>
              </a:rPr>
              <a:t>7_استقلال:</a:t>
            </a:r>
            <a:endParaRPr lang="fa-IR" sz="8000" dirty="0">
              <a:solidFill>
                <a:schemeClr val="accent6">
                  <a:lumMod val="50000"/>
                </a:schemeClr>
              </a:solidFill>
              <a:cs typeface="B Davat" panose="00000400000000000000" pitchFamily="2" charset="-78"/>
            </a:endParaRPr>
          </a:p>
          <a:p>
            <a:pPr algn="r"/>
            <a:r>
              <a:rPr lang="fa-IR" sz="3600" dirty="0">
                <a:cs typeface="B Titr" panose="00000700000000000000" pitchFamily="2" charset="-78"/>
              </a:rPr>
              <a:t>تغيير در نمایش فیزیکی، تکنیک های دستیابی و سازماندهی داده تاثیری </a:t>
            </a:r>
            <a:r>
              <a:rPr lang="fa-IR" sz="3600" dirty="0" smtClean="0">
                <a:cs typeface="B Titr" panose="00000700000000000000" pitchFamily="2" charset="-78"/>
              </a:rPr>
              <a:t>روی </a:t>
            </a:r>
            <a:r>
              <a:rPr lang="fa-IR" sz="3600" dirty="0">
                <a:cs typeface="B Titr" panose="00000700000000000000" pitchFamily="2" charset="-78"/>
              </a:rPr>
              <a:t>برنامه های کاربردی </a:t>
            </a:r>
            <a:r>
              <a:rPr lang="fa-IR" sz="3600" dirty="0" smtClean="0">
                <a:cs typeface="B Titr" panose="00000700000000000000" pitchFamily="2" charset="-78"/>
              </a:rPr>
              <a:t>ندارد.</a:t>
            </a:r>
            <a:endParaRPr lang="en-US" sz="3600" dirty="0">
              <a:cs typeface="B Titr" panose="00000700000000000000" pitchFamily="2" charset="-78"/>
            </a:endParaRPr>
          </a:p>
        </p:txBody>
      </p:sp>
    </p:spTree>
    <p:extLst>
      <p:ext uri="{BB962C8B-B14F-4D97-AF65-F5344CB8AC3E}">
        <p14:creationId xmlns:p14="http://schemas.microsoft.com/office/powerpoint/2010/main" val="19086974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91200" y="418683"/>
            <a:ext cx="6096000" cy="1938992"/>
          </a:xfrm>
          <a:prstGeom prst="rect">
            <a:avLst/>
          </a:prstGeom>
        </p:spPr>
        <p:txBody>
          <a:bodyPr>
            <a:spAutoFit/>
          </a:bodyPr>
          <a:lstStyle/>
          <a:p>
            <a:pPr algn="r"/>
            <a:r>
              <a:rPr lang="fa-IR" sz="6000" b="1" dirty="0">
                <a:solidFill>
                  <a:schemeClr val="accent6">
                    <a:lumMod val="50000"/>
                  </a:schemeClr>
                </a:solidFill>
                <a:cs typeface="B Davat" panose="00000400000000000000" pitchFamily="2" charset="-78"/>
              </a:rPr>
              <a:t>فصل </a:t>
            </a:r>
            <a:r>
              <a:rPr lang="fa-IR" sz="6000" b="1" dirty="0" smtClean="0">
                <a:solidFill>
                  <a:schemeClr val="accent6">
                    <a:lumMod val="50000"/>
                  </a:schemeClr>
                </a:solidFill>
                <a:cs typeface="B Davat" panose="00000400000000000000" pitchFamily="2" charset="-78"/>
              </a:rPr>
              <a:t>سوم:</a:t>
            </a:r>
            <a:r>
              <a:rPr lang="fa-IR" sz="5400" dirty="0">
                <a:solidFill>
                  <a:schemeClr val="accent6">
                    <a:lumMod val="50000"/>
                  </a:schemeClr>
                </a:solidFill>
              </a:rPr>
              <a:t/>
            </a:r>
            <a:br>
              <a:rPr lang="fa-IR" sz="5400" dirty="0">
                <a:solidFill>
                  <a:schemeClr val="accent6">
                    <a:lumMod val="50000"/>
                  </a:schemeClr>
                </a:solidFill>
              </a:rPr>
            </a:br>
            <a:r>
              <a:rPr lang="fa-IR" sz="6000" dirty="0">
                <a:cs typeface="B Davat" panose="00000400000000000000" pitchFamily="2" charset="-78"/>
              </a:rPr>
              <a:t>سیستم پایگاه داده </a:t>
            </a:r>
            <a:endParaRPr lang="en-US" sz="60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1380" y="2500313"/>
            <a:ext cx="5341020" cy="328612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039981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292183" y="315397"/>
            <a:ext cx="4687502" cy="923330"/>
          </a:xfrm>
          <a:prstGeom prst="rect">
            <a:avLst/>
          </a:prstGeom>
        </p:spPr>
        <p:txBody>
          <a:bodyPr wrap="none">
            <a:spAutoFit/>
          </a:bodyPr>
          <a:lstStyle/>
          <a:p>
            <a:r>
              <a:rPr lang="fa-IR" sz="5400" b="1" dirty="0">
                <a:solidFill>
                  <a:schemeClr val="accent6">
                    <a:lumMod val="50000"/>
                  </a:schemeClr>
                </a:solidFill>
                <a:cs typeface="B Davat" panose="00000400000000000000" pitchFamily="2" charset="-78"/>
              </a:rPr>
              <a:t>روش های ذخیره </a:t>
            </a:r>
            <a:r>
              <a:rPr lang="fa-IR" sz="5400" b="1" dirty="0" smtClean="0">
                <a:solidFill>
                  <a:schemeClr val="accent6">
                    <a:lumMod val="50000"/>
                  </a:schemeClr>
                </a:solidFill>
                <a:cs typeface="B Davat" panose="00000400000000000000" pitchFamily="2" charset="-78"/>
              </a:rPr>
              <a:t>داده:</a:t>
            </a:r>
            <a:endParaRPr lang="en-US" sz="5400" b="1" dirty="0">
              <a:solidFill>
                <a:schemeClr val="accent6">
                  <a:lumMod val="50000"/>
                </a:schemeClr>
              </a:solidFill>
            </a:endParaRPr>
          </a:p>
        </p:txBody>
      </p:sp>
      <p:sp>
        <p:nvSpPr>
          <p:cNvPr id="3" name="Rectangle 2"/>
          <p:cNvSpPr/>
          <p:nvPr/>
        </p:nvSpPr>
        <p:spPr>
          <a:xfrm>
            <a:off x="1854596" y="2058354"/>
            <a:ext cx="10125089" cy="3170099"/>
          </a:xfrm>
          <a:prstGeom prst="rect">
            <a:avLst/>
          </a:prstGeom>
        </p:spPr>
        <p:txBody>
          <a:bodyPr wrap="square">
            <a:spAutoFit/>
          </a:bodyPr>
          <a:lstStyle/>
          <a:p>
            <a:pPr algn="r"/>
            <a:r>
              <a:rPr lang="fa-IR" sz="2800" dirty="0">
                <a:cs typeface="B Titr" panose="00000700000000000000" pitchFamily="2" charset="-78"/>
              </a:rPr>
              <a:t>دو روش كلی برای ذخیره و بازیابی خودکار داده ها وجود دارد:</a:t>
            </a:r>
          </a:p>
          <a:p>
            <a:pPr algn="r"/>
            <a:endParaRPr lang="fa-IR" sz="2800" dirty="0">
              <a:cs typeface="B Nasim" panose="00000700000000000000" pitchFamily="2" charset="-78"/>
            </a:endParaRPr>
          </a:p>
          <a:p>
            <a:pPr algn="r"/>
            <a:r>
              <a:rPr lang="fa-IR" sz="3200" dirty="0">
                <a:solidFill>
                  <a:schemeClr val="accent2">
                    <a:lumMod val="50000"/>
                  </a:schemeClr>
                </a:solidFill>
                <a:cs typeface="B Nasim" panose="00000700000000000000" pitchFamily="2" charset="-78"/>
              </a:rPr>
              <a:t>1-سيستم فایلی ساده</a:t>
            </a:r>
          </a:p>
          <a:p>
            <a:pPr algn="r"/>
            <a:r>
              <a:rPr lang="fa-IR" sz="2800" dirty="0">
                <a:cs typeface="B Titr" panose="00000700000000000000" pitchFamily="2" charset="-78"/>
              </a:rPr>
              <a:t>در این روش، داده ها در فایل های مجزا قرار گرفته و سیستم های جداگانه ای به نام سیستم پردازش فایل برای استفاده از </a:t>
            </a:r>
            <a:r>
              <a:rPr lang="fa-IR" sz="2800" dirty="0" smtClean="0">
                <a:cs typeface="B Titr" panose="00000700000000000000" pitchFamily="2" charset="-78"/>
              </a:rPr>
              <a:t>فایلهای داده </a:t>
            </a:r>
            <a:r>
              <a:rPr lang="fa-IR" sz="2800" dirty="0">
                <a:cs typeface="B Titr" panose="00000700000000000000" pitchFamily="2" charset="-78"/>
              </a:rPr>
              <a:t>ای طراحی می شوند. در این سیستم ها هر برنامه ی </a:t>
            </a:r>
            <a:r>
              <a:rPr lang="fa-IR" sz="2800" dirty="0" smtClean="0">
                <a:cs typeface="B Titr" panose="00000700000000000000" pitchFamily="2" charset="-78"/>
              </a:rPr>
              <a:t>کاربردی </a:t>
            </a:r>
            <a:r>
              <a:rPr lang="fa-IR" sz="2800" dirty="0">
                <a:cs typeface="B Titr" panose="00000700000000000000" pitchFamily="2" charset="-78"/>
              </a:rPr>
              <a:t>تنها به فایل داده ای مربوط به </a:t>
            </a:r>
            <a:r>
              <a:rPr lang="fa-IR" sz="2800" dirty="0" smtClean="0">
                <a:cs typeface="B Titr" panose="00000700000000000000" pitchFamily="2" charset="-78"/>
              </a:rPr>
              <a:t>خودکه می </a:t>
            </a:r>
            <a:r>
              <a:rPr lang="fa-IR" sz="2800" dirty="0">
                <a:cs typeface="B Titr" panose="00000700000000000000" pitchFamily="2" charset="-78"/>
              </a:rPr>
              <a:t>تواند مراجعه </a:t>
            </a:r>
            <a:r>
              <a:rPr lang="fa-IR" sz="2800" dirty="0" smtClean="0">
                <a:cs typeface="B Titr" panose="00000700000000000000" pitchFamily="2" charset="-78"/>
              </a:rPr>
              <a:t>میکند.</a:t>
            </a:r>
            <a:endParaRPr lang="en-US" sz="2800" dirty="0">
              <a:cs typeface="B Titr" panose="00000700000000000000" pitchFamily="2" charset="-78"/>
            </a:endParaRPr>
          </a:p>
        </p:txBody>
      </p:sp>
    </p:spTree>
    <p:extLst>
      <p:ext uri="{BB962C8B-B14F-4D97-AF65-F5344CB8AC3E}">
        <p14:creationId xmlns:p14="http://schemas.microsoft.com/office/powerpoint/2010/main" val="27661724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43138" y="1395621"/>
            <a:ext cx="9458324" cy="3724096"/>
          </a:xfrm>
          <a:prstGeom prst="rect">
            <a:avLst/>
          </a:prstGeom>
        </p:spPr>
        <p:txBody>
          <a:bodyPr wrap="square">
            <a:spAutoFit/>
          </a:bodyPr>
          <a:lstStyle/>
          <a:p>
            <a:pPr algn="r"/>
            <a:r>
              <a:rPr lang="fa-IR" sz="3600" dirty="0">
                <a:solidFill>
                  <a:schemeClr val="accent2">
                    <a:lumMod val="50000"/>
                  </a:schemeClr>
                </a:solidFill>
                <a:cs typeface="B Nasim" panose="00000700000000000000" pitchFamily="2" charset="-78"/>
              </a:rPr>
              <a:t>2-</a:t>
            </a:r>
            <a:r>
              <a:rPr lang="fa-IR" sz="3600" b="1" dirty="0">
                <a:solidFill>
                  <a:schemeClr val="accent2">
                    <a:lumMod val="50000"/>
                  </a:schemeClr>
                </a:solidFill>
                <a:cs typeface="B Nasim" panose="00000700000000000000" pitchFamily="2" charset="-78"/>
              </a:rPr>
              <a:t>سیستم پایگاه داده</a:t>
            </a:r>
          </a:p>
          <a:p>
            <a:pPr algn="r"/>
            <a:endParaRPr lang="fa-IR" sz="3600" b="1" dirty="0">
              <a:solidFill>
                <a:srgbClr val="FF0000"/>
              </a:solidFill>
              <a:cs typeface="B Nasim" panose="00000700000000000000" pitchFamily="2" charset="-78"/>
            </a:endParaRPr>
          </a:p>
          <a:p>
            <a:pPr algn="r"/>
            <a:r>
              <a:rPr lang="fa-IR" sz="3200" dirty="0">
                <a:cs typeface="B Titr" panose="00000700000000000000" pitchFamily="2" charset="-78"/>
              </a:rPr>
              <a:t>در این روش کليه داده ها به صورت مجتمع در پایگاه داده ذخیره می شود، ولی هر کاربر دید خاص خود را نسبت به داده ها دارد. کاربران مختلف می توانند به طور مشترک با پایگاه داده كار کنند به دلیل تجمع داده افزونگی به حداقل ممکن کاهش می </a:t>
            </a:r>
            <a:r>
              <a:rPr lang="fa-IR" sz="3200" dirty="0" smtClean="0">
                <a:cs typeface="B Titr" panose="00000700000000000000" pitchFamily="2" charset="-78"/>
              </a:rPr>
              <a:t>یابد.</a:t>
            </a:r>
            <a:endParaRPr lang="en-US" sz="3200" dirty="0">
              <a:cs typeface="B Titr" panose="00000700000000000000" pitchFamily="2" charset="-78"/>
            </a:endParaRPr>
          </a:p>
          <a:p>
            <a:pPr algn="r"/>
            <a:endParaRPr lang="en-US" sz="3600" dirty="0">
              <a:cs typeface="B Nasim" panose="00000700000000000000" pitchFamily="2" charset="-78"/>
            </a:endParaRPr>
          </a:p>
        </p:txBody>
      </p:sp>
    </p:spTree>
    <p:extLst>
      <p:ext uri="{BB962C8B-B14F-4D97-AF65-F5344CB8AC3E}">
        <p14:creationId xmlns:p14="http://schemas.microsoft.com/office/powerpoint/2010/main" val="3162746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97759" y="172521"/>
            <a:ext cx="5484194" cy="830997"/>
          </a:xfrm>
          <a:prstGeom prst="rect">
            <a:avLst/>
          </a:prstGeom>
        </p:spPr>
        <p:txBody>
          <a:bodyPr wrap="none">
            <a:spAutoFit/>
          </a:bodyPr>
          <a:lstStyle/>
          <a:p>
            <a:r>
              <a:rPr lang="fa-IR" sz="4800" b="1" dirty="0">
                <a:solidFill>
                  <a:schemeClr val="accent6">
                    <a:lumMod val="50000"/>
                  </a:schemeClr>
                </a:solidFill>
                <a:cs typeface="B Davat" panose="00000400000000000000" pitchFamily="2" charset="-78"/>
              </a:rPr>
              <a:t>عناصر اصلی سیستم پایگاه داده</a:t>
            </a:r>
            <a:endParaRPr lang="en-US" sz="4800" b="1" dirty="0">
              <a:solidFill>
                <a:schemeClr val="accent6">
                  <a:lumMod val="50000"/>
                </a:schemeClr>
              </a:solidFill>
            </a:endParaRPr>
          </a:p>
        </p:txBody>
      </p:sp>
      <p:sp>
        <p:nvSpPr>
          <p:cNvPr id="3" name="Rectangle 2"/>
          <p:cNvSpPr/>
          <p:nvPr/>
        </p:nvSpPr>
        <p:spPr>
          <a:xfrm>
            <a:off x="2085976" y="1953905"/>
            <a:ext cx="9686925" cy="3785652"/>
          </a:xfrm>
          <a:prstGeom prst="rect">
            <a:avLst/>
          </a:prstGeom>
        </p:spPr>
        <p:txBody>
          <a:bodyPr wrap="square">
            <a:spAutoFit/>
          </a:bodyPr>
          <a:lstStyle/>
          <a:p>
            <a:pPr algn="r"/>
            <a:r>
              <a:rPr lang="fa-IR" sz="3600" dirty="0" smtClean="0">
                <a:solidFill>
                  <a:schemeClr val="accent2">
                    <a:lumMod val="75000"/>
                  </a:schemeClr>
                </a:solidFill>
                <a:cs typeface="B Nasim" panose="00000700000000000000" pitchFamily="2" charset="-78"/>
              </a:rPr>
              <a:t>1-داده </a:t>
            </a:r>
            <a:r>
              <a:rPr lang="fa-IR" sz="3600" dirty="0">
                <a:solidFill>
                  <a:schemeClr val="accent2">
                    <a:lumMod val="75000"/>
                  </a:schemeClr>
                </a:solidFill>
                <a:cs typeface="B Nasim" panose="00000700000000000000" pitchFamily="2" charset="-78"/>
              </a:rPr>
              <a:t>ها</a:t>
            </a:r>
            <a:endParaRPr lang="en-US" sz="3600" dirty="0">
              <a:solidFill>
                <a:schemeClr val="accent2">
                  <a:lumMod val="75000"/>
                </a:schemeClr>
              </a:solidFill>
              <a:cs typeface="B Nasim" panose="00000700000000000000" pitchFamily="2" charset="-78"/>
            </a:endParaRPr>
          </a:p>
          <a:p>
            <a:pPr algn="r"/>
            <a:r>
              <a:rPr lang="fa-IR" sz="2800" dirty="0">
                <a:cs typeface="B Titr" panose="00000700000000000000" pitchFamily="2" charset="-78"/>
              </a:rPr>
              <a:t>شامل داده </a:t>
            </a:r>
            <a:r>
              <a:rPr lang="fa-IR" sz="2800" dirty="0" smtClean="0">
                <a:cs typeface="B Titr" panose="00000700000000000000" pitchFamily="2" charset="-78"/>
              </a:rPr>
              <a:t>هایی </a:t>
            </a:r>
            <a:r>
              <a:rPr lang="fa-IR" sz="2800" dirty="0">
                <a:cs typeface="B Titr" panose="00000700000000000000" pitchFamily="2" charset="-78"/>
              </a:rPr>
              <a:t>درباره موجودیت های مختلف محیط و ارتباط بين موجودیت </a:t>
            </a:r>
            <a:r>
              <a:rPr lang="fa-IR" sz="2800" dirty="0" smtClean="0">
                <a:cs typeface="B Titr" panose="00000700000000000000" pitchFamily="2" charset="-78"/>
              </a:rPr>
              <a:t>ها می باشد.</a:t>
            </a:r>
            <a:endParaRPr lang="fa-IR" sz="2800" dirty="0">
              <a:cs typeface="B Titr" panose="00000700000000000000" pitchFamily="2" charset="-78"/>
            </a:endParaRPr>
          </a:p>
          <a:p>
            <a:pPr algn="r"/>
            <a:endParaRPr lang="fa-IR" sz="2800" dirty="0">
              <a:cs typeface="B Titr" panose="00000700000000000000" pitchFamily="2" charset="-78"/>
            </a:endParaRPr>
          </a:p>
          <a:p>
            <a:pPr algn="r"/>
            <a:r>
              <a:rPr lang="fa-IR" sz="3600" dirty="0" smtClean="0">
                <a:solidFill>
                  <a:schemeClr val="accent2">
                    <a:lumMod val="75000"/>
                  </a:schemeClr>
                </a:solidFill>
                <a:cs typeface="B Nasim" panose="00000700000000000000" pitchFamily="2" charset="-78"/>
              </a:rPr>
              <a:t>2- </a:t>
            </a:r>
            <a:r>
              <a:rPr lang="fa-IR" sz="3600" dirty="0">
                <a:solidFill>
                  <a:schemeClr val="accent2">
                    <a:lumMod val="75000"/>
                  </a:schemeClr>
                </a:solidFill>
                <a:cs typeface="B Nasim" panose="00000700000000000000" pitchFamily="2" charset="-78"/>
              </a:rPr>
              <a:t>سخت افزار</a:t>
            </a:r>
            <a:endParaRPr lang="en-US" sz="3600" dirty="0">
              <a:solidFill>
                <a:schemeClr val="accent2">
                  <a:lumMod val="75000"/>
                </a:schemeClr>
              </a:solidFill>
              <a:cs typeface="B Nasim" panose="00000700000000000000" pitchFamily="2" charset="-78"/>
            </a:endParaRPr>
          </a:p>
          <a:p>
            <a:pPr algn="r"/>
            <a:endParaRPr lang="en-US" sz="2800" dirty="0">
              <a:cs typeface="B Titr" panose="00000700000000000000" pitchFamily="2" charset="-78"/>
            </a:endParaRPr>
          </a:p>
          <a:p>
            <a:pPr algn="r"/>
            <a:r>
              <a:rPr lang="fa-IR" sz="2800" dirty="0">
                <a:cs typeface="B Titr" panose="00000700000000000000" pitchFamily="2" charset="-78"/>
              </a:rPr>
              <a:t>شامل عناصر پردازشی، رسانه های ذخیره سازی داده، دستگاه های جانبی، سخت افزارهای ارتباطی و غیره</a:t>
            </a:r>
            <a:endParaRPr lang="en-US" sz="2800" dirty="0">
              <a:solidFill>
                <a:srgbClr val="C00000"/>
              </a:solidFill>
              <a:cs typeface="B Titr" panose="00000700000000000000" pitchFamily="2" charset="-78"/>
            </a:endParaRPr>
          </a:p>
        </p:txBody>
      </p:sp>
    </p:spTree>
    <p:extLst>
      <p:ext uri="{BB962C8B-B14F-4D97-AF65-F5344CB8AC3E}">
        <p14:creationId xmlns:p14="http://schemas.microsoft.com/office/powerpoint/2010/main" val="36007184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664" y="1353830"/>
            <a:ext cx="10001250" cy="4308872"/>
          </a:xfrm>
          <a:prstGeom prst="rect">
            <a:avLst/>
          </a:prstGeom>
        </p:spPr>
        <p:txBody>
          <a:bodyPr wrap="square">
            <a:spAutoFit/>
          </a:bodyPr>
          <a:lstStyle/>
          <a:p>
            <a:pPr algn="r"/>
            <a:r>
              <a:rPr lang="fa-IR" sz="2000" dirty="0">
                <a:solidFill>
                  <a:schemeClr val="accent2">
                    <a:lumMod val="75000"/>
                  </a:schemeClr>
                </a:solidFill>
                <a:cs typeface="B Nasim" panose="00000700000000000000" pitchFamily="2" charset="-78"/>
              </a:rPr>
              <a:t> </a:t>
            </a:r>
            <a:r>
              <a:rPr lang="fa-IR" sz="3600" dirty="0" smtClean="0">
                <a:solidFill>
                  <a:schemeClr val="accent2">
                    <a:lumMod val="75000"/>
                  </a:schemeClr>
                </a:solidFill>
                <a:cs typeface="B Nasim" panose="00000700000000000000" pitchFamily="2" charset="-78"/>
              </a:rPr>
              <a:t>3- </a:t>
            </a:r>
            <a:r>
              <a:rPr lang="fa-IR" sz="3600" dirty="0">
                <a:solidFill>
                  <a:schemeClr val="accent2">
                    <a:lumMod val="75000"/>
                  </a:schemeClr>
                </a:solidFill>
                <a:cs typeface="B Nasim" panose="00000700000000000000" pitchFamily="2" charset="-78"/>
              </a:rPr>
              <a:t>نرم افزار</a:t>
            </a:r>
          </a:p>
          <a:p>
            <a:pPr algn="r"/>
            <a:endParaRPr lang="fa-IR" sz="1400" dirty="0">
              <a:solidFill>
                <a:schemeClr val="accent2">
                  <a:lumMod val="75000"/>
                </a:schemeClr>
              </a:solidFill>
              <a:cs typeface="B Nasim" panose="00000700000000000000" pitchFamily="2" charset="-78"/>
            </a:endParaRPr>
          </a:p>
          <a:p>
            <a:pPr algn="r"/>
            <a:r>
              <a:rPr lang="fa-IR" sz="3200" dirty="0">
                <a:cs typeface="B Titr" panose="00000700000000000000" pitchFamily="2" charset="-78"/>
              </a:rPr>
              <a:t>شامل سیستم عامل و نرم افزارهای ارتباطی شبکه، نرم افزار سیستم مدیریت پایگاه داده و برنامه های کاربردی .</a:t>
            </a:r>
          </a:p>
          <a:p>
            <a:pPr algn="r"/>
            <a:endParaRPr lang="fa-IR" sz="3600" dirty="0">
              <a:cs typeface="B Titr" panose="00000700000000000000" pitchFamily="2" charset="-78"/>
            </a:endParaRPr>
          </a:p>
          <a:p>
            <a:pPr algn="r"/>
            <a:r>
              <a:rPr lang="fa-IR" sz="3600" dirty="0" smtClean="0">
                <a:solidFill>
                  <a:schemeClr val="accent2">
                    <a:lumMod val="75000"/>
                  </a:schemeClr>
                </a:solidFill>
                <a:cs typeface="B Nasim" panose="00000700000000000000" pitchFamily="2" charset="-78"/>
              </a:rPr>
              <a:t>4- </a:t>
            </a:r>
            <a:r>
              <a:rPr lang="fa-IR" sz="3600" dirty="0">
                <a:solidFill>
                  <a:schemeClr val="accent2">
                    <a:lumMod val="75000"/>
                  </a:schemeClr>
                </a:solidFill>
                <a:cs typeface="B Nasim" panose="00000700000000000000" pitchFamily="2" charset="-78"/>
              </a:rPr>
              <a:t>رویه های عملیاتی</a:t>
            </a:r>
          </a:p>
          <a:p>
            <a:pPr algn="r"/>
            <a:endParaRPr lang="fa-IR" sz="3200" dirty="0">
              <a:solidFill>
                <a:schemeClr val="accent2">
                  <a:lumMod val="75000"/>
                </a:schemeClr>
              </a:solidFill>
              <a:cs typeface="B Nasim" panose="00000700000000000000" pitchFamily="2" charset="-78"/>
            </a:endParaRPr>
          </a:p>
          <a:p>
            <a:pPr algn="r"/>
            <a:r>
              <a:rPr lang="fa-IR" sz="2800" dirty="0">
                <a:cs typeface="B Titr" panose="00000700000000000000" pitchFamily="2" charset="-78"/>
              </a:rPr>
              <a:t>شامل کليه عملیاتی که روی پایگاه داده انجام می شود، نظیر تهیه </a:t>
            </a:r>
            <a:r>
              <a:rPr lang="fa-IR" sz="2800" dirty="0" smtClean="0">
                <a:cs typeface="B Titr" panose="00000700000000000000" pitchFamily="2" charset="-78"/>
              </a:rPr>
              <a:t>پشتیبان وآمارگیری و ...</a:t>
            </a:r>
            <a:endParaRPr lang="en-US" sz="2800" dirty="0">
              <a:solidFill>
                <a:srgbClr val="C00000"/>
              </a:solidFill>
              <a:cs typeface="B Titr" panose="00000700000000000000" pitchFamily="2" charset="-78"/>
            </a:endParaRPr>
          </a:p>
        </p:txBody>
      </p:sp>
    </p:spTree>
    <p:extLst>
      <p:ext uri="{BB962C8B-B14F-4D97-AF65-F5344CB8AC3E}">
        <p14:creationId xmlns:p14="http://schemas.microsoft.com/office/powerpoint/2010/main" val="35703712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663" y="1515429"/>
            <a:ext cx="9758363" cy="3416320"/>
          </a:xfrm>
          <a:prstGeom prst="rect">
            <a:avLst/>
          </a:prstGeom>
        </p:spPr>
        <p:txBody>
          <a:bodyPr wrap="square">
            <a:spAutoFit/>
          </a:bodyPr>
          <a:lstStyle/>
          <a:p>
            <a:pPr algn="r"/>
            <a:r>
              <a:rPr lang="fa-IR" sz="4000" dirty="0" smtClean="0">
                <a:solidFill>
                  <a:schemeClr val="accent2">
                    <a:lumMod val="75000"/>
                  </a:schemeClr>
                </a:solidFill>
                <a:cs typeface="B Nasim" panose="00000700000000000000" pitchFamily="2" charset="-78"/>
              </a:rPr>
              <a:t>5-کاربر</a:t>
            </a:r>
          </a:p>
          <a:p>
            <a:pPr algn="r"/>
            <a:endParaRPr lang="fa-IR" sz="4400" dirty="0" smtClean="0">
              <a:solidFill>
                <a:schemeClr val="accent2">
                  <a:lumMod val="75000"/>
                </a:schemeClr>
              </a:solidFill>
              <a:cs typeface="B Nasim" panose="00000700000000000000" pitchFamily="2" charset="-78"/>
            </a:endParaRPr>
          </a:p>
          <a:p>
            <a:pPr algn="r"/>
            <a:r>
              <a:rPr lang="fa-IR" sz="3600" dirty="0" smtClean="0">
                <a:cs typeface="B Titr" panose="00000700000000000000" pitchFamily="2" charset="-78"/>
              </a:rPr>
              <a:t>شامل کاربران  </a:t>
            </a:r>
            <a:r>
              <a:rPr lang="fa-IR" sz="3600" dirty="0">
                <a:cs typeface="B Titr" panose="00000700000000000000" pitchFamily="2" charset="-78"/>
              </a:rPr>
              <a:t>یا کسانی كه به نحوی با سیستم در ارتباط هستند نظیر مدیر پایگاه داده، طراحان پایگاه داده، برنامه نویسان پایگاه داده </a:t>
            </a:r>
            <a:r>
              <a:rPr lang="fa-IR" sz="3600" dirty="0" smtClean="0">
                <a:cs typeface="B Titr" panose="00000700000000000000" pitchFamily="2" charset="-78"/>
              </a:rPr>
              <a:t>وکاربران نهایی.</a:t>
            </a:r>
            <a:endParaRPr lang="en-US" sz="3600" dirty="0">
              <a:cs typeface="B Titr" panose="00000700000000000000" pitchFamily="2" charset="-78"/>
            </a:endParaRPr>
          </a:p>
          <a:p>
            <a:pPr algn="r"/>
            <a:endParaRPr lang="en-US" sz="2400" dirty="0">
              <a:solidFill>
                <a:schemeClr val="accent2">
                  <a:lumMod val="75000"/>
                </a:schemeClr>
              </a:solidFill>
              <a:cs typeface="B Nasim" panose="00000700000000000000" pitchFamily="2" charset="-78"/>
            </a:endParaRPr>
          </a:p>
        </p:txBody>
      </p:sp>
    </p:spTree>
    <p:extLst>
      <p:ext uri="{BB962C8B-B14F-4D97-AF65-F5344CB8AC3E}">
        <p14:creationId xmlns:p14="http://schemas.microsoft.com/office/powerpoint/2010/main" val="291840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55865" y="0"/>
            <a:ext cx="4961615" cy="923330"/>
          </a:xfrm>
          <a:prstGeom prst="rect">
            <a:avLst/>
          </a:prstGeom>
        </p:spPr>
        <p:txBody>
          <a:bodyPr wrap="none">
            <a:spAutoFit/>
          </a:bodyPr>
          <a:lstStyle/>
          <a:p>
            <a:pPr algn="ctr"/>
            <a:r>
              <a:rPr lang="fa-IR" sz="5400" b="1" dirty="0">
                <a:solidFill>
                  <a:srgbClr val="7030A0"/>
                </a:solidFill>
                <a:cs typeface="B Davat" panose="00000400000000000000" pitchFamily="2" charset="-78"/>
              </a:rPr>
              <a:t>مزایای سیستم پایگاه داده</a:t>
            </a:r>
            <a:endParaRPr lang="en-US" sz="5400" b="1" dirty="0">
              <a:solidFill>
                <a:srgbClr val="7030A0"/>
              </a:solidFill>
            </a:endParaRPr>
          </a:p>
        </p:txBody>
      </p:sp>
      <p:sp>
        <p:nvSpPr>
          <p:cNvPr id="3" name="Rectangle 2"/>
          <p:cNvSpPr/>
          <p:nvPr/>
        </p:nvSpPr>
        <p:spPr>
          <a:xfrm>
            <a:off x="2700337" y="1318022"/>
            <a:ext cx="9201150" cy="5539978"/>
          </a:xfrm>
          <a:prstGeom prst="rect">
            <a:avLst/>
          </a:prstGeom>
        </p:spPr>
        <p:txBody>
          <a:bodyPr wrap="square">
            <a:spAutoFit/>
          </a:bodyPr>
          <a:lstStyle/>
          <a:p>
            <a:pPr algn="r"/>
            <a:r>
              <a:rPr lang="fa-IR" sz="2800" dirty="0">
                <a:cs typeface="B Titr" panose="00000700000000000000" pitchFamily="2" charset="-78"/>
              </a:rPr>
              <a:t>مهم ترین مزایای سیستم پایگاه داده عبارتند انداز:</a:t>
            </a:r>
          </a:p>
          <a:p>
            <a:pPr algn="r"/>
            <a:endParaRPr lang="fa-IR" sz="2800" dirty="0">
              <a:cs typeface="B Titr" panose="00000700000000000000" pitchFamily="2" charset="-78"/>
            </a:endParaRPr>
          </a:p>
          <a:p>
            <a:pPr algn="r"/>
            <a:r>
              <a:rPr lang="fa-IR" sz="2800" dirty="0">
                <a:solidFill>
                  <a:srgbClr val="7030A0"/>
                </a:solidFill>
                <a:cs typeface="B Titr" panose="00000700000000000000" pitchFamily="2" charset="-78"/>
              </a:rPr>
              <a:t>1 . </a:t>
            </a:r>
            <a:r>
              <a:rPr lang="fa-IR" sz="2800" dirty="0">
                <a:cs typeface="B Titr" panose="00000700000000000000" pitchFamily="2" charset="-78"/>
              </a:rPr>
              <a:t>تجمع، وحدت ذخیره سازی و کنترل متمرکز داده ها</a:t>
            </a:r>
          </a:p>
          <a:p>
            <a:pPr algn="r"/>
            <a:endParaRPr lang="fa-IR" sz="2800" dirty="0">
              <a:solidFill>
                <a:srgbClr val="7030A0"/>
              </a:solidFill>
              <a:cs typeface="B Titr" panose="00000700000000000000" pitchFamily="2" charset="-78"/>
            </a:endParaRPr>
          </a:p>
          <a:p>
            <a:pPr algn="r"/>
            <a:r>
              <a:rPr lang="fa-IR" sz="2800" dirty="0">
                <a:solidFill>
                  <a:srgbClr val="7030A0"/>
                </a:solidFill>
                <a:cs typeface="B Titr" panose="00000700000000000000" pitchFamily="2" charset="-78"/>
              </a:rPr>
              <a:t>2 . </a:t>
            </a:r>
            <a:r>
              <a:rPr lang="fa-IR" sz="2800" dirty="0">
                <a:cs typeface="B Titr" panose="00000700000000000000" pitchFamily="2" charset="-78"/>
              </a:rPr>
              <a:t>پرهیز از </a:t>
            </a:r>
            <a:r>
              <a:rPr lang="fa-IR" sz="2800" dirty="0" smtClean="0">
                <a:cs typeface="B Titr" panose="00000700000000000000" pitchFamily="2" charset="-78"/>
              </a:rPr>
              <a:t>ناسازگاری </a:t>
            </a:r>
            <a:r>
              <a:rPr lang="fa-IR" sz="2800" dirty="0">
                <a:cs typeface="B Titr" panose="00000700000000000000" pitchFamily="2" charset="-78"/>
              </a:rPr>
              <a:t>با کاهش افزونگی، کنترل متمرکز و جامعیت، سازگاری و یکپارچگی داده ها تضمین می شود</a:t>
            </a:r>
          </a:p>
          <a:p>
            <a:pPr algn="r"/>
            <a:endParaRPr lang="fa-IR" sz="2800" dirty="0">
              <a:cs typeface="B Titr" panose="00000700000000000000" pitchFamily="2" charset="-78"/>
            </a:endParaRPr>
          </a:p>
          <a:p>
            <a:pPr algn="r"/>
            <a:r>
              <a:rPr lang="fa-IR" sz="2800" dirty="0">
                <a:solidFill>
                  <a:srgbClr val="7030A0"/>
                </a:solidFill>
                <a:cs typeface="B Titr" panose="00000700000000000000" pitchFamily="2" charset="-78"/>
              </a:rPr>
              <a:t>3 . </a:t>
            </a:r>
            <a:r>
              <a:rPr lang="fa-IR" sz="2800" dirty="0">
                <a:cs typeface="B Titr" panose="00000700000000000000" pitchFamily="2" charset="-78"/>
              </a:rPr>
              <a:t>صحت بیشتر داده و استقلال از برنامه های کاربردی</a:t>
            </a:r>
          </a:p>
          <a:p>
            <a:pPr algn="r"/>
            <a:endParaRPr lang="fa-IR" sz="2800" dirty="0">
              <a:solidFill>
                <a:srgbClr val="7030A0"/>
              </a:solidFill>
              <a:cs typeface="B Titr" panose="00000700000000000000" pitchFamily="2" charset="-78"/>
            </a:endParaRPr>
          </a:p>
          <a:p>
            <a:pPr algn="r"/>
            <a:r>
              <a:rPr lang="fa-IR" sz="2800" dirty="0">
                <a:solidFill>
                  <a:srgbClr val="7030A0"/>
                </a:solidFill>
                <a:cs typeface="B Titr" panose="00000700000000000000" pitchFamily="2" charset="-78"/>
              </a:rPr>
              <a:t>4.</a:t>
            </a:r>
            <a:r>
              <a:rPr lang="fa-IR" sz="2800" dirty="0">
                <a:solidFill>
                  <a:schemeClr val="accent2">
                    <a:lumMod val="75000"/>
                  </a:schemeClr>
                </a:solidFill>
                <a:cs typeface="B Titr" panose="00000700000000000000" pitchFamily="2" charset="-78"/>
              </a:rPr>
              <a:t> </a:t>
            </a:r>
            <a:r>
              <a:rPr lang="fa-IR" sz="2800" dirty="0">
                <a:cs typeface="B Titr" panose="00000700000000000000" pitchFamily="2" charset="-78"/>
              </a:rPr>
              <a:t>راحتی پیاده سازی برنامه های کاربردی جدید</a:t>
            </a:r>
          </a:p>
          <a:p>
            <a:pPr algn="r"/>
            <a:endParaRPr lang="fa-IR" sz="2800" dirty="0">
              <a:solidFill>
                <a:srgbClr val="7030A0"/>
              </a:solidFill>
              <a:cs typeface="B Titr" panose="00000700000000000000" pitchFamily="2" charset="-78"/>
            </a:endParaRPr>
          </a:p>
          <a:p>
            <a:pPr algn="r"/>
            <a:r>
              <a:rPr lang="fa-IR" sz="2800" dirty="0">
                <a:solidFill>
                  <a:srgbClr val="7030A0"/>
                </a:solidFill>
                <a:cs typeface="B Titr" panose="00000700000000000000" pitchFamily="2" charset="-78"/>
              </a:rPr>
              <a:t>5 .</a:t>
            </a:r>
            <a:r>
              <a:rPr lang="fa-IR" sz="2800" dirty="0">
                <a:solidFill>
                  <a:schemeClr val="accent2">
                    <a:lumMod val="75000"/>
                  </a:schemeClr>
                </a:solidFill>
                <a:cs typeface="B Titr" panose="00000700000000000000" pitchFamily="2" charset="-78"/>
              </a:rPr>
              <a:t> </a:t>
            </a:r>
            <a:r>
              <a:rPr lang="fa-IR" sz="2800" dirty="0">
                <a:cs typeface="B Titr" panose="00000700000000000000" pitchFamily="2" charset="-78"/>
              </a:rPr>
              <a:t>اعمال محدودیت های امنیتی.</a:t>
            </a:r>
            <a:endParaRPr lang="en-US" sz="2800" dirty="0">
              <a:cs typeface="B Titr" panose="00000700000000000000" pitchFamily="2" charset="-78"/>
            </a:endParaRPr>
          </a:p>
          <a:p>
            <a:pPr algn="r"/>
            <a:endParaRPr lang="fa-IR" dirty="0"/>
          </a:p>
        </p:txBody>
      </p:sp>
    </p:spTree>
    <p:extLst>
      <p:ext uri="{BB962C8B-B14F-4D97-AF65-F5344CB8AC3E}">
        <p14:creationId xmlns:p14="http://schemas.microsoft.com/office/powerpoint/2010/main" val="42710331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720" y="143947"/>
            <a:ext cx="4677884" cy="923330"/>
          </a:xfrm>
          <a:prstGeom prst="rect">
            <a:avLst/>
          </a:prstGeom>
        </p:spPr>
        <p:txBody>
          <a:bodyPr wrap="none">
            <a:spAutoFit/>
          </a:bodyPr>
          <a:lstStyle/>
          <a:p>
            <a:r>
              <a:rPr lang="fa-IR" sz="5400" b="1" dirty="0">
                <a:solidFill>
                  <a:srgbClr val="7030A0"/>
                </a:solidFill>
                <a:cs typeface="B Davat" panose="00000400000000000000" pitchFamily="2" charset="-78"/>
              </a:rPr>
              <a:t>معایب سیستم پایگاه داده</a:t>
            </a:r>
            <a:endParaRPr lang="en-US" sz="5400" b="1" dirty="0">
              <a:solidFill>
                <a:srgbClr val="7030A0"/>
              </a:solidFill>
            </a:endParaRPr>
          </a:p>
        </p:txBody>
      </p:sp>
      <p:sp>
        <p:nvSpPr>
          <p:cNvPr id="3" name="Rectangle 2"/>
          <p:cNvSpPr/>
          <p:nvPr/>
        </p:nvSpPr>
        <p:spPr>
          <a:xfrm>
            <a:off x="1943100" y="1270158"/>
            <a:ext cx="9958387" cy="5139869"/>
          </a:xfrm>
          <a:prstGeom prst="rect">
            <a:avLst/>
          </a:prstGeom>
        </p:spPr>
        <p:txBody>
          <a:bodyPr wrap="square">
            <a:spAutoFit/>
          </a:bodyPr>
          <a:lstStyle/>
          <a:p>
            <a:pPr algn="r"/>
            <a:r>
              <a:rPr lang="fa-IR" sz="3200" dirty="0">
                <a:solidFill>
                  <a:schemeClr val="accent2">
                    <a:lumMod val="75000"/>
                  </a:schemeClr>
                </a:solidFill>
                <a:cs typeface="B Titr" panose="00000700000000000000" pitchFamily="2" charset="-78"/>
              </a:rPr>
              <a:t>عبارتند از:</a:t>
            </a:r>
          </a:p>
          <a:p>
            <a:pPr algn="r"/>
            <a:endParaRPr lang="fa-IR" sz="3200" dirty="0">
              <a:solidFill>
                <a:schemeClr val="accent2">
                  <a:lumMod val="75000"/>
                </a:schemeClr>
              </a:solidFill>
              <a:cs typeface="B Titr" panose="00000700000000000000" pitchFamily="2" charset="-78"/>
            </a:endParaRPr>
          </a:p>
          <a:p>
            <a:pPr algn="r"/>
            <a:r>
              <a:rPr lang="fa-IR" sz="2400" dirty="0">
                <a:cs typeface="B Titr" panose="00000700000000000000" pitchFamily="2" charset="-78"/>
              </a:rPr>
              <a:t>1 طراحی سیستم های پایگاه داده پبچیده تر، دشوارتر و زمان </a:t>
            </a:r>
            <a:r>
              <a:rPr lang="fa-IR" sz="2400" dirty="0" smtClean="0">
                <a:cs typeface="B Titr" panose="00000700000000000000" pitchFamily="2" charset="-78"/>
              </a:rPr>
              <a:t>بر </a:t>
            </a:r>
            <a:r>
              <a:rPr lang="fa-IR" sz="2400" dirty="0">
                <a:cs typeface="B Titr" panose="00000700000000000000" pitchFamily="2" charset="-78"/>
              </a:rPr>
              <a:t>است .</a:t>
            </a:r>
          </a:p>
          <a:p>
            <a:pPr algn="r"/>
            <a:endParaRPr lang="fa-IR" sz="2400" dirty="0">
              <a:cs typeface="B Titr" panose="00000700000000000000" pitchFamily="2" charset="-78"/>
            </a:endParaRPr>
          </a:p>
          <a:p>
            <a:pPr algn="r"/>
            <a:r>
              <a:rPr lang="fa-IR" sz="2400" dirty="0">
                <a:cs typeface="B Titr" panose="00000700000000000000" pitchFamily="2" charset="-78"/>
              </a:rPr>
              <a:t>2 . هزینه قابل توجهی صرف سخت افزار و نصب نرم افزار می شود .</a:t>
            </a:r>
          </a:p>
          <a:p>
            <a:pPr algn="r"/>
            <a:endParaRPr lang="fa-IR" sz="2400" dirty="0">
              <a:cs typeface="B Titr" panose="00000700000000000000" pitchFamily="2" charset="-78"/>
            </a:endParaRPr>
          </a:p>
          <a:p>
            <a:pPr algn="r"/>
            <a:r>
              <a:rPr lang="fa-IR" sz="2400" dirty="0">
                <a:cs typeface="B Titr" panose="00000700000000000000" pitchFamily="2" charset="-78"/>
              </a:rPr>
              <a:t>3 . آسیب دیدن پایگاه داده روی کليه برنامه های کاربردی تاثیر می گذارد .</a:t>
            </a:r>
          </a:p>
          <a:p>
            <a:pPr algn="r"/>
            <a:endParaRPr lang="fa-IR" sz="2400" dirty="0">
              <a:cs typeface="B Titr" panose="00000700000000000000" pitchFamily="2" charset="-78"/>
            </a:endParaRPr>
          </a:p>
          <a:p>
            <a:pPr algn="r"/>
            <a:r>
              <a:rPr lang="fa-IR" sz="2400" dirty="0">
                <a:cs typeface="B Titr" panose="00000700000000000000" pitchFamily="2" charset="-78"/>
              </a:rPr>
              <a:t>4 . هزینه زیاد برای تبدیل از سیستم فایلی به سیستم پایگاه داده نیاز است .</a:t>
            </a:r>
          </a:p>
          <a:p>
            <a:pPr algn="r"/>
            <a:endParaRPr lang="fa-IR" sz="2400" dirty="0">
              <a:cs typeface="B Titr" panose="00000700000000000000" pitchFamily="2" charset="-78"/>
            </a:endParaRPr>
          </a:p>
          <a:p>
            <a:pPr algn="r"/>
            <a:r>
              <a:rPr lang="fa-IR" sz="2400" dirty="0">
                <a:cs typeface="B Titr" panose="00000700000000000000" pitchFamily="2" charset="-78"/>
              </a:rPr>
              <a:t>5 . نیازمند تعلیم اوليه برنامه نویسان و کاربران و استخدام کارمندان خاص پایگاه داده است .</a:t>
            </a:r>
          </a:p>
          <a:p>
            <a:pPr algn="r"/>
            <a:endParaRPr lang="fa-IR" sz="2400" dirty="0">
              <a:cs typeface="B Titr" panose="00000700000000000000" pitchFamily="2" charset="-78"/>
            </a:endParaRPr>
          </a:p>
          <a:p>
            <a:pPr algn="r"/>
            <a:r>
              <a:rPr lang="fa-IR" sz="2400" dirty="0">
                <a:cs typeface="B Titr" panose="00000700000000000000" pitchFamily="2" charset="-78"/>
              </a:rPr>
              <a:t>6 . نیاز به تهیه چندین کپی پشتیبان از پایگاه داده می باشد .</a:t>
            </a:r>
          </a:p>
        </p:txBody>
      </p:sp>
    </p:spTree>
    <p:extLst>
      <p:ext uri="{BB962C8B-B14F-4D97-AF65-F5344CB8AC3E}">
        <p14:creationId xmlns:p14="http://schemas.microsoft.com/office/powerpoint/2010/main" val="7157685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0" y="576947"/>
            <a:ext cx="4857751" cy="1569660"/>
          </a:xfrm>
          <a:prstGeom prst="rect">
            <a:avLst/>
          </a:prstGeom>
        </p:spPr>
        <p:txBody>
          <a:bodyPr wrap="square">
            <a:spAutoFit/>
          </a:bodyPr>
          <a:lstStyle/>
          <a:p>
            <a:r>
              <a:rPr lang="fa-IR" sz="4800" dirty="0"/>
              <a:t/>
            </a:r>
            <a:br>
              <a:rPr lang="fa-IR" sz="4800" dirty="0"/>
            </a:br>
            <a:endParaRPr lang="en-US" sz="4800" dirty="0"/>
          </a:p>
        </p:txBody>
      </p:sp>
      <p:sp>
        <p:nvSpPr>
          <p:cNvPr id="3" name="Rectangle 2"/>
          <p:cNvSpPr/>
          <p:nvPr/>
        </p:nvSpPr>
        <p:spPr>
          <a:xfrm>
            <a:off x="5805487" y="148322"/>
            <a:ext cx="6096000" cy="1754326"/>
          </a:xfrm>
          <a:prstGeom prst="rect">
            <a:avLst/>
          </a:prstGeom>
        </p:spPr>
        <p:txBody>
          <a:bodyPr>
            <a:spAutoFit/>
          </a:bodyPr>
          <a:lstStyle/>
          <a:p>
            <a:pPr algn="r"/>
            <a:r>
              <a:rPr lang="fa-IR" sz="5400" b="1" dirty="0">
                <a:solidFill>
                  <a:srgbClr val="7030A0"/>
                </a:solidFill>
              </a:rPr>
              <a:t>فصل چهارم:</a:t>
            </a:r>
            <a:r>
              <a:rPr lang="fa-IR" sz="5400" dirty="0"/>
              <a:t/>
            </a:r>
            <a:br>
              <a:rPr lang="fa-IR" sz="5400" dirty="0"/>
            </a:br>
            <a:r>
              <a:rPr lang="fa-IR" sz="5400" dirty="0">
                <a:cs typeface="B Davat" panose="00000400000000000000" pitchFamily="2" charset="-78"/>
              </a:rPr>
              <a:t>سیستم مدیریت پایگاه داده</a:t>
            </a:r>
            <a:endParaRPr lang="en-US" sz="5400" dirty="0"/>
          </a:p>
        </p:txBody>
      </p:sp>
      <p:pic>
        <p:nvPicPr>
          <p:cNvPr id="4" name="Content Placeholder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0388" y="2575232"/>
            <a:ext cx="5686425" cy="379806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1134044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60876" y="186809"/>
            <a:ext cx="8885156" cy="1015663"/>
          </a:xfrm>
          <a:prstGeom prst="rect">
            <a:avLst/>
          </a:prstGeom>
        </p:spPr>
        <p:txBody>
          <a:bodyPr wrap="square">
            <a:spAutoFit/>
          </a:bodyPr>
          <a:lstStyle/>
          <a:p>
            <a:pPr algn="ctr"/>
            <a:r>
              <a:rPr lang="en-US" sz="6000" b="1" dirty="0" smtClean="0">
                <a:solidFill>
                  <a:srgbClr val="7030A0"/>
                </a:solidFill>
                <a:cs typeface="B Davat" panose="00000400000000000000" pitchFamily="2" charset="-78"/>
              </a:rPr>
              <a:t>*</a:t>
            </a:r>
            <a:r>
              <a:rPr lang="fa-IR" sz="6000" b="1" dirty="0" smtClean="0">
                <a:solidFill>
                  <a:srgbClr val="7030A0"/>
                </a:solidFill>
                <a:cs typeface="B Davat" panose="00000400000000000000" pitchFamily="2" charset="-78"/>
              </a:rPr>
              <a:t>تعریف </a:t>
            </a:r>
            <a:r>
              <a:rPr lang="fa-IR" sz="6000" b="1" dirty="0">
                <a:solidFill>
                  <a:srgbClr val="7030A0"/>
                </a:solidFill>
                <a:cs typeface="B Davat" panose="00000400000000000000" pitchFamily="2" charset="-78"/>
              </a:rPr>
              <a:t>سیستم مدیریت پایگاه </a:t>
            </a:r>
            <a:r>
              <a:rPr lang="fa-IR" sz="6000" b="1" dirty="0" smtClean="0">
                <a:solidFill>
                  <a:srgbClr val="7030A0"/>
                </a:solidFill>
                <a:cs typeface="B Davat" panose="00000400000000000000" pitchFamily="2" charset="-78"/>
              </a:rPr>
              <a:t>داده</a:t>
            </a:r>
            <a:r>
              <a:rPr lang="en-US" sz="6000" b="1" dirty="0" smtClean="0">
                <a:solidFill>
                  <a:srgbClr val="7030A0"/>
                </a:solidFill>
                <a:cs typeface="B Davat" panose="00000400000000000000" pitchFamily="2" charset="-78"/>
              </a:rPr>
              <a:t>*</a:t>
            </a:r>
            <a:endParaRPr lang="en-US" sz="6000" b="1" dirty="0">
              <a:solidFill>
                <a:srgbClr val="7030A0"/>
              </a:solidFill>
            </a:endParaRPr>
          </a:p>
        </p:txBody>
      </p:sp>
      <p:sp>
        <p:nvSpPr>
          <p:cNvPr id="3" name="Rectangle 2"/>
          <p:cNvSpPr/>
          <p:nvPr/>
        </p:nvSpPr>
        <p:spPr>
          <a:xfrm>
            <a:off x="1172546" y="2243047"/>
            <a:ext cx="10661815" cy="2862322"/>
          </a:xfrm>
          <a:prstGeom prst="rect">
            <a:avLst/>
          </a:prstGeom>
        </p:spPr>
        <p:txBody>
          <a:bodyPr wrap="square">
            <a:spAutoFit/>
          </a:bodyPr>
          <a:lstStyle/>
          <a:p>
            <a:pPr algn="r"/>
            <a:r>
              <a:rPr lang="fa-IR" sz="3600" dirty="0">
                <a:cs typeface="B Titr" panose="00000700000000000000" pitchFamily="2" charset="-78"/>
              </a:rPr>
              <a:t>سیستم مدیریت پایگاه داده مهمترین نرم افزاری در سیستم پایگاه داده است كه به عنوان رابط بین پایگاه داده و کاربر و برنامه ها ی کاربردی عمل مي </a:t>
            </a:r>
            <a:r>
              <a:rPr lang="fa-IR" sz="3600" dirty="0" smtClean="0">
                <a:cs typeface="B Titr" panose="00000700000000000000" pitchFamily="2" charset="-78"/>
              </a:rPr>
              <a:t>نمايد.كليه </a:t>
            </a:r>
            <a:r>
              <a:rPr lang="fa-IR" sz="3600" dirty="0">
                <a:cs typeface="B Titr" panose="00000700000000000000" pitchFamily="2" charset="-78"/>
              </a:rPr>
              <a:t>فایل هاي پایگاه داده فقط در اختیار این نرم افزار قرار گرفته و دستیابی به آنها  تنها از طریق سیستم مدیریت پایگاه داده امكان پذير است.</a:t>
            </a:r>
            <a:endParaRPr lang="en-US" sz="3600" dirty="0">
              <a:cs typeface="B Titr" panose="00000700000000000000" pitchFamily="2" charset="-78"/>
            </a:endParaRPr>
          </a:p>
        </p:txBody>
      </p:sp>
    </p:spTree>
    <p:extLst>
      <p:ext uri="{BB962C8B-B14F-4D97-AF65-F5344CB8AC3E}">
        <p14:creationId xmlns:p14="http://schemas.microsoft.com/office/powerpoint/2010/main" val="7128372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57412" y="0"/>
            <a:ext cx="8671239" cy="923330"/>
          </a:xfrm>
          <a:prstGeom prst="rect">
            <a:avLst/>
          </a:prstGeom>
        </p:spPr>
        <p:txBody>
          <a:bodyPr wrap="square">
            <a:spAutoFit/>
          </a:bodyPr>
          <a:lstStyle/>
          <a:p>
            <a:pPr algn="ctr"/>
            <a:r>
              <a:rPr lang="fa-IR" sz="5400" b="1" dirty="0">
                <a:solidFill>
                  <a:srgbClr val="7030A0"/>
                </a:solidFill>
                <a:cs typeface="B Davat" panose="00000400000000000000" pitchFamily="2" charset="-78"/>
              </a:rPr>
              <a:t>تاریخچه سیستم مدیریت پایگاه </a:t>
            </a:r>
            <a:r>
              <a:rPr lang="fa-IR" sz="5400" b="1" dirty="0" smtClean="0">
                <a:solidFill>
                  <a:srgbClr val="7030A0"/>
                </a:solidFill>
                <a:cs typeface="B Davat" panose="00000400000000000000" pitchFamily="2" charset="-78"/>
              </a:rPr>
              <a:t>داده</a:t>
            </a:r>
            <a:endParaRPr lang="en-US" sz="5400" b="1" dirty="0">
              <a:solidFill>
                <a:srgbClr val="7030A0"/>
              </a:solidFill>
            </a:endParaRPr>
          </a:p>
        </p:txBody>
      </p:sp>
      <p:sp>
        <p:nvSpPr>
          <p:cNvPr id="3" name="Rectangle 2"/>
          <p:cNvSpPr/>
          <p:nvPr/>
        </p:nvSpPr>
        <p:spPr>
          <a:xfrm>
            <a:off x="5428144" y="1598355"/>
            <a:ext cx="6763856" cy="5016758"/>
          </a:xfrm>
          <a:prstGeom prst="rect">
            <a:avLst/>
          </a:prstGeom>
        </p:spPr>
        <p:txBody>
          <a:bodyPr wrap="square">
            <a:spAutoFit/>
          </a:bodyPr>
          <a:lstStyle/>
          <a:p>
            <a:pPr algn="ctr"/>
            <a:r>
              <a:rPr lang="fa-IR" sz="3200" dirty="0">
                <a:cs typeface="B Titr" panose="00000700000000000000" pitchFamily="2" charset="-78"/>
              </a:rPr>
              <a:t>اولین کاربرد سیستم  مدیریت  پایگاه  داده  در دهه ۶۰   گسترش یافت. </a:t>
            </a:r>
            <a:r>
              <a:rPr lang="fa-IR" sz="3200" dirty="0" smtClean="0">
                <a:cs typeface="B Titr" panose="00000700000000000000" pitchFamily="2" charset="-78"/>
              </a:rPr>
              <a:t>ازپیشگامان این  شاخه  چارلز  بکمن  میباشد.  مقالات  </a:t>
            </a:r>
            <a:r>
              <a:rPr lang="fa-IR" sz="3200" dirty="0">
                <a:cs typeface="B Titr" panose="00000700000000000000" pitchFamily="2" charset="-78"/>
              </a:rPr>
              <a:t>بکمن  این  را نشان داد که فرضیات </a:t>
            </a:r>
            <a:r>
              <a:rPr lang="fa-IR" sz="3200" dirty="0" smtClean="0">
                <a:cs typeface="B Titr" panose="00000700000000000000" pitchFamily="2" charset="-78"/>
              </a:rPr>
              <a:t>اوکاربرد  </a:t>
            </a:r>
            <a:r>
              <a:rPr lang="fa-IR" sz="3200" dirty="0">
                <a:cs typeface="B Titr" panose="00000700000000000000" pitchFamily="2" charset="-78"/>
              </a:rPr>
              <a:t>بسیار </a:t>
            </a:r>
            <a:r>
              <a:rPr lang="fa-IR" sz="3200" dirty="0" smtClean="0">
                <a:cs typeface="B Titr" panose="00000700000000000000" pitchFamily="2" charset="-78"/>
              </a:rPr>
              <a:t>موثرتری  </a:t>
            </a:r>
            <a:r>
              <a:rPr lang="fa-IR" sz="3200" dirty="0">
                <a:cs typeface="B Titr" panose="00000700000000000000" pitchFamily="2" charset="-78"/>
              </a:rPr>
              <a:t>برای  دسترسی  به وسایل ذخیره سازی را مهیا می کند</a:t>
            </a:r>
            <a:r>
              <a:rPr lang="fa-IR" sz="3200" dirty="0" smtClean="0">
                <a:cs typeface="B Titr" panose="00000700000000000000" pitchFamily="2" charset="-78"/>
              </a:rPr>
              <a:t>. درآن </a:t>
            </a:r>
            <a:r>
              <a:rPr lang="fa-IR" sz="3200" dirty="0">
                <a:cs typeface="B Titr" panose="00000700000000000000" pitchFamily="2" charset="-78"/>
              </a:rPr>
              <a:t>زمان‌ ها  پردازش </a:t>
            </a:r>
            <a:r>
              <a:rPr lang="fa-IR" sz="3200" dirty="0" smtClean="0">
                <a:cs typeface="B Titr" panose="00000700000000000000" pitchFamily="2" charset="-78"/>
              </a:rPr>
              <a:t>داده  </a:t>
            </a:r>
            <a:r>
              <a:rPr lang="fa-IR" sz="3200" dirty="0">
                <a:cs typeface="B Titr" panose="00000700000000000000" pitchFamily="2" charset="-78"/>
              </a:rPr>
              <a:t>بر  پایه  </a:t>
            </a:r>
            <a:r>
              <a:rPr lang="fa-IR" sz="3200" dirty="0" smtClean="0">
                <a:cs typeface="B Titr" panose="00000700000000000000" pitchFamily="2" charset="-78"/>
              </a:rPr>
              <a:t>کارت های </a:t>
            </a:r>
            <a:r>
              <a:rPr lang="fa-IR" sz="3200" dirty="0">
                <a:cs typeface="B Titr" panose="00000700000000000000" pitchFamily="2" charset="-78"/>
              </a:rPr>
              <a:t>منگنه و نوارهای مغناطیسی بود که پردازش سری اطلاعات را مهیا می </a:t>
            </a:r>
            <a:r>
              <a:rPr lang="fa-IR" sz="3200" dirty="0" smtClean="0">
                <a:cs typeface="B Titr" panose="00000700000000000000" pitchFamily="2" charset="-78"/>
              </a:rPr>
              <a:t>کرد.</a:t>
            </a:r>
            <a:endParaRPr lang="en-US" sz="3200" dirty="0">
              <a:cs typeface="B Titr" panose="00000700000000000000" pitchFamily="2" charset="-78"/>
            </a:endParaRPr>
          </a:p>
          <a:p>
            <a:pPr algn="ctr"/>
            <a:endParaRPr lang="en-US" sz="32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57376" y="1598355"/>
            <a:ext cx="2971799" cy="4330958"/>
          </a:xfrm>
          <a:prstGeom prst="rect">
            <a:avLst/>
          </a:prstGeom>
        </p:spPr>
      </p:pic>
    </p:spTree>
    <p:extLst>
      <p:ext uri="{BB962C8B-B14F-4D97-AF65-F5344CB8AC3E}">
        <p14:creationId xmlns:p14="http://schemas.microsoft.com/office/powerpoint/2010/main" val="1037418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97150" y="0"/>
            <a:ext cx="6505307" cy="923330"/>
          </a:xfrm>
          <a:prstGeom prst="rect">
            <a:avLst/>
          </a:prstGeom>
        </p:spPr>
        <p:txBody>
          <a:bodyPr wrap="none">
            <a:spAutoFit/>
          </a:bodyPr>
          <a:lstStyle/>
          <a:p>
            <a:r>
              <a:rPr lang="fa-IR" sz="5400" b="1" dirty="0">
                <a:solidFill>
                  <a:srgbClr val="7030A0"/>
                </a:solidFill>
                <a:cs typeface="B Davat" panose="00000400000000000000" pitchFamily="2" charset="-78"/>
              </a:rPr>
              <a:t>وظایف سیستم مدیریت پایگاه داده</a:t>
            </a:r>
            <a:endParaRPr lang="en-US" sz="5400" b="1" dirty="0">
              <a:solidFill>
                <a:srgbClr val="7030A0"/>
              </a:solidFill>
            </a:endParaRPr>
          </a:p>
        </p:txBody>
      </p:sp>
      <p:sp>
        <p:nvSpPr>
          <p:cNvPr id="3" name="Rectangle 2"/>
          <p:cNvSpPr/>
          <p:nvPr/>
        </p:nvSpPr>
        <p:spPr>
          <a:xfrm>
            <a:off x="1714500" y="1511558"/>
            <a:ext cx="10091737" cy="4832092"/>
          </a:xfrm>
          <a:prstGeom prst="rect">
            <a:avLst/>
          </a:prstGeom>
        </p:spPr>
        <p:txBody>
          <a:bodyPr wrap="square">
            <a:spAutoFit/>
          </a:bodyPr>
          <a:lstStyle/>
          <a:p>
            <a:pPr algn="ctr"/>
            <a:r>
              <a:rPr lang="fa-IR" sz="2800" dirty="0">
                <a:cs typeface="B Titr" panose="00000700000000000000" pitchFamily="2" charset="-78"/>
              </a:rPr>
              <a:t>وظایف سیستم مدیریت پایگاه داده در سیستم های مختلف تا حدودی متفاوت بوده و بستگی به نوع کاربران آن دارد. اما به طور كلي این وظایف </a:t>
            </a:r>
            <a:r>
              <a:rPr lang="fa-IR" sz="2800" dirty="0" smtClean="0">
                <a:cs typeface="B Titr" panose="00000700000000000000" pitchFamily="2" charset="-78"/>
              </a:rPr>
              <a:t>عبارتند از: </a:t>
            </a:r>
          </a:p>
          <a:p>
            <a:pPr algn="ctr"/>
            <a:r>
              <a:rPr lang="fa-IR" sz="2800" dirty="0" smtClean="0">
                <a:solidFill>
                  <a:schemeClr val="accent2">
                    <a:lumMod val="50000"/>
                  </a:schemeClr>
                </a:solidFill>
                <a:cs typeface="B Titr" panose="00000700000000000000" pitchFamily="2" charset="-78"/>
              </a:rPr>
              <a:t>1.</a:t>
            </a:r>
            <a:r>
              <a:rPr lang="fa-IR" sz="2800" dirty="0" smtClean="0">
                <a:cs typeface="B Titr" panose="00000700000000000000" pitchFamily="2" charset="-78"/>
              </a:rPr>
              <a:t>امکان  تعریف  پایگاه داده</a:t>
            </a:r>
            <a:endParaRPr lang="fa-IR" sz="2800" dirty="0" smtClean="0">
              <a:solidFill>
                <a:srgbClr val="FF0000"/>
              </a:solidFill>
              <a:cs typeface="B Titr" panose="00000700000000000000" pitchFamily="2" charset="-78"/>
            </a:endParaRPr>
          </a:p>
          <a:p>
            <a:pPr algn="ctr"/>
            <a:endParaRPr lang="fa-IR" sz="2800" dirty="0">
              <a:cs typeface="B Titr" panose="00000700000000000000" pitchFamily="2" charset="-78"/>
            </a:endParaRPr>
          </a:p>
          <a:p>
            <a:pPr algn="ctr"/>
            <a:r>
              <a:rPr lang="fa-IR" sz="2800" dirty="0" smtClean="0">
                <a:solidFill>
                  <a:schemeClr val="accent2">
                    <a:lumMod val="50000"/>
                  </a:schemeClr>
                </a:solidFill>
                <a:cs typeface="B Titr" panose="00000700000000000000" pitchFamily="2" charset="-78"/>
              </a:rPr>
              <a:t>2 . </a:t>
            </a:r>
            <a:r>
              <a:rPr lang="fa-IR" sz="2800" dirty="0" smtClean="0">
                <a:cs typeface="B Titr" panose="00000700000000000000" pitchFamily="2" charset="-78"/>
              </a:rPr>
              <a:t>امکان  </a:t>
            </a:r>
            <a:r>
              <a:rPr lang="fa-IR" sz="2800" dirty="0">
                <a:cs typeface="B Titr" panose="00000700000000000000" pitchFamily="2" charset="-78"/>
              </a:rPr>
              <a:t>ایجاد  پایگاه داده</a:t>
            </a:r>
          </a:p>
          <a:p>
            <a:pPr algn="ctr"/>
            <a:endParaRPr lang="fa-IR" sz="2800" dirty="0">
              <a:cs typeface="B Titr" panose="00000700000000000000" pitchFamily="2" charset="-78"/>
            </a:endParaRPr>
          </a:p>
          <a:p>
            <a:pPr algn="ctr"/>
            <a:r>
              <a:rPr lang="fa-IR" sz="2800" dirty="0">
                <a:solidFill>
                  <a:schemeClr val="accent2">
                    <a:lumMod val="50000"/>
                  </a:schemeClr>
                </a:solidFill>
                <a:cs typeface="B Titr" panose="00000700000000000000" pitchFamily="2" charset="-78"/>
              </a:rPr>
              <a:t>3 . </a:t>
            </a:r>
            <a:r>
              <a:rPr lang="fa-IR" sz="2800" dirty="0">
                <a:cs typeface="B Titr" panose="00000700000000000000" pitchFamily="2" charset="-78"/>
              </a:rPr>
              <a:t>امکان  دستکاری  داده ها</a:t>
            </a:r>
          </a:p>
          <a:p>
            <a:pPr algn="ctr"/>
            <a:endParaRPr lang="fa-IR" sz="2800" dirty="0">
              <a:solidFill>
                <a:schemeClr val="accent2">
                  <a:lumMod val="50000"/>
                </a:schemeClr>
              </a:solidFill>
              <a:cs typeface="B Titr" panose="00000700000000000000" pitchFamily="2" charset="-78"/>
            </a:endParaRPr>
          </a:p>
          <a:p>
            <a:pPr algn="ctr"/>
            <a:r>
              <a:rPr lang="fa-IR" sz="2800" dirty="0" smtClean="0">
                <a:solidFill>
                  <a:schemeClr val="accent2">
                    <a:lumMod val="50000"/>
                  </a:schemeClr>
                </a:solidFill>
                <a:cs typeface="B Titr" panose="00000700000000000000" pitchFamily="2" charset="-78"/>
              </a:rPr>
              <a:t>4 . </a:t>
            </a:r>
            <a:r>
              <a:rPr lang="fa-IR" sz="2800" dirty="0" smtClean="0">
                <a:cs typeface="B Titr" panose="00000700000000000000" pitchFamily="2" charset="-78"/>
              </a:rPr>
              <a:t>بازیابی  </a:t>
            </a:r>
            <a:r>
              <a:rPr lang="fa-IR" sz="2800" dirty="0">
                <a:cs typeface="B Titr" panose="00000700000000000000" pitchFamily="2" charset="-78"/>
              </a:rPr>
              <a:t>پایگاه داده</a:t>
            </a:r>
          </a:p>
          <a:p>
            <a:pPr algn="ctr"/>
            <a:endParaRPr lang="fa-IR" sz="2800" dirty="0">
              <a:cs typeface="B Titr" panose="00000700000000000000" pitchFamily="2" charset="-78"/>
            </a:endParaRPr>
          </a:p>
          <a:p>
            <a:pPr algn="ctr"/>
            <a:r>
              <a:rPr lang="fa-IR" sz="2800" dirty="0">
                <a:solidFill>
                  <a:schemeClr val="accent2">
                    <a:lumMod val="50000"/>
                  </a:schemeClr>
                </a:solidFill>
                <a:cs typeface="B Titr" panose="00000700000000000000" pitchFamily="2" charset="-78"/>
              </a:rPr>
              <a:t>5 . </a:t>
            </a:r>
            <a:r>
              <a:rPr lang="fa-IR" sz="2800" dirty="0">
                <a:cs typeface="B Titr" panose="00000700000000000000" pitchFamily="2" charset="-78"/>
              </a:rPr>
              <a:t>بهنگام  سازي پایگاه داده (عملیات درج، حذف و جايگزيني)</a:t>
            </a:r>
          </a:p>
        </p:txBody>
      </p:sp>
    </p:spTree>
    <p:extLst>
      <p:ext uri="{BB962C8B-B14F-4D97-AF65-F5344CB8AC3E}">
        <p14:creationId xmlns:p14="http://schemas.microsoft.com/office/powerpoint/2010/main" val="13307819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00388" y="605790"/>
            <a:ext cx="6400800" cy="5909310"/>
          </a:xfrm>
          <a:prstGeom prst="rect">
            <a:avLst/>
          </a:prstGeom>
        </p:spPr>
        <p:txBody>
          <a:bodyPr wrap="square">
            <a:spAutoFit/>
          </a:bodyPr>
          <a:lstStyle/>
          <a:p>
            <a:pPr algn="ctr"/>
            <a:r>
              <a:rPr lang="fa-IR" sz="3600" dirty="0">
                <a:solidFill>
                  <a:schemeClr val="accent2">
                    <a:lumMod val="50000"/>
                  </a:schemeClr>
                </a:solidFill>
                <a:cs typeface="B Titr" panose="00000700000000000000" pitchFamily="2" charset="-78"/>
              </a:rPr>
              <a:t>6 .</a:t>
            </a:r>
            <a:r>
              <a:rPr lang="fa-IR" sz="3600" dirty="0">
                <a:solidFill>
                  <a:srgbClr val="FF0000"/>
                </a:solidFill>
                <a:cs typeface="B Titr" panose="00000700000000000000" pitchFamily="2" charset="-78"/>
              </a:rPr>
              <a:t> </a:t>
            </a:r>
            <a:r>
              <a:rPr lang="fa-IR" sz="3600" dirty="0">
                <a:cs typeface="B Titr" panose="00000700000000000000" pitchFamily="2" charset="-78"/>
              </a:rPr>
              <a:t>تامین  تسهيلاتي برای کاربر به منظور توسعه سیستم</a:t>
            </a:r>
          </a:p>
          <a:p>
            <a:pPr algn="ctr"/>
            <a:endParaRPr lang="fa-IR" sz="3600" dirty="0">
              <a:cs typeface="B Titr" panose="00000700000000000000" pitchFamily="2" charset="-78"/>
            </a:endParaRPr>
          </a:p>
          <a:p>
            <a:pPr algn="ctr"/>
            <a:r>
              <a:rPr lang="fa-IR" sz="3600" dirty="0">
                <a:solidFill>
                  <a:schemeClr val="accent2">
                    <a:lumMod val="50000"/>
                  </a:schemeClr>
                </a:solidFill>
                <a:cs typeface="B Titr" panose="00000700000000000000" pitchFamily="2" charset="-78"/>
              </a:rPr>
              <a:t>7 . </a:t>
            </a:r>
            <a:r>
              <a:rPr lang="fa-IR" sz="3600" dirty="0">
                <a:cs typeface="B Titr" panose="00000700000000000000" pitchFamily="2" charset="-78"/>
              </a:rPr>
              <a:t>امکان  سازماندهی مجدد</a:t>
            </a:r>
          </a:p>
          <a:p>
            <a:pPr algn="ctr"/>
            <a:endParaRPr lang="fa-IR" sz="3600" dirty="0">
              <a:cs typeface="B Titr" panose="00000700000000000000" pitchFamily="2" charset="-78"/>
            </a:endParaRPr>
          </a:p>
          <a:p>
            <a:pPr algn="ctr"/>
            <a:r>
              <a:rPr lang="fa-IR" sz="3600" dirty="0">
                <a:solidFill>
                  <a:schemeClr val="accent2">
                    <a:lumMod val="50000"/>
                  </a:schemeClr>
                </a:solidFill>
                <a:cs typeface="B Titr" panose="00000700000000000000" pitchFamily="2" charset="-78"/>
              </a:rPr>
              <a:t>8. </a:t>
            </a:r>
            <a:r>
              <a:rPr lang="fa-IR" sz="3600" dirty="0">
                <a:cs typeface="B Titr" panose="00000700000000000000" pitchFamily="2" charset="-78"/>
              </a:rPr>
              <a:t>کنترل  امنیت و جامعیت داده</a:t>
            </a:r>
          </a:p>
          <a:p>
            <a:pPr algn="ctr"/>
            <a:endParaRPr lang="en-US" sz="3600" dirty="0">
              <a:solidFill>
                <a:srgbClr val="FF0000"/>
              </a:solidFill>
              <a:cs typeface="B Titr" panose="00000700000000000000" pitchFamily="2" charset="-78"/>
            </a:endParaRPr>
          </a:p>
          <a:p>
            <a:pPr algn="ctr"/>
            <a:r>
              <a:rPr lang="fa-IR" sz="3600" dirty="0">
                <a:solidFill>
                  <a:schemeClr val="accent2">
                    <a:lumMod val="50000"/>
                  </a:schemeClr>
                </a:solidFill>
                <a:cs typeface="B Titr" panose="00000700000000000000" pitchFamily="2" charset="-78"/>
              </a:rPr>
              <a:t>9 .</a:t>
            </a:r>
            <a:r>
              <a:rPr lang="fa-IR" sz="3600" dirty="0">
                <a:solidFill>
                  <a:srgbClr val="FF0000"/>
                </a:solidFill>
                <a:cs typeface="B Titr" panose="00000700000000000000" pitchFamily="2" charset="-78"/>
              </a:rPr>
              <a:t> </a:t>
            </a:r>
            <a:r>
              <a:rPr lang="fa-IR" sz="3600" dirty="0">
                <a:cs typeface="B Titr" panose="00000700000000000000" pitchFamily="2" charset="-78"/>
              </a:rPr>
              <a:t>ایجاد ديكشنري داده ها</a:t>
            </a:r>
          </a:p>
          <a:p>
            <a:pPr algn="ctr"/>
            <a:endParaRPr lang="fa-IR" sz="3600" dirty="0">
              <a:cs typeface="B Titr" panose="00000700000000000000" pitchFamily="2" charset="-78"/>
            </a:endParaRPr>
          </a:p>
          <a:p>
            <a:pPr algn="ctr"/>
            <a:r>
              <a:rPr lang="fa-IR" sz="3600" dirty="0">
                <a:solidFill>
                  <a:schemeClr val="accent2">
                    <a:lumMod val="50000"/>
                  </a:schemeClr>
                </a:solidFill>
                <a:cs typeface="B Titr" panose="00000700000000000000" pitchFamily="2" charset="-78"/>
              </a:rPr>
              <a:t>10. </a:t>
            </a:r>
            <a:r>
              <a:rPr lang="fa-IR" sz="3600" dirty="0">
                <a:cs typeface="B Titr" panose="00000700000000000000" pitchFamily="2" charset="-78"/>
              </a:rPr>
              <a:t>امکان کنترل کارائی</a:t>
            </a:r>
            <a:endParaRPr lang="en-US" sz="3600" dirty="0">
              <a:cs typeface="B Titr" panose="00000700000000000000" pitchFamily="2" charset="-78"/>
            </a:endParaRPr>
          </a:p>
          <a:p>
            <a:pPr algn="ctr"/>
            <a:endParaRPr lang="en-US" dirty="0"/>
          </a:p>
        </p:txBody>
      </p:sp>
    </p:spTree>
    <p:extLst>
      <p:ext uri="{BB962C8B-B14F-4D97-AF65-F5344CB8AC3E}">
        <p14:creationId xmlns:p14="http://schemas.microsoft.com/office/powerpoint/2010/main" val="40439582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7968" y="142875"/>
            <a:ext cx="7176965" cy="923330"/>
          </a:xfrm>
          <a:prstGeom prst="rect">
            <a:avLst/>
          </a:prstGeom>
        </p:spPr>
        <p:txBody>
          <a:bodyPr wrap="none">
            <a:spAutoFit/>
          </a:bodyPr>
          <a:lstStyle/>
          <a:p>
            <a:r>
              <a:rPr lang="fa-IR" sz="5400" b="1" dirty="0">
                <a:solidFill>
                  <a:srgbClr val="7030A0"/>
                </a:solidFill>
                <a:cs typeface="B Davat" panose="00000400000000000000" pitchFamily="2" charset="-78"/>
              </a:rPr>
              <a:t>انواع سیستم های مدیریت پایگاه داده</a:t>
            </a:r>
            <a:endParaRPr lang="en-US" sz="5400" b="1" dirty="0">
              <a:solidFill>
                <a:srgbClr val="7030A0"/>
              </a:solidFill>
            </a:endParaRPr>
          </a:p>
        </p:txBody>
      </p:sp>
      <p:sp>
        <p:nvSpPr>
          <p:cNvPr id="3" name="Rectangle 2"/>
          <p:cNvSpPr/>
          <p:nvPr/>
        </p:nvSpPr>
        <p:spPr>
          <a:xfrm>
            <a:off x="1160902" y="1518494"/>
            <a:ext cx="11031098" cy="4770537"/>
          </a:xfrm>
          <a:prstGeom prst="rect">
            <a:avLst/>
          </a:prstGeom>
        </p:spPr>
        <p:txBody>
          <a:bodyPr wrap="square">
            <a:spAutoFit/>
          </a:bodyPr>
          <a:lstStyle/>
          <a:p>
            <a:pPr algn="ctr"/>
            <a:r>
              <a:rPr lang="fa-IR" sz="2400" dirty="0">
                <a:cs typeface="B Titr" panose="00000700000000000000" pitchFamily="2" charset="-78"/>
              </a:rPr>
              <a:t>انواع مختلفی  از سیستم های پایگاه داده وجود دارند که هر کدام به منظور خاصی طراحی و پیاده شده اند. دسته بندی سیستم های پایگاه داده به صورت زير انجام گرفته است:</a:t>
            </a:r>
          </a:p>
          <a:p>
            <a:pPr algn="ctr"/>
            <a:r>
              <a:rPr lang="fa-IR" sz="4400" dirty="0" smtClean="0">
                <a:solidFill>
                  <a:schemeClr val="accent2">
                    <a:lumMod val="50000"/>
                  </a:schemeClr>
                </a:solidFill>
                <a:cs typeface="B Titr" panose="00000700000000000000" pitchFamily="2" charset="-78"/>
              </a:rPr>
              <a:t>1- </a:t>
            </a:r>
            <a:r>
              <a:rPr lang="fa-IR" sz="4400" dirty="0">
                <a:solidFill>
                  <a:schemeClr val="accent2">
                    <a:lumMod val="50000"/>
                  </a:schemeClr>
                </a:solidFill>
                <a:cs typeface="B Titr" panose="00000700000000000000" pitchFamily="2" charset="-78"/>
              </a:rPr>
              <a:t>سیستم مدیریت پایگاه داده توزیع شده</a:t>
            </a:r>
          </a:p>
          <a:p>
            <a:pPr algn="ctr"/>
            <a:r>
              <a:rPr lang="fa-IR" sz="2400" dirty="0">
                <a:cs typeface="B Titr" panose="00000700000000000000" pitchFamily="2" charset="-78"/>
              </a:rPr>
              <a:t>سیستم های توزیع شده بر توزیع داده و همچنین همبستگی فعالیت ها و کنترل روی اجزای توزیع شده </a:t>
            </a:r>
            <a:r>
              <a:rPr lang="fa-IR" sz="2400" dirty="0" smtClean="0">
                <a:cs typeface="B Titr" panose="00000700000000000000" pitchFamily="2" charset="-78"/>
              </a:rPr>
              <a:t>سیستم اثر دارند</a:t>
            </a:r>
            <a:r>
              <a:rPr lang="fa-IR" sz="2400" dirty="0">
                <a:cs typeface="B Titr" panose="00000700000000000000" pitchFamily="2" charset="-78"/>
              </a:rPr>
              <a:t>. اکثر سیستم های توزیع شده برای تقسیم کردن بار کاری يا برای انتقال عملکردهای </a:t>
            </a:r>
            <a:r>
              <a:rPr lang="fa-IR" sz="2400" dirty="0" smtClean="0">
                <a:cs typeface="B Titr" panose="00000700000000000000" pitchFamily="2" charset="-78"/>
              </a:rPr>
              <a:t>پردازش </a:t>
            </a:r>
            <a:r>
              <a:rPr lang="fa-IR" sz="2400" dirty="0">
                <a:cs typeface="B Titr" panose="00000700000000000000" pitchFamily="2" charset="-78"/>
              </a:rPr>
              <a:t>داده به نزدیکی محل انجام این وظایف است. در هر دو حالت هدف نا محسوس بودن توزیع شدگی از ديد کاربر است.</a:t>
            </a:r>
            <a:endParaRPr lang="fa-IR" sz="4400" dirty="0">
              <a:solidFill>
                <a:schemeClr val="accent2">
                  <a:lumMod val="50000"/>
                </a:schemeClr>
              </a:solidFill>
              <a:cs typeface="B Titr" panose="00000700000000000000" pitchFamily="2" charset="-78"/>
            </a:endParaRPr>
          </a:p>
          <a:p>
            <a:pPr algn="ctr"/>
            <a:r>
              <a:rPr lang="fa-IR" sz="4400" dirty="0" smtClean="0">
                <a:solidFill>
                  <a:schemeClr val="accent2">
                    <a:lumMod val="50000"/>
                  </a:schemeClr>
                </a:solidFill>
                <a:cs typeface="B Titr" panose="00000700000000000000" pitchFamily="2" charset="-78"/>
              </a:rPr>
              <a:t>2- </a:t>
            </a:r>
            <a:r>
              <a:rPr lang="fa-IR" sz="4400" dirty="0">
                <a:solidFill>
                  <a:schemeClr val="accent2">
                    <a:lumMod val="50000"/>
                  </a:schemeClr>
                </a:solidFill>
                <a:cs typeface="B Titr" panose="00000700000000000000" pitchFamily="2" charset="-78"/>
              </a:rPr>
              <a:t>سیستم مدیریت پایگاه داده بلادرنگ</a:t>
            </a:r>
          </a:p>
          <a:p>
            <a:pPr algn="ctr"/>
            <a:r>
              <a:rPr lang="fa-IR" sz="2400" dirty="0">
                <a:cs typeface="B Titr" panose="00000700000000000000" pitchFamily="2" charset="-78"/>
              </a:rPr>
              <a:t>سیستم های بلادرنگ سیستم های سریع با سرعت پاسخگوئی بالا هستند که زمان انجام کليه عملیات </a:t>
            </a:r>
            <a:r>
              <a:rPr lang="fa-IR" sz="2400" dirty="0" smtClean="0">
                <a:cs typeface="B Titr" panose="00000700000000000000" pitchFamily="2" charset="-78"/>
              </a:rPr>
              <a:t>نقش مهمی </a:t>
            </a:r>
            <a:r>
              <a:rPr lang="fa-IR" sz="2400" dirty="0">
                <a:cs typeface="B Titr" panose="00000700000000000000" pitchFamily="2" charset="-78"/>
              </a:rPr>
              <a:t>در </a:t>
            </a:r>
            <a:r>
              <a:rPr lang="fa-IR" sz="2400" dirty="0" smtClean="0">
                <a:cs typeface="B Titr" panose="00000700000000000000" pitchFamily="2" charset="-78"/>
              </a:rPr>
              <a:t>آنها دارد</a:t>
            </a:r>
            <a:r>
              <a:rPr lang="fa-IR" sz="2400" dirty="0">
                <a:cs typeface="B Titr" panose="00000700000000000000" pitchFamily="2" charset="-78"/>
              </a:rPr>
              <a:t>. سيستم بلادرنگ در تعامل با دنيای واقعی پاسخ قابل پيش بينی را در قالب زمان می </a:t>
            </a:r>
            <a:r>
              <a:rPr lang="fa-IR" sz="2400" dirty="0" smtClean="0">
                <a:cs typeface="B Titr" panose="00000700000000000000" pitchFamily="2" charset="-78"/>
              </a:rPr>
              <a:t>دهد.ورودی</a:t>
            </a:r>
            <a:r>
              <a:rPr lang="fa-IR" sz="2400" dirty="0">
                <a:cs typeface="B Titr" panose="00000700000000000000" pitchFamily="2" charset="-78"/>
              </a:rPr>
              <a:t>، پردازش و پاسخ هماهنگی از قبل تعريف شده هستند و حد زمانی مشخصی </a:t>
            </a:r>
            <a:r>
              <a:rPr lang="fa-IR" sz="2400" dirty="0" smtClean="0">
                <a:cs typeface="B Titr" panose="00000700000000000000" pitchFamily="2" charset="-78"/>
              </a:rPr>
              <a:t>دارند.</a:t>
            </a:r>
            <a:endParaRPr lang="en-US" sz="2400" dirty="0">
              <a:solidFill>
                <a:schemeClr val="accent2">
                  <a:lumMod val="50000"/>
                </a:schemeClr>
              </a:solidFill>
              <a:cs typeface="B Titr" panose="00000700000000000000" pitchFamily="2" charset="-78"/>
            </a:endParaRPr>
          </a:p>
        </p:txBody>
      </p:sp>
    </p:spTree>
    <p:extLst>
      <p:ext uri="{BB962C8B-B14F-4D97-AF65-F5344CB8AC3E}">
        <p14:creationId xmlns:p14="http://schemas.microsoft.com/office/powerpoint/2010/main" val="36756154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71626" y="695325"/>
            <a:ext cx="10358440" cy="5663089"/>
          </a:xfrm>
          <a:prstGeom prst="rect">
            <a:avLst/>
          </a:prstGeom>
        </p:spPr>
        <p:txBody>
          <a:bodyPr wrap="square">
            <a:spAutoFit/>
          </a:bodyPr>
          <a:lstStyle/>
          <a:p>
            <a:pPr algn="ctr"/>
            <a:r>
              <a:rPr lang="fa-IR" sz="4000" b="1" dirty="0" smtClean="0">
                <a:solidFill>
                  <a:schemeClr val="accent2">
                    <a:lumMod val="50000"/>
                  </a:schemeClr>
                </a:solidFill>
                <a:cs typeface="B Titr" panose="00000700000000000000" pitchFamily="2" charset="-78"/>
              </a:rPr>
              <a:t>3</a:t>
            </a:r>
            <a:r>
              <a:rPr lang="fa-IR" sz="4400" b="1" dirty="0" smtClean="0">
                <a:solidFill>
                  <a:schemeClr val="accent2">
                    <a:lumMod val="50000"/>
                  </a:schemeClr>
                </a:solidFill>
                <a:cs typeface="B Titr" panose="00000700000000000000" pitchFamily="2" charset="-78"/>
              </a:rPr>
              <a:t> -سیستم مدیریت پایگاه داده تحمل پذیرخطا</a:t>
            </a:r>
          </a:p>
          <a:p>
            <a:pPr algn="ctr"/>
            <a:endParaRPr lang="fa-IR" sz="1600" dirty="0" smtClean="0">
              <a:solidFill>
                <a:schemeClr val="accent2">
                  <a:lumMod val="50000"/>
                </a:schemeClr>
              </a:solidFill>
              <a:cs typeface="B Davat" panose="00000400000000000000" pitchFamily="2" charset="-78"/>
            </a:endParaRPr>
          </a:p>
          <a:p>
            <a:pPr algn="ctr"/>
            <a:r>
              <a:rPr lang="fa-IR" sz="2400" dirty="0" smtClean="0">
                <a:cs typeface="B Titr" panose="00000700000000000000" pitchFamily="2" charset="-78"/>
              </a:rPr>
              <a:t>سیستم تحمل پذیر خطا سرویس هایی را دارد که با ناتوانی های اجزای سخت افزاری و نرم افزاری برخورد می کند. برای رسيدن به اين منظور بايد کليه نقاطی که احتمال نقصی در آنها وجود دارد از قبل بررسی شده، ابزارهایی برای تشخيص، اصلاح و يا  ترميم آنها به نحوی طراحی شود که کمترین  تاثیر را روی برنامه های کاربردی بگذارند.</a:t>
            </a:r>
          </a:p>
          <a:p>
            <a:pPr algn="ctr"/>
            <a:endParaRPr lang="fa-IR" sz="2400" dirty="0" smtClean="0">
              <a:cs typeface="B Titr" panose="00000700000000000000" pitchFamily="2" charset="-78"/>
            </a:endParaRPr>
          </a:p>
          <a:p>
            <a:pPr algn="ctr"/>
            <a:r>
              <a:rPr lang="fa-IR" sz="4400" b="1" dirty="0" smtClean="0">
                <a:solidFill>
                  <a:schemeClr val="accent2">
                    <a:lumMod val="50000"/>
                  </a:schemeClr>
                </a:solidFill>
                <a:cs typeface="B Titr" panose="00000700000000000000" pitchFamily="2" charset="-78"/>
              </a:rPr>
              <a:t>4- سیستم مدیریت پایگاه داده مطمئن</a:t>
            </a:r>
          </a:p>
          <a:p>
            <a:pPr algn="ctr"/>
            <a:endParaRPr lang="fa-IR" dirty="0" smtClean="0">
              <a:solidFill>
                <a:schemeClr val="accent2">
                  <a:lumMod val="50000"/>
                </a:schemeClr>
              </a:solidFill>
              <a:cs typeface="B Davat" panose="00000400000000000000" pitchFamily="2" charset="-78"/>
            </a:endParaRPr>
          </a:p>
          <a:p>
            <a:pPr algn="ctr"/>
            <a:r>
              <a:rPr lang="fa-IR" sz="2400" dirty="0" smtClean="0">
                <a:cs typeface="B Titr" panose="00000700000000000000" pitchFamily="2" charset="-78"/>
              </a:rPr>
              <a:t>در يک سيستم مطمئن کليه اعمالی که کاربران و برنامه های کاربردی اجازه دارند انجام دهند همچنين زمان و مقدار انجام آنها کنترل می شوند. به عنوان مثال يک سيستم پرسنلی ممكن است درنظرداشته باشد به کليه کاربران اجازه دستيابی به سابقه پرسنلی خودشان و استخراج اطلاعات شغلی شان را بدهد اما دسترسی به سابقه کارمندان ديگر يا حتی برخی اطلاعات مربوط به خودشان امكان پذير نباشد.</a:t>
            </a:r>
            <a:endParaRPr lang="en-US" sz="4400" dirty="0">
              <a:solidFill>
                <a:schemeClr val="accent2">
                  <a:lumMod val="50000"/>
                </a:schemeClr>
              </a:solidFill>
              <a:cs typeface="B Titr" panose="00000700000000000000" pitchFamily="2" charset="-78"/>
            </a:endParaRPr>
          </a:p>
        </p:txBody>
      </p:sp>
    </p:spTree>
    <p:extLst>
      <p:ext uri="{BB962C8B-B14F-4D97-AF65-F5344CB8AC3E}">
        <p14:creationId xmlns:p14="http://schemas.microsoft.com/office/powerpoint/2010/main" val="36542430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43061" y="588110"/>
            <a:ext cx="9901239" cy="5539978"/>
          </a:xfrm>
          <a:prstGeom prst="rect">
            <a:avLst/>
          </a:prstGeom>
        </p:spPr>
        <p:txBody>
          <a:bodyPr wrap="square">
            <a:spAutoFit/>
          </a:bodyPr>
          <a:lstStyle/>
          <a:p>
            <a:pPr algn="ctr"/>
            <a:r>
              <a:rPr lang="fa-IR" sz="4800" b="1" dirty="0" smtClean="0">
                <a:solidFill>
                  <a:schemeClr val="accent2">
                    <a:lumMod val="50000"/>
                  </a:schemeClr>
                </a:solidFill>
                <a:cs typeface="B Titr" panose="00000700000000000000" pitchFamily="2" charset="-78"/>
              </a:rPr>
              <a:t>5- </a:t>
            </a:r>
            <a:r>
              <a:rPr lang="fa-IR" sz="4800" b="1" dirty="0">
                <a:solidFill>
                  <a:schemeClr val="accent2">
                    <a:lumMod val="50000"/>
                  </a:schemeClr>
                </a:solidFill>
                <a:cs typeface="B Titr" panose="00000700000000000000" pitchFamily="2" charset="-78"/>
              </a:rPr>
              <a:t>سیستم مدیریت پایگاه داده نا همگون</a:t>
            </a:r>
          </a:p>
          <a:p>
            <a:pPr algn="ctr"/>
            <a:r>
              <a:rPr lang="fa-IR" sz="2800" dirty="0">
                <a:cs typeface="B Titr" panose="00000700000000000000" pitchFamily="2" charset="-78"/>
              </a:rPr>
              <a:t>سیستم نا همگون از سیستم مدیریت پایگاه داده های مختلف تشكيل شده است. برای مثال شعب يک شرکت هر کدام منحصرا نيازهای پردازشی خود را با سخت افزار و نرم افزارجداگانه برطرف می کنند. اگر نیاز </a:t>
            </a:r>
            <a:r>
              <a:rPr lang="fa-IR" sz="2800" dirty="0" smtClean="0">
                <a:cs typeface="B Titr" panose="00000700000000000000" pitchFamily="2" charset="-78"/>
              </a:rPr>
              <a:t>باشد </a:t>
            </a:r>
            <a:r>
              <a:rPr lang="fa-IR" sz="2800" dirty="0">
                <a:cs typeface="B Titr" panose="00000700000000000000" pitchFamily="2" charset="-78"/>
              </a:rPr>
              <a:t>این سیستم ها با هم فعل و انفعال داشته باشند و از طریق شبکه به هم پیوند داده شوند يک سیستم </a:t>
            </a:r>
            <a:r>
              <a:rPr lang="fa-IR" sz="2800" dirty="0" smtClean="0">
                <a:cs typeface="B Titr" panose="00000700000000000000" pitchFamily="2" charset="-78"/>
              </a:rPr>
              <a:t>مدیریت </a:t>
            </a:r>
            <a:r>
              <a:rPr lang="fa-IR" sz="2800" dirty="0">
                <a:cs typeface="B Titr" panose="00000700000000000000" pitchFamily="2" charset="-78"/>
              </a:rPr>
              <a:t>پایگاه داده نا همگون ایجاد می شود تا پایگاه داده های مختلف با هم ارتباط برقرار کند</a:t>
            </a:r>
            <a:r>
              <a:rPr lang="fa-IR" sz="2800" dirty="0" smtClean="0">
                <a:cs typeface="B Titr" panose="00000700000000000000" pitchFamily="2" charset="-78"/>
              </a:rPr>
              <a:t>.</a:t>
            </a:r>
            <a:endParaRPr lang="fa-IR" sz="4800" dirty="0">
              <a:solidFill>
                <a:schemeClr val="accent2">
                  <a:lumMod val="50000"/>
                </a:schemeClr>
              </a:solidFill>
              <a:cs typeface="B Titr" panose="00000700000000000000" pitchFamily="2" charset="-78"/>
            </a:endParaRPr>
          </a:p>
          <a:p>
            <a:pPr algn="ctr"/>
            <a:r>
              <a:rPr lang="fa-IR" sz="5400" b="1" dirty="0" smtClean="0">
                <a:solidFill>
                  <a:schemeClr val="accent2">
                    <a:lumMod val="50000"/>
                  </a:schemeClr>
                </a:solidFill>
                <a:cs typeface="B Titr" panose="00000700000000000000" pitchFamily="2" charset="-78"/>
              </a:rPr>
              <a:t>6-سیستم </a:t>
            </a:r>
            <a:r>
              <a:rPr lang="fa-IR" sz="5400" b="1" dirty="0">
                <a:solidFill>
                  <a:schemeClr val="accent2">
                    <a:lumMod val="50000"/>
                  </a:schemeClr>
                </a:solidFill>
                <a:cs typeface="B Titr" panose="00000700000000000000" pitchFamily="2" charset="-78"/>
              </a:rPr>
              <a:t>مدیریت پایگاه داده </a:t>
            </a:r>
            <a:r>
              <a:rPr lang="fa-IR" sz="5400" b="1" dirty="0" smtClean="0">
                <a:solidFill>
                  <a:schemeClr val="accent2">
                    <a:lumMod val="50000"/>
                  </a:schemeClr>
                </a:solidFill>
                <a:cs typeface="B Titr" panose="00000700000000000000" pitchFamily="2" charset="-78"/>
              </a:rPr>
              <a:t>متحد</a:t>
            </a:r>
            <a:endParaRPr lang="fa-IR" sz="2400" dirty="0">
              <a:solidFill>
                <a:schemeClr val="accent2">
                  <a:lumMod val="50000"/>
                </a:schemeClr>
              </a:solidFill>
              <a:cs typeface="B Titr" panose="00000700000000000000" pitchFamily="2" charset="-78"/>
            </a:endParaRPr>
          </a:p>
          <a:p>
            <a:pPr algn="ctr"/>
            <a:r>
              <a:rPr lang="fa-IR" sz="2800" dirty="0">
                <a:cs typeface="B Titr" panose="00000700000000000000" pitchFamily="2" charset="-78"/>
              </a:rPr>
              <a:t>نسل جدید سیستم های مدیریت پایگاه داده سعی دارند اطلاعات جمع آوری شده از سنسورها را مستقیماً </a:t>
            </a:r>
            <a:r>
              <a:rPr lang="fa-IR" sz="2800" dirty="0" smtClean="0">
                <a:cs typeface="B Titr" panose="00000700000000000000" pitchFamily="2" charset="-78"/>
              </a:rPr>
              <a:t>ذخيره </a:t>
            </a:r>
            <a:r>
              <a:rPr lang="fa-IR" sz="2800" dirty="0">
                <a:cs typeface="B Titr" panose="00000700000000000000" pitchFamily="2" charset="-78"/>
              </a:rPr>
              <a:t>کنند. اين سیستم ها از پایگاه های دانش نیز حمایت می کنند.</a:t>
            </a:r>
            <a:endParaRPr lang="fa-IR" sz="4800" dirty="0">
              <a:solidFill>
                <a:schemeClr val="accent2">
                  <a:lumMod val="50000"/>
                </a:schemeClr>
              </a:solidFill>
              <a:cs typeface="B Titr" panose="00000700000000000000" pitchFamily="2" charset="-78"/>
            </a:endParaRPr>
          </a:p>
        </p:txBody>
      </p:sp>
    </p:spTree>
    <p:extLst>
      <p:ext uri="{BB962C8B-B14F-4D97-AF65-F5344CB8AC3E}">
        <p14:creationId xmlns:p14="http://schemas.microsoft.com/office/powerpoint/2010/main" val="28181946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43113" y="1053763"/>
            <a:ext cx="9186862" cy="4708981"/>
          </a:xfrm>
          <a:prstGeom prst="rect">
            <a:avLst/>
          </a:prstGeom>
        </p:spPr>
        <p:txBody>
          <a:bodyPr wrap="square">
            <a:spAutoFit/>
          </a:bodyPr>
          <a:lstStyle/>
          <a:p>
            <a:pPr algn="ctr"/>
            <a:r>
              <a:rPr lang="fa-IR" sz="4400" dirty="0" smtClean="0">
                <a:solidFill>
                  <a:schemeClr val="accent2">
                    <a:lumMod val="50000"/>
                  </a:schemeClr>
                </a:solidFill>
                <a:cs typeface="B Titr" panose="00000700000000000000" pitchFamily="2" charset="-78"/>
              </a:rPr>
              <a:t>7-سیستم </a:t>
            </a:r>
            <a:r>
              <a:rPr lang="fa-IR" sz="4400" dirty="0">
                <a:solidFill>
                  <a:schemeClr val="accent2">
                    <a:lumMod val="50000"/>
                  </a:schemeClr>
                </a:solidFill>
                <a:cs typeface="B Titr" panose="00000700000000000000" pitchFamily="2" charset="-78"/>
              </a:rPr>
              <a:t>مدیریت پایگاه داده چند رسانه </a:t>
            </a:r>
            <a:r>
              <a:rPr lang="fa-IR" sz="4400" dirty="0" smtClean="0">
                <a:solidFill>
                  <a:schemeClr val="accent2">
                    <a:lumMod val="50000"/>
                  </a:schemeClr>
                </a:solidFill>
                <a:cs typeface="B Titr" panose="00000700000000000000" pitchFamily="2" charset="-78"/>
              </a:rPr>
              <a:t>ای</a:t>
            </a:r>
            <a:endParaRPr lang="fa-IR" sz="4400" dirty="0">
              <a:solidFill>
                <a:schemeClr val="accent2">
                  <a:lumMod val="50000"/>
                </a:schemeClr>
              </a:solidFill>
              <a:cs typeface="B Titr" panose="00000700000000000000" pitchFamily="2" charset="-78"/>
            </a:endParaRPr>
          </a:p>
          <a:p>
            <a:pPr algn="ctr"/>
            <a:r>
              <a:rPr lang="fa-IR" sz="3200" dirty="0">
                <a:cs typeface="B Titr" panose="00000700000000000000" pitchFamily="2" charset="-78"/>
              </a:rPr>
              <a:t>سیستم های محاسباتی چندرسانه ای انواع متنوعی از منابع داده ای گرافيكی ، تصاوير ويدئويی، صوت و متن را استفاده و يا با هم ترکيب می کنند. اين منابع داده ای پيچيده بايد برای سيستم محاسباتی به سهولت قابل دسترس باشند. برای استفاده دربرنامه های کاربردی چنين سيستم هایی از ترکيب الزامات پايگاه داده های بلادرنگ با سيستم های گرافيكی تعاملی استفاده می کنند تا ارائه اطلاعات بلادرنگ حاصل شود.</a:t>
            </a:r>
            <a:endParaRPr lang="en-US" sz="3200" dirty="0">
              <a:solidFill>
                <a:schemeClr val="accent2">
                  <a:lumMod val="50000"/>
                </a:schemeClr>
              </a:solidFill>
              <a:cs typeface="B Titr" panose="00000700000000000000" pitchFamily="2" charset="-78"/>
            </a:endParaRPr>
          </a:p>
          <a:p>
            <a:pPr algn="ctr"/>
            <a:endParaRPr lang="en-US" sz="3200" dirty="0">
              <a:cs typeface="B Titr" panose="00000700000000000000" pitchFamily="2" charset="-78"/>
            </a:endParaRPr>
          </a:p>
        </p:txBody>
      </p:sp>
    </p:spTree>
    <p:extLst>
      <p:ext uri="{BB962C8B-B14F-4D97-AF65-F5344CB8AC3E}">
        <p14:creationId xmlns:p14="http://schemas.microsoft.com/office/powerpoint/2010/main" val="2822686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71496" y="0"/>
            <a:ext cx="6412333" cy="1446550"/>
          </a:xfrm>
          <a:prstGeom prst="rect">
            <a:avLst/>
          </a:prstGeom>
        </p:spPr>
        <p:txBody>
          <a:bodyPr wrap="none">
            <a:spAutoFit/>
          </a:bodyPr>
          <a:lstStyle/>
          <a:p>
            <a:r>
              <a:rPr lang="fa-IR" sz="8800" b="1" dirty="0" smtClean="0">
                <a:solidFill>
                  <a:srgbClr val="7030A0"/>
                </a:solidFill>
                <a:cs typeface="B Titr" panose="00000700000000000000" pitchFamily="2" charset="-78"/>
              </a:rPr>
              <a:t>*نتیجه گیری*</a:t>
            </a:r>
            <a:endParaRPr lang="en-US" sz="8800" b="1" dirty="0">
              <a:solidFill>
                <a:srgbClr val="7030A0"/>
              </a:solidFill>
              <a:cs typeface="B Titr" panose="00000700000000000000" pitchFamily="2" charset="-78"/>
            </a:endParaRPr>
          </a:p>
        </p:txBody>
      </p:sp>
      <p:sp>
        <p:nvSpPr>
          <p:cNvPr id="3" name="Rectangle 2"/>
          <p:cNvSpPr/>
          <p:nvPr/>
        </p:nvSpPr>
        <p:spPr>
          <a:xfrm>
            <a:off x="1810087" y="1602165"/>
            <a:ext cx="9135149" cy="4832092"/>
          </a:xfrm>
          <a:prstGeom prst="rect">
            <a:avLst/>
          </a:prstGeom>
        </p:spPr>
        <p:txBody>
          <a:bodyPr wrap="square">
            <a:spAutoFit/>
          </a:bodyPr>
          <a:lstStyle/>
          <a:p>
            <a:pPr algn="ctr"/>
            <a:r>
              <a:rPr lang="fa-IR" sz="2800" dirty="0">
                <a:cs typeface="B Titr" panose="00000700000000000000" pitchFamily="2" charset="-78"/>
              </a:rPr>
              <a:t>سیستم مدیریت پایگاه </a:t>
            </a:r>
            <a:r>
              <a:rPr lang="fa-IR" sz="2800" dirty="0" smtClean="0">
                <a:cs typeface="B Titr" panose="00000700000000000000" pitchFamily="2" charset="-78"/>
              </a:rPr>
              <a:t>داده ها</a:t>
            </a:r>
            <a:r>
              <a:rPr lang="fa-IR" sz="2800" dirty="0">
                <a:cs typeface="B Titr" panose="00000700000000000000" pitchFamily="2" charset="-78"/>
              </a:rPr>
              <a:t>، </a:t>
            </a:r>
            <a:r>
              <a:rPr lang="fa-IR" sz="2800" dirty="0" smtClean="0">
                <a:cs typeface="B Titr" panose="00000700000000000000" pitchFamily="2" charset="-78"/>
              </a:rPr>
              <a:t>مجموعه های </a:t>
            </a:r>
            <a:r>
              <a:rPr lang="fa-IR" sz="2800" dirty="0">
                <a:cs typeface="B Titr" panose="00000700000000000000" pitchFamily="2" charset="-78"/>
              </a:rPr>
              <a:t>پیچیده از </a:t>
            </a:r>
            <a:r>
              <a:rPr lang="fa-IR" sz="2800" dirty="0" smtClean="0">
                <a:cs typeface="B Titr" panose="00000700000000000000" pitchFamily="2" charset="-78"/>
              </a:rPr>
              <a:t>برنامه های نرم افزاری </a:t>
            </a:r>
            <a:r>
              <a:rPr lang="fa-IR" sz="2800" dirty="0">
                <a:cs typeface="B Titr" panose="00000700000000000000" pitchFamily="2" charset="-78"/>
              </a:rPr>
              <a:t>است كه ذخیره سازی و بازیابی </a:t>
            </a:r>
            <a:r>
              <a:rPr lang="fa-IR" sz="2800" dirty="0" smtClean="0">
                <a:cs typeface="B Titr" panose="00000700000000000000" pitchFamily="2" charset="-78"/>
              </a:rPr>
              <a:t>داده های </a:t>
            </a:r>
            <a:r>
              <a:rPr lang="fa-IR" sz="2800" dirty="0">
                <a:cs typeface="B Titr" panose="00000700000000000000" pitchFamily="2" charset="-78"/>
              </a:rPr>
              <a:t>(فیلدها، ركوردها و </a:t>
            </a:r>
            <a:r>
              <a:rPr lang="fa-IR" sz="2800" dirty="0" smtClean="0">
                <a:cs typeface="B Titr" panose="00000700000000000000" pitchFamily="2" charset="-78"/>
              </a:rPr>
              <a:t>فایل ها)سازمان </a:t>
            </a:r>
            <a:r>
              <a:rPr lang="fa-IR" sz="2800" dirty="0">
                <a:cs typeface="B Titr" panose="00000700000000000000" pitchFamily="2" charset="-78"/>
              </a:rPr>
              <a:t>را در پایگاه </a:t>
            </a:r>
            <a:r>
              <a:rPr lang="fa-IR" sz="2800" dirty="0" smtClean="0">
                <a:cs typeface="B Titr" panose="00000700000000000000" pitchFamily="2" charset="-78"/>
              </a:rPr>
              <a:t>داده ها</a:t>
            </a:r>
            <a:r>
              <a:rPr lang="fa-IR" sz="2800" dirty="0">
                <a:cs typeface="B Titr" panose="00000700000000000000" pitchFamily="2" charset="-78"/>
              </a:rPr>
              <a:t>، كنترل میكند. این سیستم، كنترل امنیت و صحت پایگاه </a:t>
            </a:r>
            <a:r>
              <a:rPr lang="fa-IR" sz="2800" dirty="0" smtClean="0">
                <a:cs typeface="B Titr" panose="00000700000000000000" pitchFamily="2" charset="-78"/>
              </a:rPr>
              <a:t>داده ها </a:t>
            </a:r>
            <a:r>
              <a:rPr lang="fa-IR" sz="2800" dirty="0">
                <a:cs typeface="B Titr" panose="00000700000000000000" pitchFamily="2" charset="-78"/>
              </a:rPr>
              <a:t>را نیز بر عهده دارد. سیستم مدیریت پایگاه </a:t>
            </a:r>
            <a:r>
              <a:rPr lang="fa-IR" sz="2800" dirty="0" smtClean="0">
                <a:cs typeface="B Titr" panose="00000700000000000000" pitchFamily="2" charset="-78"/>
              </a:rPr>
              <a:t>داده ها،درخواست های </a:t>
            </a:r>
            <a:r>
              <a:rPr lang="fa-IR" sz="2800" dirty="0">
                <a:cs typeface="B Titr" panose="00000700000000000000" pitchFamily="2" charset="-78"/>
              </a:rPr>
              <a:t>داده را از برنامه می پذیردو به سیستم عامل دستور میدهد تا </a:t>
            </a:r>
            <a:r>
              <a:rPr lang="fa-IR" sz="2800" dirty="0" smtClean="0">
                <a:cs typeface="B Titr" panose="00000700000000000000" pitchFamily="2" charset="-78"/>
              </a:rPr>
              <a:t>داده ها </a:t>
            </a:r>
            <a:r>
              <a:rPr lang="fa-IR" sz="2800" dirty="0">
                <a:cs typeface="B Titr" panose="00000700000000000000" pitchFamily="2" charset="-78"/>
              </a:rPr>
              <a:t>ی مناسب </a:t>
            </a:r>
            <a:r>
              <a:rPr lang="fa-IR" sz="2800" dirty="0" smtClean="0">
                <a:cs typeface="B Titr" panose="00000700000000000000" pitchFamily="2" charset="-78"/>
              </a:rPr>
              <a:t>را </a:t>
            </a:r>
            <a:r>
              <a:rPr lang="fa-IR" sz="2800" dirty="0">
                <a:cs typeface="B Titr" panose="00000700000000000000" pitchFamily="2" charset="-78"/>
              </a:rPr>
              <a:t>انتقال دهد. هنگامی كه چنین سیستمی مورد استفاده قرارمیگیرد، اگر </a:t>
            </a:r>
            <a:r>
              <a:rPr lang="fa-IR" sz="2800" dirty="0" smtClean="0">
                <a:cs typeface="B Titr" panose="00000700000000000000" pitchFamily="2" charset="-78"/>
              </a:rPr>
              <a:t>نیازمندی های اطلاعاتی </a:t>
            </a:r>
            <a:r>
              <a:rPr lang="fa-IR" sz="2800" dirty="0">
                <a:cs typeface="B Titr" panose="00000700000000000000" pitchFamily="2" charset="-78"/>
              </a:rPr>
              <a:t>سازمانی تغییر یابد، سیستم های اطلاعاتی نیز آسانتر تغییر خواهند یافت.سیستم مذكور از صحت پایگاه </a:t>
            </a:r>
            <a:r>
              <a:rPr lang="fa-IR" sz="2800" dirty="0" smtClean="0">
                <a:cs typeface="B Titr" panose="00000700000000000000" pitchFamily="2" charset="-78"/>
              </a:rPr>
              <a:t>داده ها </a:t>
            </a:r>
            <a:r>
              <a:rPr lang="fa-IR" sz="2800" dirty="0">
                <a:cs typeface="B Titr" panose="00000700000000000000" pitchFamily="2" charset="-78"/>
              </a:rPr>
              <a:t>پشتیبانی میكند. بدین ترتیب كه اجازه نمیدهد بیش از يك </a:t>
            </a:r>
            <a:r>
              <a:rPr lang="fa-IR" sz="2800" dirty="0" smtClean="0">
                <a:cs typeface="B Titr" panose="00000700000000000000" pitchFamily="2" charset="-78"/>
              </a:rPr>
              <a:t>كاربر </a:t>
            </a:r>
            <a:r>
              <a:rPr lang="fa-IR" sz="2800" dirty="0">
                <a:cs typeface="B Titr" panose="00000700000000000000" pitchFamily="2" charset="-78"/>
              </a:rPr>
              <a:t>در هرلحظه، يك ركورد را به روز رسانی كند. این سیستم ركوردهای تكراری را </a:t>
            </a:r>
            <a:r>
              <a:rPr lang="fa-IR" sz="2800" dirty="0" smtClean="0">
                <a:cs typeface="B Titr" panose="00000700000000000000" pitchFamily="2" charset="-78"/>
              </a:rPr>
              <a:t>درخارج </a:t>
            </a:r>
            <a:r>
              <a:rPr lang="fa-IR" sz="2800" dirty="0">
                <a:cs typeface="B Titr" panose="00000700000000000000" pitchFamily="2" charset="-78"/>
              </a:rPr>
              <a:t>پایگاه </a:t>
            </a:r>
            <a:r>
              <a:rPr lang="fa-IR" sz="2800" dirty="0" smtClean="0">
                <a:cs typeface="B Titr" panose="00000700000000000000" pitchFamily="2" charset="-78"/>
              </a:rPr>
              <a:t>داده ها نگه </a:t>
            </a:r>
            <a:r>
              <a:rPr lang="fa-IR" sz="2800" dirty="0">
                <a:cs typeface="B Titr" panose="00000700000000000000" pitchFamily="2" charset="-78"/>
              </a:rPr>
              <a:t>میدارد.</a:t>
            </a:r>
            <a:endParaRPr lang="en-US" sz="2800" dirty="0">
              <a:cs typeface="B Titr" panose="00000700000000000000" pitchFamily="2" charset="-78"/>
            </a:endParaRPr>
          </a:p>
        </p:txBody>
      </p:sp>
    </p:spTree>
    <p:extLst>
      <p:ext uri="{BB962C8B-B14F-4D97-AF65-F5344CB8AC3E}">
        <p14:creationId xmlns:p14="http://schemas.microsoft.com/office/powerpoint/2010/main" val="23776969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94811" y="272534"/>
            <a:ext cx="7952818" cy="1015663"/>
          </a:xfrm>
          <a:prstGeom prst="rect">
            <a:avLst/>
          </a:prstGeom>
        </p:spPr>
        <p:txBody>
          <a:bodyPr wrap="none">
            <a:spAutoFit/>
          </a:bodyPr>
          <a:lstStyle/>
          <a:p>
            <a:r>
              <a:rPr lang="fa-IR" altLang="en-US" sz="6000" b="1" dirty="0">
                <a:solidFill>
                  <a:schemeClr val="accent6">
                    <a:lumMod val="50000"/>
                  </a:schemeClr>
                </a:solidFill>
                <a:cs typeface="Times New Roman (Arabic)" panose="02020603050405020304" pitchFamily="18" charset="0"/>
              </a:rPr>
              <a:t>*</a:t>
            </a:r>
            <a:r>
              <a:rPr lang="ar-SA" altLang="en-US" sz="6000" b="1" dirty="0" smtClean="0">
                <a:solidFill>
                  <a:schemeClr val="accent6">
                    <a:lumMod val="50000"/>
                  </a:schemeClr>
                </a:solidFill>
                <a:cs typeface="Times New Roman (Arabic)" panose="02020603050405020304" pitchFamily="18" charset="0"/>
              </a:rPr>
              <a:t>سيستمهاي</a:t>
            </a:r>
            <a:r>
              <a:rPr lang="fa-IR" altLang="en-US" sz="6000" b="1" dirty="0" smtClean="0">
                <a:solidFill>
                  <a:schemeClr val="accent6">
                    <a:lumMod val="50000"/>
                  </a:schemeClr>
                </a:solidFill>
                <a:cs typeface="Times New Roman (Arabic)" panose="02020603050405020304" pitchFamily="18" charset="0"/>
              </a:rPr>
              <a:t> </a:t>
            </a:r>
            <a:r>
              <a:rPr lang="ar-SA" altLang="en-US" sz="6000" b="1" dirty="0" smtClean="0">
                <a:solidFill>
                  <a:schemeClr val="accent6">
                    <a:lumMod val="50000"/>
                  </a:schemeClr>
                </a:solidFill>
                <a:cs typeface="Times New Roman (Arabic)" panose="02020603050405020304" pitchFamily="18" charset="0"/>
              </a:rPr>
              <a:t>اطلاعات مديريت</a:t>
            </a:r>
            <a:r>
              <a:rPr lang="fa-IR" altLang="en-US" sz="6000" b="1" dirty="0" smtClean="0">
                <a:solidFill>
                  <a:schemeClr val="accent6">
                    <a:lumMod val="50000"/>
                  </a:schemeClr>
                </a:solidFill>
                <a:cs typeface="Times New Roman (Arabic)" panose="02020603050405020304" pitchFamily="18" charset="0"/>
              </a:rPr>
              <a:t>*</a:t>
            </a:r>
            <a:endParaRPr lang="en-US" sz="6000" b="1" dirty="0">
              <a:solidFill>
                <a:schemeClr val="accent6">
                  <a:lumMod val="50000"/>
                </a:schemeClr>
              </a:solidFill>
            </a:endParaRPr>
          </a:p>
        </p:txBody>
      </p:sp>
      <p:sp>
        <p:nvSpPr>
          <p:cNvPr id="3" name="Rectangle 2"/>
          <p:cNvSpPr/>
          <p:nvPr/>
        </p:nvSpPr>
        <p:spPr>
          <a:xfrm>
            <a:off x="2363539" y="2481560"/>
            <a:ext cx="8615362" cy="2308324"/>
          </a:xfrm>
          <a:prstGeom prst="rect">
            <a:avLst/>
          </a:prstGeom>
        </p:spPr>
        <p:txBody>
          <a:bodyPr wrap="square">
            <a:spAutoFit/>
          </a:bodyPr>
          <a:lstStyle/>
          <a:p>
            <a:pPr algn="ctr"/>
            <a:r>
              <a:rPr lang="fa-IR" altLang="en-US" sz="4800" dirty="0">
                <a:solidFill>
                  <a:schemeClr val="accent2">
                    <a:lumMod val="50000"/>
                  </a:schemeClr>
                </a:solidFill>
                <a:cs typeface="Times New Roman (Arabic)" panose="02020603050405020304" pitchFamily="18" charset="0"/>
              </a:rPr>
              <a:t>تحلیل مبانی </a:t>
            </a:r>
            <a:r>
              <a:rPr lang="fa-IR" altLang="en-US" sz="4800" dirty="0" smtClean="0">
                <a:solidFill>
                  <a:schemeClr val="accent2">
                    <a:lumMod val="50000"/>
                  </a:schemeClr>
                </a:solidFill>
                <a:cs typeface="Times New Roman (Arabic)" panose="02020603050405020304" pitchFamily="18" charset="0"/>
              </a:rPr>
              <a:t>  </a:t>
            </a:r>
            <a:r>
              <a:rPr lang="en-US" altLang="en-US" sz="4800" dirty="0" smtClean="0">
                <a:solidFill>
                  <a:schemeClr val="accent2">
                    <a:lumMod val="50000"/>
                  </a:schemeClr>
                </a:solidFill>
                <a:cs typeface="Times New Roman (Arabic)" panose="02020603050405020304" pitchFamily="18" charset="0"/>
              </a:rPr>
              <a:t>MIS</a:t>
            </a:r>
            <a:r>
              <a:rPr lang="fa-IR" altLang="en-US" sz="4800" dirty="0" smtClean="0">
                <a:solidFill>
                  <a:schemeClr val="accent2">
                    <a:lumMod val="50000"/>
                  </a:schemeClr>
                </a:solidFill>
                <a:cs typeface="Times New Roman (Arabic)" panose="02020603050405020304" pitchFamily="18" charset="0"/>
              </a:rPr>
              <a:t>  </a:t>
            </a:r>
            <a:endParaRPr lang="fa-IR" altLang="en-US" sz="4800" dirty="0">
              <a:solidFill>
                <a:schemeClr val="accent2">
                  <a:lumMod val="50000"/>
                </a:schemeClr>
              </a:solidFill>
              <a:cs typeface="Times New Roman (Arabic)" panose="02020603050405020304" pitchFamily="18" charset="0"/>
            </a:endParaRPr>
          </a:p>
          <a:p>
            <a:pPr algn="ctr"/>
            <a:r>
              <a:rPr lang="fa-IR" altLang="en-US" sz="4800" dirty="0">
                <a:solidFill>
                  <a:schemeClr val="accent2">
                    <a:lumMod val="50000"/>
                  </a:schemeClr>
                </a:solidFill>
                <a:cs typeface="Times New Roman (Arabic)" panose="02020603050405020304" pitchFamily="18" charset="0"/>
              </a:rPr>
              <a:t>و</a:t>
            </a:r>
          </a:p>
          <a:p>
            <a:pPr algn="ctr"/>
            <a:r>
              <a:rPr lang="fa-IR" altLang="en-US" sz="4800" dirty="0">
                <a:solidFill>
                  <a:schemeClr val="accent2">
                    <a:lumMod val="50000"/>
                  </a:schemeClr>
                </a:solidFill>
                <a:cs typeface="Times New Roman (Arabic)" panose="02020603050405020304" pitchFamily="18" charset="0"/>
              </a:rPr>
              <a:t>نحوه ی پیاده سازی آن در پایگاه های داده</a:t>
            </a:r>
            <a:endParaRPr lang="en-US" altLang="en-US" sz="4800" dirty="0">
              <a:solidFill>
                <a:schemeClr val="accent2">
                  <a:lumMod val="50000"/>
                </a:schemeClr>
              </a:solidFill>
              <a:cs typeface="Times New Roman (Arabic)" panose="02020603050405020304" pitchFamily="18" charset="0"/>
            </a:endParaRPr>
          </a:p>
        </p:txBody>
      </p:sp>
    </p:spTree>
    <p:extLst>
      <p:ext uri="{BB962C8B-B14F-4D97-AF65-F5344CB8AC3E}">
        <p14:creationId xmlns:p14="http://schemas.microsoft.com/office/powerpoint/2010/main" val="30235425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62754" y="243958"/>
            <a:ext cx="5174815" cy="923330"/>
          </a:xfrm>
          <a:prstGeom prst="rect">
            <a:avLst/>
          </a:prstGeom>
        </p:spPr>
        <p:txBody>
          <a:bodyPr wrap="none">
            <a:spAutoFit/>
          </a:bodyPr>
          <a:lstStyle/>
          <a:p>
            <a:r>
              <a:rPr lang="fa-IR" altLang="en-US" sz="5400" dirty="0" smtClean="0">
                <a:solidFill>
                  <a:srgbClr val="7030A0"/>
                </a:solidFill>
                <a:cs typeface="B Davat" panose="00000400000000000000" pitchFamily="2" charset="-78"/>
              </a:rPr>
              <a:t> </a:t>
            </a:r>
            <a:r>
              <a:rPr lang="fa-IR" altLang="en-US" sz="5400" b="1" dirty="0" smtClean="0">
                <a:solidFill>
                  <a:srgbClr val="7030A0"/>
                </a:solidFill>
                <a:cs typeface="B Davat" panose="00000400000000000000" pitchFamily="2" charset="-78"/>
              </a:rPr>
              <a:t>در سازمان ها:</a:t>
            </a:r>
            <a:r>
              <a:rPr lang="en-US" altLang="en-US" sz="5400" b="1" dirty="0" smtClean="0">
                <a:solidFill>
                  <a:srgbClr val="7030A0"/>
                </a:solidFill>
                <a:cs typeface="B Davat" panose="00000400000000000000" pitchFamily="2" charset="-78"/>
              </a:rPr>
              <a:t>MIS</a:t>
            </a:r>
            <a:r>
              <a:rPr lang="fa-IR" altLang="en-US" sz="5400" b="1" dirty="0" smtClean="0">
                <a:solidFill>
                  <a:srgbClr val="7030A0"/>
                </a:solidFill>
                <a:cs typeface="B Davat" panose="00000400000000000000" pitchFamily="2" charset="-78"/>
              </a:rPr>
              <a:t>نقش</a:t>
            </a:r>
            <a:r>
              <a:rPr lang="fa-IR" altLang="en-US" sz="2800" dirty="0" smtClean="0"/>
              <a:t> </a:t>
            </a:r>
            <a:endParaRPr lang="en-US" sz="2800" dirty="0"/>
          </a:p>
        </p:txBody>
      </p:sp>
      <p:sp>
        <p:nvSpPr>
          <p:cNvPr id="5" name="Rectangle 4"/>
          <p:cNvSpPr/>
          <p:nvPr/>
        </p:nvSpPr>
        <p:spPr>
          <a:xfrm>
            <a:off x="4565207" y="1837462"/>
            <a:ext cx="7472362" cy="3600986"/>
          </a:xfrm>
          <a:prstGeom prst="rect">
            <a:avLst/>
          </a:prstGeom>
        </p:spPr>
        <p:txBody>
          <a:bodyPr wrap="square">
            <a:spAutoFit/>
          </a:bodyPr>
          <a:lstStyle/>
          <a:p>
            <a:pPr algn="r"/>
            <a:r>
              <a:rPr lang="fa-IR" altLang="en-US" sz="3200" b="1" dirty="0" smtClean="0">
                <a:solidFill>
                  <a:schemeClr val="accent2">
                    <a:lumMod val="50000"/>
                  </a:schemeClr>
                </a:solidFill>
                <a:cs typeface="B Titr" panose="00000700000000000000" pitchFamily="2" charset="-78"/>
              </a:rPr>
              <a:t>1</a:t>
            </a:r>
            <a:r>
              <a:rPr lang="fa-IR" altLang="en-US" sz="4800" b="1" dirty="0" smtClean="0">
                <a:solidFill>
                  <a:schemeClr val="accent2">
                    <a:lumMod val="50000"/>
                  </a:schemeClr>
                </a:solidFill>
                <a:cs typeface="B Titr" panose="00000700000000000000" pitchFamily="2" charset="-78"/>
              </a:rPr>
              <a:t>-</a:t>
            </a:r>
            <a:r>
              <a:rPr lang="ar-SA" altLang="en-US" sz="3600" b="1" dirty="0" smtClean="0">
                <a:cs typeface="B Titr" panose="00000700000000000000" pitchFamily="2" charset="-78"/>
              </a:rPr>
              <a:t>نظارت </a:t>
            </a:r>
            <a:r>
              <a:rPr lang="ar-SA" altLang="en-US" sz="3600" b="1" dirty="0">
                <a:cs typeface="B Titr" panose="00000700000000000000" pitchFamily="2" charset="-78"/>
              </a:rPr>
              <a:t>و كنترل دقيق بر فعاليتهاي سازمان</a:t>
            </a:r>
          </a:p>
          <a:p>
            <a:pPr algn="r"/>
            <a:r>
              <a:rPr lang="fa-IR" altLang="en-US" sz="3600" b="1" dirty="0" smtClean="0">
                <a:solidFill>
                  <a:schemeClr val="accent2">
                    <a:lumMod val="50000"/>
                  </a:schemeClr>
                </a:solidFill>
                <a:cs typeface="B Titr" panose="00000700000000000000" pitchFamily="2" charset="-78"/>
              </a:rPr>
              <a:t>2-</a:t>
            </a:r>
            <a:r>
              <a:rPr lang="ar-SA" altLang="en-US" sz="3600" b="1" dirty="0" smtClean="0">
                <a:cs typeface="B Titr" panose="00000700000000000000" pitchFamily="2" charset="-78"/>
              </a:rPr>
              <a:t>كاهش </a:t>
            </a:r>
            <a:r>
              <a:rPr lang="ar-SA" altLang="en-US" sz="3600" b="1" dirty="0">
                <a:cs typeface="B Titr" panose="00000700000000000000" pitchFamily="2" charset="-78"/>
              </a:rPr>
              <a:t>حدس وگمان در تصميم </a:t>
            </a:r>
            <a:r>
              <a:rPr lang="ar-SA" altLang="en-US" sz="3600" b="1" dirty="0" smtClean="0">
                <a:cs typeface="B Titr" panose="00000700000000000000" pitchFamily="2" charset="-78"/>
              </a:rPr>
              <a:t>گيري</a:t>
            </a:r>
            <a:endParaRPr lang="ar-SA" altLang="en-US" sz="3600" b="1" dirty="0">
              <a:cs typeface="B Titr" panose="00000700000000000000" pitchFamily="2" charset="-78"/>
            </a:endParaRPr>
          </a:p>
          <a:p>
            <a:pPr algn="r"/>
            <a:r>
              <a:rPr lang="fa-IR" altLang="en-US" sz="3600" b="1" dirty="0" smtClean="0">
                <a:solidFill>
                  <a:schemeClr val="accent2">
                    <a:lumMod val="50000"/>
                  </a:schemeClr>
                </a:solidFill>
                <a:cs typeface="B Titr" panose="00000700000000000000" pitchFamily="2" charset="-78"/>
              </a:rPr>
              <a:t>3-</a:t>
            </a:r>
            <a:r>
              <a:rPr lang="ar-SA" altLang="en-US" sz="3600" b="1" dirty="0" smtClean="0">
                <a:cs typeface="B Titr" panose="00000700000000000000" pitchFamily="2" charset="-78"/>
              </a:rPr>
              <a:t>امكان </a:t>
            </a:r>
            <a:r>
              <a:rPr lang="ar-SA" altLang="en-US" sz="3600" b="1" dirty="0">
                <a:cs typeface="B Titr" panose="00000700000000000000" pitchFamily="2" charset="-78"/>
              </a:rPr>
              <a:t>برنامه ريزي </a:t>
            </a:r>
            <a:r>
              <a:rPr lang="ar-SA" altLang="en-US" sz="3600" b="1" dirty="0" smtClean="0">
                <a:cs typeface="B Titr" panose="00000700000000000000" pitchFamily="2" charset="-78"/>
              </a:rPr>
              <a:t>استراتژيك</a:t>
            </a:r>
            <a:endParaRPr lang="ar-SA" altLang="en-US" sz="3600" b="1" dirty="0">
              <a:cs typeface="B Titr" panose="00000700000000000000" pitchFamily="2" charset="-78"/>
            </a:endParaRPr>
          </a:p>
          <a:p>
            <a:pPr algn="r"/>
            <a:r>
              <a:rPr lang="fa-IR" altLang="en-US" sz="3600" b="1" dirty="0" smtClean="0">
                <a:solidFill>
                  <a:schemeClr val="accent2">
                    <a:lumMod val="50000"/>
                  </a:schemeClr>
                </a:solidFill>
                <a:cs typeface="B Titr" panose="00000700000000000000" pitchFamily="2" charset="-78"/>
              </a:rPr>
              <a:t>4-</a:t>
            </a:r>
            <a:r>
              <a:rPr lang="ar-SA" altLang="en-US" sz="3600" b="1" dirty="0" smtClean="0">
                <a:cs typeface="B Titr" panose="00000700000000000000" pitchFamily="2" charset="-78"/>
              </a:rPr>
              <a:t>فيدبك </a:t>
            </a:r>
            <a:r>
              <a:rPr lang="ar-SA" altLang="en-US" sz="3600" b="1" dirty="0">
                <a:cs typeface="B Titr" panose="00000700000000000000" pitchFamily="2" charset="-78"/>
              </a:rPr>
              <a:t>از نتايج </a:t>
            </a:r>
            <a:r>
              <a:rPr lang="ar-SA" altLang="en-US" sz="3600" b="1" dirty="0" smtClean="0">
                <a:cs typeface="B Titr" panose="00000700000000000000" pitchFamily="2" charset="-78"/>
              </a:rPr>
              <a:t>تصميمات</a:t>
            </a:r>
            <a:endParaRPr lang="ar-SA" altLang="en-US" sz="3600" b="1" dirty="0">
              <a:cs typeface="B Titr" panose="00000700000000000000" pitchFamily="2" charset="-78"/>
            </a:endParaRPr>
          </a:p>
          <a:p>
            <a:pPr algn="r"/>
            <a:r>
              <a:rPr lang="fa-IR" altLang="en-US" sz="3600" b="1" dirty="0" smtClean="0">
                <a:solidFill>
                  <a:schemeClr val="accent2">
                    <a:lumMod val="50000"/>
                  </a:schemeClr>
                </a:solidFill>
                <a:cs typeface="B Titr" panose="00000700000000000000" pitchFamily="2" charset="-78"/>
              </a:rPr>
              <a:t>5-</a:t>
            </a:r>
            <a:r>
              <a:rPr lang="ar-SA" altLang="en-US" sz="3600" b="1" dirty="0" smtClean="0">
                <a:cs typeface="B Titr" panose="00000700000000000000" pitchFamily="2" charset="-78"/>
              </a:rPr>
              <a:t>كاهش </a:t>
            </a:r>
            <a:r>
              <a:rPr lang="ar-SA" altLang="en-US" sz="3600" b="1" dirty="0">
                <a:cs typeface="B Titr" panose="00000700000000000000" pitchFamily="2" charset="-78"/>
              </a:rPr>
              <a:t>سطوح </a:t>
            </a:r>
            <a:r>
              <a:rPr lang="ar-SA" altLang="en-US" sz="3600" b="1" dirty="0" smtClean="0">
                <a:cs typeface="B Titr" panose="00000700000000000000" pitchFamily="2" charset="-78"/>
              </a:rPr>
              <a:t>مديريت</a:t>
            </a:r>
            <a:endParaRPr lang="ar-SA" altLang="en-US" sz="3600" b="1" dirty="0">
              <a:cs typeface="B Titr" panose="00000700000000000000" pitchFamily="2" charset="-78"/>
            </a:endParaRPr>
          </a:p>
          <a:p>
            <a:pPr algn="r"/>
            <a:r>
              <a:rPr lang="fa-IR" altLang="en-US" sz="3600" b="1" dirty="0" smtClean="0">
                <a:solidFill>
                  <a:schemeClr val="accent2">
                    <a:lumMod val="50000"/>
                  </a:schemeClr>
                </a:solidFill>
                <a:cs typeface="B Titr" panose="00000700000000000000" pitchFamily="2" charset="-78"/>
              </a:rPr>
              <a:t>6-</a:t>
            </a:r>
            <a:r>
              <a:rPr lang="ar-SA" altLang="en-US" sz="3600" b="1" dirty="0" smtClean="0">
                <a:cs typeface="B Titr" panose="00000700000000000000" pitchFamily="2" charset="-78"/>
              </a:rPr>
              <a:t>كاهش هزينه</a:t>
            </a:r>
            <a:endParaRPr lang="en-US" altLang="en-US" sz="3600" b="1" dirty="0">
              <a:cs typeface="B Titr" panose="00000700000000000000" pitchFamily="2" charset="-78"/>
            </a:endParaRPr>
          </a:p>
        </p:txBody>
      </p:sp>
    </p:spTree>
    <p:extLst>
      <p:ext uri="{BB962C8B-B14F-4D97-AF65-F5344CB8AC3E}">
        <p14:creationId xmlns:p14="http://schemas.microsoft.com/office/powerpoint/2010/main" val="30719154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77297" y="201097"/>
            <a:ext cx="4855816" cy="1015663"/>
          </a:xfrm>
          <a:prstGeom prst="rect">
            <a:avLst/>
          </a:prstGeom>
        </p:spPr>
        <p:txBody>
          <a:bodyPr wrap="none">
            <a:spAutoFit/>
          </a:bodyPr>
          <a:lstStyle/>
          <a:p>
            <a:r>
              <a:rPr lang="ar-SA" altLang="en-US" sz="6000" b="1" dirty="0">
                <a:solidFill>
                  <a:schemeClr val="accent6">
                    <a:lumMod val="50000"/>
                  </a:schemeClr>
                </a:solidFill>
                <a:cs typeface="B Davat" panose="00000400000000000000" pitchFamily="2" charset="-78"/>
              </a:rPr>
              <a:t>طبقه بندي سيستم </a:t>
            </a:r>
            <a:r>
              <a:rPr lang="ar-SA" altLang="en-US" sz="6000" b="1" dirty="0" smtClean="0">
                <a:solidFill>
                  <a:schemeClr val="accent6">
                    <a:lumMod val="50000"/>
                  </a:schemeClr>
                </a:solidFill>
                <a:cs typeface="B Davat" panose="00000400000000000000" pitchFamily="2" charset="-78"/>
              </a:rPr>
              <a:t>ها</a:t>
            </a:r>
            <a:r>
              <a:rPr lang="fa-IR" altLang="en-US" sz="6000" b="1" dirty="0" smtClean="0">
                <a:solidFill>
                  <a:schemeClr val="accent6">
                    <a:lumMod val="50000"/>
                  </a:schemeClr>
                </a:solidFill>
                <a:cs typeface="B Davat" panose="00000400000000000000" pitchFamily="2" charset="-78"/>
              </a:rPr>
              <a:t>:</a:t>
            </a:r>
            <a:endParaRPr lang="en-US" sz="6000" b="1" dirty="0">
              <a:solidFill>
                <a:schemeClr val="accent6">
                  <a:lumMod val="50000"/>
                </a:schemeClr>
              </a:solidFill>
              <a:cs typeface="B Davat" panose="00000400000000000000" pitchFamily="2" charset="-78"/>
            </a:endParaRPr>
          </a:p>
        </p:txBody>
      </p:sp>
      <p:sp>
        <p:nvSpPr>
          <p:cNvPr id="3" name="Rectangle 2"/>
          <p:cNvSpPr/>
          <p:nvPr/>
        </p:nvSpPr>
        <p:spPr>
          <a:xfrm>
            <a:off x="3917838" y="1664852"/>
            <a:ext cx="7915275" cy="4524315"/>
          </a:xfrm>
          <a:prstGeom prst="rect">
            <a:avLst/>
          </a:prstGeom>
        </p:spPr>
        <p:txBody>
          <a:bodyPr wrap="square">
            <a:spAutoFit/>
          </a:bodyPr>
          <a:lstStyle/>
          <a:p>
            <a:pPr algn="r">
              <a:defRPr/>
            </a:pPr>
            <a:r>
              <a:rPr lang="ar-SA" altLang="en-US" sz="3200" b="1" dirty="0">
                <a:cs typeface="B Titr" panose="00000700000000000000" pitchFamily="2" charset="-78"/>
              </a:rPr>
              <a:t>طبيعي - ساخت بشر</a:t>
            </a:r>
            <a:endParaRPr lang="en-US" altLang="en-US" sz="3200" b="1" dirty="0">
              <a:cs typeface="B Titr" panose="00000700000000000000" pitchFamily="2" charset="-78"/>
            </a:endParaRPr>
          </a:p>
          <a:p>
            <a:pPr algn="r">
              <a:defRPr/>
            </a:pPr>
            <a:endParaRPr lang="ar-SA" altLang="en-US" sz="3200" b="1" dirty="0">
              <a:cs typeface="B Titr" panose="00000700000000000000" pitchFamily="2" charset="-78"/>
            </a:endParaRPr>
          </a:p>
          <a:p>
            <a:pPr algn="r">
              <a:defRPr/>
            </a:pPr>
            <a:r>
              <a:rPr lang="ar-SA" altLang="en-US" sz="3200" b="1" dirty="0">
                <a:cs typeface="B Titr" panose="00000700000000000000" pitchFamily="2" charset="-78"/>
              </a:rPr>
              <a:t>عملكرد ماشين و انسان - عملكرد ماشين به تنهايي</a:t>
            </a:r>
            <a:endParaRPr lang="en-US" altLang="en-US" sz="3200" b="1" dirty="0">
              <a:cs typeface="B Titr" panose="00000700000000000000" pitchFamily="2" charset="-78"/>
            </a:endParaRPr>
          </a:p>
          <a:p>
            <a:pPr algn="r">
              <a:defRPr/>
            </a:pPr>
            <a:endParaRPr lang="ar-SA" altLang="en-US" sz="3200" b="1" dirty="0">
              <a:cs typeface="B Titr" panose="00000700000000000000" pitchFamily="2" charset="-78"/>
            </a:endParaRPr>
          </a:p>
          <a:p>
            <a:pPr algn="r">
              <a:defRPr/>
            </a:pPr>
            <a:r>
              <a:rPr lang="ar-SA" altLang="en-US" sz="3200" b="1" dirty="0">
                <a:cs typeface="B Titr" panose="00000700000000000000" pitchFamily="2" charset="-78"/>
              </a:rPr>
              <a:t>باز – بسته</a:t>
            </a:r>
            <a:endParaRPr lang="en-US" altLang="en-US" sz="3200" b="1" dirty="0">
              <a:cs typeface="B Titr" panose="00000700000000000000" pitchFamily="2" charset="-78"/>
            </a:endParaRPr>
          </a:p>
          <a:p>
            <a:pPr algn="r">
              <a:defRPr/>
            </a:pPr>
            <a:endParaRPr lang="ar-SA" altLang="en-US" sz="3200" b="1" dirty="0">
              <a:cs typeface="B Titr" panose="00000700000000000000" pitchFamily="2" charset="-78"/>
            </a:endParaRPr>
          </a:p>
          <a:p>
            <a:pPr algn="r">
              <a:defRPr/>
            </a:pPr>
            <a:r>
              <a:rPr lang="ar-SA" altLang="en-US" sz="3200" b="1" dirty="0">
                <a:cs typeface="B Titr" panose="00000700000000000000" pitchFamily="2" charset="-78"/>
              </a:rPr>
              <a:t>دائمي – موقت</a:t>
            </a:r>
            <a:endParaRPr lang="en-US" altLang="en-US" sz="3200" b="1" dirty="0">
              <a:cs typeface="B Titr" panose="00000700000000000000" pitchFamily="2" charset="-78"/>
            </a:endParaRPr>
          </a:p>
          <a:p>
            <a:pPr algn="r">
              <a:defRPr/>
            </a:pPr>
            <a:endParaRPr lang="ar-SA" altLang="en-US" sz="3200" b="1" dirty="0">
              <a:cs typeface="B Titr" panose="00000700000000000000" pitchFamily="2" charset="-78"/>
            </a:endParaRPr>
          </a:p>
          <a:p>
            <a:pPr algn="r">
              <a:defRPr/>
            </a:pPr>
            <a:r>
              <a:rPr lang="ar-SA" altLang="en-US" sz="3200" b="1" dirty="0">
                <a:cs typeface="B Titr" panose="00000700000000000000" pitchFamily="2" charset="-78"/>
              </a:rPr>
              <a:t>زير سيستم - فوق سيستم</a:t>
            </a:r>
          </a:p>
        </p:txBody>
      </p:sp>
    </p:spTree>
    <p:extLst>
      <p:ext uri="{BB962C8B-B14F-4D97-AF65-F5344CB8AC3E}">
        <p14:creationId xmlns:p14="http://schemas.microsoft.com/office/powerpoint/2010/main" val="23907572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02571" y="301109"/>
            <a:ext cx="5997155" cy="830997"/>
          </a:xfrm>
          <a:prstGeom prst="rect">
            <a:avLst/>
          </a:prstGeom>
        </p:spPr>
        <p:txBody>
          <a:bodyPr wrap="none">
            <a:spAutoFit/>
          </a:bodyPr>
          <a:lstStyle/>
          <a:p>
            <a:pPr algn="r"/>
            <a:r>
              <a:rPr lang="fa-IR" altLang="en-US" sz="4800" b="1" dirty="0">
                <a:solidFill>
                  <a:schemeClr val="accent6">
                    <a:lumMod val="50000"/>
                  </a:schemeClr>
                </a:solidFill>
                <a:cs typeface="B Davat" panose="00000400000000000000" pitchFamily="2" charset="-78"/>
              </a:rPr>
              <a:t>طبقه بندی سیستم های </a:t>
            </a:r>
            <a:r>
              <a:rPr lang="fa-IR" altLang="en-US" sz="4800" b="1" dirty="0" smtClean="0">
                <a:solidFill>
                  <a:schemeClr val="accent6">
                    <a:lumMod val="50000"/>
                  </a:schemeClr>
                </a:solidFill>
                <a:cs typeface="B Davat" panose="00000400000000000000" pitchFamily="2" charset="-78"/>
              </a:rPr>
              <a:t>اطلاعاتی:</a:t>
            </a:r>
            <a:endParaRPr lang="en-US" sz="4800" b="1" dirty="0">
              <a:solidFill>
                <a:schemeClr val="accent6">
                  <a:lumMod val="50000"/>
                </a:schemeClr>
              </a:solidFill>
              <a:cs typeface="B Davat" panose="00000400000000000000" pitchFamily="2" charset="-78"/>
            </a:endParaRPr>
          </a:p>
        </p:txBody>
      </p:sp>
      <p:sp>
        <p:nvSpPr>
          <p:cNvPr id="3" name="Rectangle 2"/>
          <p:cNvSpPr/>
          <p:nvPr/>
        </p:nvSpPr>
        <p:spPr>
          <a:xfrm>
            <a:off x="2812864" y="1921967"/>
            <a:ext cx="9186862" cy="3970318"/>
          </a:xfrm>
          <a:prstGeom prst="rect">
            <a:avLst/>
          </a:prstGeom>
        </p:spPr>
        <p:txBody>
          <a:bodyPr wrap="square">
            <a:spAutoFit/>
          </a:bodyPr>
          <a:lstStyle/>
          <a:p>
            <a:pPr algn="r">
              <a:defRPr/>
            </a:pPr>
            <a:r>
              <a:rPr lang="fa-IR" sz="3200" b="1" dirty="0">
                <a:solidFill>
                  <a:schemeClr val="accent2">
                    <a:lumMod val="50000"/>
                  </a:schemeClr>
                </a:solidFill>
                <a:cs typeface="B Titr" panose="00000700000000000000" pitchFamily="2" charset="-78"/>
              </a:rPr>
              <a:t>طبقه بندی بر اساس سطوح سازمانی : </a:t>
            </a:r>
          </a:p>
          <a:p>
            <a:pPr algn="r">
              <a:defRPr/>
            </a:pPr>
            <a:r>
              <a:rPr lang="fa-IR" sz="2400" dirty="0"/>
              <a:t>*</a:t>
            </a:r>
            <a:r>
              <a:rPr lang="fa-IR" sz="2400" b="1" dirty="0"/>
              <a:t>سیستم های اطلاعاتی سطح استراتژیک ( مدیران ارشد )</a:t>
            </a:r>
          </a:p>
          <a:p>
            <a:pPr algn="r">
              <a:defRPr/>
            </a:pPr>
            <a:r>
              <a:rPr lang="fa-IR" sz="2400" b="1" dirty="0"/>
              <a:t>*سیستم های اطلاعاتی سطح میانی ( مدیران میانی )</a:t>
            </a:r>
          </a:p>
          <a:p>
            <a:pPr algn="r">
              <a:defRPr/>
            </a:pPr>
            <a:r>
              <a:rPr lang="fa-IR" sz="2400" b="1" dirty="0"/>
              <a:t>*سیستم های سطح عملیاتی (مدیران اجرایی) </a:t>
            </a:r>
          </a:p>
          <a:p>
            <a:pPr algn="r">
              <a:defRPr/>
            </a:pPr>
            <a:endParaRPr lang="fa-IR" sz="4000" dirty="0">
              <a:solidFill>
                <a:srgbClr val="FF0000"/>
              </a:solidFill>
            </a:endParaRPr>
          </a:p>
          <a:p>
            <a:pPr algn="r">
              <a:defRPr/>
            </a:pPr>
            <a:r>
              <a:rPr lang="fa-IR" sz="3600" dirty="0">
                <a:solidFill>
                  <a:schemeClr val="accent2">
                    <a:lumMod val="50000"/>
                  </a:schemeClr>
                </a:solidFill>
                <a:cs typeface="B Titr" panose="00000700000000000000" pitchFamily="2" charset="-78"/>
              </a:rPr>
              <a:t>طبقه بندی بر اساس فعالیت سازمانی :</a:t>
            </a:r>
          </a:p>
          <a:p>
            <a:pPr algn="r">
              <a:defRPr/>
            </a:pPr>
            <a:r>
              <a:rPr lang="fa-IR" sz="2400" dirty="0"/>
              <a:t>*</a:t>
            </a:r>
            <a:r>
              <a:rPr lang="fa-IR" sz="2400" b="1" dirty="0"/>
              <a:t>سیستم های پردازش معاملات</a:t>
            </a:r>
          </a:p>
          <a:p>
            <a:pPr algn="r">
              <a:defRPr/>
            </a:pPr>
            <a:r>
              <a:rPr lang="fa-IR" sz="2400" b="1" dirty="0"/>
              <a:t>*سیستم های اطلاعات </a:t>
            </a:r>
            <a:r>
              <a:rPr lang="fa-IR" sz="2400" b="1" dirty="0" smtClean="0"/>
              <a:t>مدیریت</a:t>
            </a:r>
            <a:endParaRPr lang="fa-IR" sz="2400" b="1" dirty="0"/>
          </a:p>
          <a:p>
            <a:pPr algn="r">
              <a:defRPr/>
            </a:pPr>
            <a:r>
              <a:rPr lang="fa-IR" sz="2400" b="1" dirty="0"/>
              <a:t>*سیستم های پشتیبان تصمیم گیری</a:t>
            </a:r>
          </a:p>
        </p:txBody>
      </p:sp>
    </p:spTree>
    <p:extLst>
      <p:ext uri="{BB962C8B-B14F-4D97-AF65-F5344CB8AC3E}">
        <p14:creationId xmlns:p14="http://schemas.microsoft.com/office/powerpoint/2010/main" val="12934410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89112" y="0"/>
            <a:ext cx="3108543" cy="1323439"/>
          </a:xfrm>
          <a:prstGeom prst="rect">
            <a:avLst/>
          </a:prstGeom>
        </p:spPr>
        <p:txBody>
          <a:bodyPr wrap="none">
            <a:spAutoFit/>
          </a:bodyPr>
          <a:lstStyle/>
          <a:p>
            <a:pPr algn="ctr"/>
            <a:r>
              <a:rPr lang="ar-SA" altLang="en-US" sz="8000" b="1" dirty="0">
                <a:solidFill>
                  <a:schemeClr val="accent6">
                    <a:lumMod val="50000"/>
                  </a:schemeClr>
                </a:solidFill>
                <a:cs typeface="B Titr" panose="00000700000000000000" pitchFamily="2" charset="-78"/>
              </a:rPr>
              <a:t>پردازش</a:t>
            </a:r>
            <a:endParaRPr lang="en-US" sz="8000" b="1" dirty="0">
              <a:solidFill>
                <a:schemeClr val="accent6">
                  <a:lumMod val="50000"/>
                </a:schemeClr>
              </a:solidFill>
              <a:cs typeface="B Titr" panose="00000700000000000000" pitchFamily="2" charset="-78"/>
            </a:endParaRPr>
          </a:p>
        </p:txBody>
      </p:sp>
      <p:sp>
        <p:nvSpPr>
          <p:cNvPr id="3" name="Rectangle 2"/>
          <p:cNvSpPr/>
          <p:nvPr/>
        </p:nvSpPr>
        <p:spPr>
          <a:xfrm>
            <a:off x="1271296" y="2036326"/>
            <a:ext cx="10544174" cy="4031873"/>
          </a:xfrm>
          <a:prstGeom prst="rect">
            <a:avLst/>
          </a:prstGeom>
        </p:spPr>
        <p:txBody>
          <a:bodyPr wrap="square">
            <a:spAutoFit/>
          </a:bodyPr>
          <a:lstStyle/>
          <a:p>
            <a:pPr marL="533400" indent="-533400" algn="ctr"/>
            <a:r>
              <a:rPr lang="ar-SA" altLang="en-US" sz="3200" b="1" dirty="0">
                <a:cs typeface="B Titr" panose="00000700000000000000" pitchFamily="2" charset="-78"/>
              </a:rPr>
              <a:t>عملياتي كه باعث تغيير شكل داده ها ميشوند و در مراحل مختلف به داده ها اعمال ميشوند</a:t>
            </a:r>
          </a:p>
          <a:p>
            <a:pPr marL="533400" indent="-533400" algn="ctr"/>
            <a:r>
              <a:rPr lang="ar-SA" altLang="en-US" sz="3200" b="1" dirty="0">
                <a:cs typeface="B Titr" panose="00000700000000000000" pitchFamily="2" charset="-78"/>
              </a:rPr>
              <a:t>عمليات ورود داده</a:t>
            </a:r>
          </a:p>
          <a:p>
            <a:pPr marL="952500" lvl="1" indent="-495300" algn="ctr"/>
            <a:r>
              <a:rPr lang="ar-SA" altLang="en-US" sz="3200" b="1" dirty="0">
                <a:cs typeface="B Titr" panose="00000700000000000000" pitchFamily="2" charset="-78"/>
              </a:rPr>
              <a:t>ثبت داده ها – كد گذاري – مرتب سازي - انتخاب</a:t>
            </a:r>
          </a:p>
          <a:p>
            <a:pPr marL="533400" indent="-533400" algn="ctr"/>
            <a:r>
              <a:rPr lang="ar-SA" altLang="en-US" sz="3200" b="1" dirty="0">
                <a:cs typeface="B Titr" panose="00000700000000000000" pitchFamily="2" charset="-78"/>
              </a:rPr>
              <a:t>عمليات تبديل داده</a:t>
            </a:r>
          </a:p>
          <a:p>
            <a:pPr marL="952500" lvl="1" indent="-495300" algn="ctr"/>
            <a:r>
              <a:rPr lang="ar-SA" altLang="en-US" sz="3200" b="1" dirty="0">
                <a:cs typeface="B Titr" panose="00000700000000000000" pitchFamily="2" charset="-78"/>
              </a:rPr>
              <a:t>انجام محاسبات رياضي – خلاصه سازي – تجمع اطلاعات</a:t>
            </a:r>
          </a:p>
          <a:p>
            <a:pPr marL="533400" indent="-533400" algn="ctr"/>
            <a:r>
              <a:rPr lang="ar-SA" altLang="en-US" sz="3200" b="1" dirty="0">
                <a:cs typeface="B Titr" panose="00000700000000000000" pitchFamily="2" charset="-78"/>
              </a:rPr>
              <a:t>عمليات خروجي اطلاعات</a:t>
            </a:r>
          </a:p>
          <a:p>
            <a:pPr marL="952500" lvl="1" indent="-495300" algn="ctr"/>
            <a:r>
              <a:rPr lang="ar-SA" altLang="en-US" sz="3200" b="1" dirty="0">
                <a:cs typeface="B Titr" panose="00000700000000000000" pitchFamily="2" charset="-78"/>
              </a:rPr>
              <a:t>نمايش نتايج – گزارش گيري</a:t>
            </a:r>
            <a:endParaRPr lang="en-US" altLang="en-US" sz="3200" b="1" dirty="0">
              <a:cs typeface="B Titr" panose="00000700000000000000" pitchFamily="2" charset="-78"/>
            </a:endParaRPr>
          </a:p>
        </p:txBody>
      </p:sp>
    </p:spTree>
    <p:extLst>
      <p:ext uri="{BB962C8B-B14F-4D97-AF65-F5344CB8AC3E}">
        <p14:creationId xmlns:p14="http://schemas.microsoft.com/office/powerpoint/2010/main" val="1656987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18626" y="272534"/>
            <a:ext cx="5246949" cy="1107996"/>
          </a:xfrm>
          <a:prstGeom prst="rect">
            <a:avLst/>
          </a:prstGeom>
        </p:spPr>
        <p:txBody>
          <a:bodyPr wrap="none">
            <a:spAutoFit/>
          </a:bodyPr>
          <a:lstStyle/>
          <a:p>
            <a:pPr algn="r"/>
            <a:r>
              <a:rPr lang="ar-SA" altLang="en-US" sz="6600" b="1" dirty="0">
                <a:solidFill>
                  <a:schemeClr val="accent6">
                    <a:lumMod val="50000"/>
                  </a:schemeClr>
                </a:solidFill>
                <a:cs typeface="B Davat" panose="00000400000000000000" pitchFamily="2" charset="-78"/>
              </a:rPr>
              <a:t>ويژگيهاي </a:t>
            </a:r>
            <a:r>
              <a:rPr lang="ar-SA" altLang="en-US" sz="6600" b="1" dirty="0" smtClean="0">
                <a:solidFill>
                  <a:schemeClr val="accent6">
                    <a:lumMod val="50000"/>
                  </a:schemeClr>
                </a:solidFill>
                <a:cs typeface="B Davat" panose="00000400000000000000" pitchFamily="2" charset="-78"/>
              </a:rPr>
              <a:t>اطلاعات</a:t>
            </a:r>
            <a:r>
              <a:rPr lang="fa-IR" altLang="en-US" sz="6600" b="1" dirty="0" smtClean="0">
                <a:solidFill>
                  <a:schemeClr val="accent6">
                    <a:lumMod val="50000"/>
                  </a:schemeClr>
                </a:solidFill>
                <a:cs typeface="B Davat" panose="00000400000000000000" pitchFamily="2" charset="-78"/>
              </a:rPr>
              <a:t>:</a:t>
            </a:r>
            <a:endParaRPr lang="en-US" sz="6600" b="1" dirty="0">
              <a:solidFill>
                <a:schemeClr val="accent6">
                  <a:lumMod val="50000"/>
                </a:schemeClr>
              </a:solidFill>
              <a:cs typeface="B Davat" panose="00000400000000000000" pitchFamily="2" charset="-78"/>
            </a:endParaRPr>
          </a:p>
        </p:txBody>
      </p:sp>
      <p:sp>
        <p:nvSpPr>
          <p:cNvPr id="3" name="Rectangle 2"/>
          <p:cNvSpPr/>
          <p:nvPr/>
        </p:nvSpPr>
        <p:spPr>
          <a:xfrm>
            <a:off x="8586788" y="2075973"/>
            <a:ext cx="3378787" cy="3477875"/>
          </a:xfrm>
          <a:prstGeom prst="rect">
            <a:avLst/>
          </a:prstGeom>
        </p:spPr>
        <p:txBody>
          <a:bodyPr wrap="square">
            <a:spAutoFit/>
          </a:bodyPr>
          <a:lstStyle/>
          <a:p>
            <a:pPr algn="r"/>
            <a:r>
              <a:rPr lang="fa-IR" altLang="en-US" sz="4400" b="1" dirty="0" smtClean="0">
                <a:cs typeface="B Titr" panose="00000700000000000000" pitchFamily="2" charset="-78"/>
              </a:rPr>
              <a:t>*</a:t>
            </a:r>
            <a:r>
              <a:rPr lang="ar-SA" altLang="en-US" sz="4400" b="1" dirty="0" smtClean="0">
                <a:cs typeface="B Titr" panose="00000700000000000000" pitchFamily="2" charset="-78"/>
              </a:rPr>
              <a:t>مرتبط </a:t>
            </a:r>
            <a:r>
              <a:rPr lang="ar-SA" altLang="en-US" sz="4400" b="1" dirty="0">
                <a:cs typeface="B Titr" panose="00000700000000000000" pitchFamily="2" charset="-78"/>
              </a:rPr>
              <a:t>بودن</a:t>
            </a:r>
          </a:p>
          <a:p>
            <a:pPr algn="r"/>
            <a:r>
              <a:rPr lang="fa-IR" altLang="en-US" sz="4400" b="1" dirty="0" smtClean="0">
                <a:cs typeface="B Titr" panose="00000700000000000000" pitchFamily="2" charset="-78"/>
              </a:rPr>
              <a:t>*</a:t>
            </a:r>
            <a:r>
              <a:rPr lang="ar-SA" altLang="en-US" sz="4400" b="1" dirty="0" smtClean="0">
                <a:cs typeface="B Titr" panose="00000700000000000000" pitchFamily="2" charset="-78"/>
              </a:rPr>
              <a:t>دقت</a:t>
            </a:r>
            <a:endParaRPr lang="ar-SA" altLang="en-US" sz="4400" b="1" dirty="0">
              <a:cs typeface="B Titr" panose="00000700000000000000" pitchFamily="2" charset="-78"/>
            </a:endParaRPr>
          </a:p>
          <a:p>
            <a:pPr algn="r"/>
            <a:r>
              <a:rPr lang="fa-IR" altLang="en-US" sz="4400" b="1" dirty="0">
                <a:cs typeface="B Titr" panose="00000700000000000000" pitchFamily="2" charset="-78"/>
              </a:rPr>
              <a:t>*</a:t>
            </a:r>
            <a:r>
              <a:rPr lang="ar-SA" altLang="en-US" sz="4400" b="1" dirty="0" smtClean="0">
                <a:cs typeface="B Titr" panose="00000700000000000000" pitchFamily="2" charset="-78"/>
              </a:rPr>
              <a:t>كامل </a:t>
            </a:r>
            <a:r>
              <a:rPr lang="ar-SA" altLang="en-US" sz="4400" b="1" dirty="0">
                <a:cs typeface="B Titr" panose="00000700000000000000" pitchFamily="2" charset="-78"/>
              </a:rPr>
              <a:t>بودن</a:t>
            </a:r>
          </a:p>
          <a:p>
            <a:pPr algn="r"/>
            <a:r>
              <a:rPr lang="fa-IR" altLang="en-US" sz="4400" b="1" dirty="0">
                <a:cs typeface="B Titr" panose="00000700000000000000" pitchFamily="2" charset="-78"/>
              </a:rPr>
              <a:t>*</a:t>
            </a:r>
            <a:r>
              <a:rPr lang="ar-SA" altLang="en-US" sz="4400" b="1" dirty="0" smtClean="0">
                <a:cs typeface="B Titr" panose="00000700000000000000" pitchFamily="2" charset="-78"/>
              </a:rPr>
              <a:t>درستي</a:t>
            </a:r>
            <a:endParaRPr lang="ar-SA" altLang="en-US" sz="4400" b="1" dirty="0">
              <a:cs typeface="B Titr" panose="00000700000000000000" pitchFamily="2" charset="-78"/>
            </a:endParaRPr>
          </a:p>
          <a:p>
            <a:pPr algn="r"/>
            <a:r>
              <a:rPr lang="fa-IR" altLang="en-US" sz="4400" b="1" dirty="0">
                <a:cs typeface="B Titr" panose="00000700000000000000" pitchFamily="2" charset="-78"/>
              </a:rPr>
              <a:t>*</a:t>
            </a:r>
            <a:r>
              <a:rPr lang="ar-SA" altLang="en-US" sz="4400" b="1" dirty="0" smtClean="0">
                <a:cs typeface="B Titr" panose="00000700000000000000" pitchFamily="2" charset="-78"/>
              </a:rPr>
              <a:t>بموقع </a:t>
            </a:r>
            <a:r>
              <a:rPr lang="ar-SA" altLang="en-US" sz="4400" b="1" dirty="0">
                <a:cs typeface="B Titr" panose="00000700000000000000" pitchFamily="2" charset="-78"/>
              </a:rPr>
              <a:t>بودن</a:t>
            </a:r>
          </a:p>
        </p:txBody>
      </p:sp>
      <p:sp>
        <p:nvSpPr>
          <p:cNvPr id="4" name="Rectangle 3"/>
          <p:cNvSpPr/>
          <p:nvPr/>
        </p:nvSpPr>
        <p:spPr>
          <a:xfrm>
            <a:off x="2643188" y="2075973"/>
            <a:ext cx="3486150" cy="3816429"/>
          </a:xfrm>
          <a:prstGeom prst="rect">
            <a:avLst/>
          </a:prstGeom>
        </p:spPr>
        <p:txBody>
          <a:bodyPr wrap="square">
            <a:spAutoFit/>
          </a:bodyPr>
          <a:lstStyle/>
          <a:p>
            <a:pPr algn="r">
              <a:spcBef>
                <a:spcPct val="50000"/>
              </a:spcBef>
            </a:pPr>
            <a:r>
              <a:rPr lang="fa-IR" altLang="en-US" sz="4400" b="1" dirty="0" smtClean="0">
                <a:cs typeface="B Titr" panose="00000700000000000000" pitchFamily="2" charset="-78"/>
              </a:rPr>
              <a:t>*</a:t>
            </a:r>
            <a:r>
              <a:rPr lang="ar-SA" altLang="en-US" sz="4400" b="1" dirty="0" smtClean="0">
                <a:cs typeface="B Titr" panose="00000700000000000000" pitchFamily="2" charset="-78"/>
              </a:rPr>
              <a:t>اقتصادي </a:t>
            </a:r>
            <a:r>
              <a:rPr lang="ar-SA" altLang="en-US" sz="4400" b="1" dirty="0">
                <a:cs typeface="B Titr" panose="00000700000000000000" pitchFamily="2" charset="-78"/>
              </a:rPr>
              <a:t>بودن</a:t>
            </a:r>
          </a:p>
          <a:p>
            <a:pPr algn="r">
              <a:spcBef>
                <a:spcPct val="50000"/>
              </a:spcBef>
            </a:pPr>
            <a:r>
              <a:rPr lang="ar-SA" altLang="en-US" sz="4400" b="1" dirty="0">
                <a:cs typeface="B Titr" panose="00000700000000000000" pitchFamily="2" charset="-78"/>
              </a:rPr>
              <a:t> </a:t>
            </a:r>
            <a:r>
              <a:rPr lang="fa-IR" altLang="en-US" sz="4400" b="1" dirty="0" smtClean="0">
                <a:cs typeface="B Titr" panose="00000700000000000000" pitchFamily="2" charset="-78"/>
              </a:rPr>
              <a:t>*</a:t>
            </a:r>
            <a:r>
              <a:rPr lang="ar-SA" altLang="en-US" sz="4400" b="1" dirty="0" smtClean="0">
                <a:cs typeface="B Titr" panose="00000700000000000000" pitchFamily="2" charset="-78"/>
              </a:rPr>
              <a:t>كا</a:t>
            </a:r>
            <a:r>
              <a:rPr lang="fa-IR" altLang="en-US" sz="4400" b="1" dirty="0" smtClean="0">
                <a:cs typeface="B Titr" panose="00000700000000000000" pitchFamily="2" charset="-78"/>
              </a:rPr>
              <a:t>ر</a:t>
            </a:r>
            <a:r>
              <a:rPr lang="ar-SA" altLang="en-US" sz="4400" b="1" dirty="0" smtClean="0">
                <a:cs typeface="B Titr" panose="00000700000000000000" pitchFamily="2" charset="-78"/>
              </a:rPr>
              <a:t>آيي</a:t>
            </a:r>
            <a:endParaRPr lang="ar-SA" altLang="en-US" sz="4400" b="1" dirty="0">
              <a:cs typeface="B Titr" panose="00000700000000000000" pitchFamily="2" charset="-78"/>
            </a:endParaRPr>
          </a:p>
          <a:p>
            <a:pPr algn="r">
              <a:spcBef>
                <a:spcPct val="50000"/>
              </a:spcBef>
            </a:pPr>
            <a:r>
              <a:rPr lang="ar-SA" altLang="en-US" sz="4400" b="1" dirty="0">
                <a:cs typeface="B Titr" panose="00000700000000000000" pitchFamily="2" charset="-78"/>
              </a:rPr>
              <a:t> </a:t>
            </a:r>
            <a:r>
              <a:rPr lang="fa-IR" altLang="en-US" sz="4400" b="1" dirty="0" smtClean="0">
                <a:cs typeface="B Titr" panose="00000700000000000000" pitchFamily="2" charset="-78"/>
              </a:rPr>
              <a:t>*</a:t>
            </a:r>
            <a:r>
              <a:rPr lang="ar-SA" altLang="en-US" sz="4400" b="1" dirty="0" smtClean="0">
                <a:cs typeface="B Titr" panose="00000700000000000000" pitchFamily="2" charset="-78"/>
              </a:rPr>
              <a:t>قابليت </a:t>
            </a:r>
            <a:r>
              <a:rPr lang="ar-SA" altLang="en-US" sz="4400" b="1" dirty="0">
                <a:cs typeface="B Titr" panose="00000700000000000000" pitchFamily="2" charset="-78"/>
              </a:rPr>
              <a:t>اتكا</a:t>
            </a:r>
          </a:p>
          <a:p>
            <a:pPr algn="r">
              <a:spcBef>
                <a:spcPct val="50000"/>
              </a:spcBef>
            </a:pPr>
            <a:r>
              <a:rPr lang="ar-SA" altLang="en-US" sz="4400" b="1" dirty="0">
                <a:cs typeface="B Titr" panose="00000700000000000000" pitchFamily="2" charset="-78"/>
              </a:rPr>
              <a:t> </a:t>
            </a:r>
            <a:r>
              <a:rPr lang="fa-IR" altLang="en-US" sz="4400" b="1" dirty="0">
                <a:cs typeface="B Titr" panose="00000700000000000000" pitchFamily="2" charset="-78"/>
              </a:rPr>
              <a:t>*</a:t>
            </a:r>
            <a:r>
              <a:rPr lang="ar-SA" altLang="en-US" sz="4400" b="1" dirty="0" smtClean="0">
                <a:cs typeface="B Titr" panose="00000700000000000000" pitchFamily="2" charset="-78"/>
              </a:rPr>
              <a:t>امنيت</a:t>
            </a:r>
            <a:endParaRPr lang="en-US" altLang="en-US" sz="4400" b="1" dirty="0">
              <a:cs typeface="B Titr" panose="00000700000000000000" pitchFamily="2" charset="-78"/>
            </a:endParaRPr>
          </a:p>
        </p:txBody>
      </p:sp>
    </p:spTree>
    <p:extLst>
      <p:ext uri="{BB962C8B-B14F-4D97-AF65-F5344CB8AC3E}">
        <p14:creationId xmlns:p14="http://schemas.microsoft.com/office/powerpoint/2010/main" val="36525167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95951" y="-59988"/>
            <a:ext cx="4520789" cy="1015663"/>
          </a:xfrm>
          <a:prstGeom prst="rect">
            <a:avLst/>
          </a:prstGeom>
        </p:spPr>
        <p:txBody>
          <a:bodyPr wrap="none">
            <a:spAutoFit/>
          </a:bodyPr>
          <a:lstStyle/>
          <a:p>
            <a:r>
              <a:rPr lang="ar-SA" altLang="en-US" sz="6000" b="1" dirty="0">
                <a:solidFill>
                  <a:schemeClr val="accent6">
                    <a:lumMod val="50000"/>
                  </a:schemeClr>
                </a:solidFill>
                <a:cs typeface="B Davat" panose="00000400000000000000" pitchFamily="2" charset="-78"/>
              </a:rPr>
              <a:t>طبقه بندي اطلاعات</a:t>
            </a:r>
            <a:endParaRPr lang="en-US" sz="6000" b="1" dirty="0">
              <a:solidFill>
                <a:schemeClr val="accent6">
                  <a:lumMod val="50000"/>
                </a:schemeClr>
              </a:solidFill>
              <a:cs typeface="B Davat" panose="00000400000000000000" pitchFamily="2" charset="-78"/>
            </a:endParaRPr>
          </a:p>
        </p:txBody>
      </p:sp>
      <p:graphicFrame>
        <p:nvGraphicFramePr>
          <p:cNvPr id="3" name="Object 4"/>
          <p:cNvGraphicFramePr>
            <a:graphicFrameLocks noChangeAspect="1"/>
          </p:cNvGraphicFramePr>
          <p:nvPr>
            <p:extLst>
              <p:ext uri="{D42A27DB-BD31-4B8C-83A1-F6EECF244321}">
                <p14:modId xmlns:p14="http://schemas.microsoft.com/office/powerpoint/2010/main" val="1321432880"/>
              </p:ext>
            </p:extLst>
          </p:nvPr>
        </p:nvGraphicFramePr>
        <p:xfrm>
          <a:off x="1561313" y="955675"/>
          <a:ext cx="9390064" cy="5602288"/>
        </p:xfrm>
        <a:graphic>
          <a:graphicData uri="http://schemas.openxmlformats.org/presentationml/2006/ole">
            <mc:AlternateContent xmlns:mc="http://schemas.openxmlformats.org/markup-compatibility/2006">
              <mc:Choice xmlns:v="urn:schemas-microsoft-com:vml" Requires="v">
                <p:oleObj spid="_x0000_s1050" name="Picture" r:id="rId3" imgW="5038560" imgH="3209760" progId="Word.Picture.8">
                  <p:embed/>
                </p:oleObj>
              </mc:Choice>
              <mc:Fallback>
                <p:oleObj name="Picture" r:id="rId3" imgW="5038560" imgH="3209760" progId="Word.Picture.8">
                  <p:embed/>
                  <p:pic>
                    <p:nvPicPr>
                      <p:cNvPr id="19460" name="Object 4"/>
                      <p:cNvPicPr>
                        <a:picLocks noChangeAspect="1" noChangeArrowheads="1"/>
                      </p:cNvPicPr>
                      <p:nvPr/>
                    </p:nvPicPr>
                    <p:blipFill>
                      <a:blip r:embed="rId4"/>
                      <a:srcRect/>
                      <a:stretch>
                        <a:fillRect/>
                      </a:stretch>
                    </p:blipFill>
                    <p:spPr bwMode="auto">
                      <a:xfrm>
                        <a:off x="1561313" y="955675"/>
                        <a:ext cx="9390064" cy="5602288"/>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1155047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0313" y="143946"/>
            <a:ext cx="5480988" cy="1015663"/>
          </a:xfrm>
          <a:prstGeom prst="rect">
            <a:avLst/>
          </a:prstGeom>
        </p:spPr>
        <p:txBody>
          <a:bodyPr wrap="none">
            <a:spAutoFit/>
          </a:bodyPr>
          <a:lstStyle/>
          <a:p>
            <a:r>
              <a:rPr lang="ar-SA" altLang="en-US" sz="6000" b="1" dirty="0">
                <a:solidFill>
                  <a:srgbClr val="7030A0"/>
                </a:solidFill>
                <a:cs typeface="B Davat" panose="00000400000000000000" pitchFamily="2" charset="-78"/>
              </a:rPr>
              <a:t>سيستم اطلاعات مديريت</a:t>
            </a:r>
            <a:endParaRPr lang="en-US" sz="6000" b="1" dirty="0">
              <a:solidFill>
                <a:srgbClr val="7030A0"/>
              </a:solidFill>
              <a:cs typeface="B Davat" panose="00000400000000000000" pitchFamily="2" charset="-78"/>
            </a:endParaRPr>
          </a:p>
        </p:txBody>
      </p:sp>
      <p:sp>
        <p:nvSpPr>
          <p:cNvPr id="3" name="Rectangle 2"/>
          <p:cNvSpPr/>
          <p:nvPr/>
        </p:nvSpPr>
        <p:spPr>
          <a:xfrm>
            <a:off x="1385888" y="2914561"/>
            <a:ext cx="10129838" cy="1569660"/>
          </a:xfrm>
          <a:prstGeom prst="rect">
            <a:avLst/>
          </a:prstGeom>
        </p:spPr>
        <p:txBody>
          <a:bodyPr wrap="square">
            <a:spAutoFit/>
          </a:bodyPr>
          <a:lstStyle/>
          <a:p>
            <a:pPr algn="ctr"/>
            <a:r>
              <a:rPr lang="ar-SA" altLang="en-US" sz="3200" b="1" dirty="0">
                <a:cs typeface="B Titr" panose="00000700000000000000" pitchFamily="2" charset="-78"/>
              </a:rPr>
              <a:t>سيستمي كه كنترل و بازسازي اطلاعات را از </a:t>
            </a:r>
            <a:r>
              <a:rPr lang="ar-SA" altLang="en-US" sz="3200" b="1" dirty="0" smtClean="0">
                <a:cs typeface="B Titr" panose="00000700000000000000" pitchFamily="2" charset="-78"/>
              </a:rPr>
              <a:t>محيط</a:t>
            </a:r>
            <a:r>
              <a:rPr lang="fa-IR" altLang="en-US" sz="3200" b="1" dirty="0" smtClean="0">
                <a:cs typeface="B Titr" panose="00000700000000000000" pitchFamily="2" charset="-78"/>
              </a:rPr>
              <a:t> </a:t>
            </a:r>
            <a:r>
              <a:rPr lang="ar-SA" altLang="en-US" sz="3200" b="1" dirty="0" smtClean="0">
                <a:cs typeface="B Titr" panose="00000700000000000000" pitchFamily="2" charset="-78"/>
              </a:rPr>
              <a:t>هاي </a:t>
            </a:r>
            <a:r>
              <a:rPr lang="ar-SA" altLang="en-US" sz="3200" b="1" dirty="0">
                <a:cs typeface="B Titr" panose="00000700000000000000" pitchFamily="2" charset="-78"/>
              </a:rPr>
              <a:t>عملياتي بر عهده دارد </a:t>
            </a:r>
            <a:r>
              <a:rPr lang="ar-SA" altLang="en-US" sz="3200" b="1" dirty="0" smtClean="0">
                <a:cs typeface="B Titr" panose="00000700000000000000" pitchFamily="2" charset="-78"/>
              </a:rPr>
              <a:t>ب</a:t>
            </a:r>
            <a:r>
              <a:rPr lang="fa-IR" altLang="en-US" sz="3200" b="1" dirty="0" smtClean="0">
                <a:cs typeface="B Titr" panose="00000700000000000000" pitchFamily="2" charset="-78"/>
              </a:rPr>
              <a:t>ه </a:t>
            </a:r>
            <a:r>
              <a:rPr lang="ar-SA" altLang="en-US" sz="3200" b="1" dirty="0" smtClean="0">
                <a:cs typeface="B Titr" panose="00000700000000000000" pitchFamily="2" charset="-78"/>
              </a:rPr>
              <a:t>نحوي </a:t>
            </a:r>
            <a:r>
              <a:rPr lang="ar-SA" altLang="en-US" sz="3200" b="1" dirty="0">
                <a:cs typeface="B Titr" panose="00000700000000000000" pitchFamily="2" charset="-78"/>
              </a:rPr>
              <a:t>كه با </a:t>
            </a:r>
            <a:r>
              <a:rPr lang="ar-SA" altLang="en-US" sz="3200" b="1" dirty="0">
                <a:solidFill>
                  <a:srgbClr val="336600"/>
                </a:solidFill>
                <a:cs typeface="B Titr" panose="00000700000000000000" pitchFamily="2" charset="-78"/>
              </a:rPr>
              <a:t>سازماندهي</a:t>
            </a:r>
            <a:r>
              <a:rPr lang="ar-SA" altLang="en-US" sz="3200" b="1" dirty="0">
                <a:cs typeface="B Titr" panose="00000700000000000000" pitchFamily="2" charset="-78"/>
              </a:rPr>
              <a:t> و </a:t>
            </a:r>
            <a:r>
              <a:rPr lang="ar-SA" altLang="en-US" sz="3200" b="1" dirty="0">
                <a:solidFill>
                  <a:srgbClr val="336600"/>
                </a:solidFill>
                <a:cs typeface="B Titr" panose="00000700000000000000" pitchFamily="2" charset="-78"/>
              </a:rPr>
              <a:t>انتخاب</a:t>
            </a:r>
            <a:r>
              <a:rPr lang="ar-SA" altLang="en-US" sz="3200" b="1" dirty="0">
                <a:cs typeface="B Titr" panose="00000700000000000000" pitchFamily="2" charset="-78"/>
              </a:rPr>
              <a:t> داده‌ها، اطلاعات لازم را جهت </a:t>
            </a:r>
            <a:r>
              <a:rPr lang="ar-SA" altLang="en-US" sz="3200" b="1" dirty="0">
                <a:solidFill>
                  <a:schemeClr val="accent2">
                    <a:lumMod val="50000"/>
                  </a:schemeClr>
                </a:solidFill>
                <a:cs typeface="B Titr" panose="00000700000000000000" pitchFamily="2" charset="-78"/>
              </a:rPr>
              <a:t>اتخاذ تصميم</a:t>
            </a:r>
            <a:r>
              <a:rPr lang="ar-SA" altLang="en-US" sz="3200" b="1" dirty="0">
                <a:cs typeface="B Titr" panose="00000700000000000000" pitchFamily="2" charset="-78"/>
              </a:rPr>
              <a:t>، </a:t>
            </a:r>
            <a:r>
              <a:rPr lang="ar-SA" altLang="en-US" sz="3200" b="1" dirty="0">
                <a:solidFill>
                  <a:schemeClr val="accent2">
                    <a:lumMod val="50000"/>
                  </a:schemeClr>
                </a:solidFill>
                <a:cs typeface="B Titr" panose="00000700000000000000" pitchFamily="2" charset="-78"/>
              </a:rPr>
              <a:t>برنامه ريزي و كنترل</a:t>
            </a:r>
            <a:r>
              <a:rPr lang="ar-SA" altLang="en-US" sz="3200" b="1" dirty="0">
                <a:cs typeface="B Titr" panose="00000700000000000000" pitchFamily="2" charset="-78"/>
              </a:rPr>
              <a:t> مديران آماده مي </a:t>
            </a:r>
            <a:r>
              <a:rPr lang="ar-SA" altLang="en-US" sz="3200" b="1" dirty="0" smtClean="0">
                <a:cs typeface="B Titr" panose="00000700000000000000" pitchFamily="2" charset="-78"/>
              </a:rPr>
              <a:t>سازد</a:t>
            </a:r>
            <a:r>
              <a:rPr lang="fa-IR" altLang="en-US" sz="3200" b="1" dirty="0">
                <a:cs typeface="B Titr" panose="00000700000000000000" pitchFamily="2" charset="-78"/>
              </a:rPr>
              <a:t>.</a:t>
            </a:r>
            <a:endParaRPr lang="ar-SA" altLang="en-US" sz="3200" b="1" dirty="0">
              <a:cs typeface="B Titr" panose="00000700000000000000" pitchFamily="2" charset="-78"/>
            </a:endParaRPr>
          </a:p>
        </p:txBody>
      </p:sp>
    </p:spTree>
    <p:extLst>
      <p:ext uri="{BB962C8B-B14F-4D97-AF65-F5344CB8AC3E}">
        <p14:creationId xmlns:p14="http://schemas.microsoft.com/office/powerpoint/2010/main" val="8703017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77389" y="143946"/>
            <a:ext cx="6375463" cy="1015663"/>
          </a:xfrm>
          <a:prstGeom prst="rect">
            <a:avLst/>
          </a:prstGeom>
        </p:spPr>
        <p:txBody>
          <a:bodyPr wrap="none">
            <a:spAutoFit/>
          </a:bodyPr>
          <a:lstStyle/>
          <a:p>
            <a:r>
              <a:rPr lang="ar-SA" altLang="en-US" sz="6000" b="1" dirty="0">
                <a:solidFill>
                  <a:srgbClr val="7030A0"/>
                </a:solidFill>
                <a:cs typeface="B Davat" panose="00000400000000000000" pitchFamily="2" charset="-78"/>
              </a:rPr>
              <a:t>سيستم اطلاعاتي كامپيوتري</a:t>
            </a:r>
            <a:endParaRPr lang="en-US" sz="6000" b="1" dirty="0">
              <a:solidFill>
                <a:srgbClr val="7030A0"/>
              </a:solidFill>
              <a:cs typeface="B Davat" panose="00000400000000000000" pitchFamily="2" charset="-78"/>
            </a:endParaRPr>
          </a:p>
        </p:txBody>
      </p:sp>
      <p:sp>
        <p:nvSpPr>
          <p:cNvPr id="3" name="Rectangle 2"/>
          <p:cNvSpPr/>
          <p:nvPr/>
        </p:nvSpPr>
        <p:spPr>
          <a:xfrm>
            <a:off x="1800251" y="2366993"/>
            <a:ext cx="9329737" cy="3041987"/>
          </a:xfrm>
          <a:prstGeom prst="rect">
            <a:avLst/>
          </a:prstGeom>
        </p:spPr>
        <p:txBody>
          <a:bodyPr wrap="square">
            <a:spAutoFit/>
          </a:bodyPr>
          <a:lstStyle/>
          <a:p>
            <a:pPr algn="r">
              <a:lnSpc>
                <a:spcPct val="90000"/>
              </a:lnSpc>
            </a:pPr>
            <a:r>
              <a:rPr lang="ar-SA" altLang="en-US" sz="3600" b="1" dirty="0">
                <a:cs typeface="B Titr" panose="00000700000000000000" pitchFamily="2" charset="-78"/>
              </a:rPr>
              <a:t>سيستمي است كه از </a:t>
            </a:r>
            <a:r>
              <a:rPr lang="ar-SA" altLang="en-US" sz="3600" b="1" dirty="0">
                <a:solidFill>
                  <a:srgbClr val="336600"/>
                </a:solidFill>
                <a:cs typeface="B Titr" panose="00000700000000000000" pitchFamily="2" charset="-78"/>
              </a:rPr>
              <a:t>كامپيوتر</a:t>
            </a:r>
            <a:r>
              <a:rPr lang="ar-SA" altLang="en-US" sz="3600" b="1" dirty="0">
                <a:cs typeface="B Titr" panose="00000700000000000000" pitchFamily="2" charset="-78"/>
              </a:rPr>
              <a:t> براي </a:t>
            </a:r>
            <a:r>
              <a:rPr lang="ar-SA" altLang="en-US" sz="3600" b="1" dirty="0">
                <a:solidFill>
                  <a:schemeClr val="accent2">
                    <a:lumMod val="50000"/>
                  </a:schemeClr>
                </a:solidFill>
                <a:cs typeface="B Titr" panose="00000700000000000000" pitchFamily="2" charset="-78"/>
              </a:rPr>
              <a:t>جمع آوري</a:t>
            </a:r>
            <a:r>
              <a:rPr lang="ar-SA" altLang="en-US" sz="3600" b="1" dirty="0">
                <a:cs typeface="B Titr" panose="00000700000000000000" pitchFamily="2" charset="-78"/>
              </a:rPr>
              <a:t>، </a:t>
            </a:r>
            <a:r>
              <a:rPr lang="ar-SA" altLang="en-US" sz="3600" b="1" dirty="0">
                <a:solidFill>
                  <a:schemeClr val="accent2">
                    <a:lumMod val="50000"/>
                  </a:schemeClr>
                </a:solidFill>
                <a:cs typeface="B Titr" panose="00000700000000000000" pitchFamily="2" charset="-78"/>
              </a:rPr>
              <a:t>پردازش</a:t>
            </a:r>
            <a:r>
              <a:rPr lang="ar-SA" altLang="en-US" sz="3600" b="1" dirty="0">
                <a:cs typeface="B Titr" panose="00000700000000000000" pitchFamily="2" charset="-78"/>
              </a:rPr>
              <a:t> و </a:t>
            </a:r>
            <a:r>
              <a:rPr lang="ar-SA" altLang="en-US" sz="3600" b="1" dirty="0" smtClean="0">
                <a:solidFill>
                  <a:schemeClr val="accent2">
                    <a:lumMod val="50000"/>
                  </a:schemeClr>
                </a:solidFill>
                <a:cs typeface="B Titr" panose="00000700000000000000" pitchFamily="2" charset="-78"/>
              </a:rPr>
              <a:t>توزيع</a:t>
            </a:r>
            <a:r>
              <a:rPr lang="ar-SA" altLang="en-US" sz="3600" b="1" dirty="0" smtClean="0">
                <a:cs typeface="B Titr" panose="00000700000000000000" pitchFamily="2" charset="-78"/>
              </a:rPr>
              <a:t> </a:t>
            </a:r>
            <a:r>
              <a:rPr lang="ar-SA" altLang="en-US" sz="3600" b="1" dirty="0">
                <a:solidFill>
                  <a:srgbClr val="000000"/>
                </a:solidFill>
                <a:cs typeface="B Titr" panose="00000700000000000000" pitchFamily="2" charset="-78"/>
              </a:rPr>
              <a:t>اطلاعات</a:t>
            </a:r>
            <a:r>
              <a:rPr lang="ar-SA" altLang="en-US" sz="3600" b="1" dirty="0">
                <a:cs typeface="B Titr" panose="00000700000000000000" pitchFamily="2" charset="-78"/>
              </a:rPr>
              <a:t> استفاده ميكند و شامل قسمتهاي زير است:</a:t>
            </a:r>
          </a:p>
          <a:p>
            <a:pPr lvl="1" algn="r">
              <a:lnSpc>
                <a:spcPct val="90000"/>
              </a:lnSpc>
            </a:pPr>
            <a:r>
              <a:rPr lang="fa-IR" altLang="en-US" sz="3500" b="1" dirty="0" smtClean="0">
                <a:cs typeface="B Titr" panose="00000700000000000000" pitchFamily="2" charset="-78"/>
              </a:rPr>
              <a:t>1-</a:t>
            </a:r>
            <a:r>
              <a:rPr lang="ar-SA" altLang="en-US" sz="3500" b="1" dirty="0" smtClean="0">
                <a:cs typeface="B Titr" panose="00000700000000000000" pitchFamily="2" charset="-78"/>
              </a:rPr>
              <a:t> سخت </a:t>
            </a:r>
            <a:r>
              <a:rPr lang="ar-SA" altLang="en-US" sz="3500" b="1" dirty="0">
                <a:cs typeface="B Titr" panose="00000700000000000000" pitchFamily="2" charset="-78"/>
              </a:rPr>
              <a:t>افزار</a:t>
            </a:r>
          </a:p>
          <a:p>
            <a:pPr lvl="1" algn="r">
              <a:lnSpc>
                <a:spcPct val="90000"/>
              </a:lnSpc>
            </a:pPr>
            <a:r>
              <a:rPr lang="fa-IR" altLang="en-US" sz="3500" b="1" dirty="0" smtClean="0">
                <a:cs typeface="B Titr" panose="00000700000000000000" pitchFamily="2" charset="-78"/>
              </a:rPr>
              <a:t>2-</a:t>
            </a:r>
            <a:r>
              <a:rPr lang="ar-SA" altLang="en-US" sz="3500" b="1" dirty="0" smtClean="0">
                <a:cs typeface="B Titr" panose="00000700000000000000" pitchFamily="2" charset="-78"/>
              </a:rPr>
              <a:t>نرم </a:t>
            </a:r>
            <a:r>
              <a:rPr lang="ar-SA" altLang="en-US" sz="3500" b="1" dirty="0">
                <a:cs typeface="B Titr" panose="00000700000000000000" pitchFamily="2" charset="-78"/>
              </a:rPr>
              <a:t>افزار</a:t>
            </a:r>
          </a:p>
          <a:p>
            <a:pPr lvl="1" algn="r">
              <a:lnSpc>
                <a:spcPct val="90000"/>
              </a:lnSpc>
            </a:pPr>
            <a:r>
              <a:rPr lang="fa-IR" altLang="en-US" sz="3500" b="1" dirty="0" smtClean="0">
                <a:cs typeface="B Titr" panose="00000700000000000000" pitchFamily="2" charset="-78"/>
              </a:rPr>
              <a:t>3-</a:t>
            </a:r>
            <a:r>
              <a:rPr lang="ar-SA" altLang="en-US" sz="3500" b="1" dirty="0" smtClean="0">
                <a:cs typeface="B Titr" panose="00000700000000000000" pitchFamily="2" charset="-78"/>
              </a:rPr>
              <a:t>بانك </a:t>
            </a:r>
            <a:r>
              <a:rPr lang="ar-SA" altLang="en-US" sz="3500" b="1" dirty="0">
                <a:cs typeface="B Titr" panose="00000700000000000000" pitchFamily="2" charset="-78"/>
              </a:rPr>
              <a:t>اطلاعاتي </a:t>
            </a:r>
          </a:p>
          <a:p>
            <a:pPr lvl="1" algn="r">
              <a:lnSpc>
                <a:spcPct val="90000"/>
              </a:lnSpc>
            </a:pPr>
            <a:r>
              <a:rPr lang="fa-IR" altLang="en-US" sz="3500" b="1" dirty="0" smtClean="0">
                <a:cs typeface="B Titr" panose="00000700000000000000" pitchFamily="2" charset="-78"/>
              </a:rPr>
              <a:t>4-</a:t>
            </a:r>
            <a:r>
              <a:rPr lang="ar-SA" altLang="en-US" sz="3500" b="1" dirty="0" smtClean="0">
                <a:cs typeface="B Titr" panose="00000700000000000000" pitchFamily="2" charset="-78"/>
              </a:rPr>
              <a:t>شبكه </a:t>
            </a:r>
            <a:r>
              <a:rPr lang="ar-SA" altLang="en-US" sz="3500" b="1" dirty="0">
                <a:cs typeface="B Titr" panose="00000700000000000000" pitchFamily="2" charset="-78"/>
              </a:rPr>
              <a:t>ارتباطي</a:t>
            </a:r>
            <a:endParaRPr lang="en-US" altLang="en-US" sz="3500" b="1" dirty="0">
              <a:cs typeface="B Titr" panose="00000700000000000000" pitchFamily="2" charset="-78"/>
            </a:endParaRPr>
          </a:p>
        </p:txBody>
      </p:sp>
    </p:spTree>
    <p:extLst>
      <p:ext uri="{BB962C8B-B14F-4D97-AF65-F5344CB8AC3E}">
        <p14:creationId xmlns:p14="http://schemas.microsoft.com/office/powerpoint/2010/main" val="22081594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2672" y="0"/>
            <a:ext cx="5881738" cy="1200329"/>
          </a:xfrm>
          <a:prstGeom prst="rect">
            <a:avLst/>
          </a:prstGeom>
        </p:spPr>
        <p:txBody>
          <a:bodyPr wrap="none">
            <a:spAutoFit/>
          </a:bodyPr>
          <a:lstStyle/>
          <a:p>
            <a:r>
              <a:rPr lang="fa-IR" altLang="en-US" sz="7200" b="1" dirty="0">
                <a:solidFill>
                  <a:srgbClr val="7030A0"/>
                </a:solidFill>
                <a:latin typeface="IPT.Elham" pitchFamily="10" charset="2"/>
                <a:cs typeface="B Davat" panose="00000400000000000000" pitchFamily="2" charset="-78"/>
              </a:rPr>
              <a:t>*</a:t>
            </a:r>
            <a:r>
              <a:rPr lang="ar-SA" altLang="en-US" sz="7200" b="1" dirty="0" smtClean="0">
                <a:solidFill>
                  <a:srgbClr val="7030A0"/>
                </a:solidFill>
                <a:latin typeface="IPT.Elham" pitchFamily="10" charset="2"/>
                <a:cs typeface="B Davat" panose="00000400000000000000" pitchFamily="2" charset="-78"/>
              </a:rPr>
              <a:t>طبقه </a:t>
            </a:r>
            <a:r>
              <a:rPr lang="ar-SA" altLang="en-US" sz="7200" b="1" dirty="0">
                <a:solidFill>
                  <a:srgbClr val="7030A0"/>
                </a:solidFill>
                <a:latin typeface="IPT.Elham" pitchFamily="10" charset="2"/>
                <a:cs typeface="B Davat" panose="00000400000000000000" pitchFamily="2" charset="-78"/>
              </a:rPr>
              <a:t>بندي </a:t>
            </a:r>
            <a:r>
              <a:rPr lang="ar-SA" altLang="en-US" sz="7200" b="1" dirty="0" smtClean="0">
                <a:solidFill>
                  <a:srgbClr val="7030A0"/>
                </a:solidFill>
                <a:latin typeface="IPT.Elham" pitchFamily="10" charset="2"/>
                <a:cs typeface="B Davat" panose="00000400000000000000" pitchFamily="2" charset="-78"/>
              </a:rPr>
              <a:t>سيستمها</a:t>
            </a:r>
            <a:r>
              <a:rPr lang="fa-IR" altLang="en-US" sz="7200" b="1" dirty="0" smtClean="0">
                <a:solidFill>
                  <a:srgbClr val="7030A0"/>
                </a:solidFill>
                <a:latin typeface="IPT.Elham" pitchFamily="10" charset="2"/>
                <a:cs typeface="B Davat" panose="00000400000000000000" pitchFamily="2" charset="-78"/>
              </a:rPr>
              <a:t>*</a:t>
            </a:r>
            <a:endParaRPr lang="en-US" sz="7200" b="1" dirty="0">
              <a:solidFill>
                <a:srgbClr val="7030A0"/>
              </a:solidFill>
              <a:cs typeface="B Davat" panose="00000400000000000000" pitchFamily="2" charset="-78"/>
            </a:endParaRPr>
          </a:p>
        </p:txBody>
      </p:sp>
      <p:sp>
        <p:nvSpPr>
          <p:cNvPr id="3" name="Rectangle 2"/>
          <p:cNvSpPr/>
          <p:nvPr/>
        </p:nvSpPr>
        <p:spPr>
          <a:xfrm>
            <a:off x="5297933" y="2288843"/>
            <a:ext cx="6894067" cy="547842"/>
          </a:xfrm>
          <a:prstGeom prst="rect">
            <a:avLst/>
          </a:prstGeom>
        </p:spPr>
        <p:txBody>
          <a:bodyPr wrap="none">
            <a:spAutoFit/>
          </a:bodyPr>
          <a:lstStyle/>
          <a:p>
            <a:pPr>
              <a:lnSpc>
                <a:spcPct val="90000"/>
              </a:lnSpc>
            </a:pPr>
            <a:r>
              <a:rPr lang="en-US" altLang="en-US" sz="3200" b="1" dirty="0">
                <a:solidFill>
                  <a:schemeClr val="accent2">
                    <a:lumMod val="50000"/>
                  </a:schemeClr>
                </a:solidFill>
                <a:cs typeface="B Titr" panose="00000700000000000000" pitchFamily="2" charset="-78"/>
              </a:rPr>
              <a:t>TPS</a:t>
            </a:r>
            <a:r>
              <a:rPr lang="ar-SA" altLang="en-US" sz="3200" b="1" dirty="0">
                <a:solidFill>
                  <a:schemeClr val="accent2">
                    <a:lumMod val="50000"/>
                  </a:schemeClr>
                </a:solidFill>
                <a:cs typeface="B Titr" panose="00000700000000000000" pitchFamily="2" charset="-78"/>
              </a:rPr>
              <a:t> </a:t>
            </a:r>
            <a:r>
              <a:rPr lang="en-US" altLang="en-US" sz="3200" b="1" dirty="0">
                <a:solidFill>
                  <a:schemeClr val="accent2">
                    <a:lumMod val="50000"/>
                  </a:schemeClr>
                </a:solidFill>
                <a:cs typeface="B Titr" panose="00000700000000000000" pitchFamily="2" charset="-78"/>
              </a:rPr>
              <a:t>(Transaction Processing Systems)</a:t>
            </a:r>
            <a:endParaRPr lang="ar-SA" altLang="en-US" sz="3200" b="1" dirty="0">
              <a:solidFill>
                <a:schemeClr val="accent2">
                  <a:lumMod val="50000"/>
                </a:schemeClr>
              </a:solidFill>
              <a:cs typeface="B Titr" panose="00000700000000000000" pitchFamily="2" charset="-78"/>
            </a:endParaRPr>
          </a:p>
        </p:txBody>
      </p:sp>
      <p:sp>
        <p:nvSpPr>
          <p:cNvPr id="4" name="Rectangle 3"/>
          <p:cNvSpPr/>
          <p:nvPr/>
        </p:nvSpPr>
        <p:spPr>
          <a:xfrm>
            <a:off x="1671638" y="2836685"/>
            <a:ext cx="10381018" cy="3194721"/>
          </a:xfrm>
          <a:prstGeom prst="rect">
            <a:avLst/>
          </a:prstGeom>
        </p:spPr>
        <p:txBody>
          <a:bodyPr wrap="square">
            <a:spAutoFit/>
          </a:bodyPr>
          <a:lstStyle/>
          <a:p>
            <a:pPr lvl="1" algn="r">
              <a:lnSpc>
                <a:spcPct val="90000"/>
              </a:lnSpc>
            </a:pPr>
            <a:r>
              <a:rPr lang="ar-SA" altLang="en-US" sz="2400" b="1" dirty="0"/>
              <a:t>ساده هستندو جنبه عمومي دارند</a:t>
            </a:r>
          </a:p>
          <a:p>
            <a:pPr lvl="1" algn="r">
              <a:lnSpc>
                <a:spcPct val="90000"/>
              </a:lnSpc>
            </a:pPr>
            <a:r>
              <a:rPr lang="ar-SA" altLang="en-US" sz="2400" b="1" dirty="0"/>
              <a:t>با اختلاف كمي در اكثر </a:t>
            </a:r>
            <a:r>
              <a:rPr lang="ar-SA" altLang="en-US" sz="2400" b="1" dirty="0" smtClean="0"/>
              <a:t>سازم</a:t>
            </a:r>
            <a:r>
              <a:rPr lang="fa-IR" altLang="en-US" sz="2400" b="1" dirty="0" smtClean="0"/>
              <a:t>ان</a:t>
            </a:r>
            <a:r>
              <a:rPr lang="ar-SA" altLang="en-US" sz="2400" b="1" dirty="0" smtClean="0"/>
              <a:t>ها </a:t>
            </a:r>
            <a:r>
              <a:rPr lang="ar-SA" altLang="en-US" sz="2400" b="1" dirty="0"/>
              <a:t>بكار گرفته ميشوند</a:t>
            </a:r>
          </a:p>
          <a:p>
            <a:pPr lvl="1" algn="r">
              <a:lnSpc>
                <a:spcPct val="90000"/>
              </a:lnSpc>
            </a:pPr>
            <a:r>
              <a:rPr lang="ar-SA" altLang="en-US" sz="2400" b="1" dirty="0"/>
              <a:t>معمولا ساختار منابع موجود و </a:t>
            </a:r>
            <a:r>
              <a:rPr lang="ar-SA" altLang="en-US" sz="2400" b="1" dirty="0" smtClean="0"/>
              <a:t>توان</a:t>
            </a:r>
            <a:r>
              <a:rPr lang="fa-IR" altLang="en-US" sz="2400" b="1" dirty="0" smtClean="0"/>
              <a:t>ایی </a:t>
            </a:r>
            <a:r>
              <a:rPr lang="ar-SA" altLang="en-US" sz="2400" b="1" dirty="0" smtClean="0"/>
              <a:t>هاي </a:t>
            </a:r>
            <a:r>
              <a:rPr lang="ar-SA" altLang="en-US" sz="2400" b="1" dirty="0"/>
              <a:t>آتي آنها را پيگيري مي </a:t>
            </a:r>
            <a:r>
              <a:rPr lang="ar-SA" altLang="en-US" sz="2400" b="1" dirty="0" smtClean="0"/>
              <a:t>كند</a:t>
            </a:r>
            <a:r>
              <a:rPr lang="fa-IR" altLang="en-US" sz="2400" b="1" dirty="0"/>
              <a:t>.</a:t>
            </a:r>
            <a:endParaRPr lang="ar-SA" altLang="en-US" sz="2400" b="1" dirty="0"/>
          </a:p>
          <a:p>
            <a:pPr lvl="1" algn="r">
              <a:lnSpc>
                <a:spcPct val="90000"/>
              </a:lnSpc>
            </a:pPr>
            <a:r>
              <a:rPr lang="ar-SA" altLang="en-US" sz="2400" b="1" dirty="0">
                <a:solidFill>
                  <a:srgbClr val="FF0000"/>
                </a:solidFill>
              </a:rPr>
              <a:t>مثال: </a:t>
            </a:r>
            <a:r>
              <a:rPr lang="ar-SA" altLang="en-US" sz="2400" b="1" dirty="0"/>
              <a:t>سيستم ساده حسابداري ، انبار داري و يا حقوق</a:t>
            </a:r>
            <a:endParaRPr lang="en-US" altLang="en-US" sz="2400" b="1" dirty="0"/>
          </a:p>
          <a:p>
            <a:pPr algn="r">
              <a:lnSpc>
                <a:spcPct val="90000"/>
              </a:lnSpc>
            </a:pPr>
            <a:r>
              <a:rPr lang="en-US" altLang="en-US" sz="3200" b="1" dirty="0">
                <a:solidFill>
                  <a:schemeClr val="accent2">
                    <a:lumMod val="50000"/>
                  </a:schemeClr>
                </a:solidFill>
                <a:cs typeface="B Titr" panose="00000700000000000000" pitchFamily="2" charset="-78"/>
              </a:rPr>
              <a:t>MIS</a:t>
            </a:r>
            <a:r>
              <a:rPr lang="ar-SA" altLang="en-US" sz="3200" b="1" dirty="0">
                <a:solidFill>
                  <a:schemeClr val="accent2">
                    <a:lumMod val="50000"/>
                  </a:schemeClr>
                </a:solidFill>
                <a:cs typeface="B Titr" panose="00000700000000000000" pitchFamily="2" charset="-78"/>
              </a:rPr>
              <a:t> </a:t>
            </a:r>
            <a:r>
              <a:rPr lang="en-US" altLang="en-US" sz="3200" b="1" dirty="0">
                <a:solidFill>
                  <a:schemeClr val="accent2">
                    <a:lumMod val="50000"/>
                  </a:schemeClr>
                </a:solidFill>
                <a:cs typeface="B Titr" panose="00000700000000000000" pitchFamily="2" charset="-78"/>
              </a:rPr>
              <a:t>(Management Information Systems)</a:t>
            </a:r>
            <a:endParaRPr lang="ar-SA" altLang="en-US" sz="3200" b="1" dirty="0">
              <a:solidFill>
                <a:schemeClr val="accent2">
                  <a:lumMod val="50000"/>
                </a:schemeClr>
              </a:solidFill>
              <a:cs typeface="B Titr" panose="00000700000000000000" pitchFamily="2" charset="-78"/>
            </a:endParaRPr>
          </a:p>
          <a:p>
            <a:pPr lvl="1" algn="r">
              <a:lnSpc>
                <a:spcPct val="90000"/>
              </a:lnSpc>
            </a:pPr>
            <a:r>
              <a:rPr lang="ar-SA" altLang="en-US" sz="2400" b="1" dirty="0"/>
              <a:t>اطلاعات را با هدف حل مشكلات مديريت آماده مي كند</a:t>
            </a:r>
          </a:p>
          <a:p>
            <a:pPr lvl="1" algn="r">
              <a:lnSpc>
                <a:spcPct val="90000"/>
              </a:lnSpc>
            </a:pPr>
            <a:r>
              <a:rPr lang="ar-SA" altLang="en-US" sz="2400" b="1" dirty="0"/>
              <a:t>يك مجموعه از سيستمهاي بهم متصل است كه از يك پايگاه داده مجتمع بهره </a:t>
            </a:r>
            <a:r>
              <a:rPr lang="ar-SA" altLang="en-US" sz="2400" b="1" dirty="0" smtClean="0"/>
              <a:t>ميجويند</a:t>
            </a:r>
            <a:r>
              <a:rPr lang="fa-IR" altLang="en-US" sz="2400" b="1" dirty="0" smtClean="0"/>
              <a:t>.</a:t>
            </a:r>
            <a:endParaRPr lang="en-US" altLang="en-US" sz="3600" b="1" dirty="0"/>
          </a:p>
        </p:txBody>
      </p:sp>
    </p:spTree>
    <p:extLst>
      <p:ext uri="{BB962C8B-B14F-4D97-AF65-F5344CB8AC3E}">
        <p14:creationId xmlns:p14="http://schemas.microsoft.com/office/powerpoint/2010/main" val="15736002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151334" y="101084"/>
            <a:ext cx="4597734" cy="1015663"/>
          </a:xfrm>
          <a:prstGeom prst="rect">
            <a:avLst/>
          </a:prstGeom>
        </p:spPr>
        <p:txBody>
          <a:bodyPr wrap="none">
            <a:spAutoFit/>
          </a:bodyPr>
          <a:lstStyle/>
          <a:p>
            <a:r>
              <a:rPr lang="ar-SA" altLang="en-US" sz="6000" b="1" dirty="0">
                <a:solidFill>
                  <a:srgbClr val="7030A0"/>
                </a:solidFill>
                <a:latin typeface="IPT.Elham" pitchFamily="10" charset="2"/>
                <a:cs typeface="B Davat" panose="00000400000000000000" pitchFamily="2" charset="-78"/>
              </a:rPr>
              <a:t>طبقه بندي </a:t>
            </a:r>
            <a:r>
              <a:rPr lang="ar-SA" altLang="en-US" sz="6000" b="1" dirty="0" smtClean="0">
                <a:solidFill>
                  <a:srgbClr val="7030A0"/>
                </a:solidFill>
                <a:latin typeface="IPT.Elham" pitchFamily="10" charset="2"/>
                <a:cs typeface="B Davat" panose="00000400000000000000" pitchFamily="2" charset="-78"/>
              </a:rPr>
              <a:t>سيستم</a:t>
            </a:r>
            <a:r>
              <a:rPr lang="fa-IR" altLang="en-US" sz="6000" b="1" dirty="0" smtClean="0">
                <a:solidFill>
                  <a:srgbClr val="7030A0"/>
                </a:solidFill>
                <a:latin typeface="IPT.Elham" pitchFamily="10" charset="2"/>
                <a:cs typeface="B Davat" panose="00000400000000000000" pitchFamily="2" charset="-78"/>
              </a:rPr>
              <a:t> </a:t>
            </a:r>
            <a:r>
              <a:rPr lang="ar-SA" altLang="en-US" sz="6000" b="1" dirty="0" smtClean="0">
                <a:solidFill>
                  <a:srgbClr val="7030A0"/>
                </a:solidFill>
                <a:latin typeface="IPT.Elham" pitchFamily="10" charset="2"/>
                <a:cs typeface="B Davat" panose="00000400000000000000" pitchFamily="2" charset="-78"/>
              </a:rPr>
              <a:t>ها</a:t>
            </a:r>
            <a:endParaRPr lang="en-US" sz="6000" b="1" dirty="0">
              <a:solidFill>
                <a:srgbClr val="7030A0"/>
              </a:solidFill>
              <a:cs typeface="B Davat" panose="00000400000000000000" pitchFamily="2" charset="-78"/>
            </a:endParaRPr>
          </a:p>
        </p:txBody>
      </p:sp>
      <p:sp>
        <p:nvSpPr>
          <p:cNvPr id="6" name="Rectangle 5"/>
          <p:cNvSpPr/>
          <p:nvPr/>
        </p:nvSpPr>
        <p:spPr>
          <a:xfrm>
            <a:off x="200026" y="2904648"/>
            <a:ext cx="11458576" cy="1384995"/>
          </a:xfrm>
          <a:prstGeom prst="rect">
            <a:avLst/>
          </a:prstGeom>
        </p:spPr>
        <p:txBody>
          <a:bodyPr wrap="square">
            <a:spAutoFit/>
          </a:bodyPr>
          <a:lstStyle/>
          <a:p>
            <a:pPr algn="r"/>
            <a:r>
              <a:rPr lang="fa-IR" altLang="en-US" sz="2800" b="1" dirty="0" smtClean="0">
                <a:cs typeface="B Titr" panose="00000700000000000000" pitchFamily="2" charset="-78"/>
              </a:rPr>
              <a:t> </a:t>
            </a:r>
            <a:r>
              <a:rPr lang="ar-SA" altLang="en-US" sz="2800" b="1" dirty="0" smtClean="0">
                <a:cs typeface="B Titr" panose="00000700000000000000" pitchFamily="2" charset="-78"/>
              </a:rPr>
              <a:t>سيستم</a:t>
            </a:r>
            <a:r>
              <a:rPr lang="fa-IR" altLang="en-US" sz="2800" b="1" dirty="0" smtClean="0">
                <a:cs typeface="B Titr" panose="00000700000000000000" pitchFamily="2" charset="-78"/>
              </a:rPr>
              <a:t> </a:t>
            </a:r>
            <a:r>
              <a:rPr lang="ar-SA" altLang="en-US" sz="2800" b="1" dirty="0" smtClean="0">
                <a:cs typeface="B Titr" panose="00000700000000000000" pitchFamily="2" charset="-78"/>
              </a:rPr>
              <a:t>هاي </a:t>
            </a:r>
            <a:r>
              <a:rPr lang="ar-SA" altLang="en-US" sz="2800" b="1" dirty="0">
                <a:cs typeface="B Titr" panose="00000700000000000000" pitchFamily="2" charset="-78"/>
              </a:rPr>
              <a:t>تصميم يار</a:t>
            </a:r>
            <a:r>
              <a:rPr lang="en-US" altLang="en-US" sz="2800" b="1" dirty="0">
                <a:solidFill>
                  <a:schemeClr val="accent2">
                    <a:lumMod val="50000"/>
                  </a:schemeClr>
                </a:solidFill>
                <a:cs typeface="B Titr" panose="00000700000000000000" pitchFamily="2" charset="-78"/>
              </a:rPr>
              <a:t>DSS</a:t>
            </a:r>
            <a:r>
              <a:rPr lang="ar-SA" altLang="en-US" sz="2800" b="1" dirty="0">
                <a:solidFill>
                  <a:schemeClr val="accent2">
                    <a:lumMod val="50000"/>
                  </a:schemeClr>
                </a:solidFill>
                <a:cs typeface="B Titr" panose="00000700000000000000" pitchFamily="2" charset="-78"/>
              </a:rPr>
              <a:t> </a:t>
            </a:r>
            <a:r>
              <a:rPr lang="en-US" altLang="en-US" sz="2800" b="1" dirty="0">
                <a:solidFill>
                  <a:schemeClr val="accent2">
                    <a:lumMod val="50000"/>
                  </a:schemeClr>
                </a:solidFill>
                <a:cs typeface="B Titr" panose="00000700000000000000" pitchFamily="2" charset="-78"/>
              </a:rPr>
              <a:t>(Decision Support Systems)</a:t>
            </a:r>
            <a:endParaRPr lang="ar-SA" altLang="en-US" sz="4000" b="1" dirty="0">
              <a:solidFill>
                <a:schemeClr val="accent2">
                  <a:lumMod val="50000"/>
                </a:schemeClr>
              </a:solidFill>
              <a:cs typeface="B Titr" panose="00000700000000000000" pitchFamily="2" charset="-78"/>
            </a:endParaRPr>
          </a:p>
          <a:p>
            <a:pPr algn="r"/>
            <a:r>
              <a:rPr lang="ar-SA" altLang="en-US" sz="2800" b="1" dirty="0">
                <a:cs typeface="B Titr" panose="00000700000000000000" pitchFamily="2" charset="-78"/>
              </a:rPr>
              <a:t>از چندين بانك اطلاعاتي (شامل بانكهاي خارجي) بهره ميجويد</a:t>
            </a:r>
            <a:endParaRPr lang="en-US" altLang="en-US" sz="2800" b="1" dirty="0">
              <a:cs typeface="B Titr" panose="00000700000000000000" pitchFamily="2" charset="-78"/>
            </a:endParaRPr>
          </a:p>
          <a:p>
            <a:pPr algn="r"/>
            <a:r>
              <a:rPr lang="ar-SA" altLang="en-US" sz="2800" b="1" dirty="0">
                <a:cs typeface="B Titr" panose="00000700000000000000" pitchFamily="2" charset="-78"/>
              </a:rPr>
              <a:t>مدير با استفاده از يكسري فيلترها اطلاعات مرتبط را استخراج </a:t>
            </a:r>
            <a:r>
              <a:rPr lang="ar-SA" altLang="en-US" sz="2800" b="1" dirty="0" smtClean="0">
                <a:cs typeface="B Titr" panose="00000700000000000000" pitchFamily="2" charset="-78"/>
              </a:rPr>
              <a:t>ميكند</a:t>
            </a:r>
            <a:r>
              <a:rPr lang="fa-IR" altLang="en-US" sz="2800" b="1" dirty="0" smtClean="0">
                <a:cs typeface="B Titr" panose="00000700000000000000" pitchFamily="2" charset="-78"/>
              </a:rPr>
              <a:t>.</a:t>
            </a:r>
            <a:endParaRPr lang="en-US" altLang="en-US" sz="2800" b="1" dirty="0">
              <a:cs typeface="B Titr" panose="00000700000000000000" pitchFamily="2" charset="-78"/>
            </a:endParaRPr>
          </a:p>
        </p:txBody>
      </p:sp>
    </p:spTree>
    <p:extLst>
      <p:ext uri="{BB962C8B-B14F-4D97-AF65-F5344CB8AC3E}">
        <p14:creationId xmlns:p14="http://schemas.microsoft.com/office/powerpoint/2010/main" val="37841987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51335" y="0"/>
            <a:ext cx="5038559" cy="1107996"/>
          </a:xfrm>
          <a:prstGeom prst="rect">
            <a:avLst/>
          </a:prstGeom>
        </p:spPr>
        <p:txBody>
          <a:bodyPr wrap="none">
            <a:spAutoFit/>
          </a:bodyPr>
          <a:lstStyle/>
          <a:p>
            <a:r>
              <a:rPr lang="ar-SA" altLang="en-US" sz="6600" b="1" dirty="0">
                <a:solidFill>
                  <a:srgbClr val="7030A0"/>
                </a:solidFill>
                <a:latin typeface="IPT.Elham" pitchFamily="10" charset="2"/>
                <a:cs typeface="B Davat" panose="00000400000000000000" pitchFamily="2" charset="-78"/>
              </a:rPr>
              <a:t>طبقه بندي </a:t>
            </a:r>
            <a:r>
              <a:rPr lang="ar-SA" altLang="en-US" sz="6600" b="1" dirty="0" smtClean="0">
                <a:solidFill>
                  <a:srgbClr val="7030A0"/>
                </a:solidFill>
                <a:latin typeface="IPT.Elham" pitchFamily="10" charset="2"/>
                <a:cs typeface="B Davat" panose="00000400000000000000" pitchFamily="2" charset="-78"/>
              </a:rPr>
              <a:t>سيستم</a:t>
            </a:r>
            <a:r>
              <a:rPr lang="fa-IR" altLang="en-US" sz="6600" b="1" dirty="0" smtClean="0">
                <a:solidFill>
                  <a:srgbClr val="7030A0"/>
                </a:solidFill>
                <a:latin typeface="IPT.Elham" pitchFamily="10" charset="2"/>
                <a:cs typeface="B Davat" panose="00000400000000000000" pitchFamily="2" charset="-78"/>
              </a:rPr>
              <a:t> </a:t>
            </a:r>
            <a:r>
              <a:rPr lang="ar-SA" altLang="en-US" sz="6600" b="1" dirty="0" smtClean="0">
                <a:solidFill>
                  <a:srgbClr val="7030A0"/>
                </a:solidFill>
                <a:latin typeface="IPT.Elham" pitchFamily="10" charset="2"/>
                <a:cs typeface="B Davat" panose="00000400000000000000" pitchFamily="2" charset="-78"/>
              </a:rPr>
              <a:t>ها</a:t>
            </a:r>
            <a:endParaRPr lang="en-US" sz="6600" b="1" dirty="0">
              <a:solidFill>
                <a:srgbClr val="7030A0"/>
              </a:solidFill>
              <a:cs typeface="B Davat" panose="00000400000000000000" pitchFamily="2" charset="-78"/>
            </a:endParaRPr>
          </a:p>
        </p:txBody>
      </p:sp>
      <p:sp>
        <p:nvSpPr>
          <p:cNvPr id="3" name="Rectangle 2"/>
          <p:cNvSpPr/>
          <p:nvPr/>
        </p:nvSpPr>
        <p:spPr>
          <a:xfrm>
            <a:off x="1548545" y="2136695"/>
            <a:ext cx="10244138" cy="3600986"/>
          </a:xfrm>
          <a:prstGeom prst="rect">
            <a:avLst/>
          </a:prstGeom>
        </p:spPr>
        <p:txBody>
          <a:bodyPr wrap="square">
            <a:spAutoFit/>
          </a:bodyPr>
          <a:lstStyle/>
          <a:p>
            <a:pPr algn="r"/>
            <a:r>
              <a:rPr lang="en-US" altLang="en-US" sz="3600" b="1" dirty="0" smtClean="0">
                <a:solidFill>
                  <a:schemeClr val="accent2">
                    <a:lumMod val="50000"/>
                  </a:schemeClr>
                </a:solidFill>
              </a:rPr>
              <a:t>ES</a:t>
            </a:r>
            <a:r>
              <a:rPr lang="ar-SA" altLang="en-US" sz="3600" b="1" dirty="0" smtClean="0">
                <a:solidFill>
                  <a:schemeClr val="accent2">
                    <a:lumMod val="50000"/>
                  </a:schemeClr>
                </a:solidFill>
              </a:rPr>
              <a:t> </a:t>
            </a:r>
            <a:r>
              <a:rPr lang="en-US" altLang="en-US" sz="3600" b="1" dirty="0">
                <a:solidFill>
                  <a:schemeClr val="accent2">
                    <a:lumMod val="50000"/>
                  </a:schemeClr>
                </a:solidFill>
              </a:rPr>
              <a:t>(Expert Systems)</a:t>
            </a:r>
            <a:endParaRPr lang="ar-SA" altLang="en-US" sz="3600" b="1" dirty="0">
              <a:solidFill>
                <a:schemeClr val="accent2">
                  <a:lumMod val="50000"/>
                </a:schemeClr>
              </a:solidFill>
            </a:endParaRPr>
          </a:p>
          <a:p>
            <a:pPr lvl="1" algn="r"/>
            <a:r>
              <a:rPr lang="ar-SA" altLang="en-US" sz="3200" b="1" dirty="0"/>
              <a:t>سيستمهاي خبره بر خلاف سيستمهاي تصميم يار خود برخي از تصميمات را ميگيرند</a:t>
            </a:r>
          </a:p>
          <a:p>
            <a:pPr lvl="1" algn="r"/>
            <a:r>
              <a:rPr lang="ar-SA" altLang="en-US" sz="3200" b="1" dirty="0"/>
              <a:t>وقتي قابل استفاده هستند كه سيستم بصورت كامل قابليت مدلسازي داشته باشد</a:t>
            </a:r>
          </a:p>
          <a:p>
            <a:pPr lvl="1" algn="r"/>
            <a:r>
              <a:rPr lang="ar-SA" altLang="en-US" sz="3200" b="1" dirty="0"/>
              <a:t>در مورد سيستمهاي تخصصي با دامنه محدود كاربرد دارند (مثال: كنترل سيستم برق يك كارخانه)</a:t>
            </a:r>
            <a:endParaRPr lang="en-US" altLang="en-US" sz="3200" b="1" dirty="0"/>
          </a:p>
        </p:txBody>
      </p:sp>
    </p:spTree>
    <p:extLst>
      <p:ext uri="{BB962C8B-B14F-4D97-AF65-F5344CB8AC3E}">
        <p14:creationId xmlns:p14="http://schemas.microsoft.com/office/powerpoint/2010/main" val="42490009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08508" y="172522"/>
            <a:ext cx="4376519" cy="1015663"/>
          </a:xfrm>
          <a:prstGeom prst="rect">
            <a:avLst/>
          </a:prstGeom>
        </p:spPr>
        <p:txBody>
          <a:bodyPr wrap="none">
            <a:spAutoFit/>
          </a:bodyPr>
          <a:lstStyle/>
          <a:p>
            <a:r>
              <a:rPr lang="ar-SA" altLang="en-US" sz="6000" b="1" dirty="0">
                <a:solidFill>
                  <a:srgbClr val="7030A0"/>
                </a:solidFill>
                <a:latin typeface="IPT.Elham" pitchFamily="10" charset="2"/>
                <a:cs typeface="B Davat" panose="00000400000000000000" pitchFamily="2" charset="-78"/>
              </a:rPr>
              <a:t>طبقه بندي </a:t>
            </a:r>
            <a:r>
              <a:rPr lang="ar-SA" altLang="en-US" sz="6000" b="1" dirty="0" smtClean="0">
                <a:solidFill>
                  <a:srgbClr val="7030A0"/>
                </a:solidFill>
                <a:latin typeface="IPT.Elham" pitchFamily="10" charset="2"/>
                <a:cs typeface="B Davat" panose="00000400000000000000" pitchFamily="2" charset="-78"/>
              </a:rPr>
              <a:t>سيستمها</a:t>
            </a:r>
            <a:endParaRPr lang="en-US" sz="6000" b="1" dirty="0">
              <a:solidFill>
                <a:srgbClr val="7030A0"/>
              </a:solidFill>
              <a:cs typeface="B Davat" panose="00000400000000000000" pitchFamily="2" charset="-78"/>
            </a:endParaRPr>
          </a:p>
        </p:txBody>
      </p:sp>
      <p:sp>
        <p:nvSpPr>
          <p:cNvPr id="3" name="Rectangle 2"/>
          <p:cNvSpPr/>
          <p:nvPr/>
        </p:nvSpPr>
        <p:spPr>
          <a:xfrm>
            <a:off x="1228725" y="2302611"/>
            <a:ext cx="10509513" cy="3600986"/>
          </a:xfrm>
          <a:prstGeom prst="rect">
            <a:avLst/>
          </a:prstGeom>
        </p:spPr>
        <p:txBody>
          <a:bodyPr wrap="square">
            <a:spAutoFit/>
          </a:bodyPr>
          <a:lstStyle/>
          <a:p>
            <a:pPr algn="r">
              <a:defRPr/>
            </a:pPr>
            <a:r>
              <a:rPr lang="ar-SA" altLang="en-US" sz="3600" b="1" dirty="0">
                <a:cs typeface="B Titr" panose="00000700000000000000" pitchFamily="2" charset="-78"/>
              </a:rPr>
              <a:t>سيستمهاي اطلاعاتي مديران عالي </a:t>
            </a:r>
          </a:p>
          <a:p>
            <a:pPr algn="r">
              <a:defRPr/>
            </a:pPr>
            <a:r>
              <a:rPr lang="en-US" altLang="en-US" sz="3200" b="1" dirty="0">
                <a:solidFill>
                  <a:schemeClr val="accent2">
                    <a:lumMod val="50000"/>
                  </a:schemeClr>
                </a:solidFill>
                <a:cs typeface="B Titr" panose="00000700000000000000" pitchFamily="2" charset="-78"/>
              </a:rPr>
              <a:t>EIS</a:t>
            </a:r>
            <a:r>
              <a:rPr lang="ar-SA" altLang="en-US" sz="3200" b="1" dirty="0">
                <a:solidFill>
                  <a:schemeClr val="accent2">
                    <a:lumMod val="50000"/>
                  </a:schemeClr>
                </a:solidFill>
                <a:cs typeface="B Titr" panose="00000700000000000000" pitchFamily="2" charset="-78"/>
              </a:rPr>
              <a:t> </a:t>
            </a:r>
            <a:r>
              <a:rPr lang="en-US" altLang="en-US" sz="3200" b="1" dirty="0">
                <a:solidFill>
                  <a:schemeClr val="accent2">
                    <a:lumMod val="50000"/>
                  </a:schemeClr>
                </a:solidFill>
                <a:cs typeface="B Titr" panose="00000700000000000000" pitchFamily="2" charset="-78"/>
              </a:rPr>
              <a:t>(Executive Information Systems)</a:t>
            </a:r>
            <a:endParaRPr lang="ar-SA" altLang="en-US" sz="3200" b="1" dirty="0">
              <a:solidFill>
                <a:schemeClr val="accent2">
                  <a:lumMod val="50000"/>
                </a:schemeClr>
              </a:solidFill>
              <a:cs typeface="B Titr" panose="00000700000000000000" pitchFamily="2" charset="-78"/>
            </a:endParaRPr>
          </a:p>
          <a:p>
            <a:pPr lvl="1" algn="r">
              <a:defRPr/>
            </a:pPr>
            <a:r>
              <a:rPr lang="fa-IR" altLang="en-US" sz="3200" b="1" dirty="0" smtClean="0">
                <a:cs typeface="B Titr" panose="00000700000000000000" pitchFamily="2" charset="-78"/>
              </a:rPr>
              <a:t>1-</a:t>
            </a:r>
            <a:r>
              <a:rPr lang="ar-SA" altLang="en-US" sz="3200" b="1" dirty="0" smtClean="0">
                <a:cs typeface="B Titr" panose="00000700000000000000" pitchFamily="2" charset="-78"/>
              </a:rPr>
              <a:t>اطلاعات </a:t>
            </a:r>
            <a:r>
              <a:rPr lang="ar-SA" altLang="en-US" sz="3200" b="1" dirty="0">
                <a:cs typeface="B Titr" panose="00000700000000000000" pitchFamily="2" charset="-78"/>
              </a:rPr>
              <a:t>از نواحي مختلف عملياتي جمع آوري ميشود</a:t>
            </a:r>
          </a:p>
          <a:p>
            <a:pPr lvl="1" algn="r">
              <a:defRPr/>
            </a:pPr>
            <a:r>
              <a:rPr lang="fa-IR" altLang="en-US" sz="3200" b="1" dirty="0" smtClean="0">
                <a:cs typeface="B Titr" panose="00000700000000000000" pitchFamily="2" charset="-78"/>
              </a:rPr>
              <a:t>2-</a:t>
            </a:r>
            <a:r>
              <a:rPr lang="ar-SA" altLang="en-US" sz="3200" b="1" dirty="0" smtClean="0">
                <a:cs typeface="B Titr" panose="00000700000000000000" pitchFamily="2" charset="-78"/>
              </a:rPr>
              <a:t>از </a:t>
            </a:r>
            <a:r>
              <a:rPr lang="ar-SA" altLang="en-US" sz="3200" b="1" dirty="0">
                <a:cs typeface="B Titr" panose="00000700000000000000" pitchFamily="2" charset="-78"/>
              </a:rPr>
              <a:t>اطلاعات خارجي استفاده مي كند</a:t>
            </a:r>
          </a:p>
          <a:p>
            <a:pPr lvl="1" algn="r">
              <a:defRPr/>
            </a:pPr>
            <a:r>
              <a:rPr lang="fa-IR" altLang="en-US" sz="3200" b="1" dirty="0" smtClean="0">
                <a:cs typeface="B Titr" panose="00000700000000000000" pitchFamily="2" charset="-78"/>
              </a:rPr>
              <a:t>3-</a:t>
            </a:r>
            <a:r>
              <a:rPr lang="ar-SA" altLang="en-US" sz="3200" b="1" dirty="0" smtClean="0">
                <a:cs typeface="B Titr" panose="00000700000000000000" pitchFamily="2" charset="-78"/>
              </a:rPr>
              <a:t>فاكتورهاي </a:t>
            </a:r>
            <a:r>
              <a:rPr lang="ar-SA" altLang="en-US" sz="3200" b="1" dirty="0">
                <a:cs typeface="B Titr" panose="00000700000000000000" pitchFamily="2" charset="-78"/>
              </a:rPr>
              <a:t>حساس موفقيت را تحت كنترل دارد</a:t>
            </a:r>
          </a:p>
          <a:p>
            <a:pPr lvl="1" algn="r">
              <a:defRPr/>
            </a:pPr>
            <a:r>
              <a:rPr lang="fa-IR" altLang="en-US" sz="3200" b="1" dirty="0" smtClean="0">
                <a:cs typeface="B Titr" panose="00000700000000000000" pitchFamily="2" charset="-78"/>
              </a:rPr>
              <a:t>4-</a:t>
            </a:r>
            <a:r>
              <a:rPr lang="ar-SA" altLang="en-US" sz="3200" b="1" dirty="0" smtClean="0">
                <a:cs typeface="B Titr" panose="00000700000000000000" pitchFamily="2" charset="-78"/>
              </a:rPr>
              <a:t>در </a:t>
            </a:r>
            <a:r>
              <a:rPr lang="ar-SA" altLang="en-US" sz="3200" b="1" dirty="0">
                <a:cs typeface="B Titr" panose="00000700000000000000" pitchFamily="2" charset="-78"/>
              </a:rPr>
              <a:t>موقع بروز مشكلات و استثنائات گزارش ميدهد</a:t>
            </a:r>
          </a:p>
          <a:p>
            <a:pPr lvl="1" algn="r">
              <a:defRPr/>
            </a:pPr>
            <a:r>
              <a:rPr lang="fa-IR" altLang="en-US" sz="3200" b="1" dirty="0" smtClean="0">
                <a:cs typeface="B Titr" panose="00000700000000000000" pitchFamily="2" charset="-78"/>
              </a:rPr>
              <a:t>5-</a:t>
            </a:r>
            <a:r>
              <a:rPr lang="ar-SA" altLang="en-US" sz="3200" b="1" dirty="0" smtClean="0">
                <a:cs typeface="B Titr" panose="00000700000000000000" pitchFamily="2" charset="-78"/>
              </a:rPr>
              <a:t>رابط </a:t>
            </a:r>
            <a:r>
              <a:rPr lang="ar-SA" altLang="en-US" sz="3200" b="1" dirty="0">
                <a:cs typeface="B Titr" panose="00000700000000000000" pitchFamily="2" charset="-78"/>
              </a:rPr>
              <a:t>كاربر گرافيكي ساده دارد</a:t>
            </a:r>
            <a:endParaRPr lang="en-US" altLang="en-US" sz="3200" b="1" dirty="0">
              <a:cs typeface="B Titr" panose="00000700000000000000" pitchFamily="2" charset="-78"/>
            </a:endParaRPr>
          </a:p>
        </p:txBody>
      </p:sp>
    </p:spTree>
    <p:extLst>
      <p:ext uri="{BB962C8B-B14F-4D97-AF65-F5344CB8AC3E}">
        <p14:creationId xmlns:p14="http://schemas.microsoft.com/office/powerpoint/2010/main" val="30691253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41113" y="301109"/>
            <a:ext cx="5905214" cy="1015663"/>
          </a:xfrm>
          <a:prstGeom prst="rect">
            <a:avLst/>
          </a:prstGeom>
        </p:spPr>
        <p:txBody>
          <a:bodyPr wrap="square">
            <a:spAutoFit/>
          </a:bodyPr>
          <a:lstStyle/>
          <a:p>
            <a:pPr algn="ctr"/>
            <a:r>
              <a:rPr lang="ar-SA" altLang="en-US" sz="6000" b="1" dirty="0" smtClean="0">
                <a:solidFill>
                  <a:srgbClr val="7030A0"/>
                </a:solidFill>
                <a:cs typeface="B Davat" panose="00000400000000000000" pitchFamily="2" charset="-78"/>
              </a:rPr>
              <a:t>مديريت </a:t>
            </a:r>
            <a:r>
              <a:rPr lang="ar-SA" altLang="en-US" sz="6000" b="1" dirty="0">
                <a:solidFill>
                  <a:srgbClr val="7030A0"/>
                </a:solidFill>
                <a:cs typeface="B Davat" panose="00000400000000000000" pitchFamily="2" charset="-78"/>
              </a:rPr>
              <a:t>ارتباط با </a:t>
            </a:r>
            <a:r>
              <a:rPr lang="ar-SA" altLang="en-US" sz="6000" b="1" dirty="0" smtClean="0">
                <a:solidFill>
                  <a:srgbClr val="7030A0"/>
                </a:solidFill>
                <a:cs typeface="B Davat" panose="00000400000000000000" pitchFamily="2" charset="-78"/>
              </a:rPr>
              <a:t>مشتري</a:t>
            </a:r>
            <a:endParaRPr lang="en-US" sz="3600" b="1" dirty="0">
              <a:solidFill>
                <a:srgbClr val="7030A0"/>
              </a:solidFill>
              <a:cs typeface="B Davat" panose="00000400000000000000" pitchFamily="2" charset="-78"/>
            </a:endParaRPr>
          </a:p>
        </p:txBody>
      </p:sp>
      <p:sp>
        <p:nvSpPr>
          <p:cNvPr id="4" name="Rectangle 3"/>
          <p:cNvSpPr/>
          <p:nvPr/>
        </p:nvSpPr>
        <p:spPr>
          <a:xfrm>
            <a:off x="1214438" y="2566124"/>
            <a:ext cx="10672763" cy="2246769"/>
          </a:xfrm>
          <a:prstGeom prst="rect">
            <a:avLst/>
          </a:prstGeom>
        </p:spPr>
        <p:txBody>
          <a:bodyPr wrap="square">
            <a:spAutoFit/>
          </a:bodyPr>
          <a:lstStyle/>
          <a:p>
            <a:pPr algn="r"/>
            <a:r>
              <a:rPr lang="fa-IR" altLang="en-US" sz="2800" b="1" dirty="0" smtClean="0"/>
              <a:t>1-</a:t>
            </a:r>
            <a:r>
              <a:rPr lang="ar-SA" altLang="en-US" sz="2800" b="1" dirty="0" smtClean="0"/>
              <a:t>يك </a:t>
            </a:r>
            <a:r>
              <a:rPr lang="ar-SA" altLang="en-US" sz="2800" b="1" dirty="0"/>
              <a:t>استراتژي مشتري محور تجاري با استفاده از تكنولژي روز</a:t>
            </a:r>
          </a:p>
          <a:p>
            <a:pPr algn="r"/>
            <a:r>
              <a:rPr lang="fa-IR" altLang="en-US" sz="2800" b="1" dirty="0" smtClean="0"/>
              <a:t>2-</a:t>
            </a:r>
            <a:r>
              <a:rPr lang="ar-SA" altLang="en-US" sz="2800" b="1" dirty="0" smtClean="0"/>
              <a:t>امكان </a:t>
            </a:r>
            <a:r>
              <a:rPr lang="ar-SA" altLang="en-US" sz="2800" b="1" dirty="0"/>
              <a:t>ايجاد ارتباط نزديك با مشتري</a:t>
            </a:r>
          </a:p>
          <a:p>
            <a:pPr algn="r"/>
            <a:r>
              <a:rPr lang="fa-IR" altLang="en-US" sz="2800" b="1" dirty="0" smtClean="0"/>
              <a:t>3-</a:t>
            </a:r>
            <a:r>
              <a:rPr lang="ar-SA" altLang="en-US" sz="2800" b="1" dirty="0" smtClean="0"/>
              <a:t>فراهم </a:t>
            </a:r>
            <a:r>
              <a:rPr lang="ar-SA" altLang="en-US" sz="2800" b="1" dirty="0"/>
              <a:t>كردن سرويس </a:t>
            </a:r>
            <a:r>
              <a:rPr lang="ar-SA" altLang="en-US" sz="2800" b="1" dirty="0">
                <a:solidFill>
                  <a:schemeClr val="accent2">
                    <a:lumMod val="50000"/>
                  </a:schemeClr>
                </a:solidFill>
              </a:rPr>
              <a:t>خوب و قابل تكرار</a:t>
            </a:r>
            <a:r>
              <a:rPr lang="ar-SA" altLang="en-US" sz="2800" b="1" dirty="0"/>
              <a:t>، افزايش </a:t>
            </a:r>
            <a:r>
              <a:rPr lang="ar-SA" altLang="en-US" sz="2800" b="1" dirty="0">
                <a:solidFill>
                  <a:schemeClr val="accent2">
                    <a:lumMod val="50000"/>
                  </a:schemeClr>
                </a:solidFill>
              </a:rPr>
              <a:t>ميزان ابقاي مشتري و رشد تجاري</a:t>
            </a:r>
            <a:r>
              <a:rPr lang="ar-SA" altLang="en-US" sz="2800" b="1" dirty="0"/>
              <a:t> سازمان با بهبود بخشيدن به </a:t>
            </a:r>
            <a:r>
              <a:rPr lang="ar-SA" altLang="en-US" sz="2800" b="1" dirty="0">
                <a:solidFill>
                  <a:srgbClr val="336600"/>
                </a:solidFill>
              </a:rPr>
              <a:t>تجربه ارتباط مشتري</a:t>
            </a:r>
            <a:r>
              <a:rPr lang="ar-SA" altLang="en-US" sz="2800" b="1" dirty="0"/>
              <a:t> با سازمان</a:t>
            </a:r>
            <a:endParaRPr lang="en-US" altLang="en-US" sz="2800" b="1" dirty="0"/>
          </a:p>
        </p:txBody>
      </p:sp>
    </p:spTree>
    <p:extLst>
      <p:ext uri="{BB962C8B-B14F-4D97-AF65-F5344CB8AC3E}">
        <p14:creationId xmlns:p14="http://schemas.microsoft.com/office/powerpoint/2010/main" val="29561472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p:cNvSpPr txBox="1">
            <a:spLocks noChangeArrowheads="1"/>
          </p:cNvSpPr>
          <p:nvPr/>
        </p:nvSpPr>
        <p:spPr bwMode="auto">
          <a:xfrm>
            <a:off x="1619250" y="2340114"/>
            <a:ext cx="1600200" cy="1015663"/>
          </a:xfrm>
          <a:prstGeom prst="rect">
            <a:avLst/>
          </a:prstGeom>
          <a:noFill/>
          <a:ln w="12700" cap="sq">
            <a:solidFill>
              <a:schemeClr val="bg2"/>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spcBef>
                <a:spcPct val="20000"/>
              </a:spcBef>
              <a:buClr>
                <a:schemeClr val="hlink"/>
              </a:buClr>
              <a:buFont typeface="Wingdings" panose="05000000000000000000" pitchFamily="2" charset="2"/>
              <a:buChar char="§"/>
              <a:defRPr kumimoji="1" sz="2800">
                <a:solidFill>
                  <a:schemeClr val="bg2"/>
                </a:solidFill>
                <a:latin typeface="Times New Roman" panose="02020603050405020304" pitchFamily="18" charset="0"/>
                <a:cs typeface="Ferdosi" pitchFamily="10" charset="0"/>
              </a:defRPr>
            </a:lvl1pPr>
            <a:lvl2pPr marL="742950" indent="-285750" algn="r" rtl="1">
              <a:spcBef>
                <a:spcPct val="20000"/>
              </a:spcBef>
              <a:buClr>
                <a:schemeClr val="tx2"/>
              </a:buClr>
              <a:buFont typeface="Wingdings" panose="05000000000000000000" pitchFamily="2" charset="2"/>
              <a:buChar char="§"/>
              <a:defRPr kumimoji="1" sz="2600">
                <a:solidFill>
                  <a:schemeClr val="bg2"/>
                </a:solidFill>
                <a:latin typeface="Times New Roman" panose="02020603050405020304" pitchFamily="18" charset="0"/>
                <a:cs typeface="Ferdosi" pitchFamily="10" charset="0"/>
              </a:defRPr>
            </a:lvl2pPr>
            <a:lvl3pPr marL="1143000" indent="-228600" algn="r" rtl="1">
              <a:spcBef>
                <a:spcPct val="20000"/>
              </a:spcBef>
              <a:buClr>
                <a:schemeClr val="hlink"/>
              </a:buClr>
              <a:buFont typeface="Wingdings" panose="05000000000000000000" pitchFamily="2" charset="2"/>
              <a:buChar char="§"/>
              <a:defRPr kumimoji="1" sz="2400">
                <a:solidFill>
                  <a:schemeClr val="bg2"/>
                </a:solidFill>
                <a:latin typeface="Times New Roman" panose="02020603050405020304" pitchFamily="18" charset="0"/>
                <a:cs typeface="Ferdosi" pitchFamily="10" charset="0"/>
              </a:defRPr>
            </a:lvl3pPr>
            <a:lvl4pPr marL="1600200" indent="-228600" algn="r" rtl="1">
              <a:spcBef>
                <a:spcPct val="20000"/>
              </a:spcBef>
              <a:buClr>
                <a:schemeClr val="tx2"/>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4pPr>
            <a:lvl5pPr marL="2057400" indent="-228600" algn="r" rtl="1">
              <a:spcBef>
                <a:spcPct val="20000"/>
              </a:spcBef>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5pPr>
            <a:lvl6pPr marL="25146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6pPr>
            <a:lvl7pPr marL="29718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7pPr>
            <a:lvl8pPr marL="34290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8pPr>
            <a:lvl9pPr marL="38862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9pPr>
          </a:lstStyle>
          <a:p>
            <a:pPr algn="ctr" rtl="0">
              <a:spcBef>
                <a:spcPct val="50000"/>
              </a:spcBef>
              <a:buClrTx/>
              <a:buFontTx/>
              <a:buNone/>
            </a:pPr>
            <a:r>
              <a:rPr lang="ar-SA" altLang="en-US" sz="2000" dirty="0">
                <a:solidFill>
                  <a:schemeClr val="tx2"/>
                </a:solidFill>
                <a:cs typeface="Times New Roman" panose="02020603050405020304" pitchFamily="18" charset="0"/>
              </a:rPr>
              <a:t>تجزيه و تحليل و تعريف خواسته ها</a:t>
            </a:r>
            <a:endParaRPr lang="en-US" altLang="en-US" sz="2000" dirty="0">
              <a:solidFill>
                <a:schemeClr val="tx2"/>
              </a:solidFill>
              <a:cs typeface="Times New Roman" panose="02020603050405020304" pitchFamily="18" charset="0"/>
            </a:endParaRPr>
          </a:p>
        </p:txBody>
      </p:sp>
      <p:sp>
        <p:nvSpPr>
          <p:cNvPr id="3" name="Text Box 4"/>
          <p:cNvSpPr txBox="1">
            <a:spLocks noChangeArrowheads="1"/>
          </p:cNvSpPr>
          <p:nvPr/>
        </p:nvSpPr>
        <p:spPr bwMode="auto">
          <a:xfrm>
            <a:off x="2671762" y="3053585"/>
            <a:ext cx="1600200" cy="707886"/>
          </a:xfrm>
          <a:prstGeom prst="rect">
            <a:avLst/>
          </a:prstGeom>
          <a:noFill/>
          <a:ln w="12700" cap="sq">
            <a:solidFill>
              <a:schemeClr val="bg2"/>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spcBef>
                <a:spcPct val="20000"/>
              </a:spcBef>
              <a:buClr>
                <a:schemeClr val="hlink"/>
              </a:buClr>
              <a:buFont typeface="Wingdings" panose="05000000000000000000" pitchFamily="2" charset="2"/>
              <a:buChar char="§"/>
              <a:defRPr kumimoji="1" sz="2800">
                <a:solidFill>
                  <a:schemeClr val="bg2"/>
                </a:solidFill>
                <a:latin typeface="Times New Roman" panose="02020603050405020304" pitchFamily="18" charset="0"/>
                <a:cs typeface="Ferdosi" pitchFamily="10" charset="0"/>
              </a:defRPr>
            </a:lvl1pPr>
            <a:lvl2pPr marL="742950" indent="-285750" algn="r" rtl="1">
              <a:spcBef>
                <a:spcPct val="20000"/>
              </a:spcBef>
              <a:buClr>
                <a:schemeClr val="tx2"/>
              </a:buClr>
              <a:buFont typeface="Wingdings" panose="05000000000000000000" pitchFamily="2" charset="2"/>
              <a:buChar char="§"/>
              <a:defRPr kumimoji="1" sz="2600">
                <a:solidFill>
                  <a:schemeClr val="bg2"/>
                </a:solidFill>
                <a:latin typeface="Times New Roman" panose="02020603050405020304" pitchFamily="18" charset="0"/>
                <a:cs typeface="Ferdosi" pitchFamily="10" charset="0"/>
              </a:defRPr>
            </a:lvl2pPr>
            <a:lvl3pPr marL="1143000" indent="-228600" algn="r" rtl="1">
              <a:spcBef>
                <a:spcPct val="20000"/>
              </a:spcBef>
              <a:buClr>
                <a:schemeClr val="hlink"/>
              </a:buClr>
              <a:buFont typeface="Wingdings" panose="05000000000000000000" pitchFamily="2" charset="2"/>
              <a:buChar char="§"/>
              <a:defRPr kumimoji="1" sz="2400">
                <a:solidFill>
                  <a:schemeClr val="bg2"/>
                </a:solidFill>
                <a:latin typeface="Times New Roman" panose="02020603050405020304" pitchFamily="18" charset="0"/>
                <a:cs typeface="Ferdosi" pitchFamily="10" charset="0"/>
              </a:defRPr>
            </a:lvl3pPr>
            <a:lvl4pPr marL="1600200" indent="-228600" algn="r" rtl="1">
              <a:spcBef>
                <a:spcPct val="20000"/>
              </a:spcBef>
              <a:buClr>
                <a:schemeClr val="tx2"/>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4pPr>
            <a:lvl5pPr marL="2057400" indent="-228600" algn="r" rtl="1">
              <a:spcBef>
                <a:spcPct val="20000"/>
              </a:spcBef>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5pPr>
            <a:lvl6pPr marL="25146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6pPr>
            <a:lvl7pPr marL="29718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7pPr>
            <a:lvl8pPr marL="34290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8pPr>
            <a:lvl9pPr marL="38862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9pPr>
          </a:lstStyle>
          <a:p>
            <a:pPr algn="ctr" rtl="0">
              <a:spcBef>
                <a:spcPct val="50000"/>
              </a:spcBef>
              <a:buClrTx/>
              <a:buFontTx/>
              <a:buNone/>
            </a:pPr>
            <a:r>
              <a:rPr lang="ar-SA" altLang="en-US" sz="2000" dirty="0">
                <a:solidFill>
                  <a:schemeClr val="tx2"/>
                </a:solidFill>
                <a:cs typeface="Times New Roman" panose="02020603050405020304" pitchFamily="18" charset="0"/>
              </a:rPr>
              <a:t>طراحي مفهومي (ساختار)</a:t>
            </a:r>
            <a:endParaRPr lang="en-US" altLang="en-US" sz="2000" dirty="0">
              <a:solidFill>
                <a:schemeClr val="tx2"/>
              </a:solidFill>
              <a:cs typeface="Times New Roman" panose="02020603050405020304" pitchFamily="18" charset="0"/>
            </a:endParaRPr>
          </a:p>
        </p:txBody>
      </p:sp>
      <p:sp>
        <p:nvSpPr>
          <p:cNvPr id="4" name="Text Box 5"/>
          <p:cNvSpPr txBox="1">
            <a:spLocks noChangeArrowheads="1"/>
          </p:cNvSpPr>
          <p:nvPr/>
        </p:nvSpPr>
        <p:spPr bwMode="auto">
          <a:xfrm>
            <a:off x="3890962" y="3815585"/>
            <a:ext cx="1600200" cy="707886"/>
          </a:xfrm>
          <a:prstGeom prst="rect">
            <a:avLst/>
          </a:prstGeom>
          <a:noFill/>
          <a:ln w="12700" cap="sq">
            <a:solidFill>
              <a:schemeClr val="bg2"/>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spcBef>
                <a:spcPct val="20000"/>
              </a:spcBef>
              <a:buClr>
                <a:schemeClr val="hlink"/>
              </a:buClr>
              <a:buFont typeface="Wingdings" panose="05000000000000000000" pitchFamily="2" charset="2"/>
              <a:buChar char="§"/>
              <a:defRPr kumimoji="1" sz="2800">
                <a:solidFill>
                  <a:schemeClr val="bg2"/>
                </a:solidFill>
                <a:latin typeface="Times New Roman" panose="02020603050405020304" pitchFamily="18" charset="0"/>
                <a:cs typeface="Ferdosi" pitchFamily="10" charset="0"/>
              </a:defRPr>
            </a:lvl1pPr>
            <a:lvl2pPr marL="742950" indent="-285750" algn="r" rtl="1">
              <a:spcBef>
                <a:spcPct val="20000"/>
              </a:spcBef>
              <a:buClr>
                <a:schemeClr val="tx2"/>
              </a:buClr>
              <a:buFont typeface="Wingdings" panose="05000000000000000000" pitchFamily="2" charset="2"/>
              <a:buChar char="§"/>
              <a:defRPr kumimoji="1" sz="2600">
                <a:solidFill>
                  <a:schemeClr val="bg2"/>
                </a:solidFill>
                <a:latin typeface="Times New Roman" panose="02020603050405020304" pitchFamily="18" charset="0"/>
                <a:cs typeface="Ferdosi" pitchFamily="10" charset="0"/>
              </a:defRPr>
            </a:lvl2pPr>
            <a:lvl3pPr marL="1143000" indent="-228600" algn="r" rtl="1">
              <a:spcBef>
                <a:spcPct val="20000"/>
              </a:spcBef>
              <a:buClr>
                <a:schemeClr val="hlink"/>
              </a:buClr>
              <a:buFont typeface="Wingdings" panose="05000000000000000000" pitchFamily="2" charset="2"/>
              <a:buChar char="§"/>
              <a:defRPr kumimoji="1" sz="2400">
                <a:solidFill>
                  <a:schemeClr val="bg2"/>
                </a:solidFill>
                <a:latin typeface="Times New Roman" panose="02020603050405020304" pitchFamily="18" charset="0"/>
                <a:cs typeface="Ferdosi" pitchFamily="10" charset="0"/>
              </a:defRPr>
            </a:lvl3pPr>
            <a:lvl4pPr marL="1600200" indent="-228600" algn="r" rtl="1">
              <a:spcBef>
                <a:spcPct val="20000"/>
              </a:spcBef>
              <a:buClr>
                <a:schemeClr val="tx2"/>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4pPr>
            <a:lvl5pPr marL="2057400" indent="-228600" algn="r" rtl="1">
              <a:spcBef>
                <a:spcPct val="20000"/>
              </a:spcBef>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5pPr>
            <a:lvl6pPr marL="25146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6pPr>
            <a:lvl7pPr marL="29718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7pPr>
            <a:lvl8pPr marL="34290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8pPr>
            <a:lvl9pPr marL="38862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9pPr>
          </a:lstStyle>
          <a:p>
            <a:pPr algn="ctr" rtl="0">
              <a:spcBef>
                <a:spcPct val="50000"/>
              </a:spcBef>
              <a:buClrTx/>
              <a:buFontTx/>
              <a:buNone/>
            </a:pPr>
            <a:r>
              <a:rPr lang="ar-SA" altLang="en-US" sz="2000">
                <a:solidFill>
                  <a:schemeClr val="tx2"/>
                </a:solidFill>
                <a:cs typeface="Times New Roman" panose="02020603050405020304" pitchFamily="18" charset="0"/>
              </a:rPr>
              <a:t>طراحي تفصيلي (جزئيات)</a:t>
            </a:r>
            <a:endParaRPr lang="en-US" altLang="en-US" sz="2000">
              <a:solidFill>
                <a:schemeClr val="tx2"/>
              </a:solidFill>
              <a:cs typeface="Times New Roman" panose="02020603050405020304" pitchFamily="18" charset="0"/>
            </a:endParaRPr>
          </a:p>
        </p:txBody>
      </p:sp>
      <p:sp>
        <p:nvSpPr>
          <p:cNvPr id="5" name="Text Box 6"/>
          <p:cNvSpPr txBox="1">
            <a:spLocks noChangeArrowheads="1"/>
          </p:cNvSpPr>
          <p:nvPr/>
        </p:nvSpPr>
        <p:spPr bwMode="auto">
          <a:xfrm>
            <a:off x="5262562" y="4577585"/>
            <a:ext cx="1752600" cy="1015663"/>
          </a:xfrm>
          <a:prstGeom prst="rect">
            <a:avLst/>
          </a:prstGeom>
          <a:noFill/>
          <a:ln w="12700" cap="sq">
            <a:solidFill>
              <a:schemeClr val="bg2"/>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spcBef>
                <a:spcPct val="20000"/>
              </a:spcBef>
              <a:buClr>
                <a:schemeClr val="hlink"/>
              </a:buClr>
              <a:buFont typeface="Wingdings" panose="05000000000000000000" pitchFamily="2" charset="2"/>
              <a:buChar char="§"/>
              <a:defRPr kumimoji="1" sz="2800">
                <a:solidFill>
                  <a:schemeClr val="bg2"/>
                </a:solidFill>
                <a:latin typeface="Times New Roman" panose="02020603050405020304" pitchFamily="18" charset="0"/>
                <a:cs typeface="Ferdosi" pitchFamily="10" charset="0"/>
              </a:defRPr>
            </a:lvl1pPr>
            <a:lvl2pPr marL="742950" indent="-285750" algn="r" rtl="1">
              <a:spcBef>
                <a:spcPct val="20000"/>
              </a:spcBef>
              <a:buClr>
                <a:schemeClr val="tx2"/>
              </a:buClr>
              <a:buFont typeface="Wingdings" panose="05000000000000000000" pitchFamily="2" charset="2"/>
              <a:buChar char="§"/>
              <a:defRPr kumimoji="1" sz="2600">
                <a:solidFill>
                  <a:schemeClr val="bg2"/>
                </a:solidFill>
                <a:latin typeface="Times New Roman" panose="02020603050405020304" pitchFamily="18" charset="0"/>
                <a:cs typeface="Ferdosi" pitchFamily="10" charset="0"/>
              </a:defRPr>
            </a:lvl2pPr>
            <a:lvl3pPr marL="1143000" indent="-228600" algn="r" rtl="1">
              <a:spcBef>
                <a:spcPct val="20000"/>
              </a:spcBef>
              <a:buClr>
                <a:schemeClr val="hlink"/>
              </a:buClr>
              <a:buFont typeface="Wingdings" panose="05000000000000000000" pitchFamily="2" charset="2"/>
              <a:buChar char="§"/>
              <a:defRPr kumimoji="1" sz="2400">
                <a:solidFill>
                  <a:schemeClr val="bg2"/>
                </a:solidFill>
                <a:latin typeface="Times New Roman" panose="02020603050405020304" pitchFamily="18" charset="0"/>
                <a:cs typeface="Ferdosi" pitchFamily="10" charset="0"/>
              </a:defRPr>
            </a:lvl3pPr>
            <a:lvl4pPr marL="1600200" indent="-228600" algn="r" rtl="1">
              <a:spcBef>
                <a:spcPct val="20000"/>
              </a:spcBef>
              <a:buClr>
                <a:schemeClr val="tx2"/>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4pPr>
            <a:lvl5pPr marL="2057400" indent="-228600" algn="r" rtl="1">
              <a:spcBef>
                <a:spcPct val="20000"/>
              </a:spcBef>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5pPr>
            <a:lvl6pPr marL="25146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6pPr>
            <a:lvl7pPr marL="29718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7pPr>
            <a:lvl8pPr marL="34290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8pPr>
            <a:lvl9pPr marL="38862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9pPr>
          </a:lstStyle>
          <a:p>
            <a:pPr algn="ctr" rtl="0">
              <a:spcBef>
                <a:spcPct val="50000"/>
              </a:spcBef>
              <a:buClrTx/>
              <a:buFontTx/>
              <a:buNone/>
            </a:pPr>
            <a:r>
              <a:rPr lang="ar-SA" altLang="en-US" sz="2000" dirty="0">
                <a:solidFill>
                  <a:schemeClr val="tx2"/>
                </a:solidFill>
                <a:cs typeface="Times New Roman" panose="02020603050405020304" pitchFamily="18" charset="0"/>
              </a:rPr>
              <a:t>برنامه نويسي و تست واحدهاي سيستم</a:t>
            </a:r>
            <a:endParaRPr lang="en-US" altLang="en-US" sz="2000" dirty="0">
              <a:solidFill>
                <a:schemeClr val="tx2"/>
              </a:solidFill>
              <a:cs typeface="Times New Roman" panose="02020603050405020304" pitchFamily="18" charset="0"/>
            </a:endParaRPr>
          </a:p>
        </p:txBody>
      </p:sp>
      <p:sp>
        <p:nvSpPr>
          <p:cNvPr id="6" name="Text Box 7"/>
          <p:cNvSpPr txBox="1">
            <a:spLocks noChangeArrowheads="1"/>
          </p:cNvSpPr>
          <p:nvPr/>
        </p:nvSpPr>
        <p:spPr bwMode="auto">
          <a:xfrm>
            <a:off x="6557962" y="5339585"/>
            <a:ext cx="1600200" cy="707886"/>
          </a:xfrm>
          <a:prstGeom prst="rect">
            <a:avLst/>
          </a:prstGeom>
          <a:noFill/>
          <a:ln w="12700" cap="sq">
            <a:solidFill>
              <a:schemeClr val="bg2"/>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spcBef>
                <a:spcPct val="20000"/>
              </a:spcBef>
              <a:buClr>
                <a:schemeClr val="hlink"/>
              </a:buClr>
              <a:buFont typeface="Wingdings" panose="05000000000000000000" pitchFamily="2" charset="2"/>
              <a:buChar char="§"/>
              <a:defRPr kumimoji="1" sz="2800">
                <a:solidFill>
                  <a:schemeClr val="bg2"/>
                </a:solidFill>
                <a:latin typeface="Times New Roman" panose="02020603050405020304" pitchFamily="18" charset="0"/>
                <a:cs typeface="Ferdosi" pitchFamily="10" charset="0"/>
              </a:defRPr>
            </a:lvl1pPr>
            <a:lvl2pPr marL="742950" indent="-285750" algn="r" rtl="1">
              <a:spcBef>
                <a:spcPct val="20000"/>
              </a:spcBef>
              <a:buClr>
                <a:schemeClr val="tx2"/>
              </a:buClr>
              <a:buFont typeface="Wingdings" panose="05000000000000000000" pitchFamily="2" charset="2"/>
              <a:buChar char="§"/>
              <a:defRPr kumimoji="1" sz="2600">
                <a:solidFill>
                  <a:schemeClr val="bg2"/>
                </a:solidFill>
                <a:latin typeface="Times New Roman" panose="02020603050405020304" pitchFamily="18" charset="0"/>
                <a:cs typeface="Ferdosi" pitchFamily="10" charset="0"/>
              </a:defRPr>
            </a:lvl2pPr>
            <a:lvl3pPr marL="1143000" indent="-228600" algn="r" rtl="1">
              <a:spcBef>
                <a:spcPct val="20000"/>
              </a:spcBef>
              <a:buClr>
                <a:schemeClr val="hlink"/>
              </a:buClr>
              <a:buFont typeface="Wingdings" panose="05000000000000000000" pitchFamily="2" charset="2"/>
              <a:buChar char="§"/>
              <a:defRPr kumimoji="1" sz="2400">
                <a:solidFill>
                  <a:schemeClr val="bg2"/>
                </a:solidFill>
                <a:latin typeface="Times New Roman" panose="02020603050405020304" pitchFamily="18" charset="0"/>
                <a:cs typeface="Ferdosi" pitchFamily="10" charset="0"/>
              </a:defRPr>
            </a:lvl3pPr>
            <a:lvl4pPr marL="1600200" indent="-228600" algn="r" rtl="1">
              <a:spcBef>
                <a:spcPct val="20000"/>
              </a:spcBef>
              <a:buClr>
                <a:schemeClr val="tx2"/>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4pPr>
            <a:lvl5pPr marL="2057400" indent="-228600" algn="r" rtl="1">
              <a:spcBef>
                <a:spcPct val="20000"/>
              </a:spcBef>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5pPr>
            <a:lvl6pPr marL="25146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6pPr>
            <a:lvl7pPr marL="29718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7pPr>
            <a:lvl8pPr marL="34290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8pPr>
            <a:lvl9pPr marL="38862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9pPr>
          </a:lstStyle>
          <a:p>
            <a:pPr algn="ctr" rtl="0">
              <a:spcBef>
                <a:spcPct val="50000"/>
              </a:spcBef>
              <a:buClrTx/>
              <a:buFontTx/>
              <a:buNone/>
            </a:pPr>
            <a:r>
              <a:rPr lang="ar-SA" altLang="en-US" sz="2000">
                <a:solidFill>
                  <a:schemeClr val="tx2"/>
                </a:solidFill>
                <a:cs typeface="Times New Roman" panose="02020603050405020304" pitchFamily="18" charset="0"/>
              </a:rPr>
              <a:t>ادغام واحدها و تست كل سيستم</a:t>
            </a:r>
            <a:endParaRPr lang="en-US" altLang="en-US" sz="2000">
              <a:solidFill>
                <a:schemeClr val="tx2"/>
              </a:solidFill>
              <a:cs typeface="Times New Roman" panose="02020603050405020304" pitchFamily="18" charset="0"/>
            </a:endParaRPr>
          </a:p>
        </p:txBody>
      </p:sp>
      <p:sp>
        <p:nvSpPr>
          <p:cNvPr id="7" name="Text Box 8"/>
          <p:cNvSpPr txBox="1">
            <a:spLocks noChangeArrowheads="1"/>
          </p:cNvSpPr>
          <p:nvPr/>
        </p:nvSpPr>
        <p:spPr bwMode="auto">
          <a:xfrm>
            <a:off x="7548562" y="6123671"/>
            <a:ext cx="1600200" cy="707886"/>
          </a:xfrm>
          <a:prstGeom prst="rect">
            <a:avLst/>
          </a:prstGeom>
          <a:noFill/>
          <a:ln w="12700" cap="sq">
            <a:solidFill>
              <a:schemeClr val="bg2"/>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spcBef>
                <a:spcPct val="20000"/>
              </a:spcBef>
              <a:buClr>
                <a:schemeClr val="hlink"/>
              </a:buClr>
              <a:buFont typeface="Wingdings" panose="05000000000000000000" pitchFamily="2" charset="2"/>
              <a:buChar char="§"/>
              <a:defRPr kumimoji="1" sz="2800">
                <a:solidFill>
                  <a:schemeClr val="bg2"/>
                </a:solidFill>
                <a:latin typeface="Times New Roman" panose="02020603050405020304" pitchFamily="18" charset="0"/>
                <a:cs typeface="Ferdosi" pitchFamily="10" charset="0"/>
              </a:defRPr>
            </a:lvl1pPr>
            <a:lvl2pPr marL="742950" indent="-285750" algn="r" rtl="1">
              <a:spcBef>
                <a:spcPct val="20000"/>
              </a:spcBef>
              <a:buClr>
                <a:schemeClr val="tx2"/>
              </a:buClr>
              <a:buFont typeface="Wingdings" panose="05000000000000000000" pitchFamily="2" charset="2"/>
              <a:buChar char="§"/>
              <a:defRPr kumimoji="1" sz="2600">
                <a:solidFill>
                  <a:schemeClr val="bg2"/>
                </a:solidFill>
                <a:latin typeface="Times New Roman" panose="02020603050405020304" pitchFamily="18" charset="0"/>
                <a:cs typeface="Ferdosi" pitchFamily="10" charset="0"/>
              </a:defRPr>
            </a:lvl2pPr>
            <a:lvl3pPr marL="1143000" indent="-228600" algn="r" rtl="1">
              <a:spcBef>
                <a:spcPct val="20000"/>
              </a:spcBef>
              <a:buClr>
                <a:schemeClr val="hlink"/>
              </a:buClr>
              <a:buFont typeface="Wingdings" panose="05000000000000000000" pitchFamily="2" charset="2"/>
              <a:buChar char="§"/>
              <a:defRPr kumimoji="1" sz="2400">
                <a:solidFill>
                  <a:schemeClr val="bg2"/>
                </a:solidFill>
                <a:latin typeface="Times New Roman" panose="02020603050405020304" pitchFamily="18" charset="0"/>
                <a:cs typeface="Ferdosi" pitchFamily="10" charset="0"/>
              </a:defRPr>
            </a:lvl3pPr>
            <a:lvl4pPr marL="1600200" indent="-228600" algn="r" rtl="1">
              <a:spcBef>
                <a:spcPct val="20000"/>
              </a:spcBef>
              <a:buClr>
                <a:schemeClr val="tx2"/>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4pPr>
            <a:lvl5pPr marL="2057400" indent="-228600" algn="r" rtl="1">
              <a:spcBef>
                <a:spcPct val="20000"/>
              </a:spcBef>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5pPr>
            <a:lvl6pPr marL="25146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6pPr>
            <a:lvl7pPr marL="29718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7pPr>
            <a:lvl8pPr marL="34290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8pPr>
            <a:lvl9pPr marL="38862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9pPr>
          </a:lstStyle>
          <a:p>
            <a:pPr algn="ctr" rtl="0">
              <a:spcBef>
                <a:spcPct val="50000"/>
              </a:spcBef>
              <a:buClrTx/>
              <a:buFontTx/>
              <a:buNone/>
            </a:pPr>
            <a:r>
              <a:rPr lang="ar-SA" altLang="en-US" sz="2000">
                <a:solidFill>
                  <a:schemeClr val="tx2"/>
                </a:solidFill>
                <a:cs typeface="Times New Roman" panose="02020603050405020304" pitchFamily="18" charset="0"/>
              </a:rPr>
              <a:t>استقرار سيستم و پشتيباني</a:t>
            </a:r>
            <a:endParaRPr lang="en-US" altLang="en-US" sz="2000" dirty="0">
              <a:solidFill>
                <a:schemeClr val="tx2"/>
              </a:solidFill>
              <a:cs typeface="Times New Roman" panose="02020603050405020304" pitchFamily="18" charset="0"/>
            </a:endParaRPr>
          </a:p>
        </p:txBody>
      </p:sp>
      <p:sp>
        <p:nvSpPr>
          <p:cNvPr id="8" name="Line 9"/>
          <p:cNvSpPr>
            <a:spLocks noChangeShapeType="1"/>
          </p:cNvSpPr>
          <p:nvPr/>
        </p:nvSpPr>
        <p:spPr bwMode="auto">
          <a:xfrm>
            <a:off x="3281362" y="2672585"/>
            <a:ext cx="609600" cy="381000"/>
          </a:xfrm>
          <a:prstGeom prst="line">
            <a:avLst/>
          </a:prstGeom>
          <a:noFill/>
          <a:ln w="38100" cap="sq">
            <a:solidFill>
              <a:srgbClr val="FF0000"/>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b="1">
              <a:ln w="22225">
                <a:solidFill>
                  <a:schemeClr val="accent2"/>
                </a:solidFill>
                <a:prstDash val="solid"/>
              </a:ln>
              <a:solidFill>
                <a:schemeClr val="accent2">
                  <a:lumMod val="40000"/>
                  <a:lumOff val="60000"/>
                </a:schemeClr>
              </a:solidFill>
            </a:endParaRPr>
          </a:p>
        </p:txBody>
      </p:sp>
      <p:sp>
        <p:nvSpPr>
          <p:cNvPr id="9" name="Line 10"/>
          <p:cNvSpPr>
            <a:spLocks noChangeShapeType="1"/>
          </p:cNvSpPr>
          <p:nvPr/>
        </p:nvSpPr>
        <p:spPr bwMode="auto">
          <a:xfrm>
            <a:off x="4348162" y="3358385"/>
            <a:ext cx="609600" cy="381000"/>
          </a:xfrm>
          <a:prstGeom prst="line">
            <a:avLst/>
          </a:prstGeom>
          <a:noFill/>
          <a:ln w="38100" cap="sq">
            <a:solidFill>
              <a:srgbClr val="FF0000"/>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10" name="Line 11"/>
          <p:cNvSpPr>
            <a:spLocks noChangeShapeType="1"/>
          </p:cNvSpPr>
          <p:nvPr/>
        </p:nvSpPr>
        <p:spPr bwMode="auto">
          <a:xfrm>
            <a:off x="5567362" y="4120385"/>
            <a:ext cx="609600" cy="381000"/>
          </a:xfrm>
          <a:prstGeom prst="line">
            <a:avLst/>
          </a:prstGeom>
          <a:noFill/>
          <a:ln w="38100" cap="sq">
            <a:solidFill>
              <a:srgbClr val="FF0000"/>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11" name="Line 12"/>
          <p:cNvSpPr>
            <a:spLocks noChangeShapeType="1"/>
          </p:cNvSpPr>
          <p:nvPr/>
        </p:nvSpPr>
        <p:spPr bwMode="auto">
          <a:xfrm>
            <a:off x="7091362" y="4882385"/>
            <a:ext cx="609600" cy="381000"/>
          </a:xfrm>
          <a:prstGeom prst="line">
            <a:avLst/>
          </a:prstGeom>
          <a:noFill/>
          <a:ln w="38100" cap="sq">
            <a:solidFill>
              <a:srgbClr val="FF0000"/>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12" name="Line 13"/>
          <p:cNvSpPr>
            <a:spLocks noChangeShapeType="1"/>
          </p:cNvSpPr>
          <p:nvPr/>
        </p:nvSpPr>
        <p:spPr bwMode="auto">
          <a:xfrm>
            <a:off x="8234362" y="5644385"/>
            <a:ext cx="609600" cy="381000"/>
          </a:xfrm>
          <a:prstGeom prst="line">
            <a:avLst/>
          </a:prstGeom>
          <a:noFill/>
          <a:ln w="38100" cap="sq">
            <a:solidFill>
              <a:srgbClr val="FF0000"/>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13" name="Line 14"/>
          <p:cNvSpPr>
            <a:spLocks noChangeShapeType="1"/>
          </p:cNvSpPr>
          <p:nvPr/>
        </p:nvSpPr>
        <p:spPr bwMode="auto">
          <a:xfrm flipH="1" flipV="1">
            <a:off x="6748462" y="6025385"/>
            <a:ext cx="609600" cy="457200"/>
          </a:xfrm>
          <a:prstGeom prst="line">
            <a:avLst/>
          </a:prstGeom>
          <a:noFill/>
          <a:ln w="38100" cap="sq">
            <a:solidFill>
              <a:srgbClr val="FF0000"/>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14" name="Line 15"/>
          <p:cNvSpPr>
            <a:spLocks noChangeShapeType="1"/>
          </p:cNvSpPr>
          <p:nvPr/>
        </p:nvSpPr>
        <p:spPr bwMode="auto">
          <a:xfrm flipH="1" flipV="1">
            <a:off x="5605462" y="5339585"/>
            <a:ext cx="609600" cy="457200"/>
          </a:xfrm>
          <a:prstGeom prst="line">
            <a:avLst/>
          </a:prstGeom>
          <a:noFill/>
          <a:ln w="38100" cap="sq">
            <a:solidFill>
              <a:srgbClr val="FF0000"/>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15" name="Line 16"/>
          <p:cNvSpPr>
            <a:spLocks noChangeShapeType="1"/>
          </p:cNvSpPr>
          <p:nvPr/>
        </p:nvSpPr>
        <p:spPr bwMode="auto">
          <a:xfrm flipH="1" flipV="1">
            <a:off x="4271962" y="4501385"/>
            <a:ext cx="609600" cy="457200"/>
          </a:xfrm>
          <a:prstGeom prst="line">
            <a:avLst/>
          </a:prstGeom>
          <a:noFill/>
          <a:ln w="38100" cap="sq">
            <a:solidFill>
              <a:srgbClr val="FF0000"/>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16" name="Line 17"/>
          <p:cNvSpPr>
            <a:spLocks noChangeShapeType="1"/>
          </p:cNvSpPr>
          <p:nvPr/>
        </p:nvSpPr>
        <p:spPr bwMode="auto">
          <a:xfrm flipH="1" flipV="1">
            <a:off x="3205162" y="3739385"/>
            <a:ext cx="609600" cy="457200"/>
          </a:xfrm>
          <a:prstGeom prst="line">
            <a:avLst/>
          </a:prstGeom>
          <a:noFill/>
          <a:ln w="38100" cap="sq">
            <a:solidFill>
              <a:srgbClr val="FF0000"/>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17" name="Line 18"/>
          <p:cNvSpPr>
            <a:spLocks noChangeShapeType="1"/>
          </p:cNvSpPr>
          <p:nvPr/>
        </p:nvSpPr>
        <p:spPr bwMode="auto">
          <a:xfrm flipH="1" flipV="1">
            <a:off x="1985962" y="2977385"/>
            <a:ext cx="609600" cy="457200"/>
          </a:xfrm>
          <a:prstGeom prst="line">
            <a:avLst/>
          </a:prstGeom>
          <a:noFill/>
          <a:ln w="38100" cap="sq">
            <a:solidFill>
              <a:srgbClr val="FF0000"/>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18" name="Rectangle 19"/>
          <p:cNvSpPr>
            <a:spLocks noChangeArrowheads="1"/>
          </p:cNvSpPr>
          <p:nvPr/>
        </p:nvSpPr>
        <p:spPr bwMode="auto">
          <a:xfrm>
            <a:off x="4695825" y="2670998"/>
            <a:ext cx="4545411"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r" rtl="1">
              <a:spcBef>
                <a:spcPct val="20000"/>
              </a:spcBef>
              <a:buClr>
                <a:schemeClr val="hlink"/>
              </a:buClr>
              <a:buFont typeface="Wingdings" panose="05000000000000000000" pitchFamily="2" charset="2"/>
              <a:buChar char="§"/>
              <a:defRPr kumimoji="1" sz="2800">
                <a:solidFill>
                  <a:schemeClr val="bg2"/>
                </a:solidFill>
                <a:latin typeface="Times New Roman" panose="02020603050405020304" pitchFamily="18" charset="0"/>
                <a:cs typeface="Ferdosi" pitchFamily="10" charset="0"/>
              </a:defRPr>
            </a:lvl1pPr>
            <a:lvl2pPr marL="742950" indent="-285750" algn="r" rtl="1">
              <a:spcBef>
                <a:spcPct val="20000"/>
              </a:spcBef>
              <a:buClr>
                <a:schemeClr val="tx2"/>
              </a:buClr>
              <a:buFont typeface="Wingdings" panose="05000000000000000000" pitchFamily="2" charset="2"/>
              <a:buChar char="§"/>
              <a:defRPr kumimoji="1" sz="2600">
                <a:solidFill>
                  <a:schemeClr val="bg2"/>
                </a:solidFill>
                <a:latin typeface="Times New Roman" panose="02020603050405020304" pitchFamily="18" charset="0"/>
                <a:cs typeface="Ferdosi" pitchFamily="10" charset="0"/>
              </a:defRPr>
            </a:lvl2pPr>
            <a:lvl3pPr marL="1143000" indent="-228600" algn="r" rtl="1">
              <a:spcBef>
                <a:spcPct val="20000"/>
              </a:spcBef>
              <a:buClr>
                <a:schemeClr val="hlink"/>
              </a:buClr>
              <a:buFont typeface="Wingdings" panose="05000000000000000000" pitchFamily="2" charset="2"/>
              <a:buChar char="§"/>
              <a:defRPr kumimoji="1" sz="2400">
                <a:solidFill>
                  <a:schemeClr val="bg2"/>
                </a:solidFill>
                <a:latin typeface="Times New Roman" panose="02020603050405020304" pitchFamily="18" charset="0"/>
                <a:cs typeface="Ferdosi" pitchFamily="10" charset="0"/>
              </a:defRPr>
            </a:lvl3pPr>
            <a:lvl4pPr marL="1600200" indent="-228600" algn="r" rtl="1">
              <a:spcBef>
                <a:spcPct val="20000"/>
              </a:spcBef>
              <a:buClr>
                <a:schemeClr val="tx2"/>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4pPr>
            <a:lvl5pPr marL="2057400" indent="-228600" algn="r" rtl="1">
              <a:spcBef>
                <a:spcPct val="20000"/>
              </a:spcBef>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5pPr>
            <a:lvl6pPr marL="25146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6pPr>
            <a:lvl7pPr marL="29718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7pPr>
            <a:lvl8pPr marL="34290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8pPr>
            <a:lvl9pPr marL="38862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9pPr>
          </a:lstStyle>
          <a:p>
            <a:pPr algn="l">
              <a:spcBef>
                <a:spcPct val="0"/>
              </a:spcBef>
              <a:buClrTx/>
              <a:buNone/>
            </a:pPr>
            <a:r>
              <a:rPr lang="en-US" altLang="en-US" sz="4000" b="1" dirty="0">
                <a:solidFill>
                  <a:srgbClr val="FF0000"/>
                </a:solidFill>
                <a:cs typeface="Traffic" pitchFamily="10" charset="0"/>
              </a:rPr>
              <a:t> </a:t>
            </a:r>
            <a:r>
              <a:rPr lang="ar-SA" altLang="en-US" sz="4000" b="1" dirty="0">
                <a:solidFill>
                  <a:schemeClr val="accent2">
                    <a:lumMod val="50000"/>
                  </a:schemeClr>
                </a:solidFill>
                <a:cs typeface="Traffic" pitchFamily="10" charset="0"/>
              </a:rPr>
              <a:t>مدل آبشاري </a:t>
            </a:r>
            <a:r>
              <a:rPr lang="en-US" altLang="en-US" sz="4000" b="1" dirty="0">
                <a:solidFill>
                  <a:schemeClr val="accent2">
                    <a:lumMod val="50000"/>
                  </a:schemeClr>
                </a:solidFill>
                <a:cs typeface="Traffic" pitchFamily="10" charset="0"/>
              </a:rPr>
              <a:t>Waterfall</a:t>
            </a:r>
          </a:p>
        </p:txBody>
      </p:sp>
      <p:sp>
        <p:nvSpPr>
          <p:cNvPr id="19" name="Rectangle 18"/>
          <p:cNvSpPr/>
          <p:nvPr/>
        </p:nvSpPr>
        <p:spPr>
          <a:xfrm>
            <a:off x="3205162" y="218083"/>
            <a:ext cx="6947736" cy="923330"/>
          </a:xfrm>
          <a:prstGeom prst="rect">
            <a:avLst/>
          </a:prstGeom>
        </p:spPr>
        <p:txBody>
          <a:bodyPr wrap="none">
            <a:spAutoFit/>
          </a:bodyPr>
          <a:lstStyle/>
          <a:p>
            <a:r>
              <a:rPr lang="ar-SA" altLang="en-US" sz="5400" b="1" dirty="0">
                <a:solidFill>
                  <a:srgbClr val="7030A0"/>
                </a:solidFill>
                <a:cs typeface="B Davat" panose="00000400000000000000" pitchFamily="2" charset="-78"/>
              </a:rPr>
              <a:t>چرخه توسعه سيستمهاي اطلاعاتي</a:t>
            </a:r>
            <a:endParaRPr lang="en-US" sz="5400" b="1" dirty="0">
              <a:solidFill>
                <a:srgbClr val="7030A0"/>
              </a:solidFill>
              <a:cs typeface="B Davat" panose="00000400000000000000" pitchFamily="2" charset="-78"/>
            </a:endParaRPr>
          </a:p>
        </p:txBody>
      </p:sp>
    </p:spTree>
    <p:extLst>
      <p:ext uri="{BB962C8B-B14F-4D97-AF65-F5344CB8AC3E}">
        <p14:creationId xmlns:p14="http://schemas.microsoft.com/office/powerpoint/2010/main" val="3374981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 presetClass="entr" presetSubtype="9"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0-#ppt_w/2"/>
                                          </p:val>
                                        </p:tav>
                                        <p:tav tm="100000">
                                          <p:val>
                                            <p:strVal val="#ppt_x"/>
                                          </p:val>
                                        </p:tav>
                                      </p:tavLst>
                                    </p:anim>
                                    <p:anim calcmode="lin" valueType="num">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0-#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childTnLst>
                          </p:cTn>
                        </p:par>
                        <p:par>
                          <p:cTn id="26" fill="hold">
                            <p:stCondLst>
                              <p:cond delay="500"/>
                            </p:stCondLst>
                            <p:childTnLst>
                              <p:par>
                                <p:cTn id="27" presetID="2" presetClass="entr" presetSubtype="1"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0-#ppt_w/2"/>
                                          </p:val>
                                        </p:tav>
                                        <p:tav tm="100000">
                                          <p:val>
                                            <p:strVal val="#ppt_x"/>
                                          </p:val>
                                        </p:tav>
                                      </p:tavLst>
                                    </p:anim>
                                    <p:anim calcmode="lin" valueType="num">
                                      <p:cBhvr additive="base">
                                        <p:cTn id="36" dur="500" fill="hold"/>
                                        <p:tgtEl>
                                          <p:spTgt spid="10"/>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2" presetClass="entr" presetSubtype="3"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fill="hold"/>
                                        <p:tgtEl>
                                          <p:spTgt spid="5"/>
                                        </p:tgtEl>
                                        <p:attrNameLst>
                                          <p:attrName>ppt_x</p:attrName>
                                        </p:attrNameLst>
                                      </p:cBhvr>
                                      <p:tavLst>
                                        <p:tav tm="0">
                                          <p:val>
                                            <p:strVal val="1+#ppt_w/2"/>
                                          </p:val>
                                        </p:tav>
                                        <p:tav tm="100000">
                                          <p:val>
                                            <p:strVal val="#ppt_x"/>
                                          </p:val>
                                        </p:tav>
                                      </p:tavLst>
                                    </p:anim>
                                    <p:anim calcmode="lin" valueType="num">
                                      <p:cBhvr additive="base">
                                        <p:cTn id="41"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0-#ppt_w/2"/>
                                          </p:val>
                                        </p:tav>
                                        <p:tav tm="100000">
                                          <p:val>
                                            <p:strVal val="#ppt_x"/>
                                          </p:val>
                                        </p:tav>
                                      </p:tavLst>
                                    </p:anim>
                                    <p:anim calcmode="lin" valueType="num">
                                      <p:cBhvr additive="base">
                                        <p:cTn id="47" dur="500" fill="hold"/>
                                        <p:tgtEl>
                                          <p:spTgt spid="11"/>
                                        </p:tgtEl>
                                        <p:attrNameLst>
                                          <p:attrName>ppt_y</p:attrName>
                                        </p:attrNameLst>
                                      </p:cBhvr>
                                      <p:tavLst>
                                        <p:tav tm="0">
                                          <p:val>
                                            <p:strVal val="#ppt_y"/>
                                          </p:val>
                                        </p:tav>
                                        <p:tav tm="100000">
                                          <p:val>
                                            <p:strVal val="#ppt_y"/>
                                          </p:val>
                                        </p:tav>
                                      </p:tavLst>
                                    </p:anim>
                                  </p:childTnLst>
                                </p:cTn>
                              </p:par>
                            </p:childTnLst>
                          </p:cTn>
                        </p:par>
                        <p:par>
                          <p:cTn id="48" fill="hold">
                            <p:stCondLst>
                              <p:cond delay="500"/>
                            </p:stCondLst>
                            <p:childTnLst>
                              <p:par>
                                <p:cTn id="49" presetID="2" presetClass="entr" presetSubtype="2"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500" fill="hold"/>
                                        <p:tgtEl>
                                          <p:spTgt spid="6"/>
                                        </p:tgtEl>
                                        <p:attrNameLst>
                                          <p:attrName>ppt_x</p:attrName>
                                        </p:attrNameLst>
                                      </p:cBhvr>
                                      <p:tavLst>
                                        <p:tav tm="0">
                                          <p:val>
                                            <p:strVal val="1+#ppt_w/2"/>
                                          </p:val>
                                        </p:tav>
                                        <p:tav tm="100000">
                                          <p:val>
                                            <p:strVal val="#ppt_x"/>
                                          </p:val>
                                        </p:tav>
                                      </p:tavLst>
                                    </p:anim>
                                    <p:anim calcmode="lin" valueType="num">
                                      <p:cBhvr additive="base">
                                        <p:cTn id="52"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nodeType="click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 fill="hold"/>
                                        <p:tgtEl>
                                          <p:spTgt spid="12"/>
                                        </p:tgtEl>
                                        <p:attrNameLst>
                                          <p:attrName>ppt_x</p:attrName>
                                        </p:attrNameLst>
                                      </p:cBhvr>
                                      <p:tavLst>
                                        <p:tav tm="0">
                                          <p:val>
                                            <p:strVal val="0-#ppt_w/2"/>
                                          </p:val>
                                        </p:tav>
                                        <p:tav tm="100000">
                                          <p:val>
                                            <p:strVal val="#ppt_x"/>
                                          </p:val>
                                        </p:tav>
                                      </p:tavLst>
                                    </p:anim>
                                    <p:anim calcmode="lin" valueType="num">
                                      <p:cBhvr additive="base">
                                        <p:cTn id="58" dur="500" fill="hold"/>
                                        <p:tgtEl>
                                          <p:spTgt spid="12"/>
                                        </p:tgtEl>
                                        <p:attrNameLst>
                                          <p:attrName>ppt_y</p:attrName>
                                        </p:attrNameLst>
                                      </p:cBhvr>
                                      <p:tavLst>
                                        <p:tav tm="0">
                                          <p:val>
                                            <p:strVal val="#ppt_y"/>
                                          </p:val>
                                        </p:tav>
                                        <p:tav tm="100000">
                                          <p:val>
                                            <p:strVal val="#ppt_y"/>
                                          </p:val>
                                        </p:tav>
                                      </p:tavLst>
                                    </p:anim>
                                  </p:childTnLst>
                                </p:cTn>
                              </p:par>
                            </p:childTnLst>
                          </p:cTn>
                        </p:par>
                        <p:par>
                          <p:cTn id="59" fill="hold">
                            <p:stCondLst>
                              <p:cond delay="500"/>
                            </p:stCondLst>
                            <p:childTnLst>
                              <p:par>
                                <p:cTn id="60" presetID="2" presetClass="entr" presetSubtype="6" fill="hold" grpId="0" nodeType="after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500" fill="hold"/>
                                        <p:tgtEl>
                                          <p:spTgt spid="7"/>
                                        </p:tgtEl>
                                        <p:attrNameLst>
                                          <p:attrName>ppt_x</p:attrName>
                                        </p:attrNameLst>
                                      </p:cBhvr>
                                      <p:tavLst>
                                        <p:tav tm="0">
                                          <p:val>
                                            <p:strVal val="1+#ppt_w/2"/>
                                          </p:val>
                                        </p:tav>
                                        <p:tav tm="100000">
                                          <p:val>
                                            <p:strVal val="#ppt_x"/>
                                          </p:val>
                                        </p:tav>
                                      </p:tavLst>
                                    </p:anim>
                                    <p:anim calcmode="lin" valueType="num">
                                      <p:cBhvr additive="base">
                                        <p:cTn id="6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nodeType="click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additive="base">
                                        <p:cTn id="68" dur="500" fill="hold"/>
                                        <p:tgtEl>
                                          <p:spTgt spid="13"/>
                                        </p:tgtEl>
                                        <p:attrNameLst>
                                          <p:attrName>ppt_x</p:attrName>
                                        </p:attrNameLst>
                                      </p:cBhvr>
                                      <p:tavLst>
                                        <p:tav tm="0">
                                          <p:val>
                                            <p:strVal val="#ppt_x"/>
                                          </p:val>
                                        </p:tav>
                                        <p:tav tm="100000">
                                          <p:val>
                                            <p:strVal val="#ppt_x"/>
                                          </p:val>
                                        </p:tav>
                                      </p:tavLst>
                                    </p:anim>
                                    <p:anim calcmode="lin" valueType="num">
                                      <p:cBhvr additive="base">
                                        <p:cTn id="69" dur="500" fill="hold"/>
                                        <p:tgtEl>
                                          <p:spTgt spid="13"/>
                                        </p:tgtEl>
                                        <p:attrNameLst>
                                          <p:attrName>ppt_y</p:attrName>
                                        </p:attrNameLst>
                                      </p:cBhvr>
                                      <p:tavLst>
                                        <p:tav tm="0">
                                          <p:val>
                                            <p:strVal val="1+#ppt_h/2"/>
                                          </p:val>
                                        </p:tav>
                                        <p:tav tm="100000">
                                          <p:val>
                                            <p:strVal val="#ppt_y"/>
                                          </p:val>
                                        </p:tav>
                                      </p:tavLst>
                                    </p:anim>
                                  </p:childTnLst>
                                </p:cTn>
                              </p:par>
                            </p:childTnLst>
                          </p:cTn>
                        </p:par>
                        <p:par>
                          <p:cTn id="70" fill="hold">
                            <p:stCondLst>
                              <p:cond delay="500"/>
                            </p:stCondLst>
                            <p:childTnLst>
                              <p:par>
                                <p:cTn id="71" presetID="2" presetClass="entr" presetSubtype="4" fill="hold" nodeType="afterEffect">
                                  <p:stCondLst>
                                    <p:cond delay="100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childTnLst>
                          </p:cTn>
                        </p:par>
                        <p:par>
                          <p:cTn id="75" fill="hold">
                            <p:stCondLst>
                              <p:cond delay="2000"/>
                            </p:stCondLst>
                            <p:childTnLst>
                              <p:par>
                                <p:cTn id="76" presetID="2" presetClass="entr" presetSubtype="4" fill="hold" nodeType="afterEffect">
                                  <p:stCondLst>
                                    <p:cond delay="1000"/>
                                  </p:stCondLst>
                                  <p:childTnLst>
                                    <p:set>
                                      <p:cBhvr>
                                        <p:cTn id="77" dur="1" fill="hold">
                                          <p:stCondLst>
                                            <p:cond delay="0"/>
                                          </p:stCondLst>
                                        </p:cTn>
                                        <p:tgtEl>
                                          <p:spTgt spid="15"/>
                                        </p:tgtEl>
                                        <p:attrNameLst>
                                          <p:attrName>style.visibility</p:attrName>
                                        </p:attrNameLst>
                                      </p:cBhvr>
                                      <p:to>
                                        <p:strVal val="visible"/>
                                      </p:to>
                                    </p:set>
                                    <p:anim calcmode="lin" valueType="num">
                                      <p:cBhvr additive="base">
                                        <p:cTn id="78" dur="500" fill="hold"/>
                                        <p:tgtEl>
                                          <p:spTgt spid="15"/>
                                        </p:tgtEl>
                                        <p:attrNameLst>
                                          <p:attrName>ppt_x</p:attrName>
                                        </p:attrNameLst>
                                      </p:cBhvr>
                                      <p:tavLst>
                                        <p:tav tm="0">
                                          <p:val>
                                            <p:strVal val="#ppt_x"/>
                                          </p:val>
                                        </p:tav>
                                        <p:tav tm="100000">
                                          <p:val>
                                            <p:strVal val="#ppt_x"/>
                                          </p:val>
                                        </p:tav>
                                      </p:tavLst>
                                    </p:anim>
                                    <p:anim calcmode="lin" valueType="num">
                                      <p:cBhvr additive="base">
                                        <p:cTn id="79" dur="500" fill="hold"/>
                                        <p:tgtEl>
                                          <p:spTgt spid="15"/>
                                        </p:tgtEl>
                                        <p:attrNameLst>
                                          <p:attrName>ppt_y</p:attrName>
                                        </p:attrNameLst>
                                      </p:cBhvr>
                                      <p:tavLst>
                                        <p:tav tm="0">
                                          <p:val>
                                            <p:strVal val="1+#ppt_h/2"/>
                                          </p:val>
                                        </p:tav>
                                        <p:tav tm="100000">
                                          <p:val>
                                            <p:strVal val="#ppt_y"/>
                                          </p:val>
                                        </p:tav>
                                      </p:tavLst>
                                    </p:anim>
                                  </p:childTnLst>
                                </p:cTn>
                              </p:par>
                            </p:childTnLst>
                          </p:cTn>
                        </p:par>
                        <p:par>
                          <p:cTn id="80" fill="hold">
                            <p:stCondLst>
                              <p:cond delay="3500"/>
                            </p:stCondLst>
                            <p:childTnLst>
                              <p:par>
                                <p:cTn id="81" presetID="2" presetClass="entr" presetSubtype="4" fill="hold" nodeType="afterEffect">
                                  <p:stCondLst>
                                    <p:cond delay="100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500" fill="hold"/>
                                        <p:tgtEl>
                                          <p:spTgt spid="16"/>
                                        </p:tgtEl>
                                        <p:attrNameLst>
                                          <p:attrName>ppt_x</p:attrName>
                                        </p:attrNameLst>
                                      </p:cBhvr>
                                      <p:tavLst>
                                        <p:tav tm="0">
                                          <p:val>
                                            <p:strVal val="#ppt_x"/>
                                          </p:val>
                                        </p:tav>
                                        <p:tav tm="100000">
                                          <p:val>
                                            <p:strVal val="#ppt_x"/>
                                          </p:val>
                                        </p:tav>
                                      </p:tavLst>
                                    </p:anim>
                                    <p:anim calcmode="lin" valueType="num">
                                      <p:cBhvr additive="base">
                                        <p:cTn id="84" dur="500" fill="hold"/>
                                        <p:tgtEl>
                                          <p:spTgt spid="16"/>
                                        </p:tgtEl>
                                        <p:attrNameLst>
                                          <p:attrName>ppt_y</p:attrName>
                                        </p:attrNameLst>
                                      </p:cBhvr>
                                      <p:tavLst>
                                        <p:tav tm="0">
                                          <p:val>
                                            <p:strVal val="1+#ppt_h/2"/>
                                          </p:val>
                                        </p:tav>
                                        <p:tav tm="100000">
                                          <p:val>
                                            <p:strVal val="#ppt_y"/>
                                          </p:val>
                                        </p:tav>
                                      </p:tavLst>
                                    </p:anim>
                                  </p:childTnLst>
                                </p:cTn>
                              </p:par>
                            </p:childTnLst>
                          </p:cTn>
                        </p:par>
                        <p:par>
                          <p:cTn id="85" fill="hold">
                            <p:stCondLst>
                              <p:cond delay="5000"/>
                            </p:stCondLst>
                            <p:childTnLst>
                              <p:par>
                                <p:cTn id="86" presetID="2" presetClass="entr" presetSubtype="4" fill="hold" nodeType="afterEffect">
                                  <p:stCondLst>
                                    <p:cond delay="1000"/>
                                  </p:stCondLst>
                                  <p:childTnLst>
                                    <p:set>
                                      <p:cBhvr>
                                        <p:cTn id="87" dur="1" fill="hold">
                                          <p:stCondLst>
                                            <p:cond delay="0"/>
                                          </p:stCondLst>
                                        </p:cTn>
                                        <p:tgtEl>
                                          <p:spTgt spid="17"/>
                                        </p:tgtEl>
                                        <p:attrNameLst>
                                          <p:attrName>style.visibility</p:attrName>
                                        </p:attrNameLst>
                                      </p:cBhvr>
                                      <p:to>
                                        <p:strVal val="visible"/>
                                      </p:to>
                                    </p:set>
                                    <p:anim calcmode="lin" valueType="num">
                                      <p:cBhvr additive="base">
                                        <p:cTn id="88" dur="500" fill="hold"/>
                                        <p:tgtEl>
                                          <p:spTgt spid="17"/>
                                        </p:tgtEl>
                                        <p:attrNameLst>
                                          <p:attrName>ppt_x</p:attrName>
                                        </p:attrNameLst>
                                      </p:cBhvr>
                                      <p:tavLst>
                                        <p:tav tm="0">
                                          <p:val>
                                            <p:strVal val="#ppt_x"/>
                                          </p:val>
                                        </p:tav>
                                        <p:tav tm="100000">
                                          <p:val>
                                            <p:strVal val="#ppt_x"/>
                                          </p:val>
                                        </p:tav>
                                      </p:tavLst>
                                    </p:anim>
                                    <p:anim calcmode="lin" valueType="num">
                                      <p:cBhvr additive="base">
                                        <p:cTn id="8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nimBg="1" autoUpdateAnimBg="0"/>
      <p:bldP spid="5" grpId="0" animBg="1" autoUpdateAnimBg="0"/>
      <p:bldP spid="6" grpId="0" animBg="1" autoUpdateAnimBg="0"/>
      <p:bldP spid="7" grpId="0" animBg="1"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3033712" y="201289"/>
            <a:ext cx="7696200" cy="1143000"/>
          </a:xfrm>
          <a:prstGeom prst="rect">
            <a:avLst/>
          </a:prstGeom>
        </p:spPr>
        <p:txBody>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ar-SA" altLang="en-US" sz="6600" b="1" dirty="0" smtClean="0">
                <a:solidFill>
                  <a:srgbClr val="7030A0"/>
                </a:solidFill>
                <a:cs typeface="B Davat" panose="00000400000000000000" pitchFamily="2" charset="-78"/>
              </a:rPr>
              <a:t>ابزارهاي تحليل و طراحي</a:t>
            </a:r>
            <a:endParaRPr lang="en-US" altLang="en-US" sz="6600" b="1" dirty="0" smtClean="0">
              <a:solidFill>
                <a:srgbClr val="7030A0"/>
              </a:solidFill>
              <a:cs typeface="B Davat" panose="00000400000000000000" pitchFamily="2" charset="-78"/>
            </a:endParaRPr>
          </a:p>
        </p:txBody>
      </p:sp>
      <p:sp>
        <p:nvSpPr>
          <p:cNvPr id="5" name="Rectangle 4"/>
          <p:cNvSpPr/>
          <p:nvPr/>
        </p:nvSpPr>
        <p:spPr>
          <a:xfrm>
            <a:off x="3118412" y="2175487"/>
            <a:ext cx="8810624" cy="2431435"/>
          </a:xfrm>
          <a:prstGeom prst="rect">
            <a:avLst/>
          </a:prstGeom>
        </p:spPr>
        <p:txBody>
          <a:bodyPr wrap="square">
            <a:spAutoFit/>
          </a:bodyPr>
          <a:lstStyle/>
          <a:p>
            <a:pPr algn="r"/>
            <a:r>
              <a:rPr lang="ar-SA" altLang="en-US" sz="3600" dirty="0"/>
              <a:t>دياگرام متن</a:t>
            </a:r>
            <a:r>
              <a:rPr lang="en-US" altLang="en-US" sz="3600" dirty="0"/>
              <a:t> </a:t>
            </a:r>
            <a:r>
              <a:rPr lang="en-US" altLang="en-US" sz="3600" dirty="0" smtClean="0">
                <a:latin typeface="Arial" panose="020B0604020202020204" pitchFamily="34" charset="0"/>
                <a:cs typeface="Arial" panose="020B0604020202020204" pitchFamily="34" charset="0"/>
              </a:rPr>
              <a:t>(</a:t>
            </a:r>
            <a:r>
              <a:rPr lang="en-US" altLang="en-US" sz="3600" dirty="0">
                <a:latin typeface="Arial" panose="020B0604020202020204" pitchFamily="34" charset="0"/>
                <a:cs typeface="Arial" panose="020B0604020202020204" pitchFamily="34" charset="0"/>
              </a:rPr>
              <a:t>CD</a:t>
            </a:r>
            <a:r>
              <a:rPr lang="en-US" altLang="en-US" sz="4400" dirty="0">
                <a:latin typeface="Arial" panose="020B0604020202020204" pitchFamily="34" charset="0"/>
                <a:cs typeface="Arial" panose="020B0604020202020204" pitchFamily="34" charset="0"/>
              </a:rPr>
              <a:t>)</a:t>
            </a:r>
            <a:r>
              <a:rPr lang="en-US" altLang="en-US" sz="4400" dirty="0"/>
              <a:t> </a:t>
            </a:r>
            <a:endParaRPr lang="ar-SA" altLang="en-US" sz="4400" dirty="0"/>
          </a:p>
          <a:p>
            <a:pPr algn="r"/>
            <a:r>
              <a:rPr lang="ar-SA" altLang="en-US" sz="3600" dirty="0"/>
              <a:t>دياگرام گردش داده</a:t>
            </a:r>
            <a:r>
              <a:rPr lang="en-US" altLang="en-US" sz="3600" dirty="0"/>
              <a:t> </a:t>
            </a:r>
            <a:r>
              <a:rPr lang="en-US" altLang="en-US" sz="3600" dirty="0" smtClean="0"/>
              <a:t>(</a:t>
            </a:r>
            <a:r>
              <a:rPr lang="en-US" altLang="en-US" sz="3600" dirty="0"/>
              <a:t>DFD) </a:t>
            </a:r>
            <a:endParaRPr lang="ar-SA" altLang="en-US" sz="3600" dirty="0"/>
          </a:p>
          <a:p>
            <a:pPr algn="r"/>
            <a:r>
              <a:rPr lang="ar-SA" altLang="en-US" sz="3600" dirty="0"/>
              <a:t>مدل منطقي داده </a:t>
            </a:r>
            <a:r>
              <a:rPr lang="ar-SA" altLang="en-US" sz="3600" dirty="0" smtClean="0"/>
              <a:t>ها</a:t>
            </a:r>
            <a:r>
              <a:rPr lang="en-US" altLang="en-US" sz="3600" dirty="0" smtClean="0">
                <a:latin typeface="Arial" panose="020B0604020202020204" pitchFamily="34" charset="0"/>
                <a:cs typeface="Arial" panose="020B0604020202020204" pitchFamily="34" charset="0"/>
              </a:rPr>
              <a:t> (</a:t>
            </a:r>
            <a:r>
              <a:rPr lang="en-US" altLang="en-US" sz="3600" dirty="0">
                <a:latin typeface="Arial" panose="020B0604020202020204" pitchFamily="34" charset="0"/>
                <a:cs typeface="Arial" panose="020B0604020202020204" pitchFamily="34" charset="0"/>
              </a:rPr>
              <a:t>LDM)</a:t>
            </a:r>
            <a:r>
              <a:rPr lang="en-US" altLang="en-US" sz="3600" dirty="0"/>
              <a:t> </a:t>
            </a:r>
            <a:endParaRPr lang="ar-SA" altLang="en-US" sz="3600" dirty="0"/>
          </a:p>
          <a:p>
            <a:pPr algn="r"/>
            <a:r>
              <a:rPr lang="ar-SA" altLang="en-US" sz="3600" dirty="0"/>
              <a:t>ماتريس تاثير اتفاقات </a:t>
            </a:r>
            <a:r>
              <a:rPr lang="en-US" altLang="en-US" sz="3600" dirty="0" smtClean="0"/>
              <a:t>(ECD)  </a:t>
            </a:r>
            <a:endParaRPr lang="ar-SA" altLang="en-US" sz="3600" dirty="0"/>
          </a:p>
        </p:txBody>
      </p:sp>
      <p:sp>
        <p:nvSpPr>
          <p:cNvPr id="6" name="Rectangle 5"/>
          <p:cNvSpPr/>
          <p:nvPr/>
        </p:nvSpPr>
        <p:spPr>
          <a:xfrm>
            <a:off x="6165829" y="4606922"/>
            <a:ext cx="5878532" cy="584775"/>
          </a:xfrm>
          <a:prstGeom prst="rect">
            <a:avLst/>
          </a:prstGeom>
        </p:spPr>
        <p:txBody>
          <a:bodyPr wrap="none">
            <a:spAutoFit/>
          </a:bodyPr>
          <a:lstStyle/>
          <a:p>
            <a:pPr algn="r"/>
            <a:r>
              <a:rPr lang="ar-SA" altLang="en-US" sz="3200" dirty="0"/>
              <a:t>تاريخچه حيات </a:t>
            </a:r>
            <a:r>
              <a:rPr lang="ar-SA" altLang="en-US" sz="3200" dirty="0" smtClean="0"/>
              <a:t>موجوديت</a:t>
            </a:r>
            <a:r>
              <a:rPr lang="fa-IR" altLang="en-US" sz="3200" dirty="0" smtClean="0"/>
              <a:t> </a:t>
            </a:r>
            <a:r>
              <a:rPr lang="ar-SA" altLang="en-US" sz="3200" dirty="0" smtClean="0"/>
              <a:t>ها</a:t>
            </a:r>
            <a:r>
              <a:rPr lang="en-US" altLang="en-US" sz="3200" dirty="0" smtClean="0"/>
              <a:t> </a:t>
            </a:r>
            <a:r>
              <a:rPr lang="en-US" altLang="en-US" sz="3200" dirty="0" smtClean="0">
                <a:latin typeface="Arial" panose="020B0604020202020204" pitchFamily="34" charset="0"/>
                <a:cs typeface="Arial" panose="020B0604020202020204" pitchFamily="34" charset="0"/>
              </a:rPr>
              <a:t>(</a:t>
            </a:r>
            <a:r>
              <a:rPr lang="en-US" altLang="en-US" sz="3200" dirty="0">
                <a:latin typeface="Arial" panose="020B0604020202020204" pitchFamily="34" charset="0"/>
                <a:cs typeface="Arial" panose="020B0604020202020204" pitchFamily="34" charset="0"/>
              </a:rPr>
              <a:t>ELH</a:t>
            </a:r>
            <a:r>
              <a:rPr lang="en-US" altLang="en-US" sz="2800" dirty="0">
                <a:latin typeface="Arial" panose="020B0604020202020204" pitchFamily="34" charset="0"/>
                <a:cs typeface="Arial" panose="020B0604020202020204" pitchFamily="34" charset="0"/>
              </a:rPr>
              <a:t>)</a:t>
            </a:r>
            <a:r>
              <a:rPr lang="en-US" altLang="en-US" sz="2800" dirty="0"/>
              <a:t> </a:t>
            </a:r>
            <a:endParaRPr lang="ar-SA" altLang="en-US" sz="2800" dirty="0"/>
          </a:p>
        </p:txBody>
      </p:sp>
    </p:spTree>
    <p:extLst>
      <p:ext uri="{BB962C8B-B14F-4D97-AF65-F5344CB8AC3E}">
        <p14:creationId xmlns:p14="http://schemas.microsoft.com/office/powerpoint/2010/main" val="414853615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noChangeArrowheads="1"/>
          </p:cNvSpPr>
          <p:nvPr/>
        </p:nvSpPr>
        <p:spPr>
          <a:xfrm>
            <a:off x="1514833" y="614362"/>
            <a:ext cx="10305693" cy="1143000"/>
          </a:xfrm>
          <a:prstGeom prst="rect">
            <a:avLst/>
          </a:prstGeom>
        </p:spPr>
        <p:txBody>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r>
              <a:rPr lang="fa-IR" altLang="en-US" sz="6000" b="1" dirty="0" smtClean="0">
                <a:solidFill>
                  <a:srgbClr val="7030A0"/>
                </a:solidFill>
                <a:cs typeface="B Davat" panose="00000400000000000000" pitchFamily="2" charset="-78"/>
              </a:rPr>
              <a:t>مراحل پیاده سازی پایگاه داده</a:t>
            </a:r>
            <a:endParaRPr lang="en-US" altLang="en-US" sz="6000" b="1" dirty="0" smtClean="0">
              <a:solidFill>
                <a:srgbClr val="7030A0"/>
              </a:solidFill>
              <a:cs typeface="B Davat" panose="00000400000000000000" pitchFamily="2" charset="-78"/>
            </a:endParaRPr>
          </a:p>
        </p:txBody>
      </p:sp>
      <p:sp>
        <p:nvSpPr>
          <p:cNvPr id="7" name="Content Placeholder 2"/>
          <p:cNvSpPr txBox="1">
            <a:spLocks noChangeArrowheads="1"/>
          </p:cNvSpPr>
          <p:nvPr/>
        </p:nvSpPr>
        <p:spPr>
          <a:xfrm>
            <a:off x="3728861" y="2466975"/>
            <a:ext cx="8091665" cy="4114800"/>
          </a:xfrm>
          <a:prstGeom prst="rect">
            <a:avLst/>
          </a:prstGeom>
        </p:spPr>
        <p:txBody>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r">
              <a:buFont typeface="Arial"/>
              <a:buNone/>
            </a:pPr>
            <a:r>
              <a:rPr lang="fa-IR" altLang="en-US" sz="2800" b="1" dirty="0" smtClean="0">
                <a:cs typeface="B Titr" panose="00000700000000000000" pitchFamily="2" charset="-78"/>
              </a:rPr>
              <a:t>در اولین قدم نیاز به یک شرح سناریو است.</a:t>
            </a:r>
          </a:p>
          <a:p>
            <a:pPr marL="0" indent="0" algn="r">
              <a:buFont typeface="Arial"/>
              <a:buNone/>
            </a:pPr>
            <a:r>
              <a:rPr lang="fa-IR" altLang="en-US" sz="2800" b="1" dirty="0" smtClean="0">
                <a:cs typeface="B Titr" panose="00000700000000000000" pitchFamily="2" charset="-78"/>
              </a:rPr>
              <a:t>در گام بعدی تعیین تقریبی حجم اطلاعات و انتخاب یک پایگاه داده ( نرم افزاری ) مناسب است.</a:t>
            </a:r>
          </a:p>
          <a:p>
            <a:pPr marL="0" indent="0" algn="r">
              <a:buFont typeface="Arial"/>
              <a:buNone/>
            </a:pPr>
            <a:r>
              <a:rPr lang="fa-IR" altLang="en-US" sz="2800" b="1" dirty="0" smtClean="0">
                <a:cs typeface="B Titr" panose="00000700000000000000" pitchFamily="2" charset="-78"/>
              </a:rPr>
              <a:t>تعیین خصوصیت ها برای موجودیت های سیستم.</a:t>
            </a:r>
          </a:p>
          <a:p>
            <a:pPr marL="0" indent="0" algn="r">
              <a:buFont typeface="Arial"/>
              <a:buNone/>
            </a:pPr>
            <a:r>
              <a:rPr lang="fa-IR" altLang="en-US" sz="2800" b="1" dirty="0" smtClean="0">
                <a:cs typeface="B Titr" panose="00000700000000000000" pitchFamily="2" charset="-78"/>
              </a:rPr>
              <a:t> تعیین کلید اصلی در بین موجودیت ها.</a:t>
            </a:r>
            <a:endParaRPr lang="en-US" altLang="en-US" sz="2800" b="1" dirty="0" smtClean="0">
              <a:cs typeface="B Titr" panose="00000700000000000000" pitchFamily="2" charset="-78"/>
            </a:endParaRPr>
          </a:p>
        </p:txBody>
      </p:sp>
    </p:spTree>
    <p:extLst>
      <p:ext uri="{BB962C8B-B14F-4D97-AF65-F5344CB8AC3E}">
        <p14:creationId xmlns:p14="http://schemas.microsoft.com/office/powerpoint/2010/main" val="2556260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heel(1)">
                                      <p:cBhvr>
                                        <p:cTn id="7" dur="20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heel(1)">
                                      <p:cBhvr>
                                        <p:cTn id="12" dur="20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heel(1)">
                                      <p:cBhvr>
                                        <p:cTn id="17" dur="20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heel(1)">
                                      <p:cBhvr>
                                        <p:cTn id="22" dur="20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3302793" y="22225"/>
            <a:ext cx="6399213" cy="838200"/>
          </a:xfrm>
          <a:prstGeom prst="rect">
            <a:avLst/>
          </a:prstGeom>
        </p:spPr>
        <p:txBody>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fa-IR" altLang="en-US" sz="6000" b="1" dirty="0" smtClean="0">
                <a:solidFill>
                  <a:srgbClr val="7030A0"/>
                </a:solidFill>
                <a:cs typeface="B Davat" panose="00000400000000000000" pitchFamily="2" charset="-78"/>
              </a:rPr>
              <a:t>پایگاه های داده</a:t>
            </a:r>
            <a:endParaRPr lang="en-US" altLang="en-US" sz="6000" b="1" dirty="0" smtClean="0">
              <a:solidFill>
                <a:srgbClr val="7030A0"/>
              </a:solidFill>
              <a:cs typeface="B Davat" panose="00000400000000000000" pitchFamily="2" charset="-78"/>
            </a:endParaRPr>
          </a:p>
        </p:txBody>
      </p:sp>
      <p:pic>
        <p:nvPicPr>
          <p:cNvPr id="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7418" y="3956844"/>
            <a:ext cx="2190750"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7418" y="1152525"/>
            <a:ext cx="2190750" cy="187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4"/>
          <p:cNvSpPr txBox="1">
            <a:spLocks noChangeArrowheads="1"/>
          </p:cNvSpPr>
          <p:nvPr/>
        </p:nvSpPr>
        <p:spPr bwMode="auto">
          <a:xfrm>
            <a:off x="5021263" y="1860550"/>
            <a:ext cx="14811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kumimoji="1" sz="2800">
                <a:solidFill>
                  <a:schemeClr val="bg2"/>
                </a:solidFill>
                <a:latin typeface="Times New Roman" panose="02020603050405020304" pitchFamily="18" charset="0"/>
                <a:cs typeface="Ferdosi" pitchFamily="10" charset="0"/>
              </a:defRPr>
            </a:lvl1pPr>
            <a:lvl2pPr marL="742950" indent="-285750" algn="r" rtl="1">
              <a:spcBef>
                <a:spcPct val="20000"/>
              </a:spcBef>
              <a:buClr>
                <a:schemeClr val="tx2"/>
              </a:buClr>
              <a:buFont typeface="Wingdings" panose="05000000000000000000" pitchFamily="2" charset="2"/>
              <a:buChar char="§"/>
              <a:defRPr kumimoji="1" sz="2600">
                <a:solidFill>
                  <a:schemeClr val="bg2"/>
                </a:solidFill>
                <a:latin typeface="Times New Roman" panose="02020603050405020304" pitchFamily="18" charset="0"/>
                <a:cs typeface="Ferdosi" pitchFamily="10" charset="0"/>
              </a:defRPr>
            </a:lvl2pPr>
            <a:lvl3pPr marL="1143000" indent="-228600" algn="r" rtl="1">
              <a:spcBef>
                <a:spcPct val="20000"/>
              </a:spcBef>
              <a:buClr>
                <a:schemeClr val="hlink"/>
              </a:buClr>
              <a:buFont typeface="Wingdings" panose="05000000000000000000" pitchFamily="2" charset="2"/>
              <a:buChar char="§"/>
              <a:defRPr kumimoji="1" sz="2400">
                <a:solidFill>
                  <a:schemeClr val="bg2"/>
                </a:solidFill>
                <a:latin typeface="Times New Roman" panose="02020603050405020304" pitchFamily="18" charset="0"/>
                <a:cs typeface="Ferdosi" pitchFamily="10" charset="0"/>
              </a:defRPr>
            </a:lvl3pPr>
            <a:lvl4pPr marL="1600200" indent="-228600" algn="r" rtl="1">
              <a:spcBef>
                <a:spcPct val="20000"/>
              </a:spcBef>
              <a:buClr>
                <a:schemeClr val="tx2"/>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4pPr>
            <a:lvl5pPr marL="2057400" indent="-228600" algn="r" rtl="1">
              <a:spcBef>
                <a:spcPct val="20000"/>
              </a:spcBef>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5pPr>
            <a:lvl6pPr marL="25146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6pPr>
            <a:lvl7pPr marL="29718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7pPr>
            <a:lvl8pPr marL="34290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8pPr>
            <a:lvl9pPr marL="38862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9pPr>
          </a:lstStyle>
          <a:p>
            <a:pPr algn="l" rtl="0">
              <a:spcBef>
                <a:spcPct val="0"/>
              </a:spcBef>
              <a:buClrTx/>
              <a:buFontTx/>
              <a:buNone/>
            </a:pPr>
            <a:r>
              <a:rPr lang="en-US" altLang="en-US" sz="2400" dirty="0">
                <a:solidFill>
                  <a:schemeClr val="tx1"/>
                </a:solidFill>
                <a:cs typeface="Times New Roman" panose="02020603050405020304" pitchFamily="18" charset="0"/>
              </a:rPr>
              <a:t>ORACLE</a:t>
            </a:r>
          </a:p>
        </p:txBody>
      </p:sp>
      <p:sp>
        <p:nvSpPr>
          <p:cNvPr id="6" name="TextBox 16"/>
          <p:cNvSpPr txBox="1">
            <a:spLocks noChangeArrowheads="1"/>
          </p:cNvSpPr>
          <p:nvPr/>
        </p:nvSpPr>
        <p:spPr bwMode="auto">
          <a:xfrm>
            <a:off x="5021263" y="4618038"/>
            <a:ext cx="2190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kumimoji="1" sz="2800">
                <a:solidFill>
                  <a:schemeClr val="bg2"/>
                </a:solidFill>
                <a:latin typeface="Times New Roman" panose="02020603050405020304" pitchFamily="18" charset="0"/>
                <a:cs typeface="Ferdosi" pitchFamily="10" charset="0"/>
              </a:defRPr>
            </a:lvl1pPr>
            <a:lvl2pPr marL="742950" indent="-285750" algn="r" rtl="1">
              <a:spcBef>
                <a:spcPct val="20000"/>
              </a:spcBef>
              <a:buClr>
                <a:schemeClr val="tx2"/>
              </a:buClr>
              <a:buFont typeface="Wingdings" panose="05000000000000000000" pitchFamily="2" charset="2"/>
              <a:buChar char="§"/>
              <a:defRPr kumimoji="1" sz="2600">
                <a:solidFill>
                  <a:schemeClr val="bg2"/>
                </a:solidFill>
                <a:latin typeface="Times New Roman" panose="02020603050405020304" pitchFamily="18" charset="0"/>
                <a:cs typeface="Ferdosi" pitchFamily="10" charset="0"/>
              </a:defRPr>
            </a:lvl2pPr>
            <a:lvl3pPr marL="1143000" indent="-228600" algn="r" rtl="1">
              <a:spcBef>
                <a:spcPct val="20000"/>
              </a:spcBef>
              <a:buClr>
                <a:schemeClr val="hlink"/>
              </a:buClr>
              <a:buFont typeface="Wingdings" panose="05000000000000000000" pitchFamily="2" charset="2"/>
              <a:buChar char="§"/>
              <a:defRPr kumimoji="1" sz="2400">
                <a:solidFill>
                  <a:schemeClr val="bg2"/>
                </a:solidFill>
                <a:latin typeface="Times New Roman" panose="02020603050405020304" pitchFamily="18" charset="0"/>
                <a:cs typeface="Ferdosi" pitchFamily="10" charset="0"/>
              </a:defRPr>
            </a:lvl3pPr>
            <a:lvl4pPr marL="1600200" indent="-228600" algn="r" rtl="1">
              <a:spcBef>
                <a:spcPct val="20000"/>
              </a:spcBef>
              <a:buClr>
                <a:schemeClr val="tx2"/>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4pPr>
            <a:lvl5pPr marL="2057400" indent="-228600" algn="r" rtl="1">
              <a:spcBef>
                <a:spcPct val="20000"/>
              </a:spcBef>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5pPr>
            <a:lvl6pPr marL="25146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6pPr>
            <a:lvl7pPr marL="29718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7pPr>
            <a:lvl8pPr marL="34290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8pPr>
            <a:lvl9pPr marL="38862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9pPr>
          </a:lstStyle>
          <a:p>
            <a:pPr algn="l" rtl="0">
              <a:spcBef>
                <a:spcPct val="0"/>
              </a:spcBef>
              <a:buClrTx/>
              <a:buFontTx/>
              <a:buNone/>
            </a:pPr>
            <a:r>
              <a:rPr lang="en-US" altLang="en-US" sz="2400">
                <a:solidFill>
                  <a:schemeClr val="tx1"/>
                </a:solidFill>
                <a:cs typeface="Times New Roman" panose="02020603050405020304" pitchFamily="18" charset="0"/>
              </a:rPr>
              <a:t>SQL SERVER</a:t>
            </a:r>
          </a:p>
        </p:txBody>
      </p:sp>
      <p:sp>
        <p:nvSpPr>
          <p:cNvPr id="7" name="TextBox 15"/>
          <p:cNvSpPr txBox="1">
            <a:spLocks noChangeArrowheads="1"/>
          </p:cNvSpPr>
          <p:nvPr/>
        </p:nvSpPr>
        <p:spPr bwMode="auto">
          <a:xfrm>
            <a:off x="7743825" y="1858963"/>
            <a:ext cx="1295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kumimoji="1" sz="2800">
                <a:solidFill>
                  <a:schemeClr val="bg2"/>
                </a:solidFill>
                <a:latin typeface="Times New Roman" panose="02020603050405020304" pitchFamily="18" charset="0"/>
                <a:cs typeface="Ferdosi" pitchFamily="10" charset="0"/>
              </a:defRPr>
            </a:lvl1pPr>
            <a:lvl2pPr marL="742950" indent="-285750" algn="r" rtl="1">
              <a:spcBef>
                <a:spcPct val="20000"/>
              </a:spcBef>
              <a:buClr>
                <a:schemeClr val="tx2"/>
              </a:buClr>
              <a:buFont typeface="Wingdings" panose="05000000000000000000" pitchFamily="2" charset="2"/>
              <a:buChar char="§"/>
              <a:defRPr kumimoji="1" sz="2600">
                <a:solidFill>
                  <a:schemeClr val="bg2"/>
                </a:solidFill>
                <a:latin typeface="Times New Roman" panose="02020603050405020304" pitchFamily="18" charset="0"/>
                <a:cs typeface="Ferdosi" pitchFamily="10" charset="0"/>
              </a:defRPr>
            </a:lvl2pPr>
            <a:lvl3pPr marL="1143000" indent="-228600" algn="r" rtl="1">
              <a:spcBef>
                <a:spcPct val="20000"/>
              </a:spcBef>
              <a:buClr>
                <a:schemeClr val="hlink"/>
              </a:buClr>
              <a:buFont typeface="Wingdings" panose="05000000000000000000" pitchFamily="2" charset="2"/>
              <a:buChar char="§"/>
              <a:defRPr kumimoji="1" sz="2400">
                <a:solidFill>
                  <a:schemeClr val="bg2"/>
                </a:solidFill>
                <a:latin typeface="Times New Roman" panose="02020603050405020304" pitchFamily="18" charset="0"/>
                <a:cs typeface="Ferdosi" pitchFamily="10" charset="0"/>
              </a:defRPr>
            </a:lvl3pPr>
            <a:lvl4pPr marL="1600200" indent="-228600" algn="r" rtl="1">
              <a:spcBef>
                <a:spcPct val="20000"/>
              </a:spcBef>
              <a:buClr>
                <a:schemeClr val="tx2"/>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4pPr>
            <a:lvl5pPr marL="2057400" indent="-228600" algn="r" rtl="1">
              <a:spcBef>
                <a:spcPct val="20000"/>
              </a:spcBef>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5pPr>
            <a:lvl6pPr marL="25146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6pPr>
            <a:lvl7pPr marL="29718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7pPr>
            <a:lvl8pPr marL="34290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8pPr>
            <a:lvl9pPr marL="3886200" indent="-228600" algn="r" rtl="1" eaLnBrk="0" fontAlgn="base" hangingPunct="0">
              <a:spcBef>
                <a:spcPct val="20000"/>
              </a:spcBef>
              <a:spcAft>
                <a:spcPct val="0"/>
              </a:spcAft>
              <a:buClr>
                <a:schemeClr val="hlink"/>
              </a:buClr>
              <a:buFont typeface="Wingdings" panose="05000000000000000000" pitchFamily="2" charset="2"/>
              <a:buChar char="§"/>
              <a:defRPr kumimoji="1" sz="2000">
                <a:solidFill>
                  <a:schemeClr val="bg2"/>
                </a:solidFill>
                <a:latin typeface="Times New Roman" panose="02020603050405020304" pitchFamily="18" charset="0"/>
                <a:cs typeface="Ferdosi" pitchFamily="10" charset="0"/>
              </a:defRPr>
            </a:lvl9pPr>
          </a:lstStyle>
          <a:p>
            <a:pPr algn="l" rtl="0">
              <a:spcBef>
                <a:spcPct val="0"/>
              </a:spcBef>
              <a:buClrTx/>
              <a:buFontTx/>
              <a:buNone/>
            </a:pPr>
            <a:r>
              <a:rPr lang="en-US" altLang="en-US" sz="2400">
                <a:solidFill>
                  <a:schemeClr val="tx1"/>
                </a:solidFill>
                <a:cs typeface="Times New Roman" panose="02020603050405020304" pitchFamily="18" charset="0"/>
              </a:rPr>
              <a:t>EXCEL</a:t>
            </a:r>
          </a:p>
        </p:txBody>
      </p:sp>
      <p:pic>
        <p:nvPicPr>
          <p:cNvPr id="1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02006" y="1289843"/>
            <a:ext cx="15621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03344" y="3959225"/>
            <a:ext cx="3560762" cy="162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3144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par>
                                <p:cTn id="39" presetID="26" presetClass="entr" presetSubtype="0"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down)">
                                      <p:cBhvr>
                                        <p:cTn id="41" dur="580">
                                          <p:stCondLst>
                                            <p:cond delay="0"/>
                                          </p:stCondLst>
                                        </p:cTn>
                                        <p:tgtEl>
                                          <p:spTgt spid="5"/>
                                        </p:tgtEl>
                                      </p:cBhvr>
                                    </p:animEffect>
                                    <p:anim calcmode="lin" valueType="num">
                                      <p:cBhvr>
                                        <p:cTn id="4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7" dur="26">
                                          <p:stCondLst>
                                            <p:cond delay="650"/>
                                          </p:stCondLst>
                                        </p:cTn>
                                        <p:tgtEl>
                                          <p:spTgt spid="5"/>
                                        </p:tgtEl>
                                      </p:cBhvr>
                                      <p:to x="100000" y="60000"/>
                                    </p:animScale>
                                    <p:animScale>
                                      <p:cBhvr>
                                        <p:cTn id="48" dur="166" decel="50000">
                                          <p:stCondLst>
                                            <p:cond delay="676"/>
                                          </p:stCondLst>
                                        </p:cTn>
                                        <p:tgtEl>
                                          <p:spTgt spid="5"/>
                                        </p:tgtEl>
                                      </p:cBhvr>
                                      <p:to x="100000" y="100000"/>
                                    </p:animScale>
                                    <p:animScale>
                                      <p:cBhvr>
                                        <p:cTn id="49" dur="26">
                                          <p:stCondLst>
                                            <p:cond delay="1312"/>
                                          </p:stCondLst>
                                        </p:cTn>
                                        <p:tgtEl>
                                          <p:spTgt spid="5"/>
                                        </p:tgtEl>
                                      </p:cBhvr>
                                      <p:to x="100000" y="80000"/>
                                    </p:animScale>
                                    <p:animScale>
                                      <p:cBhvr>
                                        <p:cTn id="50" dur="166" decel="50000">
                                          <p:stCondLst>
                                            <p:cond delay="1338"/>
                                          </p:stCondLst>
                                        </p:cTn>
                                        <p:tgtEl>
                                          <p:spTgt spid="5"/>
                                        </p:tgtEl>
                                      </p:cBhvr>
                                      <p:to x="100000" y="100000"/>
                                    </p:animScale>
                                    <p:animScale>
                                      <p:cBhvr>
                                        <p:cTn id="51" dur="26">
                                          <p:stCondLst>
                                            <p:cond delay="1642"/>
                                          </p:stCondLst>
                                        </p:cTn>
                                        <p:tgtEl>
                                          <p:spTgt spid="5"/>
                                        </p:tgtEl>
                                      </p:cBhvr>
                                      <p:to x="100000" y="90000"/>
                                    </p:animScale>
                                    <p:animScale>
                                      <p:cBhvr>
                                        <p:cTn id="52" dur="166" decel="50000">
                                          <p:stCondLst>
                                            <p:cond delay="1668"/>
                                          </p:stCondLst>
                                        </p:cTn>
                                        <p:tgtEl>
                                          <p:spTgt spid="5"/>
                                        </p:tgtEl>
                                      </p:cBhvr>
                                      <p:to x="100000" y="100000"/>
                                    </p:animScale>
                                    <p:animScale>
                                      <p:cBhvr>
                                        <p:cTn id="53" dur="26">
                                          <p:stCondLst>
                                            <p:cond delay="1808"/>
                                          </p:stCondLst>
                                        </p:cTn>
                                        <p:tgtEl>
                                          <p:spTgt spid="5"/>
                                        </p:tgtEl>
                                      </p:cBhvr>
                                      <p:to x="100000" y="95000"/>
                                    </p:animScale>
                                    <p:animScale>
                                      <p:cBhvr>
                                        <p:cTn id="54" dur="166" decel="50000">
                                          <p:stCondLst>
                                            <p:cond delay="1834"/>
                                          </p:stCondLst>
                                        </p:cTn>
                                        <p:tgtEl>
                                          <p:spTgt spid="5"/>
                                        </p:tgtEl>
                                      </p:cBhvr>
                                      <p:to x="100000" y="100000"/>
                                    </p:animScale>
                                  </p:childTnLst>
                                </p:cTn>
                              </p:par>
                            </p:childTnLst>
                          </p:cTn>
                        </p:par>
                      </p:childTnLst>
                    </p:cTn>
                  </p:par>
                  <p:par>
                    <p:cTn id="55" fill="hold">
                      <p:stCondLst>
                        <p:cond delay="indefinite"/>
                      </p:stCondLst>
                      <p:childTnLst>
                        <p:par>
                          <p:cTn id="56" fill="hold">
                            <p:stCondLst>
                              <p:cond delay="0"/>
                            </p:stCondLst>
                            <p:childTnLst>
                              <p:par>
                                <p:cTn id="57" presetID="26" presetClass="entr" presetSubtype="0" fill="hold" nodeType="click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wipe(down)">
                                      <p:cBhvr>
                                        <p:cTn id="59" dur="580">
                                          <p:stCondLst>
                                            <p:cond delay="0"/>
                                          </p:stCondLst>
                                        </p:cTn>
                                        <p:tgtEl>
                                          <p:spTgt spid="3"/>
                                        </p:tgtEl>
                                      </p:cBhvr>
                                    </p:animEffect>
                                    <p:anim calcmode="lin" valueType="num">
                                      <p:cBhvr>
                                        <p:cTn id="60"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65" dur="26">
                                          <p:stCondLst>
                                            <p:cond delay="650"/>
                                          </p:stCondLst>
                                        </p:cTn>
                                        <p:tgtEl>
                                          <p:spTgt spid="3"/>
                                        </p:tgtEl>
                                      </p:cBhvr>
                                      <p:to x="100000" y="60000"/>
                                    </p:animScale>
                                    <p:animScale>
                                      <p:cBhvr>
                                        <p:cTn id="66" dur="166" decel="50000">
                                          <p:stCondLst>
                                            <p:cond delay="676"/>
                                          </p:stCondLst>
                                        </p:cTn>
                                        <p:tgtEl>
                                          <p:spTgt spid="3"/>
                                        </p:tgtEl>
                                      </p:cBhvr>
                                      <p:to x="100000" y="100000"/>
                                    </p:animScale>
                                    <p:animScale>
                                      <p:cBhvr>
                                        <p:cTn id="67" dur="26">
                                          <p:stCondLst>
                                            <p:cond delay="1312"/>
                                          </p:stCondLst>
                                        </p:cTn>
                                        <p:tgtEl>
                                          <p:spTgt spid="3"/>
                                        </p:tgtEl>
                                      </p:cBhvr>
                                      <p:to x="100000" y="80000"/>
                                    </p:animScale>
                                    <p:animScale>
                                      <p:cBhvr>
                                        <p:cTn id="68" dur="166" decel="50000">
                                          <p:stCondLst>
                                            <p:cond delay="1338"/>
                                          </p:stCondLst>
                                        </p:cTn>
                                        <p:tgtEl>
                                          <p:spTgt spid="3"/>
                                        </p:tgtEl>
                                      </p:cBhvr>
                                      <p:to x="100000" y="100000"/>
                                    </p:animScale>
                                    <p:animScale>
                                      <p:cBhvr>
                                        <p:cTn id="69" dur="26">
                                          <p:stCondLst>
                                            <p:cond delay="1642"/>
                                          </p:stCondLst>
                                        </p:cTn>
                                        <p:tgtEl>
                                          <p:spTgt spid="3"/>
                                        </p:tgtEl>
                                      </p:cBhvr>
                                      <p:to x="100000" y="90000"/>
                                    </p:animScale>
                                    <p:animScale>
                                      <p:cBhvr>
                                        <p:cTn id="70" dur="166" decel="50000">
                                          <p:stCondLst>
                                            <p:cond delay="1668"/>
                                          </p:stCondLst>
                                        </p:cTn>
                                        <p:tgtEl>
                                          <p:spTgt spid="3"/>
                                        </p:tgtEl>
                                      </p:cBhvr>
                                      <p:to x="100000" y="100000"/>
                                    </p:animScale>
                                    <p:animScale>
                                      <p:cBhvr>
                                        <p:cTn id="71" dur="26">
                                          <p:stCondLst>
                                            <p:cond delay="1808"/>
                                          </p:stCondLst>
                                        </p:cTn>
                                        <p:tgtEl>
                                          <p:spTgt spid="3"/>
                                        </p:tgtEl>
                                      </p:cBhvr>
                                      <p:to x="100000" y="95000"/>
                                    </p:animScale>
                                    <p:animScale>
                                      <p:cBhvr>
                                        <p:cTn id="72" dur="166" decel="50000">
                                          <p:stCondLst>
                                            <p:cond delay="1834"/>
                                          </p:stCondLst>
                                        </p:cTn>
                                        <p:tgtEl>
                                          <p:spTgt spid="3"/>
                                        </p:tgtEl>
                                      </p:cBhvr>
                                      <p:to x="100000" y="100000"/>
                                    </p:animScale>
                                  </p:childTnLst>
                                </p:cTn>
                              </p:par>
                              <p:par>
                                <p:cTn id="73" presetID="26" presetClass="entr" presetSubtype="0" fill="hold" grpId="0" nodeType="with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wipe(down)">
                                      <p:cBhvr>
                                        <p:cTn id="75" dur="580">
                                          <p:stCondLst>
                                            <p:cond delay="0"/>
                                          </p:stCondLst>
                                        </p:cTn>
                                        <p:tgtEl>
                                          <p:spTgt spid="6"/>
                                        </p:tgtEl>
                                      </p:cBhvr>
                                    </p:animEffect>
                                    <p:anim calcmode="lin" valueType="num">
                                      <p:cBhvr>
                                        <p:cTn id="7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81" dur="26">
                                          <p:stCondLst>
                                            <p:cond delay="650"/>
                                          </p:stCondLst>
                                        </p:cTn>
                                        <p:tgtEl>
                                          <p:spTgt spid="6"/>
                                        </p:tgtEl>
                                      </p:cBhvr>
                                      <p:to x="100000" y="60000"/>
                                    </p:animScale>
                                    <p:animScale>
                                      <p:cBhvr>
                                        <p:cTn id="82" dur="166" decel="50000">
                                          <p:stCondLst>
                                            <p:cond delay="676"/>
                                          </p:stCondLst>
                                        </p:cTn>
                                        <p:tgtEl>
                                          <p:spTgt spid="6"/>
                                        </p:tgtEl>
                                      </p:cBhvr>
                                      <p:to x="100000" y="100000"/>
                                    </p:animScale>
                                    <p:animScale>
                                      <p:cBhvr>
                                        <p:cTn id="83" dur="26">
                                          <p:stCondLst>
                                            <p:cond delay="1312"/>
                                          </p:stCondLst>
                                        </p:cTn>
                                        <p:tgtEl>
                                          <p:spTgt spid="6"/>
                                        </p:tgtEl>
                                      </p:cBhvr>
                                      <p:to x="100000" y="80000"/>
                                    </p:animScale>
                                    <p:animScale>
                                      <p:cBhvr>
                                        <p:cTn id="84" dur="166" decel="50000">
                                          <p:stCondLst>
                                            <p:cond delay="1338"/>
                                          </p:stCondLst>
                                        </p:cTn>
                                        <p:tgtEl>
                                          <p:spTgt spid="6"/>
                                        </p:tgtEl>
                                      </p:cBhvr>
                                      <p:to x="100000" y="100000"/>
                                    </p:animScale>
                                    <p:animScale>
                                      <p:cBhvr>
                                        <p:cTn id="85" dur="26">
                                          <p:stCondLst>
                                            <p:cond delay="1642"/>
                                          </p:stCondLst>
                                        </p:cTn>
                                        <p:tgtEl>
                                          <p:spTgt spid="6"/>
                                        </p:tgtEl>
                                      </p:cBhvr>
                                      <p:to x="100000" y="90000"/>
                                    </p:animScale>
                                    <p:animScale>
                                      <p:cBhvr>
                                        <p:cTn id="86" dur="166" decel="50000">
                                          <p:stCondLst>
                                            <p:cond delay="1668"/>
                                          </p:stCondLst>
                                        </p:cTn>
                                        <p:tgtEl>
                                          <p:spTgt spid="6"/>
                                        </p:tgtEl>
                                      </p:cBhvr>
                                      <p:to x="100000" y="100000"/>
                                    </p:animScale>
                                    <p:animScale>
                                      <p:cBhvr>
                                        <p:cTn id="87" dur="26">
                                          <p:stCondLst>
                                            <p:cond delay="1808"/>
                                          </p:stCondLst>
                                        </p:cTn>
                                        <p:tgtEl>
                                          <p:spTgt spid="6"/>
                                        </p:tgtEl>
                                      </p:cBhvr>
                                      <p:to x="100000" y="95000"/>
                                    </p:animScale>
                                    <p:animScale>
                                      <p:cBhvr>
                                        <p:cTn id="88" dur="166" decel="50000">
                                          <p:stCondLst>
                                            <p:cond delay="1834"/>
                                          </p:stCondLst>
                                        </p:cTn>
                                        <p:tgtEl>
                                          <p:spTgt spid="6"/>
                                        </p:tgtEl>
                                      </p:cBhvr>
                                      <p:to x="100000" y="100000"/>
                                    </p:animScale>
                                  </p:childTnLst>
                                </p:cTn>
                              </p:par>
                            </p:childTnLst>
                          </p:cTn>
                        </p:par>
                      </p:childTnLst>
                    </p:cTn>
                  </p:par>
                  <p:par>
                    <p:cTn id="89" fill="hold">
                      <p:stCondLst>
                        <p:cond delay="indefinite"/>
                      </p:stCondLst>
                      <p:childTnLst>
                        <p:par>
                          <p:cTn id="90" fill="hold">
                            <p:stCondLst>
                              <p:cond delay="0"/>
                            </p:stCondLst>
                            <p:childTnLst>
                              <p:par>
                                <p:cTn id="91" presetID="26" presetClass="entr" presetSubtype="0" fill="hold" nodeType="click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wipe(down)">
                                      <p:cBhvr>
                                        <p:cTn id="93" dur="580">
                                          <p:stCondLst>
                                            <p:cond delay="0"/>
                                          </p:stCondLst>
                                        </p:cTn>
                                        <p:tgtEl>
                                          <p:spTgt spid="10"/>
                                        </p:tgtEl>
                                      </p:cBhvr>
                                    </p:animEffect>
                                    <p:anim calcmode="lin" valueType="num">
                                      <p:cBhvr>
                                        <p:cTn id="94"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5"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96"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97"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98"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99" dur="26">
                                          <p:stCondLst>
                                            <p:cond delay="650"/>
                                          </p:stCondLst>
                                        </p:cTn>
                                        <p:tgtEl>
                                          <p:spTgt spid="10"/>
                                        </p:tgtEl>
                                      </p:cBhvr>
                                      <p:to x="100000" y="60000"/>
                                    </p:animScale>
                                    <p:animScale>
                                      <p:cBhvr>
                                        <p:cTn id="100" dur="166" decel="50000">
                                          <p:stCondLst>
                                            <p:cond delay="676"/>
                                          </p:stCondLst>
                                        </p:cTn>
                                        <p:tgtEl>
                                          <p:spTgt spid="10"/>
                                        </p:tgtEl>
                                      </p:cBhvr>
                                      <p:to x="100000" y="100000"/>
                                    </p:animScale>
                                    <p:animScale>
                                      <p:cBhvr>
                                        <p:cTn id="101" dur="26">
                                          <p:stCondLst>
                                            <p:cond delay="1312"/>
                                          </p:stCondLst>
                                        </p:cTn>
                                        <p:tgtEl>
                                          <p:spTgt spid="10"/>
                                        </p:tgtEl>
                                      </p:cBhvr>
                                      <p:to x="100000" y="80000"/>
                                    </p:animScale>
                                    <p:animScale>
                                      <p:cBhvr>
                                        <p:cTn id="102" dur="166" decel="50000">
                                          <p:stCondLst>
                                            <p:cond delay="1338"/>
                                          </p:stCondLst>
                                        </p:cTn>
                                        <p:tgtEl>
                                          <p:spTgt spid="10"/>
                                        </p:tgtEl>
                                      </p:cBhvr>
                                      <p:to x="100000" y="100000"/>
                                    </p:animScale>
                                    <p:animScale>
                                      <p:cBhvr>
                                        <p:cTn id="103" dur="26">
                                          <p:stCondLst>
                                            <p:cond delay="1642"/>
                                          </p:stCondLst>
                                        </p:cTn>
                                        <p:tgtEl>
                                          <p:spTgt spid="10"/>
                                        </p:tgtEl>
                                      </p:cBhvr>
                                      <p:to x="100000" y="90000"/>
                                    </p:animScale>
                                    <p:animScale>
                                      <p:cBhvr>
                                        <p:cTn id="104" dur="166" decel="50000">
                                          <p:stCondLst>
                                            <p:cond delay="1668"/>
                                          </p:stCondLst>
                                        </p:cTn>
                                        <p:tgtEl>
                                          <p:spTgt spid="10"/>
                                        </p:tgtEl>
                                      </p:cBhvr>
                                      <p:to x="100000" y="100000"/>
                                    </p:animScale>
                                    <p:animScale>
                                      <p:cBhvr>
                                        <p:cTn id="105" dur="26">
                                          <p:stCondLst>
                                            <p:cond delay="1808"/>
                                          </p:stCondLst>
                                        </p:cTn>
                                        <p:tgtEl>
                                          <p:spTgt spid="10"/>
                                        </p:tgtEl>
                                      </p:cBhvr>
                                      <p:to x="100000" y="95000"/>
                                    </p:animScale>
                                    <p:animScale>
                                      <p:cBhvr>
                                        <p:cTn id="106" dur="166" decel="50000">
                                          <p:stCondLst>
                                            <p:cond delay="1834"/>
                                          </p:stCondLst>
                                        </p:cTn>
                                        <p:tgtEl>
                                          <p:spTgt spid="10"/>
                                        </p:tgtEl>
                                      </p:cBhvr>
                                      <p:to x="100000" y="100000"/>
                                    </p:animScale>
                                  </p:childTnLst>
                                </p:cTn>
                              </p:par>
                            </p:childTnLst>
                          </p:cTn>
                        </p:par>
                      </p:childTnLst>
                    </p:cTn>
                  </p:par>
                  <p:par>
                    <p:cTn id="107" fill="hold">
                      <p:stCondLst>
                        <p:cond delay="indefinite"/>
                      </p:stCondLst>
                      <p:childTnLst>
                        <p:par>
                          <p:cTn id="108" fill="hold">
                            <p:stCondLst>
                              <p:cond delay="0"/>
                            </p:stCondLst>
                            <p:childTnLst>
                              <p:par>
                                <p:cTn id="109" presetID="26" presetClass="entr" presetSubtype="0" fill="hold" nodeType="click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wipe(down)">
                                      <p:cBhvr>
                                        <p:cTn id="111" dur="580">
                                          <p:stCondLst>
                                            <p:cond delay="0"/>
                                          </p:stCondLst>
                                        </p:cTn>
                                        <p:tgtEl>
                                          <p:spTgt spid="11"/>
                                        </p:tgtEl>
                                      </p:cBhvr>
                                    </p:animEffect>
                                    <p:anim calcmode="lin" valueType="num">
                                      <p:cBhvr>
                                        <p:cTn id="112"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13"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14"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15"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16"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17" dur="26">
                                          <p:stCondLst>
                                            <p:cond delay="650"/>
                                          </p:stCondLst>
                                        </p:cTn>
                                        <p:tgtEl>
                                          <p:spTgt spid="11"/>
                                        </p:tgtEl>
                                      </p:cBhvr>
                                      <p:to x="100000" y="60000"/>
                                    </p:animScale>
                                    <p:animScale>
                                      <p:cBhvr>
                                        <p:cTn id="118" dur="166" decel="50000">
                                          <p:stCondLst>
                                            <p:cond delay="676"/>
                                          </p:stCondLst>
                                        </p:cTn>
                                        <p:tgtEl>
                                          <p:spTgt spid="11"/>
                                        </p:tgtEl>
                                      </p:cBhvr>
                                      <p:to x="100000" y="100000"/>
                                    </p:animScale>
                                    <p:animScale>
                                      <p:cBhvr>
                                        <p:cTn id="119" dur="26">
                                          <p:stCondLst>
                                            <p:cond delay="1312"/>
                                          </p:stCondLst>
                                        </p:cTn>
                                        <p:tgtEl>
                                          <p:spTgt spid="11"/>
                                        </p:tgtEl>
                                      </p:cBhvr>
                                      <p:to x="100000" y="80000"/>
                                    </p:animScale>
                                    <p:animScale>
                                      <p:cBhvr>
                                        <p:cTn id="120" dur="166" decel="50000">
                                          <p:stCondLst>
                                            <p:cond delay="1338"/>
                                          </p:stCondLst>
                                        </p:cTn>
                                        <p:tgtEl>
                                          <p:spTgt spid="11"/>
                                        </p:tgtEl>
                                      </p:cBhvr>
                                      <p:to x="100000" y="100000"/>
                                    </p:animScale>
                                    <p:animScale>
                                      <p:cBhvr>
                                        <p:cTn id="121" dur="26">
                                          <p:stCondLst>
                                            <p:cond delay="1642"/>
                                          </p:stCondLst>
                                        </p:cTn>
                                        <p:tgtEl>
                                          <p:spTgt spid="11"/>
                                        </p:tgtEl>
                                      </p:cBhvr>
                                      <p:to x="100000" y="90000"/>
                                    </p:animScale>
                                    <p:animScale>
                                      <p:cBhvr>
                                        <p:cTn id="122" dur="166" decel="50000">
                                          <p:stCondLst>
                                            <p:cond delay="1668"/>
                                          </p:stCondLst>
                                        </p:cTn>
                                        <p:tgtEl>
                                          <p:spTgt spid="11"/>
                                        </p:tgtEl>
                                      </p:cBhvr>
                                      <p:to x="100000" y="100000"/>
                                    </p:animScale>
                                    <p:animScale>
                                      <p:cBhvr>
                                        <p:cTn id="123" dur="26">
                                          <p:stCondLst>
                                            <p:cond delay="1808"/>
                                          </p:stCondLst>
                                        </p:cTn>
                                        <p:tgtEl>
                                          <p:spTgt spid="11"/>
                                        </p:tgtEl>
                                      </p:cBhvr>
                                      <p:to x="100000" y="95000"/>
                                    </p:animScale>
                                    <p:animScale>
                                      <p:cBhvr>
                                        <p:cTn id="124"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Pictur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5925" y="842963"/>
            <a:ext cx="4631770" cy="490061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invGray">
          <a:xfrm>
            <a:off x="6848476" y="1685925"/>
            <a:ext cx="4924425" cy="321468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60649232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Rectangle 2"/>
          <p:cNvSpPr/>
          <p:nvPr/>
        </p:nvSpPr>
        <p:spPr>
          <a:xfrm>
            <a:off x="1000125" y="1890918"/>
            <a:ext cx="10946645" cy="3970318"/>
          </a:xfrm>
          <a:prstGeom prst="rect">
            <a:avLst/>
          </a:prstGeom>
        </p:spPr>
        <p:txBody>
          <a:bodyPr wrap="square">
            <a:spAutoFit/>
          </a:bodyPr>
          <a:lstStyle/>
          <a:p>
            <a:pPr algn="r"/>
            <a:r>
              <a:rPr lang="fa-IR" sz="3200" dirty="0" smtClean="0">
                <a:solidFill>
                  <a:schemeClr val="accent2">
                    <a:lumMod val="50000"/>
                  </a:schemeClr>
                </a:solidFill>
                <a:latin typeface="Tahoma" panose="020B0604030504040204" pitchFamily="34" charset="0"/>
                <a:cs typeface="B Titr" panose="00000700000000000000" pitchFamily="2" charset="-78"/>
              </a:rPr>
              <a:t>پایگاه داده </a:t>
            </a:r>
            <a:r>
              <a:rPr lang="fa-IR" sz="3200" dirty="0">
                <a:solidFill>
                  <a:schemeClr val="accent2">
                    <a:lumMod val="50000"/>
                  </a:schemeClr>
                </a:solidFill>
                <a:latin typeface="Tahoma" panose="020B0604030504040204" pitchFamily="34" charset="0"/>
                <a:cs typeface="B Titr" panose="00000700000000000000" pitchFamily="2" charset="-78"/>
              </a:rPr>
              <a:t>اوراکِل یا دادگان </a:t>
            </a:r>
            <a:r>
              <a:rPr lang="fa-IR" sz="3200" dirty="0" smtClean="0">
                <a:solidFill>
                  <a:schemeClr val="accent2">
                    <a:lumMod val="50000"/>
                  </a:schemeClr>
                </a:solidFill>
                <a:latin typeface="Tahoma" panose="020B0604030504040204" pitchFamily="34" charset="0"/>
                <a:cs typeface="B Titr" panose="00000700000000000000" pitchFamily="2" charset="-78"/>
              </a:rPr>
              <a:t>اوراکل </a:t>
            </a:r>
            <a:r>
              <a:rPr lang="fa-IR" sz="3200" dirty="0">
                <a:solidFill>
                  <a:srgbClr val="222222"/>
                </a:solidFill>
                <a:latin typeface="Tahoma" panose="020B0604030504040204" pitchFamily="34" charset="0"/>
              </a:rPr>
              <a:t> </a:t>
            </a:r>
            <a:r>
              <a:rPr lang="en-US" sz="2800" dirty="0" smtClean="0">
                <a:solidFill>
                  <a:srgbClr val="222222"/>
                </a:solidFill>
                <a:latin typeface="Tahoma" panose="020B0604030504040204" pitchFamily="34" charset="0"/>
              </a:rPr>
              <a:t> </a:t>
            </a:r>
            <a:r>
              <a:rPr lang="fa-IR" sz="3600" dirty="0" smtClean="0">
                <a:solidFill>
                  <a:srgbClr val="222222"/>
                </a:solidFill>
                <a:latin typeface="Tahoma" panose="020B0604030504040204" pitchFamily="34" charset="0"/>
                <a:cs typeface="B Titr" panose="00000700000000000000" pitchFamily="2" charset="-78"/>
              </a:rPr>
              <a:t>در </a:t>
            </a:r>
            <a:r>
              <a:rPr lang="fa-IR" sz="3600" dirty="0">
                <a:solidFill>
                  <a:srgbClr val="222222"/>
                </a:solidFill>
                <a:latin typeface="Tahoma" panose="020B0604030504040204" pitchFamily="34" charset="0"/>
                <a:cs typeface="B Titr" panose="00000700000000000000" pitchFamily="2" charset="-78"/>
              </a:rPr>
              <a:t>صنعت </a:t>
            </a:r>
            <a:r>
              <a:rPr lang="fa-IR" sz="3600" dirty="0" smtClean="0">
                <a:solidFill>
                  <a:srgbClr val="222222"/>
                </a:solidFill>
                <a:latin typeface="Tahoma" panose="020B0604030504040204" pitchFamily="34" charset="0"/>
                <a:cs typeface="B Titr" panose="00000700000000000000" pitchFamily="2" charset="-78"/>
              </a:rPr>
              <a:t>کامپیوتر به </a:t>
            </a:r>
            <a:r>
              <a:rPr lang="fa-IR" sz="3600" dirty="0">
                <a:solidFill>
                  <a:srgbClr val="222222"/>
                </a:solidFill>
                <a:latin typeface="Tahoma" panose="020B0604030504040204" pitchFamily="34" charset="0"/>
                <a:cs typeface="B Titr" panose="00000700000000000000" pitchFamily="2" charset="-78"/>
              </a:rPr>
              <a:t>مجموعه‌ای از اطلاعات گفته می‌شود که توسط </a:t>
            </a:r>
            <a:r>
              <a:rPr lang="fa-IR" sz="3600" dirty="0" smtClean="0">
                <a:solidFill>
                  <a:srgbClr val="222222"/>
                </a:solidFill>
                <a:latin typeface="Tahoma" panose="020B0604030504040204" pitchFamily="34" charset="0"/>
                <a:cs typeface="B Titr" panose="00000700000000000000" pitchFamily="2" charset="-78"/>
              </a:rPr>
              <a:t>«سامانه مدیریت پایگاه داده ها اوراکل</a:t>
            </a:r>
            <a:r>
              <a:rPr lang="fa-IR" sz="3600" dirty="0">
                <a:solidFill>
                  <a:srgbClr val="222222"/>
                </a:solidFill>
                <a:latin typeface="Tahoma" panose="020B0604030504040204" pitchFamily="34" charset="0"/>
                <a:cs typeface="B Titr" panose="00000700000000000000" pitchFamily="2" charset="-78"/>
              </a:rPr>
              <a:t>» اداره می‌شوند. این محصول توسط </a:t>
            </a:r>
            <a:r>
              <a:rPr lang="fa-IR" sz="3600" dirty="0" smtClean="0">
                <a:solidFill>
                  <a:srgbClr val="222222"/>
                </a:solidFill>
                <a:latin typeface="Tahoma" panose="020B0604030504040204" pitchFamily="34" charset="0"/>
                <a:cs typeface="B Titr" panose="00000700000000000000" pitchFamily="2" charset="-78"/>
              </a:rPr>
              <a:t>شرکت اوراکل</a:t>
            </a:r>
            <a:r>
              <a:rPr lang="fa-IR" sz="3600" dirty="0">
                <a:solidFill>
                  <a:srgbClr val="222222"/>
                </a:solidFill>
                <a:latin typeface="Tahoma" panose="020B0604030504040204" pitchFamily="34" charset="0"/>
                <a:cs typeface="B Titr" panose="00000700000000000000" pitchFamily="2" charset="-78"/>
              </a:rPr>
              <a:t> تولید شده‌است. معماری اصلی نرم‌افزار اوراکل در ویرایش‌های ۵ و ۸ تغییرات عمده‌ای داشت.</a:t>
            </a:r>
          </a:p>
          <a:p>
            <a:pPr algn="r"/>
            <a:r>
              <a:rPr lang="fa-IR" sz="3600" dirty="0">
                <a:solidFill>
                  <a:srgbClr val="222222"/>
                </a:solidFill>
                <a:latin typeface="Tahoma" panose="020B0604030504040204" pitchFamily="34" charset="0"/>
                <a:cs typeface="B Titr" panose="00000700000000000000" pitchFamily="2" charset="-78"/>
              </a:rPr>
              <a:t>اوراکل پایگاه </a:t>
            </a:r>
            <a:r>
              <a:rPr lang="fa-IR" sz="3600" dirty="0" smtClean="0">
                <a:solidFill>
                  <a:srgbClr val="222222"/>
                </a:solidFill>
                <a:latin typeface="Tahoma" panose="020B0604030504040204" pitchFamily="34" charset="0"/>
                <a:cs typeface="B Titr" panose="00000700000000000000" pitchFamily="2" charset="-78"/>
              </a:rPr>
              <a:t>داده </a:t>
            </a:r>
            <a:r>
              <a:rPr lang="fa-IR" sz="3600" dirty="0">
                <a:solidFill>
                  <a:srgbClr val="222222"/>
                </a:solidFill>
                <a:latin typeface="Tahoma" panose="020B0604030504040204" pitchFamily="34" charset="0"/>
                <a:cs typeface="B Titr" panose="00000700000000000000" pitchFamily="2" charset="-78"/>
              </a:rPr>
              <a:t>توزیع شده‌ای است که با سیستم‌عاملهای متفاوتی می‌تواند کار کند.</a:t>
            </a:r>
            <a:endParaRPr lang="fa-IR" sz="3600" b="0" i="0" dirty="0">
              <a:solidFill>
                <a:srgbClr val="222222"/>
              </a:solidFill>
              <a:effectLst/>
              <a:latin typeface="Tahoma" panose="020B0604030504040204" pitchFamily="34" charset="0"/>
              <a:cs typeface="B Titr" panose="00000700000000000000" pitchFamily="2" charset="-78"/>
            </a:endParaRPr>
          </a:p>
        </p:txBody>
      </p:sp>
      <p:sp>
        <p:nvSpPr>
          <p:cNvPr id="2" name="Rectangle 1"/>
          <p:cNvSpPr/>
          <p:nvPr/>
        </p:nvSpPr>
        <p:spPr>
          <a:xfrm>
            <a:off x="5429408" y="300038"/>
            <a:ext cx="6517362" cy="1080296"/>
          </a:xfrm>
          <a:prstGeom prst="rect">
            <a:avLst/>
          </a:prstGeom>
        </p:spPr>
        <p:txBody>
          <a:bodyPr wrap="none">
            <a:spAutoFit/>
          </a:bodyPr>
          <a:lstStyle/>
          <a:p>
            <a:pPr>
              <a:lnSpc>
                <a:spcPct val="107000"/>
              </a:lnSpc>
              <a:spcAft>
                <a:spcPts val="800"/>
              </a:spcAft>
            </a:pPr>
            <a:r>
              <a:rPr lang="fa-IR" sz="5400" b="1" dirty="0" smtClean="0">
                <a:solidFill>
                  <a:srgbClr val="7030A0"/>
                </a:solidFill>
                <a:latin typeface="Calibri" panose="020F0502020204030204" pitchFamily="34" charset="0"/>
                <a:ea typeface="Calibri" panose="020F0502020204030204" pitchFamily="34" charset="0"/>
                <a:cs typeface="B Davat" panose="00000400000000000000" pitchFamily="2" charset="-78"/>
              </a:rPr>
              <a:t>:</a:t>
            </a:r>
            <a:r>
              <a:rPr lang="en-US" sz="5400" b="1" dirty="0" smtClean="0">
                <a:solidFill>
                  <a:srgbClr val="7030A0"/>
                </a:solidFill>
                <a:latin typeface="Calibri" panose="020F0502020204030204" pitchFamily="34" charset="0"/>
                <a:ea typeface="Calibri" panose="020F0502020204030204" pitchFamily="34" charset="0"/>
                <a:cs typeface="B Davat" panose="00000400000000000000" pitchFamily="2" charset="-78"/>
              </a:rPr>
              <a:t>oracle</a:t>
            </a:r>
            <a:r>
              <a:rPr lang="fa-IR" sz="5400" b="1" dirty="0">
                <a:solidFill>
                  <a:srgbClr val="7030A0"/>
                </a:solidFill>
                <a:latin typeface="Calibri" panose="020F0502020204030204" pitchFamily="34" charset="0"/>
                <a:ea typeface="Calibri" panose="020F0502020204030204" pitchFamily="34" charset="0"/>
                <a:cs typeface="Arial" panose="020B0604020202020204" pitchFamily="34" charset="0"/>
              </a:rPr>
              <a:t>تعریف </a:t>
            </a:r>
            <a:r>
              <a:rPr lang="fa-IR" sz="6000" b="1" dirty="0">
                <a:solidFill>
                  <a:srgbClr val="7030A0"/>
                </a:solidFill>
                <a:latin typeface="Calibri" panose="020F0502020204030204" pitchFamily="34" charset="0"/>
                <a:ea typeface="Calibri" panose="020F0502020204030204" pitchFamily="34" charset="0"/>
                <a:cs typeface="Arial" panose="020B0604020202020204" pitchFamily="34" charset="0"/>
              </a:rPr>
              <a:t>پایگاه</a:t>
            </a:r>
            <a:r>
              <a:rPr lang="fa-IR" sz="5400" b="1" dirty="0">
                <a:solidFill>
                  <a:srgbClr val="7030A0"/>
                </a:solidFill>
                <a:latin typeface="Calibri" panose="020F0502020204030204" pitchFamily="34" charset="0"/>
                <a:ea typeface="Calibri" panose="020F0502020204030204" pitchFamily="34" charset="0"/>
                <a:cs typeface="Arial" panose="020B0604020202020204" pitchFamily="34" charset="0"/>
              </a:rPr>
              <a:t> داده </a:t>
            </a:r>
            <a:endParaRPr lang="en-US" b="1" dirty="0">
              <a:solidFill>
                <a:srgbClr val="7030A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1173560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71650" y="2437269"/>
            <a:ext cx="10101263" cy="1384995"/>
          </a:xfrm>
          <a:prstGeom prst="rect">
            <a:avLst/>
          </a:prstGeom>
        </p:spPr>
        <p:txBody>
          <a:bodyPr wrap="square">
            <a:spAutoFit/>
          </a:bodyPr>
          <a:lstStyle/>
          <a:p>
            <a:pPr algn="r"/>
            <a:r>
              <a:rPr lang="fa-IR" sz="2800" dirty="0" smtClean="0">
                <a:latin typeface="Arial" panose="020B0604020202020204" pitchFamily="34" charset="0"/>
                <a:cs typeface="B Titr" panose="00000700000000000000" pitchFamily="2" charset="-78"/>
              </a:rPr>
              <a:t>این </a:t>
            </a:r>
            <a:r>
              <a:rPr lang="fa-IR" sz="2800" dirty="0">
                <a:latin typeface="Arial" panose="020B0604020202020204" pitchFamily="34" charset="0"/>
                <a:cs typeface="B Titr" panose="00000700000000000000" pitchFamily="2" charset="-78"/>
              </a:rPr>
              <a:t>شرکت </a:t>
            </a:r>
            <a:r>
              <a:rPr lang="fa-IR" sz="2800" dirty="0" smtClean="0">
                <a:latin typeface="Arial" panose="020B0604020202020204" pitchFamily="34" charset="0"/>
                <a:cs typeface="B Titr" panose="00000700000000000000" pitchFamily="2" charset="-78"/>
              </a:rPr>
              <a:t>در </a:t>
            </a:r>
            <a:r>
              <a:rPr lang="fa-IR" sz="2800" dirty="0">
                <a:latin typeface="Arial" panose="020B0604020202020204" pitchFamily="34" charset="0"/>
                <a:cs typeface="B Titr" panose="00000700000000000000" pitchFamily="2" charset="-78"/>
              </a:rPr>
              <a:t>سال ۱۹۷۷ با نام </a:t>
            </a:r>
            <a:r>
              <a:rPr lang="fa-IR" sz="2800" dirty="0" smtClean="0">
                <a:latin typeface="Arial" panose="020B0604020202020204" pitchFamily="34" charset="0"/>
                <a:cs typeface="B Titr" panose="00000700000000000000" pitchFamily="2" charset="-78"/>
              </a:rPr>
              <a:t>آزمایشگاه های </a:t>
            </a:r>
            <a:r>
              <a:rPr lang="fa-IR" sz="2800" dirty="0">
                <a:latin typeface="Arial" panose="020B0604020202020204" pitchFamily="34" charset="0"/>
                <a:cs typeface="B Titr" panose="00000700000000000000" pitchFamily="2" charset="-78"/>
              </a:rPr>
              <a:t>توسعه نرم </a:t>
            </a:r>
            <a:r>
              <a:rPr lang="fa-IR" sz="2800" dirty="0" smtClean="0">
                <a:latin typeface="Arial" panose="020B0604020202020204" pitchFamily="34" charset="0"/>
                <a:cs typeface="B Titr" panose="00000700000000000000" pitchFamily="2" charset="-78"/>
              </a:rPr>
              <a:t>‌افزار تاسیس </a:t>
            </a:r>
            <a:r>
              <a:rPr lang="fa-IR" sz="2800" dirty="0">
                <a:latin typeface="Arial" panose="020B0604020202020204" pitchFamily="34" charset="0"/>
                <a:cs typeface="B Titr" panose="00000700000000000000" pitchFamily="2" charset="-78"/>
              </a:rPr>
              <a:t>ش</a:t>
            </a:r>
            <a:r>
              <a:rPr lang="fa-IR" sz="2800" dirty="0" smtClean="0">
                <a:latin typeface="Arial" panose="020B0604020202020204" pitchFamily="34" charset="0"/>
                <a:cs typeface="B Titr" panose="00000700000000000000" pitchFamily="2" charset="-78"/>
              </a:rPr>
              <a:t>د</a:t>
            </a:r>
            <a:r>
              <a:rPr lang="fa-IR" sz="2800" dirty="0">
                <a:latin typeface="Arial" panose="020B0604020202020204" pitchFamily="34" charset="0"/>
                <a:cs typeface="B Titr" panose="00000700000000000000" pitchFamily="2" charset="-78"/>
              </a:rPr>
              <a:t>. </a:t>
            </a:r>
            <a:r>
              <a:rPr lang="fa-IR" sz="2800" dirty="0" smtClean="0">
                <a:latin typeface="Arial" panose="020B0604020202020204" pitchFamily="34" charset="0"/>
                <a:cs typeface="B Titr" panose="00000700000000000000" pitchFamily="2" charset="-78"/>
              </a:rPr>
              <a:t>در </a:t>
            </a:r>
            <a:r>
              <a:rPr lang="fa-IR" sz="2800" dirty="0">
                <a:latin typeface="Arial" panose="020B0604020202020204" pitchFamily="34" charset="0"/>
                <a:cs typeface="B Titr" panose="00000700000000000000" pitchFamily="2" charset="-78"/>
              </a:rPr>
              <a:t>سال ۱۹۸۲ این شرکت به نام «سیستم‌های اوراکل» و بالاخره در ۱۹۹۵ به نام «شرکت اوراکل» مشهور </a:t>
            </a:r>
            <a:r>
              <a:rPr lang="fa-IR" sz="2800" dirty="0" smtClean="0">
                <a:latin typeface="Arial" panose="020B0604020202020204" pitchFamily="34" charset="0"/>
                <a:cs typeface="B Titr" panose="00000700000000000000" pitchFamily="2" charset="-78"/>
              </a:rPr>
              <a:t>شد.</a:t>
            </a:r>
            <a:endParaRPr lang="fa-IR" sz="3600" b="0" i="0" dirty="0">
              <a:effectLst/>
              <a:latin typeface="Arial" panose="020B0604020202020204" pitchFamily="34" charset="0"/>
              <a:cs typeface="B Titr" panose="00000700000000000000" pitchFamily="2" charset="-78"/>
            </a:endParaRPr>
          </a:p>
        </p:txBody>
      </p:sp>
      <p:sp>
        <p:nvSpPr>
          <p:cNvPr id="4" name="Rectangle 3"/>
          <p:cNvSpPr/>
          <p:nvPr/>
        </p:nvSpPr>
        <p:spPr>
          <a:xfrm>
            <a:off x="9213211" y="886897"/>
            <a:ext cx="2659702" cy="1015663"/>
          </a:xfrm>
          <a:prstGeom prst="rect">
            <a:avLst/>
          </a:prstGeom>
        </p:spPr>
        <p:txBody>
          <a:bodyPr wrap="none">
            <a:spAutoFit/>
          </a:bodyPr>
          <a:lstStyle/>
          <a:p>
            <a:r>
              <a:rPr lang="fa-IR" sz="6000" b="1" dirty="0" smtClean="0">
                <a:solidFill>
                  <a:srgbClr val="7030A0"/>
                </a:solidFill>
                <a:latin typeface="Calibri" panose="020F0502020204030204" pitchFamily="34" charset="0"/>
                <a:ea typeface="Calibri" panose="020F0502020204030204" pitchFamily="34" charset="0"/>
                <a:cs typeface="B Titr" panose="00000700000000000000" pitchFamily="2" charset="-78"/>
              </a:rPr>
              <a:t>تاریخچه:</a:t>
            </a:r>
            <a:endParaRPr lang="en-US" sz="6600" b="1" dirty="0">
              <a:solidFill>
                <a:srgbClr val="7030A0"/>
              </a:solidFill>
              <a:cs typeface="B Titr" panose="00000700000000000000" pitchFamily="2" charset="-78"/>
            </a:endParaRPr>
          </a:p>
        </p:txBody>
      </p:sp>
    </p:spTree>
    <p:extLst>
      <p:ext uri="{BB962C8B-B14F-4D97-AF65-F5344CB8AC3E}">
        <p14:creationId xmlns:p14="http://schemas.microsoft.com/office/powerpoint/2010/main" val="376212936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0162" y="1759329"/>
            <a:ext cx="10615613" cy="3539430"/>
          </a:xfrm>
          <a:prstGeom prst="rect">
            <a:avLst/>
          </a:prstGeom>
        </p:spPr>
        <p:txBody>
          <a:bodyPr wrap="square">
            <a:spAutoFit/>
          </a:bodyPr>
          <a:lstStyle/>
          <a:p>
            <a:pPr algn="r"/>
            <a:r>
              <a:rPr lang="fa-IR" sz="3200" b="1" dirty="0" smtClean="0">
                <a:latin typeface="Arial" panose="020B0604020202020204" pitchFamily="34" charset="0"/>
                <a:cs typeface="B Titr" panose="00000700000000000000" pitchFamily="2" charset="-78"/>
              </a:rPr>
              <a:t>اوراکل یک شرکت چند ملیّتی فعال در حوزه فناوری‌های رایانه‌ای است که با توسعه و فروش سیستم‌های سخت افزاری و نرم‌افزارهای شرکتی و سازمانی شهرت زیادی به هم زده است. دفتر مرکزی آن در ایالت کالیفرنیای آمریکا است و در بیش از ۱۴۵ کشور جهان حدود ۱۰۸ هزار نفر را به استخدام خود درآورده است. این شرکت علاوه بر تولید سخت افزارهای رایانه‌ای، ابزار مناسبی برای توسعه پایگاه‌های داده و نرم افزارهای کاربردی در کسب و کارهای تجاری و سازمانی  ایجاد میکند.</a:t>
            </a:r>
            <a:endParaRPr lang="en-US" sz="3200" b="1" dirty="0">
              <a:cs typeface="B Titr" panose="00000700000000000000" pitchFamily="2" charset="-78"/>
            </a:endParaRPr>
          </a:p>
        </p:txBody>
      </p:sp>
    </p:spTree>
    <p:extLst>
      <p:ext uri="{BB962C8B-B14F-4D97-AF65-F5344CB8AC3E}">
        <p14:creationId xmlns:p14="http://schemas.microsoft.com/office/powerpoint/2010/main" val="17088470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47883" y="979327"/>
            <a:ext cx="5986462" cy="707886"/>
          </a:xfrm>
          <a:prstGeom prst="rect">
            <a:avLst/>
          </a:prstGeom>
        </p:spPr>
        <p:txBody>
          <a:bodyPr wrap="square">
            <a:spAutoFit/>
          </a:bodyPr>
          <a:lstStyle/>
          <a:p>
            <a:pPr algn="ctr"/>
            <a:r>
              <a:rPr lang="fa-IR" sz="2000" dirty="0">
                <a:solidFill>
                  <a:srgbClr val="7030A0"/>
                </a:solidFill>
                <a:latin typeface="IRANSans"/>
                <a:cs typeface="B Titr" panose="00000700000000000000" pitchFamily="2" charset="-78"/>
              </a:rPr>
              <a:t>یکی از بزرگترین حوزه های تمرکز اوراکل در یکسال آینده، </a:t>
            </a:r>
            <a:r>
              <a:rPr lang="fa-IR" sz="2000" dirty="0" smtClean="0">
                <a:solidFill>
                  <a:srgbClr val="7030A0"/>
                </a:solidFill>
                <a:latin typeface="IRANSans"/>
                <a:cs typeface="B Titr" panose="00000700000000000000" pitchFamily="2" charset="-78"/>
              </a:rPr>
              <a:t>در   خواهد بود.</a:t>
            </a:r>
            <a:r>
              <a:rPr lang="en-US" sz="2000" dirty="0" smtClean="0">
                <a:solidFill>
                  <a:srgbClr val="7030A0"/>
                </a:solidFill>
                <a:latin typeface="IRANSans"/>
                <a:cs typeface="B Titr" panose="00000700000000000000" pitchFamily="2" charset="-78"/>
              </a:rPr>
              <a:t>ERP</a:t>
            </a:r>
            <a:r>
              <a:rPr lang="fa-IR" sz="2000" dirty="0" smtClean="0">
                <a:solidFill>
                  <a:srgbClr val="7030A0"/>
                </a:solidFill>
                <a:latin typeface="IRANSans"/>
                <a:cs typeface="B Titr" panose="00000700000000000000" pitchFamily="2" charset="-78"/>
              </a:rPr>
              <a:t>زمینه</a:t>
            </a:r>
            <a:r>
              <a:rPr lang="fa-IR" sz="2000" dirty="0" smtClean="0">
                <a:solidFill>
                  <a:srgbClr val="7030A0"/>
                </a:solidFill>
                <a:latin typeface="IRANSans"/>
              </a:rPr>
              <a:t> </a:t>
            </a:r>
            <a:endParaRPr lang="en-US" sz="2000" dirty="0">
              <a:solidFill>
                <a:srgbClr val="7030A0"/>
              </a:solidFill>
            </a:endParaRPr>
          </a:p>
        </p:txBody>
      </p:sp>
      <p:sp>
        <p:nvSpPr>
          <p:cNvPr id="4" name="Rectangle 3"/>
          <p:cNvSpPr/>
          <p:nvPr/>
        </p:nvSpPr>
        <p:spPr>
          <a:xfrm>
            <a:off x="1516049" y="2887542"/>
            <a:ext cx="9650130" cy="1569660"/>
          </a:xfrm>
          <a:prstGeom prst="rect">
            <a:avLst/>
          </a:prstGeom>
        </p:spPr>
        <p:txBody>
          <a:bodyPr wrap="square">
            <a:spAutoFit/>
          </a:bodyPr>
          <a:lstStyle/>
          <a:p>
            <a:pPr algn="ctr"/>
            <a:r>
              <a:rPr lang="fa-IR" sz="2400" dirty="0" smtClean="0">
                <a:latin typeface="IRANSans"/>
                <a:cs typeface="B Titr" panose="00000700000000000000" pitchFamily="2" charset="-78"/>
              </a:rPr>
              <a:t>که به </a:t>
            </a:r>
            <a:r>
              <a:rPr lang="fa-IR" sz="2400" dirty="0">
                <a:latin typeface="IRANSans"/>
                <a:cs typeface="B Titr" panose="00000700000000000000" pitchFamily="2" charset="-78"/>
              </a:rPr>
              <a:t>موازات توسعه بازار رایانش ابری اوراکل در مقیاس جهانی با هدف پوشش گسترده انواع مخاطبان صورت خواهد گرفت. به گفته تیم ابک، مدیر عامل شاخه نیزلند و استرالیا شرکت اوراکل، موقعیت استثنایی بعدی اوراکل برای رشد و توسعه چشمگیر در حوزه نرم افزارهای برنامه ریزی منابع </a:t>
            </a:r>
            <a:r>
              <a:rPr lang="fa-IR" sz="2400" dirty="0" smtClean="0">
                <a:latin typeface="IRANSans"/>
                <a:cs typeface="B Titr" panose="00000700000000000000" pitchFamily="2" charset="-78"/>
              </a:rPr>
              <a:t>سازمانی </a:t>
            </a:r>
            <a:r>
              <a:rPr lang="fa-IR" sz="2400" u="sng" dirty="0" smtClean="0">
                <a:latin typeface="IRANSans"/>
                <a:cs typeface="B Titr" panose="00000700000000000000" pitchFamily="2" charset="-78"/>
              </a:rPr>
              <a:t>ای ار پی </a:t>
            </a:r>
            <a:r>
              <a:rPr lang="fa-IR" sz="2400" dirty="0" smtClean="0">
                <a:latin typeface="IRANSans"/>
                <a:cs typeface="B Titr" panose="00000700000000000000" pitchFamily="2" charset="-78"/>
              </a:rPr>
              <a:t>خواهد بود</a:t>
            </a:r>
            <a:r>
              <a:rPr lang="fa-IR" sz="2400" dirty="0" smtClean="0">
                <a:solidFill>
                  <a:srgbClr val="333333"/>
                </a:solidFill>
                <a:latin typeface="IRANSans"/>
              </a:rPr>
              <a:t>. </a:t>
            </a:r>
            <a:r>
              <a:rPr lang="en-US" sz="2400" dirty="0" smtClean="0">
                <a:solidFill>
                  <a:srgbClr val="333333"/>
                </a:solidFill>
                <a:latin typeface="IRANSans"/>
              </a:rPr>
              <a:t>                                   </a:t>
            </a:r>
            <a:endParaRPr lang="en-US" sz="2400" dirty="0"/>
          </a:p>
        </p:txBody>
      </p:sp>
      <p:sp>
        <p:nvSpPr>
          <p:cNvPr id="6" name="Rectangle 5"/>
          <p:cNvSpPr/>
          <p:nvPr/>
        </p:nvSpPr>
        <p:spPr>
          <a:xfrm>
            <a:off x="2489443" y="4457202"/>
            <a:ext cx="8040905" cy="1200329"/>
          </a:xfrm>
          <a:prstGeom prst="rect">
            <a:avLst/>
          </a:prstGeom>
        </p:spPr>
        <p:txBody>
          <a:bodyPr wrap="square">
            <a:spAutoFit/>
          </a:bodyPr>
          <a:lstStyle/>
          <a:p>
            <a:pPr algn="ctr"/>
            <a:r>
              <a:rPr lang="fa-IR" sz="2400" dirty="0">
                <a:latin typeface="Tahoma" panose="020B0604030504040204" pitchFamily="34" charset="0"/>
                <a:cs typeface="B Titr" panose="00000700000000000000" pitchFamily="2" charset="-78"/>
              </a:rPr>
              <a:t>شرکت اوراکل هم در زمینه طراحی، ساخت و فروش محصولات نرم‌افزاری و هم سخت‌افزاری فعال است. بسیاری از محصولات این شرکت از طریق تملک شرکتهای دیگری بدست آمده‌است.</a:t>
            </a:r>
            <a:endParaRPr lang="en-US" sz="2400" dirty="0">
              <a:cs typeface="B Titr" panose="00000700000000000000" pitchFamily="2" charset="-78"/>
            </a:endParaRPr>
          </a:p>
        </p:txBody>
      </p:sp>
    </p:spTree>
    <p:extLst>
      <p:ext uri="{BB962C8B-B14F-4D97-AF65-F5344CB8AC3E}">
        <p14:creationId xmlns:p14="http://schemas.microsoft.com/office/powerpoint/2010/main" val="26352855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00237" y="821632"/>
            <a:ext cx="9686925" cy="707886"/>
          </a:xfrm>
          <a:prstGeom prst="rect">
            <a:avLst/>
          </a:prstGeom>
        </p:spPr>
        <p:txBody>
          <a:bodyPr wrap="square">
            <a:spAutoFit/>
          </a:bodyPr>
          <a:lstStyle/>
          <a:p>
            <a:pPr algn="r"/>
            <a:r>
              <a:rPr lang="fa-IR" sz="4000" b="1" dirty="0" smtClean="0">
                <a:solidFill>
                  <a:srgbClr val="7030A0"/>
                </a:solidFill>
                <a:latin typeface="Tahoma" panose="020B0604030504040204" pitchFamily="34" charset="0"/>
                <a:cs typeface="B Davat" panose="00000400000000000000" pitchFamily="2" charset="-78"/>
              </a:rPr>
              <a:t>بانک اطلاعاتی:</a:t>
            </a:r>
            <a:r>
              <a:rPr lang="fa-IR" sz="2800" dirty="0" smtClean="0">
                <a:latin typeface="Tahoma" panose="020B0604030504040204" pitchFamily="34" charset="0"/>
                <a:cs typeface="B Titr" panose="00000700000000000000" pitchFamily="2" charset="-78"/>
              </a:rPr>
              <a:t>یکی</a:t>
            </a:r>
            <a:r>
              <a:rPr lang="fa-IR" sz="2800" dirty="0" smtClean="0">
                <a:solidFill>
                  <a:srgbClr val="7030A0"/>
                </a:solidFill>
                <a:latin typeface="Tahoma" panose="020B0604030504040204" pitchFamily="34" charset="0"/>
                <a:cs typeface="B Titr" panose="00000700000000000000" pitchFamily="2" charset="-78"/>
              </a:rPr>
              <a:t> </a:t>
            </a:r>
            <a:r>
              <a:rPr lang="fa-IR" sz="2800" dirty="0" smtClean="0">
                <a:latin typeface="Tahoma" panose="020B0604030504040204" pitchFamily="34" charset="0"/>
                <a:cs typeface="B Titr" panose="00000700000000000000" pitchFamily="2" charset="-78"/>
              </a:rPr>
              <a:t>از محصولات مهم این شرکت که در حال حاضر نسخه</a:t>
            </a:r>
            <a:endParaRPr lang="fa-IR" sz="2400" b="0" i="0" dirty="0">
              <a:effectLst/>
              <a:latin typeface="Tahoma" panose="020B0604030504040204" pitchFamily="34" charset="0"/>
              <a:cs typeface="B Titr" panose="00000700000000000000" pitchFamily="2" charset="-78"/>
            </a:endParaRPr>
          </a:p>
        </p:txBody>
      </p:sp>
      <p:sp>
        <p:nvSpPr>
          <p:cNvPr id="3" name="Rectangle 2"/>
          <p:cNvSpPr/>
          <p:nvPr/>
        </p:nvSpPr>
        <p:spPr>
          <a:xfrm>
            <a:off x="6491636" y="1529519"/>
            <a:ext cx="748923" cy="553357"/>
          </a:xfrm>
          <a:prstGeom prst="rect">
            <a:avLst/>
          </a:prstGeom>
        </p:spPr>
        <p:txBody>
          <a:bodyPr wrap="none">
            <a:spAutoFit/>
          </a:bodyPr>
          <a:lstStyle/>
          <a:p>
            <a:pPr>
              <a:lnSpc>
                <a:spcPct val="107000"/>
              </a:lnSpc>
              <a:spcAft>
                <a:spcPts val="800"/>
              </a:spcAft>
            </a:pPr>
            <a:r>
              <a:rPr lang="en-US" sz="2800" dirty="0">
                <a:latin typeface="Calibri" panose="020F0502020204030204" pitchFamily="34" charset="0"/>
                <a:ea typeface="Calibri" panose="020F0502020204030204" pitchFamily="34" charset="0"/>
                <a:cs typeface="B Titr" panose="00000700000000000000" pitchFamily="2" charset="-78"/>
              </a:rPr>
              <a:t>C</a:t>
            </a:r>
            <a:r>
              <a:rPr lang="fa-IR" sz="2800" dirty="0">
                <a:latin typeface="Calibri" panose="020F0502020204030204" pitchFamily="34" charset="0"/>
                <a:ea typeface="Calibri" panose="020F0502020204030204" pitchFamily="34" charset="0"/>
                <a:cs typeface="B Titr" panose="00000700000000000000" pitchFamily="2" charset="-78"/>
              </a:rPr>
              <a:t>۱۸</a:t>
            </a:r>
            <a:endParaRPr lang="en-US" sz="2800" dirty="0">
              <a:latin typeface="Calibri" panose="020F0502020204030204" pitchFamily="34" charset="0"/>
              <a:ea typeface="Calibri" panose="020F0502020204030204" pitchFamily="34" charset="0"/>
              <a:cs typeface="B Titr" panose="00000700000000000000" pitchFamily="2" charset="-78"/>
            </a:endParaRPr>
          </a:p>
        </p:txBody>
      </p:sp>
      <p:sp>
        <p:nvSpPr>
          <p:cNvPr id="4" name="Rectangle 3"/>
          <p:cNvSpPr/>
          <p:nvPr/>
        </p:nvSpPr>
        <p:spPr>
          <a:xfrm>
            <a:off x="5278328" y="1526418"/>
            <a:ext cx="1327608" cy="553357"/>
          </a:xfrm>
          <a:prstGeom prst="rect">
            <a:avLst/>
          </a:prstGeom>
        </p:spPr>
        <p:txBody>
          <a:bodyPr wrap="none">
            <a:spAutoFit/>
          </a:bodyPr>
          <a:lstStyle/>
          <a:p>
            <a:pPr>
              <a:lnSpc>
                <a:spcPct val="107000"/>
              </a:lnSpc>
              <a:spcAft>
                <a:spcPts val="800"/>
              </a:spcAft>
            </a:pPr>
            <a:r>
              <a:rPr lang="fa-IR" sz="2800" dirty="0">
                <a:latin typeface="Calibri" panose="020F0502020204030204" pitchFamily="34" charset="0"/>
                <a:ea typeface="Calibri" panose="020F0502020204030204" pitchFamily="34" charset="0"/>
                <a:cs typeface="B Titr" panose="00000700000000000000" pitchFamily="2" charset="-78"/>
              </a:rPr>
              <a:t>می باشد</a:t>
            </a:r>
            <a:r>
              <a:rPr lang="fa-IR" dirty="0">
                <a:latin typeface="Calibri" panose="020F0502020204030204" pitchFamily="34" charset="0"/>
                <a:ea typeface="Calibri" panose="020F0502020204030204" pitchFamily="34" charset="0"/>
                <a:cs typeface="B Titr" panose="00000700000000000000" pitchFamily="2" charset="-78"/>
              </a:rPr>
              <a:t>.</a:t>
            </a:r>
            <a:endParaRPr lang="en-US" dirty="0">
              <a:latin typeface="Calibri" panose="020F0502020204030204" pitchFamily="34" charset="0"/>
              <a:ea typeface="Calibri" panose="020F0502020204030204" pitchFamily="34" charset="0"/>
              <a:cs typeface="B Titr" panose="00000700000000000000" pitchFamily="2" charset="-78"/>
            </a:endParaRPr>
          </a:p>
        </p:txBody>
      </p:sp>
      <p:sp>
        <p:nvSpPr>
          <p:cNvPr id="5" name="Rectangle 4"/>
          <p:cNvSpPr/>
          <p:nvPr/>
        </p:nvSpPr>
        <p:spPr>
          <a:xfrm>
            <a:off x="934815" y="2296908"/>
            <a:ext cx="11113642" cy="2000548"/>
          </a:xfrm>
          <a:prstGeom prst="rect">
            <a:avLst/>
          </a:prstGeom>
        </p:spPr>
        <p:txBody>
          <a:bodyPr wrap="square">
            <a:spAutoFit/>
          </a:bodyPr>
          <a:lstStyle/>
          <a:p>
            <a:pPr algn="r"/>
            <a:r>
              <a:rPr lang="fa-IR" sz="4000" b="1" dirty="0" smtClean="0">
                <a:solidFill>
                  <a:srgbClr val="7030A0"/>
                </a:solidFill>
                <a:latin typeface="Tahoma" panose="020B0604030504040204" pitchFamily="34" charset="0"/>
                <a:cs typeface="B Davat" panose="00000400000000000000" pitchFamily="2" charset="-78"/>
              </a:rPr>
              <a:t>میان‌افزار:</a:t>
            </a:r>
            <a:endParaRPr lang="fa-IR" sz="4000" b="1" dirty="0">
              <a:solidFill>
                <a:srgbClr val="7030A0"/>
              </a:solidFill>
              <a:latin typeface="Tahoma" panose="020B0604030504040204" pitchFamily="34" charset="0"/>
              <a:cs typeface="B Davat" panose="00000400000000000000" pitchFamily="2" charset="-78"/>
            </a:endParaRPr>
          </a:p>
          <a:p>
            <a:pPr algn="r"/>
            <a:r>
              <a:rPr lang="fa-IR" sz="2800" b="1" dirty="0">
                <a:latin typeface="Tahoma" panose="020B0604030504040204" pitchFamily="34" charset="0"/>
                <a:cs typeface="B Titr" panose="00000700000000000000" pitchFamily="2" charset="-78"/>
              </a:rPr>
              <a:t>میان‌افزار تلفیقی اوراکل، مجموعه‌ای است از محصولات میان‌افزاری شامل </a:t>
            </a:r>
            <a:r>
              <a:rPr lang="fa-IR" sz="2800" b="1" dirty="0" smtClean="0">
                <a:latin typeface="Tahoma" panose="020B0604030504040204" pitchFamily="34" charset="0"/>
                <a:cs typeface="B Titr" panose="00000700000000000000" pitchFamily="2" charset="-78"/>
              </a:rPr>
              <a:t>کارساز(سرور</a:t>
            </a:r>
            <a:r>
              <a:rPr lang="fa-IR" sz="2800" b="1" dirty="0">
                <a:latin typeface="Tahoma" panose="020B0604030504040204" pitchFamily="34" charset="0"/>
                <a:cs typeface="B Titr" panose="00000700000000000000" pitchFamily="2" charset="-78"/>
              </a:rPr>
              <a:t>) برنامه کاربردی، سامانه یکپارچه‌سازی، سامانه مدیریت فرایندهای </a:t>
            </a:r>
            <a:r>
              <a:rPr lang="fa-IR" sz="2800" b="1" dirty="0" smtClean="0">
                <a:latin typeface="Tahoma" panose="020B0604030504040204" pitchFamily="34" charset="0"/>
                <a:cs typeface="B Titr" panose="00000700000000000000" pitchFamily="2" charset="-78"/>
              </a:rPr>
              <a:t>کسب و کار، </a:t>
            </a:r>
            <a:r>
              <a:rPr lang="fa-IR" sz="2800" b="1" dirty="0">
                <a:latin typeface="Tahoma" panose="020B0604030504040204" pitchFamily="34" charset="0"/>
                <a:cs typeface="B Titr" panose="00000700000000000000" pitchFamily="2" charset="-78"/>
              </a:rPr>
              <a:t>مدیریت احراز </a:t>
            </a:r>
            <a:endParaRPr lang="fa-IR" sz="2800" b="1" i="0" dirty="0">
              <a:effectLst/>
              <a:latin typeface="Tahoma" panose="020B0604030504040204" pitchFamily="34" charset="0"/>
              <a:cs typeface="B Titr" panose="00000700000000000000" pitchFamily="2" charset="-78"/>
            </a:endParaRPr>
          </a:p>
        </p:txBody>
      </p:sp>
      <p:sp>
        <p:nvSpPr>
          <p:cNvPr id="6" name="Rectangle 5"/>
          <p:cNvSpPr/>
          <p:nvPr/>
        </p:nvSpPr>
        <p:spPr>
          <a:xfrm>
            <a:off x="6743699" y="3774236"/>
            <a:ext cx="4623382" cy="523220"/>
          </a:xfrm>
          <a:prstGeom prst="rect">
            <a:avLst/>
          </a:prstGeom>
        </p:spPr>
        <p:txBody>
          <a:bodyPr wrap="none">
            <a:spAutoFit/>
          </a:bodyPr>
          <a:lstStyle/>
          <a:p>
            <a:r>
              <a:rPr lang="fa-IR" sz="2800" b="1" dirty="0">
                <a:latin typeface="Tahoma" panose="020B0604030504040204" pitchFamily="34" charset="0"/>
                <a:cs typeface="B Titr" panose="00000700000000000000" pitchFamily="2" charset="-78"/>
              </a:rPr>
              <a:t>هویت و امنیت، مدیریت محتوا، بسته</a:t>
            </a:r>
            <a:endParaRPr lang="en-US" sz="2800" b="1" dirty="0">
              <a:cs typeface="B Titr" panose="00000700000000000000" pitchFamily="2" charset="-78"/>
            </a:endParaRPr>
          </a:p>
        </p:txBody>
      </p:sp>
      <p:sp>
        <p:nvSpPr>
          <p:cNvPr id="7" name="Rectangle 6"/>
          <p:cNvSpPr/>
          <p:nvPr/>
        </p:nvSpPr>
        <p:spPr>
          <a:xfrm>
            <a:off x="5932828" y="3774236"/>
            <a:ext cx="933269" cy="523220"/>
          </a:xfrm>
          <a:prstGeom prst="rect">
            <a:avLst/>
          </a:prstGeom>
        </p:spPr>
        <p:txBody>
          <a:bodyPr wrap="none">
            <a:spAutoFit/>
          </a:bodyPr>
          <a:lstStyle/>
          <a:p>
            <a:r>
              <a:rPr lang="en-US" sz="2800" b="1" dirty="0">
                <a:latin typeface="Tahoma" panose="020B0604030504040204" pitchFamily="34" charset="0"/>
                <a:cs typeface="B Titr" panose="00000700000000000000" pitchFamily="2" charset="-78"/>
              </a:rPr>
              <a:t>SOA</a:t>
            </a:r>
            <a:endParaRPr lang="en-US" sz="2800" b="1" dirty="0">
              <a:cs typeface="B Titr" panose="00000700000000000000" pitchFamily="2" charset="-78"/>
            </a:endParaRPr>
          </a:p>
        </p:txBody>
      </p:sp>
      <p:sp>
        <p:nvSpPr>
          <p:cNvPr id="8" name="Rectangle 7"/>
          <p:cNvSpPr/>
          <p:nvPr/>
        </p:nvSpPr>
        <p:spPr>
          <a:xfrm>
            <a:off x="1322795" y="3774236"/>
            <a:ext cx="4802918" cy="523220"/>
          </a:xfrm>
          <a:prstGeom prst="rect">
            <a:avLst/>
          </a:prstGeom>
        </p:spPr>
        <p:txBody>
          <a:bodyPr wrap="none">
            <a:spAutoFit/>
          </a:bodyPr>
          <a:lstStyle/>
          <a:p>
            <a:r>
              <a:rPr lang="fa-IR" sz="2800" b="1" dirty="0">
                <a:latin typeface="Tahoma" panose="020B0604030504040204" pitchFamily="34" charset="0"/>
                <a:cs typeface="B Titr" panose="00000700000000000000" pitchFamily="2" charset="-78"/>
              </a:rPr>
              <a:t>و محصولات نرم‌افزاری هوش تجاری.</a:t>
            </a:r>
            <a:endParaRPr lang="en-US" sz="2800" b="1" dirty="0">
              <a:cs typeface="B Titr" panose="00000700000000000000" pitchFamily="2" charset="-78"/>
            </a:endParaRPr>
          </a:p>
        </p:txBody>
      </p:sp>
    </p:spTree>
    <p:extLst>
      <p:ext uri="{BB962C8B-B14F-4D97-AF65-F5344CB8AC3E}">
        <p14:creationId xmlns:p14="http://schemas.microsoft.com/office/powerpoint/2010/main" val="276420743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6781" y="2648864"/>
            <a:ext cx="9409947" cy="2364622"/>
          </a:xfrm>
          <a:prstGeom prst="rect">
            <a:avLst/>
          </a:prstGeom>
        </p:spPr>
        <p:txBody>
          <a:bodyPr wrap="none">
            <a:spAutoFit/>
          </a:bodyPr>
          <a:lstStyle/>
          <a:p>
            <a:pPr algn="ctr">
              <a:lnSpc>
                <a:spcPct val="107000"/>
              </a:lnSpc>
              <a:spcAft>
                <a:spcPts val="800"/>
              </a:spcAft>
            </a:pPr>
            <a:r>
              <a:rPr lang="fa-IR" sz="13800" b="1" i="1" dirty="0" smtClean="0">
                <a:solidFill>
                  <a:srgbClr val="002060"/>
                </a:solidFill>
                <a:latin typeface="Andalus" panose="02020603050405020304" pitchFamily="18" charset="-78"/>
                <a:ea typeface="Calibri" panose="020F0502020204030204" pitchFamily="34" charset="0"/>
                <a:cs typeface="Andalus" panose="02020603050405020304" pitchFamily="18" charset="-78"/>
              </a:rPr>
              <a:t>سپاس از توجه شما</a:t>
            </a:r>
            <a:endParaRPr lang="en-US" sz="13800" b="1" i="1" dirty="0">
              <a:solidFill>
                <a:srgbClr val="002060"/>
              </a:solidFill>
              <a:latin typeface="Andalus" panose="02020603050405020304" pitchFamily="18" charset="-78"/>
              <a:ea typeface="Calibri" panose="020F0502020204030204" pitchFamily="34" charset="0"/>
              <a:cs typeface="Andalus" panose="02020603050405020304" pitchFamily="18" charset="-78"/>
            </a:endParaRPr>
          </a:p>
        </p:txBody>
      </p:sp>
    </p:spTree>
    <p:extLst>
      <p:ext uri="{BB962C8B-B14F-4D97-AF65-F5344CB8AC3E}">
        <p14:creationId xmlns:p14="http://schemas.microsoft.com/office/powerpoint/2010/main" val="3807808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xmlns=""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Parallax</Template>
  <TotalTime>890</TotalTime>
  <Words>3046</Words>
  <Application>Microsoft Office PowerPoint</Application>
  <PresentationFormat>Custom</PresentationFormat>
  <Paragraphs>292</Paragraphs>
  <Slides>57</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57</vt:i4>
      </vt:variant>
    </vt:vector>
  </HeadingPairs>
  <TitlesOfParts>
    <vt:vector size="59" baseType="lpstr">
      <vt:lpstr>Parallax</vt:lpstr>
      <vt:lpstr>Picture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74</cp:revision>
  <dcterms:created xsi:type="dcterms:W3CDTF">2019-02-21T10:57:35Z</dcterms:created>
  <dcterms:modified xsi:type="dcterms:W3CDTF">2020-05-25T06:13:13Z</dcterms:modified>
</cp:coreProperties>
</file>