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26" r:id="rId2"/>
    <p:sldId id="257" r:id="rId3"/>
    <p:sldId id="327" r:id="rId4"/>
    <p:sldId id="256" r:id="rId5"/>
    <p:sldId id="324" r:id="rId6"/>
    <p:sldId id="325" r:id="rId7"/>
    <p:sldId id="258" r:id="rId8"/>
    <p:sldId id="259" r:id="rId9"/>
    <p:sldId id="260" r:id="rId10"/>
    <p:sldId id="261" r:id="rId11"/>
    <p:sldId id="262" r:id="rId12"/>
    <p:sldId id="263" r:id="rId13"/>
    <p:sldId id="328"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329"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330" r:id="rId44"/>
    <p:sldId id="292" r:id="rId45"/>
    <p:sldId id="293" r:id="rId46"/>
    <p:sldId id="294"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31" r:id="rId60"/>
    <p:sldId id="307" r:id="rId61"/>
    <p:sldId id="308" r:id="rId62"/>
    <p:sldId id="309" r:id="rId63"/>
    <p:sldId id="310" r:id="rId64"/>
    <p:sldId id="311" r:id="rId65"/>
    <p:sldId id="312" r:id="rId66"/>
    <p:sldId id="313" r:id="rId67"/>
    <p:sldId id="314" r:id="rId68"/>
    <p:sldId id="315" r:id="rId69"/>
    <p:sldId id="316" r:id="rId70"/>
    <p:sldId id="317" r:id="rId71"/>
    <p:sldId id="318" r:id="rId72"/>
    <p:sldId id="319" r:id="rId73"/>
    <p:sldId id="320" r:id="rId74"/>
    <p:sldId id="321" r:id="rId75"/>
    <p:sldId id="322" r:id="rId76"/>
    <p:sldId id="323"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7BCE8BBD-A70A-476C-AED1-FBCCAFC24F08}" type="datetimeFigureOut">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B03FB-7AD2-4016-A10D-9A998DF33422}" type="slidenum">
              <a:rPr lang="en-US" smtClean="0"/>
              <a:t>‹#›</a:t>
            </a:fld>
            <a:endParaRPr lang="en-US"/>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7BCE8BBD-A70A-476C-AED1-FBCCAFC24F08}" type="datetimeFigureOut">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B03FB-7AD2-4016-A10D-9A998DF33422}" type="slidenum">
              <a:rPr lang="en-US" smtClean="0"/>
              <a:t>‹#›</a:t>
            </a:fld>
            <a:endParaRPr lang="en-US"/>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CE8BBD-A70A-476C-AED1-FBCCAFC24F08}" type="datetimeFigureOut">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7BCE8BBD-A70A-476C-AED1-FBCCAFC24F08}" type="datetimeFigureOut">
              <a:rPr lang="en-US" smtClean="0"/>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7BCE8BBD-A70A-476C-AED1-FBCCAFC24F08}" type="datetimeFigureOut">
              <a:rPr lang="en-US" smtClean="0"/>
              <a:t>10/7/2016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BCE8BBD-A70A-476C-AED1-FBCCAFC24F08}" type="datetimeFigureOut">
              <a:rPr lang="en-US" smtClean="0"/>
              <a:t>10/7/2016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CE8BBD-A70A-476C-AED1-FBCCAFC24F08}" type="datetimeFigureOut">
              <a:rPr lang="en-US" smtClean="0"/>
              <a:t>10/7/2016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CE8BBD-A70A-476C-AED1-FBCCAFC24F08}" type="datetimeFigureOut">
              <a:rPr lang="en-US" smtClean="0"/>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CE8BBD-A70A-476C-AED1-FBCCAFC24F08}" type="datetimeFigureOut">
              <a:rPr lang="en-US" smtClean="0"/>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CE8BBD-A70A-476C-AED1-FBCCAFC24F08}" type="datetimeFigureOut">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CE8BBD-A70A-476C-AED1-FBCCAFC24F08}" type="datetimeFigureOut">
              <a:rPr lang="en-US" smtClean="0"/>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B03FB-7AD2-4016-A10D-9A998DF3342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7BCE8BBD-A70A-476C-AED1-FBCCAFC24F08}" type="datetimeFigureOut">
              <a:rPr lang="en-US" smtClean="0"/>
              <a:t>10/7/2016</a:t>
            </a:fld>
            <a:endParaRPr lang="en-US"/>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US"/>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161B03FB-7AD2-4016-A10D-9A998DF33422}"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bing.com/images/search?q=%da%af%da%86&amp;view=detailv2&amp;&amp;id=B572BDBF64D800B06CC20BC321114AE7F0E59A2D&amp;selectedIndex=63&amp;ccid=eKePq2Bm&amp;simid=608020740106487573&amp;thid=OIP.M78a78fab60665c2a2019a3598bad218co0" TargetMode="Externa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hyperlink" Target="http://www.bing.com/images/search?q=%da%af%da%86&amp;view=detailv2&amp;&amp;id=94B3BC04D8ACC782CB50A75CF7EB1D86755BBAC7&amp;selectedIndex=149&amp;ccid=0VZgbbSk&amp;simid=608009586077860000&amp;thid=OIP.Md156606db4a483e441865300c663aa96o0"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bing.com/images/search?q=%d8%a2%d9%87%da%a9&amp;view=detailv2&amp;&amp;id=98503553ABF1E9D479B5FCAF9D2123B5ECF1211C&amp;selectedIndex=26&amp;ccid=vbyLkAha&amp;simid=608010148715629549&amp;thid=OIP.Mbdbc8b90085aeec9b7175244908bee19o0" TargetMode="Externa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hyperlink" Target="http://www.bing.com/images/search?q=%d8%a2%d9%87%da%a9&amp;view=detailv2&amp;&amp;id=B0B61628DF69B34428CBB078AA4AE768FA985B29&amp;selectedIndex=129&amp;ccid=xS6uQZG9&amp;simid=608030214813843800&amp;thid=OIP.Mc52eae4191bd9cc0fb84368e3e331c06o0"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219200"/>
            <a:ext cx="5780088"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2931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9400" y="2599959"/>
            <a:ext cx="3839513" cy="1200329"/>
          </a:xfrm>
          <a:prstGeom prst="rect">
            <a:avLst/>
          </a:prstGeom>
        </p:spPr>
        <p:txBody>
          <a:bodyPr wrap="none">
            <a:spAutoFit/>
          </a:bodyPr>
          <a:lstStyle/>
          <a:p>
            <a:r>
              <a:rPr lang="ar-SA" sz="7200" b="1" dirty="0">
                <a:solidFill>
                  <a:srgbClr val="FFFF00"/>
                </a:solidFill>
              </a:rPr>
              <a:t>ملات واندود</a:t>
            </a:r>
            <a:endParaRPr lang="en-US" sz="7200" dirty="0">
              <a:solidFill>
                <a:srgbClr val="FFFF00"/>
              </a:solidFill>
            </a:endParaRPr>
          </a:p>
        </p:txBody>
      </p:sp>
    </p:spTree>
    <p:extLst>
      <p:ext uri="{BB962C8B-B14F-4D97-AF65-F5344CB8AC3E}">
        <p14:creationId xmlns:p14="http://schemas.microsoft.com/office/powerpoint/2010/main" val="427717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enovo\Desktop\kj.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28601"/>
            <a:ext cx="4914900" cy="31242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lenovo\Desktop\ht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450" y="3657600"/>
            <a:ext cx="516255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52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heel(1)">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19200" y="914400"/>
            <a:ext cx="6400800" cy="5562600"/>
          </a:xfrm>
        </p:spPr>
        <p:txBody>
          <a:bodyPr>
            <a:normAutofit fontScale="85000" lnSpcReduction="20000"/>
          </a:bodyPr>
          <a:lstStyle/>
          <a:p>
            <a:r>
              <a:rPr lang="ar-SA" sz="1800" b="1" dirty="0">
                <a:solidFill>
                  <a:srgbClr val="FF0000"/>
                </a:solidFill>
              </a:rPr>
              <a:t>اندود</a:t>
            </a:r>
            <a:endParaRPr lang="fa-IR" sz="1800" dirty="0" smtClean="0">
              <a:solidFill>
                <a:srgbClr val="FF0000"/>
              </a:solidFill>
            </a:endParaRPr>
          </a:p>
          <a:p>
            <a:r>
              <a:rPr lang="fa-IR" sz="1800" dirty="0" smtClean="0">
                <a:solidFill>
                  <a:srgbClr val="FF0000"/>
                </a:solidFill>
              </a:rPr>
              <a:t>عوامل </a:t>
            </a:r>
            <a:r>
              <a:rPr lang="fa-IR" sz="1800" dirty="0">
                <a:solidFill>
                  <a:srgbClr val="FF0000"/>
                </a:solidFill>
              </a:rPr>
              <a:t>موثر در انتخاب </a:t>
            </a:r>
            <a:r>
              <a:rPr lang="fa-IR" sz="1800" dirty="0" smtClean="0">
                <a:solidFill>
                  <a:srgbClr val="FF0000"/>
                </a:solidFill>
              </a:rPr>
              <a:t>اندود</a:t>
            </a:r>
          </a:p>
          <a:p>
            <a:r>
              <a:rPr lang="fa-IR" sz="1800" dirty="0">
                <a:solidFill>
                  <a:srgbClr val="FF0000"/>
                </a:solidFill>
              </a:rPr>
              <a:t>سطح زیر کار-ویژگیهای </a:t>
            </a:r>
            <a:r>
              <a:rPr lang="fa-IR" sz="1800" dirty="0" smtClean="0">
                <a:solidFill>
                  <a:srgbClr val="FF0000"/>
                </a:solidFill>
              </a:rPr>
              <a:t>فیزیکی و شیمیایی</a:t>
            </a:r>
            <a:endParaRPr lang="en-US" sz="1800" dirty="0"/>
          </a:p>
          <a:p>
            <a:r>
              <a:rPr lang="ar-SA" sz="1800" b="1" dirty="0">
                <a:solidFill>
                  <a:srgbClr val="FF0000"/>
                </a:solidFill>
              </a:rPr>
              <a:t>انواع اندودها</a:t>
            </a:r>
            <a:endParaRPr lang="en-US" sz="1800" dirty="0">
              <a:solidFill>
                <a:srgbClr val="FF0000"/>
              </a:solidFill>
            </a:endParaRPr>
          </a:p>
          <a:p>
            <a:r>
              <a:rPr lang="ar-SA" sz="1800" b="1" dirty="0">
                <a:solidFill>
                  <a:srgbClr val="FF0000"/>
                </a:solidFill>
              </a:rPr>
              <a:t>اندود </a:t>
            </a:r>
            <a:r>
              <a:rPr lang="ar-SA" sz="1800" b="1" dirty="0" smtClean="0">
                <a:solidFill>
                  <a:srgbClr val="FF0000"/>
                </a:solidFill>
              </a:rPr>
              <a:t>قیر</a:t>
            </a:r>
            <a:r>
              <a:rPr lang="fa-IR" sz="1800" b="1" dirty="0" smtClean="0">
                <a:solidFill>
                  <a:srgbClr val="FF0000"/>
                </a:solidFill>
              </a:rPr>
              <a:t>اندود با گرد فلز</a:t>
            </a:r>
          </a:p>
          <a:p>
            <a:r>
              <a:rPr lang="fa-IR" sz="1800" b="1" dirty="0">
                <a:solidFill>
                  <a:srgbClr val="FF0000"/>
                </a:solidFill>
              </a:rPr>
              <a:t>استفاده از روغن به عنوان اندود</a:t>
            </a:r>
            <a:endParaRPr lang="en-US" sz="1800" dirty="0">
              <a:solidFill>
                <a:srgbClr val="FF0000"/>
              </a:solidFill>
            </a:endParaRPr>
          </a:p>
          <a:p>
            <a:r>
              <a:rPr lang="ar-SA" sz="1800" dirty="0">
                <a:solidFill>
                  <a:srgbClr val="FF0000"/>
                </a:solidFill>
              </a:rPr>
              <a:t>آژند = ملات</a:t>
            </a:r>
            <a:endParaRPr lang="en-US" sz="1800" dirty="0">
              <a:solidFill>
                <a:srgbClr val="FF0000"/>
              </a:solidFill>
            </a:endParaRPr>
          </a:p>
          <a:p>
            <a:r>
              <a:rPr lang="ar-SA" sz="1800" b="1" dirty="0">
                <a:solidFill>
                  <a:srgbClr val="FF0000"/>
                </a:solidFill>
              </a:rPr>
              <a:t>خواص ملات ها</a:t>
            </a:r>
            <a:endParaRPr lang="en-US" sz="1800" dirty="0">
              <a:solidFill>
                <a:srgbClr val="FF0000"/>
              </a:solidFill>
            </a:endParaRPr>
          </a:p>
          <a:p>
            <a:r>
              <a:rPr lang="ar-SA" sz="1800" b="1" dirty="0">
                <a:solidFill>
                  <a:srgbClr val="FF0000"/>
                </a:solidFill>
              </a:rPr>
              <a:t>دسته بندی ملات </a:t>
            </a:r>
            <a:r>
              <a:rPr lang="ar-SA" sz="1800" b="1" dirty="0" smtClean="0">
                <a:solidFill>
                  <a:srgbClr val="FF0000"/>
                </a:solidFill>
              </a:rPr>
              <a:t>ها</a:t>
            </a:r>
            <a:endParaRPr lang="fa-IR" sz="1800" b="1" dirty="0" smtClean="0">
              <a:solidFill>
                <a:srgbClr val="FF0000"/>
              </a:solidFill>
            </a:endParaRPr>
          </a:p>
          <a:p>
            <a:r>
              <a:rPr lang="ar-SA" sz="1800" b="1" dirty="0">
                <a:solidFill>
                  <a:srgbClr val="FF0000"/>
                </a:solidFill>
              </a:rPr>
              <a:t>مقاومت ملات</a:t>
            </a:r>
            <a:endParaRPr lang="en-US" sz="1800" dirty="0">
              <a:solidFill>
                <a:srgbClr val="FF0000"/>
              </a:solidFill>
            </a:endParaRPr>
          </a:p>
          <a:p>
            <a:r>
              <a:rPr lang="ar-SA" sz="1800" b="1" dirty="0">
                <a:solidFill>
                  <a:srgbClr val="FF0000"/>
                </a:solidFill>
              </a:rPr>
              <a:t>خاک رس یا گل برای استفاده در آژند و اندود</a:t>
            </a:r>
            <a:endParaRPr lang="en-US" sz="1800" dirty="0">
              <a:solidFill>
                <a:srgbClr val="FF0000"/>
              </a:solidFill>
            </a:endParaRPr>
          </a:p>
          <a:p>
            <a:r>
              <a:rPr lang="en-US" sz="1800" b="1" dirty="0"/>
              <a:t> </a:t>
            </a:r>
            <a:r>
              <a:rPr lang="ar-SA" sz="1800" b="1" dirty="0">
                <a:solidFill>
                  <a:srgbClr val="FF0000"/>
                </a:solidFill>
              </a:rPr>
              <a:t>ملات های دسته اول(هوایی)</a:t>
            </a:r>
            <a:endParaRPr lang="en-US" sz="1800" dirty="0">
              <a:solidFill>
                <a:srgbClr val="FF0000"/>
              </a:solidFill>
            </a:endParaRPr>
          </a:p>
          <a:p>
            <a:r>
              <a:rPr lang="ar-SA" sz="1800" b="1" dirty="0">
                <a:solidFill>
                  <a:srgbClr val="FF0000"/>
                </a:solidFill>
              </a:rPr>
              <a:t>ملات گل</a:t>
            </a:r>
            <a:endParaRPr lang="en-US" sz="1800" dirty="0">
              <a:solidFill>
                <a:srgbClr val="FF0000"/>
              </a:solidFill>
            </a:endParaRPr>
          </a:p>
          <a:p>
            <a:r>
              <a:rPr lang="ar-SA" sz="1800" b="1" dirty="0">
                <a:solidFill>
                  <a:srgbClr val="FF0000"/>
                </a:solidFill>
              </a:rPr>
              <a:t>کاهگل</a:t>
            </a:r>
            <a:endParaRPr lang="en-US" sz="1800" dirty="0">
              <a:solidFill>
                <a:srgbClr val="FF0000"/>
              </a:solidFill>
            </a:endParaRPr>
          </a:p>
          <a:p>
            <a:r>
              <a:rPr lang="ar-SA" sz="1800" b="1" dirty="0">
                <a:solidFill>
                  <a:srgbClr val="FF0000"/>
                </a:solidFill>
              </a:rPr>
              <a:t>کاهگل در بناهای مهم تاریخی</a:t>
            </a:r>
            <a:endParaRPr lang="en-US" sz="1800" dirty="0">
              <a:solidFill>
                <a:srgbClr val="FF0000"/>
              </a:solidFill>
            </a:endParaRPr>
          </a:p>
          <a:p>
            <a:r>
              <a:rPr lang="ar-SA" sz="1800" dirty="0">
                <a:solidFill>
                  <a:srgbClr val="FF0000"/>
                </a:solidFill>
              </a:rPr>
              <a:t>مراحل تهیه کاهگل</a:t>
            </a:r>
            <a:endParaRPr lang="en-US" sz="1800" dirty="0">
              <a:solidFill>
                <a:srgbClr val="FF0000"/>
              </a:solidFill>
            </a:endParaRPr>
          </a:p>
          <a:p>
            <a:r>
              <a:rPr lang="ar-SA" sz="1800" b="1" dirty="0">
                <a:solidFill>
                  <a:srgbClr val="FF0000"/>
                </a:solidFill>
              </a:rPr>
              <a:t>مراحل اجرای کاهگل برای عایق بندی بام</a:t>
            </a:r>
            <a:endParaRPr lang="en-US" sz="1800" dirty="0">
              <a:solidFill>
                <a:srgbClr val="FF0000"/>
              </a:solidFill>
            </a:endParaRPr>
          </a:p>
          <a:p>
            <a:r>
              <a:rPr lang="fa-IR" sz="1800" dirty="0" smtClean="0">
                <a:solidFill>
                  <a:srgbClr val="FF0000"/>
                </a:solidFill>
              </a:rPr>
              <a:t>انواع کاهگل</a:t>
            </a:r>
            <a:endParaRPr lang="en-US" sz="1800" dirty="0">
              <a:solidFill>
                <a:srgbClr val="FF0000"/>
              </a:solidFill>
            </a:endParaRPr>
          </a:p>
        </p:txBody>
      </p:sp>
      <p:sp>
        <p:nvSpPr>
          <p:cNvPr id="2" name="Title 1"/>
          <p:cNvSpPr>
            <a:spLocks noGrp="1"/>
          </p:cNvSpPr>
          <p:nvPr>
            <p:ph type="ctrTitle"/>
          </p:nvPr>
        </p:nvSpPr>
        <p:spPr>
          <a:xfrm>
            <a:off x="762000" y="6927"/>
            <a:ext cx="7772400" cy="658513"/>
          </a:xfrm>
        </p:spPr>
        <p:txBody>
          <a:bodyPr/>
          <a:lstStyle/>
          <a:p>
            <a:r>
              <a:rPr lang="fa-IR" dirty="0" smtClean="0"/>
              <a:t>فهرست</a:t>
            </a:r>
            <a:endParaRPr lang="en-US" dirty="0"/>
          </a:p>
        </p:txBody>
      </p:sp>
    </p:spTree>
    <p:extLst>
      <p:ext uri="{BB962C8B-B14F-4D97-AF65-F5344CB8AC3E}">
        <p14:creationId xmlns:p14="http://schemas.microsoft.com/office/powerpoint/2010/main" val="390995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
                                            <p:txEl>
                                              <p:pRg st="11" end="11"/>
                                            </p:txEl>
                                          </p:spTgt>
                                        </p:tgtEl>
                                        <p:attrNameLst>
                                          <p:attrName>style.visibility</p:attrName>
                                        </p:attrNameLst>
                                      </p:cBhvr>
                                      <p:to>
                                        <p:strVal val="visible"/>
                                      </p:to>
                                    </p:set>
                                    <p:anim calcmode="lin" valueType="num">
                                      <p:cBhvr additive="base">
                                        <p:cTn id="7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3">
                                            <p:txEl>
                                              <p:pRg st="12" end="12"/>
                                            </p:txEl>
                                          </p:spTgt>
                                        </p:tgtEl>
                                        <p:attrNameLst>
                                          <p:attrName>style.visibility</p:attrName>
                                        </p:attrNameLst>
                                      </p:cBhvr>
                                      <p:to>
                                        <p:strVal val="visible"/>
                                      </p:to>
                                    </p:set>
                                    <p:anim calcmode="lin" valueType="num">
                                      <p:cBhvr additive="base">
                                        <p:cTn id="8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3">
                                            <p:txEl>
                                              <p:pRg st="13" end="13"/>
                                            </p:txEl>
                                          </p:spTgt>
                                        </p:tgtEl>
                                        <p:attrNameLst>
                                          <p:attrName>style.visibility</p:attrName>
                                        </p:attrNameLst>
                                      </p:cBhvr>
                                      <p:to>
                                        <p:strVal val="visible"/>
                                      </p:to>
                                    </p:set>
                                    <p:anim calcmode="lin" valueType="num">
                                      <p:cBhvr additive="base">
                                        <p:cTn id="9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3">
                                            <p:txEl>
                                              <p:pRg st="14" end="14"/>
                                            </p:txEl>
                                          </p:spTgt>
                                        </p:tgtEl>
                                        <p:attrNameLst>
                                          <p:attrName>style.visibility</p:attrName>
                                        </p:attrNameLst>
                                      </p:cBhvr>
                                      <p:to>
                                        <p:strVal val="visible"/>
                                      </p:to>
                                    </p:set>
                                    <p:anim calcmode="lin" valueType="num">
                                      <p:cBhvr additive="base">
                                        <p:cTn id="9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3">
                                            <p:txEl>
                                              <p:pRg st="15" end="15"/>
                                            </p:txEl>
                                          </p:spTgt>
                                        </p:tgtEl>
                                        <p:attrNameLst>
                                          <p:attrName>style.visibility</p:attrName>
                                        </p:attrNameLst>
                                      </p:cBhvr>
                                      <p:to>
                                        <p:strVal val="visible"/>
                                      </p:to>
                                    </p:set>
                                    <p:anim calcmode="lin" valueType="num">
                                      <p:cBhvr additive="base">
                                        <p:cTn id="10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3">
                                            <p:txEl>
                                              <p:pRg st="16" end="16"/>
                                            </p:txEl>
                                          </p:spTgt>
                                        </p:tgtEl>
                                        <p:attrNameLst>
                                          <p:attrName>style.visibility</p:attrName>
                                        </p:attrNameLst>
                                      </p:cBhvr>
                                      <p:to>
                                        <p:strVal val="visible"/>
                                      </p:to>
                                    </p:set>
                                    <p:anim calcmode="lin" valueType="num">
                                      <p:cBhvr additive="base">
                                        <p:cTn id="109"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
                                            <p:txEl>
                                              <p:pRg st="17" end="17"/>
                                            </p:txEl>
                                          </p:spTgt>
                                        </p:tgtEl>
                                        <p:attrNameLst>
                                          <p:attrName>style.visibility</p:attrName>
                                        </p:attrNameLst>
                                      </p:cBhvr>
                                      <p:to>
                                        <p:strVal val="visible"/>
                                      </p:to>
                                    </p:set>
                                    <p:anim calcmode="lin" valueType="num">
                                      <p:cBhvr additive="base">
                                        <p:cTn id="115"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219200" y="228600"/>
            <a:ext cx="6400800" cy="6400800"/>
          </a:xfrm>
        </p:spPr>
        <p:txBody>
          <a:bodyPr/>
          <a:lstStyle/>
          <a:p>
            <a:r>
              <a:rPr lang="ar-SA" sz="1800" b="1" dirty="0">
                <a:solidFill>
                  <a:srgbClr val="FF0000"/>
                </a:solidFill>
              </a:rPr>
              <a:t>مراحل ساخت کاهگل ارزه</a:t>
            </a:r>
            <a:endParaRPr lang="en-US" sz="1800" dirty="0">
              <a:solidFill>
                <a:srgbClr val="FF0000"/>
              </a:solidFill>
            </a:endParaRPr>
          </a:p>
          <a:p>
            <a:r>
              <a:rPr lang="ar-SA" sz="1800" b="1" dirty="0">
                <a:solidFill>
                  <a:srgbClr val="FF0000"/>
                </a:solidFill>
              </a:rPr>
              <a:t>کاهگل ارزه</a:t>
            </a:r>
            <a:endParaRPr lang="en-US" sz="1800" dirty="0">
              <a:solidFill>
                <a:srgbClr val="FF0000"/>
              </a:solidFill>
            </a:endParaRPr>
          </a:p>
          <a:p>
            <a:r>
              <a:rPr lang="ar-SA" sz="1800" b="1" dirty="0">
                <a:solidFill>
                  <a:srgbClr val="FF0000"/>
                </a:solidFill>
              </a:rPr>
              <a:t>سیم کاهگل</a:t>
            </a:r>
            <a:endParaRPr lang="en-US" sz="1800" dirty="0">
              <a:solidFill>
                <a:srgbClr val="FF0000"/>
              </a:solidFill>
            </a:endParaRPr>
          </a:p>
          <a:p>
            <a:r>
              <a:rPr lang="fa-IR" dirty="0" smtClean="0"/>
              <a:t> </a:t>
            </a:r>
            <a:r>
              <a:rPr lang="ar-SA" sz="1800" b="1" dirty="0">
                <a:solidFill>
                  <a:srgbClr val="FF0000"/>
                </a:solidFill>
              </a:rPr>
              <a:t>ملات ریگ</a:t>
            </a:r>
            <a:endParaRPr lang="en-US" sz="1800" dirty="0">
              <a:solidFill>
                <a:srgbClr val="FF0000"/>
              </a:solidFill>
            </a:endParaRPr>
          </a:p>
          <a:p>
            <a:r>
              <a:rPr lang="fa-IR" sz="1800" b="1" dirty="0">
                <a:solidFill>
                  <a:srgbClr val="FF0000"/>
                </a:solidFill>
              </a:rPr>
              <a:t>مراحل تهیه ملات</a:t>
            </a:r>
            <a:endParaRPr lang="en-US" sz="1800" dirty="0">
              <a:solidFill>
                <a:srgbClr val="FF0000"/>
              </a:solidFill>
            </a:endParaRPr>
          </a:p>
          <a:p>
            <a:r>
              <a:rPr lang="ar-SA" sz="1800" b="1" dirty="0">
                <a:solidFill>
                  <a:srgbClr val="FF0000"/>
                </a:solidFill>
              </a:rPr>
              <a:t>گچ</a:t>
            </a:r>
            <a:endParaRPr lang="en-US" sz="1800" dirty="0">
              <a:solidFill>
                <a:srgbClr val="FF0000"/>
              </a:solidFill>
            </a:endParaRPr>
          </a:p>
          <a:p>
            <a:r>
              <a:rPr lang="ar-SA" sz="1800" b="1" dirty="0">
                <a:solidFill>
                  <a:srgbClr val="FF0000"/>
                </a:solidFill>
              </a:rPr>
              <a:t>ملات گچ و خاک</a:t>
            </a:r>
            <a:endParaRPr lang="en-US" sz="1800" dirty="0">
              <a:solidFill>
                <a:srgbClr val="FF0000"/>
              </a:solidFill>
            </a:endParaRPr>
          </a:p>
          <a:p>
            <a:r>
              <a:rPr lang="en-US" sz="1800" dirty="0">
                <a:solidFill>
                  <a:srgbClr val="FF0000"/>
                </a:solidFill>
              </a:rPr>
              <a:t>  </a:t>
            </a:r>
            <a:r>
              <a:rPr lang="ar-SA" sz="1800" dirty="0">
                <a:solidFill>
                  <a:srgbClr val="FF0000"/>
                </a:solidFill>
              </a:rPr>
              <a:t>گچ دستی</a:t>
            </a:r>
            <a:endParaRPr lang="en-US" sz="1800" dirty="0">
              <a:solidFill>
                <a:srgbClr val="FF0000"/>
              </a:solidFill>
            </a:endParaRPr>
          </a:p>
          <a:p>
            <a:r>
              <a:rPr lang="en-US" sz="1800" dirty="0">
                <a:solidFill>
                  <a:srgbClr val="FF0000"/>
                </a:solidFill>
              </a:rPr>
              <a:t> </a:t>
            </a:r>
            <a:r>
              <a:rPr lang="ar-SA" sz="1800" dirty="0">
                <a:solidFill>
                  <a:srgbClr val="FF0000"/>
                </a:solidFill>
              </a:rPr>
              <a:t>گچ خیسیده</a:t>
            </a:r>
            <a:endParaRPr lang="en-US" sz="1800" dirty="0">
              <a:solidFill>
                <a:srgbClr val="FF0000"/>
              </a:solidFill>
            </a:endParaRPr>
          </a:p>
          <a:p>
            <a:r>
              <a:rPr lang="en-US" sz="1800" dirty="0">
                <a:solidFill>
                  <a:srgbClr val="FF0000"/>
                </a:solidFill>
              </a:rPr>
              <a:t> </a:t>
            </a:r>
            <a:r>
              <a:rPr lang="ar-SA" sz="1800" dirty="0">
                <a:solidFill>
                  <a:srgbClr val="FF0000"/>
                </a:solidFill>
              </a:rPr>
              <a:t>گچ آماده</a:t>
            </a:r>
            <a:endParaRPr lang="en-US" sz="1800" dirty="0">
              <a:solidFill>
                <a:srgbClr val="FF0000"/>
              </a:solidFill>
            </a:endParaRPr>
          </a:p>
          <a:p>
            <a:r>
              <a:rPr lang="ar-SA" sz="1800" dirty="0">
                <a:solidFill>
                  <a:srgbClr val="FF0000"/>
                </a:solidFill>
              </a:rPr>
              <a:t>گچ کشته</a:t>
            </a:r>
            <a:endParaRPr lang="en-US" sz="1800" dirty="0">
              <a:solidFill>
                <a:srgbClr val="FF0000"/>
              </a:solidFill>
            </a:endParaRPr>
          </a:p>
          <a:p>
            <a:r>
              <a:rPr lang="fa-IR" dirty="0" smtClean="0">
                <a:solidFill>
                  <a:srgbClr val="FF0000"/>
                </a:solidFill>
              </a:rPr>
              <a:t>فعل و انفعالات گچ</a:t>
            </a:r>
          </a:p>
          <a:p>
            <a:r>
              <a:rPr lang="ar-SA" sz="1800" b="1" dirty="0">
                <a:solidFill>
                  <a:srgbClr val="FF0000"/>
                </a:solidFill>
              </a:rPr>
              <a:t>قیر </a:t>
            </a:r>
            <a:r>
              <a:rPr lang="ar-SA" sz="1800" b="1" dirty="0" smtClean="0">
                <a:solidFill>
                  <a:srgbClr val="FF0000"/>
                </a:solidFill>
              </a:rPr>
              <a:t>چارو</a:t>
            </a:r>
            <a:endParaRPr lang="fa-IR" sz="1800" b="1" dirty="0" smtClean="0">
              <a:solidFill>
                <a:srgbClr val="FF0000"/>
              </a:solidFill>
            </a:endParaRPr>
          </a:p>
          <a:p>
            <a:r>
              <a:rPr lang="ar-SA" sz="1800" dirty="0">
                <a:solidFill>
                  <a:srgbClr val="FF0000"/>
                </a:solidFill>
              </a:rPr>
              <a:t>شکر سنگ یا سنگ مها</a:t>
            </a:r>
            <a:endParaRPr lang="en-US" sz="1800" dirty="0">
              <a:solidFill>
                <a:srgbClr val="FF0000"/>
              </a:solidFill>
            </a:endParaRPr>
          </a:p>
          <a:p>
            <a:r>
              <a:rPr lang="fa-IR" dirty="0" smtClean="0">
                <a:solidFill>
                  <a:srgbClr val="FF0000"/>
                </a:solidFill>
              </a:rPr>
              <a:t>طریقه ساخت</a:t>
            </a:r>
          </a:p>
          <a:p>
            <a:endParaRPr lang="en-US" dirty="0">
              <a:solidFill>
                <a:srgbClr val="FF0000"/>
              </a:solidFill>
            </a:endParaRPr>
          </a:p>
        </p:txBody>
      </p:sp>
    </p:spTree>
    <p:extLst>
      <p:ext uri="{BB962C8B-B14F-4D97-AF65-F5344CB8AC3E}">
        <p14:creationId xmlns:p14="http://schemas.microsoft.com/office/powerpoint/2010/main" val="1318059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additive="base">
                                        <p:cTn id="5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10" end="10"/>
                                            </p:txEl>
                                          </p:spTgt>
                                        </p:tgtEl>
                                        <p:attrNameLst>
                                          <p:attrName>style.visibility</p:attrName>
                                        </p:attrNameLst>
                                      </p:cBhvr>
                                      <p:to>
                                        <p:strVal val="visible"/>
                                      </p:to>
                                    </p:set>
                                    <p:anim calcmode="lin" valueType="num">
                                      <p:cBhvr additive="base">
                                        <p:cTn id="6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
                                            <p:txEl>
                                              <p:pRg st="11" end="11"/>
                                            </p:txEl>
                                          </p:spTgt>
                                        </p:tgtEl>
                                        <p:attrNameLst>
                                          <p:attrName>style.visibility</p:attrName>
                                        </p:attrNameLst>
                                      </p:cBhvr>
                                      <p:to>
                                        <p:strVal val="visible"/>
                                      </p:to>
                                    </p:set>
                                    <p:anim calcmode="lin" valueType="num">
                                      <p:cBhvr additive="base">
                                        <p:cTn id="67"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
                                            <p:txEl>
                                              <p:pRg st="12" end="12"/>
                                            </p:txEl>
                                          </p:spTgt>
                                        </p:tgtEl>
                                        <p:attrNameLst>
                                          <p:attrName>style.visibility</p:attrName>
                                        </p:attrNameLst>
                                      </p:cBhvr>
                                      <p:to>
                                        <p:strVal val="visible"/>
                                      </p:to>
                                    </p:set>
                                    <p:anim calcmode="lin" valueType="num">
                                      <p:cBhvr additive="base">
                                        <p:cTn id="73"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2">
                                            <p:txEl>
                                              <p:pRg st="13" end="13"/>
                                            </p:txEl>
                                          </p:spTgt>
                                        </p:tgtEl>
                                        <p:attrNameLst>
                                          <p:attrName>style.visibility</p:attrName>
                                        </p:attrNameLst>
                                      </p:cBhvr>
                                      <p:to>
                                        <p:strVal val="visible"/>
                                      </p:to>
                                    </p:set>
                                    <p:anim calcmode="lin" valueType="num">
                                      <p:cBhvr additive="base">
                                        <p:cTn id="79"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2">
                                            <p:txEl>
                                              <p:pRg st="14" end="14"/>
                                            </p:txEl>
                                          </p:spTgt>
                                        </p:tgtEl>
                                        <p:attrNameLst>
                                          <p:attrName>style.visibility</p:attrName>
                                        </p:attrNameLst>
                                      </p:cBhvr>
                                      <p:to>
                                        <p:strVal val="visible"/>
                                      </p:to>
                                    </p:set>
                                    <p:anim calcmode="lin" valueType="num">
                                      <p:cBhvr additive="base">
                                        <p:cTn id="85" dur="500" fill="hold"/>
                                        <p:tgtEl>
                                          <p:spTgt spid="2">
                                            <p:txEl>
                                              <p:pRg st="14" end="1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2">
                                            <p:txEl>
                                              <p:pRg st="2" end="2"/>
                                            </p:txEl>
                                          </p:spTgt>
                                        </p:tgtEl>
                                        <p:attrNameLst>
                                          <p:attrName>style.visibility</p:attrName>
                                        </p:attrNameLst>
                                      </p:cBhvr>
                                      <p:to>
                                        <p:strVal val="visible"/>
                                      </p:to>
                                    </p:set>
                                    <p:anim calcmode="lin" valueType="num">
                                      <p:cBhvr additive="base">
                                        <p:cTn id="91"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1219200" y="304800"/>
            <a:ext cx="6400800" cy="6096000"/>
          </a:xfrm>
        </p:spPr>
        <p:txBody>
          <a:bodyPr/>
          <a:lstStyle/>
          <a:p>
            <a:r>
              <a:rPr lang="ar-SA" sz="1800" b="1" dirty="0">
                <a:solidFill>
                  <a:srgbClr val="FF0000"/>
                </a:solidFill>
              </a:rPr>
              <a:t>ملات های دسته دوم (آبی)</a:t>
            </a:r>
            <a:endParaRPr lang="en-US" sz="1800" dirty="0">
              <a:solidFill>
                <a:srgbClr val="FF0000"/>
              </a:solidFill>
            </a:endParaRPr>
          </a:p>
          <a:p>
            <a:r>
              <a:rPr lang="ar-SA" sz="1800" dirty="0">
                <a:solidFill>
                  <a:srgbClr val="FF0000"/>
                </a:solidFill>
              </a:rPr>
              <a:t>آهک</a:t>
            </a:r>
            <a:endParaRPr lang="en-US" sz="1800" dirty="0">
              <a:solidFill>
                <a:srgbClr val="FF0000"/>
              </a:solidFill>
            </a:endParaRPr>
          </a:p>
          <a:p>
            <a:r>
              <a:rPr lang="fa-IR" dirty="0" smtClean="0">
                <a:solidFill>
                  <a:srgbClr val="FF0000"/>
                </a:solidFill>
              </a:rPr>
              <a:t>آهک بعنوان اندود</a:t>
            </a:r>
          </a:p>
          <a:p>
            <a:r>
              <a:rPr lang="ar-SA" sz="1800" dirty="0">
                <a:solidFill>
                  <a:srgbClr val="FF0000"/>
                </a:solidFill>
              </a:rPr>
              <a:t>ملات های آبی آهک</a:t>
            </a:r>
            <a:endParaRPr lang="en-US" sz="1800" dirty="0">
              <a:solidFill>
                <a:srgbClr val="FF0000"/>
              </a:solidFill>
            </a:endParaRPr>
          </a:p>
          <a:p>
            <a:r>
              <a:rPr lang="ar-SA" sz="1800" b="1" dirty="0" smtClean="0">
                <a:solidFill>
                  <a:srgbClr val="FF0000"/>
                </a:solidFill>
              </a:rPr>
              <a:t>ملات گل آهک</a:t>
            </a:r>
            <a:endParaRPr lang="en-US" sz="1800" dirty="0" smtClean="0">
              <a:solidFill>
                <a:srgbClr val="FF0000"/>
              </a:solidFill>
            </a:endParaRPr>
          </a:p>
          <a:p>
            <a:r>
              <a:rPr lang="ar-SA" sz="1800" dirty="0" smtClean="0">
                <a:solidFill>
                  <a:srgbClr val="FF0000"/>
                </a:solidFill>
              </a:rPr>
              <a:t>شفته آهک</a:t>
            </a:r>
            <a:endParaRPr lang="en-US" sz="1800" dirty="0" smtClean="0">
              <a:solidFill>
                <a:srgbClr val="FF0000"/>
              </a:solidFill>
            </a:endParaRPr>
          </a:p>
          <a:p>
            <a:r>
              <a:rPr lang="fa-IR" sz="1800" dirty="0" smtClean="0">
                <a:solidFill>
                  <a:srgbClr val="FF0000"/>
                </a:solidFill>
              </a:rPr>
              <a:t>آهک صدفی</a:t>
            </a:r>
          </a:p>
          <a:p>
            <a:r>
              <a:rPr lang="ar-SA" sz="1800" dirty="0" smtClean="0">
                <a:solidFill>
                  <a:srgbClr val="FF0000"/>
                </a:solidFill>
              </a:rPr>
              <a:t>ملات باتارد</a:t>
            </a:r>
            <a:endParaRPr lang="en-US" sz="1800" dirty="0" smtClean="0">
              <a:solidFill>
                <a:srgbClr val="FF0000"/>
              </a:solidFill>
            </a:endParaRPr>
          </a:p>
          <a:p>
            <a:r>
              <a:rPr lang="ar-SA" sz="1800" dirty="0" smtClean="0">
                <a:solidFill>
                  <a:srgbClr val="FF0000"/>
                </a:solidFill>
              </a:rPr>
              <a:t>ملات ساروج</a:t>
            </a:r>
            <a:endParaRPr lang="en-US" sz="1800" dirty="0" smtClean="0">
              <a:solidFill>
                <a:srgbClr val="FF0000"/>
              </a:solidFill>
            </a:endParaRPr>
          </a:p>
          <a:p>
            <a:r>
              <a:rPr lang="ar-SA" sz="1800" dirty="0" smtClean="0">
                <a:solidFill>
                  <a:srgbClr val="FF0000"/>
                </a:solidFill>
              </a:rPr>
              <a:t>ملات پیه دارو</a:t>
            </a:r>
            <a:endParaRPr lang="en-US" sz="1800" dirty="0" smtClean="0">
              <a:solidFill>
                <a:srgbClr val="FF0000"/>
              </a:solidFill>
            </a:endParaRPr>
          </a:p>
          <a:p>
            <a:r>
              <a:rPr lang="ar-SA" sz="1800" dirty="0" smtClean="0">
                <a:solidFill>
                  <a:srgbClr val="FF0000"/>
                </a:solidFill>
              </a:rPr>
              <a:t>ساروج خُمی</a:t>
            </a:r>
            <a:r>
              <a:rPr lang="fa-IR" sz="1800" dirty="0" smtClean="0">
                <a:solidFill>
                  <a:srgbClr val="FF0000"/>
                </a:solidFill>
              </a:rPr>
              <a:t>ر</a:t>
            </a:r>
          </a:p>
          <a:p>
            <a:r>
              <a:rPr lang="ar-SA" sz="1800" b="1" dirty="0">
                <a:solidFill>
                  <a:srgbClr val="FF0000"/>
                </a:solidFill>
              </a:rPr>
              <a:t>آسیب شناسی</a:t>
            </a:r>
            <a:endParaRPr lang="en-US" sz="1800" dirty="0">
              <a:solidFill>
                <a:srgbClr val="FF0000"/>
              </a:solidFill>
            </a:endParaRPr>
          </a:p>
          <a:p>
            <a:r>
              <a:rPr lang="fa-IR" sz="1800" dirty="0" smtClean="0">
                <a:solidFill>
                  <a:srgbClr val="FF0000"/>
                </a:solidFill>
              </a:rPr>
              <a:t>منابع و ماخذ</a:t>
            </a:r>
          </a:p>
        </p:txBody>
      </p:sp>
    </p:spTree>
    <p:extLst>
      <p:ext uri="{BB962C8B-B14F-4D97-AF65-F5344CB8AC3E}">
        <p14:creationId xmlns:p14="http://schemas.microsoft.com/office/powerpoint/2010/main" val="411970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10" end="10"/>
                                            </p:txEl>
                                          </p:spTgt>
                                        </p:tgtEl>
                                        <p:attrNameLst>
                                          <p:attrName>style.visibility</p:attrName>
                                        </p:attrNameLst>
                                      </p:cBhvr>
                                      <p:to>
                                        <p:strVal val="visible"/>
                                      </p:to>
                                    </p:set>
                                    <p:anim calcmode="lin" valueType="num">
                                      <p:cBhvr additive="base">
                                        <p:cTn id="37"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11" end="11"/>
                                            </p:txEl>
                                          </p:spTgt>
                                        </p:tgtEl>
                                        <p:attrNameLst>
                                          <p:attrName>style.visibility</p:attrName>
                                        </p:attrNameLst>
                                      </p:cBhvr>
                                      <p:to>
                                        <p:strVal val="visible"/>
                                      </p:to>
                                    </p:set>
                                    <p:anim calcmode="lin" valueType="num">
                                      <p:cBhvr additive="base">
                                        <p:cTn id="43"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12" end="12"/>
                                            </p:txEl>
                                          </p:spTgt>
                                        </p:tgtEl>
                                        <p:attrNameLst>
                                          <p:attrName>style.visibility</p:attrName>
                                        </p:attrNameLst>
                                      </p:cBhvr>
                                      <p:to>
                                        <p:strVal val="visible"/>
                                      </p:to>
                                    </p:set>
                                    <p:anim calcmode="lin" valueType="num">
                                      <p:cBhvr additive="base">
                                        <p:cTn id="49"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5" end="5"/>
                                            </p:txEl>
                                          </p:spTgt>
                                        </p:tgtEl>
                                        <p:attrNameLst>
                                          <p:attrName>style.visibility</p:attrName>
                                        </p:attrNameLst>
                                      </p:cBhvr>
                                      <p:to>
                                        <p:strVal val="visible"/>
                                      </p:to>
                                    </p:set>
                                    <p:anim calcmode="lin" valueType="num">
                                      <p:cBhvr additive="base">
                                        <p:cTn id="5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6" end="6"/>
                                            </p:txEl>
                                          </p:spTgt>
                                        </p:tgtEl>
                                        <p:attrNameLst>
                                          <p:attrName>style.visibility</p:attrName>
                                        </p:attrNameLst>
                                      </p:cBhvr>
                                      <p:to>
                                        <p:strVal val="visible"/>
                                      </p:to>
                                    </p:set>
                                    <p:anim calcmode="lin" valueType="num">
                                      <p:cBhvr additive="base">
                                        <p:cTn id="6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
                                            <p:txEl>
                                              <p:pRg st="7" end="7"/>
                                            </p:txEl>
                                          </p:spTgt>
                                        </p:tgtEl>
                                        <p:attrNameLst>
                                          <p:attrName>style.visibility</p:attrName>
                                        </p:attrNameLst>
                                      </p:cBhvr>
                                      <p:to>
                                        <p:strVal val="visible"/>
                                      </p:to>
                                    </p:set>
                                    <p:anim calcmode="lin" valueType="num">
                                      <p:cBhvr additive="base">
                                        <p:cTn id="6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
                                            <p:txEl>
                                              <p:pRg st="8" end="8"/>
                                            </p:txEl>
                                          </p:spTgt>
                                        </p:tgtEl>
                                        <p:attrNameLst>
                                          <p:attrName>style.visibility</p:attrName>
                                        </p:attrNameLst>
                                      </p:cBhvr>
                                      <p:to>
                                        <p:strVal val="visible"/>
                                      </p:to>
                                    </p:set>
                                    <p:anim calcmode="lin" valueType="num">
                                      <p:cBhvr additive="base">
                                        <p:cTn id="7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2">
                                            <p:txEl>
                                              <p:pRg st="9" end="9"/>
                                            </p:txEl>
                                          </p:spTgt>
                                        </p:tgtEl>
                                        <p:attrNameLst>
                                          <p:attrName>style.visibility</p:attrName>
                                        </p:attrNameLst>
                                      </p:cBhvr>
                                      <p:to>
                                        <p:strVal val="visible"/>
                                      </p:to>
                                    </p:set>
                                    <p:anim calcmode="lin" valueType="num">
                                      <p:cBhvr additive="base">
                                        <p:cTn id="7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1512" y="228600"/>
            <a:ext cx="1018227" cy="707886"/>
          </a:xfrm>
          <a:prstGeom prst="rect">
            <a:avLst/>
          </a:prstGeom>
        </p:spPr>
        <p:txBody>
          <a:bodyPr wrap="none">
            <a:spAutoFit/>
          </a:bodyPr>
          <a:lstStyle/>
          <a:p>
            <a:r>
              <a:rPr lang="ar-SA" sz="4000" b="1" dirty="0">
                <a:solidFill>
                  <a:srgbClr val="FF0000"/>
                </a:solidFill>
              </a:rPr>
              <a:t>اندود</a:t>
            </a:r>
            <a:endParaRPr lang="en-US" sz="4000" dirty="0">
              <a:solidFill>
                <a:srgbClr val="FF0000"/>
              </a:solidFill>
            </a:endParaRPr>
          </a:p>
        </p:txBody>
      </p:sp>
      <p:sp>
        <p:nvSpPr>
          <p:cNvPr id="3" name="Rectangle 2"/>
          <p:cNvSpPr/>
          <p:nvPr/>
        </p:nvSpPr>
        <p:spPr>
          <a:xfrm>
            <a:off x="304800" y="1524000"/>
            <a:ext cx="8534400" cy="4154984"/>
          </a:xfrm>
          <a:prstGeom prst="rect">
            <a:avLst/>
          </a:prstGeom>
        </p:spPr>
        <p:txBody>
          <a:bodyPr wrap="square">
            <a:spAutoFit/>
          </a:bodyPr>
          <a:lstStyle/>
          <a:p>
            <a:pPr algn="r" rtl="1"/>
            <a:r>
              <a:rPr lang="ar-SA" sz="2400" dirty="0"/>
              <a:t>اندود از موادی تشکیل شده است که ابتدا خمیری شکل بوده و با دست یا استفاده از ماله بر روی سفتکاری بنا کشیده می شود</a:t>
            </a:r>
            <a:r>
              <a:rPr lang="fa-IR" sz="2400" dirty="0"/>
              <a:t>.</a:t>
            </a:r>
            <a:endParaRPr lang="en-US" sz="2400" dirty="0"/>
          </a:p>
          <a:p>
            <a:pPr algn="r" rtl="1"/>
            <a:endParaRPr lang="en-US" sz="2400" dirty="0" smtClean="0"/>
          </a:p>
          <a:p>
            <a:pPr algn="r" rtl="1"/>
            <a:r>
              <a:rPr lang="ar-SA" sz="2400" dirty="0" smtClean="0"/>
              <a:t>اندود </a:t>
            </a:r>
            <a:r>
              <a:rPr lang="ar-SA" sz="2400" dirty="0"/>
              <a:t>به دو صورت کاربرد دارد:</a:t>
            </a:r>
            <a:endParaRPr lang="en-US" sz="2400" dirty="0"/>
          </a:p>
          <a:p>
            <a:pPr algn="r" rtl="1"/>
            <a:r>
              <a:rPr lang="ar-SA" sz="2400" dirty="0"/>
              <a:t>در حد فاصل بین سفتکاری و روکار یا روسازی بنا (آمود) قرار می گیرد</a:t>
            </a:r>
            <a:r>
              <a:rPr lang="fa-IR" sz="2400" dirty="0"/>
              <a:t>.</a:t>
            </a:r>
            <a:endParaRPr lang="en-US" sz="2400" dirty="0"/>
          </a:p>
          <a:p>
            <a:pPr algn="r" rtl="1"/>
            <a:r>
              <a:rPr lang="ar-SA" sz="2400" dirty="0"/>
              <a:t>خود نقش رو کار بنا را دارد.(عملکردش مثل آمود است). مثلا کاهگل، گاه به عنوان پوشش نهایی روی نما می آید یا روی آن قشر دیگری به عنوان روکار قرار میگیرد</a:t>
            </a:r>
            <a:endParaRPr lang="en-US" sz="2400" dirty="0"/>
          </a:p>
          <a:p>
            <a:pPr algn="r" rtl="1"/>
            <a:r>
              <a:rPr lang="fa-IR" sz="2400" dirty="0"/>
              <a:t>بطور کلی اندود بیرونی ترین کاری است که روی سطوح مختلف ساختمان انجام می شود و در افزایش عمر ساختمان تاثیر بسزایی دارد . اندودکاری یکی از روشهای متداول نماسازی است که برای اجرای آن ، متناسب با شرایط آب و هوایی و جنس سطح زیرکار،از ملاتهای مختلف استفاده می شود.</a:t>
            </a:r>
            <a:endParaRPr lang="en-US" sz="2400" dirty="0"/>
          </a:p>
        </p:txBody>
      </p:sp>
    </p:spTree>
    <p:extLst>
      <p:ext uri="{BB962C8B-B14F-4D97-AF65-F5344CB8AC3E}">
        <p14:creationId xmlns:p14="http://schemas.microsoft.com/office/powerpoint/2010/main" val="378075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4018" y="1077157"/>
            <a:ext cx="8458200" cy="3416320"/>
          </a:xfrm>
          <a:prstGeom prst="rect">
            <a:avLst/>
          </a:prstGeom>
        </p:spPr>
        <p:txBody>
          <a:bodyPr wrap="square">
            <a:spAutoFit/>
          </a:bodyPr>
          <a:lstStyle/>
          <a:p>
            <a:pPr algn="r"/>
            <a:r>
              <a:rPr lang="fa-IR" sz="2400" dirty="0">
                <a:solidFill>
                  <a:srgbClr val="FF0000"/>
                </a:solidFill>
              </a:rPr>
              <a:t>عوامل موثر در انتخاب اندود : </a:t>
            </a:r>
            <a:r>
              <a:rPr lang="fa-IR" sz="2400" dirty="0"/>
              <a:t>  </a:t>
            </a:r>
            <a:endParaRPr lang="en-US" sz="2400" dirty="0" smtClean="0"/>
          </a:p>
          <a:p>
            <a:pPr algn="r"/>
            <a:endParaRPr lang="en-US" sz="2400" dirty="0"/>
          </a:p>
          <a:p>
            <a:pPr algn="r"/>
            <a:r>
              <a:rPr lang="fa-IR" sz="2400" dirty="0"/>
              <a:t> 1-سطح زیرکار               2-شرایط اقلیمی</a:t>
            </a:r>
            <a:endParaRPr lang="en-US" sz="2400" dirty="0"/>
          </a:p>
          <a:p>
            <a:pPr algn="r"/>
            <a:endParaRPr lang="en-US" sz="2400" dirty="0" smtClean="0"/>
          </a:p>
          <a:p>
            <a:pPr algn="r"/>
            <a:endParaRPr lang="en-US" sz="2400" dirty="0"/>
          </a:p>
          <a:p>
            <a:pPr algn="r"/>
            <a:r>
              <a:rPr lang="fa-IR" sz="2400" dirty="0" smtClean="0"/>
              <a:t>پیش </a:t>
            </a:r>
            <a:r>
              <a:rPr lang="fa-IR" sz="2400" dirty="0"/>
              <a:t>از شروع اندود کاری ،باید کلیه مصالح و موادی که از چسبیدن ملات به زیر کار جلوگیری می کنند ؛ بطور کامل زدوده شود ویژگیهای فیزیکی و شیمیایی و مکانیکی سطوح زیرکار تعیین کننده جنس اندود و ضخامت آن است و عدم توجه به آنها سبب بروز نقایص در سطح کار می شود.</a:t>
            </a:r>
            <a:endParaRPr lang="en-US" sz="2400" dirty="0"/>
          </a:p>
        </p:txBody>
      </p:sp>
    </p:spTree>
    <p:extLst>
      <p:ext uri="{BB962C8B-B14F-4D97-AF65-F5344CB8AC3E}">
        <p14:creationId xmlns:p14="http://schemas.microsoft.com/office/powerpoint/2010/main" val="384948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255" y="381000"/>
            <a:ext cx="8610600" cy="6001643"/>
          </a:xfrm>
          <a:prstGeom prst="rect">
            <a:avLst/>
          </a:prstGeom>
        </p:spPr>
        <p:txBody>
          <a:bodyPr wrap="square">
            <a:spAutoFit/>
          </a:bodyPr>
          <a:lstStyle/>
          <a:p>
            <a:pPr algn="r"/>
            <a:r>
              <a:rPr lang="fa-IR" sz="2400" dirty="0" smtClean="0">
                <a:solidFill>
                  <a:srgbClr val="FF0000"/>
                </a:solidFill>
              </a:rPr>
              <a:t>سطح </a:t>
            </a:r>
            <a:r>
              <a:rPr lang="fa-IR" sz="2400" dirty="0">
                <a:solidFill>
                  <a:srgbClr val="FF0000"/>
                </a:solidFill>
              </a:rPr>
              <a:t>زیر کار-ویژگیهای </a:t>
            </a:r>
            <a:r>
              <a:rPr lang="fa-IR" sz="2400" dirty="0" smtClean="0">
                <a:solidFill>
                  <a:srgbClr val="FF0000"/>
                </a:solidFill>
              </a:rPr>
              <a:t>فیزیکی</a:t>
            </a:r>
          </a:p>
          <a:p>
            <a:pPr algn="r"/>
            <a:endParaRPr lang="en-US" sz="2400" dirty="0"/>
          </a:p>
          <a:p>
            <a:pPr algn="r"/>
            <a:r>
              <a:rPr lang="fa-IR" sz="2400" dirty="0">
                <a:solidFill>
                  <a:srgbClr val="00B0F0"/>
                </a:solidFill>
              </a:rPr>
              <a:t>1-جذب آب:  </a:t>
            </a:r>
            <a:r>
              <a:rPr lang="fa-IR" sz="2400" dirty="0"/>
              <a:t> میزان جذب آب سطح زیر کار ، بستگی به میزان خلل و فرج و ساختار میکروسکوپی آن دارد.(پیش از اندودکاری باید روی سطح کار مقداری آب پاشید به طوری که سطوح دیوار خیس نگردد.خشک بودن سطح زیرکار سبب مکیدن آب اندود شده و خیس بودن سطح زیرکار باعث نچسبیدن اندود به آن و همچنین سبب افزایش میزان آب موجود در اندود شده که پس از خشک شدن موجب کاهش مقاومت فشاری و ترک خوردگی ان می </a:t>
            </a:r>
            <a:r>
              <a:rPr lang="fa-IR" sz="2400" dirty="0" smtClean="0"/>
              <a:t>شود.</a:t>
            </a:r>
            <a:endParaRPr lang="en-US" sz="2400" dirty="0"/>
          </a:p>
          <a:p>
            <a:pPr algn="r"/>
            <a:r>
              <a:rPr lang="fa-IR" sz="2400" dirty="0">
                <a:solidFill>
                  <a:srgbClr val="00B0F0"/>
                </a:solidFill>
              </a:rPr>
              <a:t>2-انقباض و انبساط :</a:t>
            </a:r>
            <a:r>
              <a:rPr lang="fa-IR" sz="2400" dirty="0"/>
              <a:t>   اگرمیزان انقباض و انبساط سطح زیر کار و ملات اندودکاری برابر نباشد موجب ترک خوردن سطوح اندود و یا ریزش آن می </a:t>
            </a:r>
            <a:r>
              <a:rPr lang="fa-IR" sz="2400" dirty="0" smtClean="0"/>
              <a:t>شود.</a:t>
            </a:r>
            <a:endParaRPr lang="en-US" sz="2400" dirty="0"/>
          </a:p>
          <a:p>
            <a:pPr algn="r"/>
            <a:r>
              <a:rPr lang="fa-IR" sz="2400" dirty="0">
                <a:solidFill>
                  <a:srgbClr val="00B0F0"/>
                </a:solidFill>
              </a:rPr>
              <a:t>3-چسبندگی: </a:t>
            </a:r>
            <a:r>
              <a:rPr lang="fa-IR" sz="2400" dirty="0"/>
              <a:t>برای ایجاد چسبندگی بین سطح زیرکار و اندودکاری ، لازم است روی سطح زیرکار خراش بوجود </a:t>
            </a:r>
            <a:r>
              <a:rPr lang="fa-IR" sz="2400" dirty="0" smtClean="0"/>
              <a:t>آوریم.</a:t>
            </a:r>
            <a:endParaRPr lang="fa-IR" sz="2400" dirty="0"/>
          </a:p>
          <a:p>
            <a:pPr algn="r" rtl="1"/>
            <a:r>
              <a:rPr lang="fa-IR" sz="2400" dirty="0" smtClean="0">
                <a:solidFill>
                  <a:srgbClr val="00B0F0"/>
                </a:solidFill>
              </a:rPr>
              <a:t>4-سختی</a:t>
            </a:r>
            <a:r>
              <a:rPr lang="fa-IR" sz="2400" dirty="0">
                <a:solidFill>
                  <a:srgbClr val="00B0F0"/>
                </a:solidFill>
              </a:rPr>
              <a:t>: </a:t>
            </a:r>
            <a:r>
              <a:rPr lang="fa-IR" sz="2400" dirty="0"/>
              <a:t> در انتخاب ملات برای اندودکاری ، باید دقت کرد که سختی آن بیش از سختی زیرکار نباشد. چون در اینصورت نیاز به زیرسازی ویژه است.</a:t>
            </a:r>
            <a:endParaRPr lang="en-US" sz="2400" dirty="0"/>
          </a:p>
          <a:p>
            <a:pPr algn="r"/>
            <a:r>
              <a:rPr lang="fa-IR" sz="2400" dirty="0" smtClean="0"/>
              <a:t>(</a:t>
            </a:r>
            <a:r>
              <a:rPr lang="fa-IR" sz="2400" dirty="0"/>
              <a:t>معمولا سختی ملاتها پس از گرفتن و سخت شدن به ترتیب زیر تغییر می کند .</a:t>
            </a:r>
            <a:endParaRPr lang="en-US" sz="2400" dirty="0"/>
          </a:p>
          <a:p>
            <a:pPr algn="r"/>
            <a:r>
              <a:rPr lang="fa-IR" sz="2400" dirty="0"/>
              <a:t>ملاتهای گلی &lt;ملاتهای گچی&lt;ملاتهای اهکی&lt;ملاتهای سیمانی)</a:t>
            </a:r>
            <a:endParaRPr lang="en-US" sz="2400" dirty="0"/>
          </a:p>
        </p:txBody>
      </p:sp>
    </p:spTree>
    <p:extLst>
      <p:ext uri="{BB962C8B-B14F-4D97-AF65-F5344CB8AC3E}">
        <p14:creationId xmlns:p14="http://schemas.microsoft.com/office/powerpoint/2010/main" val="315379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612845"/>
            <a:ext cx="8610600" cy="6001643"/>
          </a:xfrm>
          <a:prstGeom prst="rect">
            <a:avLst/>
          </a:prstGeom>
        </p:spPr>
        <p:txBody>
          <a:bodyPr wrap="square">
            <a:spAutoFit/>
          </a:bodyPr>
          <a:lstStyle/>
          <a:p>
            <a:pPr algn="r"/>
            <a:r>
              <a:rPr lang="fa-IR" sz="2400" dirty="0">
                <a:solidFill>
                  <a:srgbClr val="FF0000"/>
                </a:solidFill>
              </a:rPr>
              <a:t>سطح زیرکار-ویژگیهای شیمیایی:</a:t>
            </a:r>
            <a:endParaRPr lang="en-US" sz="2400" dirty="0">
              <a:solidFill>
                <a:srgbClr val="FF0000"/>
              </a:solidFill>
            </a:endParaRPr>
          </a:p>
          <a:p>
            <a:pPr algn="r"/>
            <a:endParaRPr lang="fa-IR" sz="2400" dirty="0" smtClean="0"/>
          </a:p>
          <a:p>
            <a:pPr algn="r"/>
            <a:r>
              <a:rPr lang="fa-IR" sz="2400" dirty="0" smtClean="0"/>
              <a:t>نمکهای </a:t>
            </a:r>
            <a:r>
              <a:rPr lang="fa-IR" sz="2400" dirty="0"/>
              <a:t>محلول در سطح زیرکار ،بیشتر به دلیل وجود آب ورطوبت ملات است که روی سطح نما پدیدار می شود. بنابراین پیش از اندودکاری باید نمکهای روی سطح زیرکاربوسیله برس زدن ، شستن با آب و محلولهای شیمیایی زدوده شوند.</a:t>
            </a:r>
            <a:endParaRPr lang="en-US" sz="2400" dirty="0"/>
          </a:p>
          <a:p>
            <a:pPr algn="r"/>
            <a:r>
              <a:rPr lang="fa-IR" sz="2400" dirty="0"/>
              <a:t> </a:t>
            </a:r>
            <a:endParaRPr lang="en-US" sz="2400" dirty="0"/>
          </a:p>
          <a:p>
            <a:pPr algn="r"/>
            <a:r>
              <a:rPr lang="fa-IR" sz="2400" dirty="0" smtClean="0">
                <a:solidFill>
                  <a:srgbClr val="00B0F0"/>
                </a:solidFill>
              </a:rPr>
              <a:t>شرایط </a:t>
            </a:r>
            <a:r>
              <a:rPr lang="fa-IR" sz="2400" dirty="0">
                <a:solidFill>
                  <a:srgbClr val="00B0F0"/>
                </a:solidFill>
              </a:rPr>
              <a:t>اقلیمی:</a:t>
            </a:r>
            <a:endParaRPr lang="en-US" sz="2400" dirty="0">
              <a:solidFill>
                <a:srgbClr val="00B0F0"/>
              </a:solidFill>
            </a:endParaRPr>
          </a:p>
          <a:p>
            <a:pPr algn="r"/>
            <a:r>
              <a:rPr lang="fa-IR" sz="2400" dirty="0"/>
              <a:t>یکی از مهم ترین ویژگیهای اندودهای نما ، عملکرد آنها در برابر آب و بخار آب است . اندود با توجه به منطقه اقلیمی باید به گونه ای انتخاب شود که مانع از ورود بیش از اندازه آب، باران و ایجاد خرابی گردد.</a:t>
            </a:r>
            <a:endParaRPr lang="en-US" sz="2400" dirty="0"/>
          </a:p>
          <a:p>
            <a:pPr algn="r"/>
            <a:r>
              <a:rPr lang="fa-IR" sz="2400" dirty="0"/>
              <a:t> </a:t>
            </a:r>
            <a:endParaRPr lang="en-US" sz="2400" dirty="0"/>
          </a:p>
          <a:p>
            <a:pPr algn="r"/>
            <a:r>
              <a:rPr lang="fa-IR" sz="2400" dirty="0"/>
              <a:t> اگر احتمال وجود میعان و به خصوص یخ زدگی در زیر لایه اندود وجود داشته</a:t>
            </a:r>
            <a:endParaRPr lang="en-US" sz="2400" dirty="0"/>
          </a:p>
          <a:p>
            <a:pPr algn="r"/>
            <a:r>
              <a:rPr lang="fa-IR" sz="2400" dirty="0"/>
              <a:t>باشد خسارات قابل ملاحظه ای به ساختمان وارد می شود ودر این مورد حتما باید تمهیدات خاص به عمل اید.بنابراین هر چند که حرارت و رطوبت متناسب ویکنواخت دو عامل تعیین کننده آسایش در محیط زندگی اند ولی باید تاثیر آن را بر پوسته ودیگر اجزا دیوار بررسی کرد</a:t>
            </a:r>
            <a:r>
              <a:rPr lang="fa-IR" dirty="0"/>
              <a:t>.</a:t>
            </a:r>
            <a:endParaRPr lang="en-US" dirty="0"/>
          </a:p>
        </p:txBody>
      </p:sp>
    </p:spTree>
    <p:extLst>
      <p:ext uri="{BB962C8B-B14F-4D97-AF65-F5344CB8AC3E}">
        <p14:creationId xmlns:p14="http://schemas.microsoft.com/office/powerpoint/2010/main" val="958456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6600" y="304800"/>
            <a:ext cx="2390398" cy="707886"/>
          </a:xfrm>
          <a:prstGeom prst="rect">
            <a:avLst/>
          </a:prstGeom>
        </p:spPr>
        <p:txBody>
          <a:bodyPr wrap="none">
            <a:spAutoFit/>
          </a:bodyPr>
          <a:lstStyle/>
          <a:p>
            <a:r>
              <a:rPr lang="ar-SA" sz="4000" b="1" dirty="0">
                <a:solidFill>
                  <a:srgbClr val="FF0000"/>
                </a:solidFill>
              </a:rPr>
              <a:t>انواع اندودها</a:t>
            </a:r>
            <a:endParaRPr lang="en-US" sz="4000" dirty="0">
              <a:solidFill>
                <a:srgbClr val="FF0000"/>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719093817"/>
              </p:ext>
            </p:extLst>
          </p:nvPr>
        </p:nvGraphicFramePr>
        <p:xfrm>
          <a:off x="381000" y="1954144"/>
          <a:ext cx="8293553" cy="4370456"/>
        </p:xfrm>
        <a:graphic>
          <a:graphicData uri="http://schemas.openxmlformats.org/drawingml/2006/table">
            <a:tbl>
              <a:tblPr firstRow="1" firstCol="1" bandRow="1">
                <a:tableStyleId>{5C22544A-7EE6-4342-B048-85BDC9FD1C3A}</a:tableStyleId>
              </a:tblPr>
              <a:tblGrid>
                <a:gridCol w="4521072"/>
                <a:gridCol w="3772481"/>
              </a:tblGrid>
              <a:tr h="790672">
                <a:tc>
                  <a:txBody>
                    <a:bodyPr/>
                    <a:lstStyle/>
                    <a:p>
                      <a:pPr marL="228600" marR="0" algn="r" rtl="0">
                        <a:lnSpc>
                          <a:spcPct val="115000"/>
                        </a:lnSpc>
                        <a:spcBef>
                          <a:spcPts val="0"/>
                        </a:spcBef>
                        <a:spcAft>
                          <a:spcPts val="0"/>
                        </a:spcAft>
                      </a:pPr>
                      <a:r>
                        <a:rPr lang="fa-IR" sz="1600" dirty="0">
                          <a:effectLst/>
                        </a:rPr>
                        <a:t>ریگ آهک</a:t>
                      </a:r>
                      <a:endParaRPr lang="en-US" sz="1100" dirty="0">
                        <a:effectLst/>
                        <a:latin typeface="Calibri"/>
                        <a:ea typeface="Calibri"/>
                        <a:cs typeface="Arial"/>
                      </a:endParaRPr>
                    </a:p>
                  </a:txBody>
                  <a:tcPr marL="73025" marR="73025" marT="0" marB="0"/>
                </a:tc>
                <a:tc>
                  <a:txBody>
                    <a:bodyPr/>
                    <a:lstStyle/>
                    <a:p>
                      <a:pPr marL="228600" marR="0" algn="r" rtl="0">
                        <a:lnSpc>
                          <a:spcPct val="115000"/>
                        </a:lnSpc>
                        <a:spcBef>
                          <a:spcPts val="0"/>
                        </a:spcBef>
                        <a:spcAft>
                          <a:spcPts val="0"/>
                        </a:spcAft>
                      </a:pPr>
                      <a:r>
                        <a:rPr lang="fa-IR" sz="1600">
                          <a:effectLst/>
                        </a:rPr>
                        <a:t>ساروج( در انواع گوناگون)</a:t>
                      </a:r>
                      <a:endParaRPr lang="en-US" sz="1100">
                        <a:effectLst/>
                        <a:latin typeface="Calibri"/>
                        <a:ea typeface="Calibri"/>
                        <a:cs typeface="Arial"/>
                      </a:endParaRPr>
                    </a:p>
                  </a:txBody>
                  <a:tcPr marL="73025" marR="73025" marT="0" marB="0"/>
                </a:tc>
              </a:tr>
              <a:tr h="1081261">
                <a:tc>
                  <a:txBody>
                    <a:bodyPr/>
                    <a:lstStyle/>
                    <a:p>
                      <a:pPr marL="228600" marR="0" algn="r" rtl="0">
                        <a:lnSpc>
                          <a:spcPct val="115000"/>
                        </a:lnSpc>
                        <a:spcBef>
                          <a:spcPts val="0"/>
                        </a:spcBef>
                        <a:spcAft>
                          <a:spcPts val="0"/>
                        </a:spcAft>
                      </a:pPr>
                      <a:r>
                        <a:rPr lang="fa-IR" sz="1600">
                          <a:effectLst/>
                        </a:rPr>
                        <a:t>گچ به تنهایی یا با ترکیب کتیرا یا لاجورد</a:t>
                      </a:r>
                      <a:endParaRPr lang="en-US" sz="1100">
                        <a:effectLst/>
                        <a:latin typeface="Calibri"/>
                        <a:ea typeface="Calibri"/>
                        <a:cs typeface="Arial"/>
                      </a:endParaRPr>
                    </a:p>
                  </a:txBody>
                  <a:tcPr marL="73025" marR="73025" marT="0" marB="0"/>
                </a:tc>
                <a:tc>
                  <a:txBody>
                    <a:bodyPr/>
                    <a:lstStyle/>
                    <a:p>
                      <a:pPr marL="228600" marR="0" algn="r" rtl="0">
                        <a:lnSpc>
                          <a:spcPct val="115000"/>
                        </a:lnSpc>
                        <a:spcBef>
                          <a:spcPts val="0"/>
                        </a:spcBef>
                        <a:spcAft>
                          <a:spcPts val="0"/>
                        </a:spcAft>
                      </a:pPr>
                      <a:r>
                        <a:rPr lang="fa-IR" sz="1600">
                          <a:effectLst/>
                        </a:rPr>
                        <a:t>کاهگل( در انواع گوناگون)</a:t>
                      </a:r>
                      <a:endParaRPr lang="en-US" sz="1100">
                        <a:effectLst/>
                        <a:latin typeface="Calibri"/>
                        <a:ea typeface="Calibri"/>
                        <a:cs typeface="Arial"/>
                      </a:endParaRPr>
                    </a:p>
                  </a:txBody>
                  <a:tcPr marL="73025" marR="73025" marT="0" marB="0"/>
                </a:tc>
              </a:tr>
              <a:tr h="888082">
                <a:tc>
                  <a:txBody>
                    <a:bodyPr/>
                    <a:lstStyle/>
                    <a:p>
                      <a:pPr marL="228600" marR="0" algn="r" rtl="0">
                        <a:lnSpc>
                          <a:spcPct val="115000"/>
                        </a:lnSpc>
                        <a:spcBef>
                          <a:spcPts val="0"/>
                        </a:spcBef>
                        <a:spcAft>
                          <a:spcPts val="0"/>
                        </a:spcAft>
                      </a:pPr>
                      <a:r>
                        <a:rPr lang="fa-IR" sz="1600" dirty="0">
                          <a:effectLst/>
                        </a:rPr>
                        <a:t>گرد فلز</a:t>
                      </a:r>
                      <a:endParaRPr lang="en-US" sz="1100" dirty="0">
                        <a:effectLst/>
                        <a:latin typeface="Calibri"/>
                        <a:ea typeface="Calibri"/>
                        <a:cs typeface="Arial"/>
                      </a:endParaRPr>
                    </a:p>
                  </a:txBody>
                  <a:tcPr marL="73025" marR="73025" marT="0" marB="0"/>
                </a:tc>
                <a:tc>
                  <a:txBody>
                    <a:bodyPr/>
                    <a:lstStyle/>
                    <a:p>
                      <a:pPr marL="228600" marR="0" algn="r" rtl="0">
                        <a:lnSpc>
                          <a:spcPct val="115000"/>
                        </a:lnSpc>
                        <a:spcBef>
                          <a:spcPts val="0"/>
                        </a:spcBef>
                        <a:spcAft>
                          <a:spcPts val="0"/>
                        </a:spcAft>
                      </a:pPr>
                      <a:r>
                        <a:rPr lang="fa-IR" sz="1600">
                          <a:effectLst/>
                        </a:rPr>
                        <a:t>گچ و خاک</a:t>
                      </a:r>
                      <a:endParaRPr lang="en-US" sz="1100">
                        <a:effectLst/>
                        <a:latin typeface="Calibri"/>
                        <a:ea typeface="Calibri"/>
                        <a:cs typeface="Arial"/>
                      </a:endParaRPr>
                    </a:p>
                  </a:txBody>
                  <a:tcPr marL="73025" marR="73025" marT="0" marB="0"/>
                </a:tc>
              </a:tr>
              <a:tr h="790672">
                <a:tc>
                  <a:txBody>
                    <a:bodyPr/>
                    <a:lstStyle/>
                    <a:p>
                      <a:pPr marL="228600" marR="0" algn="r" rtl="0">
                        <a:lnSpc>
                          <a:spcPct val="115000"/>
                        </a:lnSpc>
                        <a:spcBef>
                          <a:spcPts val="0"/>
                        </a:spcBef>
                        <a:spcAft>
                          <a:spcPts val="0"/>
                        </a:spcAft>
                      </a:pPr>
                      <a:r>
                        <a:rPr lang="fa-IR" sz="1600">
                          <a:effectLst/>
                        </a:rPr>
                        <a:t>روغن چوب</a:t>
                      </a:r>
                      <a:endParaRPr lang="en-US" sz="1100">
                        <a:effectLst/>
                        <a:latin typeface="Calibri"/>
                        <a:ea typeface="Calibri"/>
                        <a:cs typeface="Arial"/>
                      </a:endParaRPr>
                    </a:p>
                  </a:txBody>
                  <a:tcPr marL="73025" marR="73025" marT="0" marB="0"/>
                </a:tc>
                <a:tc>
                  <a:txBody>
                    <a:bodyPr/>
                    <a:lstStyle/>
                    <a:p>
                      <a:pPr marL="228600" marR="0" algn="r" rtl="0">
                        <a:lnSpc>
                          <a:spcPct val="115000"/>
                        </a:lnSpc>
                        <a:spcBef>
                          <a:spcPts val="0"/>
                        </a:spcBef>
                        <a:spcAft>
                          <a:spcPts val="0"/>
                        </a:spcAft>
                      </a:pPr>
                      <a:r>
                        <a:rPr lang="fa-IR" sz="1600">
                          <a:effectLst/>
                        </a:rPr>
                        <a:t>گل و ریگ(سیم گل)</a:t>
                      </a:r>
                      <a:endParaRPr lang="en-US" sz="1100">
                        <a:effectLst/>
                        <a:latin typeface="Calibri"/>
                        <a:ea typeface="Calibri"/>
                        <a:cs typeface="Arial"/>
                      </a:endParaRPr>
                    </a:p>
                  </a:txBody>
                  <a:tcPr marL="73025" marR="73025" marT="0" marB="0"/>
                </a:tc>
              </a:tr>
              <a:tr h="819769">
                <a:tc>
                  <a:txBody>
                    <a:bodyPr/>
                    <a:lstStyle/>
                    <a:p>
                      <a:pPr marL="0" marR="0" algn="r" rtl="0">
                        <a:lnSpc>
                          <a:spcPct val="115000"/>
                        </a:lnSpc>
                        <a:spcBef>
                          <a:spcPts val="0"/>
                        </a:spcBef>
                        <a:spcAft>
                          <a:spcPts val="0"/>
                        </a:spcAft>
                      </a:pPr>
                      <a:r>
                        <a:rPr lang="en-US" sz="1600">
                          <a:effectLst/>
                        </a:rPr>
                        <a:t> </a:t>
                      </a:r>
                      <a:endParaRPr lang="en-US" sz="1100">
                        <a:effectLst/>
                        <a:latin typeface="Calibri"/>
                        <a:ea typeface="Calibri"/>
                        <a:cs typeface="Arial"/>
                      </a:endParaRPr>
                    </a:p>
                  </a:txBody>
                  <a:tcPr marL="73025" marR="73025" marT="0" marB="0"/>
                </a:tc>
                <a:tc>
                  <a:txBody>
                    <a:bodyPr/>
                    <a:lstStyle/>
                    <a:p>
                      <a:pPr marL="228600" marR="0" algn="r" rtl="0">
                        <a:lnSpc>
                          <a:spcPct val="115000"/>
                        </a:lnSpc>
                        <a:spcBef>
                          <a:spcPts val="0"/>
                        </a:spcBef>
                        <a:spcAft>
                          <a:spcPts val="0"/>
                        </a:spcAft>
                      </a:pPr>
                      <a:r>
                        <a:rPr lang="fa-IR" sz="1600" dirty="0">
                          <a:effectLst/>
                        </a:rPr>
                        <a:t>قیر</a:t>
                      </a:r>
                      <a:endParaRPr lang="en-US" sz="1100" dirty="0">
                        <a:effectLst/>
                        <a:latin typeface="Calibri"/>
                        <a:ea typeface="Calibri"/>
                        <a:cs typeface="Arial"/>
                      </a:endParaRPr>
                    </a:p>
                  </a:txBody>
                  <a:tcPr marL="73025" marR="73025" marT="0" marB="0"/>
                </a:tc>
              </a:tr>
            </a:tbl>
          </a:graphicData>
        </a:graphic>
      </p:graphicFrame>
      <p:sp>
        <p:nvSpPr>
          <p:cNvPr id="4" name="Rectangle 1"/>
          <p:cNvSpPr>
            <a:spLocks noChangeArrowheads="1"/>
          </p:cNvSpPr>
          <p:nvPr/>
        </p:nvSpPr>
        <p:spPr bwMode="auto">
          <a:xfrm>
            <a:off x="3276600" y="1246257"/>
            <a:ext cx="539795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اندودها انواع گوناگون دارند و عمدتا عبارت اند از</a:t>
            </a:r>
            <a:r>
              <a:rPr kumimoji="0" lang="en-US" sz="2400" b="0" i="0" u="none" strike="noStrike" cap="none" normalizeH="0" baseline="0" dirty="0" smtClean="0">
                <a:ln>
                  <a:noFill/>
                </a:ln>
                <a:effectLst/>
                <a:latin typeface="B Nazanin"/>
                <a:ea typeface="Times New Roman" pitchFamily="18" charset="0"/>
                <a:cs typeface="Arial" pitchFamily="34" charset="0"/>
              </a:rPr>
              <a:t>:</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2542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0" y="304800"/>
            <a:ext cx="1678665" cy="707886"/>
          </a:xfrm>
          <a:prstGeom prst="rect">
            <a:avLst/>
          </a:prstGeom>
        </p:spPr>
        <p:txBody>
          <a:bodyPr wrap="none">
            <a:spAutoFit/>
          </a:bodyPr>
          <a:lstStyle/>
          <a:p>
            <a:r>
              <a:rPr lang="ar-SA" sz="4000" b="1" dirty="0">
                <a:solidFill>
                  <a:srgbClr val="FF0000"/>
                </a:solidFill>
              </a:rPr>
              <a:t>اندود قیر</a:t>
            </a:r>
            <a:endParaRPr lang="en-US" sz="4000" dirty="0">
              <a:solidFill>
                <a:srgbClr val="FF0000"/>
              </a:solidFill>
            </a:endParaRPr>
          </a:p>
        </p:txBody>
      </p:sp>
      <p:sp>
        <p:nvSpPr>
          <p:cNvPr id="3" name="Rectangle 2"/>
          <p:cNvSpPr/>
          <p:nvPr/>
        </p:nvSpPr>
        <p:spPr>
          <a:xfrm>
            <a:off x="381000" y="1443841"/>
            <a:ext cx="8382000" cy="4524315"/>
          </a:xfrm>
          <a:prstGeom prst="rect">
            <a:avLst/>
          </a:prstGeom>
        </p:spPr>
        <p:txBody>
          <a:bodyPr wrap="square">
            <a:spAutoFit/>
          </a:bodyPr>
          <a:lstStyle/>
          <a:p>
            <a:pPr algn="r"/>
            <a:r>
              <a:rPr lang="ar-SA" sz="2400" dirty="0"/>
              <a:t>استفاده از قیر به عنوان اندود و عایق از گذشته های دور در ایران معمول بود:</a:t>
            </a:r>
            <a:endParaRPr lang="en-US" sz="2400" dirty="0"/>
          </a:p>
          <a:p>
            <a:pPr algn="r"/>
            <a:r>
              <a:rPr lang="ar-SA" sz="2400" dirty="0"/>
              <a:t>دوران ایلامی</a:t>
            </a:r>
            <a:endParaRPr lang="en-US" sz="2400" dirty="0"/>
          </a:p>
          <a:p>
            <a:pPr algn="r"/>
            <a:r>
              <a:rPr lang="ar-SA" sz="2400" dirty="0"/>
              <a:t>آرامگاههای زیرزمینی چغازنبیل در بیرون شهر دورانتاش</a:t>
            </a:r>
            <a:endParaRPr lang="en-US" sz="2400" dirty="0"/>
          </a:p>
          <a:p>
            <a:pPr algn="r"/>
            <a:r>
              <a:rPr lang="en-US" sz="2400" dirty="0"/>
              <a:t> </a:t>
            </a:r>
            <a:r>
              <a:rPr lang="ar-SA" sz="2400" dirty="0"/>
              <a:t>بناهای شوش</a:t>
            </a:r>
            <a:endParaRPr lang="en-US" sz="2400" dirty="0"/>
          </a:p>
          <a:p>
            <a:pPr algn="r"/>
            <a:r>
              <a:rPr lang="ar-SA" sz="2400" dirty="0"/>
              <a:t> </a:t>
            </a:r>
            <a:endParaRPr lang="en-US" sz="2400" dirty="0"/>
          </a:p>
          <a:p>
            <a:pPr algn="r"/>
            <a:r>
              <a:rPr lang="en-US" sz="2400" dirty="0"/>
              <a:t> </a:t>
            </a:r>
          </a:p>
          <a:p>
            <a:pPr algn="r"/>
            <a:r>
              <a:rPr lang="en-US" sz="2400" dirty="0"/>
              <a:t> </a:t>
            </a:r>
          </a:p>
          <a:p>
            <a:pPr algn="r"/>
            <a:r>
              <a:rPr lang="ar-SA" sz="2400" dirty="0"/>
              <a:t>در دوران اسلامی نیز قدیمی ترین بنایی که در آن از قیر و گونی به عنوان عایق بندی استفاده شده است قلعه استخر بار(بین راه تخت جمشید و سد درود زن) فارس است مربوط به دوران عضدالدوله دیلمی.</a:t>
            </a:r>
            <a:endParaRPr lang="en-US" sz="2400" dirty="0"/>
          </a:p>
          <a:p>
            <a:pPr algn="r"/>
            <a:r>
              <a:rPr lang="ar-SA" sz="2400" dirty="0"/>
              <a:t>همین طور در بند امیر فارس نیز در همین دوره از قیر به عنوان عایق استفاده کرده اند.</a:t>
            </a:r>
            <a:endParaRPr lang="en-US" sz="2400" dirty="0"/>
          </a:p>
        </p:txBody>
      </p:sp>
    </p:spTree>
    <p:extLst>
      <p:ext uri="{BB962C8B-B14F-4D97-AF65-F5344CB8AC3E}">
        <p14:creationId xmlns:p14="http://schemas.microsoft.com/office/powerpoint/2010/main" val="2157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lenovo\Desktop\jh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370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heel(1)">
                                      <p:cBhvr>
                                        <p:cTn id="7"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0400" y="228600"/>
            <a:ext cx="2839239" cy="707886"/>
          </a:xfrm>
          <a:prstGeom prst="rect">
            <a:avLst/>
          </a:prstGeom>
        </p:spPr>
        <p:txBody>
          <a:bodyPr wrap="none">
            <a:spAutoFit/>
          </a:bodyPr>
          <a:lstStyle/>
          <a:p>
            <a:r>
              <a:rPr lang="en-US" b="1" dirty="0"/>
              <a:t> </a:t>
            </a:r>
            <a:r>
              <a:rPr lang="ar-SA" sz="4000" b="1" dirty="0">
                <a:solidFill>
                  <a:srgbClr val="FF0000"/>
                </a:solidFill>
              </a:rPr>
              <a:t>اندود با گرد فلز</a:t>
            </a:r>
            <a:endParaRPr lang="en-US" sz="4000" dirty="0">
              <a:solidFill>
                <a:srgbClr val="FF0000"/>
              </a:solidFill>
            </a:endParaRPr>
          </a:p>
        </p:txBody>
      </p:sp>
      <p:sp>
        <p:nvSpPr>
          <p:cNvPr id="3" name="Rectangle 2"/>
          <p:cNvSpPr/>
          <p:nvPr/>
        </p:nvSpPr>
        <p:spPr>
          <a:xfrm>
            <a:off x="228600" y="1600200"/>
            <a:ext cx="8610600" cy="4154984"/>
          </a:xfrm>
          <a:prstGeom prst="rect">
            <a:avLst/>
          </a:prstGeom>
        </p:spPr>
        <p:txBody>
          <a:bodyPr wrap="square">
            <a:spAutoFit/>
          </a:bodyPr>
          <a:lstStyle/>
          <a:p>
            <a:pPr algn="r"/>
            <a:r>
              <a:rPr lang="ar-SA" sz="2400" dirty="0"/>
              <a:t>استفاده از فلزاتی چون نقره، طلا، لاجورد و شنگرف برای اندود معمول بوده است. ضمنا در رنگ کاری ساختمانها نیز استفاده از فلز بصورت پوره آن رایج بود.</a:t>
            </a:r>
            <a:endParaRPr lang="en-US" sz="2400" dirty="0"/>
          </a:p>
          <a:p>
            <a:pPr algn="r"/>
            <a:r>
              <a:rPr lang="ar-SA" sz="2400" dirty="0"/>
              <a:t>در اماکن متبرکه که طلاکاری به عنوان آمود زیاد مقبول بود، زیربخشی را که قرار بود طلاکاری شود اول با شنگرف اندود می کردند تا کاملا طلا را به خود جذب کند.</a:t>
            </a:r>
            <a:endParaRPr lang="en-US" sz="2400" dirty="0"/>
          </a:p>
          <a:p>
            <a:pPr algn="r"/>
            <a:r>
              <a:rPr lang="ar-SA" sz="2400" dirty="0"/>
              <a:t> </a:t>
            </a:r>
            <a:endParaRPr lang="en-US" sz="2400" dirty="0"/>
          </a:p>
          <a:p>
            <a:pPr algn="r"/>
            <a:r>
              <a:rPr lang="en-US" sz="2400" dirty="0"/>
              <a:t> </a:t>
            </a:r>
          </a:p>
          <a:p>
            <a:pPr algn="r"/>
            <a:r>
              <a:rPr lang="ar-SA" sz="2400" dirty="0"/>
              <a:t>طلا را بصورت ورقه های بسیار نازک ( نازک تر از پوست پیاز ) روی زمینه شنگرف می چسباندند بعد نقش را روی آن درمی آوردند و با گرد طلا آن را پرداخت می کردند. چینی خانه اردبیل نمونه خوبی از این گونه طلاکاری است.شنگرف را چه به صورت آستر زیرطلاکاری و چه به صورت اندود با گوگرد مخلوط می کردند تا کار با آن آسانتر باشد و رنگ بهتری پیدا کند.</a:t>
            </a:r>
            <a:endParaRPr lang="en-US" sz="2400" dirty="0"/>
          </a:p>
        </p:txBody>
      </p:sp>
    </p:spTree>
    <p:extLst>
      <p:ext uri="{BB962C8B-B14F-4D97-AF65-F5344CB8AC3E}">
        <p14:creationId xmlns:p14="http://schemas.microsoft.com/office/powerpoint/2010/main" val="73057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228600"/>
            <a:ext cx="5867400" cy="984885"/>
          </a:xfrm>
          <a:prstGeom prst="rect">
            <a:avLst/>
          </a:prstGeom>
        </p:spPr>
        <p:txBody>
          <a:bodyPr wrap="square">
            <a:spAutoFit/>
          </a:bodyPr>
          <a:lstStyle/>
          <a:p>
            <a:pPr rtl="1"/>
            <a:r>
              <a:rPr lang="fa-IR" dirty="0"/>
              <a:t> </a:t>
            </a:r>
            <a:endParaRPr lang="en-US" dirty="0"/>
          </a:p>
          <a:p>
            <a:r>
              <a:rPr lang="fa-IR" sz="4000" b="1" dirty="0">
                <a:solidFill>
                  <a:srgbClr val="FF0000"/>
                </a:solidFill>
              </a:rPr>
              <a:t>استفاده از روغن به عنوان اندود</a:t>
            </a:r>
            <a:endParaRPr lang="en-US" sz="4000" dirty="0">
              <a:solidFill>
                <a:srgbClr val="FF0000"/>
              </a:solidFill>
            </a:endParaRPr>
          </a:p>
        </p:txBody>
      </p:sp>
      <p:sp>
        <p:nvSpPr>
          <p:cNvPr id="3" name="Rectangle 2"/>
          <p:cNvSpPr/>
          <p:nvPr/>
        </p:nvSpPr>
        <p:spPr>
          <a:xfrm>
            <a:off x="228600" y="1582341"/>
            <a:ext cx="8610600" cy="4431983"/>
          </a:xfrm>
          <a:prstGeom prst="rect">
            <a:avLst/>
          </a:prstGeom>
        </p:spPr>
        <p:txBody>
          <a:bodyPr wrap="square">
            <a:spAutoFit/>
          </a:bodyPr>
          <a:lstStyle/>
          <a:p>
            <a:pPr algn="r"/>
            <a:r>
              <a:rPr lang="fa-IR" sz="2400" dirty="0"/>
              <a:t>برای درزبندی بخشی از اجزای بنا که در معرض آب قرار داشت، گاه به جای استفاده از ملات از نوعی روغن به عنوان اندود استفاده می کردند این روغن مخلوطی بود از سینکا و روغن بزرک که آن را با قلم مو روی ناودانها و لوله ها می کشیدند تا آب بندی شود و از ورود آب به داخل ساختمان جلوگیری گردد.</a:t>
            </a:r>
            <a:endParaRPr lang="en-US" sz="2400" dirty="0"/>
          </a:p>
          <a:p>
            <a:pPr algn="r"/>
            <a:r>
              <a:rPr lang="fa-IR" sz="2400" dirty="0"/>
              <a:t>برای چوبهایی هم که در بنا به کار می رفت معمولا از رنگ استفاده نمی کردند، رنگ خود چوب مطلوب بود. برای دوام و جلای بیشتر و حفاظت آن از موریانه از نوعی روغن استفاده می       کردند. این روغن از گیاه روغنی مَنداب  به دست می آمد. آن را داغ کرده در آن "زُدو"که نوعی صمغ از  درخت زردآلو است؛ می ریختند. بعد روغن را محکم با پارچه </a:t>
            </a:r>
            <a:r>
              <a:rPr lang="fa-IR" sz="2400" dirty="0" smtClean="0"/>
              <a:t>روی</a:t>
            </a:r>
          </a:p>
          <a:p>
            <a:pPr algn="r"/>
            <a:r>
              <a:rPr lang="fa-IR" sz="2400" dirty="0"/>
              <a:t>چوب می کشیدند. این روغن رنگ زیبا و اصلی چوب را عوض نمی کرد.</a:t>
            </a:r>
            <a:endParaRPr lang="en-US" sz="2400" dirty="0"/>
          </a:p>
          <a:p>
            <a:pPr algn="r"/>
            <a:r>
              <a:rPr lang="en-US" sz="2400" dirty="0"/>
              <a:t> </a:t>
            </a:r>
          </a:p>
          <a:p>
            <a:endParaRPr lang="en-US" dirty="0"/>
          </a:p>
        </p:txBody>
      </p:sp>
    </p:spTree>
    <p:extLst>
      <p:ext uri="{BB962C8B-B14F-4D97-AF65-F5344CB8AC3E}">
        <p14:creationId xmlns:p14="http://schemas.microsoft.com/office/powerpoint/2010/main" val="132133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4200" y="20782"/>
            <a:ext cx="2416046" cy="707886"/>
          </a:xfrm>
          <a:prstGeom prst="rect">
            <a:avLst/>
          </a:prstGeom>
        </p:spPr>
        <p:txBody>
          <a:bodyPr wrap="none">
            <a:spAutoFit/>
          </a:bodyPr>
          <a:lstStyle/>
          <a:p>
            <a:r>
              <a:rPr lang="en-US" sz="4000" dirty="0">
                <a:solidFill>
                  <a:srgbClr val="FF0000"/>
                </a:solidFill>
              </a:rPr>
              <a:t> </a:t>
            </a:r>
            <a:r>
              <a:rPr lang="ar-SA" sz="4000" dirty="0">
                <a:solidFill>
                  <a:srgbClr val="FF0000"/>
                </a:solidFill>
              </a:rPr>
              <a:t>آژند = ملات</a:t>
            </a:r>
            <a:endParaRPr lang="en-US" sz="4000" dirty="0">
              <a:solidFill>
                <a:srgbClr val="FF0000"/>
              </a:solidFill>
            </a:endParaRPr>
          </a:p>
        </p:txBody>
      </p:sp>
      <p:sp>
        <p:nvSpPr>
          <p:cNvPr id="3" name="Rectangle 2"/>
          <p:cNvSpPr/>
          <p:nvPr/>
        </p:nvSpPr>
        <p:spPr>
          <a:xfrm>
            <a:off x="228600" y="728668"/>
            <a:ext cx="8610600" cy="6001643"/>
          </a:xfrm>
          <a:prstGeom prst="rect">
            <a:avLst/>
          </a:prstGeom>
        </p:spPr>
        <p:txBody>
          <a:bodyPr wrap="square">
            <a:spAutoFit/>
          </a:bodyPr>
          <a:lstStyle/>
          <a:p>
            <a:pPr algn="r"/>
            <a:r>
              <a:rPr lang="ar-SA" sz="2400" dirty="0"/>
              <a:t>آژند در تعریف عامه همان ملات است. ملات ماده ای است خمیری شکل</a:t>
            </a:r>
            <a:endParaRPr lang="en-US" sz="2400" dirty="0"/>
          </a:p>
          <a:p>
            <a:pPr algn="r"/>
            <a:r>
              <a:rPr lang="ar-SA" sz="2400" dirty="0"/>
              <a:t>که میان قطعات مصالح بنایی را پر می کند و نقش پیوند دهنده  نیز دارد.</a:t>
            </a:r>
            <a:endParaRPr lang="en-US" sz="2400" dirty="0"/>
          </a:p>
          <a:p>
            <a:pPr algn="r"/>
            <a:r>
              <a:rPr lang="ar-SA" sz="2400" dirty="0"/>
              <a:t>آژند متشکل از چند ماده ساختمانی است.</a:t>
            </a:r>
            <a:endParaRPr lang="en-US" sz="2400" dirty="0"/>
          </a:p>
          <a:p>
            <a:pPr algn="r"/>
            <a:r>
              <a:rPr lang="ar-SA" sz="2400" dirty="0"/>
              <a:t>ماده ی خمیری و چسبنده ای است.</a:t>
            </a:r>
            <a:endParaRPr lang="en-US" sz="2400" dirty="0"/>
          </a:p>
          <a:p>
            <a:pPr algn="r"/>
            <a:r>
              <a:rPr lang="ar-SA" sz="2400" dirty="0"/>
              <a:t>جهت اتصال رجها به یکدیگر استفاده می شود.</a:t>
            </a:r>
            <a:endParaRPr lang="en-US" sz="2400" dirty="0"/>
          </a:p>
          <a:p>
            <a:pPr algn="r"/>
            <a:r>
              <a:rPr lang="ar-SA" sz="2400" dirty="0"/>
              <a:t>برای به وجود آوردن جسم واحدی از اسکلت و استخوان بندی ساختمان به کار می رود.</a:t>
            </a:r>
            <a:endParaRPr lang="en-US" sz="2400" dirty="0"/>
          </a:p>
          <a:p>
            <a:pPr algn="r"/>
            <a:r>
              <a:rPr lang="ar-SA" sz="2400" dirty="0"/>
              <a:t>وجود ملات باعث می شود که ساختمان به صورت یکپارچه در آید.</a:t>
            </a:r>
            <a:endParaRPr lang="en-US" sz="2400" dirty="0"/>
          </a:p>
          <a:p>
            <a:pPr algn="r"/>
            <a:r>
              <a:rPr lang="en-US" sz="2400" dirty="0"/>
              <a:t> </a:t>
            </a:r>
          </a:p>
          <a:p>
            <a:pPr algn="r"/>
            <a:r>
              <a:rPr lang="en-US" sz="2400" dirty="0"/>
              <a:t>   </a:t>
            </a:r>
            <a:r>
              <a:rPr lang="ar-SA" sz="2400" dirty="0"/>
              <a:t>ملات مرغوب اولا قامت بنا را استوار ساخته و در ثانی در اثر یکپارچگی قطعات سبب انتقال نیروها به قسمتهای زیرین اسکلت ساختمان می شود.</a:t>
            </a:r>
            <a:endParaRPr lang="en-US" sz="2400" dirty="0"/>
          </a:p>
          <a:p>
            <a:pPr algn="r"/>
            <a:r>
              <a:rPr lang="ar-SA" sz="2400" dirty="0"/>
              <a:t>نکته مهم در کاربرد ملات آن است که باید با مصالح هم خوانی داشته باشد. مثلا در بنایی با خشت خام ملات باید فقط گل و یا مشابه آن باشد.</a:t>
            </a:r>
            <a:endParaRPr lang="en-US" sz="2400" dirty="0"/>
          </a:p>
          <a:p>
            <a:pPr algn="r"/>
            <a:r>
              <a:rPr lang="en-US" sz="2400" dirty="0"/>
              <a:t>   </a:t>
            </a:r>
            <a:r>
              <a:rPr lang="ar-SA" sz="2400" dirty="0"/>
              <a:t>تجربه عمومی چنین است که اگر ملات سست تر از مصالح باشد پس از مدتی از بین میرود و قطعات از هم جدا می شود، و اگر ملات سخت تر از مصالح باشد مصالح از بین می رود و ملات باقی می ماند که هر دو بسیار نامطلوب است.</a:t>
            </a:r>
            <a:endParaRPr lang="en-US" sz="2400" dirty="0"/>
          </a:p>
        </p:txBody>
      </p:sp>
    </p:spTree>
    <p:extLst>
      <p:ext uri="{BB962C8B-B14F-4D97-AF65-F5344CB8AC3E}">
        <p14:creationId xmlns:p14="http://schemas.microsoft.com/office/powerpoint/2010/main" val="126869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3952" y="762000"/>
            <a:ext cx="5719836" cy="584775"/>
          </a:xfrm>
          <a:prstGeom prst="rect">
            <a:avLst/>
          </a:prstGeom>
        </p:spPr>
        <p:txBody>
          <a:bodyPr wrap="none">
            <a:spAutoFit/>
          </a:bodyPr>
          <a:lstStyle/>
          <a:p>
            <a:r>
              <a:rPr lang="fa-IR" sz="3200" dirty="0">
                <a:solidFill>
                  <a:srgbClr val="FF0000"/>
                </a:solidFill>
              </a:rPr>
              <a:t>ملات از دو قسمت اصلی تشکیل می شود:</a:t>
            </a:r>
            <a:endParaRPr lang="en-US" sz="3200" dirty="0">
              <a:solidFill>
                <a:srgbClr val="FF0000"/>
              </a:solidFill>
            </a:endParaRPr>
          </a:p>
        </p:txBody>
      </p:sp>
      <p:sp>
        <p:nvSpPr>
          <p:cNvPr id="3" name="Rectangle 2"/>
          <p:cNvSpPr/>
          <p:nvPr/>
        </p:nvSpPr>
        <p:spPr>
          <a:xfrm>
            <a:off x="457200" y="1981200"/>
            <a:ext cx="8262788" cy="1569660"/>
          </a:xfrm>
          <a:prstGeom prst="rect">
            <a:avLst/>
          </a:prstGeom>
        </p:spPr>
        <p:txBody>
          <a:bodyPr wrap="square">
            <a:spAutoFit/>
          </a:bodyPr>
          <a:lstStyle/>
          <a:p>
            <a:pPr algn="r"/>
            <a:r>
              <a:rPr lang="fa-IR" sz="2400" dirty="0"/>
              <a:t>چسب(ماده ی چسبنده) که دارای حجم کمی است.</a:t>
            </a:r>
            <a:endParaRPr lang="en-US" sz="2400" dirty="0"/>
          </a:p>
          <a:p>
            <a:pPr algn="r"/>
            <a:r>
              <a:rPr lang="fa-IR" sz="2400" dirty="0"/>
              <a:t>جسم پر کننده که تقریبا در حدود</a:t>
            </a:r>
            <a:r>
              <a:rPr lang="en-US" sz="2400" dirty="0"/>
              <a:t> 80</a:t>
            </a:r>
            <a:r>
              <a:rPr lang="fa-IR" sz="2400" dirty="0"/>
              <a:t> درصد حجم ملات را تشکیل می دهد.</a:t>
            </a:r>
            <a:endParaRPr lang="en-US" sz="2400" dirty="0"/>
          </a:p>
          <a:p>
            <a:pPr algn="r"/>
            <a:r>
              <a:rPr lang="fa-IR" sz="2400" dirty="0"/>
              <a:t>برای مثال در یک ملات گچ و خاک می توان گچ را به عنوان جسم چسبنده و خاک را به عنوان جسم پر کننده معرفی کرد.</a:t>
            </a:r>
            <a:endParaRPr lang="en-US" sz="2400" dirty="0"/>
          </a:p>
        </p:txBody>
      </p:sp>
    </p:spTree>
    <p:extLst>
      <p:ext uri="{BB962C8B-B14F-4D97-AF65-F5344CB8AC3E}">
        <p14:creationId xmlns:p14="http://schemas.microsoft.com/office/powerpoint/2010/main" val="1133695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0"/>
            <a:ext cx="2810385" cy="707886"/>
          </a:xfrm>
          <a:prstGeom prst="rect">
            <a:avLst/>
          </a:prstGeom>
        </p:spPr>
        <p:txBody>
          <a:bodyPr wrap="none">
            <a:spAutoFit/>
          </a:bodyPr>
          <a:lstStyle/>
          <a:p>
            <a:r>
              <a:rPr lang="ar-SA" sz="4000" b="1" dirty="0">
                <a:solidFill>
                  <a:srgbClr val="FF0000"/>
                </a:solidFill>
              </a:rPr>
              <a:t>خواص ملات ها</a:t>
            </a:r>
            <a:endParaRPr lang="en-US" sz="4000" dirty="0">
              <a:solidFill>
                <a:srgbClr val="FF0000"/>
              </a:solidFill>
            </a:endParaRPr>
          </a:p>
        </p:txBody>
      </p:sp>
      <p:sp>
        <p:nvSpPr>
          <p:cNvPr id="3" name="Rectangle 2"/>
          <p:cNvSpPr/>
          <p:nvPr/>
        </p:nvSpPr>
        <p:spPr>
          <a:xfrm>
            <a:off x="0" y="838200"/>
            <a:ext cx="8915400" cy="5632311"/>
          </a:xfrm>
          <a:prstGeom prst="rect">
            <a:avLst/>
          </a:prstGeom>
        </p:spPr>
        <p:txBody>
          <a:bodyPr wrap="square">
            <a:spAutoFit/>
          </a:bodyPr>
          <a:lstStyle/>
          <a:p>
            <a:pPr algn="r"/>
            <a:r>
              <a:rPr lang="fa-IR" sz="2400" dirty="0"/>
              <a:t>ملات ها باید دارای خواص زیر باشند:</a:t>
            </a:r>
            <a:endParaRPr lang="en-US" sz="2400" dirty="0"/>
          </a:p>
          <a:p>
            <a:pPr algn="r"/>
            <a:r>
              <a:rPr lang="fa-IR" sz="2400" dirty="0"/>
              <a:t>ملات ها باید خاصیت چسبندگی داشته باشند.</a:t>
            </a:r>
            <a:endParaRPr lang="en-US" sz="2400" dirty="0"/>
          </a:p>
          <a:p>
            <a:pPr algn="r"/>
            <a:r>
              <a:rPr lang="fa-IR" sz="2400" dirty="0"/>
              <a:t>خاصیت چسبندگی در ملات باید حداکثر یکی دو ساعت پس از مصرف در ملات ظاهر شده و ساعت به حداکثر خود برسد.</a:t>
            </a:r>
            <a:r>
              <a:rPr lang="en-US" sz="2400" dirty="0"/>
              <a:t> 10 </a:t>
            </a:r>
            <a:r>
              <a:rPr lang="fa-IR" sz="2400" dirty="0"/>
              <a:t>الی </a:t>
            </a:r>
            <a:r>
              <a:rPr lang="en-US" sz="2400" dirty="0"/>
              <a:t>12</a:t>
            </a:r>
            <a:r>
              <a:rPr lang="fa-IR" sz="2400" dirty="0"/>
              <a:t>پس از</a:t>
            </a:r>
            <a:endParaRPr lang="en-US" sz="2400" dirty="0"/>
          </a:p>
          <a:p>
            <a:pPr algn="r"/>
            <a:r>
              <a:rPr lang="fa-IR" sz="2400" dirty="0"/>
              <a:t>ملات باید بتواند خاصیت چسبندگی و سایر خواص خود را برای مدت ها حفظ کند.</a:t>
            </a:r>
            <a:endParaRPr lang="en-US" sz="2400" dirty="0"/>
          </a:p>
          <a:p>
            <a:pPr algn="r"/>
            <a:r>
              <a:rPr lang="fa-IR" sz="2400" dirty="0"/>
              <a:t>ملات باید در مقابل عوامل جوی مقاوم باشد و خاصیت های خود را از دست ندهد.</a:t>
            </a:r>
            <a:endParaRPr lang="en-US" sz="2400" dirty="0"/>
          </a:p>
          <a:p>
            <a:pPr algn="r"/>
            <a:r>
              <a:rPr lang="fa-IR" sz="2400" dirty="0"/>
              <a:t>ملات باید باندازه ی کافی پلاستیک (شکل پذیر) باشد تا کارگران ساختمانی بتوانند آن را به خوبی روی دیوار و یا هر محلی دیگر پهن کرده و هر طور که بخواهد به آن شکل بدهد.</a:t>
            </a:r>
            <a:endParaRPr lang="en-US" sz="2400" dirty="0"/>
          </a:p>
          <a:p>
            <a:pPr algn="r"/>
            <a:r>
              <a:rPr lang="fa-IR" sz="2400" dirty="0"/>
              <a:t>ملات باید نفوذپذیر باشد تا بتواند در قطعات مجاور نفوذ کرده و موجب چسبیدن آن ها به خود شود.</a:t>
            </a:r>
            <a:endParaRPr lang="en-US" sz="2400" dirty="0"/>
          </a:p>
          <a:p>
            <a:pPr algn="r"/>
            <a:r>
              <a:rPr lang="fa-IR" sz="2400" dirty="0"/>
              <a:t>ملات باید بتواند در مقابل نیروهای فشاری و کششی ساختمان باندازه ی کافی مقاوم باشد.</a:t>
            </a:r>
            <a:endParaRPr lang="en-US" sz="2400" dirty="0"/>
          </a:p>
          <a:p>
            <a:pPr algn="r"/>
            <a:r>
              <a:rPr lang="fa-IR" sz="2400" dirty="0"/>
              <a:t>حداقل مقاومت فشاری و کششی ملات باید مساوی ضعیف ترین عضو ساختمان باشد زیرا حداکثر مقاومت یک سازه مساوی با توان باربری ضعیف ترین عضو آن سازه است.</a:t>
            </a:r>
            <a:endParaRPr lang="en-US" sz="2400" dirty="0"/>
          </a:p>
          <a:p>
            <a:pPr algn="r"/>
            <a:r>
              <a:rPr lang="fa-IR" sz="2400" dirty="0"/>
              <a:t>ملات باید ارزان و فراوان باشد.</a:t>
            </a:r>
            <a:endParaRPr lang="en-US" sz="2400" dirty="0"/>
          </a:p>
        </p:txBody>
      </p:sp>
    </p:spTree>
    <p:extLst>
      <p:ext uri="{BB962C8B-B14F-4D97-AF65-F5344CB8AC3E}">
        <p14:creationId xmlns:p14="http://schemas.microsoft.com/office/powerpoint/2010/main" val="147891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813375"/>
            <a:ext cx="8686800" cy="584775"/>
          </a:xfrm>
          <a:prstGeom prst="rect">
            <a:avLst/>
          </a:prstGeom>
        </p:spPr>
        <p:txBody>
          <a:bodyPr wrap="square">
            <a:spAutoFit/>
          </a:bodyPr>
          <a:lstStyle/>
          <a:p>
            <a:pPr algn="ctr"/>
            <a:r>
              <a:rPr lang="ar-SA" sz="3200" b="1" dirty="0">
                <a:solidFill>
                  <a:srgbClr val="FF0000"/>
                </a:solidFill>
              </a:rPr>
              <a:t>دسته بندی ملات ها با توجه به همگنی و سازگاریشان با مصالح</a:t>
            </a:r>
            <a:endParaRPr lang="en-US" sz="3200" dirty="0">
              <a:solidFill>
                <a:srgbClr val="FF0000"/>
              </a:solidFill>
            </a:endParaRPr>
          </a:p>
        </p:txBody>
      </p:sp>
      <p:sp>
        <p:nvSpPr>
          <p:cNvPr id="3" name="Rectangle 2"/>
          <p:cNvSpPr/>
          <p:nvPr/>
        </p:nvSpPr>
        <p:spPr>
          <a:xfrm>
            <a:off x="228600" y="2136339"/>
            <a:ext cx="8686800" cy="2677656"/>
          </a:xfrm>
          <a:prstGeom prst="rect">
            <a:avLst/>
          </a:prstGeom>
        </p:spPr>
        <p:txBody>
          <a:bodyPr wrap="square">
            <a:spAutoFit/>
          </a:bodyPr>
          <a:lstStyle/>
          <a:p>
            <a:pPr algn="r"/>
            <a:r>
              <a:rPr lang="ar-SA" sz="2400" dirty="0">
                <a:solidFill>
                  <a:srgbClr val="00B0F0"/>
                </a:solidFill>
              </a:rPr>
              <a:t>ملات گل: </a:t>
            </a:r>
            <a:r>
              <a:rPr lang="ar-SA" sz="2400" dirty="0"/>
              <a:t>برای ترکیب با مصالح خشتی و چینه ای</a:t>
            </a:r>
            <a:endParaRPr lang="en-US" sz="2400" dirty="0"/>
          </a:p>
          <a:p>
            <a:pPr algn="r"/>
            <a:r>
              <a:rPr lang="ar-SA" sz="2400" dirty="0">
                <a:solidFill>
                  <a:srgbClr val="00B0F0"/>
                </a:solidFill>
              </a:rPr>
              <a:t>ملات های آهکی: </a:t>
            </a:r>
            <a:r>
              <a:rPr lang="ar-SA" sz="2400" dirty="0"/>
              <a:t>برای بناهایی که با سنگ و آجر در مجاورت آب ساخته می شوند مثل ماسه آهک، گل آهک و انواع ساروج</a:t>
            </a:r>
            <a:endParaRPr lang="en-US" sz="2400" dirty="0"/>
          </a:p>
          <a:p>
            <a:pPr algn="r"/>
            <a:r>
              <a:rPr lang="ar-SA" sz="2400" dirty="0">
                <a:solidFill>
                  <a:srgbClr val="00B0F0"/>
                </a:solidFill>
              </a:rPr>
              <a:t>ملات قیر چارو: </a:t>
            </a:r>
            <a:r>
              <a:rPr lang="ar-SA" sz="2400" dirty="0"/>
              <a:t>برای مصالح سنگی، آجری و کاشی در بناهایی که با آب سر و کار ندارند</a:t>
            </a:r>
            <a:endParaRPr lang="en-US" sz="2400" dirty="0"/>
          </a:p>
          <a:p>
            <a:pPr algn="r"/>
            <a:r>
              <a:rPr lang="ar-SA" sz="2400" dirty="0">
                <a:solidFill>
                  <a:srgbClr val="00B0F0"/>
                </a:solidFill>
              </a:rPr>
              <a:t>ملات های گچی: </a:t>
            </a:r>
            <a:r>
              <a:rPr lang="ar-SA" sz="2400" dirty="0"/>
              <a:t>عمدتا در طاق زنی برای مصالحی چون آجر و سنگ</a:t>
            </a:r>
            <a:endParaRPr lang="en-US" sz="2400" dirty="0"/>
          </a:p>
          <a:p>
            <a:pPr algn="r"/>
            <a:r>
              <a:rPr lang="ar-SA" sz="2400" dirty="0"/>
              <a:t>پیه دارو: برای بستن درزهایی که با آب سر و کار دارند.</a:t>
            </a:r>
            <a:endParaRPr lang="en-US" sz="2400" dirty="0"/>
          </a:p>
        </p:txBody>
      </p:sp>
    </p:spTree>
    <p:extLst>
      <p:ext uri="{BB962C8B-B14F-4D97-AF65-F5344CB8AC3E}">
        <p14:creationId xmlns:p14="http://schemas.microsoft.com/office/powerpoint/2010/main" val="4044769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9800" y="533400"/>
            <a:ext cx="4785284" cy="584775"/>
          </a:xfrm>
          <a:prstGeom prst="rect">
            <a:avLst/>
          </a:prstGeom>
        </p:spPr>
        <p:txBody>
          <a:bodyPr wrap="none">
            <a:spAutoFit/>
          </a:bodyPr>
          <a:lstStyle/>
          <a:p>
            <a:r>
              <a:rPr lang="en-US" b="1" dirty="0"/>
              <a:t> </a:t>
            </a:r>
            <a:r>
              <a:rPr lang="ar-SA" sz="3200" b="1" dirty="0">
                <a:solidFill>
                  <a:srgbClr val="FF0000"/>
                </a:solidFill>
              </a:rPr>
              <a:t>انواع ملات ها از لحاظ نوع گیرش</a:t>
            </a:r>
            <a:endParaRPr lang="en-US" sz="3200" dirty="0">
              <a:solidFill>
                <a:srgbClr val="FF0000"/>
              </a:solidFill>
            </a:endParaRPr>
          </a:p>
        </p:txBody>
      </p:sp>
      <p:sp>
        <p:nvSpPr>
          <p:cNvPr id="3" name="Rectangle 2"/>
          <p:cNvSpPr/>
          <p:nvPr/>
        </p:nvSpPr>
        <p:spPr>
          <a:xfrm>
            <a:off x="373342" y="1566951"/>
            <a:ext cx="8458200" cy="2246769"/>
          </a:xfrm>
          <a:prstGeom prst="rect">
            <a:avLst/>
          </a:prstGeom>
        </p:spPr>
        <p:txBody>
          <a:bodyPr wrap="square">
            <a:spAutoFit/>
          </a:bodyPr>
          <a:lstStyle/>
          <a:p>
            <a:pPr algn="r"/>
            <a:r>
              <a:rPr lang="ar-SA" sz="2800" dirty="0"/>
              <a:t>ملات هایی که ترکیبات فعل و انفعالات آنها در هوای خشک انجام شده و مقاوم می شوند. به نام "هوایی" معروف هستند.</a:t>
            </a:r>
            <a:endParaRPr lang="en-US" sz="2800" dirty="0"/>
          </a:p>
          <a:p>
            <a:pPr algn="r"/>
            <a:r>
              <a:rPr lang="ar-SA" sz="2800" dirty="0"/>
              <a:t>ملات هایی که در مجاورت رطوبت و یا در زیر آب خودگیری خود را انجام می دهند و سخت می گردند به نام ملات های "آبی" معروف هستند.</a:t>
            </a:r>
            <a:endParaRPr lang="en-US" sz="2800" dirty="0"/>
          </a:p>
        </p:txBody>
      </p:sp>
    </p:spTree>
    <p:extLst>
      <p:ext uri="{BB962C8B-B14F-4D97-AF65-F5344CB8AC3E}">
        <p14:creationId xmlns:p14="http://schemas.microsoft.com/office/powerpoint/2010/main" val="24165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86520" y="475380"/>
            <a:ext cx="3970959" cy="584775"/>
          </a:xfrm>
          <a:prstGeom prst="rect">
            <a:avLst/>
          </a:prstGeom>
        </p:spPr>
        <p:txBody>
          <a:bodyPr wrap="none">
            <a:spAutoFit/>
          </a:bodyPr>
          <a:lstStyle/>
          <a:p>
            <a:r>
              <a:rPr lang="en-US" b="1" dirty="0"/>
              <a:t> </a:t>
            </a:r>
            <a:r>
              <a:rPr lang="ar-SA" sz="3200" b="1" dirty="0">
                <a:solidFill>
                  <a:srgbClr val="FF0000"/>
                </a:solidFill>
              </a:rPr>
              <a:t>ملات ها از لحاظ نوع گیرش</a:t>
            </a:r>
            <a:endParaRPr lang="en-US" sz="3200" dirty="0">
              <a:solidFill>
                <a:srgbClr val="FF0000"/>
              </a:solidFill>
            </a:endParaRPr>
          </a:p>
        </p:txBody>
      </p:sp>
      <p:sp>
        <p:nvSpPr>
          <p:cNvPr id="3" name="Rectangle 2"/>
          <p:cNvSpPr/>
          <p:nvPr/>
        </p:nvSpPr>
        <p:spPr>
          <a:xfrm>
            <a:off x="304800" y="1676400"/>
            <a:ext cx="8534400" cy="3046988"/>
          </a:xfrm>
          <a:prstGeom prst="rect">
            <a:avLst/>
          </a:prstGeom>
        </p:spPr>
        <p:txBody>
          <a:bodyPr wrap="square">
            <a:spAutoFit/>
          </a:bodyPr>
          <a:lstStyle/>
          <a:p>
            <a:pPr algn="r"/>
            <a:r>
              <a:rPr lang="ar-SA" sz="2400" dirty="0"/>
              <a:t>چنانچه ملات های دسته اول در مجاورت رطوبت قرار گیرد ابتدا در آنها دگرگونی به وجود آمده و چنانچه اندود باشد طبله کرده و اگر در بین رجها به کار رفته باشد، اسکلت دچار نقص فنی شده و بالاخره ماهیت خود را از دست داده و در نتیجه سبب تخریب بنا می شود. مانند ملات های خاکی، گچ و خاک، گچ.</a:t>
            </a:r>
            <a:endParaRPr lang="en-US" sz="2400" dirty="0"/>
          </a:p>
          <a:p>
            <a:pPr algn="r"/>
            <a:r>
              <a:rPr lang="ar-SA" sz="2400" dirty="0"/>
              <a:t>ملات های دسته دوم، بنا به نوع مواد چسبنده خود، اگر در هوای خشک واقع شوند، وجود گرما باعث پوک شدن ملات می شود. پوکی در ملات سبب جدا شدن رجها از یکدیگر و به مرور زمان سبب جابجایی در قطعات به کار رفته اسکلت بنا می شود. مانند ملات های آهکی.</a:t>
            </a:r>
            <a:endParaRPr lang="en-US" sz="2400" dirty="0"/>
          </a:p>
        </p:txBody>
      </p:sp>
    </p:spTree>
    <p:extLst>
      <p:ext uri="{BB962C8B-B14F-4D97-AF65-F5344CB8AC3E}">
        <p14:creationId xmlns:p14="http://schemas.microsoft.com/office/powerpoint/2010/main" val="93807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0" y="381000"/>
            <a:ext cx="2206053" cy="646331"/>
          </a:xfrm>
          <a:prstGeom prst="rect">
            <a:avLst/>
          </a:prstGeom>
        </p:spPr>
        <p:txBody>
          <a:bodyPr wrap="none">
            <a:spAutoFit/>
          </a:bodyPr>
          <a:lstStyle/>
          <a:p>
            <a:r>
              <a:rPr lang="ar-SA" sz="3600" b="1" dirty="0">
                <a:solidFill>
                  <a:srgbClr val="FF0000"/>
                </a:solidFill>
              </a:rPr>
              <a:t>مقاومت ملات</a:t>
            </a:r>
            <a:endParaRPr lang="en-US" sz="3600" dirty="0">
              <a:solidFill>
                <a:srgbClr val="FF0000"/>
              </a:solidFill>
            </a:endParaRPr>
          </a:p>
        </p:txBody>
      </p:sp>
      <p:sp>
        <p:nvSpPr>
          <p:cNvPr id="3" name="Rectangle 2"/>
          <p:cNvSpPr/>
          <p:nvPr/>
        </p:nvSpPr>
        <p:spPr>
          <a:xfrm>
            <a:off x="304800" y="1447800"/>
            <a:ext cx="8610600" cy="3539430"/>
          </a:xfrm>
          <a:prstGeom prst="rect">
            <a:avLst/>
          </a:prstGeom>
        </p:spPr>
        <p:txBody>
          <a:bodyPr wrap="square">
            <a:spAutoFit/>
          </a:bodyPr>
          <a:lstStyle/>
          <a:p>
            <a:pPr algn="r"/>
            <a:r>
              <a:rPr lang="ar-SA" sz="2800" dirty="0"/>
              <a:t>به طور کلی مقاومت ملات به وضع اقلیم، مکان و محیط و نوع ساختمان بستگی کامل دارد.</a:t>
            </a:r>
            <a:endParaRPr lang="en-US" sz="2800" dirty="0"/>
          </a:p>
          <a:p>
            <a:pPr algn="r"/>
            <a:r>
              <a:rPr lang="ar-SA" sz="2800" dirty="0"/>
              <a:t>مثلا ملاتی که برای ساختمان یک حمام به کار می رود، با ملاتی که برای ساختن یک بادگیر مصرف می شود کاملا متفاوت است. در مواردی برای ریشه سازی و استخوان بندی بنا در قسمتهایی که در زمین و با خاک مرطوب در تماس است از نوع ملات آهکی و در قسمتهایی در انتهای بنا و در اقلیم خشک واقع می شود، از نوعی گچ استفاده می شود. در این حالت وضع محیط و اقلیم برای دو قسمت مذکور ساختمان باید مهیا باشد.</a:t>
            </a:r>
            <a:endParaRPr lang="en-US" sz="2800" dirty="0"/>
          </a:p>
        </p:txBody>
      </p:sp>
    </p:spTree>
    <p:extLst>
      <p:ext uri="{BB962C8B-B14F-4D97-AF65-F5344CB8AC3E}">
        <p14:creationId xmlns:p14="http://schemas.microsoft.com/office/powerpoint/2010/main" val="544561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5400" y="304800"/>
            <a:ext cx="6231193" cy="584775"/>
          </a:xfrm>
          <a:prstGeom prst="rect">
            <a:avLst/>
          </a:prstGeom>
        </p:spPr>
        <p:txBody>
          <a:bodyPr wrap="none">
            <a:spAutoFit/>
          </a:bodyPr>
          <a:lstStyle/>
          <a:p>
            <a:r>
              <a:rPr lang="ar-SA" sz="3200" b="1" dirty="0">
                <a:solidFill>
                  <a:srgbClr val="FF0000"/>
                </a:solidFill>
              </a:rPr>
              <a:t>خاک رس یا گل برای استفاده در آژند و اندود</a:t>
            </a:r>
            <a:endParaRPr lang="en-US" sz="3200" dirty="0">
              <a:solidFill>
                <a:srgbClr val="FF0000"/>
              </a:solidFill>
            </a:endParaRPr>
          </a:p>
        </p:txBody>
      </p:sp>
      <p:sp>
        <p:nvSpPr>
          <p:cNvPr id="3" name="Rectangle 2"/>
          <p:cNvSpPr/>
          <p:nvPr/>
        </p:nvSpPr>
        <p:spPr>
          <a:xfrm>
            <a:off x="181896" y="1143000"/>
            <a:ext cx="8458200" cy="5539978"/>
          </a:xfrm>
          <a:prstGeom prst="rect">
            <a:avLst/>
          </a:prstGeom>
        </p:spPr>
        <p:txBody>
          <a:bodyPr wrap="square">
            <a:spAutoFit/>
          </a:bodyPr>
          <a:lstStyle/>
          <a:p>
            <a:pPr algn="r"/>
            <a:r>
              <a:rPr lang="fa-IR" sz="2400" dirty="0"/>
              <a:t>در ملات یا اندود، خاک بصورت معمولی در مخلوط با آب قابلیتی برای کار نداشت.</a:t>
            </a:r>
            <a:endParaRPr lang="en-US" sz="2400" dirty="0"/>
          </a:p>
          <a:p>
            <a:pPr algn="r"/>
            <a:r>
              <a:rPr lang="fa-IR" sz="2400" dirty="0"/>
              <a:t> باید گل را کاملا ورز می دادند که بعدا ترک نخورد.</a:t>
            </a:r>
            <a:endParaRPr lang="en-US" sz="2400" dirty="0"/>
          </a:p>
          <a:p>
            <a:pPr algn="r"/>
            <a:r>
              <a:rPr lang="fa-IR" sz="2400" dirty="0"/>
              <a:t> گل رس خیلی خالص ترک بر می داشت.</a:t>
            </a:r>
            <a:endParaRPr lang="en-US" sz="2400" dirty="0"/>
          </a:p>
          <a:p>
            <a:pPr algn="r"/>
            <a:r>
              <a:rPr lang="fa-IR" sz="2400" dirty="0"/>
              <a:t> بهترین نوع گل برای استفاده می بایست کمی ماسه داشته باشد.</a:t>
            </a:r>
            <a:endParaRPr lang="en-US" sz="2400" dirty="0"/>
          </a:p>
          <a:p>
            <a:pPr algn="r"/>
            <a:r>
              <a:rPr lang="fa-IR" sz="2400" dirty="0"/>
              <a:t> همین طور وقتی چسبندگی گل خیلی زیاد بود نیز به آن کمی ماسه اضافه می کردند.</a:t>
            </a:r>
            <a:endParaRPr lang="en-US" sz="2400" dirty="0"/>
          </a:p>
          <a:p>
            <a:pPr algn="r"/>
            <a:r>
              <a:rPr lang="fa-IR" sz="2400" dirty="0"/>
              <a:t>ورز دادن در طی چند مرحله انجام می گرفت</a:t>
            </a:r>
            <a:r>
              <a:rPr lang="fa-IR" sz="2400" dirty="0" smtClean="0"/>
              <a:t>:</a:t>
            </a:r>
          </a:p>
          <a:p>
            <a:pPr algn="r"/>
            <a:endParaRPr lang="fa-IR" sz="2400" dirty="0" smtClean="0"/>
          </a:p>
          <a:p>
            <a:pPr algn="r"/>
            <a:r>
              <a:rPr lang="fa-IR" sz="2400" dirty="0" smtClean="0"/>
              <a:t>کپه </a:t>
            </a:r>
            <a:r>
              <a:rPr lang="fa-IR" sz="2400" dirty="0"/>
              <a:t>کردن </a:t>
            </a:r>
            <a:r>
              <a:rPr lang="fa-IR" sz="2400" dirty="0" smtClean="0"/>
              <a:t>خاک</a:t>
            </a:r>
          </a:p>
          <a:p>
            <a:pPr algn="r"/>
            <a:endParaRPr lang="en-US" sz="2400" dirty="0"/>
          </a:p>
          <a:p>
            <a:pPr algn="r"/>
            <a:r>
              <a:rPr lang="fa-IR" sz="2400" dirty="0"/>
              <a:t>آخوره کردن</a:t>
            </a:r>
            <a:endParaRPr lang="en-US" sz="2400" dirty="0"/>
          </a:p>
          <a:p>
            <a:pPr algn="r"/>
            <a:r>
              <a:rPr lang="fa-IR" sz="2400" dirty="0"/>
              <a:t> </a:t>
            </a:r>
            <a:endParaRPr lang="en-US" sz="2400" dirty="0"/>
          </a:p>
          <a:p>
            <a:pPr algn="r"/>
            <a:r>
              <a:rPr lang="fa-IR" sz="2400" dirty="0"/>
              <a:t>خش کردن</a:t>
            </a:r>
            <a:endParaRPr lang="en-US" sz="2400" dirty="0"/>
          </a:p>
          <a:p>
            <a:pPr algn="r"/>
            <a:r>
              <a:rPr lang="ar-SA" sz="2400" dirty="0"/>
              <a:t> </a:t>
            </a:r>
            <a:endParaRPr lang="en-US" sz="2400" dirty="0"/>
          </a:p>
          <a:p>
            <a:pPr algn="r"/>
            <a:r>
              <a:rPr lang="en-US" sz="2400" dirty="0"/>
              <a:t> </a:t>
            </a:r>
            <a:r>
              <a:rPr lang="ar-SA" sz="2400" dirty="0"/>
              <a:t>ورز دادن خاک رس</a:t>
            </a:r>
            <a:endParaRPr lang="en-US" sz="2400" dirty="0"/>
          </a:p>
          <a:p>
            <a:endParaRPr lang="en-US" dirty="0"/>
          </a:p>
        </p:txBody>
      </p:sp>
    </p:spTree>
    <p:extLst>
      <p:ext uri="{BB962C8B-B14F-4D97-AF65-F5344CB8AC3E}">
        <p14:creationId xmlns:p14="http://schemas.microsoft.com/office/powerpoint/2010/main" val="94079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457200"/>
            <a:ext cx="8534400" cy="3970318"/>
          </a:xfrm>
          <a:prstGeom prst="rect">
            <a:avLst/>
          </a:prstGeom>
        </p:spPr>
        <p:txBody>
          <a:bodyPr wrap="square">
            <a:spAutoFit/>
          </a:bodyPr>
          <a:lstStyle/>
          <a:p>
            <a:pPr algn="r"/>
            <a:r>
              <a:rPr lang="fa-IR" sz="2800" dirty="0"/>
              <a:t>خش کردن هم با کمک دست انجام می گرفت هم با وسیله ای شانه مانند به نام رَته. این وسیله یک نوع پاروی چوبی بود که روی آن میخ هایی از چوب کوبیده بودند.</a:t>
            </a:r>
            <a:endParaRPr lang="en-US" sz="2800" dirty="0"/>
          </a:p>
          <a:p>
            <a:pPr algn="r"/>
            <a:r>
              <a:rPr lang="fa-IR" sz="2800" dirty="0"/>
              <a:t> </a:t>
            </a:r>
            <a:endParaRPr lang="en-US" sz="2800" dirty="0"/>
          </a:p>
          <a:p>
            <a:pPr algn="r"/>
            <a:r>
              <a:rPr lang="fa-IR" sz="2800" dirty="0"/>
              <a:t> </a:t>
            </a:r>
            <a:endParaRPr lang="en-US" sz="2800" dirty="0"/>
          </a:p>
          <a:p>
            <a:pPr algn="r"/>
            <a:r>
              <a:rPr lang="fa-IR" sz="2800" dirty="0"/>
              <a:t>پس از خش کردن گل را ورز می دادند. ورز دادن بیشتر به کمک پا انجام می گرفت. گل را لگد می زدند، بعد با بیل زیر و رو می کردند و دوباره لگد می زدند، آنقدر این عمل تکرار می شد تا گل به صورت مومینه در می آمد.</a:t>
            </a:r>
            <a:endParaRPr lang="en-US" sz="2800" dirty="0"/>
          </a:p>
        </p:txBody>
      </p:sp>
    </p:spTree>
    <p:extLst>
      <p:ext uri="{BB962C8B-B14F-4D97-AF65-F5344CB8AC3E}">
        <p14:creationId xmlns:p14="http://schemas.microsoft.com/office/powerpoint/2010/main" val="420269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600"/>
            <a:ext cx="8610600" cy="1077218"/>
          </a:xfrm>
          <a:prstGeom prst="rect">
            <a:avLst/>
          </a:prstGeom>
        </p:spPr>
        <p:txBody>
          <a:bodyPr wrap="square">
            <a:spAutoFit/>
          </a:bodyPr>
          <a:lstStyle/>
          <a:p>
            <a:pPr algn="ctr"/>
            <a:r>
              <a:rPr lang="ar-SA" sz="3200" b="1" dirty="0">
                <a:solidFill>
                  <a:srgbClr val="FF0000"/>
                </a:solidFill>
              </a:rPr>
              <a:t>خاک رس مناسب برای تهیه آژند، اندود و خشت در برخی نقاط ایران</a:t>
            </a:r>
            <a:endParaRPr lang="en-US" sz="3200" dirty="0">
              <a:solidFill>
                <a:srgbClr val="FF0000"/>
              </a:solidFill>
            </a:endParaRPr>
          </a:p>
        </p:txBody>
      </p:sp>
      <p:sp>
        <p:nvSpPr>
          <p:cNvPr id="3" name="Rectangle 2"/>
          <p:cNvSpPr/>
          <p:nvPr/>
        </p:nvSpPr>
        <p:spPr>
          <a:xfrm>
            <a:off x="266700" y="1828800"/>
            <a:ext cx="8534400" cy="4154984"/>
          </a:xfrm>
          <a:prstGeom prst="rect">
            <a:avLst/>
          </a:prstGeom>
        </p:spPr>
        <p:txBody>
          <a:bodyPr wrap="square">
            <a:spAutoFit/>
          </a:bodyPr>
          <a:lstStyle/>
          <a:p>
            <a:pPr algn="r"/>
            <a:r>
              <a:rPr lang="fa-IR" dirty="0"/>
              <a:t>در </a:t>
            </a:r>
            <a:r>
              <a:rPr lang="fa-IR" sz="2400" dirty="0"/>
              <a:t>خراسان برای ملات و اندود از گل جام استفاده می کردند که از دشت آهوان (بین سمنان و دامغان) به دست می آمد.رنگ این گل هم به ارغوانی می زد.</a:t>
            </a:r>
            <a:endParaRPr lang="en-US" sz="2400" dirty="0"/>
          </a:p>
          <a:p>
            <a:pPr algn="r"/>
            <a:r>
              <a:rPr lang="fa-IR" sz="2400" dirty="0"/>
              <a:t>در منطقه اصفهان از دهی به نام بَلان  در نزدیکی نایین گلی می آوردند که علاوه بر بنایی برای کوزه گری و سفال گری هم مناسب بود. مع الوصف خود اصفهان هم خاکش مناسب برای آژند و اندود و خشت بود.</a:t>
            </a:r>
            <a:endParaRPr lang="en-US" sz="2400" dirty="0"/>
          </a:p>
          <a:p>
            <a:pPr algn="r"/>
            <a:r>
              <a:rPr lang="fa-IR" sz="2400" dirty="0"/>
              <a:t>در منطقه کاشان نزدیک نطنز خاکی شیری رنگ به دست می آید که گل خوبی برای اندود ، خصوصا اندود بام ها ست.</a:t>
            </a:r>
            <a:endParaRPr lang="en-US" sz="2400" dirty="0"/>
          </a:p>
          <a:p>
            <a:pPr algn="r"/>
            <a:r>
              <a:rPr lang="fa-IR" sz="2400" dirty="0"/>
              <a:t>در منطقه نراق و دلیجان نوعی خاک ارده ای رنگ یافت می شود که برای استفاده در اندود و عایق بسیار مناسب است.</a:t>
            </a:r>
            <a:endParaRPr lang="en-US" sz="2400" dirty="0"/>
          </a:p>
          <a:p>
            <a:pPr algn="r"/>
            <a:r>
              <a:rPr lang="fa-IR" sz="2400" dirty="0"/>
              <a:t>در نوشیجان( بین همدان و ملایر) اندود سقف را از نوعی گل بسیار محکم و مقاوم ساخته اند.</a:t>
            </a:r>
            <a:endParaRPr lang="en-US" sz="2400" dirty="0"/>
          </a:p>
        </p:txBody>
      </p:sp>
    </p:spTree>
    <p:extLst>
      <p:ext uri="{BB962C8B-B14F-4D97-AF65-F5344CB8AC3E}">
        <p14:creationId xmlns:p14="http://schemas.microsoft.com/office/powerpoint/2010/main" val="3284517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304800"/>
            <a:ext cx="4474302" cy="646331"/>
          </a:xfrm>
          <a:prstGeom prst="rect">
            <a:avLst/>
          </a:prstGeom>
        </p:spPr>
        <p:txBody>
          <a:bodyPr wrap="none">
            <a:spAutoFit/>
          </a:bodyPr>
          <a:lstStyle/>
          <a:p>
            <a:r>
              <a:rPr lang="en-US" b="1" dirty="0"/>
              <a:t> </a:t>
            </a:r>
            <a:r>
              <a:rPr lang="ar-SA" sz="3600" b="1" dirty="0">
                <a:solidFill>
                  <a:srgbClr val="FF0000"/>
                </a:solidFill>
              </a:rPr>
              <a:t>ملات های دسته اول(هوایی)</a:t>
            </a:r>
            <a:endParaRPr lang="en-US" sz="3600" dirty="0">
              <a:solidFill>
                <a:srgbClr val="FF0000"/>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103616501"/>
              </p:ext>
            </p:extLst>
          </p:nvPr>
        </p:nvGraphicFramePr>
        <p:xfrm>
          <a:off x="3581400" y="1918855"/>
          <a:ext cx="1133475" cy="3060860"/>
        </p:xfrm>
        <a:graphic>
          <a:graphicData uri="http://schemas.openxmlformats.org/drawingml/2006/table">
            <a:tbl>
              <a:tblPr firstRow="1" firstCol="1" bandRow="1">
                <a:tableStyleId>{5C22544A-7EE6-4342-B048-85BDC9FD1C3A}</a:tableStyleId>
              </a:tblPr>
              <a:tblGrid>
                <a:gridCol w="1133475"/>
              </a:tblGrid>
              <a:tr h="777701">
                <a:tc>
                  <a:txBody>
                    <a:bodyPr/>
                    <a:lstStyle/>
                    <a:p>
                      <a:pPr marL="228600" marR="0" algn="r" rtl="1">
                        <a:lnSpc>
                          <a:spcPct val="115000"/>
                        </a:lnSpc>
                        <a:spcBef>
                          <a:spcPts val="0"/>
                        </a:spcBef>
                        <a:spcAft>
                          <a:spcPts val="0"/>
                        </a:spcAft>
                      </a:pPr>
                      <a:r>
                        <a:rPr lang="ar-SA" sz="1600" dirty="0">
                          <a:effectLst/>
                        </a:rPr>
                        <a:t> </a:t>
                      </a:r>
                      <a:r>
                        <a:rPr lang="fa-IR" sz="1600" dirty="0">
                          <a:effectLst/>
                        </a:rPr>
                        <a:t>گچ دستی</a:t>
                      </a:r>
                      <a:endParaRPr lang="en-US" sz="1100" dirty="0">
                        <a:effectLst/>
                        <a:latin typeface="Calibri"/>
                        <a:ea typeface="Calibri"/>
                        <a:cs typeface="Arial"/>
                      </a:endParaRPr>
                    </a:p>
                  </a:txBody>
                  <a:tcPr marL="0" marR="0" marT="0" marB="0"/>
                </a:tc>
              </a:tr>
              <a:tr h="752729">
                <a:tc>
                  <a:txBody>
                    <a:bodyPr/>
                    <a:lstStyle/>
                    <a:p>
                      <a:pPr marL="228600" marR="0" algn="r" rtl="1">
                        <a:lnSpc>
                          <a:spcPct val="115000"/>
                        </a:lnSpc>
                        <a:spcBef>
                          <a:spcPts val="0"/>
                        </a:spcBef>
                        <a:spcAft>
                          <a:spcPts val="0"/>
                        </a:spcAft>
                      </a:pPr>
                      <a:r>
                        <a:rPr lang="fa-IR" sz="1600" dirty="0">
                          <a:effectLst/>
                        </a:rPr>
                        <a:t> گچ خیسیده</a:t>
                      </a:r>
                      <a:endParaRPr lang="en-US" sz="1100" dirty="0">
                        <a:effectLst/>
                        <a:latin typeface="Calibri"/>
                        <a:ea typeface="Calibri"/>
                        <a:cs typeface="Arial"/>
                      </a:endParaRPr>
                    </a:p>
                  </a:txBody>
                  <a:tcPr marL="0" marR="0" marT="0" marB="0"/>
                </a:tc>
              </a:tr>
              <a:tr h="777701">
                <a:tc>
                  <a:txBody>
                    <a:bodyPr/>
                    <a:lstStyle/>
                    <a:p>
                      <a:pPr marL="228600" marR="0" algn="r" rtl="1">
                        <a:lnSpc>
                          <a:spcPct val="115000"/>
                        </a:lnSpc>
                        <a:spcBef>
                          <a:spcPts val="0"/>
                        </a:spcBef>
                        <a:spcAft>
                          <a:spcPts val="0"/>
                        </a:spcAft>
                      </a:pPr>
                      <a:r>
                        <a:rPr lang="fa-IR" sz="1600" dirty="0">
                          <a:effectLst/>
                        </a:rPr>
                        <a:t> گچ آماده</a:t>
                      </a:r>
                      <a:endParaRPr lang="en-US" sz="1100" dirty="0">
                        <a:effectLst/>
                        <a:latin typeface="Calibri"/>
                        <a:ea typeface="Calibri"/>
                        <a:cs typeface="Arial"/>
                      </a:endParaRPr>
                    </a:p>
                  </a:txBody>
                  <a:tcPr marL="0" marR="0" marT="0" marB="0"/>
                </a:tc>
              </a:tr>
              <a:tr h="752729">
                <a:tc>
                  <a:txBody>
                    <a:bodyPr/>
                    <a:lstStyle/>
                    <a:p>
                      <a:pPr marL="228600" marR="0" algn="r" rtl="1">
                        <a:lnSpc>
                          <a:spcPct val="115000"/>
                        </a:lnSpc>
                        <a:spcBef>
                          <a:spcPts val="0"/>
                        </a:spcBef>
                        <a:spcAft>
                          <a:spcPts val="0"/>
                        </a:spcAft>
                      </a:pPr>
                      <a:r>
                        <a:rPr lang="fa-IR" sz="1600" dirty="0">
                          <a:effectLst/>
                        </a:rPr>
                        <a:t> گچ کشته</a:t>
                      </a:r>
                      <a:endParaRPr lang="en-US" sz="1100" dirty="0">
                        <a:effectLst/>
                        <a:latin typeface="Calibri"/>
                        <a:ea typeface="Calibri"/>
                        <a:cs typeface="Arial"/>
                      </a:endParaRPr>
                    </a:p>
                  </a:txBody>
                  <a:tcPr marL="0" marR="0" marT="0" marB="0"/>
                </a:tc>
              </a:tr>
            </a:tbl>
          </a:graphicData>
        </a:graphic>
      </p:graphicFrame>
      <p:sp>
        <p:nvSpPr>
          <p:cNvPr id="4" name="Rectangle 1"/>
          <p:cNvSpPr>
            <a:spLocks noChangeArrowheads="1"/>
          </p:cNvSpPr>
          <p:nvPr/>
        </p:nvSpPr>
        <p:spPr bwMode="auto">
          <a:xfrm>
            <a:off x="6379617" y="1905000"/>
            <a:ext cx="1781257"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ملات گل</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کاهگل</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سیم کاهگل</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ملات ریگ</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ملات گچ وخاک</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ملات گچ</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effectLst/>
                <a:latin typeface="Arial" pitchFamily="34" charset="0"/>
                <a:ea typeface="Times New Roman" pitchFamily="18" charset="0"/>
                <a:cs typeface="Arial" pitchFamily="34" charset="0"/>
              </a:rPr>
              <a:t> </a:t>
            </a:r>
            <a:endParaRPr kumimoji="0" lang="en-US" sz="2400" b="0" i="0" u="none" strike="noStrike" cap="none" normalizeH="0" baseline="0" dirty="0" smtClean="0">
              <a:ln>
                <a:noFill/>
              </a:ln>
              <a:effectLst/>
              <a:latin typeface="Arial" pitchFamily="34"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ar-SA" sz="2400" b="0" i="0" u="none" strike="noStrike" cap="none" normalizeH="0" baseline="0" dirty="0" smtClean="0">
                <a:ln>
                  <a:noFill/>
                </a:ln>
                <a:effectLst/>
                <a:latin typeface="B Nazanin"/>
                <a:ea typeface="Times New Roman" pitchFamily="18" charset="0"/>
                <a:cs typeface="Arial" pitchFamily="34" charset="0"/>
              </a:rPr>
              <a:t>قیر چارو</a:t>
            </a:r>
            <a:endParaRPr kumimoji="0" lang="en-US" sz="24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4276933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31833" y="390298"/>
            <a:ext cx="1683474" cy="707886"/>
          </a:xfrm>
          <a:prstGeom prst="rect">
            <a:avLst/>
          </a:prstGeom>
        </p:spPr>
        <p:txBody>
          <a:bodyPr wrap="none">
            <a:spAutoFit/>
          </a:bodyPr>
          <a:lstStyle/>
          <a:p>
            <a:r>
              <a:rPr lang="en-US" sz="4000" b="1" dirty="0">
                <a:solidFill>
                  <a:srgbClr val="FF0000"/>
                </a:solidFill>
              </a:rPr>
              <a:t> </a:t>
            </a:r>
            <a:r>
              <a:rPr lang="ar-SA" sz="4000" b="1" dirty="0">
                <a:solidFill>
                  <a:srgbClr val="FF0000"/>
                </a:solidFill>
              </a:rPr>
              <a:t>ملات گل</a:t>
            </a:r>
            <a:endParaRPr lang="en-US" sz="4000" dirty="0">
              <a:solidFill>
                <a:srgbClr val="FF0000"/>
              </a:solidFill>
            </a:endParaRPr>
          </a:p>
        </p:txBody>
      </p:sp>
      <p:sp>
        <p:nvSpPr>
          <p:cNvPr id="3" name="Rectangle 2"/>
          <p:cNvSpPr/>
          <p:nvPr/>
        </p:nvSpPr>
        <p:spPr>
          <a:xfrm>
            <a:off x="381000" y="1676400"/>
            <a:ext cx="8382000" cy="4154984"/>
          </a:xfrm>
          <a:prstGeom prst="rect">
            <a:avLst/>
          </a:prstGeom>
        </p:spPr>
        <p:txBody>
          <a:bodyPr wrap="square">
            <a:spAutoFit/>
          </a:bodyPr>
          <a:lstStyle/>
          <a:p>
            <a:pPr algn="r"/>
            <a:r>
              <a:rPr lang="fa-IR" dirty="0"/>
              <a:t>این </a:t>
            </a:r>
            <a:r>
              <a:rPr lang="fa-IR" sz="2400" dirty="0"/>
              <a:t>ملات فقط از مخلوط کردن خاک و آب به دست آمده و برای بنایی در بناهای ساده خشتی روستایی مصرف می شود. این ملات پس از خشک شدن، احتمال ترک برداشتن و در نتیجه خرد شدن در زیر فشار را خواهد داشت و باعث می شود تا اتصال رجها از بین برود.چنانچه در خاک ماسه های ریزدانه موجود باشد، نوع ملات خاکی مقاوم می شود و خطر جمع شدن و ترک برداشتن و خرد شدن ملات در بین رجها از بین می رود. برای ساختن این ملات بیشتر از مصالحی به نام ماسه خاکی استفاده می شود. خودگیری این ملات در هوای آزاد و خشک است. از ملات مرغوب خاکی برای اسکلت سازی بخصوص پوششهای طاقی خشتی استفاده فراوان می شود.</a:t>
            </a:r>
            <a:endParaRPr lang="en-US" sz="2400" dirty="0"/>
          </a:p>
          <a:p>
            <a:pPr algn="r"/>
            <a:r>
              <a:rPr lang="fa-IR" sz="2400" dirty="0"/>
              <a:t>از خاکهای آوار، نباتی، هموسی، لجن و غیره جهت ملات های خاکی نمی توان استفاده کرد.</a:t>
            </a:r>
            <a:endParaRPr lang="en-US" sz="2400" dirty="0"/>
          </a:p>
        </p:txBody>
      </p:sp>
    </p:spTree>
    <p:extLst>
      <p:ext uri="{BB962C8B-B14F-4D97-AF65-F5344CB8AC3E}">
        <p14:creationId xmlns:p14="http://schemas.microsoft.com/office/powerpoint/2010/main" val="3813694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86200" y="457200"/>
            <a:ext cx="1237839" cy="707886"/>
          </a:xfrm>
          <a:prstGeom prst="rect">
            <a:avLst/>
          </a:prstGeom>
        </p:spPr>
        <p:txBody>
          <a:bodyPr wrap="none">
            <a:spAutoFit/>
          </a:bodyPr>
          <a:lstStyle/>
          <a:p>
            <a:r>
              <a:rPr lang="ar-SA" sz="4000" b="1" dirty="0">
                <a:solidFill>
                  <a:srgbClr val="FF0000"/>
                </a:solidFill>
              </a:rPr>
              <a:t>کاهگل</a:t>
            </a:r>
            <a:endParaRPr lang="en-US" sz="4000" dirty="0">
              <a:solidFill>
                <a:srgbClr val="FF0000"/>
              </a:solidFill>
            </a:endParaRPr>
          </a:p>
        </p:txBody>
      </p:sp>
      <p:sp>
        <p:nvSpPr>
          <p:cNvPr id="3" name="Rectangle 2"/>
          <p:cNvSpPr/>
          <p:nvPr/>
        </p:nvSpPr>
        <p:spPr>
          <a:xfrm>
            <a:off x="276019" y="1997839"/>
            <a:ext cx="8458200" cy="3416320"/>
          </a:xfrm>
          <a:prstGeom prst="rect">
            <a:avLst/>
          </a:prstGeom>
        </p:spPr>
        <p:txBody>
          <a:bodyPr wrap="square">
            <a:spAutoFit/>
          </a:bodyPr>
          <a:lstStyle/>
          <a:p>
            <a:pPr algn="r"/>
            <a:r>
              <a:rPr lang="fa-IR" sz="2400" dirty="0"/>
              <a:t>یکی از اندودهای مهم در ایران، کاهگل است که عایق خوبی برای حرارت و صداست. کاهگل رنگش مطبوع و آرامش بخش است و انواع گوناگون دارد. و اگر اصولی ساخته شود، سالها مقاومت کرده و بنا را به شکلهای مختلف نگهداری می کند.</a:t>
            </a:r>
            <a:endParaRPr lang="en-US" sz="2400" dirty="0"/>
          </a:p>
          <a:p>
            <a:pPr algn="r"/>
            <a:endParaRPr lang="fa-IR" sz="2400" dirty="0" smtClean="0"/>
          </a:p>
          <a:p>
            <a:pPr algn="r"/>
            <a:endParaRPr lang="fa-IR" sz="2400" dirty="0"/>
          </a:p>
          <a:p>
            <a:pPr algn="r"/>
            <a:r>
              <a:rPr lang="fa-IR" sz="2400" dirty="0" smtClean="0"/>
              <a:t>قدمت </a:t>
            </a:r>
            <a:r>
              <a:rPr lang="fa-IR" sz="2400" dirty="0"/>
              <a:t>ملات کاهگل به چهار هزار سال قبل از میلاد می رسد. در کاوشهای باستان شناسی که در قشرهای سوم تپه های سیلک کاشان انجام شده است وجود کاهگل در خانه های مسکونی اواخر هزاره سوم قبل از میلاد مشاهده شده است.</a:t>
            </a:r>
            <a:endParaRPr lang="en-US" sz="2400" dirty="0"/>
          </a:p>
        </p:txBody>
      </p:sp>
    </p:spTree>
    <p:extLst>
      <p:ext uri="{BB962C8B-B14F-4D97-AF65-F5344CB8AC3E}">
        <p14:creationId xmlns:p14="http://schemas.microsoft.com/office/powerpoint/2010/main" val="305315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lenovo\Desktop\t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555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1)">
                                      <p:cBhvr>
                                        <p:cTn id="7"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599" y="597187"/>
            <a:ext cx="4121641" cy="584775"/>
          </a:xfrm>
          <a:prstGeom prst="rect">
            <a:avLst/>
          </a:prstGeom>
        </p:spPr>
        <p:txBody>
          <a:bodyPr wrap="none">
            <a:spAutoFit/>
          </a:bodyPr>
          <a:lstStyle/>
          <a:p>
            <a:r>
              <a:rPr lang="ar-SA" sz="3200" b="1" dirty="0">
                <a:solidFill>
                  <a:srgbClr val="FF0000"/>
                </a:solidFill>
              </a:rPr>
              <a:t>کاهگل در بناهای مهم تاریخی</a:t>
            </a:r>
            <a:endParaRPr lang="en-US" sz="3200" dirty="0">
              <a:solidFill>
                <a:srgbClr val="FF0000"/>
              </a:solidFill>
            </a:endParaRPr>
          </a:p>
        </p:txBody>
      </p:sp>
      <p:sp>
        <p:nvSpPr>
          <p:cNvPr id="3" name="Rectangle 2"/>
          <p:cNvSpPr/>
          <p:nvPr/>
        </p:nvSpPr>
        <p:spPr>
          <a:xfrm>
            <a:off x="228600" y="1905000"/>
            <a:ext cx="8686800" cy="1815882"/>
          </a:xfrm>
          <a:prstGeom prst="rect">
            <a:avLst/>
          </a:prstGeom>
        </p:spPr>
        <p:txBody>
          <a:bodyPr wrap="square">
            <a:spAutoFit/>
          </a:bodyPr>
          <a:lstStyle/>
          <a:p>
            <a:pPr algn="r"/>
            <a:r>
              <a:rPr lang="ar-SA" sz="2800" dirty="0"/>
              <a:t>دیوارهای خشتی موجود در تخت جمشید</a:t>
            </a:r>
            <a:endParaRPr lang="en-US" sz="2800" dirty="0"/>
          </a:p>
          <a:p>
            <a:pPr algn="r"/>
            <a:r>
              <a:rPr lang="ar-SA" sz="2800" dirty="0"/>
              <a:t>بناهای دوره ساسانی و بخصوص در بنای عظیم کاخ تیسفون و ایوان مدائن</a:t>
            </a:r>
            <a:endParaRPr lang="en-US" sz="2800" dirty="0"/>
          </a:p>
          <a:p>
            <a:pPr algn="r"/>
            <a:r>
              <a:rPr lang="ar-SA" sz="2800" dirty="0"/>
              <a:t>مسجد فهرج یزد</a:t>
            </a:r>
            <a:endParaRPr lang="en-US" sz="2800" dirty="0"/>
          </a:p>
          <a:p>
            <a:pPr algn="r"/>
            <a:r>
              <a:rPr lang="ar-SA" sz="2800" dirty="0"/>
              <a:t>مجموعه ارگ بم</a:t>
            </a:r>
            <a:endParaRPr lang="en-US" sz="2800" dirty="0"/>
          </a:p>
        </p:txBody>
      </p:sp>
    </p:spTree>
    <p:extLst>
      <p:ext uri="{BB962C8B-B14F-4D97-AF65-F5344CB8AC3E}">
        <p14:creationId xmlns:p14="http://schemas.microsoft.com/office/powerpoint/2010/main" val="4105338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1800" y="304800"/>
            <a:ext cx="3278462" cy="707886"/>
          </a:xfrm>
          <a:prstGeom prst="rect">
            <a:avLst/>
          </a:prstGeom>
        </p:spPr>
        <p:txBody>
          <a:bodyPr wrap="none">
            <a:spAutoFit/>
          </a:bodyPr>
          <a:lstStyle/>
          <a:p>
            <a:r>
              <a:rPr lang="ar-SA" sz="4000" dirty="0">
                <a:solidFill>
                  <a:srgbClr val="FF0000"/>
                </a:solidFill>
              </a:rPr>
              <a:t>مراحل تهیه کاهگل</a:t>
            </a:r>
            <a:endParaRPr lang="en-US" sz="4000" dirty="0">
              <a:solidFill>
                <a:srgbClr val="FF0000"/>
              </a:solidFill>
            </a:endParaRPr>
          </a:p>
        </p:txBody>
      </p:sp>
      <p:sp>
        <p:nvSpPr>
          <p:cNvPr id="3" name="Rectangle 2"/>
          <p:cNvSpPr/>
          <p:nvPr/>
        </p:nvSpPr>
        <p:spPr>
          <a:xfrm>
            <a:off x="305731" y="1033468"/>
            <a:ext cx="8610600" cy="5632311"/>
          </a:xfrm>
          <a:prstGeom prst="rect">
            <a:avLst/>
          </a:prstGeom>
        </p:spPr>
        <p:txBody>
          <a:bodyPr wrap="square">
            <a:spAutoFit/>
          </a:bodyPr>
          <a:lstStyle/>
          <a:p>
            <a:pPr algn="r"/>
            <a:r>
              <a:rPr lang="fa-IR" sz="2400" dirty="0"/>
              <a:t>کپه کردن خاک</a:t>
            </a:r>
            <a:endParaRPr lang="en-US" sz="2400" dirty="0"/>
          </a:p>
          <a:p>
            <a:pPr algn="r"/>
            <a:r>
              <a:rPr lang="fa-IR" sz="2400" dirty="0"/>
              <a:t>آخوره بستن(کاه در این مرحله اضافه می شود.)</a:t>
            </a:r>
            <a:endParaRPr lang="en-US" sz="2400" dirty="0"/>
          </a:p>
          <a:p>
            <a:pPr algn="r"/>
            <a:r>
              <a:rPr lang="fa-IR" sz="2400" dirty="0"/>
              <a:t>خش کردن</a:t>
            </a:r>
            <a:endParaRPr lang="en-US" sz="2400" dirty="0"/>
          </a:p>
          <a:p>
            <a:pPr algn="r"/>
            <a:r>
              <a:rPr lang="fa-IR" sz="2400" dirty="0"/>
              <a:t>ورز دادن</a:t>
            </a:r>
            <a:endParaRPr lang="en-US" sz="2400" dirty="0"/>
          </a:p>
          <a:p>
            <a:pPr algn="r"/>
            <a:r>
              <a:rPr lang="fa-IR" sz="2400" dirty="0"/>
              <a:t>مرحله اخیر چند روز طول می کشد. بهترین کاهگل آن است که مدت پانزده روز لگد خورده باشد.</a:t>
            </a:r>
            <a:endParaRPr lang="en-US" sz="2400" dirty="0"/>
          </a:p>
          <a:p>
            <a:pPr algn="r"/>
            <a:r>
              <a:rPr lang="fa-IR" sz="2400" dirty="0"/>
              <a:t>باید سعی شود که کاه مصرفی دانه گیاهی نداشته باشد چون بعدا کاهگل آلوئک می زند و دانه ها سبز می شود. گاه برای جلوگیری از رویش دانه به آن نمک می زنند. که میزان نمک طعام به اندازه یک کیلوگرم برای هر متر مربع است.</a:t>
            </a:r>
            <a:endParaRPr lang="en-US" sz="2400" dirty="0"/>
          </a:p>
          <a:p>
            <a:pPr algn="r"/>
            <a:r>
              <a:rPr lang="fa-IR" sz="2400" dirty="0"/>
              <a:t>کاهگل به عنوان اندود چه در روی دیوارها چه برای سطح بام به کار می رود.</a:t>
            </a:r>
            <a:endParaRPr lang="en-US" sz="2400" dirty="0"/>
          </a:p>
          <a:p>
            <a:pPr algn="r"/>
            <a:r>
              <a:rPr lang="fa-IR" sz="2400" dirty="0"/>
              <a:t>معمولا برای زیر سفیدکاری سطح بنا را با کاهگل اندود می کنند. بعد روی آنرا با دو لایه گچ زنده و کشته می پوشانند گاه به جای کاهگل از گچ خاک استفاده می کنند که مزیتی به کاهگل ندارد تنها ضخامت اندود کمتر می شود</a:t>
            </a:r>
            <a:r>
              <a:rPr lang="ar-SA" sz="2400" dirty="0"/>
              <a:t>.</a:t>
            </a:r>
            <a:endParaRPr lang="en-US" sz="2400" dirty="0"/>
          </a:p>
          <a:p>
            <a:pPr algn="r"/>
            <a:r>
              <a:rPr lang="fa-IR" sz="2400" dirty="0"/>
              <a:t>در برخی نقاط روی کاهگل به جای گچ، گل و ریگ می کشند.</a:t>
            </a:r>
            <a:endParaRPr lang="en-US" sz="2400" dirty="0"/>
          </a:p>
          <a:p>
            <a:pPr algn="r"/>
            <a:r>
              <a:rPr lang="fa-IR" sz="2400" dirty="0"/>
              <a:t>( گل + ماسه بادی = گل و ریگ)</a:t>
            </a:r>
            <a:endParaRPr lang="en-US" sz="2400" dirty="0"/>
          </a:p>
        </p:txBody>
      </p:sp>
    </p:spTree>
    <p:extLst>
      <p:ext uri="{BB962C8B-B14F-4D97-AF65-F5344CB8AC3E}">
        <p14:creationId xmlns:p14="http://schemas.microsoft.com/office/powerpoint/2010/main" val="340203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86200" y="457200"/>
            <a:ext cx="1237839" cy="707886"/>
          </a:xfrm>
          <a:prstGeom prst="rect">
            <a:avLst/>
          </a:prstGeom>
        </p:spPr>
        <p:txBody>
          <a:bodyPr wrap="none">
            <a:spAutoFit/>
          </a:bodyPr>
          <a:lstStyle/>
          <a:p>
            <a:r>
              <a:rPr lang="ar-SA" sz="4000" b="1" dirty="0">
                <a:solidFill>
                  <a:srgbClr val="FF0000"/>
                </a:solidFill>
              </a:rPr>
              <a:t>کاهگل</a:t>
            </a:r>
            <a:endParaRPr lang="en-US" sz="4000" dirty="0">
              <a:solidFill>
                <a:srgbClr val="FF0000"/>
              </a:solidFill>
            </a:endParaRPr>
          </a:p>
        </p:txBody>
      </p:sp>
      <p:sp>
        <p:nvSpPr>
          <p:cNvPr id="3" name="Rectangle 2"/>
          <p:cNvSpPr/>
          <p:nvPr/>
        </p:nvSpPr>
        <p:spPr>
          <a:xfrm>
            <a:off x="237919" y="1600200"/>
            <a:ext cx="8534400" cy="3046988"/>
          </a:xfrm>
          <a:prstGeom prst="rect">
            <a:avLst/>
          </a:prstGeom>
        </p:spPr>
        <p:txBody>
          <a:bodyPr wrap="square">
            <a:spAutoFit/>
          </a:bodyPr>
          <a:lstStyle/>
          <a:p>
            <a:pPr algn="r"/>
            <a:r>
              <a:rPr lang="fa-IR" sz="2400" dirty="0"/>
              <a:t>ولی اگر در منطقه ریگ فراوان باشد بجای ماسه بادی از آن استفاده می کنند. که در این صورت به آن سیم گل(ماسه = سیم) گویند. سیم گل در واقع گل و ماسه است و در نقاطی رایج است که خاک کم است و زمین پوشیده از ماسه هایی است که از خرد شدن سنگها حاصل شده است. این ماسه ها از لحاظ رنگ بسیار متنوعند لذا در این مناطق اندود داخل اطاقها را با آن انجام می دهند.</a:t>
            </a:r>
            <a:endParaRPr lang="en-US" sz="2400" dirty="0"/>
          </a:p>
          <a:p>
            <a:pPr algn="r"/>
            <a:r>
              <a:rPr lang="fa-IR" sz="2400" dirty="0"/>
              <a:t>کاهگل را علاوه بر استفاده در سطح دیوارها برای عایق کاری بام نیز به کار می برند.</a:t>
            </a:r>
            <a:endParaRPr lang="en-US" sz="2400" dirty="0"/>
          </a:p>
          <a:p>
            <a:pPr algn="r"/>
            <a:r>
              <a:rPr lang="fa-IR" sz="2400" dirty="0"/>
              <a:t>گفتنی است که به گلی که در پشت بام به کار می برند" زَمو" گویند.</a:t>
            </a:r>
            <a:endParaRPr lang="en-US" sz="2400" dirty="0"/>
          </a:p>
        </p:txBody>
      </p:sp>
    </p:spTree>
    <p:extLst>
      <p:ext uri="{BB962C8B-B14F-4D97-AF65-F5344CB8AC3E}">
        <p14:creationId xmlns:p14="http://schemas.microsoft.com/office/powerpoint/2010/main" val="2042673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7800" y="418520"/>
            <a:ext cx="5830442" cy="584775"/>
          </a:xfrm>
          <a:prstGeom prst="rect">
            <a:avLst/>
          </a:prstGeom>
        </p:spPr>
        <p:txBody>
          <a:bodyPr wrap="none">
            <a:spAutoFit/>
          </a:bodyPr>
          <a:lstStyle/>
          <a:p>
            <a:pPr rtl="1"/>
            <a:r>
              <a:rPr lang="en-US" b="1" dirty="0"/>
              <a:t> </a:t>
            </a:r>
            <a:r>
              <a:rPr lang="ar-SA" sz="3200" b="1" dirty="0">
                <a:solidFill>
                  <a:srgbClr val="FF0000"/>
                </a:solidFill>
              </a:rPr>
              <a:t>مراحل اجرای کاهگل برای عایق بندی بام</a:t>
            </a:r>
            <a:endParaRPr lang="en-US" sz="3200" dirty="0">
              <a:solidFill>
                <a:srgbClr val="FF0000"/>
              </a:solidFill>
            </a:endParaRPr>
          </a:p>
        </p:txBody>
      </p:sp>
      <p:sp>
        <p:nvSpPr>
          <p:cNvPr id="3" name="Rectangle 2"/>
          <p:cNvSpPr/>
          <p:nvPr/>
        </p:nvSpPr>
        <p:spPr>
          <a:xfrm>
            <a:off x="457200" y="1752600"/>
            <a:ext cx="8305800" cy="2677656"/>
          </a:xfrm>
          <a:prstGeom prst="rect">
            <a:avLst/>
          </a:prstGeom>
        </p:spPr>
        <p:txBody>
          <a:bodyPr wrap="square">
            <a:spAutoFit/>
          </a:bodyPr>
          <a:lstStyle/>
          <a:p>
            <a:pPr algn="r"/>
            <a:r>
              <a:rPr lang="ar-SA" sz="2400" dirty="0"/>
              <a:t>شیب بندی بام برای راندن باران</a:t>
            </a:r>
            <a:endParaRPr lang="en-US" sz="2400" dirty="0"/>
          </a:p>
          <a:p>
            <a:pPr algn="r"/>
            <a:r>
              <a:rPr lang="ar-SA" sz="2400" dirty="0"/>
              <a:t>ریختن خاک آوار</a:t>
            </a:r>
            <a:endParaRPr lang="en-US" sz="2400" dirty="0"/>
          </a:p>
          <a:p>
            <a:pPr algn="r"/>
            <a:r>
              <a:rPr lang="ar-SA" sz="2400" dirty="0"/>
              <a:t>آب پاشیدن و غلطک زدن</a:t>
            </a:r>
            <a:endParaRPr lang="en-US" sz="2400" dirty="0"/>
          </a:p>
          <a:p>
            <a:pPr algn="r"/>
            <a:r>
              <a:rPr lang="ar-SA" sz="2400" dirty="0"/>
              <a:t>قشر اول کاهگل با دانه بندی درشت(ضخامت حدود یک </a:t>
            </a:r>
            <a:r>
              <a:rPr lang="ar-SA" sz="2400" dirty="0" smtClean="0"/>
              <a:t>بهر</a:t>
            </a:r>
            <a:r>
              <a:rPr lang="fa-IR" sz="2400" dirty="0" smtClean="0"/>
              <a:t>،</a:t>
            </a:r>
            <a:r>
              <a:rPr lang="ar-SA" sz="2400" dirty="0" smtClean="0"/>
              <a:t>3.3 </a:t>
            </a:r>
            <a:r>
              <a:rPr lang="ar-SA" sz="2400" dirty="0"/>
              <a:t>سانتی متر)</a:t>
            </a:r>
            <a:endParaRPr lang="en-US" sz="2400" dirty="0"/>
          </a:p>
          <a:p>
            <a:pPr algn="r"/>
            <a:r>
              <a:rPr lang="ar-SA" sz="2400" dirty="0"/>
              <a:t>شیره سوخته انگور، خرما یا توت</a:t>
            </a:r>
            <a:endParaRPr lang="en-US" sz="2400" dirty="0"/>
          </a:p>
          <a:p>
            <a:pPr algn="r"/>
            <a:r>
              <a:rPr lang="ar-SA" sz="2400" dirty="0"/>
              <a:t>قشر دوم کاهگل (ضخامت حدود نصف بهر، 1.5 سانتی متر)</a:t>
            </a:r>
            <a:endParaRPr lang="en-US" sz="2400" dirty="0"/>
          </a:p>
          <a:p>
            <a:pPr algn="r"/>
            <a:r>
              <a:rPr lang="ar-SA" sz="2400" dirty="0"/>
              <a:t>ماسه بادی و غلطک زدن</a:t>
            </a:r>
            <a:endParaRPr lang="en-US" sz="2400" dirty="0"/>
          </a:p>
        </p:txBody>
      </p:sp>
    </p:spTree>
    <p:extLst>
      <p:ext uri="{BB962C8B-B14F-4D97-AF65-F5344CB8AC3E}">
        <p14:creationId xmlns:p14="http://schemas.microsoft.com/office/powerpoint/2010/main" val="142226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7624" y="304799"/>
            <a:ext cx="2151551" cy="646331"/>
          </a:xfrm>
          <a:prstGeom prst="rect">
            <a:avLst/>
          </a:prstGeom>
        </p:spPr>
        <p:txBody>
          <a:bodyPr wrap="none">
            <a:spAutoFit/>
          </a:bodyPr>
          <a:lstStyle/>
          <a:p>
            <a:r>
              <a:rPr lang="en-US" sz="3600" b="1" dirty="0">
                <a:solidFill>
                  <a:srgbClr val="FF0000"/>
                </a:solidFill>
              </a:rPr>
              <a:t> </a:t>
            </a:r>
            <a:r>
              <a:rPr lang="ar-SA" sz="3600" b="1" dirty="0">
                <a:solidFill>
                  <a:srgbClr val="FF0000"/>
                </a:solidFill>
              </a:rPr>
              <a:t>انواع کاهگل</a:t>
            </a:r>
            <a:endParaRPr lang="en-US" sz="3600" dirty="0">
              <a:solidFill>
                <a:srgbClr val="FF0000"/>
              </a:solidFill>
            </a:endParaRPr>
          </a:p>
        </p:txBody>
      </p:sp>
      <p:sp>
        <p:nvSpPr>
          <p:cNvPr id="3" name="Rectangle 2"/>
          <p:cNvSpPr/>
          <p:nvPr/>
        </p:nvSpPr>
        <p:spPr>
          <a:xfrm>
            <a:off x="228600" y="1447800"/>
            <a:ext cx="8382000" cy="3539430"/>
          </a:xfrm>
          <a:prstGeom prst="rect">
            <a:avLst/>
          </a:prstGeom>
        </p:spPr>
        <p:txBody>
          <a:bodyPr wrap="square">
            <a:spAutoFit/>
          </a:bodyPr>
          <a:lstStyle/>
          <a:p>
            <a:pPr algn="r"/>
            <a:r>
              <a:rPr lang="fa-IR" sz="2800" dirty="0"/>
              <a:t>کاهگل پالینه: گاه جداگانه به کاهگل مقداری ماسه اضافه می کنند و اندود حاصل را برای بام و پر کردن حفره دیوارها به کار می برند به این اندود"پالینه" گویند.</a:t>
            </a:r>
            <a:endParaRPr lang="en-US" sz="2800" dirty="0"/>
          </a:p>
          <a:p>
            <a:pPr algn="r"/>
            <a:r>
              <a:rPr lang="fa-IR" sz="2800" dirty="0"/>
              <a:t>کاهگل اَرزِه: در مناطق مرکزی ایران اکثرا کاهگل روی نما به عنوان روکش نهایی است لذا جنبه زیبایی و تزیین هم به خود می گیرد. این نوع اندود یکنواخت و روان است، ماله خوب می خورد و رنگ آن زیباست.</a:t>
            </a:r>
            <a:endParaRPr lang="en-US" sz="2800" dirty="0"/>
          </a:p>
          <a:p>
            <a:pPr algn="r"/>
            <a:r>
              <a:rPr lang="fa-IR" sz="2800" dirty="0"/>
              <a:t>کاهگل ارزه: گل رس معدنی+ کاه+ ریگ روان</a:t>
            </a:r>
            <a:endParaRPr lang="en-US" sz="2800" dirty="0"/>
          </a:p>
        </p:txBody>
      </p:sp>
    </p:spTree>
    <p:extLst>
      <p:ext uri="{BB962C8B-B14F-4D97-AF65-F5344CB8AC3E}">
        <p14:creationId xmlns:p14="http://schemas.microsoft.com/office/powerpoint/2010/main" val="355024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304800"/>
            <a:ext cx="3623108" cy="584775"/>
          </a:xfrm>
          <a:prstGeom prst="rect">
            <a:avLst/>
          </a:prstGeom>
        </p:spPr>
        <p:txBody>
          <a:bodyPr wrap="none">
            <a:spAutoFit/>
          </a:bodyPr>
          <a:lstStyle/>
          <a:p>
            <a:r>
              <a:rPr lang="ar-SA" sz="3200" b="1" dirty="0">
                <a:solidFill>
                  <a:srgbClr val="FF0000"/>
                </a:solidFill>
              </a:rPr>
              <a:t>مراحل ساخت کاهگل ارزه</a:t>
            </a:r>
            <a:endParaRPr lang="en-US" sz="3200" dirty="0">
              <a:solidFill>
                <a:srgbClr val="FF0000"/>
              </a:solidFill>
            </a:endParaRPr>
          </a:p>
        </p:txBody>
      </p:sp>
      <p:sp>
        <p:nvSpPr>
          <p:cNvPr id="3" name="Rectangle 2"/>
          <p:cNvSpPr/>
          <p:nvPr/>
        </p:nvSpPr>
        <p:spPr>
          <a:xfrm>
            <a:off x="304800" y="1582341"/>
            <a:ext cx="8610600" cy="3785652"/>
          </a:xfrm>
          <a:prstGeom prst="rect">
            <a:avLst/>
          </a:prstGeom>
        </p:spPr>
        <p:txBody>
          <a:bodyPr wrap="square">
            <a:spAutoFit/>
          </a:bodyPr>
          <a:lstStyle/>
          <a:p>
            <a:pPr algn="r"/>
            <a:r>
              <a:rPr lang="fa-IR" sz="2400" dirty="0"/>
              <a:t>آسیاب کردن گل رس معدنی</a:t>
            </a:r>
            <a:endParaRPr lang="en-US" sz="2400" dirty="0"/>
          </a:p>
          <a:p>
            <a:pPr algn="r"/>
            <a:r>
              <a:rPr lang="fa-IR" sz="2400" dirty="0"/>
              <a:t>غربال کردن و شستن کاه و اضافه کردن آن</a:t>
            </a:r>
            <a:endParaRPr lang="en-US" sz="2400" dirty="0"/>
          </a:p>
          <a:p>
            <a:pPr algn="r"/>
            <a:r>
              <a:rPr lang="fa-IR" sz="2400" dirty="0"/>
              <a:t>اضافه کردن ریگ روان</a:t>
            </a:r>
            <a:endParaRPr lang="en-US" sz="2400" dirty="0"/>
          </a:p>
          <a:p>
            <a:pPr algn="r"/>
            <a:r>
              <a:rPr lang="fa-IR" sz="2400" dirty="0"/>
              <a:t>ورز دادن</a:t>
            </a:r>
            <a:endParaRPr lang="en-US" sz="2400" dirty="0"/>
          </a:p>
          <a:p>
            <a:pPr algn="r"/>
            <a:r>
              <a:rPr lang="fa-IR" sz="2400" dirty="0"/>
              <a:t>در مناطقی که ریگ روان در دسترس نیست می توان از ماسه بادی استفاده کرد ولی ماسه بادی کاهگل را بد رنگ می کند.</a:t>
            </a:r>
            <a:endParaRPr lang="en-US" sz="2400" dirty="0"/>
          </a:p>
          <a:p>
            <a:pPr algn="r"/>
            <a:r>
              <a:rPr lang="fa-IR" sz="2400" dirty="0"/>
              <a:t>کاهگل ارزه با رنگ زیبایش و ذرات کاه که در آفتاب برق و تلالو خاصی دارد نمای خوبی برای همه ساختمان هاست. در این نما سازی لبه های کار را با گچ دم گیری می کنند و به آن کاهگل دم گیری گویند. دم گیری مثل یک نبشی گچی است که دور تا دور نما کشیده شده، آن را قالب گیری می کند.</a:t>
            </a:r>
            <a:endParaRPr lang="en-US" sz="2400" dirty="0"/>
          </a:p>
        </p:txBody>
      </p:sp>
    </p:spTree>
    <p:extLst>
      <p:ext uri="{BB962C8B-B14F-4D97-AF65-F5344CB8AC3E}">
        <p14:creationId xmlns:p14="http://schemas.microsoft.com/office/powerpoint/2010/main" val="218508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1)">
                                      <p:cBhvr>
                                        <p:cTn id="16" dur="2000"/>
                                        <p:tgtEl>
                                          <p:spTgt spid="3">
                                            <p:txEl>
                                              <p:pRg st="1" end="1"/>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1)">
                                      <p:cBhvr>
                                        <p:cTn id="19" dur="2000"/>
                                        <p:tgtEl>
                                          <p:spTgt spid="3">
                                            <p:txEl>
                                              <p:pRg st="2" end="2"/>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heel(1)">
                                      <p:cBhvr>
                                        <p:cTn id="2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1400" y="304800"/>
            <a:ext cx="1922321" cy="646331"/>
          </a:xfrm>
          <a:prstGeom prst="rect">
            <a:avLst/>
          </a:prstGeom>
        </p:spPr>
        <p:txBody>
          <a:bodyPr wrap="none">
            <a:spAutoFit/>
          </a:bodyPr>
          <a:lstStyle/>
          <a:p>
            <a:r>
              <a:rPr lang="ar-SA" sz="3600" b="1" dirty="0">
                <a:solidFill>
                  <a:srgbClr val="FF0000"/>
                </a:solidFill>
              </a:rPr>
              <a:t>کاهگل ارزه</a:t>
            </a:r>
            <a:endParaRPr lang="en-US" sz="3600" dirty="0">
              <a:solidFill>
                <a:srgbClr val="FF0000"/>
              </a:solidFill>
            </a:endParaRPr>
          </a:p>
        </p:txBody>
      </p:sp>
      <p:sp>
        <p:nvSpPr>
          <p:cNvPr id="3" name="Rectangle 2"/>
          <p:cNvSpPr/>
          <p:nvPr/>
        </p:nvSpPr>
        <p:spPr>
          <a:xfrm>
            <a:off x="429491" y="1447800"/>
            <a:ext cx="8153400" cy="3539430"/>
          </a:xfrm>
          <a:prstGeom prst="rect">
            <a:avLst/>
          </a:prstGeom>
        </p:spPr>
        <p:txBody>
          <a:bodyPr wrap="square">
            <a:spAutoFit/>
          </a:bodyPr>
          <a:lstStyle/>
          <a:p>
            <a:pPr algn="r"/>
            <a:r>
              <a:rPr lang="ar-SA" sz="2800" dirty="0"/>
              <a:t>روی کاهگل ارزه را گچ بری شیر و شکری می کنند. با نقش هایی ظریف که متاثر از پسند مردم منطقه است مثل آب، سبزه، گل و خوشه انگور استیلیزه حتی گاهی به صورت نقش یزدی بندی گچ بریها را انجام می دهند. نقش ها در لچکی ها به صورت یک در میان است. مثلا در سه دری ها دو تا عمودی در دوطرف قرار می گیرد یک افقی در وسط یا در پنج دری ها دو تا عمودی، دو تا افقی و یک عمودی در وسط بنابراین از سه گونه نقش استفاده می شود که یک در میان تکرار میشود.</a:t>
            </a:r>
            <a:endParaRPr lang="en-US" sz="2800" dirty="0"/>
          </a:p>
        </p:txBody>
      </p:sp>
    </p:spTree>
    <p:extLst>
      <p:ext uri="{BB962C8B-B14F-4D97-AF65-F5344CB8AC3E}">
        <p14:creationId xmlns:p14="http://schemas.microsoft.com/office/powerpoint/2010/main" val="422972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533400"/>
            <a:ext cx="8305800" cy="5539978"/>
          </a:xfrm>
          <a:prstGeom prst="rect">
            <a:avLst/>
          </a:prstGeom>
        </p:spPr>
        <p:txBody>
          <a:bodyPr wrap="square">
            <a:spAutoFit/>
          </a:bodyPr>
          <a:lstStyle/>
          <a:p>
            <a:r>
              <a:rPr lang="en-US" dirty="0"/>
              <a:t> </a:t>
            </a:r>
          </a:p>
          <a:p>
            <a:pPr algn="r"/>
            <a:r>
              <a:rPr lang="en-US" dirty="0"/>
              <a:t> </a:t>
            </a:r>
            <a:r>
              <a:rPr lang="ar-SA" sz="2400" dirty="0"/>
              <a:t>تفاوت کاه گل ارزه در مناطق خشک بامرطوب</a:t>
            </a:r>
            <a:endParaRPr lang="en-US" sz="2400" dirty="0"/>
          </a:p>
          <a:p>
            <a:pPr algn="r"/>
            <a:r>
              <a:rPr lang="fa-IR" sz="2400" dirty="0"/>
              <a:t>این اندود نه تنها در مناطق خشک عملکرد خوبی دارد بلکه در شمال ایران مثل سوادکوه مازندران و روستاهای اطراف آن نیز کاربردی مطلوب دارد. منتها در اینجا به جای خاک و</a:t>
            </a:r>
            <a:endParaRPr lang="en-US" sz="2400" dirty="0"/>
          </a:p>
          <a:p>
            <a:pPr algn="r"/>
            <a:r>
              <a:rPr lang="fa-IR" sz="2400" dirty="0"/>
              <a:t> کاه شسته از خاک و شلتوک برنج استفاده می کنند </a:t>
            </a:r>
            <a:r>
              <a:rPr lang="fa-IR" sz="2400" b="1" dirty="0"/>
              <a:t>؛ </a:t>
            </a:r>
            <a:r>
              <a:rPr lang="fa-IR" sz="2400" dirty="0"/>
              <a:t>که خود تنوع خوبی دارد. به خصوص که خاکهای این منطقه ارغوانی رنگ است. بجای ریگ روان نیز در این مناطق از ماسه ته روخانه استفاده می کنند.</a:t>
            </a:r>
            <a:endParaRPr lang="en-US" sz="2400" dirty="0"/>
          </a:p>
          <a:p>
            <a:pPr algn="r"/>
            <a:r>
              <a:rPr lang="fa-IR" sz="2400" dirty="0"/>
              <a:t>مناطق خشک: گل رس+ کاه + ریگ روان</a:t>
            </a:r>
            <a:endParaRPr lang="en-US" sz="2400" dirty="0"/>
          </a:p>
          <a:p>
            <a:pPr algn="r"/>
            <a:r>
              <a:rPr lang="fa-IR" sz="2400" dirty="0"/>
              <a:t>مناطق مرطوب : خاک رس + شلتوک برنج + ماسه</a:t>
            </a:r>
            <a:endParaRPr lang="en-US" sz="2400" dirty="0"/>
          </a:p>
          <a:p>
            <a:pPr algn="r"/>
            <a:r>
              <a:rPr lang="fa-IR" sz="2400" dirty="0"/>
              <a:t>در مناطق پر باران (شمال ایران) برای این که اندود توسط باران شسته نشود و از بین نرود هر هشت سال یک بار با نوعی رنگ روی اندود قدیمی را می پوشانند. رنگ مزبور ترکیبی است از "اَنزَروت" که نوعی صمغ شکلاتی رنگ است به اضافه لویی. برای ساخت آن انزروت را رقیق کرده در آن گل لوخ= لویی می ریزند و با فرچه روی کاهگل می کشند.</a:t>
            </a:r>
            <a:endParaRPr lang="en-US" sz="2400" dirty="0"/>
          </a:p>
        </p:txBody>
      </p:sp>
    </p:spTree>
    <p:extLst>
      <p:ext uri="{BB962C8B-B14F-4D97-AF65-F5344CB8AC3E}">
        <p14:creationId xmlns:p14="http://schemas.microsoft.com/office/powerpoint/2010/main" val="56024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0218" y="838200"/>
            <a:ext cx="8305800" cy="3539430"/>
          </a:xfrm>
          <a:prstGeom prst="rect">
            <a:avLst/>
          </a:prstGeom>
        </p:spPr>
        <p:txBody>
          <a:bodyPr wrap="square">
            <a:spAutoFit/>
          </a:bodyPr>
          <a:lstStyle/>
          <a:p>
            <a:pPr algn="r" rtl="1"/>
            <a:r>
              <a:rPr lang="ar-SA" sz="2800" dirty="0"/>
              <a:t>در مسجد فهرج یزد بجای کاه(که در محل کمیاب و با ارزش است) از خار آدور = ژاژ</a:t>
            </a:r>
            <a:r>
              <a:rPr lang="en-US" sz="2800" dirty="0"/>
              <a:t> </a:t>
            </a:r>
            <a:r>
              <a:rPr lang="ar-SA" sz="2800" dirty="0"/>
              <a:t>که همان خارشتر است استفاده کرده اند. این خار در بیابان فروان است آن را خرد کرده دست ساز می کردند و به جای کاه در اندود می ریختند.</a:t>
            </a:r>
            <a:r>
              <a:rPr lang="en-US" sz="2800" dirty="0"/>
              <a:t>.</a:t>
            </a:r>
          </a:p>
          <a:p>
            <a:pPr algn="r" rtl="1"/>
            <a:r>
              <a:rPr lang="ar-SA" sz="2800" dirty="0"/>
              <a:t>وجود نمک طعام در کاهگل یخ زدن پشت بام را نیز از بین می برد. چنانچه از روغن چراغ جهت آغشته کردن بامها استفاده شود، از خطر مکش آب در کاهگل پیشگیری می کند و آب باران و برف به سرعت از نادشر "ناودانی" سرازیر می شود.</a:t>
            </a:r>
            <a:endParaRPr lang="en-US" sz="2800" dirty="0"/>
          </a:p>
        </p:txBody>
      </p:sp>
    </p:spTree>
    <p:extLst>
      <p:ext uri="{BB962C8B-B14F-4D97-AF65-F5344CB8AC3E}">
        <p14:creationId xmlns:p14="http://schemas.microsoft.com/office/powerpoint/2010/main" val="2838511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05200" y="381000"/>
            <a:ext cx="1941557" cy="646331"/>
          </a:xfrm>
          <a:prstGeom prst="rect">
            <a:avLst/>
          </a:prstGeom>
        </p:spPr>
        <p:txBody>
          <a:bodyPr wrap="none">
            <a:spAutoFit/>
          </a:bodyPr>
          <a:lstStyle/>
          <a:p>
            <a:r>
              <a:rPr lang="en-US" sz="3600" b="1" dirty="0">
                <a:solidFill>
                  <a:srgbClr val="FF0000"/>
                </a:solidFill>
              </a:rPr>
              <a:t> </a:t>
            </a:r>
            <a:r>
              <a:rPr lang="ar-SA" sz="3600" b="1" dirty="0">
                <a:solidFill>
                  <a:srgbClr val="FF0000"/>
                </a:solidFill>
              </a:rPr>
              <a:t>سیم کاهگل</a:t>
            </a:r>
            <a:endParaRPr lang="en-US" sz="3600" dirty="0">
              <a:solidFill>
                <a:srgbClr val="FF0000"/>
              </a:solidFill>
            </a:endParaRPr>
          </a:p>
        </p:txBody>
      </p:sp>
      <p:sp>
        <p:nvSpPr>
          <p:cNvPr id="3" name="Rectangle 2"/>
          <p:cNvSpPr/>
          <p:nvPr/>
        </p:nvSpPr>
        <p:spPr>
          <a:xfrm>
            <a:off x="284978" y="1524000"/>
            <a:ext cx="8382000" cy="2677656"/>
          </a:xfrm>
          <a:prstGeom prst="rect">
            <a:avLst/>
          </a:prstGeom>
        </p:spPr>
        <p:txBody>
          <a:bodyPr wrap="square">
            <a:spAutoFit/>
          </a:bodyPr>
          <a:lstStyle/>
          <a:p>
            <a:pPr algn="r"/>
            <a:r>
              <a:rPr lang="ar-SA" sz="2400" dirty="0"/>
              <a:t>خاک رس+ کاه نرم+ شکر سنگ</a:t>
            </a:r>
            <a:endParaRPr lang="en-US" sz="2400" dirty="0"/>
          </a:p>
          <a:p>
            <a:pPr algn="r"/>
            <a:r>
              <a:rPr lang="ar-SA" sz="2400" dirty="0"/>
              <a:t>آب گرفتن و ورز دادن</a:t>
            </a:r>
            <a:endParaRPr lang="en-US" sz="2400" dirty="0"/>
          </a:p>
          <a:p>
            <a:pPr algn="r"/>
            <a:r>
              <a:rPr lang="en-US" sz="2400" dirty="0"/>
              <a:t> </a:t>
            </a:r>
            <a:r>
              <a:rPr lang="ar-SA" sz="2400" dirty="0"/>
              <a:t>اضافه کردن گچ پخته نیم کوب</a:t>
            </a:r>
            <a:endParaRPr lang="en-US" sz="2400" dirty="0"/>
          </a:p>
          <a:p>
            <a:pPr algn="r"/>
            <a:r>
              <a:rPr lang="ar-SA" sz="2400" dirty="0"/>
              <a:t>ورز مجدد</a:t>
            </a:r>
            <a:endParaRPr lang="en-US" sz="2400" dirty="0"/>
          </a:p>
          <a:p>
            <a:pPr algn="r"/>
            <a:endParaRPr lang="fa-IR" sz="2400" dirty="0" smtClean="0"/>
          </a:p>
          <a:p>
            <a:pPr algn="r"/>
            <a:r>
              <a:rPr lang="ar-SA" sz="2400" dirty="0" smtClean="0"/>
              <a:t>از </a:t>
            </a:r>
            <a:r>
              <a:rPr lang="ar-SA" sz="2400" dirty="0"/>
              <a:t>این گونه اندود کاری در بناهای قدیمی و سنتی استفاده فراوان شده است. امروزه در نواحی کویری از آن نیز استفاده می شود.</a:t>
            </a:r>
            <a:endParaRPr lang="en-US" sz="2400" dirty="0"/>
          </a:p>
        </p:txBody>
      </p:sp>
    </p:spTree>
    <p:extLst>
      <p:ext uri="{BB962C8B-B14F-4D97-AF65-F5344CB8AC3E}">
        <p14:creationId xmlns:p14="http://schemas.microsoft.com/office/powerpoint/2010/main" val="29103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1455" y="652605"/>
            <a:ext cx="1661032" cy="584775"/>
          </a:xfrm>
          <a:prstGeom prst="rect">
            <a:avLst/>
          </a:prstGeom>
        </p:spPr>
        <p:txBody>
          <a:bodyPr wrap="none">
            <a:spAutoFit/>
          </a:bodyPr>
          <a:lstStyle/>
          <a:p>
            <a:r>
              <a:rPr lang="en-US" b="1" dirty="0"/>
              <a:t> </a:t>
            </a:r>
            <a:r>
              <a:rPr lang="ar-SA" sz="3200" b="1" dirty="0">
                <a:solidFill>
                  <a:srgbClr val="FF0000"/>
                </a:solidFill>
              </a:rPr>
              <a:t>ملات ریگ</a:t>
            </a:r>
            <a:endParaRPr lang="en-US" sz="3200" dirty="0">
              <a:solidFill>
                <a:srgbClr val="FF0000"/>
              </a:solidFill>
            </a:endParaRPr>
          </a:p>
        </p:txBody>
      </p:sp>
      <p:sp>
        <p:nvSpPr>
          <p:cNvPr id="3" name="Rectangle 2"/>
          <p:cNvSpPr/>
          <p:nvPr/>
        </p:nvSpPr>
        <p:spPr>
          <a:xfrm>
            <a:off x="272871" y="2057400"/>
            <a:ext cx="8458200" cy="1938992"/>
          </a:xfrm>
          <a:prstGeom prst="rect">
            <a:avLst/>
          </a:prstGeom>
        </p:spPr>
        <p:txBody>
          <a:bodyPr wrap="square">
            <a:spAutoFit/>
          </a:bodyPr>
          <a:lstStyle/>
          <a:p>
            <a:pPr algn="r"/>
            <a:r>
              <a:rPr lang="fa-IR" sz="2400" dirty="0"/>
              <a:t>خاک رس چرب + دانه های ماسه ای پهن</a:t>
            </a:r>
            <a:endParaRPr lang="en-US" sz="2400" dirty="0"/>
          </a:p>
          <a:p>
            <a:pPr algn="r"/>
            <a:r>
              <a:rPr lang="fa-IR" sz="2400" dirty="0"/>
              <a:t>یکی از ملات های باستانی که در نمای ساختمانهای قبل و بعد از اسلام به کار رفته، ملات ریگ است. نمونه به کار رفته این ملات را می توان در زیر اندود سفید کاری شبستان مسجد فهرج یزد که از آثار صدر اسلام و یا در قسمت های دیگری از بناهای دوره های بعدجستجو کرد.</a:t>
            </a:r>
            <a:endParaRPr lang="en-US" sz="2400" dirty="0"/>
          </a:p>
        </p:txBody>
      </p:sp>
    </p:spTree>
    <p:extLst>
      <p:ext uri="{BB962C8B-B14F-4D97-AF65-F5344CB8AC3E}">
        <p14:creationId xmlns:p14="http://schemas.microsoft.com/office/powerpoint/2010/main" val="3190465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1800" y="304800"/>
            <a:ext cx="3062057" cy="707886"/>
          </a:xfrm>
          <a:prstGeom prst="rect">
            <a:avLst/>
          </a:prstGeom>
        </p:spPr>
        <p:txBody>
          <a:bodyPr wrap="none">
            <a:spAutoFit/>
          </a:bodyPr>
          <a:lstStyle/>
          <a:p>
            <a:r>
              <a:rPr lang="fa-IR" sz="4000" b="1" dirty="0">
                <a:solidFill>
                  <a:srgbClr val="FF0000"/>
                </a:solidFill>
              </a:rPr>
              <a:t>مراحل تهیه ملات</a:t>
            </a:r>
            <a:endParaRPr lang="en-US" sz="4000" dirty="0">
              <a:solidFill>
                <a:srgbClr val="FF0000"/>
              </a:solidFill>
            </a:endParaRPr>
          </a:p>
        </p:txBody>
      </p:sp>
      <p:sp>
        <p:nvSpPr>
          <p:cNvPr id="3" name="Rectangle 2"/>
          <p:cNvSpPr/>
          <p:nvPr/>
        </p:nvSpPr>
        <p:spPr>
          <a:xfrm>
            <a:off x="381000" y="1443841"/>
            <a:ext cx="8382000" cy="4154984"/>
          </a:xfrm>
          <a:prstGeom prst="rect">
            <a:avLst/>
          </a:prstGeom>
        </p:spPr>
        <p:txBody>
          <a:bodyPr wrap="square">
            <a:spAutoFit/>
          </a:bodyPr>
          <a:lstStyle/>
          <a:p>
            <a:pPr algn="r"/>
            <a:r>
              <a:rPr lang="fa-IR" sz="2400" dirty="0"/>
              <a:t>مخلوط کردن دانه های ریگ به مقدار یک سوم با خاک کوبیده شده رس</a:t>
            </a:r>
            <a:endParaRPr lang="en-US" sz="2400" dirty="0"/>
          </a:p>
          <a:p>
            <a:pPr algn="r"/>
            <a:r>
              <a:rPr lang="fa-IR" sz="2400" dirty="0"/>
              <a:t>آخوره کردن</a:t>
            </a:r>
            <a:endParaRPr lang="en-US" sz="2400" dirty="0"/>
          </a:p>
          <a:p>
            <a:pPr algn="r"/>
            <a:r>
              <a:rPr lang="fa-IR" sz="2400" dirty="0"/>
              <a:t>ورز دادن</a:t>
            </a:r>
            <a:endParaRPr lang="en-US" sz="2400" dirty="0"/>
          </a:p>
          <a:p>
            <a:pPr algn="r"/>
            <a:r>
              <a:rPr lang="fa-IR" sz="2400" dirty="0"/>
              <a:t>از ملات مذکور به عنوان اندود زیر رویه گچ استفاده می شود.</a:t>
            </a:r>
            <a:endParaRPr lang="en-US" sz="2400" dirty="0"/>
          </a:p>
          <a:p>
            <a:pPr algn="r"/>
            <a:r>
              <a:rPr lang="fa-IR" sz="2400" dirty="0"/>
              <a:t>وجود دانه های ریگ در این ملات سبب مقاوم شدن و در ضمن پیشگیری از ترک برداشتن ملات می شود.</a:t>
            </a:r>
            <a:endParaRPr lang="en-US" sz="2400" dirty="0"/>
          </a:p>
          <a:p>
            <a:pPr algn="r"/>
            <a:r>
              <a:rPr lang="fa-IR" sz="2400" dirty="0"/>
              <a:t> قدمت این ملات بعد از کاهگل است.</a:t>
            </a:r>
            <a:endParaRPr lang="en-US" sz="2400" dirty="0"/>
          </a:p>
          <a:p>
            <a:pPr algn="r"/>
            <a:r>
              <a:rPr lang="fa-IR" sz="2400" dirty="0"/>
              <a:t> یکی از دلایل استفاده از این ملات، فراوانی دانه های ریگ آن در محل و در محیط است.</a:t>
            </a:r>
            <a:endParaRPr lang="en-US" sz="2400" dirty="0"/>
          </a:p>
          <a:p>
            <a:pPr algn="r"/>
            <a:r>
              <a:rPr lang="fa-IR" sz="2400" dirty="0"/>
              <a:t> به طور کلی از وجود این ملات در بناهای شهرهای کویری خصوصا یزد استفاده فراوان شده و در برخی موارد هنوز کاربرد دارد.</a:t>
            </a:r>
            <a:endParaRPr lang="en-US" sz="2400" dirty="0"/>
          </a:p>
        </p:txBody>
      </p:sp>
    </p:spTree>
    <p:extLst>
      <p:ext uri="{BB962C8B-B14F-4D97-AF65-F5344CB8AC3E}">
        <p14:creationId xmlns:p14="http://schemas.microsoft.com/office/powerpoint/2010/main" val="2586330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80530" y="228600"/>
            <a:ext cx="655949" cy="707886"/>
          </a:xfrm>
          <a:prstGeom prst="rect">
            <a:avLst/>
          </a:prstGeom>
        </p:spPr>
        <p:txBody>
          <a:bodyPr wrap="none">
            <a:spAutoFit/>
          </a:bodyPr>
          <a:lstStyle/>
          <a:p>
            <a:r>
              <a:rPr lang="ar-SA" sz="4000" b="1" dirty="0">
                <a:solidFill>
                  <a:srgbClr val="FF0000"/>
                </a:solidFill>
              </a:rPr>
              <a:t>گچ</a:t>
            </a:r>
            <a:endParaRPr lang="en-US" sz="4000" dirty="0">
              <a:solidFill>
                <a:srgbClr val="FF0000"/>
              </a:solidFill>
            </a:endParaRPr>
          </a:p>
        </p:txBody>
      </p:sp>
      <p:sp>
        <p:nvSpPr>
          <p:cNvPr id="3" name="Rectangle 2"/>
          <p:cNvSpPr/>
          <p:nvPr/>
        </p:nvSpPr>
        <p:spPr>
          <a:xfrm>
            <a:off x="76200" y="1143000"/>
            <a:ext cx="8839200" cy="4893647"/>
          </a:xfrm>
          <a:prstGeom prst="rect">
            <a:avLst/>
          </a:prstGeom>
        </p:spPr>
        <p:txBody>
          <a:bodyPr wrap="square">
            <a:spAutoFit/>
          </a:bodyPr>
          <a:lstStyle/>
          <a:p>
            <a:pPr algn="r"/>
            <a:r>
              <a:rPr lang="fa-IR" sz="2400" dirty="0"/>
              <a:t>شناخت گچ به عنوان یک ماده چسبنده ساختمانی پیشینه ای بسیار کهن دارد.</a:t>
            </a:r>
            <a:endParaRPr lang="en-US" sz="2400" dirty="0"/>
          </a:p>
          <a:p>
            <a:pPr algn="r"/>
            <a:r>
              <a:rPr lang="fa-IR" sz="2400" dirty="0"/>
              <a:t>اثار بجا مانده از گچبری و گچکاری در دوران هخامنشی مربوط به دو هزار و پانصد سال پیش است .سنگ گچ بر چند نوع است :</a:t>
            </a:r>
            <a:endParaRPr lang="en-US" sz="2400" dirty="0"/>
          </a:p>
          <a:p>
            <a:pPr algn="r"/>
            <a:r>
              <a:rPr lang="fa-IR" sz="2400" dirty="0"/>
              <a:t>سنگ گچ بلوری</a:t>
            </a:r>
            <a:endParaRPr lang="en-US" sz="2400" dirty="0"/>
          </a:p>
          <a:p>
            <a:pPr algn="r"/>
            <a:r>
              <a:rPr lang="fa-IR" sz="2400" dirty="0"/>
              <a:t>سنگ گچ غیر بلوری</a:t>
            </a:r>
            <a:endParaRPr lang="en-US" sz="2400" dirty="0"/>
          </a:p>
          <a:p>
            <a:pPr algn="r"/>
            <a:r>
              <a:rPr lang="fa-IR" sz="2400" dirty="0"/>
              <a:t>سنگ گچ مرمری</a:t>
            </a:r>
            <a:endParaRPr lang="en-US" sz="2400" dirty="0"/>
          </a:p>
          <a:p>
            <a:pPr algn="r"/>
            <a:r>
              <a:rPr lang="fa-IR" sz="2400" dirty="0"/>
              <a:t>سنگ گچ خالص که بی رنگ است.</a:t>
            </a:r>
            <a:endParaRPr lang="en-US" sz="2400" dirty="0"/>
          </a:p>
          <a:p>
            <a:pPr algn="r"/>
            <a:r>
              <a:rPr lang="fa-IR" sz="2400" dirty="0"/>
              <a:t>سنگ گچ اگر مخلوط داشته باشد به رنگهای خاکستری زرد کبود و سرخ دیده می شود .</a:t>
            </a:r>
            <a:endParaRPr lang="en-US" sz="2400" dirty="0"/>
          </a:p>
          <a:p>
            <a:pPr algn="r"/>
            <a:r>
              <a:rPr lang="fa-IR" sz="2400" dirty="0"/>
              <a:t>گچ به صورت پودر شده به طور عمده بر دو گونه است :</a:t>
            </a:r>
            <a:endParaRPr lang="en-US" sz="2400" dirty="0"/>
          </a:p>
          <a:p>
            <a:pPr algn="r"/>
            <a:r>
              <a:rPr lang="fa-IR" sz="2400" dirty="0"/>
              <a:t>_گچ معمولی که استفاده ساختمانی دارد و رنگش کمی کدر است و بستگی به مخلوط انبه رنگهای سفید مایل به زرد یا کبود و.... دیده میشود .</a:t>
            </a:r>
            <a:endParaRPr lang="en-US" sz="2400" dirty="0"/>
          </a:p>
          <a:p>
            <a:pPr algn="r"/>
            <a:r>
              <a:rPr lang="fa-IR" sz="2400" dirty="0"/>
              <a:t>_گچ نظر که بسیار خالص و رنگ ان خیلی سفید است .این گچ معمولا کارخانه ای است و برای مجسمه سازی قالب گیری برای شکسته بندی و... به کار میرود.</a:t>
            </a:r>
            <a:endParaRPr lang="en-US" sz="2400" dirty="0"/>
          </a:p>
        </p:txBody>
      </p:sp>
    </p:spTree>
    <p:extLst>
      <p:ext uri="{BB962C8B-B14F-4D97-AF65-F5344CB8AC3E}">
        <p14:creationId xmlns:p14="http://schemas.microsoft.com/office/powerpoint/2010/main" val="347098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http://tse1.mm.bing.net/th?&amp;id=OIP.M78a78fab60665c2a2019a3598bad218co0&amp;w=300&amp;h=194&amp;c=0&amp;pid=1.9&amp;rs=0&amp;p=0&amp;r=0">
            <a:hlinkClick r:id="rId2" tooltip="View image detail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481446"/>
            <a:ext cx="4308764" cy="253884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tse1.mm.bing.net/th?&amp;id=OIP.Md156606db4a483e441865300c663aa96o0&amp;w=300&amp;h=189&amp;c=0&amp;pid=1.9&amp;rs=0&amp;p=0&amp;r=0">
            <a:hlinkClick r:id="rId4" tooltip="View image detail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6088" y="3505200"/>
            <a:ext cx="5472112"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882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wheel(1)">
                                      <p:cBhvr>
                                        <p:cTn id="7" dur="2000"/>
                                        <p:tgtEl>
                                          <p:spTgt spid="717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174"/>
                                        </p:tgtEl>
                                        <p:attrNameLst>
                                          <p:attrName>style.visibility</p:attrName>
                                        </p:attrNameLst>
                                      </p:cBhvr>
                                      <p:to>
                                        <p:strVal val="visible"/>
                                      </p:to>
                                    </p:set>
                                    <p:animEffect transition="in" filter="wheel(1)">
                                      <p:cBhvr>
                                        <p:cTn id="12" dur="2000"/>
                                        <p:tgtEl>
                                          <p:spTgt spid="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1800" y="228600"/>
            <a:ext cx="2645276" cy="646331"/>
          </a:xfrm>
          <a:prstGeom prst="rect">
            <a:avLst/>
          </a:prstGeom>
        </p:spPr>
        <p:txBody>
          <a:bodyPr wrap="none">
            <a:spAutoFit/>
          </a:bodyPr>
          <a:lstStyle/>
          <a:p>
            <a:r>
              <a:rPr lang="ar-SA" sz="3600" b="1" dirty="0">
                <a:solidFill>
                  <a:srgbClr val="FF0000"/>
                </a:solidFill>
              </a:rPr>
              <a:t>ملات گچ و خاک</a:t>
            </a:r>
            <a:endParaRPr lang="en-US" sz="3600" dirty="0">
              <a:solidFill>
                <a:srgbClr val="FF0000"/>
              </a:solidFill>
            </a:endParaRPr>
          </a:p>
        </p:txBody>
      </p:sp>
      <p:sp>
        <p:nvSpPr>
          <p:cNvPr id="3" name="Rectangle 2"/>
          <p:cNvSpPr/>
          <p:nvPr/>
        </p:nvSpPr>
        <p:spPr>
          <a:xfrm>
            <a:off x="263236" y="990600"/>
            <a:ext cx="8534400" cy="5632311"/>
          </a:xfrm>
          <a:prstGeom prst="rect">
            <a:avLst/>
          </a:prstGeom>
        </p:spPr>
        <p:txBody>
          <a:bodyPr wrap="square">
            <a:spAutoFit/>
          </a:bodyPr>
          <a:lstStyle/>
          <a:p>
            <a:pPr algn="r"/>
            <a:r>
              <a:rPr lang="fa-IR" sz="2400" dirty="0"/>
              <a:t>گچ به صورت اندود و ملات</a:t>
            </a:r>
            <a:endParaRPr lang="en-US" sz="2400" dirty="0"/>
          </a:p>
          <a:p>
            <a:pPr algn="r"/>
            <a:r>
              <a:rPr lang="fa-IR" sz="2400" dirty="0"/>
              <a:t>گچ را بعد از پختن به دو صورت کار می کردند:</a:t>
            </a:r>
            <a:endParaRPr lang="en-US" sz="2400" dirty="0"/>
          </a:p>
          <a:p>
            <a:pPr algn="r"/>
            <a:r>
              <a:rPr lang="fa-IR" sz="2400" dirty="0"/>
              <a:t>_به صورت گچ زنده که به عنوان اندود روی بنا ها کشیده می شود و برای ساختن ان گچ را توی اب ریخته و بلافاصله کار می کنند.</a:t>
            </a:r>
            <a:endParaRPr lang="en-US" sz="2400" dirty="0"/>
          </a:p>
          <a:p>
            <a:pPr algn="r"/>
            <a:r>
              <a:rPr lang="fa-IR" sz="2400" dirty="0"/>
              <a:t>_به صورت گچ کشته .اگر گچ برای مدت بیشتری توی اب بماند و مرتب به هم بخورد کشته میشود .گچ کشته سختی و دوام گچ زنده را ندارد ولی با ان گچ زنده را پرداخت می کنند و سطحی صاف و نرم به دست می اورند .</a:t>
            </a:r>
            <a:endParaRPr lang="en-US" sz="2400" dirty="0"/>
          </a:p>
          <a:p>
            <a:pPr algn="r"/>
            <a:r>
              <a:rPr lang="fa-IR" sz="2400" dirty="0"/>
              <a:t>بهترین گچ ساختمانی گچ کبود است که دم به ابی میزند .بدیهی است که گچ هر چه در کوره حرارت ببیند سست تر و کم قدرت تر است.(بهمین دلیل در ملات قیر چارو از گچ نیم پخته نیم کوب استفاده می کردند.)و روی آن را همانند یک بستر نقاشی آماده کرده و با رنگهای مختلف بر روی آن نقاشی می کنند.</a:t>
            </a:r>
            <a:endParaRPr lang="en-US" sz="2400" dirty="0"/>
          </a:p>
          <a:p>
            <a:pPr algn="r"/>
            <a:r>
              <a:rPr lang="en-US" sz="2400" dirty="0"/>
              <a:t> </a:t>
            </a:r>
          </a:p>
          <a:p>
            <a:pPr algn="r"/>
            <a:r>
              <a:rPr lang="en-US" sz="2400" dirty="0"/>
              <a:t> </a:t>
            </a:r>
          </a:p>
          <a:p>
            <a:pPr algn="r"/>
            <a:r>
              <a:rPr lang="en-US" sz="2400" dirty="0"/>
              <a:t> </a:t>
            </a:r>
            <a:r>
              <a:rPr lang="fa-IR" sz="2400" dirty="0"/>
              <a:t>خاک رس مرغوب کوبیده شده و سرند کشته تا دانه های خاک کمتر از پنج میلیمتر به دست آید</a:t>
            </a:r>
            <a:endParaRPr lang="en-US" sz="2400" dirty="0"/>
          </a:p>
        </p:txBody>
      </p:sp>
    </p:spTree>
    <p:extLst>
      <p:ext uri="{BB962C8B-B14F-4D97-AF65-F5344CB8AC3E}">
        <p14:creationId xmlns:p14="http://schemas.microsoft.com/office/powerpoint/2010/main" val="2685614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7693"/>
            <a:ext cx="8991600" cy="6740307"/>
          </a:xfrm>
          <a:prstGeom prst="rect">
            <a:avLst/>
          </a:prstGeom>
        </p:spPr>
        <p:txBody>
          <a:bodyPr wrap="square">
            <a:spAutoFit/>
          </a:bodyPr>
          <a:lstStyle/>
          <a:p>
            <a:pPr algn="r"/>
            <a:r>
              <a:rPr lang="fa-IR" sz="2400" dirty="0"/>
              <a:t>از خاک مذکور جهت گچ و خاک به دو روش استفاده می شود:</a:t>
            </a:r>
            <a:endParaRPr lang="en-US" sz="2400" dirty="0"/>
          </a:p>
          <a:p>
            <a:pPr algn="r"/>
            <a:r>
              <a:rPr lang="fa-IR" sz="2400" dirty="0"/>
              <a:t>الف. ظرف گچ سازی به اندازه لازم آب می شود.</a:t>
            </a:r>
            <a:endParaRPr lang="en-US" sz="2400" dirty="0"/>
          </a:p>
          <a:p>
            <a:pPr algn="r"/>
            <a:r>
              <a:rPr lang="fa-IR" sz="2400" dirty="0"/>
              <a:t> خاک سرند شده به اندازه نصف مقدار آب درون ظرف ریخته شده.</a:t>
            </a:r>
            <a:endParaRPr lang="en-US" sz="2400" dirty="0"/>
          </a:p>
          <a:p>
            <a:pPr algn="r"/>
            <a:r>
              <a:rPr lang="fa-IR" sz="2400" dirty="0"/>
              <a:t>پس از زمان لازم خاک خیس مالش داده شده تا به صورت دوغابه درآید.</a:t>
            </a:r>
            <a:endParaRPr lang="en-US" sz="2400" dirty="0"/>
          </a:p>
          <a:p>
            <a:pPr algn="r"/>
            <a:r>
              <a:rPr lang="fa-IR" sz="2400" dirty="0"/>
              <a:t>سپس گرد گچ به اندازه متناسب بر سطح دوغابه خاک رس پاشیده می شود.</a:t>
            </a:r>
            <a:endParaRPr lang="en-US" sz="2400" dirty="0"/>
          </a:p>
          <a:p>
            <a:pPr algn="r"/>
            <a:r>
              <a:rPr lang="fa-IR" sz="2400" dirty="0"/>
              <a:t>ب. خاک رس غربال شده با گچ به نسبت یک بر یک به صورت خشک در محلی عاری از دانه های ماسه و مواد زائد کاملا خشک مخلوط می شود.</a:t>
            </a:r>
            <a:endParaRPr lang="en-US" sz="2400" dirty="0"/>
          </a:p>
          <a:p>
            <a:pPr algn="r"/>
            <a:r>
              <a:rPr lang="fa-IR" sz="2400" dirty="0"/>
              <a:t>ظرف گچ سازی (استنبولی) تا نیمه آب شده، مخلوط گچ و خاک بر سطح آب پاشیده می شود</a:t>
            </a:r>
            <a:endParaRPr lang="en-US" sz="2400" dirty="0"/>
          </a:p>
          <a:p>
            <a:pPr algn="r"/>
            <a:r>
              <a:rPr lang="fa-IR" sz="2400" dirty="0"/>
              <a:t>مخلوط ورز دیده به صورت ملات خمیری کامل مصرف می شود.</a:t>
            </a:r>
            <a:endParaRPr lang="en-US" sz="2400" dirty="0"/>
          </a:p>
          <a:p>
            <a:pPr algn="r"/>
            <a:r>
              <a:rPr lang="fa-IR" sz="2400" dirty="0"/>
              <a:t> از این ملات جهت کرم بندی، شمشه گیری، اندود کاری، همچنین جهت استفاده در پوششها و طاقهای آجری و کارهای دیگر استفاده می شود.</a:t>
            </a:r>
            <a:endParaRPr lang="en-US" sz="2400" dirty="0"/>
          </a:p>
          <a:p>
            <a:pPr algn="r"/>
            <a:r>
              <a:rPr lang="fa-IR" sz="2400" dirty="0"/>
              <a:t>چنانچه مقدار گچ و خاک به نسبت مشخص مخلوط شود ملاتی که به دست می آید، مقاوم و با تاب فشاری کافی خواهد بود.</a:t>
            </a:r>
            <a:endParaRPr lang="en-US" sz="2400" dirty="0"/>
          </a:p>
          <a:p>
            <a:pPr algn="r"/>
            <a:r>
              <a:rPr lang="fa-IR" sz="2400" dirty="0"/>
              <a:t>خودگیری این اندود به صورت فیزیکی و در مقابل حرارت و گرمای طبیعی و یا مصنوعی سریعتر بوده و از خانواده ملات های هوایی است.</a:t>
            </a:r>
            <a:endParaRPr lang="en-US" sz="2400" dirty="0"/>
          </a:p>
          <a:p>
            <a:pPr algn="r"/>
            <a:r>
              <a:rPr lang="fa-IR" sz="2400" dirty="0"/>
              <a:t>کاربرد این اندود در مکانهای مرطوب باعث طبله شدن آن می شود. همچنین به عنوان ملات در زیر رجها و بارهای وارده خرد می شود.</a:t>
            </a:r>
            <a:endParaRPr lang="en-US" sz="2400" dirty="0"/>
          </a:p>
        </p:txBody>
      </p:sp>
    </p:spTree>
    <p:extLst>
      <p:ext uri="{BB962C8B-B14F-4D97-AF65-F5344CB8AC3E}">
        <p14:creationId xmlns:p14="http://schemas.microsoft.com/office/powerpoint/2010/main" val="143922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0" y="304800"/>
            <a:ext cx="1739579" cy="707886"/>
          </a:xfrm>
          <a:prstGeom prst="rect">
            <a:avLst/>
          </a:prstGeom>
        </p:spPr>
        <p:txBody>
          <a:bodyPr wrap="none">
            <a:spAutoFit/>
          </a:bodyPr>
          <a:lstStyle/>
          <a:p>
            <a:r>
              <a:rPr lang="en-US" sz="4000" b="1" dirty="0">
                <a:solidFill>
                  <a:srgbClr val="FF0000"/>
                </a:solidFill>
              </a:rPr>
              <a:t> </a:t>
            </a:r>
            <a:r>
              <a:rPr lang="ar-SA" sz="4000" b="1" dirty="0">
                <a:solidFill>
                  <a:srgbClr val="FF0000"/>
                </a:solidFill>
              </a:rPr>
              <a:t>ملات گچ</a:t>
            </a:r>
            <a:endParaRPr lang="en-US" sz="4000" dirty="0">
              <a:solidFill>
                <a:srgbClr val="FF0000"/>
              </a:solidFill>
            </a:endParaRPr>
          </a:p>
        </p:txBody>
      </p:sp>
      <p:sp>
        <p:nvSpPr>
          <p:cNvPr id="3" name="Rectangle 2"/>
          <p:cNvSpPr/>
          <p:nvPr/>
        </p:nvSpPr>
        <p:spPr>
          <a:xfrm>
            <a:off x="381000" y="1752600"/>
            <a:ext cx="8382000" cy="2677656"/>
          </a:xfrm>
          <a:prstGeom prst="rect">
            <a:avLst/>
          </a:prstGeom>
        </p:spPr>
        <p:txBody>
          <a:bodyPr wrap="square">
            <a:spAutoFit/>
          </a:bodyPr>
          <a:lstStyle/>
          <a:p>
            <a:pPr algn="r"/>
            <a:r>
              <a:rPr lang="ar-SA" sz="2400" dirty="0"/>
              <a:t>این ملات به شکل های مختلف و به نام های گوناگون در کارهای ساختمان مورد مصرف بوده است که شامل موارد زیر است:</a:t>
            </a:r>
            <a:endParaRPr lang="en-US" sz="2400" dirty="0"/>
          </a:p>
          <a:p>
            <a:pPr algn="r"/>
            <a:r>
              <a:rPr lang="en-US" sz="2400" dirty="0"/>
              <a:t> </a:t>
            </a:r>
          </a:p>
          <a:p>
            <a:pPr algn="r"/>
            <a:r>
              <a:rPr lang="en-US" sz="2400" dirty="0"/>
              <a:t> </a:t>
            </a:r>
            <a:r>
              <a:rPr lang="ar-SA" sz="2400" dirty="0"/>
              <a:t>گچ دستی</a:t>
            </a:r>
            <a:endParaRPr lang="en-US" sz="2400" dirty="0"/>
          </a:p>
          <a:p>
            <a:pPr algn="r"/>
            <a:r>
              <a:rPr lang="en-US" sz="2400" dirty="0"/>
              <a:t> </a:t>
            </a:r>
            <a:r>
              <a:rPr lang="ar-SA" sz="2400" dirty="0"/>
              <a:t>گچ خیسیده</a:t>
            </a:r>
            <a:endParaRPr lang="en-US" sz="2400" dirty="0"/>
          </a:p>
          <a:p>
            <a:pPr algn="r"/>
            <a:r>
              <a:rPr lang="en-US" sz="2400" dirty="0"/>
              <a:t> </a:t>
            </a:r>
            <a:r>
              <a:rPr lang="ar-SA" sz="2400" dirty="0"/>
              <a:t>گچ آماده</a:t>
            </a:r>
            <a:endParaRPr lang="en-US" sz="2400" dirty="0"/>
          </a:p>
          <a:p>
            <a:pPr algn="r"/>
            <a:r>
              <a:rPr lang="ar-SA" sz="2400" dirty="0"/>
              <a:t>گچ کشته</a:t>
            </a:r>
            <a:endParaRPr lang="en-US" sz="2400" dirty="0"/>
          </a:p>
        </p:txBody>
      </p:sp>
    </p:spTree>
    <p:extLst>
      <p:ext uri="{BB962C8B-B14F-4D97-AF65-F5344CB8AC3E}">
        <p14:creationId xmlns:p14="http://schemas.microsoft.com/office/powerpoint/2010/main" val="2569652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33800" y="304800"/>
            <a:ext cx="1558440" cy="646331"/>
          </a:xfrm>
          <a:prstGeom prst="rect">
            <a:avLst/>
          </a:prstGeom>
        </p:spPr>
        <p:txBody>
          <a:bodyPr wrap="none">
            <a:spAutoFit/>
          </a:bodyPr>
          <a:lstStyle/>
          <a:p>
            <a:r>
              <a:rPr lang="fa-IR" sz="3600" b="1" dirty="0">
                <a:solidFill>
                  <a:srgbClr val="FF0000"/>
                </a:solidFill>
              </a:rPr>
              <a:t>گچ دستی</a:t>
            </a:r>
            <a:endParaRPr lang="en-US" sz="3600" dirty="0">
              <a:solidFill>
                <a:srgbClr val="FF0000"/>
              </a:solidFill>
            </a:endParaRPr>
          </a:p>
        </p:txBody>
      </p:sp>
      <p:sp>
        <p:nvSpPr>
          <p:cNvPr id="3" name="Rectangle 2"/>
          <p:cNvSpPr/>
          <p:nvPr/>
        </p:nvSpPr>
        <p:spPr>
          <a:xfrm>
            <a:off x="381000" y="1600200"/>
            <a:ext cx="8382000" cy="3785652"/>
          </a:xfrm>
          <a:prstGeom prst="rect">
            <a:avLst/>
          </a:prstGeom>
        </p:spPr>
        <p:txBody>
          <a:bodyPr wrap="square">
            <a:spAutoFit/>
          </a:bodyPr>
          <a:lstStyle/>
          <a:p>
            <a:pPr algn="r"/>
            <a:r>
              <a:rPr lang="fa-IR" sz="2400" dirty="0"/>
              <a:t>چنانچه مقاومت زیاد و گیرش فوری از گچ خواسته شود گچ به شکل دستی ساخته می شود.</a:t>
            </a:r>
            <a:endParaRPr lang="en-US" sz="2400" dirty="0"/>
          </a:p>
          <a:p>
            <a:pPr algn="r"/>
            <a:r>
              <a:rPr lang="fa-IR" sz="2400" dirty="0"/>
              <a:t> ظرف به اندازه لازم آب می شود.</a:t>
            </a:r>
            <a:endParaRPr lang="en-US" sz="2400" dirty="0"/>
          </a:p>
          <a:p>
            <a:pPr algn="r"/>
            <a:r>
              <a:rPr lang="fa-IR" sz="2400" dirty="0"/>
              <a:t> گچ غربال شده در سطح آب پاشیده می شود.</a:t>
            </a:r>
            <a:endParaRPr lang="en-US" sz="2400" dirty="0"/>
          </a:p>
          <a:p>
            <a:pPr algn="r"/>
            <a:r>
              <a:rPr lang="fa-IR" sz="2400" dirty="0"/>
              <a:t>بلافاصله ملات ورز داده شده، به صورت خمیری کامل و تقریبا شل مصرف می شود.</a:t>
            </a:r>
            <a:endParaRPr lang="en-US" sz="2400" dirty="0"/>
          </a:p>
          <a:p>
            <a:pPr algn="r"/>
            <a:r>
              <a:rPr lang="fa-IR" sz="2400" dirty="0"/>
              <a:t> خودگیری این حالت بسیار سریع است و معمولا پس از ده دقیقه کاملا سخت و مقاوم می شود.</a:t>
            </a:r>
            <a:endParaRPr lang="en-US" sz="2400" dirty="0"/>
          </a:p>
          <a:p>
            <a:pPr algn="r"/>
            <a:r>
              <a:rPr lang="fa-IR" sz="2400" dirty="0"/>
              <a:t> از این گچ برای نصب چهارچوب در محل شاخکهای آن و نصب قرنیزها و مواردی مشابه و دوغاب ریزی استفاده می شود.</a:t>
            </a:r>
            <a:endParaRPr lang="en-US" sz="2400" dirty="0"/>
          </a:p>
        </p:txBody>
      </p:sp>
    </p:spTree>
    <p:extLst>
      <p:ext uri="{BB962C8B-B14F-4D97-AF65-F5344CB8AC3E}">
        <p14:creationId xmlns:p14="http://schemas.microsoft.com/office/powerpoint/2010/main" val="464882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1400" y="381000"/>
            <a:ext cx="1827744" cy="646331"/>
          </a:xfrm>
          <a:prstGeom prst="rect">
            <a:avLst/>
          </a:prstGeom>
        </p:spPr>
        <p:txBody>
          <a:bodyPr wrap="none">
            <a:spAutoFit/>
          </a:bodyPr>
          <a:lstStyle/>
          <a:p>
            <a:r>
              <a:rPr lang="fa-IR" sz="3600" b="1" dirty="0">
                <a:solidFill>
                  <a:srgbClr val="FF0000"/>
                </a:solidFill>
              </a:rPr>
              <a:t>گچ خیسیده</a:t>
            </a:r>
            <a:endParaRPr lang="en-US" sz="3600" dirty="0">
              <a:solidFill>
                <a:srgbClr val="FF0000"/>
              </a:solidFill>
            </a:endParaRPr>
          </a:p>
        </p:txBody>
      </p:sp>
      <p:sp>
        <p:nvSpPr>
          <p:cNvPr id="3" name="Rectangle 2"/>
          <p:cNvSpPr/>
          <p:nvPr/>
        </p:nvSpPr>
        <p:spPr>
          <a:xfrm>
            <a:off x="381000" y="1600200"/>
            <a:ext cx="8458200" cy="3416320"/>
          </a:xfrm>
          <a:prstGeom prst="rect">
            <a:avLst/>
          </a:prstGeom>
        </p:spPr>
        <p:txBody>
          <a:bodyPr wrap="square">
            <a:spAutoFit/>
          </a:bodyPr>
          <a:lstStyle/>
          <a:p>
            <a:pPr algn="r" rtl="1"/>
            <a:r>
              <a:rPr lang="fa-IR" sz="2400" dirty="0"/>
              <a:t> ظرف از آب پر می شود.</a:t>
            </a:r>
            <a:endParaRPr lang="en-US" sz="2400" dirty="0"/>
          </a:p>
          <a:p>
            <a:pPr algn="r"/>
            <a:r>
              <a:rPr lang="fa-IR" sz="2400" dirty="0"/>
              <a:t> گرد گچ در سطح آب پاشیده می شود.</a:t>
            </a:r>
            <a:endParaRPr lang="en-US" sz="2400" dirty="0"/>
          </a:p>
          <a:p>
            <a:pPr algn="r"/>
            <a:r>
              <a:rPr lang="fa-IR" sz="2400" dirty="0"/>
              <a:t>در این حالت مقدار گچ مصرفی به مراتب کمتر از حد گچ دستی است.</a:t>
            </a:r>
            <a:endParaRPr lang="en-US" sz="2400" dirty="0"/>
          </a:p>
          <a:p>
            <a:pPr algn="r"/>
            <a:r>
              <a:rPr lang="fa-IR" sz="2400" dirty="0"/>
              <a:t>پس از لت دادن مخلوط، حدودا دو دقیقه گچ به حال خود رها می شود تا آب فراوان در دانه های گچ نفوذ کند.</a:t>
            </a:r>
            <a:endParaRPr lang="en-US" sz="2400" dirty="0"/>
          </a:p>
          <a:p>
            <a:pPr algn="r"/>
            <a:r>
              <a:rPr lang="fa-IR" sz="2400" dirty="0"/>
              <a:t>زمانی که مخلوط به صورت مایه گچ دیده می شود، گچ را بریده و به طور کوتاه ورز داده و در اندود رویه سفیدکاری و یا موارد مشابه به کار می بریم.</a:t>
            </a:r>
            <a:endParaRPr lang="en-US" sz="2400" dirty="0"/>
          </a:p>
          <a:p>
            <a:pPr algn="r"/>
            <a:r>
              <a:rPr lang="fa-IR" sz="2400" dirty="0"/>
              <a:t>خودگیری این گچ نسبت به گچ دستی دیرتر و علت وجود مقدار گچ کم نسبت به آب ظرف است.</a:t>
            </a:r>
            <a:endParaRPr lang="en-US" sz="2400" dirty="0"/>
          </a:p>
        </p:txBody>
      </p:sp>
    </p:spTree>
    <p:extLst>
      <p:ext uri="{BB962C8B-B14F-4D97-AF65-F5344CB8AC3E}">
        <p14:creationId xmlns:p14="http://schemas.microsoft.com/office/powerpoint/2010/main" val="155026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7600" y="304800"/>
            <a:ext cx="1467068" cy="646331"/>
          </a:xfrm>
          <a:prstGeom prst="rect">
            <a:avLst/>
          </a:prstGeom>
        </p:spPr>
        <p:txBody>
          <a:bodyPr wrap="none">
            <a:spAutoFit/>
          </a:bodyPr>
          <a:lstStyle/>
          <a:p>
            <a:r>
              <a:rPr lang="fa-IR" sz="3600" b="1" dirty="0">
                <a:solidFill>
                  <a:srgbClr val="FF0000"/>
                </a:solidFill>
              </a:rPr>
              <a:t>گچ آماده</a:t>
            </a:r>
            <a:endParaRPr lang="en-US" sz="3600" dirty="0">
              <a:solidFill>
                <a:srgbClr val="FF0000"/>
              </a:solidFill>
            </a:endParaRPr>
          </a:p>
        </p:txBody>
      </p:sp>
      <p:sp>
        <p:nvSpPr>
          <p:cNvPr id="3" name="Rectangle 2"/>
          <p:cNvSpPr/>
          <p:nvPr/>
        </p:nvSpPr>
        <p:spPr>
          <a:xfrm>
            <a:off x="457200" y="1443841"/>
            <a:ext cx="8305800" cy="4154984"/>
          </a:xfrm>
          <a:prstGeom prst="rect">
            <a:avLst/>
          </a:prstGeom>
        </p:spPr>
        <p:txBody>
          <a:bodyPr wrap="square">
            <a:spAutoFit/>
          </a:bodyPr>
          <a:lstStyle/>
          <a:p>
            <a:pPr algn="r"/>
            <a:r>
              <a:rPr lang="fa-IR" sz="2400" dirty="0"/>
              <a:t>ظرف گچ سازی تا نیمه آب می شود.</a:t>
            </a:r>
            <a:endParaRPr lang="en-US" sz="2400" dirty="0"/>
          </a:p>
          <a:p>
            <a:pPr algn="r"/>
            <a:r>
              <a:rPr lang="fa-IR" sz="2400" dirty="0"/>
              <a:t>بین سه تا چهار  مشت گچ در ظرف آب پاشیده می شود.</a:t>
            </a:r>
            <a:endParaRPr lang="en-US" sz="2400" dirty="0"/>
          </a:p>
          <a:p>
            <a:pPr algn="r"/>
            <a:r>
              <a:rPr lang="fa-IR" sz="2400" dirty="0"/>
              <a:t>آب و گرد گچ لت داده شده، تا دانه های گچ در آب اثر کند.</a:t>
            </a:r>
            <a:endParaRPr lang="en-US" sz="2400" dirty="0"/>
          </a:p>
          <a:p>
            <a:pPr algn="r"/>
            <a:r>
              <a:rPr lang="fa-IR" sz="2400" dirty="0"/>
              <a:t>پس از رها سازی ظرف به حال خود بعد از حدود یک دقیقه دوباره گچ را ورز داده پس از حدود یک دقیقه مجددا مخلوط لت داده می شود.</a:t>
            </a:r>
            <a:endParaRPr lang="en-US" sz="2400" dirty="0"/>
          </a:p>
          <a:p>
            <a:pPr algn="r"/>
            <a:r>
              <a:rPr lang="fa-IR" sz="2400" dirty="0"/>
              <a:t> بعد از یک دقیقه مایه گچ را  بر روی ماله پهن گذاشته و بر سطح گچ و خاک و یا کاهگل کشیده می شود.</a:t>
            </a:r>
            <a:endParaRPr lang="en-US" sz="2400" dirty="0"/>
          </a:p>
          <a:p>
            <a:pPr algn="r"/>
            <a:r>
              <a:rPr lang="fa-IR" sz="2400" dirty="0"/>
              <a:t> گچ آماده اصطلاحا ماله خوار بوده و به راحتی سطح را تسطیح و هموار می سازد. ضخامت این گچ کاری هفت تا هشت میلیمتر است. خودگیری این ملات در حد میان گچ خیسیده و گچ کشته می باشد. به طور کلی زمان ساختن گچ آماده از 3 تا 5 دقیقه نسبت به نوع و مرغوبیت گچ، آب سرد و گرم، متغیر است.</a:t>
            </a:r>
            <a:endParaRPr lang="en-US" sz="2400" dirty="0"/>
          </a:p>
        </p:txBody>
      </p:sp>
    </p:spTree>
    <p:extLst>
      <p:ext uri="{BB962C8B-B14F-4D97-AF65-F5344CB8AC3E}">
        <p14:creationId xmlns:p14="http://schemas.microsoft.com/office/powerpoint/2010/main" val="2958026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1)">
                                      <p:cBhvr>
                                        <p:cTn id="16" dur="2000"/>
                                        <p:tgtEl>
                                          <p:spTgt spid="3">
                                            <p:txEl>
                                              <p:pRg st="1" end="1"/>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1)">
                                      <p:cBhvr>
                                        <p:cTn id="19" dur="2000"/>
                                        <p:tgtEl>
                                          <p:spTgt spid="3">
                                            <p:txEl>
                                              <p:pRg st="2" end="2"/>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heel(1)">
                                      <p:cBhvr>
                                        <p:cTn id="2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7600" y="228600"/>
            <a:ext cx="1648208" cy="707886"/>
          </a:xfrm>
          <a:prstGeom prst="rect">
            <a:avLst/>
          </a:prstGeom>
        </p:spPr>
        <p:txBody>
          <a:bodyPr wrap="none">
            <a:spAutoFit/>
          </a:bodyPr>
          <a:lstStyle/>
          <a:p>
            <a:r>
              <a:rPr lang="ar-SA" sz="4000" b="1" dirty="0">
                <a:solidFill>
                  <a:srgbClr val="FF0000"/>
                </a:solidFill>
              </a:rPr>
              <a:t>گچ کشته</a:t>
            </a:r>
            <a:endParaRPr lang="en-US" sz="4000" dirty="0">
              <a:solidFill>
                <a:srgbClr val="FF0000"/>
              </a:solidFill>
            </a:endParaRPr>
          </a:p>
        </p:txBody>
      </p:sp>
      <p:sp>
        <p:nvSpPr>
          <p:cNvPr id="3" name="Rectangle 2"/>
          <p:cNvSpPr/>
          <p:nvPr/>
        </p:nvSpPr>
        <p:spPr>
          <a:xfrm>
            <a:off x="283536" y="1219200"/>
            <a:ext cx="8610600" cy="5016758"/>
          </a:xfrm>
          <a:prstGeom prst="rect">
            <a:avLst/>
          </a:prstGeom>
        </p:spPr>
        <p:txBody>
          <a:bodyPr wrap="square">
            <a:spAutoFit/>
          </a:bodyPr>
          <a:lstStyle/>
          <a:p>
            <a:pPr algn="r"/>
            <a:r>
              <a:rPr lang="fa-IR" sz="2000" dirty="0"/>
              <a:t>گرد گچ بر پشت الک پاشیده می شود، و گرد بسیار نرم از گچ در طرف دیگر الک جمع آوری می شود.</a:t>
            </a:r>
            <a:endParaRPr lang="en-US" sz="2000" dirty="0"/>
          </a:p>
          <a:p>
            <a:pPr algn="r"/>
            <a:r>
              <a:rPr lang="fa-IR" sz="2000" dirty="0"/>
              <a:t> در ظرف به اندازه نصف آن آب می ریزیم.</a:t>
            </a:r>
            <a:endParaRPr lang="en-US" sz="2000" dirty="0"/>
          </a:p>
          <a:p>
            <a:pPr algn="r"/>
            <a:r>
              <a:rPr lang="fa-IR" sz="2000" dirty="0"/>
              <a:t>گچ پشت الک به اندازه دو مشت متوسط دو دستی بر سطح آب پاشیده می شود.</a:t>
            </a:r>
            <a:endParaRPr lang="en-US" sz="2000" dirty="0"/>
          </a:p>
          <a:p>
            <a:pPr algn="r"/>
            <a:r>
              <a:rPr lang="fa-IR" sz="2000" dirty="0"/>
              <a:t> آب و گچ را لت داده تا دوغابه شده و آن را در حال خود رها می کنیم.</a:t>
            </a:r>
            <a:endParaRPr lang="en-US" sz="2000" dirty="0"/>
          </a:p>
          <a:p>
            <a:pPr algn="r"/>
            <a:r>
              <a:rPr lang="fa-IR" sz="2000" dirty="0"/>
              <a:t>پس از یک دقیقه انگشت را در مایه گچ فرو کرده و نشست انگشت وضع مایه و جان گچ را نشان می دهد. در صورت نیاز با اضافه کردن آب و ورز دادن مایه گچ رقیق و شل می شود.</a:t>
            </a:r>
            <a:endParaRPr lang="en-US" sz="2000" dirty="0"/>
          </a:p>
          <a:p>
            <a:pPr algn="r"/>
            <a:r>
              <a:rPr lang="en-US" sz="2000" b="1" dirty="0"/>
              <a:t> </a:t>
            </a:r>
            <a:endParaRPr lang="en-US" sz="2000" dirty="0"/>
          </a:p>
          <a:p>
            <a:pPr algn="r"/>
            <a:r>
              <a:rPr lang="ar-SA" sz="2000" dirty="0"/>
              <a:t>کار ورز دادن آنقدر دنبال می شود که تاب خودگیری از ملات گرفته شود.</a:t>
            </a:r>
            <a:endParaRPr lang="en-US" sz="2000" dirty="0"/>
          </a:p>
          <a:p>
            <a:pPr algn="r"/>
            <a:r>
              <a:rPr lang="en-US" sz="2000" dirty="0"/>
              <a:t> </a:t>
            </a:r>
            <a:r>
              <a:rPr lang="ar-SA" sz="2000" dirty="0"/>
              <a:t>در مواردی با مشت کوبیدن به ملات و حتی لگد زدن ملات کشته به شکل خمیری سفت به دست می آید و از این مایه به مقدار کم برداشت شده و بر سطح گچ آماده کشیده می شود. خلل و فرج سطح اندود شده با گچ آماده اصطلاحا پرداخت می شود.</a:t>
            </a:r>
            <a:endParaRPr lang="en-US" sz="2000" dirty="0"/>
          </a:p>
          <a:p>
            <a:pPr algn="r"/>
            <a:r>
              <a:rPr lang="ar-SA" sz="2000" dirty="0"/>
              <a:t>در برخی از انواع گچهای خاکی به علت مقاومت کم این نوع گچها، گچ به روش دستی ساخته شده و به سطح آستر کشیده می شود و همزمان پرداخت می شود. رنگ این دسته از گچ ها زرد کدر است.</a:t>
            </a:r>
            <a:endParaRPr lang="en-US" sz="2000" dirty="0"/>
          </a:p>
          <a:p>
            <a:pPr algn="r"/>
            <a:r>
              <a:rPr lang="ar-SA" sz="2000" dirty="0"/>
              <a:t>قابل ذکر است چنانچه گچهای سفید به روش دستی ساخته شوند، ملاتی کاملا مقاوم و با تاب فشاری زیاد تا 60 کیلو گرم بر متر مربع به دست می آید.</a:t>
            </a:r>
            <a:endParaRPr lang="en-US" sz="2000" dirty="0"/>
          </a:p>
        </p:txBody>
      </p:sp>
    </p:spTree>
    <p:extLst>
      <p:ext uri="{BB962C8B-B14F-4D97-AF65-F5344CB8AC3E}">
        <p14:creationId xmlns:p14="http://schemas.microsoft.com/office/powerpoint/2010/main" val="3613652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381000"/>
            <a:ext cx="2997937" cy="646331"/>
          </a:xfrm>
          <a:prstGeom prst="rect">
            <a:avLst/>
          </a:prstGeom>
        </p:spPr>
        <p:txBody>
          <a:bodyPr wrap="none">
            <a:spAutoFit/>
          </a:bodyPr>
          <a:lstStyle/>
          <a:p>
            <a:r>
              <a:rPr lang="en-US" sz="3600" b="1" dirty="0">
                <a:solidFill>
                  <a:srgbClr val="FF0000"/>
                </a:solidFill>
              </a:rPr>
              <a:t> </a:t>
            </a:r>
            <a:r>
              <a:rPr lang="ar-SA" sz="3600" b="1" dirty="0">
                <a:solidFill>
                  <a:srgbClr val="FF0000"/>
                </a:solidFill>
              </a:rPr>
              <a:t>فعل و انفعالات گچ</a:t>
            </a:r>
            <a:endParaRPr lang="en-US" sz="3600" dirty="0">
              <a:solidFill>
                <a:srgbClr val="FF0000"/>
              </a:solidFill>
            </a:endParaRPr>
          </a:p>
        </p:txBody>
      </p:sp>
      <p:sp>
        <p:nvSpPr>
          <p:cNvPr id="3" name="Rectangle 2"/>
          <p:cNvSpPr/>
          <p:nvPr/>
        </p:nvSpPr>
        <p:spPr>
          <a:xfrm>
            <a:off x="152400" y="1905000"/>
            <a:ext cx="8686800" cy="3416320"/>
          </a:xfrm>
          <a:prstGeom prst="rect">
            <a:avLst/>
          </a:prstGeom>
        </p:spPr>
        <p:txBody>
          <a:bodyPr wrap="square">
            <a:spAutoFit/>
          </a:bodyPr>
          <a:lstStyle/>
          <a:p>
            <a:pPr algn="r"/>
            <a:r>
              <a:rPr lang="fa-IR" sz="2400" dirty="0"/>
              <a:t>فعل و انفعالات گچ به وسیله آب و سیلیکات کلسیم انجام می شود که در نتیجه خودگیری و مقاومت گچ به اندازه مطلوب می رسد.</a:t>
            </a:r>
            <a:endParaRPr lang="en-US" sz="2400" dirty="0"/>
          </a:p>
          <a:p>
            <a:pPr algn="r"/>
            <a:r>
              <a:rPr lang="fa-IR" sz="2400" dirty="0"/>
              <a:t>چنانچه گیرایی گچ زیاد باشد، با اضافه کردن به مقدار  7 تا 10  درصد گرد آهک به آن، آن را دیرگیر می کنیم.</a:t>
            </a:r>
            <a:endParaRPr lang="en-US" sz="2400" dirty="0"/>
          </a:p>
          <a:p>
            <a:pPr algn="r"/>
            <a:r>
              <a:rPr lang="fa-IR" sz="2400" dirty="0"/>
              <a:t> اگر برای ساختن ملات از آب گرم استفاده شود، تندگیر می شود.</a:t>
            </a:r>
            <a:endParaRPr lang="en-US" sz="2400" dirty="0"/>
          </a:p>
          <a:p>
            <a:pPr algn="r"/>
            <a:r>
              <a:rPr lang="fa-IR" sz="2400" dirty="0"/>
              <a:t> گچ اندودی است بهداشتی، به علت سطح صیقلی آن، باکتریها و میکروب ها در آن نمی تواند لانه کنند</a:t>
            </a:r>
            <a:r>
              <a:rPr lang="fa-IR" sz="2400" dirty="0" smtClean="0"/>
              <a:t>.</a:t>
            </a:r>
          </a:p>
          <a:p>
            <a:pPr algn="r"/>
            <a:r>
              <a:rPr lang="fa-IR" sz="2400" dirty="0"/>
              <a:t> در فضاهای خشک ملاتی است؛ مقاوم اما در مجاورت رطوبت فاسد شده و طبله می کند. از این رو از دسته ملات های هوایی است.</a:t>
            </a:r>
            <a:endParaRPr lang="en-US" sz="2400" dirty="0"/>
          </a:p>
        </p:txBody>
      </p:sp>
    </p:spTree>
    <p:extLst>
      <p:ext uri="{BB962C8B-B14F-4D97-AF65-F5344CB8AC3E}">
        <p14:creationId xmlns:p14="http://schemas.microsoft.com/office/powerpoint/2010/main" val="689994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1400" y="457200"/>
            <a:ext cx="1750800" cy="646331"/>
          </a:xfrm>
          <a:prstGeom prst="rect">
            <a:avLst/>
          </a:prstGeom>
        </p:spPr>
        <p:txBody>
          <a:bodyPr wrap="none">
            <a:spAutoFit/>
          </a:bodyPr>
          <a:lstStyle/>
          <a:p>
            <a:r>
              <a:rPr lang="ar-SA" sz="3600" b="1" dirty="0">
                <a:solidFill>
                  <a:srgbClr val="FF0000"/>
                </a:solidFill>
              </a:rPr>
              <a:t>قیر چارو</a:t>
            </a:r>
            <a:r>
              <a:rPr lang="en-US" dirty="0"/>
              <a:t>    </a:t>
            </a:r>
          </a:p>
        </p:txBody>
      </p:sp>
      <p:sp>
        <p:nvSpPr>
          <p:cNvPr id="3" name="Rectangle 2"/>
          <p:cNvSpPr/>
          <p:nvPr/>
        </p:nvSpPr>
        <p:spPr>
          <a:xfrm>
            <a:off x="304800" y="1166843"/>
            <a:ext cx="8458200" cy="4524315"/>
          </a:xfrm>
          <a:prstGeom prst="rect">
            <a:avLst/>
          </a:prstGeom>
        </p:spPr>
        <p:txBody>
          <a:bodyPr wrap="square">
            <a:spAutoFit/>
          </a:bodyPr>
          <a:lstStyle/>
          <a:p>
            <a:pPr algn="r"/>
            <a:r>
              <a:rPr lang="ar-SA" sz="2400" dirty="0"/>
              <a:t>این ملات «عایق رطوبت سنتی » و دارای مقاومت کافی بوده و جهت عایق رطوبتی در پشت بام ها ، بصورت پوشش انتهایی و یا در زیر آجر فرش پشت بام در بناها بکار رفته است.</a:t>
            </a:r>
            <a:endParaRPr lang="en-US" sz="2400" dirty="0"/>
          </a:p>
          <a:p>
            <a:pPr algn="r"/>
            <a:r>
              <a:rPr lang="ar-SA" sz="2400" dirty="0"/>
              <a:t>بهترین آژند و اندود برای مصالحی چون سنگ، آجر و کاشی در بناهایی که در نقاط جغرافیایی خشک ساخته می شدند (که جزو بناهای در معرض آب نبودند.)</a:t>
            </a:r>
            <a:endParaRPr lang="en-US" sz="2400" dirty="0"/>
          </a:p>
          <a:p>
            <a:pPr algn="r"/>
            <a:r>
              <a:rPr lang="en-US" sz="2400" dirty="0"/>
              <a:t> </a:t>
            </a:r>
          </a:p>
          <a:p>
            <a:pPr algn="r"/>
            <a:r>
              <a:rPr lang="en-US" sz="2400" dirty="0"/>
              <a:t>     </a:t>
            </a:r>
            <a:r>
              <a:rPr lang="ar-SA" sz="2400" dirty="0"/>
              <a:t>قیر چارو در واقع ساروج گچ است.</a:t>
            </a:r>
            <a:endParaRPr lang="en-US" sz="2400" dirty="0"/>
          </a:p>
          <a:p>
            <a:pPr algn="r"/>
            <a:r>
              <a:rPr lang="en-US" sz="2400" dirty="0"/>
              <a:t>      </a:t>
            </a:r>
            <a:r>
              <a:rPr lang="ar-SA" sz="2400" dirty="0"/>
              <a:t>قیر = گیر = گچ        چارو = ساروج</a:t>
            </a:r>
            <a:r>
              <a:rPr lang="en-US" sz="2400" dirty="0"/>
              <a:t> </a:t>
            </a:r>
          </a:p>
          <a:p>
            <a:pPr algn="r"/>
            <a:r>
              <a:rPr lang="en-US" sz="2400" dirty="0"/>
              <a:t> (</a:t>
            </a:r>
            <a:r>
              <a:rPr lang="ar-SA" sz="2400" dirty="0"/>
              <a:t>که به آن کلمه «قیرو سارو» یا «قیرو جارو»نیز می گویند</a:t>
            </a:r>
            <a:r>
              <a:rPr lang="en-US" sz="2400" dirty="0"/>
              <a:t>)</a:t>
            </a:r>
          </a:p>
          <a:p>
            <a:pPr algn="r"/>
            <a:r>
              <a:rPr lang="en-US" sz="2400" dirty="0"/>
              <a:t> </a:t>
            </a:r>
          </a:p>
          <a:p>
            <a:pPr algn="r"/>
            <a:r>
              <a:rPr lang="en-US" sz="2400" dirty="0"/>
              <a:t>     </a:t>
            </a:r>
            <a:r>
              <a:rPr lang="ar-SA" sz="2400" dirty="0"/>
              <a:t>این مخلوط به صورت اندود و ملات در اغلب بناهای دوران ساسانی معمول بود بعد از آن نیز تاقرون دوم و سوم هجری رواج داشته است.</a:t>
            </a:r>
            <a:endParaRPr lang="en-US" sz="2400" dirty="0"/>
          </a:p>
        </p:txBody>
      </p:sp>
    </p:spTree>
    <p:extLst>
      <p:ext uri="{BB962C8B-B14F-4D97-AF65-F5344CB8AC3E}">
        <p14:creationId xmlns:p14="http://schemas.microsoft.com/office/powerpoint/2010/main" val="1827776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1)">
                                      <p:cBhvr>
                                        <p:cTn id="16" dur="2000"/>
                                        <p:tgtEl>
                                          <p:spTgt spid="3">
                                            <p:txEl>
                                              <p:pRg st="1" end="1"/>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1)">
                                      <p:cBhvr>
                                        <p:cTn id="19" dur="2000"/>
                                        <p:tgtEl>
                                          <p:spTgt spid="3">
                                            <p:txEl>
                                              <p:pRg st="2" end="2"/>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heel(1)">
                                      <p:cBhvr>
                                        <p:cTn id="28" dur="2000"/>
                                        <p:tgtEl>
                                          <p:spTgt spid="3">
                                            <p:txEl>
                                              <p:pRg st="5" end="5"/>
                                            </p:txEl>
                                          </p:spTgt>
                                        </p:tgtEl>
                                      </p:cBhvr>
                                    </p:animEffect>
                                  </p:childTnLst>
                                </p:cTn>
                              </p:par>
                              <p:par>
                                <p:cTn id="29" presetID="21" presetClass="entr" presetSubtype="1"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heel(1)">
                                      <p:cBhvr>
                                        <p:cTn id="31" dur="2000"/>
                                        <p:tgtEl>
                                          <p:spTgt spid="3">
                                            <p:txEl>
                                              <p:pRg st="6" end="6"/>
                                            </p:txEl>
                                          </p:spTgt>
                                        </p:tgtEl>
                                      </p:cBhvr>
                                    </p:animEffect>
                                  </p:childTnLst>
                                </p:cTn>
                              </p:par>
                              <p:par>
                                <p:cTn id="32" presetID="21" presetClass="entr" presetSubtype="1"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wheel(1)">
                                      <p:cBhvr>
                                        <p:cTn id="34"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655" y="609600"/>
            <a:ext cx="8534400" cy="2677656"/>
          </a:xfrm>
          <a:prstGeom prst="rect">
            <a:avLst/>
          </a:prstGeom>
        </p:spPr>
        <p:txBody>
          <a:bodyPr wrap="square">
            <a:spAutoFit/>
          </a:bodyPr>
          <a:lstStyle/>
          <a:p>
            <a:pPr algn="r"/>
            <a:r>
              <a:rPr lang="ar-SA" sz="2800" dirty="0"/>
              <a:t>مواد تشکیل دهنده ی این ملات عبارت اند </a:t>
            </a:r>
            <a:r>
              <a:rPr lang="ar-SA" sz="2800" dirty="0" smtClean="0"/>
              <a:t>از</a:t>
            </a:r>
            <a:r>
              <a:rPr lang="fa-IR" sz="2800" dirty="0" smtClean="0"/>
              <a:t>:</a:t>
            </a:r>
          </a:p>
          <a:p>
            <a:pPr algn="r"/>
            <a:endParaRPr lang="en-US" sz="2800" dirty="0"/>
          </a:p>
          <a:p>
            <a:pPr algn="r"/>
            <a:r>
              <a:rPr lang="ar-SA" sz="2800" dirty="0"/>
              <a:t>  </a:t>
            </a:r>
            <a:r>
              <a:rPr lang="ar-SA" sz="2800" dirty="0" smtClean="0"/>
              <a:t>1-گچ </a:t>
            </a:r>
            <a:r>
              <a:rPr lang="ar-SA" sz="2800" dirty="0"/>
              <a:t>نیمه پخته و نیم کوبیده    2-گل رس رنگی   3. شکر سنگ(سنگ مها)  4.گاورس 5.شیره ی سوخته انگور یا خرما، یا ملاس چغندر قند یا نیشکر(در بشکه 220 لیتری شیر آهک،18 لیتر شیره سوخته لازم است.)</a:t>
            </a:r>
            <a:endParaRPr lang="en-US" sz="2800" dirty="0"/>
          </a:p>
        </p:txBody>
      </p:sp>
    </p:spTree>
    <p:extLst>
      <p:ext uri="{BB962C8B-B14F-4D97-AF65-F5344CB8AC3E}">
        <p14:creationId xmlns:p14="http://schemas.microsoft.com/office/powerpoint/2010/main" val="1094638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62200" y="0"/>
            <a:ext cx="3288080" cy="584775"/>
          </a:xfrm>
          <a:prstGeom prst="rect">
            <a:avLst/>
          </a:prstGeom>
        </p:spPr>
        <p:txBody>
          <a:bodyPr wrap="none">
            <a:spAutoFit/>
          </a:bodyPr>
          <a:lstStyle/>
          <a:p>
            <a:r>
              <a:rPr lang="ar-SA" sz="3200" dirty="0">
                <a:solidFill>
                  <a:srgbClr val="FF0000"/>
                </a:solidFill>
              </a:rPr>
              <a:t>شکر سنگ یا سنگ مها</a:t>
            </a:r>
            <a:endParaRPr lang="en-US" sz="3200" dirty="0">
              <a:solidFill>
                <a:srgbClr val="FF0000"/>
              </a:solidFill>
            </a:endParaRPr>
          </a:p>
        </p:txBody>
      </p:sp>
      <p:sp>
        <p:nvSpPr>
          <p:cNvPr id="3" name="Rectangle 2"/>
          <p:cNvSpPr/>
          <p:nvPr/>
        </p:nvSpPr>
        <p:spPr>
          <a:xfrm>
            <a:off x="288571" y="487025"/>
            <a:ext cx="8610600" cy="6370975"/>
          </a:xfrm>
          <a:prstGeom prst="rect">
            <a:avLst/>
          </a:prstGeom>
        </p:spPr>
        <p:txBody>
          <a:bodyPr wrap="square">
            <a:spAutoFit/>
          </a:bodyPr>
          <a:lstStyle/>
          <a:p>
            <a:pPr algn="r" rtl="1"/>
            <a:r>
              <a:rPr lang="ar-SA" sz="2400" dirty="0"/>
              <a:t>( </a:t>
            </a:r>
            <a:r>
              <a:rPr lang="fa-IR" sz="2400" i="1" dirty="0"/>
              <a:t>درمصالح شناسی سنتی تالیف حسین زمرشیدی آمده است:سنگ مها سنگی است شبیه سنگ چینی و از انواع مرمریت است، در کف و کناره های برخی از رودخانه ها مانند رودخانه کرج یافت می شود. این سنگ آسیاب شده و بصورت نرمه سنگ بنام شکر سنگ مورد استفاده واقع می شود.</a:t>
            </a:r>
            <a:endParaRPr lang="en-US" sz="2400" dirty="0"/>
          </a:p>
          <a:p>
            <a:pPr algn="r"/>
            <a:r>
              <a:rPr lang="fa-IR" sz="2400" i="1" dirty="0"/>
              <a:t>بدیهی است در صورت عدم دسترسی به این نوع سنگ از گرد سنگ به اندازه دانه های شکر جهت این کار استفاده می شود. </a:t>
            </a:r>
            <a:r>
              <a:rPr lang="ar-SA" sz="2400" i="1" dirty="0"/>
              <a:t>)</a:t>
            </a:r>
            <a:endParaRPr lang="en-US" sz="2400" dirty="0"/>
          </a:p>
          <a:p>
            <a:pPr algn="r"/>
            <a:r>
              <a:rPr lang="ar-SA" sz="2400" dirty="0"/>
              <a:t>هم می گویند چون در اطراف شهر مکه به فراوانی موجود است.</a:t>
            </a:r>
            <a:r>
              <a:rPr lang="en-US" sz="2400" dirty="0"/>
              <a:t> </a:t>
            </a:r>
            <a:r>
              <a:rPr lang="ar-SA" sz="2400" dirty="0"/>
              <a:t>به سنگ مها، حصاه مکی</a:t>
            </a:r>
            <a:endParaRPr lang="en-US" sz="2400" dirty="0"/>
          </a:p>
          <a:p>
            <a:pPr algn="r"/>
            <a:r>
              <a:rPr lang="ar-SA" sz="2400" dirty="0"/>
              <a:t>شکر سنگ، سنگی است بین سنگ شیشه یا بلور و سنگ گچ یعنی نه به شفافی سنگ بلور است نه به کدری سنگ گچ. این سنگ را نیز به صورت ماسه های بسیار ریزدانه ارزن در می آورند      (ماسه دست ساز) بعد استفاده می کردند.</a:t>
            </a:r>
            <a:endParaRPr lang="en-US" sz="2400" dirty="0"/>
          </a:p>
          <a:p>
            <a:pPr algn="r"/>
            <a:r>
              <a:rPr lang="ar-SA" sz="2400" dirty="0"/>
              <a:t>شکر سنگ از نقاط مختلف ایران به دست می آید به این سنگ، "سنگ آتش خوار" هم می گویند بهترین آن در میبد یزد است. فعلا در کارخانه ذوب آهن این سنگ کاربرد زیادی دارد. شکر سنگ در لعاب شیشه و کاشی هم مورد استفاده داشته است.</a:t>
            </a:r>
            <a:endParaRPr lang="en-US" sz="2400" dirty="0"/>
          </a:p>
          <a:p>
            <a:pPr algn="r"/>
            <a:r>
              <a:rPr lang="ar-SA" sz="2400" dirty="0"/>
              <a:t>به شکر سنگی که به صورت دانه های ریز در می آمد گاورس شکر سنگ می گفتند(گاورس یعنی دانه مرغی که دانه ای است بین ارزن و ذرت). یعنی دانه های شکر سنگ به اندازه گاورس می شد.</a:t>
            </a:r>
            <a:endParaRPr lang="en-US" sz="2400" dirty="0"/>
          </a:p>
        </p:txBody>
      </p:sp>
    </p:spTree>
    <p:extLst>
      <p:ext uri="{BB962C8B-B14F-4D97-AF65-F5344CB8AC3E}">
        <p14:creationId xmlns:p14="http://schemas.microsoft.com/office/powerpoint/2010/main" val="422791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0400" y="152400"/>
            <a:ext cx="2153154" cy="646331"/>
          </a:xfrm>
          <a:prstGeom prst="rect">
            <a:avLst/>
          </a:prstGeom>
        </p:spPr>
        <p:txBody>
          <a:bodyPr wrap="none">
            <a:spAutoFit/>
          </a:bodyPr>
          <a:lstStyle/>
          <a:p>
            <a:r>
              <a:rPr lang="ar-SA" sz="3600" b="1" dirty="0">
                <a:solidFill>
                  <a:srgbClr val="FF0000"/>
                </a:solidFill>
              </a:rPr>
              <a:t>طریقه ساخت</a:t>
            </a:r>
            <a:endParaRPr lang="en-US" sz="3600" dirty="0">
              <a:solidFill>
                <a:srgbClr val="FF0000"/>
              </a:solidFill>
            </a:endParaRPr>
          </a:p>
        </p:txBody>
      </p:sp>
      <p:sp>
        <p:nvSpPr>
          <p:cNvPr id="3" name="Rectangle 2"/>
          <p:cNvSpPr/>
          <p:nvPr/>
        </p:nvSpPr>
        <p:spPr>
          <a:xfrm>
            <a:off x="367145" y="1219200"/>
            <a:ext cx="8382000" cy="4154984"/>
          </a:xfrm>
          <a:prstGeom prst="rect">
            <a:avLst/>
          </a:prstGeom>
        </p:spPr>
        <p:txBody>
          <a:bodyPr wrap="square">
            <a:spAutoFit/>
          </a:bodyPr>
          <a:lstStyle/>
          <a:p>
            <a:pPr algn="r"/>
            <a:r>
              <a:rPr lang="fa-IR" sz="2400" i="1" dirty="0"/>
              <a:t>ریختن شیرآهک</a:t>
            </a:r>
            <a:endParaRPr lang="en-US" sz="2400" dirty="0"/>
          </a:p>
          <a:p>
            <a:pPr algn="r"/>
            <a:r>
              <a:rPr lang="fa-IR" sz="2400" i="1" dirty="0"/>
              <a:t>ریختن شیره سوخته انگور یا خرما یا ملاس نیشکر(بعضاً تفاله شیره انگور یا پشم نرم شتر)</a:t>
            </a:r>
            <a:endParaRPr lang="en-US" sz="2400" dirty="0"/>
          </a:p>
          <a:p>
            <a:pPr algn="r"/>
            <a:r>
              <a:rPr lang="fa-IR" sz="2400" i="1" dirty="0"/>
              <a:t>اضافه کردن گل رس شسته معدنی</a:t>
            </a:r>
            <a:endParaRPr lang="en-US" sz="2400" dirty="0"/>
          </a:p>
          <a:p>
            <a:pPr algn="r"/>
            <a:r>
              <a:rPr lang="fa-IR" sz="2400" i="1" dirty="0"/>
              <a:t>اضافه کردن گچ</a:t>
            </a:r>
            <a:endParaRPr lang="en-US" sz="2400" dirty="0"/>
          </a:p>
          <a:p>
            <a:pPr algn="r"/>
            <a:r>
              <a:rPr lang="fa-IR" sz="2400" i="1" dirty="0"/>
              <a:t>اضافه کردن شکر سنگ یا سنگ مها</a:t>
            </a:r>
            <a:endParaRPr lang="en-US" sz="2400" dirty="0"/>
          </a:p>
          <a:p>
            <a:pPr algn="r"/>
            <a:r>
              <a:rPr lang="en-US" sz="2400" dirty="0"/>
              <a:t> </a:t>
            </a:r>
          </a:p>
          <a:p>
            <a:pPr algn="r"/>
            <a:r>
              <a:rPr lang="fa-IR" sz="2400" i="1" dirty="0"/>
              <a:t>در قیر چارو بنا به موارد استفاده اش نسبت ترکیب مواد متفاوت بود. مثلا برای دیوار چینی گچ را در مخلوط کمتر می ریختند ولی برای چسباندن کاشی بر عکس، گچ مخلوط زیاد تر از معمول بود. برای زدن طاق و گنبد هم مخلوط گچ و شکر سنگ بین دو ترکیب گفته شده بود</a:t>
            </a:r>
            <a:r>
              <a:rPr lang="fa-IR" i="1" dirty="0"/>
              <a:t>.</a:t>
            </a:r>
            <a:endParaRPr lang="en-US" dirty="0"/>
          </a:p>
        </p:txBody>
      </p:sp>
    </p:spTree>
    <p:extLst>
      <p:ext uri="{BB962C8B-B14F-4D97-AF65-F5344CB8AC3E}">
        <p14:creationId xmlns:p14="http://schemas.microsoft.com/office/powerpoint/2010/main" val="2291445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83820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447800"/>
            <a:ext cx="83820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381000" y="3124200"/>
            <a:ext cx="8534400" cy="3785652"/>
          </a:xfrm>
          <a:prstGeom prst="rect">
            <a:avLst/>
          </a:prstGeom>
        </p:spPr>
        <p:txBody>
          <a:bodyPr wrap="square">
            <a:spAutoFit/>
          </a:bodyPr>
          <a:lstStyle/>
          <a:p>
            <a:pPr algn="r"/>
            <a:r>
              <a:rPr lang="ar-SA" sz="2400" dirty="0"/>
              <a:t>این ملات برای کاشیکاری به مراتب بهتر از سیمان امروزی است.</a:t>
            </a:r>
            <a:endParaRPr lang="en-US" sz="2400" dirty="0"/>
          </a:p>
          <a:p>
            <a:pPr algn="r"/>
            <a:r>
              <a:rPr lang="ar-SA" sz="2400" dirty="0"/>
              <a:t>اگر کاشیهای قدیمی را با سیمان تعمیر کنند در صورت شکسته شدن ملات، ترک درست از وسط کاشی رد می شود ولی ملات قیرچارو اگر شکسته شود، ادامه شکست از وسط بندها رد می شود و به کاشیهای دیوار آسیبی نمی رساند.</a:t>
            </a:r>
            <a:endParaRPr lang="en-US" sz="2400" dirty="0"/>
          </a:p>
          <a:p>
            <a:pPr algn="r"/>
            <a:r>
              <a:rPr lang="ar-SA" sz="2400" dirty="0"/>
              <a:t> </a:t>
            </a:r>
            <a:endParaRPr lang="en-US" sz="2400" dirty="0"/>
          </a:p>
          <a:p>
            <a:pPr algn="r"/>
            <a:r>
              <a:rPr lang="ar-SA" sz="2400" dirty="0"/>
              <a:t>گنبد آجرکاری مسجد جامع ارومیه و همچنین گنبد بی بی شهر بانو با این ملات تعمیر شد. در قزوین هم در بنایی که امروز به نام " موزه قزوین" شهرت دارد تعمیرات با قیرچارو بود که بعلت حالت موینگی ملات، کار مرمت بسیار موفق بود.</a:t>
            </a:r>
            <a:endParaRPr lang="en-US" sz="2400" dirty="0"/>
          </a:p>
          <a:p>
            <a:pPr algn="r"/>
            <a:r>
              <a:rPr lang="ar-SA" sz="2400" dirty="0"/>
              <a:t> </a:t>
            </a:r>
            <a:endParaRPr lang="en-US" sz="2400" dirty="0"/>
          </a:p>
          <a:p>
            <a:pPr algn="r"/>
            <a:r>
              <a:rPr lang="ar-SA" sz="2400" dirty="0"/>
              <a:t> </a:t>
            </a:r>
            <a:endParaRPr lang="en-US" sz="2400" dirty="0"/>
          </a:p>
        </p:txBody>
      </p:sp>
    </p:spTree>
    <p:extLst>
      <p:ext uri="{BB962C8B-B14F-4D97-AF65-F5344CB8AC3E}">
        <p14:creationId xmlns:p14="http://schemas.microsoft.com/office/powerpoint/2010/main" val="77453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heel(1)">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heel(1)">
                                      <p:cBhvr>
                                        <p:cTn id="12" dur="20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533400"/>
            <a:ext cx="4206601" cy="646331"/>
          </a:xfrm>
          <a:prstGeom prst="rect">
            <a:avLst/>
          </a:prstGeom>
        </p:spPr>
        <p:txBody>
          <a:bodyPr wrap="none">
            <a:spAutoFit/>
          </a:bodyPr>
          <a:lstStyle/>
          <a:p>
            <a:r>
              <a:rPr lang="en-US" b="1" dirty="0"/>
              <a:t> </a:t>
            </a:r>
            <a:r>
              <a:rPr lang="ar-SA" sz="3600" b="1" dirty="0">
                <a:solidFill>
                  <a:srgbClr val="FF0000"/>
                </a:solidFill>
              </a:rPr>
              <a:t>ملات های دسته دوم (آبی)</a:t>
            </a:r>
            <a:endParaRPr lang="en-US" sz="3600" dirty="0">
              <a:solidFill>
                <a:srgbClr val="FF0000"/>
              </a:solidFill>
            </a:endParaRPr>
          </a:p>
        </p:txBody>
      </p:sp>
      <p:sp>
        <p:nvSpPr>
          <p:cNvPr id="3" name="Rectangle 2"/>
          <p:cNvSpPr/>
          <p:nvPr/>
        </p:nvSpPr>
        <p:spPr>
          <a:xfrm>
            <a:off x="3962400" y="1600200"/>
            <a:ext cx="4572000" cy="2677656"/>
          </a:xfrm>
          <a:prstGeom prst="rect">
            <a:avLst/>
          </a:prstGeom>
        </p:spPr>
        <p:txBody>
          <a:bodyPr>
            <a:spAutoFit/>
          </a:bodyPr>
          <a:lstStyle/>
          <a:p>
            <a:pPr algn="r"/>
            <a:r>
              <a:rPr lang="ar-SA" sz="2800" dirty="0"/>
              <a:t>ملات گل آهک</a:t>
            </a:r>
            <a:endParaRPr lang="en-US" sz="2800" dirty="0"/>
          </a:p>
          <a:p>
            <a:pPr algn="r"/>
            <a:r>
              <a:rPr lang="ar-SA" sz="2800" dirty="0"/>
              <a:t>شفته آهک</a:t>
            </a:r>
            <a:endParaRPr lang="en-US" sz="2800" dirty="0"/>
          </a:p>
          <a:p>
            <a:pPr algn="r"/>
            <a:r>
              <a:rPr lang="ar-SA" sz="2800" dirty="0"/>
              <a:t>ملات باتارد</a:t>
            </a:r>
            <a:endParaRPr lang="en-US" sz="2800" dirty="0"/>
          </a:p>
          <a:p>
            <a:pPr algn="r"/>
            <a:r>
              <a:rPr lang="ar-SA" sz="2800" dirty="0"/>
              <a:t>ملات ساروج</a:t>
            </a:r>
            <a:endParaRPr lang="en-US" sz="2800" dirty="0"/>
          </a:p>
          <a:p>
            <a:pPr algn="r"/>
            <a:r>
              <a:rPr lang="ar-SA" sz="2800" dirty="0"/>
              <a:t>ملات پیه دارو</a:t>
            </a:r>
            <a:endParaRPr lang="en-US" sz="2800" dirty="0"/>
          </a:p>
          <a:p>
            <a:pPr algn="r"/>
            <a:r>
              <a:rPr lang="ar-SA" sz="2800" dirty="0"/>
              <a:t>ساروج خُمیر</a:t>
            </a:r>
            <a:r>
              <a:rPr lang="en-US" dirty="0"/>
              <a:t> </a:t>
            </a:r>
          </a:p>
        </p:txBody>
      </p:sp>
    </p:spTree>
    <p:extLst>
      <p:ext uri="{BB962C8B-B14F-4D97-AF65-F5344CB8AC3E}">
        <p14:creationId xmlns:p14="http://schemas.microsoft.com/office/powerpoint/2010/main" val="18726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1)">
                                      <p:cBhvr>
                                        <p:cTn id="16" dur="2000"/>
                                        <p:tgtEl>
                                          <p:spTgt spid="3">
                                            <p:txEl>
                                              <p:pRg st="1" end="1"/>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1)">
                                      <p:cBhvr>
                                        <p:cTn id="19" dur="2000"/>
                                        <p:tgtEl>
                                          <p:spTgt spid="3">
                                            <p:txEl>
                                              <p:pRg st="2" end="2"/>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heel(1)">
                                      <p:cBhvr>
                                        <p:cTn id="2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86200" y="304800"/>
            <a:ext cx="998991" cy="707886"/>
          </a:xfrm>
          <a:prstGeom prst="rect">
            <a:avLst/>
          </a:prstGeom>
        </p:spPr>
        <p:txBody>
          <a:bodyPr wrap="none">
            <a:spAutoFit/>
          </a:bodyPr>
          <a:lstStyle/>
          <a:p>
            <a:r>
              <a:rPr lang="ar-SA" sz="4000" dirty="0">
                <a:solidFill>
                  <a:srgbClr val="FF0000"/>
                </a:solidFill>
              </a:rPr>
              <a:t>آهک</a:t>
            </a:r>
            <a:endParaRPr lang="en-US" sz="4000" dirty="0">
              <a:solidFill>
                <a:srgbClr val="FF0000"/>
              </a:solidFill>
            </a:endParaRPr>
          </a:p>
        </p:txBody>
      </p:sp>
      <p:sp>
        <p:nvSpPr>
          <p:cNvPr id="3" name="Rectangle 2"/>
          <p:cNvSpPr/>
          <p:nvPr/>
        </p:nvSpPr>
        <p:spPr>
          <a:xfrm>
            <a:off x="381000" y="1295400"/>
            <a:ext cx="8458200" cy="3970318"/>
          </a:xfrm>
          <a:prstGeom prst="rect">
            <a:avLst/>
          </a:prstGeom>
        </p:spPr>
        <p:txBody>
          <a:bodyPr wrap="square">
            <a:spAutoFit/>
          </a:bodyPr>
          <a:lstStyle/>
          <a:p>
            <a:pPr algn="r"/>
            <a:r>
              <a:rPr lang="fa-IR" sz="2800" dirty="0"/>
              <a:t>استفاده از آهک در آیران پیشینه ای دیرینه دارد در کف سازی های تخت جمشید نیز از اندود کاری استفاده کرده اند که در آن آهک به کار رفته است.</a:t>
            </a:r>
            <a:endParaRPr lang="en-US" sz="2800" dirty="0"/>
          </a:p>
          <a:p>
            <a:pPr algn="r"/>
            <a:r>
              <a:rPr lang="fa-IR" sz="2800" dirty="0"/>
              <a:t>سنگهای آهکی بر چند نوعند و معمولا غیر بلوری و ناخالصند .ولی سنگ آهک کاملا خالص بلوری و بی رنگ است.</a:t>
            </a:r>
            <a:endParaRPr lang="en-US" sz="2800" dirty="0"/>
          </a:p>
          <a:p>
            <a:pPr algn="r"/>
            <a:r>
              <a:rPr lang="fa-IR" sz="2800" dirty="0"/>
              <a:t>از آنجایی که عملکرد آهک در ساختمان های آبی ( بناهایی که در مجاورت اب قرار دارند)یا در بناهایی که در نقاط جغرافیایی کاملا مرطوب ساخته میشوند بسیار خوب است در این گونه بناها آهک به عنوان اندود و آژند و حتی آمود بیشترین کاربرد را دارد.</a:t>
            </a:r>
            <a:endParaRPr lang="en-US" sz="2800" dirty="0"/>
          </a:p>
        </p:txBody>
      </p:sp>
    </p:spTree>
    <p:extLst>
      <p:ext uri="{BB962C8B-B14F-4D97-AF65-F5344CB8AC3E}">
        <p14:creationId xmlns:p14="http://schemas.microsoft.com/office/powerpoint/2010/main" val="2884833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tse1.mm.bing.net/th?&amp;id=OIP.Mbdbc8b90085aeec9b7175244908bee19o0&amp;w=210&amp;h=197&amp;c=0&amp;pid=1.9&amp;rs=0&amp;p=0&amp;r=0">
            <a:hlinkClick r:id="rId2" tooltip="View image detail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533400"/>
            <a:ext cx="4495800" cy="295101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tse1.mm.bing.net/th?&amp;id=OIP.Mc52eae4191bd9cc0fb84368e3e331c06o0&amp;w=232&amp;h=177&amp;c=0&amp;pid=1.9&amp;rs=0&amp;p=0&amp;r=0">
            <a:hlinkClick r:id="rId4" tooltip="View image detail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39082" y="3810000"/>
            <a:ext cx="4247717"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765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heel(1)">
                                      <p:cBhvr>
                                        <p:cTn id="7" dur="2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wheel(1)">
                                      <p:cBhvr>
                                        <p:cTn id="12" dur="20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13709" y="152400"/>
            <a:ext cx="4572000" cy="923330"/>
          </a:xfrm>
          <a:prstGeom prst="rect">
            <a:avLst/>
          </a:prstGeom>
        </p:spPr>
        <p:txBody>
          <a:bodyPr>
            <a:spAutoFit/>
          </a:bodyPr>
          <a:lstStyle/>
          <a:p>
            <a:r>
              <a:rPr lang="en-US" dirty="0"/>
              <a:t> </a:t>
            </a:r>
          </a:p>
          <a:p>
            <a:pPr algn="ctr"/>
            <a:r>
              <a:rPr lang="fa-IR" sz="3600" b="1" dirty="0">
                <a:solidFill>
                  <a:srgbClr val="FF0000"/>
                </a:solidFill>
              </a:rPr>
              <a:t>آهک به عنوان </a:t>
            </a:r>
            <a:r>
              <a:rPr lang="fa-IR" sz="3600" b="1" dirty="0" smtClean="0">
                <a:solidFill>
                  <a:srgbClr val="FF0000"/>
                </a:solidFill>
              </a:rPr>
              <a:t>اندود</a:t>
            </a:r>
            <a:endParaRPr lang="en-US" sz="3600" dirty="0">
              <a:solidFill>
                <a:srgbClr val="FF0000"/>
              </a:solidFill>
            </a:endParaRPr>
          </a:p>
        </p:txBody>
      </p:sp>
      <p:sp>
        <p:nvSpPr>
          <p:cNvPr id="3" name="Rectangle 2"/>
          <p:cNvSpPr/>
          <p:nvPr/>
        </p:nvSpPr>
        <p:spPr>
          <a:xfrm>
            <a:off x="270164" y="1524000"/>
            <a:ext cx="8645236" cy="3970318"/>
          </a:xfrm>
          <a:prstGeom prst="rect">
            <a:avLst/>
          </a:prstGeom>
        </p:spPr>
        <p:txBody>
          <a:bodyPr wrap="square">
            <a:spAutoFit/>
          </a:bodyPr>
          <a:lstStyle/>
          <a:p>
            <a:pPr algn="r"/>
            <a:r>
              <a:rPr lang="fa-IR" sz="2800" dirty="0"/>
              <a:t>برای استفاده از آهک در انواع اندود ها ابتدا آهک را به صورتگرد در می آورند.</a:t>
            </a:r>
            <a:endParaRPr lang="en-US" sz="2800" dirty="0"/>
          </a:p>
          <a:p>
            <a:pPr algn="r"/>
            <a:r>
              <a:rPr lang="fa-IR" sz="2800" dirty="0"/>
              <a:t>به این ترتیب که ابتدا روی آهک کمی آب میریزند تا شکفته شود بعد آن را سرند می کنند تا گرد آهک بدست اید.</a:t>
            </a:r>
            <a:endParaRPr lang="en-US" sz="2800" dirty="0"/>
          </a:p>
          <a:p>
            <a:pPr algn="r"/>
            <a:r>
              <a:rPr lang="fa-IR" sz="2800" dirty="0"/>
              <a:t>ماسه</a:t>
            </a:r>
            <a:endParaRPr lang="en-US" sz="2800" dirty="0"/>
          </a:p>
          <a:p>
            <a:pPr algn="r"/>
            <a:r>
              <a:rPr lang="fa-IR" sz="2800" dirty="0"/>
              <a:t>ماسه مصرفی در اندود کاری باید عاری از هر گونه مواد خارجی از قبیل خاک کلوخه زغال ،چوب، گل وچربی باشد.ماسه های مصرفی برای ملات سیمانی واندود گچی باید سفت  سخت و پایدار و عاری از مواد زیان آور و مواد آلی باشد. و مواد معدنی سطح آن را نپوشانیده باشد </a:t>
            </a:r>
            <a:r>
              <a:rPr lang="fa-IR" dirty="0"/>
              <a:t>.</a:t>
            </a:r>
            <a:endParaRPr lang="en-US" dirty="0"/>
          </a:p>
        </p:txBody>
      </p:sp>
    </p:spTree>
    <p:extLst>
      <p:ext uri="{BB962C8B-B14F-4D97-AF65-F5344CB8AC3E}">
        <p14:creationId xmlns:p14="http://schemas.microsoft.com/office/powerpoint/2010/main" val="3179054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1581" y="1542180"/>
            <a:ext cx="2055371" cy="584775"/>
          </a:xfrm>
          <a:prstGeom prst="rect">
            <a:avLst/>
          </a:prstGeom>
        </p:spPr>
        <p:txBody>
          <a:bodyPr wrap="none">
            <a:spAutoFit/>
          </a:bodyPr>
          <a:lstStyle/>
          <a:p>
            <a:r>
              <a:rPr lang="ar-SA" sz="3200" b="1" dirty="0">
                <a:solidFill>
                  <a:srgbClr val="00B0F0"/>
                </a:solidFill>
              </a:rPr>
              <a:t>ملات گل آهک</a:t>
            </a:r>
            <a:endParaRPr lang="en-US" sz="3200" dirty="0">
              <a:solidFill>
                <a:srgbClr val="00B0F0"/>
              </a:solidFill>
            </a:endParaRPr>
          </a:p>
        </p:txBody>
      </p:sp>
      <p:sp>
        <p:nvSpPr>
          <p:cNvPr id="3" name="Rectangle 2"/>
          <p:cNvSpPr/>
          <p:nvPr/>
        </p:nvSpPr>
        <p:spPr>
          <a:xfrm>
            <a:off x="2667000" y="228600"/>
            <a:ext cx="3509294" cy="707886"/>
          </a:xfrm>
          <a:prstGeom prst="rect">
            <a:avLst/>
          </a:prstGeom>
        </p:spPr>
        <p:txBody>
          <a:bodyPr wrap="none">
            <a:spAutoFit/>
          </a:bodyPr>
          <a:lstStyle/>
          <a:p>
            <a:r>
              <a:rPr lang="ar-SA" sz="4000" dirty="0">
                <a:solidFill>
                  <a:srgbClr val="FF0000"/>
                </a:solidFill>
              </a:rPr>
              <a:t>ملات های آبی آهک</a:t>
            </a:r>
            <a:endParaRPr lang="en-US" sz="4000" dirty="0">
              <a:solidFill>
                <a:srgbClr val="FF0000"/>
              </a:solidFill>
            </a:endParaRPr>
          </a:p>
        </p:txBody>
      </p:sp>
      <p:sp>
        <p:nvSpPr>
          <p:cNvPr id="4" name="Rectangle 3"/>
          <p:cNvSpPr/>
          <p:nvPr/>
        </p:nvSpPr>
        <p:spPr>
          <a:xfrm>
            <a:off x="318655" y="2895600"/>
            <a:ext cx="8458200" cy="2308324"/>
          </a:xfrm>
          <a:prstGeom prst="rect">
            <a:avLst/>
          </a:prstGeom>
        </p:spPr>
        <p:txBody>
          <a:bodyPr wrap="square">
            <a:spAutoFit/>
          </a:bodyPr>
          <a:lstStyle/>
          <a:p>
            <a:pPr algn="r"/>
            <a:r>
              <a:rPr lang="ar-SA" sz="2400" dirty="0"/>
              <a:t>این ملات آبی است و در ساختن این ملات به خمیر آهک به جای ماسه، گل رس خیلی خالص اضافه می کردند. این ملات برای اندود کف، آجرکاری و سنگ کاری(کرسی چینی ، دیوار چینی و اسکلت سازی بناهاو . .) مناسب است و در مناطق مرطوب به کار می رود.این ملات در مکانهایی که دارای رطوبت و نفوذ مستقیم آب مانند حمام های عمومی ، مجاری آب ، فاضلاب و غیره بهره گرفته می شود.</a:t>
            </a:r>
            <a:endParaRPr lang="en-US" sz="2400" dirty="0"/>
          </a:p>
        </p:txBody>
      </p:sp>
    </p:spTree>
    <p:extLst>
      <p:ext uri="{BB962C8B-B14F-4D97-AF65-F5344CB8AC3E}">
        <p14:creationId xmlns:p14="http://schemas.microsoft.com/office/powerpoint/2010/main" val="328484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29400" y="457200"/>
            <a:ext cx="1792478" cy="646331"/>
          </a:xfrm>
          <a:prstGeom prst="rect">
            <a:avLst/>
          </a:prstGeom>
        </p:spPr>
        <p:txBody>
          <a:bodyPr wrap="none">
            <a:spAutoFit/>
          </a:bodyPr>
          <a:lstStyle/>
          <a:p>
            <a:r>
              <a:rPr lang="ar-SA" sz="3600" b="1" dirty="0">
                <a:solidFill>
                  <a:srgbClr val="00B0F0"/>
                </a:solidFill>
              </a:rPr>
              <a:t>شفته آهک</a:t>
            </a:r>
            <a:endParaRPr lang="en-US" sz="3600" dirty="0">
              <a:solidFill>
                <a:srgbClr val="00B0F0"/>
              </a:solidFill>
            </a:endParaRPr>
          </a:p>
        </p:txBody>
      </p:sp>
      <p:sp>
        <p:nvSpPr>
          <p:cNvPr id="3" name="Rectangle 2"/>
          <p:cNvSpPr/>
          <p:nvPr/>
        </p:nvSpPr>
        <p:spPr>
          <a:xfrm>
            <a:off x="242455" y="1676400"/>
            <a:ext cx="8534400" cy="4154984"/>
          </a:xfrm>
          <a:prstGeom prst="rect">
            <a:avLst/>
          </a:prstGeom>
        </p:spPr>
        <p:txBody>
          <a:bodyPr wrap="square">
            <a:spAutoFit/>
          </a:bodyPr>
          <a:lstStyle/>
          <a:p>
            <a:pPr algn="r"/>
            <a:r>
              <a:rPr lang="ar-SA" sz="2400" dirty="0"/>
              <a:t>معمولی: گل رس، ماسه، شن که با گرد آهک و آب مخلوط شده باشد</a:t>
            </a:r>
            <a:endParaRPr lang="en-US" sz="2400" dirty="0"/>
          </a:p>
          <a:p>
            <a:pPr algn="r"/>
            <a:r>
              <a:rPr lang="ar-SA" sz="2400" dirty="0"/>
              <a:t>بدیهی است مقدار آهک بایستی در حد متناسب باشد.زیرا آهک اضافی باعث پوک شدن ملات به مرور زمان خصوصاٌ در اقلیم های گرم و خشک می شود.</a:t>
            </a:r>
            <a:endParaRPr lang="en-US" sz="2400" dirty="0"/>
          </a:p>
          <a:p>
            <a:pPr algn="r"/>
            <a:r>
              <a:rPr lang="ar-SA" sz="2400" dirty="0"/>
              <a:t>خودگیری مراحل اولیه این ملات پس از 12 تا 24 ساعت بوده و مرجله دوم تا 28 روز و خودگیری نهایی در مقابل رطوبت بعداز ساله و با فعل و انفعالات شیمیایی میسر می شود.</a:t>
            </a:r>
            <a:endParaRPr lang="en-US" sz="2400" dirty="0"/>
          </a:p>
          <a:p>
            <a:pPr algn="r"/>
            <a:r>
              <a:rPr lang="ar-SA" sz="2400" dirty="0"/>
              <a:t>این ملات آبی بوده از این رو در روزهای اول ترکیب بطور مصنوعی به آن آب پاشیده می شود تا خودگیری خود را دنبال کرده و اصطلاحاٌ سوخته یا پوک نشود.</a:t>
            </a:r>
            <a:endParaRPr lang="en-US" sz="2400" dirty="0"/>
          </a:p>
          <a:p>
            <a:pPr algn="r"/>
            <a:r>
              <a:rPr lang="ar-SA" sz="2400" dirty="0"/>
              <a:t>کم آهک یا بدون آهک یا چرز: نخاله آجر+ پاره آجر+ سنگ ریزه+ گل+ آب</a:t>
            </a:r>
            <a:endParaRPr lang="en-US" sz="2400" dirty="0"/>
          </a:p>
          <a:p>
            <a:pPr algn="r"/>
            <a:r>
              <a:rPr lang="ar-SA" sz="2400" dirty="0"/>
              <a:t>شفته پرآهک یا شفته ی تیزان: برای پی ریزی مقاوم و ساخت دیوارهای مستحکم استفاده می شود</a:t>
            </a:r>
            <a:r>
              <a:rPr lang="ar-SA" dirty="0"/>
              <a:t>.</a:t>
            </a:r>
            <a:endParaRPr lang="en-US" dirty="0"/>
          </a:p>
        </p:txBody>
      </p:sp>
    </p:spTree>
    <p:extLst>
      <p:ext uri="{BB962C8B-B14F-4D97-AF65-F5344CB8AC3E}">
        <p14:creationId xmlns:p14="http://schemas.microsoft.com/office/powerpoint/2010/main" val="309177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53200" y="116459"/>
            <a:ext cx="2153154" cy="707886"/>
          </a:xfrm>
          <a:prstGeom prst="rect">
            <a:avLst/>
          </a:prstGeom>
        </p:spPr>
        <p:txBody>
          <a:bodyPr wrap="none">
            <a:spAutoFit/>
          </a:bodyPr>
          <a:lstStyle/>
          <a:p>
            <a:r>
              <a:rPr lang="fa-IR" sz="4000" b="1" dirty="0">
                <a:solidFill>
                  <a:srgbClr val="00B0F0"/>
                </a:solidFill>
              </a:rPr>
              <a:t>آهک صدفی</a:t>
            </a:r>
            <a:endParaRPr lang="en-US" sz="4000" dirty="0">
              <a:solidFill>
                <a:srgbClr val="00B0F0"/>
              </a:solidFill>
            </a:endParaRPr>
          </a:p>
        </p:txBody>
      </p:sp>
      <p:sp>
        <p:nvSpPr>
          <p:cNvPr id="3" name="Rectangle 2"/>
          <p:cNvSpPr/>
          <p:nvPr/>
        </p:nvSpPr>
        <p:spPr>
          <a:xfrm>
            <a:off x="374073" y="762000"/>
            <a:ext cx="8610600" cy="6001643"/>
          </a:xfrm>
          <a:prstGeom prst="rect">
            <a:avLst/>
          </a:prstGeom>
        </p:spPr>
        <p:txBody>
          <a:bodyPr wrap="square">
            <a:spAutoFit/>
          </a:bodyPr>
          <a:lstStyle/>
          <a:p>
            <a:pPr algn="r"/>
            <a:r>
              <a:rPr lang="fa-IR" sz="2400" dirty="0"/>
              <a:t>آهک صدفی آهکی معمولی نیست بلکه ان را از سوختن خرده های صدف به دست می آورند . بنا بر این در مناطقی که نزدیک در یا یا دریاچه باشد امکان دست یابی به آن میسر است .مثل سواحل خلیج فارس.</a:t>
            </a:r>
            <a:endParaRPr lang="en-US" sz="2400" dirty="0"/>
          </a:p>
          <a:p>
            <a:pPr algn="r"/>
            <a:r>
              <a:rPr lang="fa-IR" sz="2400" dirty="0"/>
              <a:t>این نوع آهک به عنوان اندود در برکه های هرمز گان یا بناهای خوزستان روی گنبد ارچین کشیده می شودو مقاومت خوبی در مقابل عوامل جوی دارد .</a:t>
            </a:r>
            <a:endParaRPr lang="en-US" sz="2400" dirty="0"/>
          </a:p>
          <a:p>
            <a:pPr algn="r"/>
            <a:r>
              <a:rPr lang="fa-IR" sz="2400" dirty="0"/>
              <a:t>برای بدست آوردن این نوع اندود آهک صدفی را با شیر گاو میش مخلوط می کنند.</a:t>
            </a:r>
            <a:endParaRPr lang="en-US" sz="2400" dirty="0"/>
          </a:p>
          <a:p>
            <a:pPr algn="r"/>
            <a:r>
              <a:rPr lang="fa-IR" sz="2400" dirty="0"/>
              <a:t>خمیر بدست آمده همان اندود مورد نظر است گاهی  آن را بجای قیر اندود نیز به کار می بر ند که عملکرد خوبی دارد .</a:t>
            </a:r>
            <a:endParaRPr lang="en-US" sz="2400" dirty="0"/>
          </a:p>
          <a:p>
            <a:pPr algn="r"/>
            <a:r>
              <a:rPr lang="fa-IR" sz="2400" dirty="0"/>
              <a:t>آهک صدفی را با سفیده تخم مرغ مخلوط کرده واز آن به عنوان چسب در بند زنی ظروف چینی استفاده می کنند.</a:t>
            </a:r>
            <a:endParaRPr lang="en-US" sz="2400" dirty="0"/>
          </a:p>
          <a:p>
            <a:pPr algn="r"/>
            <a:r>
              <a:rPr lang="fa-IR" sz="2400" dirty="0"/>
              <a:t>بهترین خاکستر از چوب سپیدار و کبود دار است. خاکستر خن حمام هم استفاده می شد.خاکستر را سرند کرده بعد به کار می بردند .برای آهک نیز نوع مرغوب آن استفاده می شد مثل آهک سبز (نمونه آن آهک نسا است که در راه کرج وجود دارد )</a:t>
            </a:r>
            <a:endParaRPr lang="en-US" sz="2400" dirty="0"/>
          </a:p>
          <a:p>
            <a:pPr algn="r"/>
            <a:r>
              <a:rPr lang="fa-IR" sz="2400" dirty="0"/>
              <a:t>در این نوع اندود از هر ده قسمت 7 بخش آهک و3 بخش خاکستر بود.گل لوخ (لویی=نی )که در آن می ریختند ساروج را یکپارچه و محکم می کرد.</a:t>
            </a:r>
            <a:endParaRPr lang="en-US" sz="2400" dirty="0"/>
          </a:p>
          <a:p>
            <a:pPr algn="r"/>
            <a:r>
              <a:rPr lang="fa-IR" sz="2400" dirty="0"/>
              <a:t>این نوع ساروج هم در اندود و هم در آژند مصرف می شد.</a:t>
            </a:r>
            <a:endParaRPr lang="en-US" sz="2400" dirty="0"/>
          </a:p>
        </p:txBody>
      </p:sp>
    </p:spTree>
    <p:extLst>
      <p:ext uri="{BB962C8B-B14F-4D97-AF65-F5344CB8AC3E}">
        <p14:creationId xmlns:p14="http://schemas.microsoft.com/office/powerpoint/2010/main" val="377972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751344"/>
            <a:ext cx="8458200" cy="5262979"/>
          </a:xfrm>
          <a:prstGeom prst="rect">
            <a:avLst/>
          </a:prstGeom>
        </p:spPr>
        <p:txBody>
          <a:bodyPr wrap="square">
            <a:spAutoFit/>
          </a:bodyPr>
          <a:lstStyle/>
          <a:p>
            <a:pPr algn="r"/>
            <a:r>
              <a:rPr lang="fa-IR" sz="2400" dirty="0"/>
              <a:t>در استفاده برای اندود در دیواره حوض یا آب انبار روی ساروج آنقدر ماله می کشیدند تا برق بیفتد و عرق کند. بعد روی آب می پاشیدند و رویش را با زیلو وغیره تا روز بعد می پوشانند .دوباره صبح فردا روی آن ماله می کشیدندو.....</a:t>
            </a:r>
            <a:endParaRPr lang="en-US" sz="2400" dirty="0"/>
          </a:p>
          <a:p>
            <a:pPr algn="r"/>
            <a:r>
              <a:rPr lang="fa-IR" sz="2400" dirty="0"/>
              <a:t>مدت سه  تا هفت روز اینکار تکرار می شد به این ترتیب اندود طی سالیان دراز باقی می ماند و گزندی نمی دید .</a:t>
            </a:r>
            <a:endParaRPr lang="en-US" sz="2400" dirty="0"/>
          </a:p>
          <a:p>
            <a:pPr algn="r"/>
            <a:r>
              <a:rPr lang="fa-IR" sz="2400" dirty="0"/>
              <a:t>دیمه هایی در ایران دیده شده که متعلق به 2000 سال پیش است . نمونه های آن در مسیر رودخانه ای که از کر مانشاه به طرف عراق جاری است به دست آمده است .در دره ریژو یا ریز آب (آبشار)روبروی پا طاق یا طاق گرا این اندود را می بینیم .در منطقه رایین و ساردو در استان کرمان نیز آثار آن باقی است؛ همین طور در دروازه ایران نزدیک قصر شیرین مشاهده می شود .</a:t>
            </a:r>
            <a:endParaRPr lang="en-US" sz="2400" dirty="0"/>
          </a:p>
          <a:p>
            <a:pPr algn="r"/>
            <a:r>
              <a:rPr lang="fa-IR" sz="2400" dirty="0"/>
              <a:t>نوع دیگر ساروج مخلوطی است از اهک ،گچ ، گل رس ، ماسه و لویی .این مخلوط لویینه "نامیده می شود .لویینه را گاه با گل های رنگی مثل گل اخرا میسازند که رنگهای متنوعی می دهد و در کف سازیها بکار میرود . در نقاط جنوبی ایران بجای گچ وخاک کف اتاقها را لویینه می کنند.</a:t>
            </a:r>
            <a:endParaRPr lang="en-US" sz="2400" dirty="0"/>
          </a:p>
        </p:txBody>
      </p:sp>
    </p:spTree>
    <p:extLst>
      <p:ext uri="{BB962C8B-B14F-4D97-AF65-F5344CB8AC3E}">
        <p14:creationId xmlns:p14="http://schemas.microsoft.com/office/powerpoint/2010/main" val="375948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heel(1)">
                                      <p:cBhvr>
                                        <p:cTn id="10" dur="2000"/>
                                        <p:tgtEl>
                                          <p:spTgt spid="2">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heel(1)">
                                      <p:cBhvr>
                                        <p:cTn id="13" dur="2000"/>
                                        <p:tgtEl>
                                          <p:spTgt spid="2">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heel(1)">
                                      <p:cBhvr>
                                        <p:cTn id="16"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751344"/>
            <a:ext cx="8534400" cy="5262979"/>
          </a:xfrm>
          <a:prstGeom prst="rect">
            <a:avLst/>
          </a:prstGeom>
        </p:spPr>
        <p:txBody>
          <a:bodyPr wrap="square">
            <a:spAutoFit/>
          </a:bodyPr>
          <a:lstStyle/>
          <a:p>
            <a:pPr algn="r"/>
            <a:r>
              <a:rPr lang="fa-IR" sz="2400" dirty="0"/>
              <a:t>ساروج یکی از مصالح قدیمی در ایران و خلیج فارس است .ساروج با توجه به خاصیت نفوذ پذیری بسیار اندک به عنوان رو کش در سازه هایی که در تماس مستقیم با آب بوده اند مانند آب انبارها حوض ها حمام ها و....مورد استفاده قرار گرفته است.ساروج با توجه به نحوه اجرای ان از سطحی بسیار بسیارصاف و براق برخودار است که این ظاهر ساروج باعث استفاده از ان در امر تزیینات ساختمان گردیده است.</a:t>
            </a:r>
            <a:endParaRPr lang="en-US" sz="2400" dirty="0"/>
          </a:p>
          <a:p>
            <a:pPr algn="r"/>
            <a:r>
              <a:rPr lang="fa-IR" sz="2400" dirty="0"/>
              <a:t>نکته :هیچ استفاده سازه ای تا کنون از ساروج نشده است.</a:t>
            </a:r>
            <a:endParaRPr lang="en-US" sz="2400" dirty="0"/>
          </a:p>
          <a:p>
            <a:pPr algn="r"/>
            <a:r>
              <a:rPr lang="fa-IR" sz="2400" dirty="0"/>
              <a:t>یکی از معایب ساروج خاصیت کاهش حجم ان است که با توجه به کاربرد ساروج در امر پوشش این خاصیت باعث ترک خوردگی در سطح و در نتیجه ایجاد اختلال در نقش اصلی آن یعنی نفوذ ناپذیر کردن سطح می شود .برای کاهش این اثر مخرب در گذشته از الیاف طبیعی که شامل الیاف گیاهی مانند لویی که از نوعی نی بدست می آید و همچنین الیاف حیوانی مانند پشم بز و شتر و گاهی موی سر انسان، استفاده می شده است؛ امروزه می توان از الیاف پلیمری  فلزی و یا شیشه ای بجای الیاف مصنوعی استفاده کرد.</a:t>
            </a:r>
            <a:endParaRPr lang="en-US" sz="2400" dirty="0"/>
          </a:p>
        </p:txBody>
      </p:sp>
    </p:spTree>
    <p:extLst>
      <p:ext uri="{BB962C8B-B14F-4D97-AF65-F5344CB8AC3E}">
        <p14:creationId xmlns:p14="http://schemas.microsoft.com/office/powerpoint/2010/main" val="403069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heel(1)">
                                      <p:cBhvr>
                                        <p:cTn id="10" dur="2000"/>
                                        <p:tgtEl>
                                          <p:spTgt spid="2">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heel(1)">
                                      <p:cBhvr>
                                        <p:cTn id="13"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15200" y="533400"/>
            <a:ext cx="920445" cy="584775"/>
          </a:xfrm>
          <a:prstGeom prst="rect">
            <a:avLst/>
          </a:prstGeom>
        </p:spPr>
        <p:txBody>
          <a:bodyPr wrap="none">
            <a:spAutoFit/>
          </a:bodyPr>
          <a:lstStyle/>
          <a:p>
            <a:r>
              <a:rPr lang="ar-SA" sz="3200" b="1" dirty="0">
                <a:solidFill>
                  <a:srgbClr val="00B0F0"/>
                </a:solidFill>
              </a:rPr>
              <a:t>باتارد</a:t>
            </a:r>
            <a:endParaRPr lang="en-US" sz="3200" dirty="0">
              <a:solidFill>
                <a:srgbClr val="00B0F0"/>
              </a:solidFill>
            </a:endParaRPr>
          </a:p>
        </p:txBody>
      </p:sp>
      <p:sp>
        <p:nvSpPr>
          <p:cNvPr id="3" name="Rectangle 2"/>
          <p:cNvSpPr/>
          <p:nvPr/>
        </p:nvSpPr>
        <p:spPr>
          <a:xfrm>
            <a:off x="401782" y="1752600"/>
            <a:ext cx="8305800" cy="1815882"/>
          </a:xfrm>
          <a:prstGeom prst="rect">
            <a:avLst/>
          </a:prstGeom>
        </p:spPr>
        <p:txBody>
          <a:bodyPr wrap="square">
            <a:spAutoFit/>
          </a:bodyPr>
          <a:lstStyle/>
          <a:p>
            <a:pPr algn="r"/>
            <a:r>
              <a:rPr lang="ar-SA" sz="2800" dirty="0"/>
              <a:t>مواد ترکیبی این ملات ماسه ریزدانه و ماسه معمولی که با آهک و سیمان مخلوط شده و پس از ورز دادن کامل و مخلوط شدن سه عنصر مذکور به صورت آخوره درآمده و با اضافه کردن آب ملات باتارد به دست می آید.</a:t>
            </a:r>
            <a:endParaRPr lang="en-US" sz="2800" dirty="0"/>
          </a:p>
        </p:txBody>
      </p:sp>
    </p:spTree>
    <p:extLst>
      <p:ext uri="{BB962C8B-B14F-4D97-AF65-F5344CB8AC3E}">
        <p14:creationId xmlns:p14="http://schemas.microsoft.com/office/powerpoint/2010/main" val="321997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62800" y="304800"/>
            <a:ext cx="1366080" cy="707886"/>
          </a:xfrm>
          <a:prstGeom prst="rect">
            <a:avLst/>
          </a:prstGeom>
        </p:spPr>
        <p:txBody>
          <a:bodyPr wrap="none">
            <a:spAutoFit/>
          </a:bodyPr>
          <a:lstStyle/>
          <a:p>
            <a:r>
              <a:rPr lang="ar-SA" sz="4000" b="1" dirty="0">
                <a:solidFill>
                  <a:srgbClr val="00B0F0"/>
                </a:solidFill>
              </a:rPr>
              <a:t>ساروج</a:t>
            </a:r>
            <a:endParaRPr lang="en-US" sz="4000" dirty="0">
              <a:solidFill>
                <a:srgbClr val="00B0F0"/>
              </a:solidFill>
            </a:endParaRPr>
          </a:p>
        </p:txBody>
      </p:sp>
      <p:sp>
        <p:nvSpPr>
          <p:cNvPr id="3" name="Rectangle 2"/>
          <p:cNvSpPr/>
          <p:nvPr/>
        </p:nvSpPr>
        <p:spPr>
          <a:xfrm>
            <a:off x="304800" y="1166843"/>
            <a:ext cx="8534400" cy="4893647"/>
          </a:xfrm>
          <a:prstGeom prst="rect">
            <a:avLst/>
          </a:prstGeom>
        </p:spPr>
        <p:txBody>
          <a:bodyPr wrap="square">
            <a:spAutoFit/>
          </a:bodyPr>
          <a:lstStyle/>
          <a:p>
            <a:pPr algn="r" rtl="1"/>
            <a:r>
              <a:rPr lang="ar-SA" sz="2400" dirty="0"/>
              <a:t>پیش از اختراع سیمان، برای اندود و آب بندی کردن انبارها مصرف می شد. این ملات از ترکیب گردآهک شکفته+ خاکستر الک شده+ خاک رس+ ماسه بادی+ لویی+ آب بدست می آید</a:t>
            </a:r>
            <a:endParaRPr lang="en-US" sz="2400" dirty="0"/>
          </a:p>
          <a:p>
            <a:pPr algn="r" rtl="1"/>
            <a:r>
              <a:rPr lang="ar-SA" sz="2400" dirty="0"/>
              <a:t>ساروج دیمه: آهک+ خاکستر+ لویی</a:t>
            </a:r>
            <a:endParaRPr lang="en-US" sz="2400" dirty="0"/>
          </a:p>
          <a:p>
            <a:pPr algn="r" rtl="1"/>
            <a:r>
              <a:rPr lang="ar-SA" sz="2400" dirty="0"/>
              <a:t>ساروج لویینه: آهک+ گچ+ گل رس+ ماسه+ لویی</a:t>
            </a:r>
            <a:endParaRPr lang="en-US" sz="2400" dirty="0"/>
          </a:p>
          <a:p>
            <a:pPr algn="r" rtl="1"/>
            <a:r>
              <a:rPr lang="fa-IR" sz="2400" dirty="0"/>
              <a:t>نحوه ساختن ملات : آهک و خاکستر و ماسه بادی در اندازه های لازم الک شده و کاملا زیر و رو و مخلوط شده وسپس گل نی بدان افزوده می شود و برای بار دوم زیر رو کردن آن ادامه پیدا می کند . پس از این مرحله به مخلوط آب اضافه می شود و بمدت 48 ساعت به حال خود رها می شود پس از این مرحله ملات با چندین چوب دستی بلند بوسیله چندین کارگر کاملاٌ کوبیده و ورز داده شده آماده مصرف و اندودکاری می شود</a:t>
            </a:r>
            <a:r>
              <a:rPr lang="fa-IR" sz="2400" dirty="0" smtClean="0"/>
              <a:t>.</a:t>
            </a:r>
          </a:p>
          <a:p>
            <a:pPr algn="r" rtl="1"/>
            <a:r>
              <a:rPr lang="en-US" sz="2400" dirty="0"/>
              <a:t> </a:t>
            </a:r>
            <a:r>
              <a:rPr lang="fa-IR" sz="2400" b="1" dirty="0" smtClean="0"/>
              <a:t>قابل </a:t>
            </a:r>
            <a:r>
              <a:rPr lang="fa-IR" sz="2400" b="1" dirty="0"/>
              <a:t>ذکر است وجود خاک رس بیشتر از اندازه سبب فاسد شدن ملات ساروج می شود.</a:t>
            </a:r>
            <a:endParaRPr lang="en-US" sz="2400" dirty="0"/>
          </a:p>
        </p:txBody>
      </p:sp>
    </p:spTree>
    <p:extLst>
      <p:ext uri="{BB962C8B-B14F-4D97-AF65-F5344CB8AC3E}">
        <p14:creationId xmlns:p14="http://schemas.microsoft.com/office/powerpoint/2010/main" val="299606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4200" y="381000"/>
            <a:ext cx="3167855" cy="707886"/>
          </a:xfrm>
          <a:prstGeom prst="rect">
            <a:avLst/>
          </a:prstGeom>
        </p:spPr>
        <p:txBody>
          <a:bodyPr wrap="none">
            <a:spAutoFit/>
          </a:bodyPr>
          <a:lstStyle/>
          <a:p>
            <a:r>
              <a:rPr lang="fa-IR" sz="4000" b="1" dirty="0">
                <a:solidFill>
                  <a:srgbClr val="FF0000"/>
                </a:solidFill>
              </a:rPr>
              <a:t>مهره زدن ساروج</a:t>
            </a:r>
            <a:endParaRPr lang="en-US" sz="4000" dirty="0">
              <a:solidFill>
                <a:srgbClr val="FF0000"/>
              </a:solidFill>
            </a:endParaRPr>
          </a:p>
        </p:txBody>
      </p:sp>
      <p:sp>
        <p:nvSpPr>
          <p:cNvPr id="3" name="Rectangle 2"/>
          <p:cNvSpPr/>
          <p:nvPr/>
        </p:nvSpPr>
        <p:spPr>
          <a:xfrm>
            <a:off x="152400" y="1720840"/>
            <a:ext cx="8610600" cy="3416320"/>
          </a:xfrm>
          <a:prstGeom prst="rect">
            <a:avLst/>
          </a:prstGeom>
        </p:spPr>
        <p:txBody>
          <a:bodyPr wrap="square">
            <a:spAutoFit/>
          </a:bodyPr>
          <a:lstStyle/>
          <a:p>
            <a:pPr algn="r"/>
            <a:r>
              <a:rPr lang="fa-IR" sz="2400" dirty="0"/>
              <a:t>پس از اندود کاری عمل ماله زدن بوسیله فرد دیگری بر سطح اندود بدون وقفه دنبال می شود. معمولاٌ در روز دوم سطح اندود بوسیله جاروب آب پاشیده می شود و با دست دیگر عمل ماله زدن دنبال می شود از روز سوم به بعد بوسیله افراد دیگر با سنگهای تخت و مدور که کاملاٌ صیقلی باشد عمل صیقل زدن با آب پاشیدن دنبال می شود. این عمل را مهره زدن ساروج گویند . عمل مهره زدن آنقدر ادامه پیدا می کند که اصطلاحاٌ سطح اندود ساروج عرق کرده و اشک می ریزد. یعنی آب کشیده شده را پس می دهد. ضمنا بایدٌ در سطح، کوچکترین ترک دیده نشود و سطحی کاملاٌ صیقلی و فشرده بدست آید ؛ پس از یک هفته اگر با چاقو بر سطح اندود فشار وارد کنیم بی اثر باشد.</a:t>
            </a:r>
            <a:endParaRPr lang="en-US" sz="2400" dirty="0"/>
          </a:p>
        </p:txBody>
      </p:sp>
    </p:spTree>
    <p:extLst>
      <p:ext uri="{BB962C8B-B14F-4D97-AF65-F5344CB8AC3E}">
        <p14:creationId xmlns:p14="http://schemas.microsoft.com/office/powerpoint/2010/main" val="200157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8400" y="152400"/>
            <a:ext cx="2137124" cy="646331"/>
          </a:xfrm>
          <a:prstGeom prst="rect">
            <a:avLst/>
          </a:prstGeom>
        </p:spPr>
        <p:txBody>
          <a:bodyPr wrap="none">
            <a:spAutoFit/>
          </a:bodyPr>
          <a:lstStyle/>
          <a:p>
            <a:r>
              <a:rPr lang="ar-SA" sz="3600" b="1" dirty="0">
                <a:solidFill>
                  <a:srgbClr val="00B0F0"/>
                </a:solidFill>
              </a:rPr>
              <a:t>ساروج خُمیر</a:t>
            </a:r>
            <a:endParaRPr lang="en-US" sz="3600" dirty="0">
              <a:solidFill>
                <a:srgbClr val="00B0F0"/>
              </a:solidFill>
            </a:endParaRPr>
          </a:p>
        </p:txBody>
      </p:sp>
      <p:sp>
        <p:nvSpPr>
          <p:cNvPr id="3" name="Rectangle 2"/>
          <p:cNvSpPr/>
          <p:nvPr/>
        </p:nvSpPr>
        <p:spPr>
          <a:xfrm>
            <a:off x="152400" y="798731"/>
            <a:ext cx="8763000" cy="5632311"/>
          </a:xfrm>
          <a:prstGeom prst="rect">
            <a:avLst/>
          </a:prstGeom>
        </p:spPr>
        <p:txBody>
          <a:bodyPr wrap="square">
            <a:spAutoFit/>
          </a:bodyPr>
          <a:lstStyle/>
          <a:p>
            <a:pPr algn="r"/>
            <a:r>
              <a:rPr lang="fa-IR" sz="2400" dirty="0"/>
              <a:t>نوع مرغوب این آهک از پختن"مارن یا گلاهک" مرغوب حاصل می شود.</a:t>
            </a:r>
            <a:endParaRPr lang="en-US" sz="2400" dirty="0"/>
          </a:p>
          <a:p>
            <a:pPr algn="r"/>
            <a:r>
              <a:rPr lang="fa-IR" sz="2400" dirty="0"/>
              <a:t>این آهک دارای گیرایی و مقاومت زیاد است.</a:t>
            </a:r>
            <a:endParaRPr lang="en-US" sz="2400" dirty="0"/>
          </a:p>
          <a:p>
            <a:pPr algn="r"/>
            <a:r>
              <a:rPr lang="fa-IR" sz="2400" dirty="0"/>
              <a:t> مخلوط این ساروج از ترکیبات آهک آبی،خاکستر، ماسه نرم و گل نی و در مواردی خاک رس بسیار ناچیز و پشم شتر نیز هست؛ که تمامی مراحل اجرا مانند تهیه و اجرای ساروج معمولی است.</a:t>
            </a:r>
            <a:endParaRPr lang="en-US" sz="2400" dirty="0"/>
          </a:p>
          <a:p>
            <a:pPr algn="r"/>
            <a:r>
              <a:rPr lang="fa-IR" sz="2400" dirty="0"/>
              <a:t> کاربرد این ساروج در بناهای بندر خُمیر در جنوب فراوان بوده و از این رو به همین نام، ساروج خُمیر، مشهور شده است.</a:t>
            </a:r>
            <a:endParaRPr lang="en-US" sz="2400" dirty="0"/>
          </a:p>
          <a:p>
            <a:pPr algn="r"/>
            <a:r>
              <a:rPr lang="fa-IR" sz="2400" dirty="0"/>
              <a:t>خودگیری و مقاومت ساروج خُمیر بیشتر از ساروج معمولی است.</a:t>
            </a:r>
            <a:endParaRPr lang="en-US" sz="2400" dirty="0"/>
          </a:p>
          <a:p>
            <a:pPr algn="r"/>
            <a:r>
              <a:rPr lang="fa-IR" sz="2400" dirty="0"/>
              <a:t>این ساروج در ساختمان های دریایی و بنادر جنوب ایران به مانند بندر خُمیر، بندر گناوه، بندر بوشهر و قدیمی ترین بندرگاه دوره ساسانیان بندر سیراف کاربرد داشته است.ساروج جهت اندود بناهای بندرگاه و سکوهای بارگیری کشتی ها و در منابع آبرسانی مورد استفاده فراوان بوده است.</a:t>
            </a:r>
            <a:endParaRPr lang="en-US" sz="2400" dirty="0"/>
          </a:p>
          <a:p>
            <a:pPr algn="r"/>
            <a:r>
              <a:rPr lang="fa-IR" sz="2400" dirty="0"/>
              <a:t>       آهک این ملات تشکیل شده از گلاهک که مخلوطی است از خاک رس و گرد سنگ آهک، که</a:t>
            </a:r>
            <a:r>
              <a:rPr lang="en-US" sz="2400" dirty="0"/>
              <a:t>75</a:t>
            </a:r>
            <a:r>
              <a:rPr lang="fa-IR" sz="2400" dirty="0"/>
              <a:t> درصد از وزن این دو جسم گرد سنگ آهک است، رنگ آن کبود بوده، ترکیب را حرارت داده تا پخته شود و آهک آبی به دست آید.</a:t>
            </a:r>
            <a:endParaRPr lang="en-US" sz="2400" dirty="0"/>
          </a:p>
        </p:txBody>
      </p:sp>
    </p:spTree>
    <p:extLst>
      <p:ext uri="{BB962C8B-B14F-4D97-AF65-F5344CB8AC3E}">
        <p14:creationId xmlns:p14="http://schemas.microsoft.com/office/powerpoint/2010/main" val="2777287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1)">
                                      <p:cBhvr>
                                        <p:cTn id="16" dur="2000"/>
                                        <p:tgtEl>
                                          <p:spTgt spid="3">
                                            <p:txEl>
                                              <p:pRg st="1" end="1"/>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heel(1)">
                                      <p:cBhvr>
                                        <p:cTn id="19" dur="2000"/>
                                        <p:tgtEl>
                                          <p:spTgt spid="3">
                                            <p:txEl>
                                              <p:pRg st="2" end="2"/>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wheel(1)">
                                      <p:cBhvr>
                                        <p:cTn id="28" dur="2000"/>
                                        <p:tgtEl>
                                          <p:spTgt spid="3">
                                            <p:txEl>
                                              <p:pRg st="5" end="5"/>
                                            </p:txEl>
                                          </p:spTgt>
                                        </p:tgtEl>
                                      </p:cBhvr>
                                    </p:animEffect>
                                  </p:childTnLst>
                                </p:cTn>
                              </p:par>
                              <p:par>
                                <p:cTn id="29" presetID="21" presetClass="entr" presetSubtype="1"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heel(1)">
                                      <p:cBhvr>
                                        <p:cTn id="31"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8400" y="20782"/>
            <a:ext cx="2398413" cy="646331"/>
          </a:xfrm>
          <a:prstGeom prst="rect">
            <a:avLst/>
          </a:prstGeom>
        </p:spPr>
        <p:txBody>
          <a:bodyPr wrap="none">
            <a:spAutoFit/>
          </a:bodyPr>
          <a:lstStyle/>
          <a:p>
            <a:r>
              <a:rPr lang="en-US" sz="3600" b="1" dirty="0">
                <a:solidFill>
                  <a:srgbClr val="FF0000"/>
                </a:solidFill>
              </a:rPr>
              <a:t> </a:t>
            </a:r>
            <a:r>
              <a:rPr lang="ar-SA" sz="3600" b="1" dirty="0">
                <a:solidFill>
                  <a:srgbClr val="00B0F0"/>
                </a:solidFill>
              </a:rPr>
              <a:t>ملات پیه دارو</a:t>
            </a:r>
            <a:endParaRPr lang="en-US" sz="3600" dirty="0">
              <a:solidFill>
                <a:srgbClr val="00B0F0"/>
              </a:solidFill>
            </a:endParaRPr>
          </a:p>
        </p:txBody>
      </p:sp>
      <p:sp>
        <p:nvSpPr>
          <p:cNvPr id="3" name="Rectangle 2"/>
          <p:cNvSpPr/>
          <p:nvPr/>
        </p:nvSpPr>
        <p:spPr>
          <a:xfrm>
            <a:off x="170506" y="701749"/>
            <a:ext cx="8610600" cy="6370975"/>
          </a:xfrm>
          <a:prstGeom prst="rect">
            <a:avLst/>
          </a:prstGeom>
        </p:spPr>
        <p:txBody>
          <a:bodyPr wrap="square">
            <a:spAutoFit/>
          </a:bodyPr>
          <a:lstStyle/>
          <a:p>
            <a:pPr algn="r"/>
            <a:r>
              <a:rPr lang="ar-SA" sz="2400" dirty="0"/>
              <a:t>پیه دارو یا پیه پنبه ملاتی است که برای مسدود کردن درزهایی که در مجاورت آب قرار دارند به کار می رود مثل درز تنبوشه ها، کناره ناودانها، و در محل اتصال شیر آب در آب انبارها و</a:t>
            </a:r>
            <a:r>
              <a:rPr lang="en-US" sz="2400" dirty="0"/>
              <a:t> ...</a:t>
            </a:r>
          </a:p>
          <a:p>
            <a:pPr algn="r"/>
            <a:r>
              <a:rPr lang="en-US" sz="2400" dirty="0"/>
              <a:t>      </a:t>
            </a:r>
            <a:r>
              <a:rPr lang="ar-SA" sz="2400" dirty="0"/>
              <a:t>برای عبور آب در ساختمانها معمولا یا از تنبوشه استفاده می کردند و   یا از لوله های سربی.</a:t>
            </a:r>
            <a:endParaRPr lang="en-US" sz="2400" dirty="0"/>
          </a:p>
          <a:p>
            <a:pPr algn="r"/>
            <a:r>
              <a:rPr lang="en-US" sz="2400" dirty="0"/>
              <a:t>     </a:t>
            </a:r>
            <a:r>
              <a:rPr lang="ar-SA" sz="2400" dirty="0"/>
              <a:t>تنبوشه ها بر دو نوع بود:</a:t>
            </a:r>
            <a:endParaRPr lang="en-US" sz="2400" dirty="0"/>
          </a:p>
          <a:p>
            <a:pPr algn="r"/>
            <a:r>
              <a:rPr lang="ar-SA" sz="2400" dirty="0"/>
              <a:t>گربه رو</a:t>
            </a:r>
            <a:endParaRPr lang="en-US" sz="2400" dirty="0"/>
          </a:p>
          <a:p>
            <a:pPr algn="r"/>
            <a:r>
              <a:rPr lang="ar-SA" sz="2400" dirty="0"/>
              <a:t>سگ رو</a:t>
            </a:r>
            <a:endParaRPr lang="en-US" sz="2400" dirty="0"/>
          </a:p>
          <a:p>
            <a:pPr algn="r"/>
            <a:r>
              <a:rPr lang="fa-IR" sz="2400" dirty="0"/>
              <a:t>برای ساختن ملات پیه دارو، پیه را آب کرده، پنبه زده شده را در آن می ریختند.</a:t>
            </a:r>
            <a:endParaRPr lang="en-US" sz="2400" dirty="0"/>
          </a:p>
          <a:p>
            <a:pPr algn="r"/>
            <a:r>
              <a:rPr lang="fa-IR" sz="2400" dirty="0"/>
              <a:t>برای مقاومت بیشتر به آن تراشه چوب بید و ساروج اضافه می کردند.</a:t>
            </a:r>
            <a:endParaRPr lang="en-US" sz="2400" dirty="0"/>
          </a:p>
          <a:p>
            <a:pPr algn="r"/>
            <a:r>
              <a:rPr lang="fa-IR" sz="2400" dirty="0"/>
              <a:t> نحوه استفاده از این ملات بدین صورت است که بیشتر پیه بز را به وسیله حرارت باز کرده و در حالت روانی کامل گرد آهک شکفته نرم و الک شده بدان پاشیده می شود و ورزداده می شود، تا در حالت خمیری ملایم در آید. بلافاصله در حالی که گرم است، در محلی که قبلا به صورت شکافی باز شده است قرار می گیرد و پس از آنکه ملات را روی درزها می کشیدند وقتی آب به آن می رسید پیه دارو باد می کرد و اطراف درز را کاملا می گرفت</a:t>
            </a:r>
            <a:r>
              <a:rPr lang="fa-IR" sz="2400" i="1" dirty="0"/>
              <a:t>.</a:t>
            </a:r>
            <a:endParaRPr lang="en-US" sz="2400" dirty="0"/>
          </a:p>
          <a:p>
            <a:pPr algn="r"/>
            <a:r>
              <a:rPr lang="en-US" sz="2400" dirty="0"/>
              <a:t> </a:t>
            </a:r>
          </a:p>
        </p:txBody>
      </p:sp>
    </p:spTree>
    <p:extLst>
      <p:ext uri="{BB962C8B-B14F-4D97-AF65-F5344CB8AC3E}">
        <p14:creationId xmlns:p14="http://schemas.microsoft.com/office/powerpoint/2010/main" val="786343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2800" y="304800"/>
            <a:ext cx="2180405" cy="646331"/>
          </a:xfrm>
          <a:prstGeom prst="rect">
            <a:avLst/>
          </a:prstGeom>
        </p:spPr>
        <p:txBody>
          <a:bodyPr wrap="none">
            <a:spAutoFit/>
          </a:bodyPr>
          <a:lstStyle/>
          <a:p>
            <a:r>
              <a:rPr lang="ar-SA" sz="3600" b="1" dirty="0">
                <a:solidFill>
                  <a:srgbClr val="FF0000"/>
                </a:solidFill>
              </a:rPr>
              <a:t>آسیب شناسی</a:t>
            </a:r>
            <a:endParaRPr lang="en-US" sz="3600" dirty="0">
              <a:solidFill>
                <a:srgbClr val="FF0000"/>
              </a:solidFill>
            </a:endParaRPr>
          </a:p>
        </p:txBody>
      </p:sp>
      <p:sp>
        <p:nvSpPr>
          <p:cNvPr id="3" name="Rectangle 2"/>
          <p:cNvSpPr/>
          <p:nvPr/>
        </p:nvSpPr>
        <p:spPr>
          <a:xfrm>
            <a:off x="304800" y="1028343"/>
            <a:ext cx="8305800" cy="5632311"/>
          </a:xfrm>
          <a:prstGeom prst="rect">
            <a:avLst/>
          </a:prstGeom>
        </p:spPr>
        <p:txBody>
          <a:bodyPr wrap="square">
            <a:spAutoFit/>
          </a:bodyPr>
          <a:lstStyle/>
          <a:p>
            <a:pPr algn="r" rtl="1"/>
            <a:r>
              <a:rPr lang="ar-SA" sz="2400" dirty="0"/>
              <a:t> </a:t>
            </a:r>
            <a:endParaRPr lang="en-US" sz="2400" dirty="0"/>
          </a:p>
          <a:p>
            <a:pPr algn="r"/>
            <a:r>
              <a:rPr lang="fa-IR" sz="2400" dirty="0"/>
              <a:t>علل بروز بیماری در اندودکاری :</a:t>
            </a:r>
            <a:endParaRPr lang="en-US" sz="2400" dirty="0"/>
          </a:p>
          <a:p>
            <a:pPr algn="r"/>
            <a:r>
              <a:rPr lang="fa-IR" sz="2400" dirty="0"/>
              <a:t>عواملی که سبب نقایص در دراز مدت روی سطح اندود می شود عبارتند از:</a:t>
            </a:r>
            <a:endParaRPr lang="en-US" sz="2400" dirty="0"/>
          </a:p>
          <a:p>
            <a:pPr algn="r"/>
            <a:r>
              <a:rPr lang="fa-IR" sz="2400" dirty="0"/>
              <a:t> </a:t>
            </a:r>
            <a:endParaRPr lang="en-US" sz="2400" dirty="0"/>
          </a:p>
          <a:p>
            <a:pPr algn="r"/>
            <a:r>
              <a:rPr lang="fa-IR" sz="2400" dirty="0"/>
              <a:t>1-زیرسازی       2-کیفیت ملات      3-کیفیت اجرا      4-شرایط آب وهوایی</a:t>
            </a:r>
            <a:endParaRPr lang="en-US" sz="2400" dirty="0"/>
          </a:p>
          <a:p>
            <a:pPr algn="r"/>
            <a:r>
              <a:rPr lang="fa-IR" sz="2400" dirty="0"/>
              <a:t> </a:t>
            </a:r>
            <a:endParaRPr lang="en-US" sz="2400" dirty="0"/>
          </a:p>
          <a:p>
            <a:pPr algn="r"/>
            <a:r>
              <a:rPr lang="fa-IR" sz="2400" dirty="0"/>
              <a:t>انواع عارضه های اندود:</a:t>
            </a:r>
            <a:endParaRPr lang="en-US" sz="2400" dirty="0"/>
          </a:p>
          <a:p>
            <a:pPr algn="r"/>
            <a:r>
              <a:rPr lang="fa-IR" sz="2400" dirty="0"/>
              <a:t> </a:t>
            </a:r>
            <a:endParaRPr lang="en-US" sz="2400" dirty="0"/>
          </a:p>
          <a:p>
            <a:pPr algn="r"/>
            <a:r>
              <a:rPr lang="fa-IR" sz="2400" dirty="0"/>
              <a:t>1-ترک خوردگی                 2-شوره زدن</a:t>
            </a:r>
            <a:endParaRPr lang="en-US" sz="2400" dirty="0"/>
          </a:p>
          <a:p>
            <a:pPr algn="r"/>
            <a:r>
              <a:rPr lang="fa-IR" sz="2400" dirty="0"/>
              <a:t> </a:t>
            </a:r>
            <a:endParaRPr lang="en-US" sz="2400" dirty="0"/>
          </a:p>
          <a:p>
            <a:pPr algn="r"/>
            <a:r>
              <a:rPr lang="fa-IR" sz="2400" dirty="0"/>
              <a:t>3-پوسته پوسته شدن        4-طبله کردن</a:t>
            </a:r>
            <a:endParaRPr lang="en-US" sz="2400" dirty="0"/>
          </a:p>
          <a:p>
            <a:pPr algn="r"/>
            <a:r>
              <a:rPr lang="fa-IR" sz="2400" dirty="0"/>
              <a:t> </a:t>
            </a:r>
            <a:endParaRPr lang="en-US" sz="2400" dirty="0"/>
          </a:p>
          <a:p>
            <a:pPr algn="r"/>
            <a:r>
              <a:rPr lang="fa-IR" sz="2400" dirty="0"/>
              <a:t>5-آلوئک                           6-لکه های گوناگون</a:t>
            </a:r>
            <a:endParaRPr lang="en-US" sz="2400" dirty="0"/>
          </a:p>
          <a:p>
            <a:pPr algn="r"/>
            <a:r>
              <a:rPr lang="fa-IR" sz="2400" dirty="0"/>
              <a:t> </a:t>
            </a:r>
            <a:endParaRPr lang="en-US" sz="2400" dirty="0"/>
          </a:p>
          <a:p>
            <a:pPr algn="r"/>
            <a:r>
              <a:rPr lang="fa-IR" sz="2400" dirty="0"/>
              <a:t>7-پودره شدن                   8-زنگ زدگی</a:t>
            </a:r>
            <a:endParaRPr lang="en-US" sz="2400" dirty="0"/>
          </a:p>
        </p:txBody>
      </p:sp>
    </p:spTree>
    <p:extLst>
      <p:ext uri="{BB962C8B-B14F-4D97-AF65-F5344CB8AC3E}">
        <p14:creationId xmlns:p14="http://schemas.microsoft.com/office/powerpoint/2010/main" val="359598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612845"/>
            <a:ext cx="8382000" cy="5632311"/>
          </a:xfrm>
          <a:prstGeom prst="rect">
            <a:avLst/>
          </a:prstGeom>
        </p:spPr>
        <p:txBody>
          <a:bodyPr wrap="square">
            <a:spAutoFit/>
          </a:bodyPr>
          <a:lstStyle/>
          <a:p>
            <a:pPr algn="r" rtl="1"/>
            <a:r>
              <a:rPr lang="fa-IR" sz="2400" b="1" dirty="0">
                <a:solidFill>
                  <a:srgbClr val="00B0F0"/>
                </a:solidFill>
              </a:rPr>
              <a:t>1-ترک خوردگی:</a:t>
            </a:r>
            <a:r>
              <a:rPr lang="fa-IR" sz="2400" dirty="0"/>
              <a:t>  علل عارضه : -حرکات نسبی اجزای مجاور ساختمان-زلزله     -افت ملات در لایه های زیرین     -اختلاط نادرست مواد ملات     -گیرش سریع ملات(در مناطق گرمسیر بهتر است از مواد کندگیرکننده استفاده شود)</a:t>
            </a:r>
            <a:endParaRPr lang="en-US" sz="2400" dirty="0"/>
          </a:p>
          <a:p>
            <a:pPr algn="r"/>
            <a:r>
              <a:rPr lang="fa-IR" sz="2400" dirty="0"/>
              <a:t> </a:t>
            </a:r>
            <a:endParaRPr lang="en-US" sz="2400" dirty="0"/>
          </a:p>
          <a:p>
            <a:pPr algn="r"/>
            <a:r>
              <a:rPr lang="fa-IR" sz="2400" b="1" dirty="0">
                <a:solidFill>
                  <a:srgbClr val="00B0F0"/>
                </a:solidFill>
              </a:rPr>
              <a:t>2-شوره زدن:</a:t>
            </a:r>
            <a:r>
              <a:rPr lang="fa-IR" sz="2400" dirty="0"/>
              <a:t>     وجود املاح محلول در آب موجود در سطح زیرکار و لایه آستر باعث شوره زدن می شود.</a:t>
            </a:r>
            <a:endParaRPr lang="en-US" sz="2400" dirty="0"/>
          </a:p>
          <a:p>
            <a:pPr algn="r"/>
            <a:r>
              <a:rPr lang="fa-IR" sz="2400" dirty="0"/>
              <a:t>پیشگیری : در صورت وجود شوره روی سطح زیرکار،باید آنرا بوسیله برس زدن وشستن با آب و مواد شیمیایی مربوطه (به تعداد دفعات لازم) زدود، سپس اندود کاری شروع کرد.</a:t>
            </a:r>
            <a:endParaRPr lang="en-US" sz="2400" dirty="0"/>
          </a:p>
          <a:p>
            <a:pPr algn="r"/>
            <a:r>
              <a:rPr lang="fa-IR" sz="2400" dirty="0"/>
              <a:t> </a:t>
            </a:r>
            <a:endParaRPr lang="en-US" sz="2400" dirty="0"/>
          </a:p>
          <a:p>
            <a:pPr algn="r"/>
            <a:r>
              <a:rPr lang="fa-IR" sz="2400" b="1" dirty="0">
                <a:solidFill>
                  <a:srgbClr val="00B0F0"/>
                </a:solidFill>
              </a:rPr>
              <a:t>3-پوسته پوسته شدن : </a:t>
            </a:r>
            <a:r>
              <a:rPr lang="fa-IR" sz="2400" b="1" dirty="0"/>
              <a:t> </a:t>
            </a:r>
            <a:r>
              <a:rPr lang="fa-IR" sz="2400" dirty="0"/>
              <a:t>علل عارضه:  -عدم چسبندگی کافی و انبساط و انقباض نامتساوی بین سطح زیرکار و اندود آستر و یا اندود آستر واندود رویه     -رطوبتی که سبب خیس خشک شدن مکرر سطح اندود شود.</a:t>
            </a:r>
            <a:endParaRPr lang="en-US" sz="2400" dirty="0"/>
          </a:p>
          <a:p>
            <a:pPr algn="r"/>
            <a:r>
              <a:rPr lang="fa-IR" sz="2400" dirty="0"/>
              <a:t>پیشگیری:   -استفاده از مواد چسباننده به اندازه کافی در ملات.    -عایق بندی رطوبتی سطح، چنانچه در مجاورت رطوبت دایم است.</a:t>
            </a:r>
            <a:endParaRPr lang="en-US" sz="2400" dirty="0"/>
          </a:p>
        </p:txBody>
      </p:sp>
    </p:spTree>
    <p:extLst>
      <p:ext uri="{BB962C8B-B14F-4D97-AF65-F5344CB8AC3E}">
        <p14:creationId xmlns:p14="http://schemas.microsoft.com/office/powerpoint/2010/main" val="190228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166843"/>
            <a:ext cx="8610600" cy="4893647"/>
          </a:xfrm>
          <a:prstGeom prst="rect">
            <a:avLst/>
          </a:prstGeom>
        </p:spPr>
        <p:txBody>
          <a:bodyPr wrap="square">
            <a:spAutoFit/>
          </a:bodyPr>
          <a:lstStyle/>
          <a:p>
            <a:pPr algn="r" rtl="1"/>
            <a:r>
              <a:rPr lang="fa-IR" sz="2400" b="1" dirty="0">
                <a:solidFill>
                  <a:srgbClr val="00B0F0"/>
                </a:solidFill>
              </a:rPr>
              <a:t>4-طبله کردن: </a:t>
            </a:r>
            <a:r>
              <a:rPr lang="fa-IR" sz="2400" b="1" dirty="0"/>
              <a:t> </a:t>
            </a:r>
            <a:r>
              <a:rPr lang="fa-IR" sz="2400" dirty="0"/>
              <a:t>علل عارضه:    -عدم وجود قفل و بست لازم بین سطح زیر کار وملات اندود.   -مرطوب نگهداشتن ملاتهای اندود(سیمانی و آهکی)در روزهای اولیه.   -در معرض رطوبت بودن ملاتهای گچی</a:t>
            </a:r>
            <a:endParaRPr lang="en-US" sz="2400" dirty="0"/>
          </a:p>
          <a:p>
            <a:pPr algn="r"/>
            <a:r>
              <a:rPr lang="fa-IR" sz="2400" dirty="0"/>
              <a:t>پیشگیری:  -ایجاد قفل بست لازم بین سطوح مختلف.   -مرطوب نگه داشتن ملاتهای اندود سیمانی و آهکی در روزهای اولیه که از زود خشک شدن سطح ملات جلوگیری می کند.</a:t>
            </a:r>
            <a:endParaRPr lang="en-US" sz="2400" dirty="0"/>
          </a:p>
          <a:p>
            <a:pPr algn="r"/>
            <a:r>
              <a:rPr lang="ar-SA" sz="2400" dirty="0"/>
              <a:t> </a:t>
            </a:r>
            <a:endParaRPr lang="en-US" sz="2400" dirty="0"/>
          </a:p>
          <a:p>
            <a:pPr algn="r"/>
            <a:r>
              <a:rPr lang="fa-IR" sz="2400" b="1" dirty="0">
                <a:solidFill>
                  <a:srgbClr val="00B0F0"/>
                </a:solidFill>
              </a:rPr>
              <a:t>5- آلوئک:</a:t>
            </a:r>
            <a:r>
              <a:rPr lang="fa-IR" sz="2400" b="1" dirty="0"/>
              <a:t>  </a:t>
            </a:r>
            <a:r>
              <a:rPr lang="fa-IR" sz="2400" dirty="0"/>
              <a:t>پدید آمدن بر آمدگی یا حفره های مخروطی شکل در سطح اندود به علل زیر بوجود می آید.</a:t>
            </a:r>
            <a:endParaRPr lang="en-US" sz="2400" dirty="0"/>
          </a:p>
          <a:p>
            <a:pPr algn="r"/>
            <a:r>
              <a:rPr lang="fa-IR" sz="2400" dirty="0"/>
              <a:t>وجود ذرات ناخالص در ملات بطوری که بعد از گرفتن ملات منبسط شده و ملات را به سمت سطح خارجی می راند و باعث بوجود آمدن آلوئک می شود.</a:t>
            </a:r>
            <a:endParaRPr lang="en-US" sz="2400" dirty="0"/>
          </a:p>
          <a:p>
            <a:pPr algn="r"/>
            <a:r>
              <a:rPr lang="fa-IR" sz="2400" dirty="0"/>
              <a:t>پیشگیری:   - خارج کردن ذرات نا خالص در مواد اولیه ملات.   -خوب مخلوط کردن مواد تشکیل دهنده ملات</a:t>
            </a:r>
            <a:r>
              <a:rPr lang="fa-IR" dirty="0"/>
              <a:t>.</a:t>
            </a:r>
            <a:endParaRPr lang="en-US" dirty="0"/>
          </a:p>
        </p:txBody>
      </p:sp>
    </p:spTree>
    <p:extLst>
      <p:ext uri="{BB962C8B-B14F-4D97-AF65-F5344CB8AC3E}">
        <p14:creationId xmlns:p14="http://schemas.microsoft.com/office/powerpoint/2010/main" val="266795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heel(1)">
                                      <p:cBhvr>
                                        <p:cTn id="10" dur="2000"/>
                                        <p:tgtEl>
                                          <p:spTgt spid="2">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wheel(1)">
                                      <p:cBhvr>
                                        <p:cTn id="13" dur="2000"/>
                                        <p:tgtEl>
                                          <p:spTgt spid="2">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2">
                                            <p:txEl>
                                              <p:pRg st="3" end="3"/>
                                            </p:txEl>
                                          </p:spTgt>
                                        </p:tgtEl>
                                        <p:attrNameLst>
                                          <p:attrName>style.visibility</p:attrName>
                                        </p:attrNameLst>
                                      </p:cBhvr>
                                      <p:to>
                                        <p:strVal val="visible"/>
                                      </p:to>
                                    </p:set>
                                    <p:animEffect transition="in" filter="wheel(1)">
                                      <p:cBhvr>
                                        <p:cTn id="16" dur="2000"/>
                                        <p:tgtEl>
                                          <p:spTgt spid="2">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wheel(1)">
                                      <p:cBhvr>
                                        <p:cTn id="19" dur="2000"/>
                                        <p:tgtEl>
                                          <p:spTgt spid="2">
                                            <p:txEl>
                                              <p:pRg st="4" end="4"/>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wheel(1)">
                                      <p:cBhvr>
                                        <p:cTn id="22"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028343"/>
            <a:ext cx="8458200" cy="4431983"/>
          </a:xfrm>
          <a:prstGeom prst="rect">
            <a:avLst/>
          </a:prstGeom>
        </p:spPr>
        <p:txBody>
          <a:bodyPr wrap="square">
            <a:spAutoFit/>
          </a:bodyPr>
          <a:lstStyle/>
          <a:p>
            <a:pPr algn="r" rtl="1"/>
            <a:r>
              <a:rPr lang="fa-IR" sz="2400" b="1" dirty="0">
                <a:solidFill>
                  <a:srgbClr val="00B0F0"/>
                </a:solidFill>
              </a:rPr>
              <a:t>6- انواع لکه:</a:t>
            </a:r>
            <a:r>
              <a:rPr lang="fa-IR" sz="2400" dirty="0"/>
              <a:t>   لکه عبارتست از پدید آمدن بافت های مختلف در سطح اندود   </a:t>
            </a:r>
            <a:endParaRPr lang="en-US" sz="2400" dirty="0"/>
          </a:p>
          <a:p>
            <a:pPr algn="r"/>
            <a:r>
              <a:rPr lang="fa-IR" sz="2400" dirty="0"/>
              <a:t>علل عارضه:   - اختلاف زیاد در خاصیت مکندگی و جذب آب قسمت های مختلف سطح زیر کار   -وجود نا خالصی ها در ملات</a:t>
            </a:r>
            <a:endParaRPr lang="en-US" sz="2400" dirty="0"/>
          </a:p>
          <a:p>
            <a:pPr algn="r"/>
            <a:r>
              <a:rPr lang="fa-IR" sz="2400" dirty="0"/>
              <a:t>پیشگیری:   -اندود کاری در بیش از یک لایه    -خارج کردن مواد ناخالص یا استفاده از مواد اولیه با کیفیت.</a:t>
            </a:r>
            <a:endParaRPr lang="en-US" sz="2400" dirty="0"/>
          </a:p>
          <a:p>
            <a:pPr algn="r"/>
            <a:r>
              <a:rPr lang="fa-IR" sz="2400" dirty="0"/>
              <a:t> </a:t>
            </a:r>
            <a:endParaRPr lang="en-US" sz="2400" dirty="0"/>
          </a:p>
          <a:p>
            <a:pPr algn="r"/>
            <a:r>
              <a:rPr lang="fa-IR" sz="2400" b="1" dirty="0">
                <a:solidFill>
                  <a:srgbClr val="00B0F0"/>
                </a:solidFill>
              </a:rPr>
              <a:t>7- پودره شدن :</a:t>
            </a:r>
            <a:r>
              <a:rPr lang="fa-IR" sz="2400" dirty="0">
                <a:solidFill>
                  <a:srgbClr val="00B0F0"/>
                </a:solidFill>
              </a:rPr>
              <a:t> </a:t>
            </a:r>
            <a:r>
              <a:rPr lang="fa-IR" sz="2400" dirty="0"/>
              <a:t>  نرم شدن و پودره شدن سطح اندود را گویند .</a:t>
            </a:r>
            <a:endParaRPr lang="en-US" sz="2400" dirty="0"/>
          </a:p>
          <a:p>
            <a:pPr algn="r"/>
            <a:r>
              <a:rPr lang="fa-IR" sz="2400" dirty="0"/>
              <a:t>علل عارضه:   -جذب آب بیش از حد لایه آستر .    -قرار گرفتن لایه نهایی اندود در مجاورت ملات زیاد و یا جریان هوا در هنگام سفت شدن .     -رطوبت هوا</a:t>
            </a:r>
            <a:endParaRPr lang="en-US" sz="2400" dirty="0"/>
          </a:p>
          <a:p>
            <a:pPr algn="r"/>
            <a:r>
              <a:rPr lang="fa-IR" sz="2400" dirty="0"/>
              <a:t>پیشگیری:   عایق بندی رطوبتی برای سطوحی که در مجاورت رطوبت مداوم قرار دارند.    -عدم استفاده از وسایل گرم کننده با فن برای خشک کردن سطوح اندود شده </a:t>
            </a:r>
            <a:r>
              <a:rPr lang="fa-IR" dirty="0"/>
              <a:t>.</a:t>
            </a:r>
            <a:endParaRPr lang="en-US" dirty="0"/>
          </a:p>
        </p:txBody>
      </p:sp>
    </p:spTree>
    <p:extLst>
      <p:ext uri="{BB962C8B-B14F-4D97-AF65-F5344CB8AC3E}">
        <p14:creationId xmlns:p14="http://schemas.microsoft.com/office/powerpoint/2010/main" val="11978282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57400" y="228600"/>
            <a:ext cx="4572000" cy="984885"/>
          </a:xfrm>
          <a:prstGeom prst="rect">
            <a:avLst/>
          </a:prstGeom>
        </p:spPr>
        <p:txBody>
          <a:bodyPr>
            <a:spAutoFit/>
          </a:bodyPr>
          <a:lstStyle/>
          <a:p>
            <a:pPr rtl="1"/>
            <a:r>
              <a:rPr lang="fa-IR" i="1" dirty="0"/>
              <a:t> </a:t>
            </a:r>
            <a:endParaRPr lang="en-US" dirty="0"/>
          </a:p>
          <a:p>
            <a:pPr algn="ctr"/>
            <a:r>
              <a:rPr lang="en-US" b="1" dirty="0"/>
              <a:t> </a:t>
            </a:r>
            <a:r>
              <a:rPr lang="ar-SA" sz="4000" b="1" dirty="0">
                <a:solidFill>
                  <a:srgbClr val="FF0000"/>
                </a:solidFill>
              </a:rPr>
              <a:t>منابع و ماخذ</a:t>
            </a:r>
            <a:endParaRPr lang="en-US" sz="4000" dirty="0">
              <a:solidFill>
                <a:srgbClr val="FF0000"/>
              </a:solidFill>
            </a:endParaRPr>
          </a:p>
        </p:txBody>
      </p:sp>
      <p:sp>
        <p:nvSpPr>
          <p:cNvPr id="3" name="Rectangle 2"/>
          <p:cNvSpPr/>
          <p:nvPr/>
        </p:nvSpPr>
        <p:spPr>
          <a:xfrm>
            <a:off x="415636" y="1981200"/>
            <a:ext cx="8534400" cy="1846659"/>
          </a:xfrm>
          <a:prstGeom prst="rect">
            <a:avLst/>
          </a:prstGeom>
        </p:spPr>
        <p:txBody>
          <a:bodyPr wrap="square">
            <a:spAutoFit/>
          </a:bodyPr>
          <a:lstStyle/>
          <a:p>
            <a:pPr algn="r"/>
            <a:r>
              <a:rPr lang="fa-IR" sz="2400" dirty="0"/>
              <a:t>مصالح ساختمانی، آژند، اندود، آمود در بناهای کهن ایران. مهندس زهره بزرگمهری</a:t>
            </a:r>
            <a:endParaRPr lang="en-US" sz="2400" dirty="0"/>
          </a:p>
          <a:p>
            <a:pPr algn="r"/>
            <a:r>
              <a:rPr lang="fa-IR" sz="2400" dirty="0"/>
              <a:t>معماری ایران، مصالح شناسی سنتی. حسین زمرشیدی</a:t>
            </a:r>
            <a:endParaRPr lang="en-US" sz="2400" dirty="0"/>
          </a:p>
          <a:p>
            <a:pPr algn="r"/>
            <a:r>
              <a:rPr lang="fa-IR" sz="2400" dirty="0"/>
              <a:t>مصالح شناسی، سیاوش کباری</a:t>
            </a:r>
            <a:endParaRPr lang="en-US" sz="2400" dirty="0"/>
          </a:p>
          <a:p>
            <a:pPr algn="r"/>
            <a:r>
              <a:rPr lang="fa-IR" sz="2400" dirty="0"/>
              <a:t>مصالح شناسی، احمد حامی    دانشگاه تهران</a:t>
            </a:r>
            <a:endParaRPr lang="en-US" sz="2400" dirty="0"/>
          </a:p>
          <a:p>
            <a:pPr rtl="1"/>
            <a:r>
              <a:rPr lang="en-US" dirty="0"/>
              <a:t> </a:t>
            </a:r>
          </a:p>
        </p:txBody>
      </p:sp>
    </p:spTree>
    <p:extLst>
      <p:ext uri="{BB962C8B-B14F-4D97-AF65-F5344CB8AC3E}">
        <p14:creationId xmlns:p14="http://schemas.microsoft.com/office/powerpoint/2010/main" val="376518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362200"/>
            <a:ext cx="7924800" cy="1143000"/>
          </a:xfrm>
        </p:spPr>
        <p:txBody>
          <a:bodyPr/>
          <a:lstStyle/>
          <a:p>
            <a:pPr algn="ctr"/>
            <a:r>
              <a:rPr lang="fa-IR" sz="9600" dirty="0" smtClean="0">
                <a:solidFill>
                  <a:srgbClr val="7030A0"/>
                </a:solidFill>
              </a:rPr>
              <a:t>پایان</a:t>
            </a:r>
            <a:endParaRPr lang="en-US" sz="9600" dirty="0">
              <a:solidFill>
                <a:srgbClr val="7030A0"/>
              </a:solidFill>
            </a:endParaRPr>
          </a:p>
        </p:txBody>
      </p:sp>
    </p:spTree>
    <p:extLst>
      <p:ext uri="{BB962C8B-B14F-4D97-AF65-F5344CB8AC3E}">
        <p14:creationId xmlns:p14="http://schemas.microsoft.com/office/powerpoint/2010/main" val="3246234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115</TotalTime>
  <Words>4125</Words>
  <Application>Microsoft Office PowerPoint</Application>
  <PresentationFormat>On-screen Show (4:3)</PresentationFormat>
  <Paragraphs>495</Paragraphs>
  <Slides>76</Slides>
  <Notes>0</Notes>
  <HiddenSlides>0</HiddenSlides>
  <MMClips>0</MMClips>
  <ScaleCrop>false</ScaleCrop>
  <HeadingPairs>
    <vt:vector size="4" baseType="variant">
      <vt:variant>
        <vt:lpstr>Theme</vt:lpstr>
      </vt:variant>
      <vt:variant>
        <vt:i4>1</vt:i4>
      </vt:variant>
      <vt:variant>
        <vt:lpstr>Slide Titles</vt:lpstr>
      </vt:variant>
      <vt:variant>
        <vt:i4>76</vt:i4>
      </vt:variant>
    </vt:vector>
  </HeadingPairs>
  <TitlesOfParts>
    <vt:vector size="77" baseType="lpstr">
      <vt:lpstr>Horizon</vt:lpstr>
      <vt:lpstr>PowerPoint Presentation</vt:lpstr>
      <vt:lpstr>PowerPoint Presentation</vt:lpstr>
      <vt:lpstr>PowerPoint Presentation</vt:lpstr>
      <vt:lpstr>فهرست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MRT Pack 24 DVDs</dc:creator>
  <cp:lastModifiedBy>MRT Pack 24 DVDs</cp:lastModifiedBy>
  <cp:revision>13</cp:revision>
  <dcterms:created xsi:type="dcterms:W3CDTF">2016-10-07T07:10:28Z</dcterms:created>
  <dcterms:modified xsi:type="dcterms:W3CDTF">2016-10-07T09:05:33Z</dcterms:modified>
</cp:coreProperties>
</file>