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56" r:id="rId1"/>
  </p:sldMasterIdLst>
  <p:sldIdLst>
    <p:sldId id="276" r:id="rId2"/>
    <p:sldId id="256" r:id="rId3"/>
    <p:sldId id="275" r:id="rId4"/>
    <p:sldId id="272" r:id="rId5"/>
    <p:sldId id="257" r:id="rId6"/>
    <p:sldId id="264" r:id="rId7"/>
    <p:sldId id="259" r:id="rId8"/>
    <p:sldId id="274" r:id="rId9"/>
    <p:sldId id="270" r:id="rId10"/>
    <p:sldId id="269" r:id="rId11"/>
    <p:sldId id="261" r:id="rId12"/>
    <p:sldId id="267" r:id="rId13"/>
    <p:sldId id="268" r:id="rId14"/>
    <p:sldId id="260" r:id="rId15"/>
    <p:sldId id="262" r:id="rId16"/>
    <p:sldId id="263" r:id="rId17"/>
    <p:sldId id="273" r:id="rId18"/>
    <p:sldId id="265" r:id="rId19"/>
  </p:sldIdLst>
  <p:sldSz cx="9144000" cy="6858000" type="screen4x3"/>
  <p:notesSz cx="6858000" cy="9144000"/>
  <p:defaultTextStyle>
    <a:defPPr>
      <a:defRPr lang="ar-SA"/>
    </a:defPPr>
    <a:lvl1pPr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5pPr>
    <a:lvl6pPr marL="2286000" algn="r" defTabSz="914400" rtl="1" eaLnBrk="1" latinLnBrk="0" hangingPunct="1">
      <a:defRPr kern="1200">
        <a:solidFill>
          <a:schemeClr val="tx1"/>
        </a:solidFill>
        <a:latin typeface="Tahoma" panose="020B0604030504040204" pitchFamily="34" charset="0"/>
        <a:ea typeface="+mn-ea"/>
        <a:cs typeface="Arial" panose="020B0604020202020204" pitchFamily="34" charset="0"/>
      </a:defRPr>
    </a:lvl6pPr>
    <a:lvl7pPr marL="2743200" algn="r" defTabSz="914400" rtl="1" eaLnBrk="1" latinLnBrk="0" hangingPunct="1">
      <a:defRPr kern="1200">
        <a:solidFill>
          <a:schemeClr val="tx1"/>
        </a:solidFill>
        <a:latin typeface="Tahoma" panose="020B0604030504040204" pitchFamily="34" charset="0"/>
        <a:ea typeface="+mn-ea"/>
        <a:cs typeface="Arial" panose="020B0604020202020204" pitchFamily="34" charset="0"/>
      </a:defRPr>
    </a:lvl7pPr>
    <a:lvl8pPr marL="3200400" algn="r" defTabSz="914400" rtl="1" eaLnBrk="1" latinLnBrk="0" hangingPunct="1">
      <a:defRPr kern="1200">
        <a:solidFill>
          <a:schemeClr val="tx1"/>
        </a:solidFill>
        <a:latin typeface="Tahoma" panose="020B0604030504040204" pitchFamily="34" charset="0"/>
        <a:ea typeface="+mn-ea"/>
        <a:cs typeface="Arial" panose="020B0604020202020204" pitchFamily="34" charset="0"/>
      </a:defRPr>
    </a:lvl8pPr>
    <a:lvl9pPr marL="3657600" algn="r" defTabSz="914400" rtl="1" eaLnBrk="1" latinLnBrk="0" hangingPunct="1">
      <a:defRPr kern="1200">
        <a:solidFill>
          <a:schemeClr val="tx1"/>
        </a:solidFill>
        <a:latin typeface="Tahom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660033"/>
    <a:srgbClr val="0000CC"/>
    <a:srgbClr val="FF0066"/>
    <a:srgbClr val="CC0099"/>
    <a:srgbClr val="8000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7" d="100"/>
          <a:sy n="67" d="100"/>
        </p:scale>
        <p:origin x="1044"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96"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ctrTitle"/>
          </p:nvPr>
        </p:nvSpPr>
        <p:spPr>
          <a:xfrm>
            <a:off x="0" y="2133600"/>
            <a:ext cx="9144000" cy="762000"/>
          </a:xfrm>
        </p:spPr>
        <p:txBody>
          <a:bodyPr/>
          <a:lstStyle>
            <a:lvl1pPr algn="ctr">
              <a:defRPr sz="4400"/>
            </a:lvl1pPr>
          </a:lstStyle>
          <a:p>
            <a:r>
              <a:rPr lang="en-US"/>
              <a:t>Click to edit Master title style</a:t>
            </a:r>
          </a:p>
        </p:txBody>
      </p:sp>
      <p:sp>
        <p:nvSpPr>
          <p:cNvPr id="40963" name="Rectangle 3"/>
          <p:cNvSpPr>
            <a:spLocks noGrp="1" noChangeArrowheads="1"/>
          </p:cNvSpPr>
          <p:nvPr>
            <p:ph type="subTitle" idx="1"/>
          </p:nvPr>
        </p:nvSpPr>
        <p:spPr>
          <a:xfrm>
            <a:off x="0" y="2971800"/>
            <a:ext cx="9144000" cy="609600"/>
          </a:xfrm>
        </p:spPr>
        <p:txBody>
          <a:bodyPr/>
          <a:lstStyle>
            <a:lvl1pPr marL="0" indent="0" algn="ctr">
              <a:buFontTx/>
              <a:buNone/>
              <a:defRPr sz="2800"/>
            </a:lvl1pPr>
          </a:lstStyle>
          <a:p>
            <a:r>
              <a:rPr lang="en-US"/>
              <a:t>Click to edit Master subtitle style</a:t>
            </a:r>
          </a:p>
        </p:txBody>
      </p:sp>
      <p:sp>
        <p:nvSpPr>
          <p:cNvPr id="4" name="Rectangle 4"/>
          <p:cNvSpPr>
            <a:spLocks noGrp="1" noChangeArrowheads="1"/>
          </p:cNvSpPr>
          <p:nvPr>
            <p:ph type="dt" sz="half" idx="10"/>
          </p:nvPr>
        </p:nvSpPr>
        <p:spPr>
          <a:xfrm>
            <a:off x="0" y="6689725"/>
            <a:ext cx="2133600" cy="168275"/>
          </a:xfrm>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3124200" y="6689725"/>
            <a:ext cx="2895600" cy="168275"/>
          </a:xfrm>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7010400" y="6689725"/>
            <a:ext cx="2133600" cy="168275"/>
          </a:xfrm>
        </p:spPr>
        <p:txBody>
          <a:bodyPr/>
          <a:lstStyle>
            <a:lvl1pPr>
              <a:defRPr/>
            </a:lvl1pPr>
          </a:lstStyle>
          <a:p>
            <a:fld id="{FBB9CDB8-7AFB-409D-8D76-E70A4737ECE1}" type="slidenum">
              <a:rPr lang="ar-SA"/>
              <a:pPr/>
              <a:t>‹#›</a:t>
            </a:fld>
            <a:endParaRPr lang="en-US"/>
          </a:p>
        </p:txBody>
      </p:sp>
    </p:spTree>
    <p:extLst>
      <p:ext uri="{BB962C8B-B14F-4D97-AF65-F5344CB8AC3E}">
        <p14:creationId xmlns:p14="http://schemas.microsoft.com/office/powerpoint/2010/main" val="1869386585"/>
      </p:ext>
    </p:extLst>
  </p:cSld>
  <p:clrMapOvr>
    <a:masterClrMapping/>
  </p:clrMapOvr>
  <p:transition spd="med">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80EE1129-45C7-4249-AF32-B6E69B5FA306}" type="slidenum">
              <a:rPr lang="ar-SA"/>
              <a:pPr/>
              <a:t>‹#›</a:t>
            </a:fld>
            <a:endParaRPr lang="en-US"/>
          </a:p>
        </p:txBody>
      </p:sp>
    </p:spTree>
    <p:extLst>
      <p:ext uri="{BB962C8B-B14F-4D97-AF65-F5344CB8AC3E}">
        <p14:creationId xmlns:p14="http://schemas.microsoft.com/office/powerpoint/2010/main" val="1361289730"/>
      </p:ext>
    </p:extLst>
  </p:cSld>
  <p:clrMapOvr>
    <a:masterClrMapping/>
  </p:clrMapOvr>
  <p:transition spd="med">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213D6FF5-CADB-4C3F-9AC9-0539168908C5}" type="slidenum">
              <a:rPr lang="ar-SA"/>
              <a:pPr/>
              <a:t>‹#›</a:t>
            </a:fld>
            <a:endParaRPr lang="en-US"/>
          </a:p>
        </p:txBody>
      </p:sp>
    </p:spTree>
    <p:extLst>
      <p:ext uri="{BB962C8B-B14F-4D97-AF65-F5344CB8AC3E}">
        <p14:creationId xmlns:p14="http://schemas.microsoft.com/office/powerpoint/2010/main" val="1726369175"/>
      </p:ext>
    </p:extLst>
  </p:cSld>
  <p:clrMapOvr>
    <a:masterClrMapping/>
  </p:clrMapOvr>
  <p:transition spd="med">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66800" y="990600"/>
            <a:ext cx="3848100" cy="5410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67300" y="990600"/>
            <a:ext cx="3848100" cy="5410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34506CD5-0A2C-4E93-B1A8-05E85556C4C0}" type="slidenum">
              <a:rPr lang="ar-SA"/>
              <a:pPr/>
              <a:t>‹#›</a:t>
            </a:fld>
            <a:endParaRPr lang="en-US"/>
          </a:p>
        </p:txBody>
      </p:sp>
    </p:spTree>
    <p:extLst>
      <p:ext uri="{BB962C8B-B14F-4D97-AF65-F5344CB8AC3E}">
        <p14:creationId xmlns:p14="http://schemas.microsoft.com/office/powerpoint/2010/main" val="3437286143"/>
      </p:ext>
    </p:extLst>
  </p:cSld>
  <p:clrMapOvr>
    <a:masterClrMapping/>
  </p:clrMapOvr>
  <p:transition spd="med">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F7536F85-7BC7-4FB4-AE12-9A45422B5563}" type="slidenum">
              <a:rPr lang="ar-SA"/>
              <a:pPr/>
              <a:t>‹#›</a:t>
            </a:fld>
            <a:endParaRPr lang="en-US"/>
          </a:p>
        </p:txBody>
      </p:sp>
    </p:spTree>
    <p:extLst>
      <p:ext uri="{BB962C8B-B14F-4D97-AF65-F5344CB8AC3E}">
        <p14:creationId xmlns:p14="http://schemas.microsoft.com/office/powerpoint/2010/main" val="2896071656"/>
      </p:ext>
    </p:extLst>
  </p:cSld>
  <p:clrMapOvr>
    <a:masterClrMapping/>
  </p:clrMapOvr>
  <p:transition spd="med">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423BBCAB-8C7D-4281-8A11-89559358EEF8}" type="slidenum">
              <a:rPr lang="ar-SA"/>
              <a:pPr/>
              <a:t>‹#›</a:t>
            </a:fld>
            <a:endParaRPr lang="en-US"/>
          </a:p>
        </p:txBody>
      </p:sp>
    </p:spTree>
    <p:extLst>
      <p:ext uri="{BB962C8B-B14F-4D97-AF65-F5344CB8AC3E}">
        <p14:creationId xmlns:p14="http://schemas.microsoft.com/office/powerpoint/2010/main" val="1713679875"/>
      </p:ext>
    </p:extLst>
  </p:cSld>
  <p:clrMapOvr>
    <a:masterClrMapping/>
  </p:clrMapOvr>
  <p:transition spd="med">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C8BD3C07-F023-4AD5-B91C-A85FDAB81B90}" type="slidenum">
              <a:rPr lang="ar-SA"/>
              <a:pPr/>
              <a:t>‹#›</a:t>
            </a:fld>
            <a:endParaRPr lang="en-US"/>
          </a:p>
        </p:txBody>
      </p:sp>
    </p:spTree>
    <p:extLst>
      <p:ext uri="{BB962C8B-B14F-4D97-AF65-F5344CB8AC3E}">
        <p14:creationId xmlns:p14="http://schemas.microsoft.com/office/powerpoint/2010/main" val="4198313819"/>
      </p:ext>
    </p:extLst>
  </p:cSld>
  <p:clrMapOvr>
    <a:masterClrMapping/>
  </p:clrMapOvr>
  <p:transition spd="med">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0CE263E7-2003-42FF-90B6-A887B2DD3D13}" type="slidenum">
              <a:rPr lang="ar-SA"/>
              <a:pPr/>
              <a:t>‹#›</a:t>
            </a:fld>
            <a:endParaRPr lang="en-US"/>
          </a:p>
        </p:txBody>
      </p:sp>
    </p:spTree>
    <p:extLst>
      <p:ext uri="{BB962C8B-B14F-4D97-AF65-F5344CB8AC3E}">
        <p14:creationId xmlns:p14="http://schemas.microsoft.com/office/powerpoint/2010/main" val="3649093753"/>
      </p:ext>
    </p:extLst>
  </p:cSld>
  <p:clrMapOvr>
    <a:masterClrMapping/>
  </p:clrMapOvr>
  <p:transition spd="med">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F10D107D-1D3E-4A18-9853-42FE17405E19}" type="slidenum">
              <a:rPr lang="ar-SA"/>
              <a:pPr/>
              <a:t>‹#›</a:t>
            </a:fld>
            <a:endParaRPr lang="en-US"/>
          </a:p>
        </p:txBody>
      </p:sp>
    </p:spTree>
    <p:extLst>
      <p:ext uri="{BB962C8B-B14F-4D97-AF65-F5344CB8AC3E}">
        <p14:creationId xmlns:p14="http://schemas.microsoft.com/office/powerpoint/2010/main" val="757311163"/>
      </p:ext>
    </p:extLst>
  </p:cSld>
  <p:clrMapOvr>
    <a:masterClrMapping/>
  </p:clrMapOvr>
  <p:transition spd="med">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087E7BBF-7B4F-4383-B54D-E4809B6435C9}" type="slidenum">
              <a:rPr lang="ar-SA"/>
              <a:pPr/>
              <a:t>‹#›</a:t>
            </a:fld>
            <a:endParaRPr lang="en-US"/>
          </a:p>
        </p:txBody>
      </p:sp>
    </p:spTree>
    <p:extLst>
      <p:ext uri="{BB962C8B-B14F-4D97-AF65-F5344CB8AC3E}">
        <p14:creationId xmlns:p14="http://schemas.microsoft.com/office/powerpoint/2010/main" val="2071537396"/>
      </p:ext>
    </p:extLst>
  </p:cSld>
  <p:clrMapOvr>
    <a:masterClrMapping/>
  </p:clrMapOvr>
  <p:transition spd="med">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76200"/>
            <a:ext cx="2286000" cy="6324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76200"/>
            <a:ext cx="6705600" cy="6324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1AC4C9D8-9931-4C55-B03D-C45D2C0B658C}" type="slidenum">
              <a:rPr lang="ar-SA"/>
              <a:pPr/>
              <a:t>‹#›</a:t>
            </a:fld>
            <a:endParaRPr lang="en-US"/>
          </a:p>
        </p:txBody>
      </p:sp>
    </p:spTree>
    <p:extLst>
      <p:ext uri="{BB962C8B-B14F-4D97-AF65-F5344CB8AC3E}">
        <p14:creationId xmlns:p14="http://schemas.microsoft.com/office/powerpoint/2010/main" val="3787226251"/>
      </p:ext>
    </p:extLst>
  </p:cSld>
  <p:clrMapOvr>
    <a:masterClrMapping/>
  </p:clrMapOvr>
  <p:transition spd="med">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2"/>
          <p:cNvSpPr>
            <a:spLocks noGrp="1"/>
          </p:cNvSpPr>
          <p:nvPr>
            <p:ph type="dt" sz="half" idx="10"/>
          </p:nvPr>
        </p:nvSpPr>
        <p:spPr>
          <a:xfrm>
            <a:off x="457200" y="6251575"/>
            <a:ext cx="2133600" cy="476250"/>
          </a:xfrm>
        </p:spPr>
        <p:txBody>
          <a:bodyPr/>
          <a:lstStyle>
            <a:lvl1pPr>
              <a:defRPr/>
            </a:lvl1pPr>
          </a:lstStyle>
          <a:p>
            <a:endParaRPr lang="en-US" altLang="fa-IR"/>
          </a:p>
        </p:txBody>
      </p:sp>
      <p:sp>
        <p:nvSpPr>
          <p:cNvPr id="4" name="Slide Number Placeholder 3"/>
          <p:cNvSpPr>
            <a:spLocks noGrp="1"/>
          </p:cNvSpPr>
          <p:nvPr>
            <p:ph type="sldNum" sz="quarter" idx="11"/>
          </p:nvPr>
        </p:nvSpPr>
        <p:spPr>
          <a:xfrm>
            <a:off x="6553200" y="6248400"/>
            <a:ext cx="2133600" cy="476250"/>
          </a:xfrm>
        </p:spPr>
        <p:txBody>
          <a:bodyPr/>
          <a:lstStyle>
            <a:lvl1pPr>
              <a:defRPr/>
            </a:lvl1pPr>
          </a:lstStyle>
          <a:p>
            <a:fld id="{59ED06A6-6BC0-4EBC-9B10-CAC57A818CC3}" type="slidenum">
              <a:rPr lang="en-US" altLang="fa-IR"/>
              <a:pPr/>
              <a:t>‹#›</a:t>
            </a:fld>
            <a:endParaRPr lang="en-US" altLang="fa-IR"/>
          </a:p>
        </p:txBody>
      </p:sp>
      <p:sp>
        <p:nvSpPr>
          <p:cNvPr id="5" name="Footer Placeholder 4"/>
          <p:cNvSpPr>
            <a:spLocks noGrp="1"/>
          </p:cNvSpPr>
          <p:nvPr>
            <p:ph type="ftr" sz="quarter" idx="12"/>
          </p:nvPr>
        </p:nvSpPr>
        <p:spPr>
          <a:xfrm>
            <a:off x="3124200" y="6248400"/>
            <a:ext cx="2895600" cy="476250"/>
          </a:xfrm>
        </p:spPr>
        <p:txBody>
          <a:bodyPr/>
          <a:lstStyle>
            <a:lvl1pPr>
              <a:defRPr/>
            </a:lvl1pPr>
          </a:lstStyle>
          <a:p>
            <a:endParaRPr lang="en-US" altLang="fa-IR"/>
          </a:p>
        </p:txBody>
      </p:sp>
    </p:spTree>
    <p:extLst>
      <p:ext uri="{BB962C8B-B14F-4D97-AF65-F5344CB8AC3E}">
        <p14:creationId xmlns:p14="http://schemas.microsoft.com/office/powerpoint/2010/main" val="42854964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0" y="76200"/>
            <a:ext cx="9144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1066800" y="990600"/>
            <a:ext cx="78486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9940" name="Rectangle 4"/>
          <p:cNvSpPr>
            <a:spLocks noGrp="1" noChangeArrowheads="1"/>
          </p:cNvSpPr>
          <p:nvPr>
            <p:ph type="dt" sz="half" idx="2"/>
          </p:nvPr>
        </p:nvSpPr>
        <p:spPr bwMode="auto">
          <a:xfrm>
            <a:off x="1828800" y="6661150"/>
            <a:ext cx="2133600" cy="196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rtl="0">
              <a:defRPr sz="1000">
                <a:cs typeface="Arial" charset="0"/>
              </a:defRPr>
            </a:lvl1pPr>
          </a:lstStyle>
          <a:p>
            <a:pPr>
              <a:defRPr/>
            </a:pPr>
            <a:endParaRPr lang="en-US"/>
          </a:p>
        </p:txBody>
      </p:sp>
      <p:sp>
        <p:nvSpPr>
          <p:cNvPr id="39941" name="Rectangle 5"/>
          <p:cNvSpPr>
            <a:spLocks noGrp="1" noChangeArrowheads="1"/>
          </p:cNvSpPr>
          <p:nvPr>
            <p:ph type="ftr" sz="quarter" idx="3"/>
          </p:nvPr>
        </p:nvSpPr>
        <p:spPr bwMode="auto">
          <a:xfrm>
            <a:off x="4038600" y="6689725"/>
            <a:ext cx="2895600" cy="1682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rtl="0">
              <a:defRPr sz="1000">
                <a:cs typeface="Arial" charset="0"/>
              </a:defRPr>
            </a:lvl1pPr>
          </a:lstStyle>
          <a:p>
            <a:pPr>
              <a:defRPr/>
            </a:pPr>
            <a:endParaRPr lang="en-US"/>
          </a:p>
        </p:txBody>
      </p:sp>
      <p:sp>
        <p:nvSpPr>
          <p:cNvPr id="39942" name="Rectangle 6"/>
          <p:cNvSpPr>
            <a:spLocks noGrp="1" noChangeArrowheads="1"/>
          </p:cNvSpPr>
          <p:nvPr>
            <p:ph type="sldNum" sz="quarter" idx="4"/>
          </p:nvPr>
        </p:nvSpPr>
        <p:spPr bwMode="auto">
          <a:xfrm>
            <a:off x="7010400" y="6689725"/>
            <a:ext cx="2133600" cy="1365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vl1pPr>
          </a:lstStyle>
          <a:p>
            <a:fld id="{929974E6-E717-476D-A255-D577CB241138}" type="slidenum">
              <a:rPr lang="ar-SA"/>
              <a:pPr/>
              <a:t>‹#›</a:t>
            </a:fld>
            <a:endParaRPr lang="en-US"/>
          </a:p>
        </p:txBody>
      </p:sp>
      <p:sp>
        <p:nvSpPr>
          <p:cNvPr id="7" name="Rectangle 6"/>
          <p:cNvSpPr/>
          <p:nvPr userDrawn="1"/>
        </p:nvSpPr>
        <p:spPr>
          <a:xfrm>
            <a:off x="-108520" y="-27384"/>
            <a:ext cx="4257676"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 bg1="lt1" tx1="dk1" bg2="lt2" tx2="dk2" accent1="accent1" accent2="accent2" accent3="accent3" accent4="accent4" accent5="accent5" accent6="accent6" hlink="hlink" folHlink="folHlink"/>
  <p:sldLayoutIdLst>
    <p:sldLayoutId id="2147483691"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2" r:id="rId12"/>
  </p:sldLayoutIdLst>
  <p:transition spd="med">
    <p:fade thruBlk="1"/>
  </p:transition>
  <p:txStyles>
    <p:titleStyle>
      <a:lvl1pPr algn="l" rtl="1" eaLnBrk="0" fontAlgn="base" hangingPunct="0">
        <a:spcBef>
          <a:spcPct val="0"/>
        </a:spcBef>
        <a:spcAft>
          <a:spcPct val="0"/>
        </a:spcAft>
        <a:defRPr sz="4000">
          <a:solidFill>
            <a:schemeClr val="tx2"/>
          </a:solidFill>
          <a:latin typeface="+mj-lt"/>
          <a:ea typeface="+mj-ea"/>
          <a:cs typeface="+mj-cs"/>
        </a:defRPr>
      </a:lvl1pPr>
      <a:lvl2pPr algn="l" rtl="1" eaLnBrk="0" fontAlgn="base" hangingPunct="0">
        <a:spcBef>
          <a:spcPct val="0"/>
        </a:spcBef>
        <a:spcAft>
          <a:spcPct val="0"/>
        </a:spcAft>
        <a:defRPr sz="4000">
          <a:solidFill>
            <a:schemeClr val="tx2"/>
          </a:solidFill>
          <a:latin typeface="Impact" pitchFamily="34" charset="0"/>
          <a:cs typeface="Arial" charset="0"/>
        </a:defRPr>
      </a:lvl2pPr>
      <a:lvl3pPr algn="l" rtl="1" eaLnBrk="0" fontAlgn="base" hangingPunct="0">
        <a:spcBef>
          <a:spcPct val="0"/>
        </a:spcBef>
        <a:spcAft>
          <a:spcPct val="0"/>
        </a:spcAft>
        <a:defRPr sz="4000">
          <a:solidFill>
            <a:schemeClr val="tx2"/>
          </a:solidFill>
          <a:latin typeface="Impact" pitchFamily="34" charset="0"/>
          <a:cs typeface="Arial" charset="0"/>
        </a:defRPr>
      </a:lvl3pPr>
      <a:lvl4pPr algn="l" rtl="1" eaLnBrk="0" fontAlgn="base" hangingPunct="0">
        <a:spcBef>
          <a:spcPct val="0"/>
        </a:spcBef>
        <a:spcAft>
          <a:spcPct val="0"/>
        </a:spcAft>
        <a:defRPr sz="4000">
          <a:solidFill>
            <a:schemeClr val="tx2"/>
          </a:solidFill>
          <a:latin typeface="Impact" pitchFamily="34" charset="0"/>
          <a:cs typeface="Arial" charset="0"/>
        </a:defRPr>
      </a:lvl4pPr>
      <a:lvl5pPr algn="l" rtl="1" eaLnBrk="0" fontAlgn="base" hangingPunct="0">
        <a:spcBef>
          <a:spcPct val="0"/>
        </a:spcBef>
        <a:spcAft>
          <a:spcPct val="0"/>
        </a:spcAft>
        <a:defRPr sz="4000">
          <a:solidFill>
            <a:schemeClr val="tx2"/>
          </a:solidFill>
          <a:latin typeface="Impact" pitchFamily="34" charset="0"/>
          <a:cs typeface="Arial" charset="0"/>
        </a:defRPr>
      </a:lvl5pPr>
      <a:lvl6pPr marL="457200" algn="l" rtl="1" fontAlgn="base">
        <a:spcBef>
          <a:spcPct val="0"/>
        </a:spcBef>
        <a:spcAft>
          <a:spcPct val="0"/>
        </a:spcAft>
        <a:defRPr sz="4000">
          <a:solidFill>
            <a:schemeClr val="tx2"/>
          </a:solidFill>
          <a:latin typeface="Impact" pitchFamily="34" charset="0"/>
          <a:cs typeface="Arial" charset="0"/>
        </a:defRPr>
      </a:lvl6pPr>
      <a:lvl7pPr marL="914400" algn="l" rtl="1" fontAlgn="base">
        <a:spcBef>
          <a:spcPct val="0"/>
        </a:spcBef>
        <a:spcAft>
          <a:spcPct val="0"/>
        </a:spcAft>
        <a:defRPr sz="4000">
          <a:solidFill>
            <a:schemeClr val="tx2"/>
          </a:solidFill>
          <a:latin typeface="Impact" pitchFamily="34" charset="0"/>
          <a:cs typeface="Arial" charset="0"/>
        </a:defRPr>
      </a:lvl7pPr>
      <a:lvl8pPr marL="1371600" algn="l" rtl="1" fontAlgn="base">
        <a:spcBef>
          <a:spcPct val="0"/>
        </a:spcBef>
        <a:spcAft>
          <a:spcPct val="0"/>
        </a:spcAft>
        <a:defRPr sz="4000">
          <a:solidFill>
            <a:schemeClr val="tx2"/>
          </a:solidFill>
          <a:latin typeface="Impact" pitchFamily="34" charset="0"/>
          <a:cs typeface="Arial" charset="0"/>
        </a:defRPr>
      </a:lvl8pPr>
      <a:lvl9pPr marL="1828800" algn="l" rtl="1" fontAlgn="base">
        <a:spcBef>
          <a:spcPct val="0"/>
        </a:spcBef>
        <a:spcAft>
          <a:spcPct val="0"/>
        </a:spcAft>
        <a:defRPr sz="4000">
          <a:solidFill>
            <a:schemeClr val="tx2"/>
          </a:solidFill>
          <a:latin typeface="Impact" pitchFamily="34" charset="0"/>
          <a:cs typeface="Arial" charset="0"/>
        </a:defRPr>
      </a:lvl9pPr>
    </p:titleStyle>
    <p:bodyStyle>
      <a:lvl1pPr marL="342900" indent="-342900" algn="r" rtl="1" eaLnBrk="0" fontAlgn="base" hangingPunct="0">
        <a:spcBef>
          <a:spcPct val="20000"/>
        </a:spcBef>
        <a:spcAft>
          <a:spcPct val="0"/>
        </a:spcAft>
        <a:buChar char="•"/>
        <a:defRPr sz="3200" b="1">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b="1">
          <a:solidFill>
            <a:schemeClr val="tx1"/>
          </a:solidFill>
          <a:latin typeface="+mn-lt"/>
          <a:cs typeface="+mn-cs"/>
        </a:defRPr>
      </a:lvl2pPr>
      <a:lvl3pPr marL="1143000" indent="-228600" algn="r" rtl="1" eaLnBrk="0" fontAlgn="base" hangingPunct="0">
        <a:spcBef>
          <a:spcPct val="20000"/>
        </a:spcBef>
        <a:spcAft>
          <a:spcPct val="0"/>
        </a:spcAft>
        <a:buChar char="•"/>
        <a:defRPr sz="2400" b="1">
          <a:solidFill>
            <a:schemeClr val="tx1"/>
          </a:solidFill>
          <a:latin typeface="+mn-lt"/>
          <a:cs typeface="+mn-cs"/>
        </a:defRPr>
      </a:lvl3pPr>
      <a:lvl4pPr marL="1600200" indent="-228600" algn="r" rtl="1" eaLnBrk="0" fontAlgn="base" hangingPunct="0">
        <a:spcBef>
          <a:spcPct val="20000"/>
        </a:spcBef>
        <a:spcAft>
          <a:spcPct val="0"/>
        </a:spcAft>
        <a:buChar char="–"/>
        <a:defRPr sz="2000" b="1">
          <a:solidFill>
            <a:schemeClr val="tx1"/>
          </a:solidFill>
          <a:latin typeface="+mn-lt"/>
          <a:cs typeface="+mn-cs"/>
        </a:defRPr>
      </a:lvl4pPr>
      <a:lvl5pPr marL="2057400" indent="-228600" algn="r" rtl="1" eaLnBrk="0" fontAlgn="base" hangingPunct="0">
        <a:spcBef>
          <a:spcPct val="20000"/>
        </a:spcBef>
        <a:spcAft>
          <a:spcPct val="0"/>
        </a:spcAft>
        <a:buChar char="»"/>
        <a:defRPr sz="2000" b="1">
          <a:solidFill>
            <a:schemeClr val="tx1"/>
          </a:solidFill>
          <a:latin typeface="+mn-lt"/>
          <a:cs typeface="+mn-cs"/>
        </a:defRPr>
      </a:lvl5pPr>
      <a:lvl6pPr marL="2514600" indent="-228600" algn="r" rtl="1" fontAlgn="base">
        <a:spcBef>
          <a:spcPct val="20000"/>
        </a:spcBef>
        <a:spcAft>
          <a:spcPct val="0"/>
        </a:spcAft>
        <a:buChar char="»"/>
        <a:defRPr sz="2000" b="1">
          <a:solidFill>
            <a:schemeClr val="tx1"/>
          </a:solidFill>
          <a:latin typeface="+mn-lt"/>
          <a:cs typeface="+mn-cs"/>
        </a:defRPr>
      </a:lvl6pPr>
      <a:lvl7pPr marL="2971800" indent="-228600" algn="r" rtl="1" fontAlgn="base">
        <a:spcBef>
          <a:spcPct val="20000"/>
        </a:spcBef>
        <a:spcAft>
          <a:spcPct val="0"/>
        </a:spcAft>
        <a:buChar char="»"/>
        <a:defRPr sz="2000" b="1">
          <a:solidFill>
            <a:schemeClr val="tx1"/>
          </a:solidFill>
          <a:latin typeface="+mn-lt"/>
          <a:cs typeface="+mn-cs"/>
        </a:defRPr>
      </a:lvl7pPr>
      <a:lvl8pPr marL="3429000" indent="-228600" algn="r" rtl="1" fontAlgn="base">
        <a:spcBef>
          <a:spcPct val="20000"/>
        </a:spcBef>
        <a:spcAft>
          <a:spcPct val="0"/>
        </a:spcAft>
        <a:buChar char="»"/>
        <a:defRPr sz="2000" b="1">
          <a:solidFill>
            <a:schemeClr val="tx1"/>
          </a:solidFill>
          <a:latin typeface="+mn-lt"/>
          <a:cs typeface="+mn-cs"/>
        </a:defRPr>
      </a:lvl8pPr>
      <a:lvl9pPr marL="3886200" indent="-228600" algn="r" rtl="1" fontAlgn="base">
        <a:spcBef>
          <a:spcPct val="20000"/>
        </a:spcBef>
        <a:spcAft>
          <a:spcPct val="0"/>
        </a:spcAft>
        <a:buChar char="»"/>
        <a:defRPr sz="2000" b="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sheitonak.com/tag/%D8%AE%D8%B4%D9%86%D9%88%D8%AF%DB%8C-%D9%88-%D8%AE%D8%B4%D9%85-%D8%AE%D8%AF%D8%A7-%D8%AF%D8%B1-%DA%AF%D8%B1%D9%88-%D8%AE%D8%B4%D9%86%D9%88%D8%AF%DB%8C-%D9%88-%D8%AE%D8%B4%D9%85-%D9%BE%D8%AF%D8%B1/" TargetMode="External"/><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SM05"/>
          <p:cNvPicPr>
            <a:picLocks noChangeAspect="1" noChangeArrowheads="1"/>
          </p:cNvPicPr>
          <p:nvPr/>
        </p:nvPicPr>
        <p:blipFill>
          <a:blip r:embed="rId2">
            <a:clrChange>
              <a:clrFrom>
                <a:srgbClr val="FFFFFF"/>
              </a:clrFrom>
              <a:clrTo>
                <a:srgbClr val="FFFFFF">
                  <a:alpha val="0"/>
                </a:srgbClr>
              </a:clrTo>
            </a:clrChange>
            <a:grayscl/>
          </a:blip>
          <a:srcRect/>
          <a:stretch>
            <a:fillRect/>
          </a:stretch>
        </p:blipFill>
        <p:spPr bwMode="auto">
          <a:xfrm>
            <a:off x="696058" y="533400"/>
            <a:ext cx="7609742" cy="5971434"/>
          </a:xfrm>
          <a:prstGeom prst="rect">
            <a:avLst/>
          </a:prstGeom>
          <a:noFill/>
          <a:ln w="9525">
            <a:noFill/>
            <a:miter lim="800000"/>
            <a:headEnd/>
            <a:tailEnd/>
          </a:ln>
        </p:spPr>
      </p:pic>
    </p:spTree>
    <p:extLst>
      <p:ext uri="{BB962C8B-B14F-4D97-AF65-F5344CB8AC3E}">
        <p14:creationId xmlns:p14="http://schemas.microsoft.com/office/powerpoint/2010/main" val="116566553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0" y="1484784"/>
            <a:ext cx="9144000" cy="3301538"/>
          </a:xfrm>
          <a:ln>
            <a:miter lim="800000"/>
            <a:headEnd/>
            <a:tailEnd/>
          </a:ln>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rtl="0" eaLnBrk="1" fontAlgn="auto" hangingPunct="1">
              <a:spcBef>
                <a:spcPts val="0"/>
              </a:spcBef>
              <a:spcAft>
                <a:spcPts val="0"/>
              </a:spcAft>
              <a:defRPr/>
            </a:pPr>
            <a:r>
              <a:rPr lang="fa-IR" sz="115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onotype Corsiva" pitchFamily="66" charset="0"/>
                <a:cs typeface="B Mitra" pitchFamily="2" charset="-78"/>
              </a:rPr>
              <a:t>مقام مادر</a:t>
            </a:r>
            <a:endParaRPr lang="en-US" sz="115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onotype Corsiva" pitchFamily="66" charset="0"/>
              <a:cs typeface="B Mitra" pitchFamily="2" charset="-78"/>
            </a:endParaRPr>
          </a:p>
        </p:txBody>
      </p:sp>
      <p:pic>
        <p:nvPicPr>
          <p:cNvPr id="3075" name="Picture 6" descr="C:\Users\Monemizadeh\Desktop\تصاویر متحرک\حاشیه ها\1_2drv05w.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500938" y="4686300"/>
            <a:ext cx="1428750"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2" descr="E:\Power\sent\مطالب پاورپوینت بصورت ورد و پی دی اف\حضرت فاطمه زهرا س\حضرت زهراس\تصاویر زیبا\babol-madar3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71625" y="5072063"/>
            <a:ext cx="4572000" cy="145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strVal val="#ppt_w*0.70"/>
                                          </p:val>
                                        </p:tav>
                                        <p:tav tm="100000">
                                          <p:val>
                                            <p:strVal val="#ppt_w"/>
                                          </p:val>
                                        </p:tav>
                                      </p:tavLst>
                                    </p:anim>
                                    <p:anim calcmode="lin" valueType="num">
                                      <p:cBhvr>
                                        <p:cTn id="8" dur="1000" fill="hold"/>
                                        <p:tgtEl>
                                          <p:spTgt spid="3074"/>
                                        </p:tgtEl>
                                        <p:attrNameLst>
                                          <p:attrName>ppt_h</p:attrName>
                                        </p:attrNameLst>
                                      </p:cBhvr>
                                      <p:tavLst>
                                        <p:tav tm="0">
                                          <p:val>
                                            <p:strVal val="#ppt_h"/>
                                          </p:val>
                                        </p:tav>
                                        <p:tav tm="100000">
                                          <p:val>
                                            <p:strVal val="#ppt_h"/>
                                          </p:val>
                                        </p:tav>
                                      </p:tavLst>
                                    </p:anim>
                                    <p:animEffect transition="in" filter="fade">
                                      <p:cBhvr>
                                        <p:cTn id="9"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endParaRPr lang="en-US" smtClean="0"/>
          </a:p>
        </p:txBody>
      </p:sp>
      <p:pic>
        <p:nvPicPr>
          <p:cNvPr id="4099" name="Picture 2" descr="E:\Power\sent\مطالب پاورپوینت بصورت ورد و پی دی اف\حضرت فاطمه زهرا س\حضرت زهراس\تصاویر زیبا\18213930376112996295.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lum/>
          </a:blip>
          <a:srcRect/>
          <a:stretch>
            <a:fillRect l="-15000" r="-15000"/>
          </a:stretch>
        </a:blipFill>
        <a:effectLst/>
      </p:bgPr>
    </p:bg>
    <p:spTree>
      <p:nvGrpSpPr>
        <p:cNvPr id="1" name=""/>
        <p:cNvGrpSpPr/>
        <p:nvPr/>
      </p:nvGrpSpPr>
      <p:grpSpPr>
        <a:xfrm>
          <a:off x="0" y="0"/>
          <a:ext cx="0" cy="0"/>
          <a:chOff x="0" y="0"/>
          <a:chExt cx="0" cy="0"/>
        </a:xfrm>
      </p:grpSpPr>
    </p:spTree>
  </p:cSld>
  <p:clrMapOvr>
    <a:masterClrMapping/>
  </p:clrMapOvr>
  <p:transition spd="med">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500034" y="71414"/>
            <a:ext cx="8208963" cy="2928958"/>
          </a:xfrm>
          <a:ln>
            <a:miter lim="800000"/>
            <a:headEnd/>
            <a:tailEnd/>
          </a:ln>
        </p:spPr>
        <p:txBody>
          <a:bodyPr>
            <a:scene3d>
              <a:camera prst="orthographicFront"/>
              <a:lightRig rig="glow" dir="tl">
                <a:rot lat="0" lon="0" rev="5400000"/>
              </a:lightRig>
            </a:scene3d>
            <a:sp3d contourW="12700">
              <a:bevelT w="25400" h="25400"/>
              <a:contourClr>
                <a:schemeClr val="accent6">
                  <a:shade val="73000"/>
                </a:schemeClr>
              </a:contourClr>
            </a:sp3d>
          </a:bodyPr>
          <a:lstStyle/>
          <a:p>
            <a:pPr algn="just">
              <a:buFontTx/>
              <a:buNone/>
              <a:defRPr/>
            </a:pPr>
            <a:r>
              <a:rPr lang="fa-IR" sz="280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cs typeface="B Mitra"/>
              </a:rPr>
              <a:t>از نخستین روز خلقت بشر، تا کنون در هر کجای دنیا و در میان هر قوم و نژاد و ملتی، با هر آداب و آیینی، وقتی نام مادر برده می‌شود، کوچک و بزرگ، همه و همه، سرشار از شور و حرارت و مهر و الفت می‌شوند و قلبشان پر تپش‌تر می‌زند. اسلام نیز برای مادر، مقام و ارزش فوق العاده ای قائل شده است تا آنجا که رسیدن به بهشت را با رضای مادر میسر می‌داند.</a:t>
            </a:r>
          </a:p>
        </p:txBody>
      </p:sp>
      <p:pic>
        <p:nvPicPr>
          <p:cNvPr id="5123" name="Picture 4" descr="C:\Users\Monemizadeh\Desktop\تصاویر متحرک\حاشیه ها\1_57531768875323002043.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57375" y="5510213"/>
            <a:ext cx="4714875" cy="134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Picture 3" descr="مقام مادر در احادیث">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0188" y="2857500"/>
            <a:ext cx="6215062" cy="250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fade">
                                      <p:cBhvr>
                                        <p:cTn id="7" dur="800" decel="100000"/>
                                        <p:tgtEl>
                                          <p:spTgt spid="4099">
                                            <p:txEl>
                                              <p:pRg st="0" end="0"/>
                                            </p:txEl>
                                          </p:spTgt>
                                        </p:tgtEl>
                                      </p:cBhvr>
                                    </p:animEffect>
                                    <p:anim calcmode="lin" valueType="num">
                                      <p:cBhvr>
                                        <p:cTn id="8" dur="800" decel="100000" fill="hold"/>
                                        <p:tgtEl>
                                          <p:spTgt spid="4099">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4099">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4099">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099">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099">
                                            <p:txEl>
                                              <p:pRg st="0" end="0"/>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E:\Power\sent\مطالب پاورپوینت بصورت ورد و پی دی اف\حضرت فاطمه زهرا س\حضرت زهراس\تصاویر زیبا\1_12142261872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3313" y="0"/>
            <a:ext cx="55006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2" descr="E:\Power\sent\مطالب پاورپوینت بصورت ورد و پی دی اف\حضرت فاطمه زهرا س\حضرت زهراس\تصاویر زیبا\1_madar2.jpg"/>
          <p:cNvPicPr>
            <a:picLocks noChangeAspect="1" noChangeArrowheads="1"/>
          </p:cNvPicPr>
          <p:nvPr/>
        </p:nvPicPr>
        <p:blipFill>
          <a:blip r:embed="rId3">
            <a:extLst>
              <a:ext uri="{28A0092B-C50C-407E-A947-70E740481C1C}">
                <a14:useLocalDpi xmlns:a14="http://schemas.microsoft.com/office/drawing/2010/main" val="0"/>
              </a:ext>
            </a:extLst>
          </a:blip>
          <a:srcRect t="2187"/>
          <a:stretch>
            <a:fillRect/>
          </a:stretch>
        </p:blipFill>
        <p:spPr bwMode="auto">
          <a:xfrm>
            <a:off x="0" y="0"/>
            <a:ext cx="35401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214282" y="357166"/>
            <a:ext cx="8566153" cy="4214841"/>
          </a:xfrm>
          <a:ln>
            <a:miter lim="800000"/>
            <a:headEnd/>
            <a:tailEnd/>
          </a:ln>
        </p:spPr>
        <p:txBody>
          <a:bodyPr/>
          <a:lstStyle/>
          <a:p>
            <a:pPr algn="ctr">
              <a:buFontTx/>
              <a:buNone/>
              <a:defRPr/>
            </a:pPr>
            <a:r>
              <a:rPr lang="fa-IR" cap="all" dirty="0" smtClean="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cs typeface="B Mitra"/>
              </a:rPr>
              <a:t>مقام مادر از منظر پیامبر اکرم</a:t>
            </a:r>
          </a:p>
          <a:p>
            <a:pPr algn="ctr">
              <a:buFontTx/>
              <a:buNone/>
              <a:defRPr/>
            </a:pPr>
            <a:r>
              <a:rPr lang="fa-IR" sz="24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پیامبر اکرم صلی الله علیه و آله و سلم ضمن روایتی فرمودند: بهشت زیر پای مادران است.</a:t>
            </a:r>
          </a:p>
          <a:p>
            <a:pPr algn="ctr">
              <a:buFontTx/>
              <a:buNone/>
              <a:defRPr/>
            </a:pPr>
            <a:r>
              <a:rPr lang="fa-IR" sz="24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یعنی رسیدن به آخرین مرحله کمال انسانی با جلب رضای مادر تامین می‌شود.</a:t>
            </a:r>
          </a:p>
          <a:p>
            <a:pPr algn="ctr">
              <a:buFontTx/>
              <a:buNone/>
              <a:defRPr/>
            </a:pPr>
            <a:r>
              <a:rPr lang="fa-IR" sz="24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جنان در زیر گام مادران است</a:t>
            </a:r>
          </a:p>
          <a:p>
            <a:pPr algn="ctr">
              <a:buFontTx/>
              <a:buNone/>
              <a:defRPr/>
            </a:pPr>
            <a:r>
              <a:rPr lang="fa-IR" sz="24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بکش بر دیده، خاک زیر گامش</a:t>
            </a:r>
          </a:p>
          <a:p>
            <a:pPr algn="ctr">
              <a:buFontTx/>
              <a:buNone/>
              <a:defRPr/>
            </a:pPr>
            <a:r>
              <a:rPr lang="fa-IR" sz="24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مکن بر روی او تندی که بر تو</a:t>
            </a:r>
          </a:p>
          <a:p>
            <a:pPr algn="ctr">
              <a:buFontTx/>
              <a:buNone/>
              <a:defRPr/>
            </a:pPr>
            <a:r>
              <a:rPr lang="fa-IR" sz="24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خدا فرموده واجب احترامش</a:t>
            </a:r>
          </a:p>
          <a:p>
            <a:pPr algn="ctr">
              <a:buFontTx/>
              <a:buNone/>
              <a:defRPr/>
            </a:pPr>
            <a:r>
              <a:rPr lang="fa-IR" sz="24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البته منظور این نیست که اگر کسی رضایت مادر را تامین کند ولی به بقیه وظایف مذهبی و شرعی خویش نپردازد، به بهشت خواهد رفت بلکه مقصود این است که اگر فردی وظائف دینی و اسلامی خویش را انجام دهد ولی مادر از فرد راضی نباشد، قطعا در بهشت الهی جایی برایش نخواهد بود.</a:t>
            </a:r>
          </a:p>
        </p:txBody>
      </p:sp>
      <p:pic>
        <p:nvPicPr>
          <p:cNvPr id="7171" name="Picture 2" descr="C:\Users\Monemizadeh\Desktop\تصاویر متحرک\حاشیه ها\5gqrooriyu906s05xep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5476875"/>
            <a:ext cx="4262438"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2" descr="E:\Power\sent\مطالب پاورپوینت بصورت ورد و پی دی اف\حضرت فاطمه زهرا س\حضرت زهراس\تصاویر زیبا\babolgif-mader4.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2286000"/>
            <a:ext cx="27622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6" descr="E:\Power\sent\مطالب پاورپوینت بصورت ورد و پی دی اف\حضرت فاطمه زهرا س\حضرت زهراس\تصاویر زیبا\2418718914213013621117977681401821351892211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29500" y="0"/>
            <a:ext cx="1285875"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 calcmode="lin" valueType="num">
                                      <p:cBhvr additive="base">
                                        <p:cTn id="7" dur="500" fill="hold"/>
                                        <p:tgtEl>
                                          <p:spTgt spid="40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9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099">
                                            <p:txEl>
                                              <p:pRg st="1" end="1"/>
                                            </p:txEl>
                                          </p:spTgt>
                                        </p:tgtEl>
                                        <p:attrNameLst>
                                          <p:attrName>style.visibility</p:attrName>
                                        </p:attrNameLst>
                                      </p:cBhvr>
                                      <p:to>
                                        <p:strVal val="visible"/>
                                      </p:to>
                                    </p:set>
                                    <p:anim calcmode="lin" valueType="num">
                                      <p:cBhvr additive="base">
                                        <p:cTn id="11" dur="500" fill="hold"/>
                                        <p:tgtEl>
                                          <p:spTgt spid="4099">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099">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099">
                                            <p:txEl>
                                              <p:pRg st="2" end="2"/>
                                            </p:txEl>
                                          </p:spTgt>
                                        </p:tgtEl>
                                        <p:attrNameLst>
                                          <p:attrName>style.visibility</p:attrName>
                                        </p:attrNameLst>
                                      </p:cBhvr>
                                      <p:to>
                                        <p:strVal val="visible"/>
                                      </p:to>
                                    </p:set>
                                    <p:anim calcmode="lin" valueType="num">
                                      <p:cBhvr additive="base">
                                        <p:cTn id="15" dur="500" fill="hold"/>
                                        <p:tgtEl>
                                          <p:spTgt spid="4099">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099">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099">
                                            <p:txEl>
                                              <p:pRg st="3" end="3"/>
                                            </p:txEl>
                                          </p:spTgt>
                                        </p:tgtEl>
                                        <p:attrNameLst>
                                          <p:attrName>style.visibility</p:attrName>
                                        </p:attrNameLst>
                                      </p:cBhvr>
                                      <p:to>
                                        <p:strVal val="visible"/>
                                      </p:to>
                                    </p:set>
                                    <p:anim calcmode="lin" valueType="num">
                                      <p:cBhvr additive="base">
                                        <p:cTn id="19" dur="500" fill="hold"/>
                                        <p:tgtEl>
                                          <p:spTgt spid="409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099">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099">
                                            <p:txEl>
                                              <p:pRg st="4" end="4"/>
                                            </p:txEl>
                                          </p:spTgt>
                                        </p:tgtEl>
                                        <p:attrNameLst>
                                          <p:attrName>style.visibility</p:attrName>
                                        </p:attrNameLst>
                                      </p:cBhvr>
                                      <p:to>
                                        <p:strVal val="visible"/>
                                      </p:to>
                                    </p:set>
                                    <p:anim calcmode="lin" valueType="num">
                                      <p:cBhvr additive="base">
                                        <p:cTn id="23" dur="500" fill="hold"/>
                                        <p:tgtEl>
                                          <p:spTgt spid="4099">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099">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099">
                                            <p:txEl>
                                              <p:pRg st="5" end="5"/>
                                            </p:txEl>
                                          </p:spTgt>
                                        </p:tgtEl>
                                        <p:attrNameLst>
                                          <p:attrName>style.visibility</p:attrName>
                                        </p:attrNameLst>
                                      </p:cBhvr>
                                      <p:to>
                                        <p:strVal val="visible"/>
                                      </p:to>
                                    </p:set>
                                    <p:anim calcmode="lin" valueType="num">
                                      <p:cBhvr additive="base">
                                        <p:cTn id="27" dur="500" fill="hold"/>
                                        <p:tgtEl>
                                          <p:spTgt spid="4099">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099">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099">
                                            <p:txEl>
                                              <p:pRg st="6" end="6"/>
                                            </p:txEl>
                                          </p:spTgt>
                                        </p:tgtEl>
                                        <p:attrNameLst>
                                          <p:attrName>style.visibility</p:attrName>
                                        </p:attrNameLst>
                                      </p:cBhvr>
                                      <p:to>
                                        <p:strVal val="visible"/>
                                      </p:to>
                                    </p:set>
                                    <p:anim calcmode="lin" valueType="num">
                                      <p:cBhvr additive="base">
                                        <p:cTn id="31" dur="500" fill="hold"/>
                                        <p:tgtEl>
                                          <p:spTgt spid="4099">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099">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099">
                                            <p:txEl>
                                              <p:pRg st="7" end="7"/>
                                            </p:txEl>
                                          </p:spTgt>
                                        </p:tgtEl>
                                        <p:attrNameLst>
                                          <p:attrName>style.visibility</p:attrName>
                                        </p:attrNameLst>
                                      </p:cBhvr>
                                      <p:to>
                                        <p:strVal val="visible"/>
                                      </p:to>
                                    </p:set>
                                    <p:anim calcmode="lin" valueType="num">
                                      <p:cBhvr additive="base">
                                        <p:cTn id="35" dur="500" fill="hold"/>
                                        <p:tgtEl>
                                          <p:spTgt spid="4099">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09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med">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lum/>
          </a:blip>
          <a:srcRect/>
          <a:stretch>
            <a:fillRect t="-50000" b="-50000"/>
          </a:stretch>
        </a:blipFill>
        <a:effectLst/>
      </p:bgPr>
    </p:bg>
    <p:spTree>
      <p:nvGrpSpPr>
        <p:cNvPr id="1" name=""/>
        <p:cNvGrpSpPr/>
        <p:nvPr/>
      </p:nvGrpSpPr>
      <p:grpSpPr>
        <a:xfrm>
          <a:off x="0" y="0"/>
          <a:ext cx="0" cy="0"/>
          <a:chOff x="0" y="0"/>
          <a:chExt cx="0" cy="0"/>
        </a:xfrm>
      </p:grpSpPr>
      <p:pic>
        <p:nvPicPr>
          <p:cNvPr id="8194" name="Picture 5" descr="E:\Power\sent\مطالب پاورپوینت بصورت ورد و پی دی اف\حضرت فاطمه زهرا س\حضرت زهراس\تصاویر زیبا\pc228f971f83c0de022a47a7fe3b3f56e9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897313"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9218" name="Picture 7" descr="E:\Power\sent\مطالب پاورپوینت بصورت ورد و پی دی اف\حضرت فاطمه زهرا س\حضرت زهراس\تصاویر زیبا\8325823520558631612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4143375"/>
            <a:ext cx="2571750"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357158" y="357167"/>
            <a:ext cx="8208963" cy="5072098"/>
          </a:xfrm>
          <a:ln>
            <a:miter lim="800000"/>
            <a:headEnd/>
            <a:tailEnd/>
          </a:ln>
        </p:spPr>
        <p:txBody>
          <a:bodyPr>
            <a:normAutofit fontScale="62500" lnSpcReduction="20000"/>
          </a:bodyPr>
          <a:lstStyle/>
          <a:p>
            <a:pPr algn="ctr">
              <a:buFontTx/>
              <a:buNone/>
              <a:defRPr/>
            </a:pPr>
            <a:r>
              <a:rPr lang="fa-IR" sz="48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در بیان توصیه به احترام و تکریم مادر، باز پیامبر اکرم صلی الله علیه و آله فرمودند:</a:t>
            </a:r>
          </a:p>
          <a:p>
            <a:pPr algn="ctr">
              <a:buFontTx/>
              <a:buNone/>
              <a:defRPr/>
            </a:pPr>
            <a:r>
              <a:rPr lang="fa-IR" sz="48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هر که پیشانی مادر خویش را ببوسد، از آتش مصون شود.</a:t>
            </a:r>
          </a:p>
          <a:p>
            <a:pPr algn="ctr">
              <a:buFontTx/>
              <a:buNone/>
              <a:defRPr/>
            </a:pPr>
            <a:r>
              <a:rPr lang="fa-IR" sz="48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و نیز توصیه فرمودند: هر گاه پدر و مادر هر دو تواما تو را صدا کردند، ابتدا اجابت مادر نما. و در مورد احسان و نیکوئی در حق مادر، توصیه و تاکید بسیاری فرمودند، چنانکه فرمودند: مادر خود، مادر خود، مادر خود را رعایت کن، سپس پدر خود را و سپس کسانی را که به تو نزدیکترند.</a:t>
            </a:r>
          </a:p>
          <a:p>
            <a:pPr algn="ctr">
              <a:buFontTx/>
              <a:buNone/>
              <a:defRPr/>
            </a:pPr>
            <a:r>
              <a:rPr lang="fa-IR" sz="48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همچنین بنا به فرمایش ایشان خشنودی و خشم خدا در گرو خشنودی و خشم پدر و مادر است.</a:t>
            </a:r>
          </a:p>
        </p:txBody>
      </p:sp>
      <p:pic>
        <p:nvPicPr>
          <p:cNvPr id="10243" name="Picture 2" descr="E:\Power\sent\مطالب پاورپوینت بصورت ورد و پی دی اف\حضرت فاطمه زهرا س\حضرت زهراس\تصاویر زیبا\babol-gif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071938" y="4857750"/>
            <a:ext cx="4214812" cy="164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8" descr="E:\Power\sent\مطالب پاورپوینت بصورت ورد و پی دی اف\حضرت فاطمه زهرا س\حضرت زهراس\تصاویر زیبا\10801646960441715439.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42875" y="4524375"/>
            <a:ext cx="2714625" cy="226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fade">
                                      <p:cBhvr>
                                        <p:cTn id="7" dur="1000"/>
                                        <p:tgtEl>
                                          <p:spTgt spid="4099">
                                            <p:txEl>
                                              <p:pRg st="0" end="0"/>
                                            </p:txEl>
                                          </p:spTgt>
                                        </p:tgtEl>
                                      </p:cBhvr>
                                    </p:animEffect>
                                    <p:anim calcmode="lin" valueType="num">
                                      <p:cBhvr>
                                        <p:cTn id="8" dur="1000" fill="hold"/>
                                        <p:tgtEl>
                                          <p:spTgt spid="4099">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4099">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099">
                                            <p:txEl>
                                              <p:pRg st="0" end="0"/>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4099">
                                            <p:txEl>
                                              <p:pRg st="1" end="1"/>
                                            </p:txEl>
                                          </p:spTgt>
                                        </p:tgtEl>
                                        <p:attrNameLst>
                                          <p:attrName>style.visibility</p:attrName>
                                        </p:attrNameLst>
                                      </p:cBhvr>
                                      <p:to>
                                        <p:strVal val="visible"/>
                                      </p:to>
                                    </p:set>
                                    <p:animEffect transition="in" filter="fade">
                                      <p:cBhvr>
                                        <p:cTn id="13" dur="1000"/>
                                        <p:tgtEl>
                                          <p:spTgt spid="4099">
                                            <p:txEl>
                                              <p:pRg st="1" end="1"/>
                                            </p:txEl>
                                          </p:spTgt>
                                        </p:tgtEl>
                                      </p:cBhvr>
                                    </p:animEffect>
                                    <p:anim calcmode="lin" valueType="num">
                                      <p:cBhvr>
                                        <p:cTn id="14" dur="1000" fill="hold"/>
                                        <p:tgtEl>
                                          <p:spTgt spid="4099">
                                            <p:txEl>
                                              <p:pRg st="1" end="1"/>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4099">
                                            <p:txEl>
                                              <p:pRg st="1" end="1"/>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4099">
                                            <p:txEl>
                                              <p:pRg st="1" end="1"/>
                                            </p:txEl>
                                          </p:spTgt>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0"/>
                                  </p:stCondLst>
                                  <p:childTnLst>
                                    <p:set>
                                      <p:cBhvr>
                                        <p:cTn id="18" dur="1" fill="hold">
                                          <p:stCondLst>
                                            <p:cond delay="0"/>
                                          </p:stCondLst>
                                        </p:cTn>
                                        <p:tgtEl>
                                          <p:spTgt spid="4099">
                                            <p:txEl>
                                              <p:pRg st="2" end="2"/>
                                            </p:txEl>
                                          </p:spTgt>
                                        </p:tgtEl>
                                        <p:attrNameLst>
                                          <p:attrName>style.visibility</p:attrName>
                                        </p:attrNameLst>
                                      </p:cBhvr>
                                      <p:to>
                                        <p:strVal val="visible"/>
                                      </p:to>
                                    </p:set>
                                    <p:animEffect transition="in" filter="fade">
                                      <p:cBhvr>
                                        <p:cTn id="19" dur="1000"/>
                                        <p:tgtEl>
                                          <p:spTgt spid="4099">
                                            <p:txEl>
                                              <p:pRg st="2" end="2"/>
                                            </p:txEl>
                                          </p:spTgt>
                                        </p:tgtEl>
                                      </p:cBhvr>
                                    </p:animEffect>
                                    <p:anim calcmode="lin" valueType="num">
                                      <p:cBhvr>
                                        <p:cTn id="20" dur="1000" fill="hold"/>
                                        <p:tgtEl>
                                          <p:spTgt spid="4099">
                                            <p:txEl>
                                              <p:pRg st="2" end="2"/>
                                            </p:txEl>
                                          </p:spTgt>
                                        </p:tgtEl>
                                        <p:attrNameLst>
                                          <p:attrName>ppt_x</p:attrName>
                                        </p:attrNameLst>
                                      </p:cBhvr>
                                      <p:tavLst>
                                        <p:tav tm="0">
                                          <p:val>
                                            <p:strVal val="#ppt_x"/>
                                          </p:val>
                                        </p:tav>
                                        <p:tav tm="100000">
                                          <p:val>
                                            <p:strVal val="#ppt_x"/>
                                          </p:val>
                                        </p:tav>
                                      </p:tavLst>
                                    </p:anim>
                                    <p:anim calcmode="lin" valueType="num">
                                      <p:cBhvr>
                                        <p:cTn id="21" dur="900" decel="100000" fill="hold"/>
                                        <p:tgtEl>
                                          <p:spTgt spid="4099">
                                            <p:txEl>
                                              <p:pRg st="2" end="2"/>
                                            </p:txEl>
                                          </p:spTgt>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4099">
                                            <p:txEl>
                                              <p:pRg st="2" end="2"/>
                                            </p:txEl>
                                          </p:spTgt>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0"/>
                                  </p:stCondLst>
                                  <p:childTnLst>
                                    <p:set>
                                      <p:cBhvr>
                                        <p:cTn id="24" dur="1" fill="hold">
                                          <p:stCondLst>
                                            <p:cond delay="0"/>
                                          </p:stCondLst>
                                        </p:cTn>
                                        <p:tgtEl>
                                          <p:spTgt spid="4099">
                                            <p:txEl>
                                              <p:pRg st="3" end="3"/>
                                            </p:txEl>
                                          </p:spTgt>
                                        </p:tgtEl>
                                        <p:attrNameLst>
                                          <p:attrName>style.visibility</p:attrName>
                                        </p:attrNameLst>
                                      </p:cBhvr>
                                      <p:to>
                                        <p:strVal val="visible"/>
                                      </p:to>
                                    </p:set>
                                    <p:animEffect transition="in" filter="fade">
                                      <p:cBhvr>
                                        <p:cTn id="25" dur="1000"/>
                                        <p:tgtEl>
                                          <p:spTgt spid="4099">
                                            <p:txEl>
                                              <p:pRg st="3" end="3"/>
                                            </p:txEl>
                                          </p:spTgt>
                                        </p:tgtEl>
                                      </p:cBhvr>
                                    </p:animEffect>
                                    <p:anim calcmode="lin" valueType="num">
                                      <p:cBhvr>
                                        <p:cTn id="26" dur="1000" fill="hold"/>
                                        <p:tgtEl>
                                          <p:spTgt spid="4099">
                                            <p:txEl>
                                              <p:pRg st="3" end="3"/>
                                            </p:txEl>
                                          </p:spTgt>
                                        </p:tgtEl>
                                        <p:attrNameLst>
                                          <p:attrName>ppt_x</p:attrName>
                                        </p:attrNameLst>
                                      </p:cBhvr>
                                      <p:tavLst>
                                        <p:tav tm="0">
                                          <p:val>
                                            <p:strVal val="#ppt_x"/>
                                          </p:val>
                                        </p:tav>
                                        <p:tav tm="100000">
                                          <p:val>
                                            <p:strVal val="#ppt_x"/>
                                          </p:val>
                                        </p:tav>
                                      </p:tavLst>
                                    </p:anim>
                                    <p:anim calcmode="lin" valueType="num">
                                      <p:cBhvr>
                                        <p:cTn id="27" dur="900" decel="100000" fill="hold"/>
                                        <p:tgtEl>
                                          <p:spTgt spid="4099">
                                            <p:txEl>
                                              <p:pRg st="3" end="3"/>
                                            </p:txEl>
                                          </p:spTgt>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4099">
                                            <p:txEl>
                                              <p:pRg st="3" end="3"/>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lum/>
          </a:blip>
          <a:srcRect/>
          <a:stretch>
            <a:fillRect t="-7000" b="-7000"/>
          </a:stretch>
        </a:blipFill>
        <a:effectLst/>
      </p:bgPr>
    </p:bg>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endParaRPr lang="en-US" smtClean="0"/>
          </a:p>
        </p:txBody>
      </p:sp>
      <p:sp>
        <p:nvSpPr>
          <p:cNvPr id="11267" name="Content Placeholder 2"/>
          <p:cNvSpPr>
            <a:spLocks noGrp="1"/>
          </p:cNvSpPr>
          <p:nvPr>
            <p:ph idx="1"/>
          </p:nvPr>
        </p:nvSpPr>
        <p:spPr/>
        <p:txBody>
          <a:bodyPr/>
          <a:lstStyle/>
          <a:p>
            <a:endParaRPr lang="en-US" smtClean="0"/>
          </a:p>
        </p:txBody>
      </p:sp>
      <p:pic>
        <p:nvPicPr>
          <p:cNvPr id="11268" name="Picture 6" descr="E:\Power\sent\مطالب پاورپوینت بصورت ورد و پی دی اف\حضرت فاطمه زهرا س\حضرت زهراس\تصاویر زیبا\Copy of 4239693687041843627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28625" y="928688"/>
            <a:ext cx="19050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lum/>
          </a:blip>
          <a:srcRect/>
          <a:stretch>
            <a:fillRect t="-2000" b="-2000"/>
          </a:stretch>
        </a:blipFill>
        <a:effectLst/>
      </p:bgPr>
    </p:bg>
    <p:spTree>
      <p:nvGrpSpPr>
        <p:cNvPr id="1" name=""/>
        <p:cNvGrpSpPr/>
        <p:nvPr/>
      </p:nvGrpSpPr>
      <p:grpSpPr>
        <a:xfrm>
          <a:off x="0" y="0"/>
          <a:ext cx="0" cy="0"/>
          <a:chOff x="0" y="0"/>
          <a:chExt cx="0" cy="0"/>
        </a:xfrm>
      </p:grpSpPr>
      <p:pic>
        <p:nvPicPr>
          <p:cNvPr id="12290" name="Picture 3" descr="E:\Power\sent\مطالب پاورپوینت بصورت ورد و پی دی اف\حضرت فاطمه زهرا س\حضرت زهراس\تصاویر زیبا\Copy of 37929955691680844355.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42875" y="214313"/>
            <a:ext cx="369570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0" y="142852"/>
            <a:ext cx="9144000" cy="4572032"/>
          </a:xfrm>
          <a:ln>
            <a:miter lim="800000"/>
            <a:headEnd/>
            <a:tailEnd/>
          </a:ln>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buFontTx/>
              <a:buNone/>
              <a:defRPr/>
            </a:pPr>
            <a:r>
              <a:rPr lang="fa-IR" spc="50" dirty="0" smtClean="0">
                <a:ln w="11430"/>
                <a:solidFill>
                  <a:srgbClr val="FF33CC"/>
                </a:solidFill>
                <a:effectLst>
                  <a:outerShdw blurRad="76200" dist="50800" dir="5400000" algn="tl" rotWithShape="0">
                    <a:srgbClr val="000000">
                      <a:alpha val="65000"/>
                    </a:srgbClr>
                  </a:outerShdw>
                </a:effectLst>
                <a:cs typeface="B Mitra"/>
              </a:rPr>
              <a:t>همنشین موسی در بهشت</a:t>
            </a:r>
          </a:p>
          <a:p>
            <a:pPr algn="ctr">
              <a:buFontTx/>
              <a:buNone/>
              <a:defRPr/>
            </a:pPr>
            <a:r>
              <a:rPr lang="fa-IR" sz="2200" spc="50" dirty="0" smtClean="0">
                <a:ln w="11430"/>
                <a:solidFill>
                  <a:srgbClr val="0000CC"/>
                </a:solidFill>
                <a:effectLst>
                  <a:outerShdw blurRad="76200" dist="50800" dir="5400000" algn="tl" rotWithShape="0">
                    <a:srgbClr val="000000">
                      <a:alpha val="65000"/>
                    </a:srgbClr>
                  </a:outerShdw>
                </a:effectLst>
                <a:cs typeface="B Mitra"/>
              </a:rPr>
              <a:t>بیان داستان زیر موید این مطلب است:</a:t>
            </a:r>
          </a:p>
          <a:p>
            <a:pPr algn="ctr">
              <a:buFontTx/>
              <a:buNone/>
              <a:defRPr/>
            </a:pPr>
            <a:r>
              <a:rPr lang="fa-IR" sz="2200" spc="50" dirty="0" smtClean="0">
                <a:ln w="11430"/>
                <a:solidFill>
                  <a:srgbClr val="0000CC"/>
                </a:solidFill>
                <a:effectLst>
                  <a:outerShdw blurRad="76200" dist="50800" dir="5400000" algn="tl" rotWithShape="0">
                    <a:srgbClr val="000000">
                      <a:alpha val="65000"/>
                    </a:srgbClr>
                  </a:outerShdw>
                </a:effectLst>
                <a:cs typeface="B Mitra"/>
              </a:rPr>
              <a:t>نقل شده که موسی بن عمران – علی نبینّا و آله علیه السلام – روزی هنگام مناجات با خداوند، از پروردگار در خواست می‌کند که هم مقام و رفیق او را در بهشت به وی معرفی فرماید.</a:t>
            </a:r>
          </a:p>
          <a:p>
            <a:pPr algn="ctr">
              <a:buFontTx/>
              <a:buNone/>
              <a:defRPr/>
            </a:pPr>
            <a:r>
              <a:rPr lang="fa-IR" sz="2200" spc="50" dirty="0" smtClean="0">
                <a:ln w="11430"/>
                <a:solidFill>
                  <a:srgbClr val="0000CC"/>
                </a:solidFill>
                <a:effectLst>
                  <a:outerShdw blurRad="76200" dist="50800" dir="5400000" algn="tl" rotWithShape="0">
                    <a:srgbClr val="000000">
                      <a:alpha val="65000"/>
                    </a:srgbClr>
                  </a:outerShdw>
                </a:effectLst>
                <a:cs typeface="B Mitra"/>
              </a:rPr>
              <a:t>خطاب آمد جوانی است در فلان ناحیه که همنشین و هم مقام تو در بهشت برین است. حضرت موسی به سراغ او آمد. دید جوانی است قصاب، از دور مراقبت کرد تا ببیند چه عمل فوق العاده و کار پر ارزشی از وی صادر می‌گردد که لیاقت چنین مقامی را پیدا کرده است تا در مقام یک پیغمبر قرار گیرد. ولی هر چه بیشتر مراقبت کرد، کمتر موفق گردید. تا شب هنگام که جوان، محل کار خود را ترک کرده و رهسپار خانه شد.</a:t>
            </a:r>
          </a:p>
          <a:p>
            <a:pPr algn="ctr">
              <a:buFontTx/>
              <a:buNone/>
              <a:defRPr/>
            </a:pPr>
            <a:r>
              <a:rPr lang="fa-IR" sz="2200" spc="50" dirty="0" smtClean="0">
                <a:ln w="11430"/>
                <a:solidFill>
                  <a:srgbClr val="0000CC"/>
                </a:solidFill>
                <a:effectLst>
                  <a:outerShdw blurRad="76200" dist="50800" dir="5400000" algn="tl" rotWithShape="0">
                    <a:srgbClr val="000000">
                      <a:alpha val="65000"/>
                    </a:srgbClr>
                  </a:outerShdw>
                </a:effectLst>
                <a:cs typeface="B Mitra"/>
              </a:rPr>
              <a:t>حضرت موسی بدون آنکه خود را معرفی کند، نزد وی آمد و از او خواست تا آن شب را میهمان جوان باشد و در خانه وی بسر برد تا شاید از این راه به ارتباط خاصش با خداوند پی برده و رمز علو مقام او را در بهشت در یابد.</a:t>
            </a:r>
          </a:p>
        </p:txBody>
      </p:sp>
      <p:pic>
        <p:nvPicPr>
          <p:cNvPr id="13315" name="Picture 2" descr="E:\Power\sent\مطالب پاورپوینت بصورت ورد و پی دی اف\حضرت فاطمه زهرا س\حضرت زهراس\تصاویر زیبا\babolgif-mader7.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357438" y="4738688"/>
            <a:ext cx="3929062" cy="211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hee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285720" y="428605"/>
            <a:ext cx="8715436" cy="4786346"/>
          </a:xfrm>
          <a:ln>
            <a:miter lim="800000"/>
            <a:headEnd/>
            <a:tailEnd/>
          </a:ln>
        </p:spPr>
        <p:txBody>
          <a:bodyPr>
            <a:normAutofit fontScale="55000" lnSpcReduction="20000"/>
          </a:bodyPr>
          <a:lstStyle/>
          <a:p>
            <a:pPr algn="ctr">
              <a:buFontTx/>
              <a:buNone/>
              <a:defRPr/>
            </a:pPr>
            <a:r>
              <a:rPr lang="fa-IR" sz="44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جوان در خواست حضرت را پذیرفت و او را با خود خانه برد.</a:t>
            </a:r>
          </a:p>
          <a:p>
            <a:pPr algn="ctr">
              <a:buFontTx/>
              <a:buNone/>
              <a:defRPr/>
            </a:pPr>
            <a:r>
              <a:rPr lang="fa-IR" sz="44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وی دید هنگامی که جوان وارد خانه شد، قبل از هر چیز غذایی آماده ساخت. آنگاه به سراغ پیرزنی که دست و پایش فلج شده و از کار افتاده بود، رفت و با صبر و حوصله خاصی، لقمه لقمه از آن غذا در دهان آن زن گذاشت تا سیرش کرد. سپس لباس او را عوض نمود و او را در انجام قضا حوائجش با مهربانی کمک کرد. آنگاه زن را در جای مخصوص وی قرار داد.</a:t>
            </a:r>
          </a:p>
          <a:p>
            <a:pPr algn="ctr">
              <a:buFontTx/>
              <a:buNone/>
              <a:defRPr/>
            </a:pPr>
            <a:r>
              <a:rPr lang="fa-IR" sz="44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حضرت موسی که مراقب آن جوان بود، دید در آن شب جز وظایف مذهبی خود، عمل دیگری انجام نداده، نه دعای نیمه شبی دارد نه ناله و آه و مناجاتی و نه هیچ عمل فوق العاده‌ای دیگر.</a:t>
            </a:r>
          </a:p>
          <a:p>
            <a:pPr algn="ctr">
              <a:buFontTx/>
              <a:buNone/>
              <a:defRPr/>
            </a:pPr>
            <a:r>
              <a:rPr lang="fa-IR" sz="44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فردای آن شب، پیش از آنکه از خانه خارج گردند، حضرت موسی دید جوان به آن غذا داد و صمیمانه در انجامش کارهایش به او کمک کرد.</a:t>
            </a:r>
          </a:p>
          <a:p>
            <a:pPr algn="ctr">
              <a:buFontTx/>
              <a:buNone/>
              <a:defRPr/>
            </a:pPr>
            <a:r>
              <a:rPr lang="fa-IR" sz="4400"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Mitra"/>
              </a:rPr>
              <a:t>هنگام خداحافظی حضرت موسی از جوان پرسید: این زن که بود و پس از آنکه تو به او غذا می‌دادی چشمی به سوی آسمان می‌دوخت و کلماتی بر زبان می‌راند آن کلمات چه بوده است؟</a:t>
            </a:r>
          </a:p>
        </p:txBody>
      </p:sp>
      <p:pic>
        <p:nvPicPr>
          <p:cNvPr id="14339" name="Picture 2" descr="C:\Users\Monemizadeh\Desktop\تصاویر متحرک\حاشیه ها\f_flower559m_4bvb1d7d38.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6800" y="5286375"/>
            <a:ext cx="5878513" cy="109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4" descr="E:\Power\sent\مطالب پاورپوینت بصورت ورد و پی دی اف\حضرت فاطمه زهرا س\حضرت زهراس\تصاویر زیبا\BABOL-MADAR48.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4572000"/>
            <a:ext cx="2500313"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dissolve">
                                      <p:cBhvr>
                                        <p:cTn id="7" dur="500"/>
                                        <p:tgtEl>
                                          <p:spTgt spid="4099">
                                            <p:txEl>
                                              <p:pRg st="0" end="0"/>
                                            </p:txEl>
                                          </p:spTgt>
                                        </p:tgtEl>
                                      </p:cBhvr>
                                    </p:animEffect>
                                  </p:childTnLst>
                                </p:cTn>
                              </p:par>
                              <p:par>
                                <p:cTn id="8" presetID="9" presetClass="entr" presetSubtype="0" fill="hold" nodeType="withEffect">
                                  <p:stCondLst>
                                    <p:cond delay="0"/>
                                  </p:stCondLst>
                                  <p:childTnLst>
                                    <p:set>
                                      <p:cBhvr>
                                        <p:cTn id="9" dur="1" fill="hold">
                                          <p:stCondLst>
                                            <p:cond delay="0"/>
                                          </p:stCondLst>
                                        </p:cTn>
                                        <p:tgtEl>
                                          <p:spTgt spid="4099">
                                            <p:txEl>
                                              <p:pRg st="1" end="1"/>
                                            </p:txEl>
                                          </p:spTgt>
                                        </p:tgtEl>
                                        <p:attrNameLst>
                                          <p:attrName>style.visibility</p:attrName>
                                        </p:attrNameLst>
                                      </p:cBhvr>
                                      <p:to>
                                        <p:strVal val="visible"/>
                                      </p:to>
                                    </p:set>
                                    <p:animEffect transition="in" filter="dissolve">
                                      <p:cBhvr>
                                        <p:cTn id="10" dur="500"/>
                                        <p:tgtEl>
                                          <p:spTgt spid="4099">
                                            <p:txEl>
                                              <p:pRg st="1" end="1"/>
                                            </p:txEl>
                                          </p:spTgt>
                                        </p:tgtEl>
                                      </p:cBhvr>
                                    </p:animEffect>
                                  </p:childTnLst>
                                </p:cTn>
                              </p:par>
                              <p:par>
                                <p:cTn id="11" presetID="9" presetClass="entr" presetSubtype="0" fill="hold" nodeType="withEffect">
                                  <p:stCondLst>
                                    <p:cond delay="0"/>
                                  </p:stCondLst>
                                  <p:childTnLst>
                                    <p:set>
                                      <p:cBhvr>
                                        <p:cTn id="12" dur="1" fill="hold">
                                          <p:stCondLst>
                                            <p:cond delay="0"/>
                                          </p:stCondLst>
                                        </p:cTn>
                                        <p:tgtEl>
                                          <p:spTgt spid="4099">
                                            <p:txEl>
                                              <p:pRg st="2" end="2"/>
                                            </p:txEl>
                                          </p:spTgt>
                                        </p:tgtEl>
                                        <p:attrNameLst>
                                          <p:attrName>style.visibility</p:attrName>
                                        </p:attrNameLst>
                                      </p:cBhvr>
                                      <p:to>
                                        <p:strVal val="visible"/>
                                      </p:to>
                                    </p:set>
                                    <p:animEffect transition="in" filter="dissolve">
                                      <p:cBhvr>
                                        <p:cTn id="13" dur="500"/>
                                        <p:tgtEl>
                                          <p:spTgt spid="4099">
                                            <p:txEl>
                                              <p:pRg st="2" end="2"/>
                                            </p:txEl>
                                          </p:spTgt>
                                        </p:tgtEl>
                                      </p:cBhvr>
                                    </p:animEffect>
                                  </p:childTnLst>
                                </p:cTn>
                              </p:par>
                              <p:par>
                                <p:cTn id="14" presetID="9" presetClass="entr" presetSubtype="0" fill="hold" nodeType="withEffect">
                                  <p:stCondLst>
                                    <p:cond delay="0"/>
                                  </p:stCondLst>
                                  <p:childTnLst>
                                    <p:set>
                                      <p:cBhvr>
                                        <p:cTn id="15" dur="1" fill="hold">
                                          <p:stCondLst>
                                            <p:cond delay="0"/>
                                          </p:stCondLst>
                                        </p:cTn>
                                        <p:tgtEl>
                                          <p:spTgt spid="4099">
                                            <p:txEl>
                                              <p:pRg st="3" end="3"/>
                                            </p:txEl>
                                          </p:spTgt>
                                        </p:tgtEl>
                                        <p:attrNameLst>
                                          <p:attrName>style.visibility</p:attrName>
                                        </p:attrNameLst>
                                      </p:cBhvr>
                                      <p:to>
                                        <p:strVal val="visible"/>
                                      </p:to>
                                    </p:set>
                                    <p:animEffect transition="in" filter="dissolve">
                                      <p:cBhvr>
                                        <p:cTn id="16" dur="500"/>
                                        <p:tgtEl>
                                          <p:spTgt spid="4099">
                                            <p:txEl>
                                              <p:pRg st="3" end="3"/>
                                            </p:txEl>
                                          </p:spTgt>
                                        </p:tgtEl>
                                      </p:cBhvr>
                                    </p:animEffect>
                                  </p:childTnLst>
                                </p:cTn>
                              </p:par>
                              <p:par>
                                <p:cTn id="17" presetID="9" presetClass="entr" presetSubtype="0" fill="hold" nodeType="withEffect">
                                  <p:stCondLst>
                                    <p:cond delay="0"/>
                                  </p:stCondLst>
                                  <p:childTnLst>
                                    <p:set>
                                      <p:cBhvr>
                                        <p:cTn id="18" dur="1" fill="hold">
                                          <p:stCondLst>
                                            <p:cond delay="0"/>
                                          </p:stCondLst>
                                        </p:cTn>
                                        <p:tgtEl>
                                          <p:spTgt spid="4099">
                                            <p:txEl>
                                              <p:pRg st="4" end="4"/>
                                            </p:txEl>
                                          </p:spTgt>
                                        </p:tgtEl>
                                        <p:attrNameLst>
                                          <p:attrName>style.visibility</p:attrName>
                                        </p:attrNameLst>
                                      </p:cBhvr>
                                      <p:to>
                                        <p:strVal val="visible"/>
                                      </p:to>
                                    </p:set>
                                    <p:animEffect transition="in" filter="dissolve">
                                      <p:cBhvr>
                                        <p:cTn id="19" dur="500"/>
                                        <p:tgtEl>
                                          <p:spTgt spid="40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ChangeArrowheads="1"/>
          </p:cNvSpPr>
          <p:nvPr>
            <p:ph type="body" idx="1"/>
          </p:nvPr>
        </p:nvSpPr>
        <p:spPr>
          <a:xfrm>
            <a:off x="214282" y="285729"/>
            <a:ext cx="8715404" cy="4286280"/>
          </a:xfrm>
          <a:ln>
            <a:miter lim="800000"/>
            <a:headEnd/>
            <a:tailEnd/>
          </a:ln>
        </p:spPr>
        <p:txBody>
          <a:bodyPr>
            <a:normAutofit fontScale="47500" lnSpcReduction="20000"/>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buFontTx/>
              <a:buNone/>
              <a:defRPr/>
            </a:pPr>
            <a:r>
              <a:rPr lang="fa-IR" sz="8400" spc="50" dirty="0" smtClean="0">
                <a:ln w="11430"/>
                <a:solidFill>
                  <a:srgbClr val="FF33CC"/>
                </a:solidFill>
                <a:effectLst>
                  <a:outerShdw blurRad="76200" dist="50800" dir="5400000" algn="tl" rotWithShape="0">
                    <a:srgbClr val="000000">
                      <a:alpha val="65000"/>
                    </a:srgbClr>
                  </a:outerShdw>
                </a:effectLst>
                <a:cs typeface="B Mitra"/>
              </a:rPr>
              <a:t>نتیجه رعایت مقام مادر</a:t>
            </a:r>
          </a:p>
          <a:p>
            <a:pPr algn="ctr">
              <a:buFontTx/>
              <a:buNone/>
              <a:defRPr/>
            </a:pPr>
            <a:r>
              <a:rPr lang="fa-IR" sz="5400" spc="50" dirty="0" smtClean="0">
                <a:ln w="11430"/>
                <a:solidFill>
                  <a:srgbClr val="660033"/>
                </a:solidFill>
                <a:effectLst>
                  <a:outerShdw blurRad="76200" dist="50800" dir="5400000" algn="tl" rotWithShape="0">
                    <a:srgbClr val="000000">
                      <a:alpha val="65000"/>
                    </a:srgbClr>
                  </a:outerShdw>
                </a:effectLst>
                <a:cs typeface="B Mitra"/>
              </a:rPr>
              <a:t>جوان گفت: این زن مادر من است و هر بار که من به او غذا می‌دهم و او را سیر می‌کنم درباره من دعا می‌کند و می‌گوید خدایا به پاداش این خدماتی که فرزندم نسبت به من انجام می‌دهد او را همنشین و رفیق موسی بن عمران در بهشت برین گردان.</a:t>
            </a:r>
          </a:p>
          <a:p>
            <a:pPr algn="ctr">
              <a:buFontTx/>
              <a:buNone/>
              <a:defRPr/>
            </a:pPr>
            <a:r>
              <a:rPr lang="fa-IR" sz="5400" spc="50" dirty="0" smtClean="0">
                <a:ln w="11430"/>
                <a:solidFill>
                  <a:srgbClr val="660033"/>
                </a:solidFill>
                <a:effectLst>
                  <a:outerShdw blurRad="76200" dist="50800" dir="5400000" algn="tl" rotWithShape="0">
                    <a:srgbClr val="000000">
                      <a:alpha val="65000"/>
                    </a:srgbClr>
                  </a:outerShdw>
                </a:effectLst>
                <a:cs typeface="B Mitra"/>
              </a:rPr>
              <a:t>هنگامی که حضرت موسی این جریان را شنید تکانی خورد و به جوان مژده داد که دعای مادر درباره تو مستجاب گردیده است.</a:t>
            </a:r>
          </a:p>
          <a:p>
            <a:pPr algn="ctr">
              <a:buFontTx/>
              <a:buNone/>
              <a:defRPr/>
            </a:pPr>
            <a:r>
              <a:rPr lang="fa-IR" sz="5400" spc="50" dirty="0" smtClean="0">
                <a:ln w="11430"/>
                <a:solidFill>
                  <a:srgbClr val="660033"/>
                </a:solidFill>
                <a:effectLst>
                  <a:outerShdw blurRad="76200" dist="50800" dir="5400000" algn="tl" rotWithShape="0">
                    <a:srgbClr val="000000">
                      <a:alpha val="65000"/>
                    </a:srgbClr>
                  </a:outerShdw>
                </a:effectLst>
                <a:cs typeface="B Mitra"/>
              </a:rPr>
              <a:t>رعایت نمودن حقوق پدر و مادر، اینگونه موفقیتهای دنیوی و معنوی نصیب فرزندان می‌سازد پس در احترام به آنها و ادا حقوق آنان کوشا باشیم</a:t>
            </a:r>
          </a:p>
        </p:txBody>
      </p:sp>
      <p:pic>
        <p:nvPicPr>
          <p:cNvPr id="15363" name="Picture 3" descr="E:\Power\sent\مطالب پاورپوینت بصورت ورد و پی دی اف\حضرت فاطمه زهرا س\حضرت زهراس\تصاویر زیبا\Copy of 20784849792842749814.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57375" y="3810000"/>
            <a:ext cx="5357813"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Effect transition="in" filter="randombar(horizontal)">
                                      <p:cBhvr>
                                        <p:cTn id="7" dur="500"/>
                                        <p:tgtEl>
                                          <p:spTgt spid="4099">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4099">
                                            <p:txEl>
                                              <p:pRg st="1" end="1"/>
                                            </p:txEl>
                                          </p:spTgt>
                                        </p:tgtEl>
                                        <p:attrNameLst>
                                          <p:attrName>style.visibility</p:attrName>
                                        </p:attrNameLst>
                                      </p:cBhvr>
                                      <p:to>
                                        <p:strVal val="visible"/>
                                      </p:to>
                                    </p:set>
                                    <p:animEffect transition="in" filter="randombar(horizontal)">
                                      <p:cBhvr>
                                        <p:cTn id="10" dur="500"/>
                                        <p:tgtEl>
                                          <p:spTgt spid="4099">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4099">
                                            <p:txEl>
                                              <p:pRg st="2" end="2"/>
                                            </p:txEl>
                                          </p:spTgt>
                                        </p:tgtEl>
                                        <p:attrNameLst>
                                          <p:attrName>style.visibility</p:attrName>
                                        </p:attrNameLst>
                                      </p:cBhvr>
                                      <p:to>
                                        <p:strVal val="visible"/>
                                      </p:to>
                                    </p:set>
                                    <p:animEffect transition="in" filter="randombar(horizontal)">
                                      <p:cBhvr>
                                        <p:cTn id="13" dur="500"/>
                                        <p:tgtEl>
                                          <p:spTgt spid="4099">
                                            <p:txEl>
                                              <p:pRg st="2" end="2"/>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4099">
                                            <p:txEl>
                                              <p:pRg st="3" end="3"/>
                                            </p:txEl>
                                          </p:spTgt>
                                        </p:tgtEl>
                                        <p:attrNameLst>
                                          <p:attrName>style.visibility</p:attrName>
                                        </p:attrNameLst>
                                      </p:cBhvr>
                                      <p:to>
                                        <p:strVal val="visible"/>
                                      </p:to>
                                    </p:set>
                                    <p:animEffect transition="in" filter="randombar(horizontal)">
                                      <p:cBhvr>
                                        <p:cTn id="16" dur="500"/>
                                        <p:tgtEl>
                                          <p:spTgt spid="40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lum/>
          </a:blip>
          <a:srcRect/>
          <a:stretch>
            <a:fillRect t="-40000" b="-40000"/>
          </a:stretch>
        </a:blipFill>
        <a:effectLst/>
      </p:bgPr>
    </p:bg>
    <p:spTree>
      <p:nvGrpSpPr>
        <p:cNvPr id="1" name=""/>
        <p:cNvGrpSpPr/>
        <p:nvPr/>
      </p:nvGrpSpPr>
      <p:grpSpPr>
        <a:xfrm>
          <a:off x="0" y="0"/>
          <a:ext cx="0" cy="0"/>
          <a:chOff x="0" y="0"/>
          <a:chExt cx="0" cy="0"/>
        </a:xfrm>
      </p:grpSpPr>
      <p:pic>
        <p:nvPicPr>
          <p:cNvPr id="16386" name="Picture 4" descr="E:\Power\sent\مطالب پاورپوینت بصورت ورد و پی دی اف\حضرت فاطمه زهرا س\حضرت زهراس\تصاویر زیبا\babolgif-mader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71500" y="214313"/>
            <a:ext cx="19050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lum/>
          </a:blip>
          <a:srcRect/>
          <a:stretch>
            <a:fillRect t="-2000" b="-2000"/>
          </a:stretch>
        </a:blipFill>
        <a:effectLst/>
      </p:bgPr>
    </p:bg>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endParaRPr lang="en-US" smtClean="0"/>
          </a:p>
        </p:txBody>
      </p:sp>
      <p:sp>
        <p:nvSpPr>
          <p:cNvPr id="17411" name="Content Placeholder 2"/>
          <p:cNvSpPr>
            <a:spLocks noGrp="1"/>
          </p:cNvSpPr>
          <p:nvPr>
            <p:ph idx="1"/>
          </p:nvPr>
        </p:nvSpPr>
        <p:spPr/>
        <p:txBody>
          <a:bodyPr/>
          <a:lstStyle/>
          <a:p>
            <a:endParaRPr lang="en-US" smtClean="0"/>
          </a:p>
        </p:txBody>
      </p:sp>
    </p:spTree>
  </p:cSld>
  <p:clrMapOvr>
    <a:masterClrMapping/>
  </p:clrMapOvr>
  <p:transition spd="med">
    <p:fade thruBlk="1"/>
  </p:transition>
  <p:timing>
    <p:tnLst>
      <p:par>
        <p:cTn id="1" dur="indefinite" restart="never" nodeType="tmRoot"/>
      </p:par>
    </p:tnLst>
  </p:timing>
</p:sld>
</file>

<file path=ppt/theme/theme1.xml><?xml version="1.0" encoding="utf-8"?>
<a:theme xmlns:a="http://schemas.openxmlformats.org/drawingml/2006/main" name="Essence of time design template">
  <a:themeElements>
    <a:clrScheme name="Essence of time design template 12">
      <a:dk1>
        <a:srgbClr val="808080"/>
      </a:dk1>
      <a:lt1>
        <a:srgbClr val="FFFFFF"/>
      </a:lt1>
      <a:dk2>
        <a:srgbClr val="003D7A"/>
      </a:dk2>
      <a:lt2>
        <a:srgbClr val="808080"/>
      </a:lt2>
      <a:accent1>
        <a:srgbClr val="BBE0E3"/>
      </a:accent1>
      <a:accent2>
        <a:srgbClr val="333399"/>
      </a:accent2>
      <a:accent3>
        <a:srgbClr val="FFFFFF"/>
      </a:accent3>
      <a:accent4>
        <a:srgbClr val="6C6C6C"/>
      </a:accent4>
      <a:accent5>
        <a:srgbClr val="DAEDEF"/>
      </a:accent5>
      <a:accent6>
        <a:srgbClr val="2D2D8A"/>
      </a:accent6>
      <a:hlink>
        <a:srgbClr val="009999"/>
      </a:hlink>
      <a:folHlink>
        <a:srgbClr val="99CC00"/>
      </a:folHlink>
    </a:clrScheme>
    <a:fontScheme name="Essence of time design template">
      <a:majorFont>
        <a:latin typeface="Impact"/>
        <a:ea typeface=""/>
        <a:cs typeface="Arial"/>
      </a:majorFont>
      <a:minorFont>
        <a:latin typeface="Tahom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Tahoma" pitchFamily="34"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non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Tahoma" pitchFamily="34" charset="0"/>
            <a:cs typeface="Arial" charset="0"/>
          </a:defRPr>
        </a:defPPr>
      </a:lstStyle>
    </a:lnDef>
  </a:objectDefaults>
  <a:extraClrSchemeLst>
    <a:extraClrScheme>
      <a:clrScheme name="Essence of time design template 1">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ssence of time design template 2">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ssence of time design template 3">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ssence of time design template 4">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ssence of time design template 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ssence of time design template 6">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ssence of time design template 7">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ssence of time design template 8">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ssence of time design template 9">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ssence of time design template 10">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ssence of time design template 11">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Essence of time design template 12">
        <a:dk1>
          <a:srgbClr val="808080"/>
        </a:dk1>
        <a:lt1>
          <a:srgbClr val="FFFFFF"/>
        </a:lt1>
        <a:dk2>
          <a:srgbClr val="003D7A"/>
        </a:dk2>
        <a:lt2>
          <a:srgbClr val="808080"/>
        </a:lt2>
        <a:accent1>
          <a:srgbClr val="BBE0E3"/>
        </a:accent1>
        <a:accent2>
          <a:srgbClr val="333399"/>
        </a:accent2>
        <a:accent3>
          <a:srgbClr val="FFFFFF"/>
        </a:accent3>
        <a:accent4>
          <a:srgbClr val="6C6C6C"/>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Dr.mobini</Template>
  <TotalTime>471</TotalTime>
  <Words>833</Words>
  <Application>Microsoft Office PowerPoint</Application>
  <PresentationFormat>On-screen Show (4:3)</PresentationFormat>
  <Paragraphs>28</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B Mitra</vt:lpstr>
      <vt:lpstr>B Titr</vt:lpstr>
      <vt:lpstr>Impact</vt:lpstr>
      <vt:lpstr>Monotype Corsiva</vt:lpstr>
      <vt:lpstr>Tahoma</vt:lpstr>
      <vt:lpstr>Essence of time design template</vt:lpstr>
      <vt:lpstr>PowerPoint Presentation</vt:lpstr>
      <vt:lpstr>مقام مادر</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حکایت های مدیریتی</dc:title>
  <dc:creator>IBM_USER</dc:creator>
  <cp:lastModifiedBy>DadeFam-43262657</cp:lastModifiedBy>
  <cp:revision>93</cp:revision>
  <dcterms:created xsi:type="dcterms:W3CDTF">2007-04-28T14:15:33Z</dcterms:created>
  <dcterms:modified xsi:type="dcterms:W3CDTF">2023-07-31T02:38:26Z</dcterms:modified>
</cp:coreProperties>
</file>