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23" r:id="rId3"/>
    <p:sldId id="331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3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265" autoAdjust="0"/>
    <p:restoredTop sz="94434" autoAdjust="0"/>
  </p:normalViewPr>
  <p:slideViewPr>
    <p:cSldViewPr snapToGrid="0">
      <p:cViewPr varScale="1">
        <p:scale>
          <a:sx n="77" d="100"/>
          <a:sy n="77" d="100"/>
        </p:scale>
        <p:origin x="-86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71499" y="2279177"/>
            <a:ext cx="69603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گوناگونی جانداران</a:t>
            </a:r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 </a:t>
            </a:r>
            <a:endParaRPr lang="en-US" sz="5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67786" y="4735773"/>
            <a:ext cx="3684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مژگان خانی زاده</a:t>
            </a:r>
            <a:endParaRPr lang="en-US" sz="28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4394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713" y="1825625"/>
            <a:ext cx="11430000" cy="4351338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کلید شناسایی دوراهی </a:t>
            </a:r>
            <a:endParaRPr lang="en-US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زیست شناساین به منظور مطالعه و استفاده از جاندارن آن ها را در گروه های متفاوتی قرار می دهند . یک اصل کلی وجود دارد و آن این که دانشمندان جاندارنی که به هم شبیه ترند را در یک گروه قرار می دهند ویژگی های مشترک مثل : محل زیستگاه ، ساختمان بدن ، شکل و ساختمان گل و دانه و .........................................</a:t>
            </a:r>
            <a:endParaRPr lang="en-US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6591" y="2087218"/>
            <a:ext cx="11459817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600" b="1" dirty="0" smtClean="0">
                <a:solidFill>
                  <a:srgbClr val="FF0000"/>
                </a:solidFill>
                <a:cs typeface="B Nazanin" pitchFamily="2" charset="-78"/>
              </a:rPr>
              <a:t>طبقه بندی </a:t>
            </a:r>
            <a:r>
              <a:rPr lang="fa-IR" sz="26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 </a:t>
            </a:r>
            <a:r>
              <a:rPr lang="fa-IR" sz="2600" b="1" dirty="0" smtClean="0">
                <a:cs typeface="B Nazanin" pitchFamily="2" charset="-78"/>
              </a:rPr>
              <a:t>قرار دادن جاندارن با ویژگی های مشترک ، در گروه های مشخص ، طبقه بندی نام دارد .</a:t>
            </a:r>
            <a:endParaRPr lang="en-US" sz="26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قدم اول در طبق  بندی ، بررسی شباهت ها و تفاون ها در صفات ظاهری جانداران است . معمولا صفتی را برای طبقه بندی در نظر می گیریم که بتواند یک دو راهی ایجاد کندمثلا : جاندارای که در کتاب نام برده همگی دو تا چشم دارند ، پس نمی توانیم به یک دوراهی برسیم ام در مورد صفت بال ، بعضی های یک جفت با دارند و بعضی ها دو جفت بال ، یا حتی در مورد رنگ بدن ، بعضی ها سفیدند و بعضیها خالدار </a:t>
            </a:r>
            <a:r>
              <a:rPr lang="fa-IR" sz="2600" b="1" dirty="0" smtClean="0">
                <a:cs typeface="B Nazanin" pitchFamily="2" charset="-78"/>
              </a:rPr>
              <a:t>.</a:t>
            </a:r>
            <a:endParaRPr lang="en-US" sz="2600" b="1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991" y="2325755"/>
            <a:ext cx="11658599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به چنین راهنمایی که در هر مرحله  باید از بین دو حالت یکی را انتخاب کنیم ، کلید شناسایی دو </a:t>
            </a:r>
            <a:endParaRPr lang="fa-IR" sz="26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راهی </a:t>
            </a:r>
            <a:r>
              <a:rPr lang="fa-IR" sz="2600" b="1" dirty="0" smtClean="0">
                <a:cs typeface="B Nazanin" pitchFamily="2" charset="-78"/>
              </a:rPr>
              <a:t>می گوییم </a:t>
            </a:r>
            <a:r>
              <a:rPr lang="fa-IR" sz="2600" b="1" dirty="0" smtClean="0">
                <a:cs typeface="B Nazanin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کلید شناسایی ، مجموعه ای از پرسش هاست که بر اساس ویژگی های جانداران تهیه شده و به کمک آن ها می توان نام جانداران را پیدا کرد .</a:t>
            </a:r>
            <a:endParaRPr lang="en-US" sz="26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تاچند قرن پیش ، دانشمندان نیز ، جانداران و گیاهان رافقط بر اساس صفت های ظاهری گروه بندی می کردند .</a:t>
            </a:r>
            <a:endParaRPr lang="en-US" sz="26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600" b="1" dirty="0" smtClean="0">
                <a:cs typeface="B Nazanin" pitchFamily="2" charset="-78"/>
              </a:rPr>
              <a:t>ارسطو ، فیلسوف یونانی جانوران را در سه گروه و گیاهان را هم در سه گروه قرار داد </a:t>
            </a:r>
            <a:r>
              <a:rPr lang="fa-IR" sz="2600" b="1" dirty="0" smtClean="0">
                <a:cs typeface="B Nazanin" pitchFamily="2" charset="-78"/>
              </a:rPr>
              <a:t>.</a:t>
            </a:r>
            <a:endParaRPr lang="en-US" sz="26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6713" y="1858617"/>
            <a:ext cx="1129085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جانوران 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الف) آنهایی که در خشکی راه می روند   </a:t>
            </a:r>
            <a:endParaRPr lang="fa-IR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</a:t>
            </a:r>
            <a:r>
              <a:rPr lang="fa-IR" sz="2800" b="1" dirty="0" smtClean="0">
                <a:cs typeface="B Nazanin" pitchFamily="2" charset="-78"/>
              </a:rPr>
              <a:t>) جانورانی که در آب شنا می کنند      </a:t>
            </a:r>
            <a:endParaRPr lang="fa-IR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ج</a:t>
            </a:r>
            <a:r>
              <a:rPr lang="fa-IR" sz="2800" b="1" dirty="0" smtClean="0">
                <a:cs typeface="B Nazanin" pitchFamily="2" charset="-78"/>
              </a:rPr>
              <a:t>) آنهایی که در هوا پرواز می کنند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گیاهان 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: </a:t>
            </a:r>
            <a:endParaRPr lang="fa-IR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الف</a:t>
            </a:r>
            <a:r>
              <a:rPr lang="fa-IR" sz="2800" b="1" dirty="0" smtClean="0">
                <a:cs typeface="B Nazanin" pitchFamily="2" charset="-78"/>
              </a:rPr>
              <a:t>) علف ها                ب) درختچه ها                         ج) درخت ها  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3183" y="2241352"/>
            <a:ext cx="1091316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عصر حاضر علاوه بر صفات ظاهری به ساختار های داخلی پیکر جاندران نیز توجه می شود . مثلا بودن یا نبودن ستون مهرها ها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کرم خاکی و مار از نظر شکل ظاهری شبیه هم هستند ولی مار ستون مهر ه دارد و کرم خاکی جزو بی مهره هاست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بنابراین در گروه بندی جانداران علوه بر صفت ظاهری به ساختارهای داخلی و حتی شباهت های بین مولکول های تشکیل دهنده ی سلول جانداران نیز توجه می شود .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4339" y="2156791"/>
            <a:ext cx="1093304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هر جانداری در کره ی زمین در یکی از این سلسله ها قرار می گیرد . هر یک از این سلسله ها خودشان به جندین و جند زیر گروه تقسیم می شوند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آخرین گروه «گونه» نام دارد . افراد یک گونه در ویژگی مهم دارند :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1-بیشترین </a:t>
            </a:r>
            <a:r>
              <a:rPr lang="fa-IR" sz="2800" b="1" dirty="0" smtClean="0">
                <a:cs typeface="B Nazanin" pitchFamily="2" charset="-78"/>
              </a:rPr>
              <a:t>شباهت را به یکدیگر دارند                   </a:t>
            </a:r>
            <a:endParaRPr lang="fa-IR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2- </a:t>
            </a:r>
            <a:r>
              <a:rPr lang="fa-IR" sz="2800" b="1" dirty="0" smtClean="0">
                <a:cs typeface="B Nazanin" pitchFamily="2" charset="-78"/>
              </a:rPr>
              <a:t>می توانند از طریق تولید مثل زاده هایی شبیه خود به وجود بیاورند 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5253" y="2445025"/>
            <a:ext cx="11072191" cy="3950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گروه بندی که در سلسه های انجام می ود ، به ترتیب از بالا به پایین شاهد گروه هایی به نام شاخه ، رده ، راسته ، خانواده ، جنس و درنهایت گونه هستیم .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مثلا جانوران به دو شاخه ی مهره داران و بی مهره ها تقسیم می شوند . خود شاخه ی مهره داران به پنج رده پستانداران ، پرندگان ، دوزیستان ، خزندگان  و ماهی ها تقسیم بندی می شود هر رده خودش به چندین راسته و الی </a:t>
            </a:r>
            <a:r>
              <a:rPr lang="fa-IR" sz="2800" b="1" dirty="0" smtClean="0">
                <a:cs typeface="B Nazanin" pitchFamily="2" charset="-78"/>
              </a:rPr>
              <a:t>آخر. 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8330" y="1669774"/>
            <a:ext cx="7285383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گیاهان :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1- بدون </a:t>
            </a:r>
            <a:r>
              <a:rPr lang="fa-IR" sz="2800" b="1" dirty="0" smtClean="0">
                <a:cs typeface="B Nazanin" pitchFamily="2" charset="-78"/>
              </a:rPr>
              <a:t>آوند : خزه ها </a:t>
            </a:r>
            <a:endParaRPr lang="fa-IR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2- آوند </a:t>
            </a:r>
            <a:r>
              <a:rPr lang="fa-IR" sz="2800" b="1" dirty="0" smtClean="0">
                <a:cs typeface="B Nazanin" pitchFamily="2" charset="-78"/>
              </a:rPr>
              <a:t>دار </a:t>
            </a:r>
            <a:r>
              <a:rPr lang="fa-IR" sz="2800" b="1" dirty="0" smtClean="0">
                <a:cs typeface="B Nazanin" pitchFamily="2" charset="-78"/>
              </a:rPr>
              <a:t>:</a:t>
            </a: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الف) بدون دانه مثل سرخس ها </a:t>
            </a:r>
            <a:endParaRPr lang="en-US" sz="2800" b="1" dirty="0">
              <a:cs typeface="B Nazanin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r="1221" b="15619"/>
          <a:stretch>
            <a:fillRect/>
          </a:stretch>
        </p:blipFill>
        <p:spPr bwMode="auto">
          <a:xfrm>
            <a:off x="4661452" y="4406038"/>
            <a:ext cx="6082748" cy="2094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8330" y="1669774"/>
            <a:ext cx="7285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س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8330" y="1669774"/>
            <a:ext cx="7285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س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8330" y="1669774"/>
            <a:ext cx="7285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س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8330" y="1669774"/>
            <a:ext cx="7285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س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19900" b="1" dirty="0" smtClean="0">
                <a:solidFill>
                  <a:srgbClr val="FF0000"/>
                </a:solidFill>
                <a:cs typeface="B Nazanin" pitchFamily="2" charset="-78"/>
              </a:rPr>
              <a:t>پایان </a:t>
            </a:r>
            <a:endParaRPr lang="en-US" sz="199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573</Words>
  <Application>Microsoft Office PowerPoint</Application>
  <PresentationFormat>Custom</PresentationFormat>
  <Paragraphs>38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88</cp:revision>
  <dcterms:created xsi:type="dcterms:W3CDTF">2015-07-06T05:06:21Z</dcterms:created>
  <dcterms:modified xsi:type="dcterms:W3CDTF">2015-10-05T08:39:58Z</dcterms:modified>
</cp:coreProperties>
</file>