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notesMasterIdLst>
    <p:notesMasterId r:id="rId24"/>
  </p:notesMasterIdLst>
  <p:sldIdLst>
    <p:sldId id="263" r:id="rId2"/>
    <p:sldId id="339" r:id="rId3"/>
    <p:sldId id="358" r:id="rId4"/>
    <p:sldId id="359" r:id="rId5"/>
    <p:sldId id="360" r:id="rId6"/>
    <p:sldId id="291" r:id="rId7"/>
    <p:sldId id="308" r:id="rId8"/>
    <p:sldId id="309" r:id="rId9"/>
    <p:sldId id="304" r:id="rId10"/>
    <p:sldId id="293" r:id="rId11"/>
    <p:sldId id="294" r:id="rId12"/>
    <p:sldId id="297" r:id="rId13"/>
    <p:sldId id="299" r:id="rId14"/>
    <p:sldId id="302" r:id="rId15"/>
    <p:sldId id="303" r:id="rId16"/>
    <p:sldId id="306" r:id="rId17"/>
    <p:sldId id="298" r:id="rId18"/>
    <p:sldId id="307" r:id="rId19"/>
    <p:sldId id="310" r:id="rId20"/>
    <p:sldId id="313" r:id="rId21"/>
    <p:sldId id="337" r:id="rId22"/>
    <p:sldId id="314" r:id="rId2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0000"/>
    <a:srgbClr val="FFCC00"/>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010" autoAdjust="0"/>
    <p:restoredTop sz="92017" autoAdjust="0"/>
  </p:normalViewPr>
  <p:slideViewPr>
    <p:cSldViewPr>
      <p:cViewPr varScale="1">
        <p:scale>
          <a:sx n="68" d="100"/>
          <a:sy n="68" d="100"/>
        </p:scale>
        <p:origin x="630" y="78"/>
      </p:cViewPr>
      <p:guideLst>
        <p:guide orient="horz" pos="2160"/>
        <p:guide pos="2880"/>
      </p:guideLst>
    </p:cSldViewPr>
  </p:slideViewPr>
  <p:notesTextViewPr>
    <p:cViewPr>
      <p:scale>
        <a:sx n="100" d="100"/>
        <a:sy n="100" d="100"/>
      </p:scale>
      <p:origin x="0" y="0"/>
    </p:cViewPr>
  </p:notesTextViewPr>
  <p:notesViewPr>
    <p:cSldViewPr>
      <p:cViewPr varScale="1">
        <p:scale>
          <a:sx n="88" d="100"/>
          <a:sy n="88" d="100"/>
        </p:scale>
        <p:origin x="-3858" y="-12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FF891014-8550-49E5-A684-CEFF3FDADF5C}" type="datetimeFigureOut">
              <a:rPr lang="fa-IR" smtClean="0"/>
              <a:pPr/>
              <a:t>1441/04/28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B2A62AFF-1BEF-42BF-9844-17D4B7830DB0}" type="slidenum">
              <a:rPr lang="fa-IR" smtClean="0"/>
              <a:pPr/>
              <a:t>‹#›</a:t>
            </a:fld>
            <a:endParaRPr lang="fa-IR"/>
          </a:p>
        </p:txBody>
      </p:sp>
    </p:spTree>
    <p:extLst>
      <p:ext uri="{BB962C8B-B14F-4D97-AF65-F5344CB8AC3E}">
        <p14:creationId xmlns:p14="http://schemas.microsoft.com/office/powerpoint/2010/main" val="281695327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114076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319640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45141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713691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530532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r>
              <a:rPr lang="fa-IR" sz="1200" b="0" i="0" kern="1200" dirty="0" smtClean="0">
                <a:solidFill>
                  <a:schemeClr val="tx1"/>
                </a:solidFill>
                <a:effectLst/>
                <a:latin typeface="+mn-lt"/>
                <a:ea typeface="+mn-ea"/>
                <a:cs typeface="+mn-cs"/>
              </a:rPr>
              <a:t>آزمایش مارتین سلیگمن (</a:t>
            </a:r>
            <a:r>
              <a:rPr lang="en-US" sz="1200" b="0" i="0" kern="1200" dirty="0" smtClean="0">
                <a:solidFill>
                  <a:schemeClr val="tx1"/>
                </a:solidFill>
                <a:effectLst/>
                <a:latin typeface="+mn-lt"/>
                <a:ea typeface="+mn-ea"/>
                <a:cs typeface="+mn-cs"/>
              </a:rPr>
              <a:t>Martin Seligman): (</a:t>
            </a:r>
            <a:r>
              <a:rPr lang="fa-IR" sz="1200" b="0" i="0" kern="1200" dirty="0" smtClean="0">
                <a:solidFill>
                  <a:schemeClr val="tx1"/>
                </a:solidFill>
                <a:effectLst/>
                <a:latin typeface="+mn-lt"/>
                <a:ea typeface="+mn-ea"/>
                <a:cs typeface="+mn-cs"/>
              </a:rPr>
              <a:t>روانشناس آمریکایی)</a:t>
            </a:r>
          </a:p>
          <a:p>
            <a:pPr rtl="1"/>
            <a:r>
              <a:rPr lang="fa-IR" sz="1200" b="0" i="0" kern="1200" dirty="0" smtClean="0">
                <a:solidFill>
                  <a:schemeClr val="tx1"/>
                </a:solidFill>
                <a:effectLst/>
                <a:latin typeface="+mn-lt"/>
                <a:ea typeface="+mn-ea"/>
                <a:cs typeface="+mn-cs"/>
              </a:rPr>
              <a:t>سه گروه سگ:‌گروه اول می خورد و می خوابید و هر وقت می خواست قفس را ترک می کرد!‌ ۰خودم هم نفهمیدم به چه دردی می خوردن اینا!</a:t>
            </a:r>
          </a:p>
          <a:p>
            <a:pPr rtl="1"/>
            <a:r>
              <a:rPr lang="fa-IR" sz="1200" b="0" i="0" kern="1200" dirty="0" smtClean="0">
                <a:solidFill>
                  <a:schemeClr val="tx1"/>
                </a:solidFill>
                <a:effectLst/>
                <a:latin typeface="+mn-lt"/>
                <a:ea typeface="+mn-ea"/>
                <a:cs typeface="+mn-cs"/>
              </a:rPr>
              <a:t>گروه دوم و گروه سوم از بین سگ های دو قلو انتخاب شده بودند. در هر دو قفس قفل بود و شوک الکتریکی برابری (میزان، زمان و ...) وارد می شد.</a:t>
            </a:r>
          </a:p>
          <a:p>
            <a:pPr rtl="1"/>
            <a:r>
              <a:rPr lang="fa-IR" sz="1200" b="0" i="0" kern="1200" dirty="0" smtClean="0">
                <a:solidFill>
                  <a:schemeClr val="tx1"/>
                </a:solidFill>
                <a:effectLst/>
                <a:latin typeface="+mn-lt"/>
                <a:ea typeface="+mn-ea"/>
                <a:cs typeface="+mn-cs"/>
              </a:rPr>
              <a:t>در قفس دوم اهرمی تعبیه شده بود که اگر سگ ها به آن برخورد می کردند شوک (برای هر دو گروه) قطع می شد. اهرمی هم در گروه سوم قرار داده شده بود که هیچ کاری نمی کرد.</a:t>
            </a:r>
          </a:p>
          <a:p>
            <a:pPr rtl="1"/>
            <a:r>
              <a:rPr lang="fa-IR" sz="1200" b="0" i="0" kern="1200" dirty="0" smtClean="0">
                <a:solidFill>
                  <a:schemeClr val="tx1"/>
                </a:solidFill>
                <a:effectLst/>
                <a:latin typeface="+mn-lt"/>
                <a:ea typeface="+mn-ea"/>
                <a:cs typeface="+mn-cs"/>
              </a:rPr>
              <a:t>بعد از مدتی گروه دوم شرطی شده بودند که به محض وارد شدن شوک، اهرم را فشار دهند. در همین حال گروه سوم هیچ تلاشی نمی کردند.</a:t>
            </a:r>
          </a:p>
          <a:p>
            <a:pPr rtl="1"/>
            <a:r>
              <a:rPr lang="fa-IR" sz="1200" b="0" i="0" kern="1200" dirty="0" smtClean="0">
                <a:solidFill>
                  <a:schemeClr val="tx1"/>
                </a:solidFill>
                <a:effectLst/>
                <a:latin typeface="+mn-lt"/>
                <a:ea typeface="+mn-ea"/>
                <a:cs typeface="+mn-cs"/>
              </a:rPr>
              <a:t>شوکی که هر دو گروه می کشیدند برابر بود. چون با پریدن سگهای گروه دوم روی اهرم، سگهای گروه سوم هم از شوک رها می شدند.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فاز بعدی آزمایش این بود که اهرم گروه ۳ نیز فعال گردید، یعنی آنها هم می توانستند با پریدن بر روی اهرم شوک را قطع کنند. ولی آنها همچنان زوزه کشان می نشستند و زجر می کشیدند تا شوک خود به خود قطع شود.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در فاز ۳ که نکات بسیار تاسف آمیزی درماندگی در آن نهفته است،‌ اهرم های هر دو گروه را از کار انداختند. اما راه فراری از قفس باز کردند.</a:t>
            </a:r>
          </a:p>
          <a:p>
            <a:pPr rtl="1"/>
            <a:r>
              <a:rPr lang="fa-IR" sz="1200" b="0" i="0" kern="1200" dirty="0" smtClean="0">
                <a:solidFill>
                  <a:schemeClr val="tx1"/>
                </a:solidFill>
                <a:effectLst/>
                <a:latin typeface="+mn-lt"/>
                <a:ea typeface="+mn-ea"/>
                <a:cs typeface="+mn-cs"/>
              </a:rPr>
              <a:t>سگ های گروه دوم بعد از وارد شدن شوک وقتی دیدند که اهرم دیگر آن خاصیت سابق را ندارد، سراغ راههای دیگر رفتند و در نهایت راه خروج را یافتند و فرار کردند. اما قل هایشان در گروه ۳،‌ باز هم زوزه کشیدند و از جایشان تکان نخوردند و باز هم منتظر ماندند تا عذابشان تمام شود.</a:t>
            </a:r>
          </a:p>
          <a:p>
            <a:pPr rtl="1"/>
            <a:r>
              <a:rPr lang="fa-IR" sz="1200" b="0" i="0" kern="1200" dirty="0" smtClean="0">
                <a:solidFill>
                  <a:schemeClr val="tx1"/>
                </a:solidFill>
                <a:effectLst/>
                <a:latin typeface="+mn-lt"/>
                <a:ea typeface="+mn-ea"/>
                <a:cs typeface="+mn-cs"/>
              </a:rPr>
              <a:t>حتی زمانی که فرصتی برای فرار داشتند، آنها یاد گرفته بودند که ناگزیرند و ناچارند و باید به سرنوشتی که دیگران برایشان رقم زده اند، تن دهند.</a:t>
            </a:r>
          </a:p>
          <a:p>
            <a:pPr rtl="1"/>
            <a:r>
              <a:rPr lang="fa-IR" sz="1200" b="0" i="0" kern="1200" dirty="0" smtClean="0">
                <a:solidFill>
                  <a:schemeClr val="tx1"/>
                </a:solidFill>
                <a:effectLst/>
                <a:latin typeface="+mn-lt"/>
                <a:ea typeface="+mn-ea"/>
                <a:cs typeface="+mn-cs"/>
              </a:rPr>
              <a:t>در حقیقت، افسردگی (‍یکی از پاسخ های) پاسخ انسان است به مجموعه ای از تلاشهای نافرجام.</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یکی دیگر از نکات جذاب در مورد درماندگی آموخته شده انسانی، این نکته است که انسان ها با نگاه به همدیگر هم می توانند درماندگی را بیاموزند! یعنی وقتی انسانی، هم نوع خود را مشاهده می کند که تلاشش در تغییر نتایج بی حاصل است، خود او نیز درماندگی را یاد می گیرد.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گاهی اوقات درماندگی فرد فقط در یک حیطه باقی می ماند، ولی در بسیاری موارد با گسترده تر شدن درماندگی فرد (زمان، موقعیت ها و ...)،  فرد درماندگی را به سایر حیطه ها نیز بسط می دهد.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افراد بدبین،‌ افرادی هستند که بیشترین آزار را از درماندگی اموخته شده دیده اند: کسانی که اتفاقات بد را ثابت و دایمی می دانند (</a:t>
            </a:r>
            <a:r>
              <a:rPr lang="en-US" sz="1200" b="0" i="0" kern="1200" dirty="0" smtClean="0">
                <a:solidFill>
                  <a:schemeClr val="tx1"/>
                </a:solidFill>
                <a:effectLst/>
                <a:latin typeface="+mn-lt"/>
                <a:ea typeface="+mn-ea"/>
                <a:cs typeface="+mn-cs"/>
              </a:rPr>
              <a:t>it will never change)‌ ، </a:t>
            </a:r>
            <a:r>
              <a:rPr lang="fa-IR" sz="1200" b="0" i="0" kern="1200" dirty="0" smtClean="0">
                <a:solidFill>
                  <a:schemeClr val="tx1"/>
                </a:solidFill>
                <a:effectLst/>
                <a:latin typeface="+mn-lt"/>
                <a:ea typeface="+mn-ea"/>
                <a:cs typeface="+mn-cs"/>
              </a:rPr>
              <a:t>به لحاظ شخصی ("</a:t>
            </a:r>
            <a:r>
              <a:rPr lang="en-US" sz="1200" b="0" i="0" kern="1200" dirty="0" smtClean="0">
                <a:solidFill>
                  <a:schemeClr val="tx1"/>
                </a:solidFill>
                <a:effectLst/>
                <a:latin typeface="+mn-lt"/>
                <a:ea typeface="+mn-ea"/>
                <a:cs typeface="+mn-cs"/>
              </a:rPr>
              <a:t>it's my fault") </a:t>
            </a:r>
            <a:r>
              <a:rPr lang="fa-IR" sz="1200" b="0" i="0" kern="1200" dirty="0" smtClean="0">
                <a:solidFill>
                  <a:schemeClr val="tx1"/>
                </a:solidFill>
                <a:effectLst/>
                <a:latin typeface="+mn-lt"/>
                <a:ea typeface="+mn-ea"/>
                <a:cs typeface="+mn-cs"/>
              </a:rPr>
              <a:t>و به  لحاظ فراگیر ("</a:t>
            </a:r>
            <a:r>
              <a:rPr lang="en-US" sz="1200" b="0" i="0" kern="1200" dirty="0" smtClean="0">
                <a:solidFill>
                  <a:schemeClr val="tx1"/>
                </a:solidFill>
                <a:effectLst/>
                <a:latin typeface="+mn-lt"/>
                <a:ea typeface="+mn-ea"/>
                <a:cs typeface="+mn-cs"/>
              </a:rPr>
              <a:t>I can't do anything correctly")</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endParaRPr lang="en-US"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فردی که خود را در مواجهه با مشکلات بی تاثیر می بیند، در نهایت دچار مشکلاتی در زمینه های درک شناختی، فیزیولوژیکی و حل تعارض خواهد شد و ممکن است به این منتهی شود که فرد منفعل، دچار ضعف درک موقعیت و در نهایت مشکلات فیزیکی و روحی شود.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 مشکلات فیزیکی:</a:t>
            </a:r>
          </a:p>
          <a:p>
            <a:pPr rtl="1"/>
            <a:r>
              <a:rPr lang="fa-IR" sz="1200" b="0" i="0" kern="1200" dirty="0" smtClean="0">
                <a:solidFill>
                  <a:schemeClr val="tx1"/>
                </a:solidFill>
                <a:effectLst/>
                <a:latin typeface="+mn-lt"/>
                <a:ea typeface="+mn-ea"/>
                <a:cs typeface="+mn-cs"/>
              </a:rPr>
              <a:t>هر چه قدر فردی خود را در مواجهه با شرایط بی تاثیر تر ببیند، با استرس بالاتری مواجه خواهد بود. و هر چه استرس بیشتری را تجربه کنند، امید کمتری برای ایجاد تغییر در زندگی خود حس می کنند.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جوانان و والدین میانسال، کسانی که بدبین هستند، کسانی هستند که بیشتر دچار افسردگی می شوند.</a:t>
            </a:r>
          </a:p>
          <a:p>
            <a:pPr rtl="1"/>
            <a:r>
              <a:rPr lang="fa-IR" sz="1200" b="0" i="0" kern="1200" dirty="0" smtClean="0">
                <a:solidFill>
                  <a:schemeClr val="tx1"/>
                </a:solidFill>
                <a:effectLst/>
                <a:latin typeface="+mn-lt"/>
                <a:ea typeface="+mn-ea"/>
                <a:cs typeface="+mn-cs"/>
              </a:rPr>
              <a:t>افرادی که دچار مشکل بدبینی هستند، افرادی هستند که در حل مشکلات و بازسازی شناختی ضعیفتر عمل می کنند. همچنین تحقیقات نشان می دهد که افراد که بدبین هستند، نه تنها سیستم ایمنی بدنشان ضعیف تر است و بیشتر به بیماری های ساده (سر درد، تب و ...) و بیماری های سخت (حمله قلبی و ...) دچار می شوند،‌بلکه ریکاوری موثر کمتری در هنگام بروز بیماریها و رهایی از آنها دارند.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 مشکلات روانشناختی:</a:t>
            </a:r>
          </a:p>
          <a:p>
            <a:pPr rtl="1"/>
            <a:r>
              <a:rPr lang="fa-IR" sz="1200" b="0" i="0" kern="1200" dirty="0" smtClean="0">
                <a:solidFill>
                  <a:schemeClr val="tx1"/>
                </a:solidFill>
                <a:effectLst/>
                <a:latin typeface="+mn-lt"/>
                <a:ea typeface="+mn-ea"/>
                <a:cs typeface="+mn-cs"/>
              </a:rPr>
              <a:t>درماندگی آموخته شده همچنین می تواند یک مشکل انگیزشی باشد. اشخاصی که در انجام وظایف خود شکست می خورند،‌ به اشتباه نتیجه می گیرند که در پیشرفت شخصی خود هیچ تاثیری ندارند. آنها در موضوعات آکادمیک عقب می افتند و همچنین مهارتهای احتماعی ضعیفتری خواهند داشت.</a:t>
            </a:r>
          </a:p>
          <a:p>
            <a:pPr rtl="1"/>
            <a:r>
              <a:rPr lang="fa-IR" sz="1200" b="0" i="0" kern="1200" dirty="0" smtClean="0">
                <a:solidFill>
                  <a:schemeClr val="tx1"/>
                </a:solidFill>
                <a:effectLst/>
                <a:latin typeface="+mn-lt"/>
                <a:ea typeface="+mn-ea"/>
                <a:cs typeface="+mn-cs"/>
              </a:rPr>
              <a:t>افرادی که درماندگی را آموخته اند، معمولا در گذر از واحدهای درسی با مشکل بیشتری مواجه هستند و معمولا آدمهای کم انگیزه تری می شوند. نکته جالب در بحث انگیزش درونی آنها این است که آنها، در درون خود، از درماندگی آموخته شده، به عنوان یک عذر یا سر‍‍پوش استفاده می کنند تا در برابر مشکلاتی که در مدرسه دارند رضایت درونی کسب کنند . (خودشان را اینطور راضی میکنند!)</a:t>
            </a:r>
          </a:p>
          <a:p>
            <a:pPr rtl="1"/>
            <a:r>
              <a:rPr lang="fa-IR" sz="1200" b="0" i="0" kern="1200" dirty="0" smtClean="0">
                <a:solidFill>
                  <a:schemeClr val="tx1"/>
                </a:solidFill>
                <a:effectLst/>
                <a:latin typeface="+mn-lt"/>
                <a:ea typeface="+mn-ea"/>
                <a:cs typeface="+mn-cs"/>
              </a:rPr>
              <a:t>همچنین انسان هایی که درماندگی را آموخته اند، برای اینکه احترام بیشتری داشته باشند، معمولا اقدام به کارهایی که ریسک داشته باشد نمیکنند تا از شکست فرار کنند. یعنی منفعل تر خواهند شد.</a:t>
            </a:r>
          </a:p>
          <a:p>
            <a:pPr rtl="1"/>
            <a:r>
              <a:rPr lang="fa-IR" sz="1200" b="0" i="0" kern="1200" dirty="0" smtClean="0">
                <a:solidFill>
                  <a:schemeClr val="tx1"/>
                </a:solidFill>
                <a:effectLst/>
                <a:latin typeface="+mn-lt"/>
                <a:ea typeface="+mn-ea"/>
                <a:cs typeface="+mn-cs"/>
              </a:rPr>
              <a:t/>
            </a:r>
            <a:br>
              <a:rPr lang="fa-IR" sz="1200" b="0" i="0" kern="1200" dirty="0" smtClean="0">
                <a:solidFill>
                  <a:schemeClr val="tx1"/>
                </a:solidFill>
                <a:effectLst/>
                <a:latin typeface="+mn-lt"/>
                <a:ea typeface="+mn-ea"/>
                <a:cs typeface="+mn-cs"/>
              </a:rPr>
            </a:br>
            <a:endParaRPr lang="fa-IR" sz="1200" b="0" i="0" kern="1200" dirty="0" smtClean="0">
              <a:solidFill>
                <a:schemeClr val="tx1"/>
              </a:solidFill>
              <a:effectLst/>
              <a:latin typeface="+mn-lt"/>
              <a:ea typeface="+mn-ea"/>
              <a:cs typeface="+mn-cs"/>
            </a:endParaRPr>
          </a:p>
          <a:p>
            <a:pPr rtl="1"/>
            <a:r>
              <a:rPr lang="fa-IR" sz="1200" b="0" i="0" kern="1200" dirty="0" smtClean="0">
                <a:solidFill>
                  <a:schemeClr val="tx1"/>
                </a:solidFill>
                <a:effectLst/>
                <a:latin typeface="+mn-lt"/>
                <a:ea typeface="+mn-ea"/>
                <a:cs typeface="+mn-cs"/>
              </a:rPr>
              <a:t>* مشکلات و تاثیرات احتماعی:</a:t>
            </a:r>
          </a:p>
          <a:p>
            <a:pPr rtl="1"/>
            <a:r>
              <a:rPr lang="fa-IR" sz="1200" b="0" i="0" kern="1200" dirty="0" smtClean="0">
                <a:solidFill>
                  <a:schemeClr val="tx1"/>
                </a:solidFill>
                <a:effectLst/>
                <a:latin typeface="+mn-lt"/>
                <a:ea typeface="+mn-ea"/>
                <a:cs typeface="+mn-cs"/>
              </a:rPr>
              <a:t>کودک آزاری می تواند یکی از نتایج ساده درماندگی باشد. کودک آزاری دقیقا زمانی رخ می دهد که فرد بزرگسال در مواجهه با کودک حس می کند که به بن بست رسیده است و راههای دیگر نیز جواب نمی دهد. , و بنابراین دست از تلاش  بر می دارد.</a:t>
            </a:r>
          </a:p>
          <a:p>
            <a:pPr rtl="1"/>
            <a:r>
              <a:rPr lang="fa-IR" sz="1200" b="0" i="0" kern="1200" dirty="0" smtClean="0">
                <a:solidFill>
                  <a:schemeClr val="tx1"/>
                </a:solidFill>
                <a:effectLst/>
                <a:latin typeface="+mn-lt"/>
                <a:ea typeface="+mn-ea"/>
                <a:cs typeface="+mn-cs"/>
              </a:rPr>
              <a:t>یکی دیگر از درماندگی های اجتماعی، خجالت (کم رویی) و تنهایی است. </a:t>
            </a:r>
          </a:p>
          <a:p>
            <a:pPr rtl="1"/>
            <a:r>
              <a:rPr lang="fa-IR" sz="1200" b="0" i="0" kern="1200" dirty="0" smtClean="0">
                <a:solidFill>
                  <a:schemeClr val="tx1"/>
                </a:solidFill>
                <a:effectLst/>
                <a:latin typeface="+mn-lt"/>
                <a:ea typeface="+mn-ea"/>
                <a:cs typeface="+mn-cs"/>
              </a:rPr>
              <a:t>از دیگر مشکلاتی که می شوند در اجتماع به آن اشاره کرد،‌مشکلاتی از این نوع است که فرد خود را در تغییر شرایط کل بی تاثیر می داند و حتی توجیه کاری نکردنش را هم همین می داند.</a:t>
            </a:r>
          </a:p>
          <a:p>
            <a:pPr rtl="1"/>
            <a:r>
              <a:rPr lang="fa-IR" sz="1200" b="0" i="0" kern="1200" dirty="0" smtClean="0">
                <a:solidFill>
                  <a:schemeClr val="tx1"/>
                </a:solidFill>
                <a:effectLst/>
                <a:latin typeface="+mn-lt"/>
                <a:ea typeface="+mn-ea"/>
                <a:cs typeface="+mn-cs"/>
              </a:rPr>
              <a:t>(مترجم:‌در جنبش های اجتماعی و برخوردهای اجتماعی این چند ساله، رگ و ریشه این ماجرا را می توان در ایران و خودمان ببینیم!)</a:t>
            </a:r>
          </a:p>
          <a:p>
            <a:endParaRPr lang="en-US" dirty="0"/>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880473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978411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5808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410995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17331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153383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42753575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544290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546057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32714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3253546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731450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903912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B8D50C-29E7-4B08-B578-5D00D5D2328F}"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703359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92A756B-CD55-4038-86EE-FB8790D8BC02}" type="datetimeFigureOut">
              <a:rPr lang="en-US" smtClean="0">
                <a:solidFill>
                  <a:srgbClr val="EEECE1">
                    <a:shade val="90000"/>
                  </a:srgbClr>
                </a:solidFill>
              </a:rPr>
              <a:pPr/>
              <a:t>12/25/2019</a:t>
            </a:fld>
            <a:endParaRPr lang="en-US">
              <a:solidFill>
                <a:srgbClr val="EEECE1">
                  <a:shade val="90000"/>
                </a:srgbClr>
              </a:solidFill>
            </a:endParaRPr>
          </a:p>
        </p:txBody>
      </p:sp>
      <p:sp>
        <p:nvSpPr>
          <p:cNvPr id="19" name="Footer Placeholder 18"/>
          <p:cNvSpPr>
            <a:spLocks noGrp="1"/>
          </p:cNvSpPr>
          <p:nvPr>
            <p:ph type="ftr" sz="quarter" idx="11"/>
          </p:nvPr>
        </p:nvSpPr>
        <p:spPr/>
        <p:txBody>
          <a:bodyPr/>
          <a:lstStyle/>
          <a:p>
            <a:endParaRPr lang="en-US">
              <a:solidFill>
                <a:srgbClr val="EEECE1">
                  <a:shade val="90000"/>
                </a:srgbClr>
              </a:solidFill>
            </a:endParaRPr>
          </a:p>
        </p:txBody>
      </p:sp>
      <p:sp>
        <p:nvSpPr>
          <p:cNvPr id="27" name="Slide Number Placeholder 26"/>
          <p:cNvSpPr>
            <a:spLocks noGrp="1"/>
          </p:cNvSpPr>
          <p:nvPr>
            <p:ph type="sldNum" sz="quarter" idx="12"/>
          </p:nvPr>
        </p:nvSpPr>
        <p:spPr/>
        <p:txBody>
          <a:bodyPr/>
          <a:lstStyle/>
          <a:p>
            <a:fld id="{9257E36D-E9A4-4C5D-96D0-4C241F58BB97}" type="slidenum">
              <a:rPr lang="en-US" smtClean="0">
                <a:solidFill>
                  <a:srgbClr val="EEECE1">
                    <a:shade val="90000"/>
                  </a:srgbClr>
                </a:solidFill>
              </a:rPr>
              <a:pPr/>
              <a:t>‹#›</a:t>
            </a:fld>
            <a:endParaRPr lang="en-US">
              <a:solidFill>
                <a:srgbClr val="EEECE1">
                  <a:shade val="90000"/>
                </a:srgbClr>
              </a:solidFill>
            </a:endParaRPr>
          </a:p>
        </p:txBody>
      </p:sp>
    </p:spTree>
    <p:extLst>
      <p:ext uri="{BB962C8B-B14F-4D97-AF65-F5344CB8AC3E}">
        <p14:creationId xmlns:p14="http://schemas.microsoft.com/office/powerpoint/2010/main" val="3888609353"/>
      </p:ext>
    </p:extLst>
  </p:cSld>
  <p:clrMapOvr>
    <a:overrideClrMapping bg1="dk1" tx1="lt1" bg2="dk2" tx2="lt2" accent1="accent1" accent2="accent2" accent3="accent3" accent4="accent4" accent5="accent5" accent6="accent6" hlink="hlink" folHlink="folHlink"/>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rtl="1">
              <a:defRPr>
                <a:cs typeface="B Lotus" pitchFamily="2" charset="-78"/>
              </a:defRPr>
            </a:lvl1pPr>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lvl1pPr algn="r" rtl="1">
              <a:defRPr>
                <a:cs typeface="B Lotus" pitchFamily="2" charset="-78"/>
              </a:defRPr>
            </a:lvl1pPr>
            <a:lvl2pPr algn="r" rtl="1">
              <a:defRPr>
                <a:cs typeface="B Lotus" pitchFamily="2" charset="-78"/>
              </a:defRPr>
            </a:lvl2pPr>
            <a:lvl3pPr algn="r" rtl="1">
              <a:defRPr>
                <a:cs typeface="B Lotus" pitchFamily="2" charset="-78"/>
              </a:defRPr>
            </a:lvl3pPr>
            <a:lvl4pPr algn="r" rtl="1">
              <a:defRPr>
                <a:cs typeface="B Lotus" pitchFamily="2" charset="-78"/>
              </a:defRPr>
            </a:lvl4pPr>
            <a:lvl5pPr algn="r" rtl="1">
              <a:defRPr>
                <a:cs typeface="B Lotus" pitchFamily="2" charset="-78"/>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5" name="Footer Placeholder 4"/>
          <p:cNvSpPr>
            <a:spLocks noGrp="1"/>
          </p:cNvSpPr>
          <p:nvPr>
            <p:ph type="ftr" sz="quarter" idx="11"/>
          </p:nvPr>
        </p:nvSpPr>
        <p:spPr/>
        <p:txBody>
          <a:bodyPr/>
          <a:lstStyle/>
          <a:p>
            <a:endParaRPr lang="en-US">
              <a:solidFill>
                <a:srgbClr val="1F497D">
                  <a:shade val="90000"/>
                </a:srgbClr>
              </a:solidFill>
            </a:endParaRPr>
          </a:p>
        </p:txBody>
      </p:sp>
      <p:sp>
        <p:nvSpPr>
          <p:cNvPr id="6" name="Slide Number Placeholder 5"/>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159736213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92A756B-CD55-4038-86EE-FB8790D8BC02}" type="datetimeFigureOut">
              <a:rPr lang="en-US" smtClean="0">
                <a:solidFill>
                  <a:srgbClr val="EEECE1">
                    <a:shade val="90000"/>
                  </a:srgbClr>
                </a:solidFill>
              </a:rPr>
              <a:pPr/>
              <a:t>12/25/2019</a:t>
            </a:fld>
            <a:endParaRPr lang="en-US">
              <a:solidFill>
                <a:srgbClr val="EEECE1">
                  <a:shade val="90000"/>
                </a:srgbClr>
              </a:solidFill>
            </a:endParaRPr>
          </a:p>
        </p:txBody>
      </p:sp>
      <p:sp>
        <p:nvSpPr>
          <p:cNvPr id="5" name="Footer Placeholder 4"/>
          <p:cNvSpPr>
            <a:spLocks noGrp="1"/>
          </p:cNvSpPr>
          <p:nvPr>
            <p:ph type="ftr" sz="quarter" idx="11"/>
          </p:nvPr>
        </p:nvSpPr>
        <p:spPr/>
        <p:txBody>
          <a:bodyPr/>
          <a:lstStyle/>
          <a:p>
            <a:endParaRPr lang="en-US">
              <a:solidFill>
                <a:srgbClr val="EEECE1">
                  <a:shade val="90000"/>
                </a:srgbClr>
              </a:solidFill>
            </a:endParaRPr>
          </a:p>
        </p:txBody>
      </p:sp>
      <p:sp>
        <p:nvSpPr>
          <p:cNvPr id="6" name="Slide Number Placeholder 5"/>
          <p:cNvSpPr>
            <a:spLocks noGrp="1"/>
          </p:cNvSpPr>
          <p:nvPr>
            <p:ph type="sldNum" sz="quarter" idx="12"/>
          </p:nvPr>
        </p:nvSpPr>
        <p:spPr/>
        <p:txBody>
          <a:bodyPr/>
          <a:lstStyle/>
          <a:p>
            <a:fld id="{9257E36D-E9A4-4C5D-96D0-4C241F58BB97}" type="slidenum">
              <a:rPr lang="en-US" smtClean="0">
                <a:solidFill>
                  <a:srgbClr val="EEECE1">
                    <a:shade val="90000"/>
                  </a:srgbClr>
                </a:solidFill>
              </a:rPr>
              <a:pPr/>
              <a:t>‹#›</a:t>
            </a:fld>
            <a:endParaRPr lang="en-US">
              <a:solidFill>
                <a:srgbClr val="EEECE1">
                  <a:shade val="90000"/>
                </a:srgbClr>
              </a:solidFill>
            </a:endParaRPr>
          </a:p>
        </p:txBody>
      </p:sp>
    </p:spTree>
    <p:extLst>
      <p:ext uri="{BB962C8B-B14F-4D97-AF65-F5344CB8AC3E}">
        <p14:creationId xmlns:p14="http://schemas.microsoft.com/office/powerpoint/2010/main" val="1052334914"/>
      </p:ext>
    </p:extLst>
  </p:cSld>
  <p:clrMapOvr>
    <a:overrideClrMapping bg1="dk1" tx1="lt1" bg2="dk2" tx2="lt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6" name="Footer Placeholder 5"/>
          <p:cNvSpPr>
            <a:spLocks noGrp="1"/>
          </p:cNvSpPr>
          <p:nvPr>
            <p:ph type="ftr" sz="quarter" idx="11"/>
          </p:nvPr>
        </p:nvSpPr>
        <p:spPr/>
        <p:txBody>
          <a:bodyPr/>
          <a:lstStyle/>
          <a:p>
            <a:endParaRPr lang="en-US">
              <a:solidFill>
                <a:srgbClr val="1F497D">
                  <a:shade val="90000"/>
                </a:srgbClr>
              </a:solidFill>
            </a:endParaRPr>
          </a:p>
        </p:txBody>
      </p:sp>
      <p:sp>
        <p:nvSpPr>
          <p:cNvPr id="7" name="Slide Number Placeholder 6"/>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396481706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8" name="Footer Placeholder 7"/>
          <p:cNvSpPr>
            <a:spLocks noGrp="1"/>
          </p:cNvSpPr>
          <p:nvPr>
            <p:ph type="ftr" sz="quarter" idx="11"/>
          </p:nvPr>
        </p:nvSpPr>
        <p:spPr/>
        <p:txBody>
          <a:bodyPr/>
          <a:lstStyle/>
          <a:p>
            <a:endParaRPr lang="en-US">
              <a:solidFill>
                <a:srgbClr val="1F497D">
                  <a:shade val="90000"/>
                </a:srgbClr>
              </a:solidFill>
            </a:endParaRPr>
          </a:p>
        </p:txBody>
      </p:sp>
      <p:sp>
        <p:nvSpPr>
          <p:cNvPr id="9" name="Slide Number Placeholder 8"/>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86954012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4" name="Footer Placeholder 3"/>
          <p:cNvSpPr>
            <a:spLocks noGrp="1"/>
          </p:cNvSpPr>
          <p:nvPr>
            <p:ph type="ftr" sz="quarter" idx="11"/>
          </p:nvPr>
        </p:nvSpPr>
        <p:spPr/>
        <p:txBody>
          <a:bodyPr/>
          <a:lstStyle/>
          <a:p>
            <a:endParaRPr lang="en-US">
              <a:solidFill>
                <a:srgbClr val="1F497D">
                  <a:shade val="90000"/>
                </a:srgbClr>
              </a:solidFill>
            </a:endParaRPr>
          </a:p>
        </p:txBody>
      </p:sp>
      <p:sp>
        <p:nvSpPr>
          <p:cNvPr id="5" name="Slide Number Placeholder 4"/>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62874133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3" name="Footer Placeholder 2"/>
          <p:cNvSpPr>
            <a:spLocks noGrp="1"/>
          </p:cNvSpPr>
          <p:nvPr>
            <p:ph type="ftr" sz="quarter" idx="11"/>
          </p:nvPr>
        </p:nvSpPr>
        <p:spPr/>
        <p:txBody>
          <a:bodyPr/>
          <a:lstStyle/>
          <a:p>
            <a:endParaRPr lang="en-US">
              <a:solidFill>
                <a:srgbClr val="1F497D">
                  <a:shade val="90000"/>
                </a:srgbClr>
              </a:solidFill>
            </a:endParaRPr>
          </a:p>
        </p:txBody>
      </p:sp>
      <p:sp>
        <p:nvSpPr>
          <p:cNvPr id="4" name="Slide Number Placeholder 3"/>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2773361398"/>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6" name="Footer Placeholder 5"/>
          <p:cNvSpPr>
            <a:spLocks noGrp="1"/>
          </p:cNvSpPr>
          <p:nvPr>
            <p:ph type="ftr" sz="quarter" idx="11"/>
          </p:nvPr>
        </p:nvSpPr>
        <p:spPr/>
        <p:txBody>
          <a:bodyPr/>
          <a:lstStyle/>
          <a:p>
            <a:endParaRPr lang="en-US">
              <a:solidFill>
                <a:srgbClr val="1F497D">
                  <a:shade val="90000"/>
                </a:srgbClr>
              </a:solidFill>
            </a:endParaRPr>
          </a:p>
        </p:txBody>
      </p:sp>
      <p:sp>
        <p:nvSpPr>
          <p:cNvPr id="7" name="Slide Number Placeholder 6"/>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116830204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6" name="Footer Placeholder 5"/>
          <p:cNvSpPr>
            <a:spLocks noGrp="1"/>
          </p:cNvSpPr>
          <p:nvPr>
            <p:ph type="ftr" sz="quarter" idx="11"/>
          </p:nvPr>
        </p:nvSpPr>
        <p:spPr/>
        <p:txBody>
          <a:bodyPr/>
          <a:lstStyle/>
          <a:p>
            <a:endParaRPr lang="en-US">
              <a:solidFill>
                <a:srgbClr val="1F497D">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algn="l" rtl="0"/>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algn="l" rtl="0"/>
            <a:endParaRPr lang="en-US">
              <a:solidFill>
                <a:prstClr val="black"/>
              </a:solidFill>
            </a:endParaRPr>
          </a:p>
        </p:txBody>
      </p:sp>
    </p:spTree>
    <p:extLst>
      <p:ext uri="{BB962C8B-B14F-4D97-AF65-F5344CB8AC3E}">
        <p14:creationId xmlns:p14="http://schemas.microsoft.com/office/powerpoint/2010/main" val="3512572950"/>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5" name="Footer Placeholder 4"/>
          <p:cNvSpPr>
            <a:spLocks noGrp="1"/>
          </p:cNvSpPr>
          <p:nvPr>
            <p:ph type="ftr" sz="quarter" idx="11"/>
          </p:nvPr>
        </p:nvSpPr>
        <p:spPr/>
        <p:txBody>
          <a:bodyPr/>
          <a:lstStyle/>
          <a:p>
            <a:endParaRPr lang="en-US">
              <a:solidFill>
                <a:srgbClr val="1F497D">
                  <a:shade val="90000"/>
                </a:srgbClr>
              </a:solidFill>
            </a:endParaRPr>
          </a:p>
        </p:txBody>
      </p:sp>
      <p:sp>
        <p:nvSpPr>
          <p:cNvPr id="6" name="Slide Number Placeholder 5"/>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226877337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2A756B-CD55-4038-86EE-FB8790D8BC02}" type="datetimeFigureOut">
              <a:rPr lang="en-US" smtClean="0">
                <a:solidFill>
                  <a:srgbClr val="1F497D">
                    <a:shade val="90000"/>
                  </a:srgbClr>
                </a:solidFill>
              </a:rPr>
              <a:pPr/>
              <a:t>12/25/2019</a:t>
            </a:fld>
            <a:endParaRPr lang="en-US">
              <a:solidFill>
                <a:srgbClr val="1F497D">
                  <a:shade val="90000"/>
                </a:srgbClr>
              </a:solidFill>
            </a:endParaRPr>
          </a:p>
        </p:txBody>
      </p:sp>
      <p:sp>
        <p:nvSpPr>
          <p:cNvPr id="5" name="Footer Placeholder 4"/>
          <p:cNvSpPr>
            <a:spLocks noGrp="1"/>
          </p:cNvSpPr>
          <p:nvPr>
            <p:ph type="ftr" sz="quarter" idx="11"/>
          </p:nvPr>
        </p:nvSpPr>
        <p:spPr/>
        <p:txBody>
          <a:bodyPr/>
          <a:lstStyle/>
          <a:p>
            <a:endParaRPr lang="en-US">
              <a:solidFill>
                <a:srgbClr val="1F497D">
                  <a:shade val="90000"/>
                </a:srgbClr>
              </a:solidFill>
            </a:endParaRPr>
          </a:p>
        </p:txBody>
      </p:sp>
      <p:sp>
        <p:nvSpPr>
          <p:cNvPr id="6" name="Slide Number Placeholder 5"/>
          <p:cNvSpPr>
            <a:spLocks noGrp="1"/>
          </p:cNvSpPr>
          <p:nvPr>
            <p:ph type="sldNum" sz="quarter" idx="12"/>
          </p:nvPr>
        </p:nvSpPr>
        <p:spPr/>
        <p:txBody>
          <a:bodyPr/>
          <a:lstStyle/>
          <a:p>
            <a:fld id="{9257E36D-E9A4-4C5D-96D0-4C241F58BB97}" type="slidenum">
              <a:rPr lang="en-US" smtClean="0">
                <a:solidFill>
                  <a:srgbClr val="1F497D">
                    <a:shade val="90000"/>
                  </a:srgbClr>
                </a:solidFill>
              </a:rPr>
              <a:pPr/>
              <a:t>‹#›</a:t>
            </a:fld>
            <a:endParaRPr lang="en-US">
              <a:solidFill>
                <a:srgbClr val="1F497D">
                  <a:shade val="90000"/>
                </a:srgbClr>
              </a:solidFill>
            </a:endParaRPr>
          </a:p>
        </p:txBody>
      </p:sp>
    </p:spTree>
    <p:extLst>
      <p:ext uri="{BB962C8B-B14F-4D97-AF65-F5344CB8AC3E}">
        <p14:creationId xmlns:p14="http://schemas.microsoft.com/office/powerpoint/2010/main" val="370803841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20000"/>
                <a:lumOff val="80000"/>
              </a:schemeClr>
            </a:gs>
            <a:gs pos="25000">
              <a:schemeClr val="accent1">
                <a:lumMod val="20000"/>
                <a:lumOff val="80000"/>
              </a:schemeClr>
            </a:gs>
            <a:gs pos="100000">
              <a:schemeClr val="bg2"/>
            </a:gs>
          </a:gsLst>
          <a:path path="circle">
            <a:fillToRect l="10000" t="110000" r="10000" b="100000"/>
          </a:path>
          <a:tileRect/>
        </a:gra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algn="l" rtl="0"/>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algn="l" rtl="0"/>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rtl="0"/>
            <a:fld id="{592A756B-CD55-4038-86EE-FB8790D8BC02}" type="datetimeFigureOut">
              <a:rPr lang="en-US" smtClean="0">
                <a:solidFill>
                  <a:srgbClr val="1F497D">
                    <a:shade val="90000"/>
                  </a:srgbClr>
                </a:solidFill>
              </a:rPr>
              <a:pPr rtl="0"/>
              <a:t>12/25/2019</a:t>
            </a:fld>
            <a:endParaRPr lang="en-US">
              <a:solidFill>
                <a:srgbClr val="1F497D">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rtl="0"/>
            <a:endParaRPr lang="en-US">
              <a:solidFill>
                <a:srgbClr val="1F497D">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rtl="0"/>
            <a:fld id="{9257E36D-E9A4-4C5D-96D0-4C241F58BB97}" type="slidenum">
              <a:rPr lang="en-US" smtClean="0">
                <a:solidFill>
                  <a:srgbClr val="1F497D">
                    <a:shade val="90000"/>
                  </a:srgbClr>
                </a:solidFill>
              </a:rPr>
              <a:pPr rtl="0"/>
              <a:t>‹#›</a:t>
            </a:fld>
            <a:endParaRPr lang="en-US">
              <a:solidFill>
                <a:srgbClr val="1F497D">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algn="l" rtl="0"/>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algn="l" rtl="0"/>
              <a:endParaRPr lang="en-US">
                <a:solidFill>
                  <a:prstClr val="black"/>
                </a:solidFill>
              </a:endParaRPr>
            </a:p>
          </p:txBody>
        </p:sp>
      </p:grpSp>
    </p:spTree>
    <p:extLst>
      <p:ext uri="{BB962C8B-B14F-4D97-AF65-F5344CB8AC3E}">
        <p14:creationId xmlns:p14="http://schemas.microsoft.com/office/powerpoint/2010/main" val="286128693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bahadorbromand@gmail.com"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845841" y="1330315"/>
            <a:ext cx="7542583" cy="2923877"/>
          </a:xfrm>
          <a:prstGeom prst="rect">
            <a:avLst/>
          </a:prstGeom>
          <a:noFill/>
        </p:spPr>
        <p:txBody>
          <a:bodyPr wrap="square" rtlCol="1">
            <a:spAutoFit/>
          </a:bodyPr>
          <a:lstStyle/>
          <a:p>
            <a:pPr algn="ct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انگیزش - موانع و محرک‌های یادگیری</a:t>
            </a:r>
          </a:p>
          <a:p>
            <a:pPr algn="ctr"/>
            <a:endParaRPr lang="fa-IR" sz="2800" b="1" dirty="0" smtClean="0">
              <a:solidFill>
                <a:srgbClr val="FFC000"/>
              </a:solidFill>
              <a:cs typeface="B Lotus" pitchFamily="2" charset="-78"/>
            </a:endParaRPr>
          </a:p>
          <a:p>
            <a:pPr algn="ctr"/>
            <a:endParaRPr lang="fa-IR" sz="2800" b="1" dirty="0" smtClean="0">
              <a:solidFill>
                <a:srgbClr val="FFC000"/>
              </a:solidFill>
              <a:cs typeface="B Lotus" pitchFamily="2" charset="-78"/>
            </a:endParaRPr>
          </a:p>
          <a:p>
            <a:pPr algn="ctr"/>
            <a:endParaRPr lang="fa-IR" sz="2800" b="1" dirty="0" smtClean="0">
              <a:solidFill>
                <a:srgbClr val="FFC000"/>
              </a:solidFill>
              <a:cs typeface="B Lotus" pitchFamily="2" charset="-78"/>
            </a:endParaRPr>
          </a:p>
          <a:p>
            <a:pPr algn="ctr"/>
            <a:endParaRPr lang="fa-IR" sz="2800" b="1" dirty="0" smtClean="0">
              <a:solidFill>
                <a:srgbClr val="FFC000"/>
              </a:solidFill>
              <a:cs typeface="B Lotus" pitchFamily="2" charset="-78"/>
            </a:endParaRPr>
          </a:p>
          <a:p>
            <a:pPr algn="ctr"/>
            <a:endParaRPr lang="fa-IR" sz="2800" b="1" dirty="0" smtClean="0">
              <a:solidFill>
                <a:srgbClr val="FFC000"/>
              </a:solidFill>
              <a:cs typeface="B Lotus" pitchFamily="2" charset="-78"/>
            </a:endParaRPr>
          </a:p>
        </p:txBody>
      </p:sp>
      <p:sp>
        <p:nvSpPr>
          <p:cNvPr id="18" name="TextBox 17"/>
          <p:cNvSpPr txBox="1"/>
          <p:nvPr/>
        </p:nvSpPr>
        <p:spPr>
          <a:xfrm>
            <a:off x="7236296" y="622429"/>
            <a:ext cx="2051720" cy="707886"/>
          </a:xfrm>
          <a:prstGeom prst="rect">
            <a:avLst/>
          </a:prstGeom>
          <a:noFill/>
        </p:spPr>
        <p:txBody>
          <a:bodyPr wrap="square" rtlCol="1">
            <a:spAutoFit/>
          </a:bodyPr>
          <a:lstStyle/>
          <a:p>
            <a:pPr algn="ctr"/>
            <a:r>
              <a:rPr lang="fa-IR" sz="2000" b="1" dirty="0" smtClean="0">
                <a:effectLst>
                  <a:outerShdw blurRad="38100" dist="38100" dir="2700000" algn="tl">
                    <a:srgbClr val="000000">
                      <a:alpha val="43137"/>
                    </a:srgbClr>
                  </a:outerShdw>
                </a:effectLst>
                <a:cs typeface="B Lotus" pitchFamily="2" charset="-78"/>
              </a:rPr>
              <a:t>یا لطیف</a:t>
            </a:r>
          </a:p>
          <a:p>
            <a:pPr algn="ctr"/>
            <a:endParaRPr lang="fa-IR" sz="2000" b="1" dirty="0" smtClean="0">
              <a:effectLst>
                <a:outerShdw blurRad="38100" dist="38100" dir="2700000" algn="tl">
                  <a:srgbClr val="000000">
                    <a:alpha val="43137"/>
                  </a:srgbClr>
                </a:outerShdw>
              </a:effectLst>
              <a:cs typeface="B Lotus" pitchFamily="2" charset="-78"/>
            </a:endParaRPr>
          </a:p>
        </p:txBody>
      </p:sp>
    </p:spTree>
    <p:extLst>
      <p:ext uri="{BB962C8B-B14F-4D97-AF65-F5344CB8AC3E}">
        <p14:creationId xmlns:p14="http://schemas.microsoft.com/office/powerpoint/2010/main" val="233532240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671770" y="1244162"/>
            <a:ext cx="3743325" cy="1127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fa-IR" sz="2800" kern="0" dirty="0" smtClean="0">
                <a:solidFill>
                  <a:srgbClr val="FF0000"/>
                </a:solidFill>
                <a:effectLst>
                  <a:outerShdw blurRad="38100" dist="38100" dir="2700000" algn="tl">
                    <a:srgbClr val="000000">
                      <a:alpha val="43137"/>
                    </a:srgbClr>
                  </a:outerShdw>
                </a:effectLst>
                <a:cs typeface="B Titr" pitchFamily="2" charset="-78"/>
              </a:rPr>
              <a:t>اهميت انگيزش</a:t>
            </a:r>
            <a:endParaRPr lang="en-US" sz="1400" kern="0" dirty="0" smtClean="0">
              <a:solidFill>
                <a:srgbClr val="FF0000"/>
              </a:solidFill>
              <a:effectLst>
                <a:outerShdw blurRad="38100" dist="38100" dir="2700000" algn="tl">
                  <a:srgbClr val="000000">
                    <a:alpha val="43137"/>
                  </a:srgbClr>
                </a:outerShdw>
              </a:effectLst>
              <a:cs typeface="B Titr" pitchFamily="2" charset="-78"/>
            </a:endParaRPr>
          </a:p>
        </p:txBody>
      </p:sp>
      <p:graphicFrame>
        <p:nvGraphicFramePr>
          <p:cNvPr id="5" name="Group 19"/>
          <p:cNvGraphicFramePr>
            <a:graphicFrameLocks noGrp="1"/>
          </p:cNvGraphicFramePr>
          <p:nvPr>
            <p:extLst/>
          </p:nvPr>
        </p:nvGraphicFramePr>
        <p:xfrm>
          <a:off x="2496246" y="2469652"/>
          <a:ext cx="3810006" cy="3170229"/>
        </p:xfrm>
        <a:graphic>
          <a:graphicData uri="http://schemas.openxmlformats.org/drawingml/2006/table">
            <a:tbl>
              <a:tblPr rtl="1"/>
              <a:tblGrid>
                <a:gridCol w="3810006"/>
              </a:tblGrid>
              <a:tr h="748629">
                <a:tc>
                  <a:txBody>
                    <a:body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ahoma"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95027">
                <a:tc>
                  <a:txBody>
                    <a:body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Tahoma" pitchFamily="34" charset="0"/>
                        <a:cs typeface="2  Zar" pitchFamily="2" charset="-78"/>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79797"/>
                    </a:solidFill>
                  </a:tcPr>
                </a:tc>
              </a:tr>
              <a:tr h="826573">
                <a:tc>
                  <a:txBody>
                    <a:bodyPr/>
                    <a:lstStyle/>
                    <a:p>
                      <a:pPr marL="0" marR="0" lvl="0" indent="0" algn="r" defTabSz="914400" rtl="1" eaLnBrk="1" fontAlgn="base" latinLnBrk="0" hangingPunct="1">
                        <a:lnSpc>
                          <a:spcPct val="100000"/>
                        </a:lnSpc>
                        <a:spcBef>
                          <a:spcPct val="20000"/>
                        </a:spcBef>
                        <a:spcAft>
                          <a:spcPct val="0"/>
                        </a:spcAft>
                        <a:buClr>
                          <a:schemeClr val="hlink"/>
                        </a:buClr>
                        <a:buSzPct val="120000"/>
                        <a:buFontTx/>
                        <a:buNone/>
                        <a:tabLst/>
                      </a:pPr>
                      <a:endPar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ahoma"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 name="Text Box 14"/>
          <p:cNvSpPr txBox="1">
            <a:spLocks noChangeArrowheads="1"/>
          </p:cNvSpPr>
          <p:nvPr/>
        </p:nvSpPr>
        <p:spPr bwMode="auto">
          <a:xfrm>
            <a:off x="6423479" y="3068960"/>
            <a:ext cx="1296987" cy="2200602"/>
          </a:xfrm>
          <a:prstGeom prst="rect">
            <a:avLst/>
          </a:prstGeom>
          <a:noFill/>
          <a:ln w="9525" algn="ctr">
            <a:noFill/>
            <a:miter lim="800000"/>
            <a:headEnd/>
            <a:tailEnd/>
          </a:ln>
        </p:spPr>
        <p:txBody>
          <a:bodyPr>
            <a:spAutoFit/>
          </a:bodyPr>
          <a:lstStyle/>
          <a:p>
            <a:pPr marL="342900" indent="-342900" algn="l">
              <a:spcBef>
                <a:spcPct val="20000"/>
              </a:spcBef>
            </a:pPr>
            <a:r>
              <a:rPr lang="fa-IR" sz="2000" b="1" dirty="0">
                <a:solidFill>
                  <a:srgbClr val="FF0000"/>
                </a:solidFill>
                <a:effectLst>
                  <a:outerShdw blurRad="38100" dist="38100" dir="2700000" algn="tl">
                    <a:srgbClr val="000000">
                      <a:alpha val="43137"/>
                    </a:srgbClr>
                  </a:outerShdw>
                </a:effectLst>
                <a:cs typeface="B Nazanin" pitchFamily="2" charset="-78"/>
              </a:rPr>
              <a:t>80 تا  90 % </a:t>
            </a:r>
          </a:p>
          <a:p>
            <a:pPr marL="342900" indent="-342900" algn="l">
              <a:spcBef>
                <a:spcPct val="20000"/>
              </a:spcBef>
              <a:buFontTx/>
              <a:buChar char="•"/>
            </a:pPr>
            <a:endParaRPr lang="fa-IR" sz="2000" b="1" dirty="0">
              <a:solidFill>
                <a:srgbClr val="FF0000"/>
              </a:solidFill>
              <a:effectLst>
                <a:outerShdw blurRad="38100" dist="38100" dir="2700000" algn="tl">
                  <a:srgbClr val="000000">
                    <a:alpha val="43137"/>
                  </a:srgbClr>
                </a:outerShdw>
              </a:effectLst>
              <a:cs typeface="B Nazanin" pitchFamily="2" charset="-78"/>
            </a:endParaRPr>
          </a:p>
          <a:p>
            <a:pPr marL="342900" indent="-342900" algn="l">
              <a:spcBef>
                <a:spcPct val="20000"/>
              </a:spcBef>
              <a:buFontTx/>
              <a:buChar char="•"/>
            </a:pPr>
            <a:endParaRPr lang="fa-IR" sz="2000" b="1" dirty="0">
              <a:solidFill>
                <a:srgbClr val="FF0000"/>
              </a:solidFill>
              <a:effectLst>
                <a:outerShdw blurRad="38100" dist="38100" dir="2700000" algn="tl">
                  <a:srgbClr val="000000">
                    <a:alpha val="43137"/>
                  </a:srgbClr>
                </a:outerShdw>
              </a:effectLst>
              <a:cs typeface="B Nazanin" pitchFamily="2" charset="-78"/>
            </a:endParaRPr>
          </a:p>
          <a:p>
            <a:pPr marL="342900" indent="-342900" algn="l">
              <a:spcBef>
                <a:spcPct val="20000"/>
              </a:spcBef>
              <a:buFontTx/>
              <a:buChar char="•"/>
            </a:pPr>
            <a:endParaRPr lang="fa-IR" sz="2000" b="1" dirty="0">
              <a:solidFill>
                <a:srgbClr val="FF0000"/>
              </a:solidFill>
              <a:effectLst>
                <a:outerShdw blurRad="38100" dist="38100" dir="2700000" algn="tl">
                  <a:srgbClr val="000000">
                    <a:alpha val="43137"/>
                  </a:srgbClr>
                </a:outerShdw>
              </a:effectLst>
              <a:cs typeface="B Nazanin" pitchFamily="2" charset="-78"/>
            </a:endParaRPr>
          </a:p>
          <a:p>
            <a:pPr marL="342900" indent="-342900" algn="l">
              <a:spcBef>
                <a:spcPct val="20000"/>
              </a:spcBef>
            </a:pPr>
            <a:r>
              <a:rPr lang="fa-IR" sz="2000" b="1" dirty="0">
                <a:solidFill>
                  <a:srgbClr val="FF0000"/>
                </a:solidFill>
                <a:effectLst>
                  <a:outerShdw blurRad="38100" dist="38100" dir="2700000" algn="tl">
                    <a:srgbClr val="000000">
                      <a:alpha val="43137"/>
                    </a:srgbClr>
                  </a:outerShdw>
                </a:effectLst>
                <a:cs typeface="B Nazanin" pitchFamily="2" charset="-78"/>
              </a:rPr>
              <a:t>20 تا 30 %</a:t>
            </a:r>
            <a:endParaRPr lang="en-US" sz="2000" b="1" dirty="0">
              <a:solidFill>
                <a:srgbClr val="FF0000"/>
              </a:solidFill>
              <a:effectLst>
                <a:outerShdw blurRad="38100" dist="38100" dir="2700000" algn="tl">
                  <a:srgbClr val="000000">
                    <a:alpha val="43137"/>
                  </a:srgbClr>
                </a:outerShdw>
              </a:effectLst>
              <a:cs typeface="B Nazanin" pitchFamily="2" charset="-78"/>
            </a:endParaRPr>
          </a:p>
          <a:p>
            <a:pPr marL="342900" indent="-342900" algn="l">
              <a:spcBef>
                <a:spcPct val="50000"/>
              </a:spcBef>
              <a:buFontTx/>
              <a:buChar char="•"/>
            </a:pPr>
            <a:endParaRPr lang="en-US" sz="1200" b="1" dirty="0">
              <a:solidFill>
                <a:srgbClr val="4E8542">
                  <a:lumMod val="75000"/>
                </a:srgbClr>
              </a:solidFill>
              <a:cs typeface="B Titr" pitchFamily="2" charset="-78"/>
            </a:endParaRPr>
          </a:p>
        </p:txBody>
      </p:sp>
      <p:sp>
        <p:nvSpPr>
          <p:cNvPr id="7" name="Text Box 17"/>
          <p:cNvSpPr txBox="1">
            <a:spLocks noChangeArrowheads="1"/>
          </p:cNvSpPr>
          <p:nvPr/>
        </p:nvSpPr>
        <p:spPr bwMode="auto">
          <a:xfrm>
            <a:off x="1405007" y="2157993"/>
            <a:ext cx="863600" cy="461665"/>
          </a:xfrm>
          <a:prstGeom prst="rect">
            <a:avLst/>
          </a:prstGeom>
          <a:noFill/>
          <a:ln w="9525" algn="ctr">
            <a:noFill/>
            <a:miter lim="800000"/>
            <a:headEnd/>
            <a:tailEnd/>
          </a:ln>
        </p:spPr>
        <p:txBody>
          <a:bodyPr>
            <a:spAutoFit/>
          </a:bodyPr>
          <a:lstStyle/>
          <a:p>
            <a:pPr marL="342900" indent="-342900" algn="ctr">
              <a:spcBef>
                <a:spcPct val="50000"/>
              </a:spcBef>
            </a:pPr>
            <a:r>
              <a:rPr lang="fa-IR" sz="2400" b="1" dirty="0">
                <a:solidFill>
                  <a:srgbClr val="FF0000"/>
                </a:solidFill>
                <a:effectLst>
                  <a:outerShdw blurRad="38100" dist="38100" dir="2700000" algn="tl">
                    <a:srgbClr val="000000">
                      <a:alpha val="43137"/>
                    </a:srgbClr>
                  </a:outerShdw>
                </a:effectLst>
                <a:cs typeface="B Nazanin" pitchFamily="2" charset="-78"/>
              </a:rPr>
              <a:t>كارايي</a:t>
            </a:r>
            <a:endParaRPr lang="en-US" sz="2400" b="1" dirty="0">
              <a:solidFill>
                <a:srgbClr val="FF0000"/>
              </a:solidFill>
              <a:effectLst>
                <a:outerShdw blurRad="38100" dist="38100" dir="2700000" algn="tl">
                  <a:srgbClr val="000000">
                    <a:alpha val="43137"/>
                  </a:srgbClr>
                </a:outerShdw>
              </a:effectLst>
              <a:cs typeface="B Nazanin" pitchFamily="2" charset="-78"/>
            </a:endParaRPr>
          </a:p>
        </p:txBody>
      </p:sp>
      <p:sp>
        <p:nvSpPr>
          <p:cNvPr id="8" name="Text Box 20"/>
          <p:cNvSpPr txBox="1">
            <a:spLocks noChangeArrowheads="1"/>
          </p:cNvSpPr>
          <p:nvPr/>
        </p:nvSpPr>
        <p:spPr bwMode="auto">
          <a:xfrm>
            <a:off x="3419872" y="5865056"/>
            <a:ext cx="1944688" cy="366712"/>
          </a:xfrm>
          <a:prstGeom prst="rect">
            <a:avLst/>
          </a:prstGeom>
          <a:noFill/>
          <a:ln w="9525">
            <a:noFill/>
            <a:miter lim="800000"/>
            <a:headEnd/>
            <a:tailEnd/>
          </a:ln>
        </p:spPr>
        <p:txBody>
          <a:bodyPr>
            <a:spAutoFit/>
          </a:bodyPr>
          <a:lstStyle/>
          <a:p>
            <a:pPr algn="ctr">
              <a:spcBef>
                <a:spcPct val="50000"/>
              </a:spcBef>
            </a:pPr>
            <a:r>
              <a:rPr lang="fa-IR" dirty="0">
                <a:solidFill>
                  <a:srgbClr val="800000"/>
                </a:solidFill>
                <a:latin typeface="Tahoma" pitchFamily="34" charset="0"/>
                <a:cs typeface="B Homa" pitchFamily="2" charset="-78"/>
              </a:rPr>
              <a:t>( ويليام جيمز )</a:t>
            </a:r>
            <a:endParaRPr lang="en-US" dirty="0">
              <a:solidFill>
                <a:srgbClr val="800000"/>
              </a:solidFill>
              <a:latin typeface="Tahoma" pitchFamily="34" charset="0"/>
              <a:cs typeface="B Homa" pitchFamily="2" charset="-78"/>
            </a:endParaRPr>
          </a:p>
        </p:txBody>
      </p:sp>
      <p:sp>
        <p:nvSpPr>
          <p:cNvPr id="9" name="Text Box 16"/>
          <p:cNvSpPr txBox="1">
            <a:spLocks noChangeArrowheads="1"/>
          </p:cNvSpPr>
          <p:nvPr/>
        </p:nvSpPr>
        <p:spPr bwMode="auto">
          <a:xfrm>
            <a:off x="2699941" y="3789040"/>
            <a:ext cx="3384550" cy="1015663"/>
          </a:xfrm>
          <a:prstGeom prst="rect">
            <a:avLst/>
          </a:prstGeom>
          <a:noFill/>
          <a:ln w="9525" algn="ctr">
            <a:noFill/>
            <a:miter lim="800000"/>
            <a:headEnd/>
            <a:tailEnd/>
          </a:ln>
        </p:spPr>
        <p:txBody>
          <a:bodyPr>
            <a:spAutoFit/>
          </a:bodyPr>
          <a:lstStyle/>
          <a:p>
            <a:pPr marL="342900" indent="-342900" algn="ctr">
              <a:spcBef>
                <a:spcPct val="20000"/>
              </a:spcBef>
            </a:pPr>
            <a:r>
              <a:rPr lang="fa-IR" sz="3000" b="1" dirty="0">
                <a:solidFill>
                  <a:srgbClr val="FF0000"/>
                </a:solidFill>
                <a:effectLst>
                  <a:outerShdw blurRad="38100" dist="38100" dir="2700000" algn="tl">
                    <a:srgbClr val="000000">
                      <a:alpha val="43137"/>
                    </a:srgbClr>
                  </a:outerShdw>
                </a:effectLst>
                <a:cs typeface="B Nazanin" pitchFamily="2" charset="-78"/>
              </a:rPr>
              <a:t>سطح تحت تأثير انگيزش </a:t>
            </a:r>
          </a:p>
          <a:p>
            <a:pPr marL="342900" indent="-342900">
              <a:spcBef>
                <a:spcPct val="50000"/>
              </a:spcBef>
              <a:buFontTx/>
              <a:buBlip>
                <a:blip r:embed="rId3"/>
              </a:buBlip>
            </a:pPr>
            <a:endParaRPr lang="en-US" sz="2000" dirty="0">
              <a:solidFill>
                <a:srgbClr val="800000"/>
              </a:solidFill>
              <a:cs typeface="B Titr" pitchFamily="2" charset="-78"/>
            </a:endParaRPr>
          </a:p>
        </p:txBody>
      </p:sp>
    </p:spTree>
    <p:extLst>
      <p:ext uri="{BB962C8B-B14F-4D97-AF65-F5344CB8AC3E}">
        <p14:creationId xmlns:p14="http://schemas.microsoft.com/office/powerpoint/2010/main" val="21331634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par>
                          <p:cTn id="8" fill="hold">
                            <p:stCondLst>
                              <p:cond delay="1000"/>
                            </p:stCondLst>
                            <p:childTnLst>
                              <p:par>
                                <p:cTn id="9" presetID="4" presetClass="emph" presetSubtype="2" fill="hold" grpId="1" nodeType="afterEffect">
                                  <p:stCondLst>
                                    <p:cond delay="0"/>
                                  </p:stCondLst>
                                  <p:childTnLst>
                                    <p:anim to="1.5" calcmode="lin" valueType="num">
                                      <p:cBhvr override="childStyle">
                                        <p:cTn id="10" dur="2000" fill="hold"/>
                                        <p:tgtEl>
                                          <p:spTgt spid="4"/>
                                        </p:tgtEl>
                                        <p:attrNameLst>
                                          <p:attrName>style.fontSize</p:attrName>
                                        </p:attrNameLst>
                                      </p:cBhvr>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par>
                          <p:cTn id="15" fill="hold">
                            <p:stCondLst>
                              <p:cond delay="0"/>
                            </p:stCondLst>
                            <p:childTnLst>
                              <p:par>
                                <p:cTn id="16" presetID="2" presetClass="entr" presetSubtype="4" fill="hold" grpId="0" nodeType="after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ppt_x"/>
                                          </p:val>
                                        </p:tav>
                                        <p:tav tm="100000">
                                          <p:val>
                                            <p:strVal val="#ppt_x"/>
                                          </p:val>
                                        </p:tav>
                                      </p:tavLst>
                                    </p:anim>
                                    <p:anim calcmode="lin" valueType="num">
                                      <p:cBhvr additive="base">
                                        <p:cTn id="19" dur="10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3"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1000"/>
                                        <p:tgtEl>
                                          <p:spTgt spid="7"/>
                                        </p:tgtEl>
                                      </p:cBhvr>
                                    </p:animEffect>
                                  </p:childTnLst>
                                </p:cTn>
                              </p:par>
                            </p:childTnLst>
                          </p:cTn>
                        </p:par>
                        <p:par>
                          <p:cTn id="24" fill="hold">
                            <p:stCondLst>
                              <p:cond delay="2500"/>
                            </p:stCondLst>
                            <p:childTnLst>
                              <p:par>
                                <p:cTn id="25" presetID="12" presetClass="entr" presetSubtype="4" fill="hold" grpId="0" nodeType="afterEffect">
                                  <p:stCondLst>
                                    <p:cond delay="500"/>
                                  </p:stCondLst>
                                  <p:iterate type="wd">
                                    <p:tmPct val="10000"/>
                                  </p:iterate>
                                  <p:childTnLst>
                                    <p:set>
                                      <p:cBhvr>
                                        <p:cTn id="26" dur="1" fill="hold">
                                          <p:stCondLst>
                                            <p:cond delay="0"/>
                                          </p:stCondLst>
                                        </p:cTn>
                                        <p:tgtEl>
                                          <p:spTgt spid="9"/>
                                        </p:tgtEl>
                                        <p:attrNameLst>
                                          <p:attrName>style.visibility</p:attrName>
                                        </p:attrNameLst>
                                      </p:cBhvr>
                                      <p:to>
                                        <p:strVal val="visible"/>
                                      </p:to>
                                    </p:set>
                                    <p:animEffect transition="in" filter="slide(fromBottom)">
                                      <p:cBhvr>
                                        <p:cTn id="27" dur="1000"/>
                                        <p:tgtEl>
                                          <p:spTgt spid="9"/>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616" y="2708920"/>
            <a:ext cx="6318448" cy="1286506"/>
          </a:xfrm>
          <a:prstGeom prst="rect">
            <a:avLst/>
          </a:prstGeom>
        </p:spPr>
        <p:txBody>
          <a:bodyPr wrap="square">
            <a:spAutoFit/>
          </a:bodyPr>
          <a:lstStyle/>
          <a:p>
            <a:pPr lvl="0" fontAlgn="base">
              <a:spcBef>
                <a:spcPct val="20000"/>
              </a:spcBef>
              <a:spcAft>
                <a:spcPct val="0"/>
              </a:spcAft>
              <a:buClr>
                <a:schemeClr val="hlink"/>
              </a:buClr>
              <a:buSzPct val="120000"/>
              <a:defRPr/>
            </a:pPr>
            <a:r>
              <a:rPr lang="ar-SA" sz="2800" dirty="0">
                <a:solidFill>
                  <a:schemeClr val="tx2">
                    <a:lumMod val="75000"/>
                  </a:schemeClr>
                </a:solidFill>
                <a:cs typeface="B Lotus" pitchFamily="2" charset="-78"/>
              </a:rPr>
              <a:t>منظور از</a:t>
            </a:r>
            <a:r>
              <a:rPr lang="ar-SA" sz="2800" dirty="0">
                <a:solidFill>
                  <a:srgbClr val="FF0000"/>
                </a:solidFill>
                <a:cs typeface="B Lotus" pitchFamily="2" charset="-78"/>
              </a:rPr>
              <a:t> </a:t>
            </a:r>
            <a:r>
              <a:rPr lang="ar-SA" sz="2800" dirty="0" smtClean="0">
                <a:solidFill>
                  <a:srgbClr val="FF0000"/>
                </a:solidFill>
                <a:cs typeface="B Lotus" pitchFamily="2" charset="-78"/>
              </a:rPr>
              <a:t>انگیزه</a:t>
            </a:r>
            <a:r>
              <a:rPr lang="fa-IR" sz="2800" dirty="0">
                <a:solidFill>
                  <a:schemeClr val="tx2">
                    <a:lumMod val="75000"/>
                  </a:schemeClr>
                </a:solidFill>
                <a:cs typeface="B Lotus" pitchFamily="2" charset="-78"/>
              </a:rPr>
              <a:t>،</a:t>
            </a:r>
            <a:r>
              <a:rPr lang="ar-SA" sz="2800" dirty="0">
                <a:solidFill>
                  <a:schemeClr val="tx2">
                    <a:lumMod val="75000"/>
                  </a:schemeClr>
                </a:solidFill>
                <a:cs typeface="B Lotus" pitchFamily="2" charset="-78"/>
              </a:rPr>
              <a:t> عامل یا عواملی است که موجود زنده از جمله انسان را به سوی فعالیتی سوق </a:t>
            </a:r>
            <a:r>
              <a:rPr lang="ar-SA" sz="2800" dirty="0" smtClean="0">
                <a:solidFill>
                  <a:schemeClr val="tx2">
                    <a:lumMod val="75000"/>
                  </a:schemeClr>
                </a:solidFill>
                <a:cs typeface="B Lotus" pitchFamily="2" charset="-78"/>
              </a:rPr>
              <a:t>می</a:t>
            </a:r>
            <a:r>
              <a:rPr lang="fa-IR" sz="2800" dirty="0" smtClean="0">
                <a:solidFill>
                  <a:schemeClr val="tx2">
                    <a:lumMod val="75000"/>
                  </a:schemeClr>
                </a:solidFill>
                <a:cs typeface="B Lotus" pitchFamily="2" charset="-78"/>
              </a:rPr>
              <a:t>‌د</a:t>
            </a:r>
            <a:r>
              <a:rPr lang="ar-SA" sz="2800" dirty="0" smtClean="0">
                <a:solidFill>
                  <a:schemeClr val="tx2">
                    <a:lumMod val="75000"/>
                  </a:schemeClr>
                </a:solidFill>
                <a:cs typeface="B Lotus" pitchFamily="2" charset="-78"/>
              </a:rPr>
              <a:t>هد</a:t>
            </a:r>
            <a:r>
              <a:rPr lang="ar-SA" sz="2800" dirty="0">
                <a:solidFill>
                  <a:schemeClr val="tx2">
                    <a:lumMod val="75000"/>
                  </a:schemeClr>
                </a:solidFill>
                <a:cs typeface="B Lotus" pitchFamily="2" charset="-78"/>
              </a:rPr>
              <a:t>. </a:t>
            </a:r>
            <a:endParaRPr lang="fa-IR" sz="2800" dirty="0">
              <a:solidFill>
                <a:schemeClr val="tx2">
                  <a:lumMod val="75000"/>
                </a:schemeClr>
              </a:solidFill>
              <a:cs typeface="B Lotus" pitchFamily="2" charset="-78"/>
            </a:endParaRPr>
          </a:p>
          <a:p>
            <a:pPr marL="342900" lvl="0" indent="-342900" fontAlgn="base">
              <a:spcBef>
                <a:spcPct val="20000"/>
              </a:spcBef>
              <a:spcAft>
                <a:spcPct val="0"/>
              </a:spcAft>
              <a:buClr>
                <a:schemeClr val="hlink"/>
              </a:buClr>
              <a:buSzPct val="120000"/>
              <a:defRPr/>
            </a:pPr>
            <a:endParaRPr lang="en-US" b="1" kern="0" dirty="0">
              <a:solidFill>
                <a:schemeClr val="bg1"/>
              </a:solidFill>
              <a:latin typeface="Tahoma" pitchFamily="34" charset="0"/>
              <a:cs typeface="B Koodak" pitchFamily="2" charset="-78"/>
            </a:endParaRPr>
          </a:p>
        </p:txBody>
      </p:sp>
      <p:sp>
        <p:nvSpPr>
          <p:cNvPr id="3" name="Rectangle 2"/>
          <p:cNvSpPr/>
          <p:nvPr/>
        </p:nvSpPr>
        <p:spPr>
          <a:xfrm>
            <a:off x="3851920" y="1124744"/>
            <a:ext cx="4572000" cy="1046440"/>
          </a:xfrm>
          <a:prstGeom prst="rect">
            <a:avLst/>
          </a:prstGeom>
        </p:spPr>
        <p:txBody>
          <a:bodyPr>
            <a:spAutoFit/>
          </a:bodyPr>
          <a:lstStyle/>
          <a:p>
            <a:pPr lvl="0" fontAlgn="base">
              <a:spcBef>
                <a:spcPct val="0"/>
              </a:spcBef>
              <a:spcAft>
                <a:spcPct val="0"/>
              </a:spcAft>
              <a:defRPr/>
            </a:pPr>
            <a:r>
              <a:rPr lang="fa-IR" sz="4400" b="1" dirty="0">
                <a:solidFill>
                  <a:schemeClr val="tx2">
                    <a:lumMod val="75000"/>
                  </a:schemeClr>
                </a:solidFill>
                <a:effectLst>
                  <a:outerShdw blurRad="38100" dist="38100" dir="2700000" algn="tl">
                    <a:srgbClr val="000000">
                      <a:alpha val="43137"/>
                    </a:srgbClr>
                  </a:outerShdw>
                </a:effectLst>
                <a:cs typeface="B Lotus" pitchFamily="2" charset="-78"/>
              </a:rPr>
              <a:t>انگیزه </a:t>
            </a: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چیست؟ </a:t>
            </a:r>
            <a:r>
              <a:rPr lang="fa-IR" b="1" kern="0" dirty="0">
                <a:solidFill>
                  <a:srgbClr val="800000"/>
                </a:solidFill>
                <a:cs typeface="B Titr" pitchFamily="2" charset="-78"/>
              </a:rPr>
              <a:t/>
            </a:r>
            <a:br>
              <a:rPr lang="fa-IR" b="1" kern="0" dirty="0">
                <a:solidFill>
                  <a:srgbClr val="800000"/>
                </a:solidFill>
                <a:cs typeface="B Titr" pitchFamily="2" charset="-78"/>
              </a:rPr>
            </a:br>
            <a:endParaRPr lang="fa-IR" kern="0" dirty="0">
              <a:solidFill>
                <a:srgbClr val="800000"/>
              </a:solidFill>
              <a:cs typeface="B Titr" pitchFamily="2" charset="-78"/>
            </a:endParaRPr>
          </a:p>
        </p:txBody>
      </p:sp>
    </p:spTree>
    <p:extLst>
      <p:ext uri="{BB962C8B-B14F-4D97-AF65-F5344CB8AC3E}">
        <p14:creationId xmlns:p14="http://schemas.microsoft.com/office/powerpoint/2010/main" val="8909615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15816" y="1124744"/>
            <a:ext cx="5508104" cy="954107"/>
          </a:xfrm>
          <a:prstGeom prst="rect">
            <a:avLst/>
          </a:prstGeom>
        </p:spPr>
        <p:txBody>
          <a:bodyPr wrap="square">
            <a:spAutoFit/>
          </a:bodyPr>
          <a:lstStyle/>
          <a:p>
            <a:pPr lvl="0" fontAlgn="base">
              <a:spcBef>
                <a:spcPct val="0"/>
              </a:spcBef>
              <a:spcAft>
                <a:spcPct val="0"/>
              </a:spcAft>
              <a:defRPr/>
            </a:pPr>
            <a:r>
              <a:rPr lang="fa-IR" sz="4000" b="1" dirty="0">
                <a:solidFill>
                  <a:schemeClr val="tx2">
                    <a:lumMod val="75000"/>
                  </a:schemeClr>
                </a:solidFill>
                <a:effectLst>
                  <a:outerShdw blurRad="38100" dist="38100" dir="2700000" algn="tl">
                    <a:srgbClr val="000000">
                      <a:alpha val="43137"/>
                    </a:srgbClr>
                  </a:outerShdw>
                </a:effectLst>
                <a:cs typeface="B Lotus" pitchFamily="2" charset="-78"/>
              </a:rPr>
              <a:t>انگیزه </a:t>
            </a:r>
            <a:r>
              <a:rPr lang="fa-IR" sz="4000" b="1" dirty="0" smtClean="0">
                <a:solidFill>
                  <a:schemeClr val="tx2">
                    <a:lumMod val="75000"/>
                  </a:schemeClr>
                </a:solidFill>
                <a:effectLst>
                  <a:outerShdw blurRad="38100" dist="38100" dir="2700000" algn="tl">
                    <a:srgbClr val="000000">
                      <a:alpha val="43137"/>
                    </a:srgbClr>
                  </a:outerShdw>
                </a:effectLst>
                <a:cs typeface="B Lotus" pitchFamily="2" charset="-78"/>
              </a:rPr>
              <a:t>بیرونی - انگیزه درونی </a:t>
            </a:r>
            <a:r>
              <a:rPr lang="fa-IR" sz="1600" b="1" kern="0" dirty="0">
                <a:solidFill>
                  <a:srgbClr val="800000"/>
                </a:solidFill>
                <a:cs typeface="B Titr" pitchFamily="2" charset="-78"/>
              </a:rPr>
              <a:t/>
            </a:r>
            <a:br>
              <a:rPr lang="fa-IR" sz="1600" b="1" kern="0" dirty="0">
                <a:solidFill>
                  <a:srgbClr val="800000"/>
                </a:solidFill>
                <a:cs typeface="B Titr" pitchFamily="2" charset="-78"/>
              </a:rPr>
            </a:br>
            <a:endParaRPr lang="fa-IR" sz="1600" kern="0" dirty="0">
              <a:solidFill>
                <a:srgbClr val="800000"/>
              </a:solidFill>
              <a:cs typeface="B Titr" pitchFamily="2" charset="-78"/>
            </a:endParaRPr>
          </a:p>
        </p:txBody>
      </p:sp>
      <p:pic>
        <p:nvPicPr>
          <p:cNvPr id="4" name="Picture 4" descr="D:\hard\جالب- برای کارگاه ها1390\motivation to lose weight.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07504" y="908720"/>
            <a:ext cx="4401204" cy="3357562"/>
          </a:xfrm>
          <a:prstGeom prst="rect">
            <a:avLst/>
          </a:prstGeom>
          <a:noFill/>
        </p:spPr>
      </p:pic>
      <p:pic>
        <p:nvPicPr>
          <p:cNvPr id="5" name="Picture 2" descr="D:\hard\جالب- برای کارگاه ها1390\Self-Motivation-Techniques.jpg"/>
          <p:cNvPicPr>
            <a:picLocks noChangeAspect="1" noChangeArrowheads="1"/>
          </p:cNvPicPr>
          <p:nvPr/>
        </p:nvPicPr>
        <p:blipFill rotWithShape="1">
          <a:blip r:embed="rId3" cstate="print"/>
          <a:srcRect l="4914" t="6574" b="5776"/>
          <a:stretch/>
        </p:blipFill>
        <p:spPr bwMode="auto">
          <a:xfrm>
            <a:off x="4716016" y="3573016"/>
            <a:ext cx="4180161" cy="2880320"/>
          </a:xfrm>
          <a:prstGeom prst="rect">
            <a:avLst/>
          </a:prstGeom>
          <a:noFill/>
        </p:spPr>
      </p:pic>
    </p:spTree>
    <p:extLst>
      <p:ext uri="{BB962C8B-B14F-4D97-AF65-F5344CB8AC3E}">
        <p14:creationId xmlns:p14="http://schemas.microsoft.com/office/powerpoint/2010/main" val="21504582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15816" y="1124744"/>
            <a:ext cx="5508104" cy="707886"/>
          </a:xfrm>
          <a:prstGeom prst="rect">
            <a:avLst/>
          </a:prstGeom>
        </p:spPr>
        <p:txBody>
          <a:bodyPr wrap="square">
            <a:spAutoFit/>
          </a:bodyPr>
          <a:lstStyle/>
          <a:p>
            <a:pPr lvl="0" fontAlgn="base">
              <a:spcBef>
                <a:spcPct val="0"/>
              </a:spcBef>
              <a:spcAft>
                <a:spcPct val="0"/>
              </a:spcAft>
              <a:defRPr/>
            </a:pPr>
            <a:r>
              <a:rPr lang="fa-IR" sz="4000" b="1" dirty="0" smtClean="0">
                <a:solidFill>
                  <a:schemeClr val="tx2">
                    <a:lumMod val="75000"/>
                  </a:schemeClr>
                </a:solidFill>
                <a:effectLst>
                  <a:outerShdw blurRad="38100" dist="38100" dir="2700000" algn="tl">
                    <a:srgbClr val="000000">
                      <a:alpha val="43137"/>
                    </a:srgbClr>
                  </a:outerShdw>
                </a:effectLst>
                <a:cs typeface="B Lotus" pitchFamily="2" charset="-78"/>
              </a:rPr>
              <a:t>وجود دارد یا به‌وجود می‌آید؟</a:t>
            </a:r>
            <a:endParaRPr lang="fa-IR" sz="1600" kern="0" dirty="0">
              <a:solidFill>
                <a:srgbClr val="800000"/>
              </a:solidFill>
              <a:cs typeface="B Titr" pitchFamily="2" charset="-78"/>
            </a:endParaRPr>
          </a:p>
        </p:txBody>
      </p:sp>
      <p:pic>
        <p:nvPicPr>
          <p:cNvPr id="4" name="Picture 4" descr="D:\hard\جالب- برای کارگاه ها1390\motivation to lose weight.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07504" y="908720"/>
            <a:ext cx="4401204" cy="3357562"/>
          </a:xfrm>
          <a:prstGeom prst="rect">
            <a:avLst/>
          </a:prstGeom>
          <a:noFill/>
        </p:spPr>
      </p:pic>
      <p:pic>
        <p:nvPicPr>
          <p:cNvPr id="5" name="Picture 2" descr="D:\hard\جالب- برای کارگاه ها1390\Self-Motivation-Techniques.jpg"/>
          <p:cNvPicPr>
            <a:picLocks noChangeAspect="1" noChangeArrowheads="1"/>
          </p:cNvPicPr>
          <p:nvPr/>
        </p:nvPicPr>
        <p:blipFill rotWithShape="1">
          <a:blip r:embed="rId3" cstate="print"/>
          <a:srcRect l="4914" t="6574" b="5776"/>
          <a:stretch/>
        </p:blipFill>
        <p:spPr bwMode="auto">
          <a:xfrm>
            <a:off x="4716016" y="3573016"/>
            <a:ext cx="4180161" cy="2880320"/>
          </a:xfrm>
          <a:prstGeom prst="rect">
            <a:avLst/>
          </a:prstGeom>
          <a:noFill/>
        </p:spPr>
      </p:pic>
    </p:spTree>
    <p:extLst>
      <p:ext uri="{BB962C8B-B14F-4D97-AF65-F5344CB8AC3E}">
        <p14:creationId xmlns:p14="http://schemas.microsoft.com/office/powerpoint/2010/main" val="1492038136"/>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45841" y="980728"/>
            <a:ext cx="7542583" cy="1446550"/>
          </a:xfrm>
          <a:prstGeom prst="rect">
            <a:avLst/>
          </a:prstGeom>
          <a:noFill/>
        </p:spPr>
        <p:txBody>
          <a:bodyPr wrap="square" rtlCol="1">
            <a:spAutoFit/>
          </a:bodyPr>
          <a:lstStyle/>
          <a:p>
            <a:pPr algn="ct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انجام یک بازی:</a:t>
            </a:r>
          </a:p>
          <a:p>
            <a:pPr algn="ct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 یادآوری یک تجربه یادگیری قدیمی!</a:t>
            </a:r>
            <a:endParaRPr lang="fa-IR" sz="2400" b="1" dirty="0">
              <a:solidFill>
                <a:schemeClr val="tx2">
                  <a:lumMod val="75000"/>
                </a:schemeClr>
              </a:solidFill>
              <a:cs typeface="B Lotus" pitchFamily="2" charset="-78"/>
            </a:endParaRPr>
          </a:p>
        </p:txBody>
      </p:sp>
      <p:pic>
        <p:nvPicPr>
          <p:cNvPr id="2" name="Picture 1"/>
          <p:cNvPicPr>
            <a:picLocks noChangeAspect="1"/>
          </p:cNvPicPr>
          <p:nvPr/>
        </p:nvPicPr>
        <p:blipFill>
          <a:blip r:embed="rId3">
            <a:clrChange>
              <a:clrFrom>
                <a:srgbClr val="D6F2FE"/>
              </a:clrFrom>
              <a:clrTo>
                <a:srgbClr val="D6F2FE">
                  <a:alpha val="0"/>
                </a:srgbClr>
              </a:clrTo>
            </a:clrChange>
            <a:extLst>
              <a:ext uri="{28A0092B-C50C-407E-A947-70E740481C1C}">
                <a14:useLocalDpi xmlns:a14="http://schemas.microsoft.com/office/drawing/2010/main" val="0"/>
              </a:ext>
            </a:extLst>
          </a:blip>
          <a:stretch>
            <a:fillRect/>
          </a:stretch>
        </p:blipFill>
        <p:spPr>
          <a:xfrm>
            <a:off x="1512168" y="2564904"/>
            <a:ext cx="6084168" cy="4034133"/>
          </a:xfrm>
          <a:prstGeom prst="rect">
            <a:avLst/>
          </a:prstGeom>
        </p:spPr>
      </p:pic>
    </p:spTree>
    <p:extLst>
      <p:ext uri="{BB962C8B-B14F-4D97-AF65-F5344CB8AC3E}">
        <p14:creationId xmlns:p14="http://schemas.microsoft.com/office/powerpoint/2010/main" val="365029621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2236" y="2227223"/>
            <a:ext cx="7654180" cy="2492990"/>
          </a:xfrm>
          <a:prstGeom prst="rect">
            <a:avLst/>
          </a:prstGeom>
          <a:noFill/>
        </p:spPr>
        <p:txBody>
          <a:bodyPr wrap="square" rtlCol="1">
            <a:spAutoFit/>
          </a:bodyPr>
          <a:lstStyle/>
          <a:p>
            <a:pPr algn="ct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چه حسی داشتید؟</a:t>
            </a:r>
          </a:p>
          <a:p>
            <a:pPr algn="ctr"/>
            <a:endPar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endParaRPr>
          </a:p>
          <a:p>
            <a:pPr algn="ct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به چه چیزهایی فکر می</a:t>
            </a:r>
            <a:r>
              <a:rPr lang="fa-IR" sz="4400" b="1" dirty="0">
                <a:solidFill>
                  <a:schemeClr val="tx2">
                    <a:lumMod val="75000"/>
                  </a:schemeClr>
                </a:solidFill>
                <a:effectLst>
                  <a:outerShdw blurRad="38100" dist="38100" dir="2700000" algn="tl">
                    <a:srgbClr val="000000">
                      <a:alpha val="43137"/>
                    </a:srgbClr>
                  </a:outerShdw>
                </a:effectLst>
              </a:rPr>
              <a:t>­</a:t>
            </a: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کردید؟</a:t>
            </a:r>
          </a:p>
          <a:p>
            <a:pPr algn="ctr"/>
            <a:endParaRPr lang="fa-IR" sz="2400" b="1" dirty="0">
              <a:solidFill>
                <a:schemeClr val="tx2">
                  <a:lumMod val="75000"/>
                </a:schemeClr>
              </a:solidFill>
              <a:cs typeface="B Lotus" pitchFamily="2" charset="-78"/>
            </a:endParaRPr>
          </a:p>
        </p:txBody>
      </p:sp>
    </p:spTree>
    <p:extLst>
      <p:ext uri="{BB962C8B-B14F-4D97-AF65-F5344CB8AC3E}">
        <p14:creationId xmlns:p14="http://schemas.microsoft.com/office/powerpoint/2010/main" val="240775675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2236" y="2227223"/>
            <a:ext cx="7654180" cy="769441"/>
          </a:xfrm>
          <a:prstGeom prst="rect">
            <a:avLst/>
          </a:prstGeom>
          <a:noFill/>
        </p:spPr>
        <p:txBody>
          <a:bodyPr wrap="square" rtlCol="1">
            <a:spAutoFit/>
          </a:bodyPr>
          <a:lstStyle/>
          <a:p>
            <a:pPr algn="ct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درماندگی آموخته شده</a:t>
            </a:r>
            <a:endParaRPr lang="fa-IR" sz="2400" b="1" dirty="0">
              <a:solidFill>
                <a:schemeClr val="tx2">
                  <a:lumMod val="75000"/>
                </a:schemeClr>
              </a:solidFill>
              <a:cs typeface="B Lotus" pitchFamily="2" charset="-78"/>
            </a:endParaRPr>
          </a:p>
        </p:txBody>
      </p:sp>
    </p:spTree>
    <p:extLst>
      <p:ext uri="{BB962C8B-B14F-4D97-AF65-F5344CB8AC3E}">
        <p14:creationId xmlns:p14="http://schemas.microsoft.com/office/powerpoint/2010/main" val="4105203325"/>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15364"/>
          <a:stretch/>
        </p:blipFill>
        <p:spPr>
          <a:xfrm>
            <a:off x="107504" y="1556793"/>
            <a:ext cx="8861153" cy="4968551"/>
          </a:xfrm>
          <a:prstGeom prst="rect">
            <a:avLst/>
          </a:prstGeom>
        </p:spPr>
      </p:pic>
      <p:sp>
        <p:nvSpPr>
          <p:cNvPr id="5" name="TextBox 4"/>
          <p:cNvSpPr txBox="1"/>
          <p:nvPr/>
        </p:nvSpPr>
        <p:spPr>
          <a:xfrm>
            <a:off x="2411760" y="643335"/>
            <a:ext cx="639045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سگ</a:t>
            </a:r>
            <a:r>
              <a:rPr lang="fa-IR" sz="4400" dirty="0">
                <a:solidFill>
                  <a:schemeClr val="tx2">
                    <a:lumMod val="75000"/>
                  </a:schemeClr>
                </a:solidFill>
                <a:cs typeface="B Lotus" pitchFamily="2" charset="-78"/>
              </a:rPr>
              <a:t>­</a:t>
            </a:r>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های مارتین سلیگمن</a:t>
            </a:r>
          </a:p>
        </p:txBody>
      </p:sp>
    </p:spTree>
    <p:extLst>
      <p:ext uri="{BB962C8B-B14F-4D97-AF65-F5344CB8AC3E}">
        <p14:creationId xmlns:p14="http://schemas.microsoft.com/office/powerpoint/2010/main" val="27907813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32" y="1484784"/>
            <a:ext cx="8604448" cy="5110256"/>
          </a:xfrm>
          <a:prstGeom prst="rect">
            <a:avLst/>
          </a:prstGeom>
        </p:spPr>
      </p:pic>
      <p:sp>
        <p:nvSpPr>
          <p:cNvPr id="10" name="TextBox 9"/>
          <p:cNvSpPr txBox="1"/>
          <p:nvPr/>
        </p:nvSpPr>
        <p:spPr>
          <a:xfrm>
            <a:off x="5292080" y="595788"/>
            <a:ext cx="351013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اردک ماهی</a:t>
            </a:r>
          </a:p>
        </p:txBody>
      </p:sp>
    </p:spTree>
    <p:extLst>
      <p:ext uri="{BB962C8B-B14F-4D97-AF65-F5344CB8AC3E}">
        <p14:creationId xmlns:p14="http://schemas.microsoft.com/office/powerpoint/2010/main" val="3146170440"/>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2080" y="595788"/>
            <a:ext cx="351013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کک</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6038"/>
          <a:stretch/>
        </p:blipFill>
        <p:spPr>
          <a:xfrm>
            <a:off x="1043608" y="1412776"/>
            <a:ext cx="7128792" cy="5157730"/>
          </a:xfrm>
          <a:prstGeom prst="rect">
            <a:avLst/>
          </a:prstGeom>
        </p:spPr>
      </p:pic>
    </p:spTree>
    <p:extLst>
      <p:ext uri="{BB962C8B-B14F-4D97-AF65-F5344CB8AC3E}">
        <p14:creationId xmlns:p14="http://schemas.microsoft.com/office/powerpoint/2010/main" val="44943616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100741"/>
            <a:ext cx="4320480" cy="5568619"/>
          </a:xfrm>
          <a:prstGeom prst="rect">
            <a:avLst/>
          </a:prstGeom>
        </p:spPr>
      </p:pic>
      <p:sp>
        <p:nvSpPr>
          <p:cNvPr id="4" name="TextBox 3"/>
          <p:cNvSpPr txBox="1"/>
          <p:nvPr/>
        </p:nvSpPr>
        <p:spPr>
          <a:xfrm>
            <a:off x="4788024" y="2238256"/>
            <a:ext cx="3771292" cy="2246769"/>
          </a:xfrm>
          <a:prstGeom prst="rect">
            <a:avLst/>
          </a:prstGeom>
          <a:noFill/>
        </p:spPr>
        <p:txBody>
          <a:bodyPr wrap="square" rtlCol="1">
            <a:spAutoFit/>
          </a:bodyPr>
          <a:lstStyle/>
          <a:p>
            <a:pPr algn="ctr"/>
            <a:r>
              <a:rPr lang="fa-IR" sz="2800" b="1" dirty="0" smtClean="0">
                <a:solidFill>
                  <a:schemeClr val="tx2">
                    <a:lumMod val="75000"/>
                  </a:schemeClr>
                </a:solidFill>
                <a:cs typeface="B Lotus" pitchFamily="2" charset="-78"/>
              </a:rPr>
              <a:t>اندازه 1.5 تا 3 میلیمتر</a:t>
            </a:r>
          </a:p>
          <a:p>
            <a:pPr algn="ctr"/>
            <a:endParaRPr lang="fa-IR" sz="2800" b="1" dirty="0" smtClean="0">
              <a:solidFill>
                <a:schemeClr val="tx2">
                  <a:lumMod val="75000"/>
                </a:schemeClr>
              </a:solidFill>
              <a:cs typeface="B Lotus" pitchFamily="2" charset="-78"/>
            </a:endParaRPr>
          </a:p>
          <a:p>
            <a:pPr algn="ctr"/>
            <a:r>
              <a:rPr lang="fa-IR" sz="2800" b="1" dirty="0" smtClean="0">
                <a:solidFill>
                  <a:schemeClr val="tx2">
                    <a:lumMod val="75000"/>
                  </a:schemeClr>
                </a:solidFill>
                <a:cs typeface="B Lotus" pitchFamily="2" charset="-78"/>
              </a:rPr>
              <a:t>پرش عمودی: تا 18 سانتیمتر</a:t>
            </a:r>
          </a:p>
          <a:p>
            <a:pPr algn="ctr"/>
            <a:endParaRPr lang="fa-IR" sz="2800" b="1" dirty="0" smtClean="0">
              <a:solidFill>
                <a:schemeClr val="tx2">
                  <a:lumMod val="75000"/>
                </a:schemeClr>
              </a:solidFill>
              <a:cs typeface="B Lotus" pitchFamily="2" charset="-78"/>
            </a:endParaRPr>
          </a:p>
          <a:p>
            <a:pPr algn="ctr"/>
            <a:r>
              <a:rPr lang="fa-IR" sz="2800" b="1" dirty="0" smtClean="0">
                <a:solidFill>
                  <a:schemeClr val="tx2">
                    <a:lumMod val="75000"/>
                  </a:schemeClr>
                </a:solidFill>
                <a:cs typeface="B Lotus" pitchFamily="2" charset="-78"/>
              </a:rPr>
              <a:t>پرش افقی: تا 33 سانتیمتر</a:t>
            </a:r>
            <a:endParaRPr lang="fa-IR" sz="2400" b="1" dirty="0">
              <a:solidFill>
                <a:schemeClr val="tx2">
                  <a:lumMod val="75000"/>
                </a:schemeClr>
              </a:solidFill>
              <a:cs typeface="B Lotus" pitchFamily="2" charset="-78"/>
            </a:endParaRPr>
          </a:p>
        </p:txBody>
      </p:sp>
      <p:sp>
        <p:nvSpPr>
          <p:cNvPr id="5" name="TextBox 4"/>
          <p:cNvSpPr txBox="1"/>
          <p:nvPr/>
        </p:nvSpPr>
        <p:spPr>
          <a:xfrm>
            <a:off x="5292080" y="595788"/>
            <a:ext cx="351013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قهرمان پرش!</a:t>
            </a:r>
          </a:p>
        </p:txBody>
      </p:sp>
    </p:spTree>
    <p:extLst>
      <p:ext uri="{BB962C8B-B14F-4D97-AF65-F5344CB8AC3E}">
        <p14:creationId xmlns:p14="http://schemas.microsoft.com/office/powerpoint/2010/main" val="3167504229"/>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412776"/>
            <a:ext cx="7546226" cy="5112568"/>
          </a:xfrm>
          <a:prstGeom prst="rect">
            <a:avLst/>
          </a:prstGeom>
        </p:spPr>
      </p:pic>
      <p:sp>
        <p:nvSpPr>
          <p:cNvPr id="3" name="TextBox 2"/>
          <p:cNvSpPr txBox="1"/>
          <p:nvPr/>
        </p:nvSpPr>
        <p:spPr>
          <a:xfrm>
            <a:off x="5292080" y="595788"/>
            <a:ext cx="351013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فیل</a:t>
            </a:r>
          </a:p>
        </p:txBody>
      </p:sp>
    </p:spTree>
    <p:extLst>
      <p:ext uri="{BB962C8B-B14F-4D97-AF65-F5344CB8AC3E}">
        <p14:creationId xmlns:p14="http://schemas.microsoft.com/office/powerpoint/2010/main" val="29186556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412776"/>
            <a:ext cx="7920880" cy="4959689"/>
          </a:xfrm>
          <a:prstGeom prst="rect">
            <a:avLst/>
          </a:prstGeom>
        </p:spPr>
      </p:pic>
    </p:spTree>
    <p:extLst>
      <p:ext uri="{BB962C8B-B14F-4D97-AF65-F5344CB8AC3E}">
        <p14:creationId xmlns:p14="http://schemas.microsoft.com/office/powerpoint/2010/main" val="27907813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val="27907813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11760" y="715343"/>
            <a:ext cx="639045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داستان قورباغه ناشنوا</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1478070"/>
            <a:ext cx="7848872" cy="4903258"/>
          </a:xfrm>
          <a:prstGeom prst="rect">
            <a:avLst/>
          </a:prstGeom>
        </p:spPr>
      </p:pic>
    </p:spTree>
    <p:extLst>
      <p:ext uri="{BB962C8B-B14F-4D97-AF65-F5344CB8AC3E}">
        <p14:creationId xmlns:p14="http://schemas.microsoft.com/office/powerpoint/2010/main" val="2639241001"/>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43142" y="908720"/>
            <a:ext cx="6500858" cy="2185214"/>
          </a:xfrm>
          <a:prstGeom prst="rect">
            <a:avLst/>
          </a:prstGeom>
          <a:noFill/>
        </p:spPr>
        <p:txBody>
          <a:bodyPr wrap="square" rtlCol="1">
            <a:spAutoFit/>
          </a:bodyPr>
          <a:lstStyle/>
          <a:p>
            <a:pPr algn="ctr"/>
            <a:r>
              <a:rPr lang="fa-IR" sz="4400" b="1" dirty="0">
                <a:solidFill>
                  <a:schemeClr val="tx2">
                    <a:lumMod val="75000"/>
                  </a:schemeClr>
                </a:solidFill>
                <a:effectLst>
                  <a:outerShdw blurRad="38100" dist="38100" dir="2700000" algn="tl">
                    <a:srgbClr val="000000">
                      <a:alpha val="43137"/>
                    </a:srgbClr>
                  </a:outerShdw>
                </a:effectLst>
                <a:cs typeface="B Lotus" pitchFamily="2" charset="-78"/>
              </a:rPr>
              <a:t>درماندگی آموخته شده</a:t>
            </a:r>
          </a:p>
          <a:p>
            <a:pPr algn="ctr"/>
            <a:r>
              <a:rPr lang="en-US" sz="4000" dirty="0">
                <a:solidFill>
                  <a:schemeClr val="tx2">
                    <a:lumMod val="75000"/>
                  </a:schemeClr>
                </a:solidFill>
                <a:effectLst>
                  <a:outerShdw blurRad="38100" dist="38100" dir="2700000" algn="tl">
                    <a:srgbClr val="000000">
                      <a:alpha val="43137"/>
                    </a:srgbClr>
                  </a:outerShdw>
                </a:effectLst>
                <a:cs typeface="B Lotus" pitchFamily="2" charset="-78"/>
              </a:rPr>
              <a:t>Learned Helplessness</a:t>
            </a:r>
            <a:endParaRPr lang="fa-IR" sz="4000" dirty="0">
              <a:solidFill>
                <a:schemeClr val="tx2">
                  <a:lumMod val="75000"/>
                </a:schemeClr>
              </a:solidFill>
              <a:effectLst>
                <a:outerShdw blurRad="38100" dist="38100" dir="2700000" algn="tl">
                  <a:srgbClr val="000000">
                    <a:alpha val="43137"/>
                  </a:srgbClr>
                </a:outerShdw>
              </a:effectLst>
              <a:cs typeface="B Lotus" pitchFamily="2" charset="-78"/>
            </a:endParaRPr>
          </a:p>
          <a:p>
            <a:pPr algn="ctr"/>
            <a:endParaRPr lang="fa-IR" sz="2400" b="1" dirty="0" smtClean="0">
              <a:cs typeface="B Lotus" pitchFamily="2" charset="-78"/>
            </a:endParaRPr>
          </a:p>
          <a:p>
            <a:pPr algn="ctr"/>
            <a:endParaRPr lang="fa-IR" sz="2400" b="1" dirty="0">
              <a:cs typeface="B Lotus" pitchFamily="2" charset="-78"/>
            </a:endParaRPr>
          </a:p>
        </p:txBody>
      </p:sp>
      <p:sp>
        <p:nvSpPr>
          <p:cNvPr id="4" name="TextBox 3"/>
          <p:cNvSpPr txBox="1"/>
          <p:nvPr/>
        </p:nvSpPr>
        <p:spPr>
          <a:xfrm>
            <a:off x="827584" y="2392710"/>
            <a:ext cx="6840760" cy="4524315"/>
          </a:xfrm>
          <a:prstGeom prst="rect">
            <a:avLst/>
          </a:prstGeom>
          <a:noFill/>
        </p:spPr>
        <p:txBody>
          <a:bodyPr wrap="square" rtlCol="1">
            <a:spAutoFit/>
          </a:bodyPr>
          <a:lstStyle/>
          <a:p>
            <a:pPr marL="342900" indent="-342900" algn="just">
              <a:lnSpc>
                <a:spcPct val="150000"/>
              </a:lnSpc>
              <a:buFont typeface="Wingdings" pitchFamily="2" charset="2"/>
              <a:buChar char="ü"/>
            </a:pPr>
            <a:r>
              <a:rPr lang="fa-IR" sz="2400" dirty="0" smtClean="0">
                <a:solidFill>
                  <a:schemeClr val="tx2">
                    <a:lumMod val="75000"/>
                  </a:schemeClr>
                </a:solidFill>
                <a:cs typeface="B Lotus" pitchFamily="2" charset="-78"/>
              </a:rPr>
              <a:t>یادگیرندگانی که کوشش را با پیشرفت خود </a:t>
            </a:r>
            <a:r>
              <a:rPr lang="fa-IR" sz="2400" dirty="0">
                <a:solidFill>
                  <a:schemeClr val="tx2">
                    <a:lumMod val="75000"/>
                  </a:schemeClr>
                </a:solidFill>
                <a:cs typeface="B Lotus" pitchFamily="2" charset="-78"/>
              </a:rPr>
              <a:t>مرتبط نمی­دانند</a:t>
            </a:r>
            <a:r>
              <a:rPr lang="en-US" sz="2400" dirty="0">
                <a:solidFill>
                  <a:schemeClr val="tx2">
                    <a:lumMod val="75000"/>
                  </a:schemeClr>
                </a:solidFill>
                <a:cs typeface="B Lotus" pitchFamily="2" charset="-78"/>
              </a:rPr>
              <a:t>.</a:t>
            </a:r>
            <a:endParaRPr lang="fa-IR" sz="2400" dirty="0">
              <a:solidFill>
                <a:schemeClr val="tx2">
                  <a:lumMod val="75000"/>
                </a:schemeClr>
              </a:solidFill>
              <a:cs typeface="B Lotus" pitchFamily="2" charset="-78"/>
            </a:endParaRPr>
          </a:p>
          <a:p>
            <a:pPr marL="342900" indent="-342900" algn="just">
              <a:lnSpc>
                <a:spcPct val="150000"/>
              </a:lnSpc>
              <a:buFont typeface="Wingdings" pitchFamily="2" charset="2"/>
              <a:buChar char="ü"/>
            </a:pPr>
            <a:r>
              <a:rPr lang="fa-IR" sz="2400" dirty="0" smtClean="0">
                <a:solidFill>
                  <a:schemeClr val="tx2">
                    <a:lumMod val="75000"/>
                  </a:schemeClr>
                </a:solidFill>
                <a:cs typeface="B Lotus" pitchFamily="2" charset="-78"/>
              </a:rPr>
              <a:t>مفهومی که اغلب در نتیجه اعتقاد فرد مبنی بر این</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که رویدادها در کنترل او نیستند در او ایجاد می</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شود.</a:t>
            </a:r>
          </a:p>
          <a:p>
            <a:pPr marL="342900" indent="-342900" algn="just">
              <a:lnSpc>
                <a:spcPct val="150000"/>
              </a:lnSpc>
              <a:buFont typeface="Wingdings" pitchFamily="2" charset="2"/>
              <a:buChar char="ü"/>
            </a:pPr>
            <a:r>
              <a:rPr lang="fa-IR" sz="2400" dirty="0" smtClean="0">
                <a:solidFill>
                  <a:schemeClr val="tx2">
                    <a:lumMod val="75000"/>
                  </a:schemeClr>
                </a:solidFill>
                <a:cs typeface="B Lotus" pitchFamily="2" charset="-78"/>
              </a:rPr>
              <a:t>بعد از یک سری تجربه به وجود می</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آید، تجربه</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هایی که فرد در آن</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ها در می</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یابد که پاسخ او در رفتارهای محیطی هیچ تغییری ایجاد نمی</a:t>
            </a:r>
            <a:r>
              <a:rPr lang="fa-IR" sz="2400" b="1" dirty="0">
                <a:solidFill>
                  <a:srgbClr val="FFFF99"/>
                </a:solidFill>
                <a:effectLst>
                  <a:outerShdw blurRad="38100" dist="38100" dir="2700000" algn="tl">
                    <a:srgbClr val="000000">
                      <a:alpha val="43137"/>
                    </a:srgbClr>
                  </a:outerShdw>
                </a:effectLst>
              </a:rPr>
              <a:t>­</a:t>
            </a:r>
            <a:r>
              <a:rPr lang="fa-IR" sz="2400" dirty="0" smtClean="0">
                <a:solidFill>
                  <a:schemeClr val="tx2">
                    <a:lumMod val="75000"/>
                  </a:schemeClr>
                </a:solidFill>
                <a:cs typeface="B Lotus" pitchFamily="2" charset="-78"/>
              </a:rPr>
              <a:t>کند و رفتار او و نتیجه رفتار از هم مستقل هستند.</a:t>
            </a:r>
          </a:p>
          <a:p>
            <a:pPr marL="342900" indent="-342900" algn="just">
              <a:lnSpc>
                <a:spcPct val="150000"/>
              </a:lnSpc>
              <a:buFont typeface="Wingdings" pitchFamily="2" charset="2"/>
              <a:buChar char="ü"/>
            </a:pPr>
            <a:endParaRPr lang="fa-IR" sz="2400" dirty="0">
              <a:solidFill>
                <a:schemeClr val="tx2">
                  <a:lumMod val="75000"/>
                </a:schemeClr>
              </a:solidFill>
              <a:cs typeface="B Lotus" pitchFamily="2" charset="-78"/>
            </a:endParaRPr>
          </a:p>
          <a:p>
            <a:pPr marL="342900" indent="-342900" algn="just">
              <a:lnSpc>
                <a:spcPct val="150000"/>
              </a:lnSpc>
              <a:buFont typeface="Wingdings" pitchFamily="2" charset="2"/>
              <a:buChar char="ü"/>
            </a:pPr>
            <a:endParaRPr lang="fa-IR" sz="2400" dirty="0">
              <a:solidFill>
                <a:schemeClr val="tx2">
                  <a:lumMod val="75000"/>
                </a:schemeClr>
              </a:solidFill>
              <a:cs typeface="B Lotus" pitchFamily="2" charset="-78"/>
            </a:endParaRPr>
          </a:p>
        </p:txBody>
      </p:sp>
    </p:spTree>
    <p:extLst>
      <p:ext uri="{BB962C8B-B14F-4D97-AF65-F5344CB8AC3E}">
        <p14:creationId xmlns:p14="http://schemas.microsoft.com/office/powerpoint/2010/main" val="27134080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132856"/>
            <a:ext cx="6840760" cy="3970318"/>
          </a:xfrm>
          <a:prstGeom prst="rect">
            <a:avLst/>
          </a:prstGeom>
          <a:noFill/>
        </p:spPr>
        <p:txBody>
          <a:bodyPr wrap="square" rtlCol="1">
            <a:spAutoFit/>
          </a:bodyPr>
          <a:lstStyle/>
          <a:p>
            <a:pPr marL="342900" indent="-342900" algn="just">
              <a:lnSpc>
                <a:spcPct val="150000"/>
              </a:lnSpc>
              <a:buFont typeface="Wingdings" pitchFamily="2" charset="2"/>
              <a:buChar char="ü"/>
            </a:pPr>
            <a:r>
              <a:rPr lang="fa-IR" sz="2400" dirty="0">
                <a:solidFill>
                  <a:schemeClr val="tx2">
                    <a:lumMod val="75000"/>
                  </a:schemeClr>
                </a:solidFill>
                <a:cs typeface="B Lotus" pitchFamily="2" charset="-78"/>
              </a:rPr>
              <a:t>به </a:t>
            </a:r>
            <a:r>
              <a:rPr lang="fa-IR" sz="2400" dirty="0" smtClean="0">
                <a:solidFill>
                  <a:schemeClr val="tx2">
                    <a:lumMod val="75000"/>
                  </a:schemeClr>
                </a:solidFill>
                <a:cs typeface="B Lotus" pitchFamily="2" charset="-78"/>
              </a:rPr>
              <a:t>درماندگی­های خود فکر کنید. در چه چیزهایی در زندگی تا به حال درمانده شده­اید؟ (درماندگی را آموخته</a:t>
            </a:r>
            <a:r>
              <a:rPr lang="fa-IR" sz="2400" dirty="0">
                <a:solidFill>
                  <a:schemeClr val="tx2">
                    <a:lumMod val="75000"/>
                  </a:schemeClr>
                </a:solidFill>
                <a:cs typeface="B Lotus" pitchFamily="2" charset="-78"/>
              </a:rPr>
              <a:t>­</a:t>
            </a:r>
            <a:r>
              <a:rPr lang="fa-IR" sz="2400" dirty="0" smtClean="0">
                <a:solidFill>
                  <a:schemeClr val="tx2">
                    <a:lumMod val="75000"/>
                  </a:schemeClr>
                </a:solidFill>
                <a:cs typeface="B Lotus" pitchFamily="2" charset="-78"/>
              </a:rPr>
              <a:t>اید؟)</a:t>
            </a:r>
          </a:p>
          <a:p>
            <a:pPr marL="342900" indent="-342900" algn="just">
              <a:lnSpc>
                <a:spcPct val="150000"/>
              </a:lnSpc>
              <a:buFont typeface="Wingdings" pitchFamily="2" charset="2"/>
              <a:buChar char="ü"/>
            </a:pPr>
            <a:endParaRPr lang="fa-IR" sz="2400" dirty="0" smtClean="0">
              <a:solidFill>
                <a:schemeClr val="tx2">
                  <a:lumMod val="75000"/>
                </a:schemeClr>
              </a:solidFill>
              <a:cs typeface="B Lotus" pitchFamily="2" charset="-78"/>
            </a:endParaRPr>
          </a:p>
          <a:p>
            <a:pPr marL="342900" indent="-342900" algn="just">
              <a:lnSpc>
                <a:spcPct val="150000"/>
              </a:lnSpc>
              <a:buFont typeface="Wingdings" pitchFamily="2" charset="2"/>
              <a:buChar char="ü"/>
            </a:pPr>
            <a:r>
              <a:rPr lang="fa-IR" sz="2400" dirty="0">
                <a:solidFill>
                  <a:schemeClr val="tx2">
                    <a:lumMod val="75000"/>
                  </a:schemeClr>
                </a:solidFill>
                <a:cs typeface="B Lotus" pitchFamily="2" charset="-78"/>
              </a:rPr>
              <a:t>چه عواملی را در درمانده شدن خود مؤثر </a:t>
            </a:r>
            <a:r>
              <a:rPr lang="fa-IR" sz="2400" dirty="0" smtClean="0">
                <a:solidFill>
                  <a:schemeClr val="tx2">
                    <a:lumMod val="75000"/>
                  </a:schemeClr>
                </a:solidFill>
                <a:cs typeface="B Lotus" pitchFamily="2" charset="-78"/>
              </a:rPr>
              <a:t>می­دانید؟</a:t>
            </a:r>
          </a:p>
          <a:p>
            <a:pPr marL="342900" indent="-342900" algn="just">
              <a:lnSpc>
                <a:spcPct val="150000"/>
              </a:lnSpc>
              <a:buFont typeface="Wingdings" pitchFamily="2" charset="2"/>
              <a:buChar char="ü"/>
            </a:pPr>
            <a:endParaRPr lang="fa-IR" sz="2400" dirty="0">
              <a:solidFill>
                <a:schemeClr val="tx2">
                  <a:lumMod val="75000"/>
                </a:schemeClr>
              </a:solidFill>
              <a:cs typeface="B Lotus" pitchFamily="2" charset="-78"/>
            </a:endParaRPr>
          </a:p>
          <a:p>
            <a:pPr marL="342900" indent="-342900" algn="just">
              <a:lnSpc>
                <a:spcPct val="150000"/>
              </a:lnSpc>
              <a:buFont typeface="Wingdings" pitchFamily="2" charset="2"/>
              <a:buChar char="ü"/>
            </a:pPr>
            <a:r>
              <a:rPr lang="fa-IR" sz="2400" dirty="0" smtClean="0">
                <a:solidFill>
                  <a:schemeClr val="tx2">
                    <a:lumMod val="75000"/>
                  </a:schemeClr>
                </a:solidFill>
                <a:cs typeface="B Lotus" pitchFamily="2" charset="-78"/>
              </a:rPr>
              <a:t>چه راهکارهایی برای برون­رفت ازین درماندگی­ها به ذهنتان می­رسد؟</a:t>
            </a:r>
          </a:p>
          <a:p>
            <a:pPr marL="342900" indent="-342900" algn="just">
              <a:lnSpc>
                <a:spcPct val="150000"/>
              </a:lnSpc>
              <a:buFont typeface="Wingdings" pitchFamily="2" charset="2"/>
              <a:buChar char="ü"/>
            </a:pPr>
            <a:endParaRPr lang="fa-IR" sz="2400" dirty="0" smtClean="0">
              <a:solidFill>
                <a:schemeClr val="tx2">
                  <a:lumMod val="75000"/>
                </a:schemeClr>
              </a:solidFill>
              <a:cs typeface="B Lotus" pitchFamily="2" charset="-78"/>
            </a:endParaRPr>
          </a:p>
        </p:txBody>
      </p:sp>
      <p:sp>
        <p:nvSpPr>
          <p:cNvPr id="4" name="TextBox 3"/>
          <p:cNvSpPr txBox="1"/>
          <p:nvPr/>
        </p:nvSpPr>
        <p:spPr>
          <a:xfrm>
            <a:off x="2411760" y="715343"/>
            <a:ext cx="639045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کار در گروه</a:t>
            </a:r>
          </a:p>
        </p:txBody>
      </p:sp>
    </p:spTree>
    <p:extLst>
      <p:ext uri="{BB962C8B-B14F-4D97-AF65-F5344CB8AC3E}">
        <p14:creationId xmlns:p14="http://schemas.microsoft.com/office/powerpoint/2010/main" val="26392410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132856"/>
            <a:ext cx="6840760" cy="3970318"/>
          </a:xfrm>
          <a:prstGeom prst="rect">
            <a:avLst/>
          </a:prstGeom>
          <a:noFill/>
        </p:spPr>
        <p:txBody>
          <a:bodyPr wrap="square" rtlCol="1">
            <a:spAutoFit/>
          </a:bodyPr>
          <a:lstStyle/>
          <a:p>
            <a:pPr marL="342900" indent="-342900" algn="just">
              <a:lnSpc>
                <a:spcPct val="150000"/>
              </a:lnSpc>
              <a:buFont typeface="Wingdings" pitchFamily="2" charset="2"/>
              <a:buChar char="ü"/>
            </a:pPr>
            <a:r>
              <a:rPr lang="fa-IR" sz="2400" dirty="0" smtClean="0">
                <a:solidFill>
                  <a:schemeClr val="tx2">
                    <a:lumMod val="75000"/>
                  </a:schemeClr>
                </a:solidFill>
                <a:cs typeface="B Lotus" pitchFamily="2" charset="-78"/>
              </a:rPr>
              <a:t>چه اتفاقاتی در کلاس باعث می­شود که دانش­آموزان درماندگی را بیشتر تجربه کنند؟</a:t>
            </a:r>
          </a:p>
          <a:p>
            <a:pPr marL="342900" indent="-342900" algn="just">
              <a:lnSpc>
                <a:spcPct val="150000"/>
              </a:lnSpc>
              <a:buFont typeface="Wingdings" pitchFamily="2" charset="2"/>
              <a:buChar char="ü"/>
            </a:pPr>
            <a:endParaRPr lang="fa-IR" sz="2400" dirty="0">
              <a:solidFill>
                <a:schemeClr val="tx2">
                  <a:lumMod val="75000"/>
                </a:schemeClr>
              </a:solidFill>
              <a:cs typeface="B Lotus" pitchFamily="2" charset="-78"/>
            </a:endParaRPr>
          </a:p>
          <a:p>
            <a:pPr marL="342900" indent="-342900" algn="just">
              <a:lnSpc>
                <a:spcPct val="150000"/>
              </a:lnSpc>
              <a:buFont typeface="Wingdings" pitchFamily="2" charset="2"/>
              <a:buChar char="ü"/>
            </a:pPr>
            <a:r>
              <a:rPr lang="fa-IR" sz="2400" dirty="0" smtClean="0">
                <a:solidFill>
                  <a:schemeClr val="tx2">
                    <a:lumMod val="75000"/>
                  </a:schemeClr>
                </a:solidFill>
                <a:cs typeface="B Lotus" pitchFamily="2" charset="-78"/>
              </a:rPr>
              <a:t>چه اتفاقاتی کمک می­کند که درماندگیِ کمتری ایجاد کنیم؟</a:t>
            </a:r>
          </a:p>
          <a:p>
            <a:pPr marL="342900" indent="-342900" algn="just">
              <a:lnSpc>
                <a:spcPct val="150000"/>
              </a:lnSpc>
              <a:buFont typeface="Wingdings" pitchFamily="2" charset="2"/>
              <a:buChar char="ü"/>
            </a:pPr>
            <a:endParaRPr lang="fa-IR" sz="2400" dirty="0" smtClean="0">
              <a:solidFill>
                <a:schemeClr val="tx2">
                  <a:lumMod val="75000"/>
                </a:schemeClr>
              </a:solidFill>
              <a:cs typeface="B Lotus" pitchFamily="2" charset="-78"/>
            </a:endParaRPr>
          </a:p>
          <a:p>
            <a:pPr marL="342900" indent="-342900" algn="just">
              <a:lnSpc>
                <a:spcPct val="150000"/>
              </a:lnSpc>
              <a:buFont typeface="Wingdings" pitchFamily="2" charset="2"/>
              <a:buChar char="ü"/>
            </a:pPr>
            <a:endParaRPr lang="fa-IR" sz="2400" dirty="0">
              <a:solidFill>
                <a:schemeClr val="tx2">
                  <a:lumMod val="75000"/>
                </a:schemeClr>
              </a:solidFill>
              <a:cs typeface="B Lotus" pitchFamily="2" charset="-78"/>
            </a:endParaRPr>
          </a:p>
          <a:p>
            <a:pPr marL="342900" indent="-342900" algn="just">
              <a:lnSpc>
                <a:spcPct val="150000"/>
              </a:lnSpc>
              <a:buFont typeface="Wingdings" pitchFamily="2" charset="2"/>
              <a:buChar char="ü"/>
            </a:pPr>
            <a:endParaRPr lang="fa-IR" sz="2400" dirty="0">
              <a:solidFill>
                <a:schemeClr val="tx2">
                  <a:lumMod val="75000"/>
                </a:schemeClr>
              </a:solidFill>
              <a:cs typeface="B Lotus" pitchFamily="2" charset="-78"/>
            </a:endParaRPr>
          </a:p>
        </p:txBody>
      </p:sp>
      <p:sp>
        <p:nvSpPr>
          <p:cNvPr id="4" name="TextBox 3"/>
          <p:cNvSpPr txBox="1"/>
          <p:nvPr/>
        </p:nvSpPr>
        <p:spPr>
          <a:xfrm>
            <a:off x="2411760" y="715343"/>
            <a:ext cx="6390455" cy="769441"/>
          </a:xfrm>
          <a:prstGeom prst="rect">
            <a:avLst/>
          </a:prstGeom>
          <a:noFill/>
        </p:spPr>
        <p:txBody>
          <a:bodyPr wrap="square" rtlCol="1">
            <a:spAutoFit/>
          </a:bodyPr>
          <a:lstStyle/>
          <a:p>
            <a:r>
              <a:rPr lang="fa-IR" sz="4400" b="1" dirty="0" smtClean="0">
                <a:solidFill>
                  <a:schemeClr val="tx2">
                    <a:lumMod val="75000"/>
                  </a:schemeClr>
                </a:solidFill>
                <a:effectLst>
                  <a:outerShdw blurRad="38100" dist="38100" dir="2700000" algn="tl">
                    <a:srgbClr val="000000">
                      <a:alpha val="43137"/>
                    </a:srgbClr>
                  </a:outerShdw>
                </a:effectLst>
                <a:cs typeface="B Lotus" pitchFamily="2" charset="-78"/>
              </a:rPr>
              <a:t>کار در گروه</a:t>
            </a:r>
          </a:p>
        </p:txBody>
      </p:sp>
    </p:spTree>
    <p:extLst>
      <p:ext uri="{BB962C8B-B14F-4D97-AF65-F5344CB8AC3E}">
        <p14:creationId xmlns:p14="http://schemas.microsoft.com/office/powerpoint/2010/main" val="36137891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259632" y="4509120"/>
            <a:ext cx="6012160" cy="2376264"/>
          </a:xfrm>
          <a:prstGeom prst="rect">
            <a:avLst/>
          </a:prstGeom>
        </p:spPr>
      </p:pic>
      <p:pic>
        <p:nvPicPr>
          <p:cNvPr id="4" name="Picture 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3990" r="24041"/>
          <a:stretch/>
        </p:blipFill>
        <p:spPr>
          <a:xfrm>
            <a:off x="251520" y="1196752"/>
            <a:ext cx="3266137" cy="2177425"/>
          </a:xfrm>
          <a:prstGeom prst="rect">
            <a:avLst/>
          </a:prstGeom>
        </p:spPr>
      </p:pic>
      <p:pic>
        <p:nvPicPr>
          <p:cNvPr id="5" name="Picture 4"/>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427984" y="548680"/>
            <a:ext cx="5112568" cy="3539470"/>
          </a:xfrm>
          <a:prstGeom prst="rect">
            <a:avLst/>
          </a:prstGeom>
        </p:spPr>
      </p:pic>
    </p:spTree>
    <p:extLst>
      <p:ext uri="{BB962C8B-B14F-4D97-AF65-F5344CB8AC3E}">
        <p14:creationId xmlns:p14="http://schemas.microsoft.com/office/powerpoint/2010/main" val="1786193856"/>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clrChange>
              <a:clrFrom>
                <a:srgbClr val="F4F7F0"/>
              </a:clrFrom>
              <a:clrTo>
                <a:srgbClr val="F4F7F0">
                  <a:alpha val="0"/>
                </a:srgbClr>
              </a:clrTo>
            </a:clrChange>
            <a:extLst>
              <a:ext uri="{28A0092B-C50C-407E-A947-70E740481C1C}">
                <a14:useLocalDpi xmlns:a14="http://schemas.microsoft.com/office/drawing/2010/main" val="0"/>
              </a:ext>
            </a:extLst>
          </a:blip>
          <a:srcRect b="9294"/>
          <a:stretch/>
        </p:blipFill>
        <p:spPr>
          <a:xfrm>
            <a:off x="755576" y="955247"/>
            <a:ext cx="7945660" cy="5577725"/>
          </a:xfrm>
          <a:prstGeom prst="rect">
            <a:avLst/>
          </a:prstGeom>
        </p:spPr>
      </p:pic>
    </p:spTree>
    <p:extLst>
      <p:ext uri="{BB962C8B-B14F-4D97-AF65-F5344CB8AC3E}">
        <p14:creationId xmlns:p14="http://schemas.microsoft.com/office/powerpoint/2010/main" val="183568443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21855" y="575634"/>
            <a:ext cx="7542583" cy="5847755"/>
          </a:xfrm>
          <a:prstGeom prst="rect">
            <a:avLst/>
          </a:prstGeom>
          <a:noFill/>
        </p:spPr>
        <p:txBody>
          <a:bodyPr wrap="square" rtlCol="1">
            <a:spAutoFit/>
          </a:bodyPr>
          <a:lstStyle/>
          <a:p>
            <a:endParaRPr lang="fa-IR" sz="4400" dirty="0" smtClean="0">
              <a:solidFill>
                <a:schemeClr val="tx2">
                  <a:lumMod val="75000"/>
                </a:schemeClr>
              </a:solidFill>
              <a:cs typeface="B Lotus" pitchFamily="2" charset="-78"/>
            </a:endParaRPr>
          </a:p>
          <a:p>
            <a:endParaRPr lang="fa-IR" sz="4400" dirty="0">
              <a:solidFill>
                <a:schemeClr val="tx2">
                  <a:lumMod val="75000"/>
                </a:schemeClr>
              </a:solidFill>
              <a:cs typeface="B Lotus" pitchFamily="2" charset="-78"/>
            </a:endParaRPr>
          </a:p>
          <a:p>
            <a:r>
              <a:rPr lang="fa-IR" sz="4400" dirty="0" smtClean="0">
                <a:solidFill>
                  <a:schemeClr val="tx2">
                    <a:lumMod val="75000"/>
                  </a:schemeClr>
                </a:solidFill>
                <a:cs typeface="B Lotus" pitchFamily="2" charset="-78"/>
              </a:rPr>
              <a:t>شاد </a:t>
            </a:r>
            <a:r>
              <a:rPr lang="fa-IR" sz="4400" dirty="0">
                <a:solidFill>
                  <a:schemeClr val="tx2">
                    <a:lumMod val="75000"/>
                  </a:schemeClr>
                </a:solidFill>
                <a:cs typeface="B Lotus" pitchFamily="2" charset="-78"/>
              </a:rPr>
              <a:t>باشید</a:t>
            </a:r>
            <a:r>
              <a:rPr lang="fa-IR" sz="4400" dirty="0" smtClean="0">
                <a:solidFill>
                  <a:schemeClr val="tx2">
                    <a:lumMod val="75000"/>
                  </a:schemeClr>
                </a:solidFill>
                <a:cs typeface="B Lotus" pitchFamily="2" charset="-78"/>
              </a:rPr>
              <a:t>!</a:t>
            </a:r>
            <a:endParaRPr lang="fa-IR" sz="2800" dirty="0" smtClean="0">
              <a:solidFill>
                <a:schemeClr val="tx2">
                  <a:lumMod val="75000"/>
                </a:schemeClr>
              </a:solidFill>
              <a:cs typeface="B Lotus" pitchFamily="2" charset="-78"/>
            </a:endParaRPr>
          </a:p>
          <a:p>
            <a:pPr algn="ctr"/>
            <a:endParaRPr lang="fa-IR" sz="2800" dirty="0">
              <a:solidFill>
                <a:schemeClr val="tx2">
                  <a:lumMod val="75000"/>
                </a:schemeClr>
              </a:solidFill>
              <a:cs typeface="B Lotus" pitchFamily="2" charset="-78"/>
            </a:endParaRPr>
          </a:p>
          <a:p>
            <a:pPr algn="ctr"/>
            <a:endParaRPr lang="fa-IR" sz="2800" dirty="0" smtClean="0">
              <a:solidFill>
                <a:schemeClr val="tx2">
                  <a:lumMod val="75000"/>
                </a:schemeClr>
              </a:solidFill>
              <a:cs typeface="B Lotus" pitchFamily="2" charset="-78"/>
            </a:endParaRPr>
          </a:p>
          <a:p>
            <a:pPr algn="ctr"/>
            <a:endParaRPr lang="fa-IR" sz="2800" dirty="0" smtClean="0">
              <a:solidFill>
                <a:schemeClr val="tx2">
                  <a:lumMod val="75000"/>
                </a:schemeClr>
              </a:solidFill>
              <a:cs typeface="B Lotus" pitchFamily="2" charset="-78"/>
            </a:endParaRPr>
          </a:p>
          <a:p>
            <a:pPr algn="ctr"/>
            <a:endParaRPr lang="fa-IR" sz="2800" dirty="0">
              <a:solidFill>
                <a:schemeClr val="tx2">
                  <a:lumMod val="75000"/>
                </a:schemeClr>
              </a:solidFill>
              <a:cs typeface="B Lotus" pitchFamily="2" charset="-78"/>
            </a:endParaRPr>
          </a:p>
          <a:p>
            <a:pPr algn="ctr"/>
            <a:endParaRPr lang="fa-IR" sz="2800" dirty="0" smtClean="0">
              <a:solidFill>
                <a:schemeClr val="tx2">
                  <a:lumMod val="75000"/>
                </a:schemeClr>
              </a:solidFill>
              <a:cs typeface="B Lotus" pitchFamily="2" charset="-78"/>
            </a:endParaRPr>
          </a:p>
          <a:p>
            <a:pPr algn="ctr"/>
            <a:endParaRPr lang="fa-IR" sz="2800" dirty="0">
              <a:solidFill>
                <a:schemeClr val="tx2">
                  <a:lumMod val="75000"/>
                </a:schemeClr>
              </a:solidFill>
              <a:cs typeface="B Lotus" pitchFamily="2" charset="-78"/>
            </a:endParaRPr>
          </a:p>
          <a:p>
            <a:pPr algn="ctr"/>
            <a:endParaRPr lang="en-US" sz="2400" dirty="0" smtClean="0">
              <a:solidFill>
                <a:schemeClr val="tx2">
                  <a:lumMod val="75000"/>
                </a:schemeClr>
              </a:solidFill>
              <a:cs typeface="B Lotus" pitchFamily="2" charset="-78"/>
              <a:hlinkClick r:id="rId3"/>
            </a:endParaRPr>
          </a:p>
          <a:p>
            <a:pPr algn="ctr"/>
            <a:endParaRPr lang="fa-IR" sz="3200" dirty="0">
              <a:solidFill>
                <a:schemeClr val="tx2">
                  <a:lumMod val="75000"/>
                </a:schemeClr>
              </a:solidFill>
              <a:cs typeface="B Lotus" pitchFamily="2" charset="-78"/>
            </a:endParaRPr>
          </a:p>
          <a:p>
            <a:pPr algn="ctr"/>
            <a:endParaRPr lang="fa-IR" dirty="0" smtClean="0">
              <a:solidFill>
                <a:srgbClr val="FFC000"/>
              </a:solidFill>
              <a:cs typeface="B Lotus" pitchFamily="2" charset="-78"/>
            </a:endParaRPr>
          </a:p>
        </p:txBody>
      </p:sp>
      <p:pic>
        <p:nvPicPr>
          <p:cNvPr id="2051" name="Picture 3" descr="C:\Users\rasol pc\Desktop\زهرا\کارگاه ارومیه\582747_428537457183803_2114329764_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3433" y="836712"/>
            <a:ext cx="3019425"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616762"/>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1734</TotalTime>
  <Words>284</Words>
  <Application>Microsoft Office PowerPoint</Application>
  <PresentationFormat>On-screen Show (4:3)</PresentationFormat>
  <Paragraphs>117</Paragraphs>
  <Slides>22</Slides>
  <Notes>19</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22</vt:i4>
      </vt:variant>
    </vt:vector>
  </HeadingPairs>
  <TitlesOfParts>
    <vt:vector size="36" baseType="lpstr">
      <vt:lpstr>2  Zar</vt:lpstr>
      <vt:lpstr>Arial</vt:lpstr>
      <vt:lpstr>B Homa</vt:lpstr>
      <vt:lpstr>B Koodak</vt:lpstr>
      <vt:lpstr>B Lotus</vt:lpstr>
      <vt:lpstr>B Nazanin</vt:lpstr>
      <vt:lpstr>B Titr</vt:lpstr>
      <vt:lpstr>Calibri</vt:lpstr>
      <vt:lpstr>Constantia</vt:lpstr>
      <vt:lpstr>Majalla UI</vt:lpstr>
      <vt:lpstr>Tahoma</vt:lpstr>
      <vt:lpstr>Wingdings</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hasan</dc:creator>
  <cp:lastModifiedBy>DOD</cp:lastModifiedBy>
  <cp:revision>97</cp:revision>
  <dcterms:created xsi:type="dcterms:W3CDTF">2009-09-06T20:12:39Z</dcterms:created>
  <dcterms:modified xsi:type="dcterms:W3CDTF">2019-12-25T10:43:31Z</dcterms:modified>
</cp:coreProperties>
</file>