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86" r:id="rId3"/>
    <p:sldId id="287" r:id="rId4"/>
    <p:sldId id="288" r:id="rId5"/>
    <p:sldId id="289" r:id="rId6"/>
    <p:sldId id="290" r:id="rId7"/>
    <p:sldId id="291" r:id="rId8"/>
    <p:sldId id="29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8" d="100"/>
          <a:sy n="78" d="100"/>
        </p:scale>
        <p:origin x="-22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3700CC-374A-4D59-B2AA-2CE677FEEFA0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472274-1B05-4E0E-A332-7A8ADC5FFF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56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C7F43-1998-4E7C-9188-AFE6BDE63FB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6197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C7F43-1998-4E7C-9188-AFE6BDE63FB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2661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C7F43-1998-4E7C-9188-AFE6BDE63FBA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0001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C7F43-1998-4E7C-9188-AFE6BDE63FB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8631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9700" y="768350"/>
            <a:ext cx="6819900" cy="38369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7C7F43-1998-4E7C-9188-AFE6BDE63FBA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969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1/12/2020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کاربرد</a:t>
            </a:r>
            <a:r>
              <a:rPr lang="en-US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any </a:t>
            </a: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و </a:t>
            </a:r>
            <a:r>
              <a:rPr lang="en-US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no </a:t>
            </a: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 (هیچ)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درس دوم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9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550671" y="610700"/>
            <a:ext cx="9652000" cy="864096"/>
          </a:xfrm>
        </p:spPr>
        <p:txBody>
          <a:bodyPr/>
          <a:lstStyle/>
          <a:p>
            <a:pPr algn="ctr"/>
            <a:r>
              <a:rPr lang="fa-IR" sz="3733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>گرامر درس </a:t>
            </a:r>
            <a:r>
              <a:rPr lang="fa-IR" sz="3733" u="sng" dirty="0">
                <a:ln w="500">
                  <a:solidFill>
                    <a:srgbClr val="04617B">
                      <a:shade val="20000"/>
                      <a:satMod val="120000"/>
                    </a:srgbClr>
                  </a:solidFill>
                </a:ln>
                <a:solidFill>
                  <a:srgbClr val="FF0000"/>
                </a:solidFill>
                <a:cs typeface="B Titr" pitchFamily="2" charset="-78"/>
              </a:rPr>
              <a:t>2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7578" y="2143336"/>
            <a:ext cx="11723105" cy="5664629"/>
          </a:xfrm>
        </p:spPr>
        <p:txBody>
          <a:bodyPr>
            <a:noAutofit/>
          </a:bodyPr>
          <a:lstStyle/>
          <a:p>
            <a:pPr marL="243834" indent="-609585" algn="r" rtl="1">
              <a:lnSpc>
                <a:spcPct val="150000"/>
              </a:lnSpc>
              <a:spcBef>
                <a:spcPts val="0"/>
              </a:spcBef>
              <a:buClr>
                <a:srgbClr val="04617B"/>
              </a:buClr>
              <a:buFont typeface="Wingdings" pitchFamily="2" charset="2"/>
              <a:buChar char="Ø"/>
            </a:pPr>
            <a:r>
              <a:rPr lang="ar-SA" b="1" dirty="0">
                <a:latin typeface="Times New Roman" pitchFamily="18" charset="0"/>
                <a:ea typeface="Calibri"/>
                <a:cs typeface="B Nazanin" pitchFamily="2" charset="-78"/>
              </a:rPr>
              <a:t>اگر بخواهیم از </a:t>
            </a:r>
            <a:r>
              <a:rPr lang="ar-SA" b="1" u="sng" dirty="0">
                <a:latin typeface="Times New Roman" pitchFamily="18" charset="0"/>
                <a:ea typeface="Calibri"/>
                <a:cs typeface="B Nazanin" pitchFamily="2" charset="-78"/>
              </a:rPr>
              <a:t>بودن</a:t>
            </a:r>
            <a:r>
              <a:rPr lang="ar-SA" b="1" dirty="0">
                <a:latin typeface="Times New Roman" pitchFamily="18" charset="0"/>
                <a:ea typeface="Calibri"/>
                <a:cs typeface="B Nazanin" pitchFamily="2" charset="-78"/>
              </a:rPr>
              <a:t> چیزی صحبت کنیم </a:t>
            </a:r>
            <a:r>
              <a:rPr lang="fa-IR" b="1" dirty="0">
                <a:latin typeface="Times New Roman" pitchFamily="18" charset="0"/>
                <a:ea typeface="Calibri"/>
                <a:cs typeface="B Nazanin" pitchFamily="2" charset="-78"/>
              </a:rPr>
              <a:t>(پاسخ</a:t>
            </a:r>
            <a:r>
              <a:rPr lang="ar-SA" b="1" dirty="0">
                <a:latin typeface="Times New Roman" pitchFamily="18" charset="0"/>
                <a:ea typeface="Calibri"/>
                <a:cs typeface="B Nazanin" pitchFamily="2" charset="-78"/>
              </a:rPr>
              <a:t> به سوال مثبت باشد</a:t>
            </a:r>
            <a:r>
              <a:rPr lang="fa-IR" b="1" dirty="0">
                <a:latin typeface="Times New Roman" pitchFamily="18" charset="0"/>
                <a:ea typeface="Calibri"/>
                <a:cs typeface="B Nazanin" pitchFamily="2" charset="-78"/>
              </a:rPr>
              <a:t>)،</a:t>
            </a:r>
            <a:r>
              <a:rPr lang="ar-SA" b="1" dirty="0">
                <a:latin typeface="Times New Roman" pitchFamily="18" charset="0"/>
                <a:ea typeface="Calibri"/>
                <a:cs typeface="B Nazanin" pitchFamily="2" charset="-78"/>
              </a:rPr>
              <a:t> در این صورت قبل از اسم از کلمات</a:t>
            </a:r>
            <a:r>
              <a:rPr lang="en-US" b="1" dirty="0">
                <a:latin typeface="Times New Roman" pitchFamily="18" charset="0"/>
                <a:ea typeface="Calibri"/>
                <a:cs typeface="B Nazanin" pitchFamily="2" charset="-78"/>
              </a:rPr>
              <a:t>some, many, few, little, a lot of ,much, </a:t>
            </a:r>
            <a:r>
              <a:rPr lang="fa-IR" b="1" dirty="0">
                <a:latin typeface="Times New Roman" pitchFamily="18" charset="0"/>
                <a:ea typeface="Calibri"/>
                <a:cs typeface="B Nazanin" pitchFamily="2" charset="-78"/>
              </a:rPr>
              <a:t> استفاده </a:t>
            </a:r>
            <a:r>
              <a:rPr lang="ar-SA" b="1" dirty="0">
                <a:latin typeface="Times New Roman" pitchFamily="18" charset="0"/>
                <a:ea typeface="Calibri"/>
                <a:cs typeface="B Nazanin" pitchFamily="2" charset="-78"/>
              </a:rPr>
              <a:t>می </a:t>
            </a:r>
            <a:r>
              <a:rPr lang="fa-IR" b="1" dirty="0">
                <a:latin typeface="Times New Roman" pitchFamily="18" charset="0"/>
                <a:ea typeface="Calibri"/>
                <a:cs typeface="B Nazanin" pitchFamily="2" charset="-78"/>
              </a:rPr>
              <a:t>شود</a:t>
            </a:r>
            <a:r>
              <a:rPr lang="ar-SA" b="1" dirty="0">
                <a:latin typeface="Times New Roman" pitchFamily="18" charset="0"/>
                <a:ea typeface="Calibri"/>
                <a:cs typeface="B Nazanin" pitchFamily="2" charset="-78"/>
              </a:rPr>
              <a:t>.</a:t>
            </a:r>
            <a:endParaRPr lang="fa-IR" b="1" dirty="0">
              <a:latin typeface="Times New Roman" pitchFamily="18" charset="0"/>
              <a:ea typeface="Calibri"/>
              <a:cs typeface="B Nazanin" pitchFamily="2" charset="-78"/>
            </a:endParaRPr>
          </a:p>
          <a:p>
            <a:pPr marL="243834" indent="-609585" algn="r" rtl="1">
              <a:lnSpc>
                <a:spcPct val="150000"/>
              </a:lnSpc>
              <a:spcBef>
                <a:spcPts val="0"/>
              </a:spcBef>
              <a:buClr>
                <a:srgbClr val="04617B"/>
              </a:buClr>
              <a:buFont typeface="Wingdings" pitchFamily="2" charset="2"/>
              <a:buChar char="Ø"/>
            </a:pPr>
            <a:r>
              <a:rPr lang="ar-SA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از </a:t>
            </a:r>
            <a:r>
              <a:rPr lang="en-US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 no </a:t>
            </a:r>
            <a:r>
              <a:rPr lang="ar-SA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و</a:t>
            </a:r>
            <a:r>
              <a:rPr lang="en-US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 any</a:t>
            </a:r>
            <a:r>
              <a:rPr lang="ar-SA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 </a:t>
            </a:r>
            <a:r>
              <a:rPr lang="fa-IR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زمانی</a:t>
            </a:r>
            <a:r>
              <a:rPr lang="ar-SA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 استفاده می </a:t>
            </a:r>
            <a:r>
              <a:rPr lang="fa-IR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شود</a:t>
            </a:r>
            <a:r>
              <a:rPr lang="ar-SA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 که بخواهیم از</a:t>
            </a:r>
            <a:r>
              <a:rPr lang="ar-SA" b="1" u="sng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 ن</a:t>
            </a:r>
            <a:r>
              <a:rPr lang="fa-IR" b="1" u="sng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بو</a:t>
            </a:r>
            <a:r>
              <a:rPr lang="ar-SA" b="1" u="sng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دن</a:t>
            </a:r>
            <a:r>
              <a:rPr lang="ar-SA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 چیزی صحبت کنیم.</a:t>
            </a:r>
            <a:endParaRPr lang="fa-IR" b="1" dirty="0">
              <a:solidFill>
                <a:prstClr val="black"/>
              </a:solidFill>
              <a:latin typeface="Times New Roman" pitchFamily="18" charset="0"/>
              <a:ea typeface="Times New Roman"/>
              <a:cs typeface="B Nazanin" pitchFamily="2" charset="-78"/>
            </a:endParaRPr>
          </a:p>
          <a:p>
            <a:pPr marL="243834" indent="-609585" algn="r" rtl="1">
              <a:lnSpc>
                <a:spcPct val="150000"/>
              </a:lnSpc>
              <a:spcBef>
                <a:spcPts val="0"/>
              </a:spcBef>
              <a:buClr>
                <a:srgbClr val="04617B"/>
              </a:buClr>
              <a:buFont typeface="Wingdings" pitchFamily="2" charset="2"/>
              <a:buChar char="Ø"/>
            </a:pPr>
            <a:r>
              <a:rPr lang="en-US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No</a:t>
            </a:r>
            <a:r>
              <a:rPr lang="fa-IR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 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و</a:t>
            </a: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 Any 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قبل از یک اسم </a:t>
            </a:r>
            <a:r>
              <a:rPr lang="fa-IR" b="1" dirty="0">
                <a:latin typeface="Times New Roman" pitchFamily="18" charset="0"/>
                <a:ea typeface="Times New Roman"/>
                <a:cs typeface="B Nazanin" pitchFamily="2" charset="-78"/>
              </a:rPr>
              <a:t>به تنهایی 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یا اسم و صفت </a:t>
            </a:r>
            <a:r>
              <a:rPr lang="fa-IR" b="1" dirty="0">
                <a:latin typeface="Times New Roman" pitchFamily="18" charset="0"/>
                <a:ea typeface="Times New Roman"/>
                <a:cs typeface="B Nazanin" pitchFamily="2" charset="-78"/>
              </a:rPr>
              <a:t>با هم 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به کار می روند.(اسم می تواند قابل شمارش</a:t>
            </a: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-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 غیر قابل شمارش </a:t>
            </a:r>
            <a:r>
              <a:rPr lang="fa-IR" b="1" dirty="0">
                <a:latin typeface="Times New Roman" pitchFamily="18" charset="0"/>
                <a:ea typeface="Times New Roman"/>
                <a:cs typeface="B Nazanin" pitchFamily="2" charset="-78"/>
              </a:rPr>
              <a:t>و 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مفرد </a:t>
            </a: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 -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جمع باشد)</a:t>
            </a:r>
            <a:endParaRPr lang="fa-IR" b="1" dirty="0">
              <a:latin typeface="Times New Roman" pitchFamily="18" charset="0"/>
              <a:ea typeface="Times New Roman"/>
              <a:cs typeface="B Nazanin" pitchFamily="2" charset="-78"/>
            </a:endParaRPr>
          </a:p>
          <a:p>
            <a:pPr marL="243834" indent="-609585" algn="r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No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 در جمله مثبت و </a:t>
            </a: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 any 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در جمله منفی</a:t>
            </a: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 </a:t>
            </a:r>
            <a:r>
              <a:rPr lang="fa-IR" b="1" dirty="0">
                <a:latin typeface="Times New Roman" pitchFamily="18" charset="0"/>
                <a:ea typeface="Times New Roman"/>
                <a:cs typeface="B Nazanin" pitchFamily="2" charset="-78"/>
              </a:rPr>
              <a:t>و سوالی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 به کار می رود. </a:t>
            </a:r>
            <a:endParaRPr lang="en-US" b="1" dirty="0">
              <a:latin typeface="Times New Roman" pitchFamily="18" charset="0"/>
              <a:ea typeface="Times New Roman"/>
              <a:cs typeface="B Nazanin" pitchFamily="2" charset="-78"/>
            </a:endParaRPr>
          </a:p>
          <a:p>
            <a:pPr marL="0" indent="0" algn="r" rtl="1">
              <a:lnSpc>
                <a:spcPct val="150000"/>
              </a:lnSpc>
              <a:buNone/>
            </a:pPr>
            <a:endParaRPr lang="en-US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4396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1119809" y="35863"/>
            <a:ext cx="9652000" cy="1004489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Bef>
                <a:spcPts val="0"/>
              </a:spcBef>
            </a:pPr>
            <a:r>
              <a:rPr lang="en-US" sz="3733" dirty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en-US" sz="3733" dirty="0">
                <a:solidFill>
                  <a:srgbClr val="FF0000"/>
                </a:solidFill>
                <a:cs typeface="B Titr" pitchFamily="2" charset="-78"/>
              </a:rPr>
            </a:br>
            <a:r>
              <a:rPr lang="en-US" sz="3733" dirty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en-US" sz="3733" dirty="0">
                <a:solidFill>
                  <a:srgbClr val="FF0000"/>
                </a:solidFill>
                <a:cs typeface="B Titr" pitchFamily="2" charset="-78"/>
              </a:rPr>
            </a:br>
            <a:r>
              <a:rPr lang="fa-IR" sz="3733" dirty="0">
                <a:solidFill>
                  <a:srgbClr val="FF0000"/>
                </a:solidFill>
                <a:cs typeface="B Titr" pitchFamily="2" charset="-78"/>
              </a:rPr>
              <a:t>گرامر درس </a:t>
            </a:r>
            <a:r>
              <a:rPr lang="fa-IR" sz="3733" u="sng" dirty="0">
                <a:solidFill>
                  <a:srgbClr val="FF0000"/>
                </a:solidFill>
                <a:cs typeface="B Titr" pitchFamily="2" charset="-78"/>
              </a:rPr>
              <a:t>2</a:t>
            </a:r>
            <a:r>
              <a:rPr lang="en-US" sz="3733" u="sng" dirty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en-US" sz="3733" u="sng" dirty="0">
                <a:solidFill>
                  <a:srgbClr val="FF0000"/>
                </a:solidFill>
                <a:cs typeface="B Titr" pitchFamily="2" charset="-78"/>
              </a:rPr>
            </a:br>
            <a:endParaRPr lang="fa-IR" sz="3733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27381" y="2241352"/>
            <a:ext cx="1201548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0990" indent="-38099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800" b="1" dirty="0">
                <a:latin typeface="Times New Roman" pitchFamily="18" charset="0"/>
                <a:ea typeface="Times New Roman"/>
                <a:cs typeface="B Nazanin" panose="00000400000000000000" pitchFamily="2" charset="-78"/>
              </a:rPr>
              <a:t>Are there any books on the table? </a:t>
            </a:r>
          </a:p>
          <a:p>
            <a:pPr algn="l" rtl="0">
              <a:lnSpc>
                <a:spcPct val="150000"/>
              </a:lnSpc>
            </a:pPr>
            <a:r>
              <a:rPr lang="en-US" sz="2800" b="1" dirty="0">
                <a:latin typeface="Times New Roman" pitchFamily="18" charset="0"/>
                <a:ea typeface="Times New Roman"/>
                <a:cs typeface="B Nazanin" panose="00000400000000000000" pitchFamily="2" charset="-78"/>
              </a:rPr>
              <a:t>No, there are not any books on the table.</a:t>
            </a:r>
          </a:p>
          <a:p>
            <a:pPr algn="l" rtl="0">
              <a:lnSpc>
                <a:spcPct val="150000"/>
              </a:lnSpc>
            </a:pPr>
            <a:r>
              <a:rPr lang="en-US" sz="2800" b="1" dirty="0">
                <a:latin typeface="Times New Roman" pitchFamily="18" charset="0"/>
                <a:ea typeface="Times New Roman"/>
                <a:cs typeface="B Nazanin" panose="00000400000000000000" pitchFamily="2" charset="-78"/>
              </a:rPr>
              <a:t>= No, there are no books on the table.</a:t>
            </a:r>
          </a:p>
          <a:p>
            <a:pPr algn="l" rtl="0">
              <a:lnSpc>
                <a:spcPct val="150000"/>
              </a:lnSpc>
            </a:pPr>
            <a:endParaRPr lang="en-US" sz="2800" b="1" dirty="0">
              <a:latin typeface="Times New Roman" pitchFamily="18" charset="0"/>
              <a:ea typeface="Times New Roman"/>
              <a:cs typeface="B Nazanin" panose="00000400000000000000" pitchFamily="2" charset="-78"/>
            </a:endParaRPr>
          </a:p>
          <a:p>
            <a:pPr marL="380990" indent="-38099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800" b="1" dirty="0">
                <a:latin typeface="Times New Roman" pitchFamily="18" charset="0"/>
                <a:ea typeface="Times New Roman"/>
                <a:cs typeface="B Nazanin" panose="00000400000000000000" pitchFamily="2" charset="-78"/>
              </a:rPr>
              <a:t>Does the boy have any money in his pocket?  </a:t>
            </a:r>
          </a:p>
          <a:p>
            <a:pPr algn="l" rtl="0">
              <a:lnSpc>
                <a:spcPct val="150000"/>
              </a:lnSpc>
            </a:pPr>
            <a:r>
              <a:rPr lang="en-US" sz="2800" b="1" dirty="0">
                <a:latin typeface="Times New Roman" pitchFamily="18" charset="0"/>
                <a:ea typeface="Times New Roman"/>
                <a:cs typeface="B Nazanin" panose="00000400000000000000" pitchFamily="2" charset="-78"/>
              </a:rPr>
              <a:t>No, he does not have any money in his pocket.</a:t>
            </a:r>
          </a:p>
          <a:p>
            <a:pPr algn="l" rtl="0">
              <a:lnSpc>
                <a:spcPct val="150000"/>
              </a:lnSpc>
            </a:pPr>
            <a:r>
              <a:rPr lang="en-US" sz="2800" b="1" dirty="0">
                <a:latin typeface="Times New Roman" pitchFamily="18" charset="0"/>
                <a:ea typeface="Times New Roman"/>
                <a:cs typeface="B Nazanin" panose="00000400000000000000" pitchFamily="2" charset="-78"/>
              </a:rPr>
              <a:t>= No, he </a:t>
            </a:r>
            <a:r>
              <a:rPr lang="en-US" sz="2800" b="1" i="1" dirty="0">
                <a:latin typeface="Times New Roman" pitchFamily="18" charset="0"/>
                <a:ea typeface="Times New Roman"/>
                <a:cs typeface="B Nazanin" panose="00000400000000000000" pitchFamily="2" charset="-78"/>
              </a:rPr>
              <a:t>has</a:t>
            </a:r>
            <a:r>
              <a:rPr lang="en-US" sz="2800" b="1" dirty="0">
                <a:latin typeface="Times New Roman" pitchFamily="18" charset="0"/>
                <a:ea typeface="Times New Roman"/>
                <a:cs typeface="B Nazanin" panose="00000400000000000000" pitchFamily="2" charset="-78"/>
              </a:rPr>
              <a:t> no money in his pocket.</a:t>
            </a:r>
          </a:p>
        </p:txBody>
      </p:sp>
    </p:spTree>
    <p:extLst>
      <p:ext uri="{BB962C8B-B14F-4D97-AF65-F5344CB8AC3E}">
        <p14:creationId xmlns:p14="http://schemas.microsoft.com/office/powerpoint/2010/main" val="78855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1022637" y="497950"/>
            <a:ext cx="9652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a-IR" sz="4133" dirty="0">
                <a:solidFill>
                  <a:srgbClr val="FF0000"/>
                </a:solidFill>
                <a:cs typeface="B Titr" pitchFamily="2" charset="-78"/>
              </a:rPr>
              <a:t>گرامر درس </a:t>
            </a:r>
            <a:r>
              <a:rPr lang="fa-IR" sz="4133" u="sng" dirty="0">
                <a:solidFill>
                  <a:srgbClr val="FF0000"/>
                </a:solidFill>
                <a:cs typeface="B Titr" pitchFamily="2" charset="-78"/>
              </a:rPr>
              <a:t>2</a:t>
            </a:r>
            <a:r>
              <a:rPr lang="fa-IR" sz="2400" u="sng" dirty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fa-IR" sz="2400" u="sng" dirty="0">
                <a:solidFill>
                  <a:srgbClr val="FF0000"/>
                </a:solidFill>
                <a:cs typeface="B Titr" pitchFamily="2" charset="-78"/>
              </a:rPr>
            </a:br>
            <a:endParaRPr lang="fa-IR" sz="4267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5613" y="2059044"/>
            <a:ext cx="11649012" cy="5618413"/>
          </a:xfrm>
        </p:spPr>
        <p:txBody>
          <a:bodyPr>
            <a:normAutofit/>
          </a:bodyPr>
          <a:lstStyle/>
          <a:p>
            <a:pPr algn="r" rtl="1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مشتقات </a:t>
            </a: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no </a:t>
            </a:r>
            <a:r>
              <a:rPr lang="fa-IR" b="1" dirty="0">
                <a:latin typeface="Times New Roman" pitchFamily="18" charset="0"/>
                <a:ea typeface="Times New Roman"/>
                <a:cs typeface="B Nazanin" pitchFamily="2" charset="-78"/>
              </a:rPr>
              <a:t> 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و </a:t>
            </a: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any</a:t>
            </a:r>
            <a:r>
              <a:rPr lang="fa-IR" b="1" dirty="0">
                <a:latin typeface="Times New Roman" pitchFamily="18" charset="0"/>
                <a:ea typeface="Times New Roman"/>
                <a:cs typeface="B Nazanin" pitchFamily="2" charset="-78"/>
              </a:rPr>
              <a:t> 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هم </a:t>
            </a:r>
            <a:r>
              <a:rPr lang="fa-IR" b="1" dirty="0">
                <a:latin typeface="Times New Roman" pitchFamily="18" charset="0"/>
                <a:ea typeface="Times New Roman"/>
                <a:cs typeface="B Nazanin" pitchFamily="2" charset="-78"/>
              </a:rPr>
              <a:t>مانند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 قانون </a:t>
            </a:r>
            <a:r>
              <a:rPr lang="fa-IR" b="1" dirty="0">
                <a:latin typeface="Times New Roman" pitchFamily="18" charset="0"/>
                <a:ea typeface="Times New Roman"/>
                <a:cs typeface="B Nazanin" pitchFamily="2" charset="-78"/>
              </a:rPr>
              <a:t>قبل عمل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 می کنند.</a:t>
            </a:r>
            <a:r>
              <a:rPr lang="fa-IR" b="1" dirty="0">
                <a:latin typeface="Times New Roman" pitchFamily="18" charset="0"/>
                <a:ea typeface="Times New Roman"/>
                <a:cs typeface="B Nazanin" pitchFamily="2" charset="-78"/>
              </a:rPr>
              <a:t> 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این کلمات عبارتند از: </a:t>
            </a:r>
            <a:endParaRPr lang="en-US" b="1" dirty="0">
              <a:latin typeface="Times New Roman" pitchFamily="18" charset="0"/>
              <a:ea typeface="Times New Roman"/>
              <a:cs typeface="B Nazanin" pitchFamily="2" charset="-78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anyone - no one </a:t>
            </a: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        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anybody - nobody      ,       </a:t>
            </a:r>
            <a:r>
              <a:rPr lang="en-US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anything - nothing</a:t>
            </a:r>
            <a:endParaRPr lang="en-US" b="1" dirty="0">
              <a:latin typeface="Times New Roman" pitchFamily="18" charset="0"/>
              <a:ea typeface="Times New Roman"/>
              <a:cs typeface="B Nazanin" pitchFamily="2" charset="-78"/>
            </a:endParaRP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anywhere - </a:t>
            </a:r>
            <a:r>
              <a:rPr lang="en-US" b="1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B Nazanin" pitchFamily="2" charset="-78"/>
              </a:rPr>
              <a:t>nowhere</a:t>
            </a:r>
            <a:endParaRPr lang="en-US" b="1" dirty="0">
              <a:latin typeface="Times New Roman" pitchFamily="18" charset="0"/>
              <a:ea typeface="Times New Roman"/>
              <a:cs typeface="B Nazanin" pitchFamily="2" charset="-78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Did Sara eat anything for her breakfast?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No, she didn't eat anything for her breakfast.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= No, she ate nothing for her breakfast.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4137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1441593" y="600981"/>
            <a:ext cx="96520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a-IR" sz="4133" dirty="0">
                <a:solidFill>
                  <a:srgbClr val="FF0000"/>
                </a:solidFill>
                <a:cs typeface="B Titr" pitchFamily="2" charset="-78"/>
              </a:rPr>
              <a:t>گرامر درس </a:t>
            </a:r>
            <a:r>
              <a:rPr lang="fa-IR" sz="4133" u="sng" dirty="0">
                <a:solidFill>
                  <a:srgbClr val="FF0000"/>
                </a:solidFill>
                <a:cs typeface="B Titr" pitchFamily="2" charset="-78"/>
              </a:rPr>
              <a:t>2</a:t>
            </a:r>
            <a:r>
              <a:rPr lang="fa-IR" sz="2400" u="sng" dirty="0">
                <a:solidFill>
                  <a:srgbClr val="FF0000"/>
                </a:solidFill>
                <a:cs typeface="B Titr" pitchFamily="2" charset="-78"/>
              </a:rPr>
              <a:t/>
            </a:r>
            <a:br>
              <a:rPr lang="fa-IR" sz="2400" u="sng" dirty="0">
                <a:solidFill>
                  <a:srgbClr val="FF0000"/>
                </a:solidFill>
                <a:cs typeface="B Titr" pitchFamily="2" charset="-78"/>
              </a:rPr>
            </a:br>
            <a:endParaRPr lang="fa-IR" sz="4267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392" y="2595368"/>
            <a:ext cx="11288403" cy="6014160"/>
          </a:xfrm>
        </p:spPr>
        <p:txBody>
          <a:bodyPr>
            <a:normAutofit/>
          </a:bodyPr>
          <a:lstStyle/>
          <a:p>
            <a:pPr algn="r" rtl="1">
              <a:lnSpc>
                <a:spcPct val="115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اگر در جمله کلمات منفی به غیر از</a:t>
            </a: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 not 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وجود داشته باشد باز هم جمله منفی </a:t>
            </a:r>
            <a:r>
              <a:rPr lang="fa-IR" b="1" dirty="0">
                <a:latin typeface="Times New Roman" pitchFamily="18" charset="0"/>
                <a:ea typeface="Times New Roman"/>
                <a:cs typeface="B Nazanin" pitchFamily="2" charset="-78"/>
              </a:rPr>
              <a:t>است و 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باید از</a:t>
            </a: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any  </a:t>
            </a:r>
            <a:r>
              <a:rPr lang="fa-IR" b="1" dirty="0">
                <a:latin typeface="Times New Roman" pitchFamily="18" charset="0"/>
                <a:ea typeface="Times New Roman"/>
                <a:cs typeface="B Nazanin" pitchFamily="2" charset="-78"/>
              </a:rPr>
              <a:t> </a:t>
            </a: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استفاده شود.</a:t>
            </a:r>
            <a:endParaRPr lang="en-US" b="1" dirty="0">
              <a:latin typeface="Times New Roman" pitchFamily="18" charset="0"/>
              <a:ea typeface="Times New Roman"/>
              <a:cs typeface="B Nazanin" pitchFamily="2" charset="-78"/>
            </a:endParaRPr>
          </a:p>
          <a:p>
            <a:pPr marL="0" indent="0" algn="just">
              <a:lnSpc>
                <a:spcPct val="115000"/>
              </a:lnSpc>
              <a:spcBef>
                <a:spcPts val="0"/>
              </a:spcBef>
              <a:buNone/>
            </a:pPr>
            <a:endParaRPr lang="fa-IR" b="1" dirty="0">
              <a:latin typeface="Times New Roman" pitchFamily="18" charset="0"/>
              <a:ea typeface="Times New Roman"/>
              <a:cs typeface="B Nazanin" pitchFamily="2" charset="-78"/>
            </a:endParaRPr>
          </a:p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r>
              <a:rPr lang="ar-SA" b="1" dirty="0">
                <a:latin typeface="Times New Roman" pitchFamily="18" charset="0"/>
                <a:ea typeface="Times New Roman"/>
                <a:cs typeface="B Nazanin" pitchFamily="2" charset="-78"/>
              </a:rPr>
              <a:t> </a:t>
            </a: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never – seldom – hardly – rarely – scarcely – barely – none –</a:t>
            </a:r>
            <a:r>
              <a:rPr lang="fa-IR" b="1" dirty="0">
                <a:latin typeface="Times New Roman" pitchFamily="18" charset="0"/>
                <a:ea typeface="Times New Roman"/>
                <a:cs typeface="B Nazanin" pitchFamily="2" charset="-78"/>
              </a:rPr>
              <a:t> </a:t>
            </a: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without</a:t>
            </a:r>
          </a:p>
          <a:p>
            <a:pPr marL="0" indent="0" algn="ctr">
              <a:lnSpc>
                <a:spcPct val="115000"/>
              </a:lnSpc>
              <a:spcBef>
                <a:spcPts val="0"/>
              </a:spcBef>
              <a:buNone/>
            </a:pPr>
            <a:endParaRPr lang="en-US" b="1" dirty="0">
              <a:latin typeface="Times New Roman" pitchFamily="18" charset="0"/>
              <a:ea typeface="Times New Roman"/>
              <a:cs typeface="B Nazanin" pitchFamily="2" charset="-78"/>
            </a:endParaRPr>
          </a:p>
          <a:p>
            <a:pPr>
              <a:lnSpc>
                <a:spcPct val="115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I never do any homework when I am very tired.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Nobody knows anything about the class time.     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itchFamily="2" charset="2"/>
              <a:buChar char="Ø"/>
            </a:pPr>
            <a:r>
              <a:rPr lang="en-US" b="1" dirty="0">
                <a:latin typeface="Times New Roman" pitchFamily="18" charset="0"/>
                <a:ea typeface="Times New Roman"/>
                <a:cs typeface="B Nazanin" pitchFamily="2" charset="-78"/>
              </a:rPr>
              <a:t>There's hardly any milk left.  </a:t>
            </a:r>
          </a:p>
          <a:p>
            <a:pPr marL="0" indent="0">
              <a:buNone/>
            </a:pPr>
            <a:endParaRPr lang="en-US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2963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573398" y="843841"/>
            <a:ext cx="9894265" cy="1143000"/>
          </a:xfrm>
        </p:spPr>
        <p:txBody>
          <a:bodyPr>
            <a:normAutofit fontScale="90000"/>
          </a:bodyPr>
          <a:lstStyle/>
          <a:p>
            <a:r>
              <a:rPr lang="en-US" sz="4267" dirty="0">
                <a:latin typeface="Times New Roman" pitchFamily="18" charset="0"/>
                <a:cs typeface="Times New Roman" pitchFamily="18" charset="0"/>
              </a:rPr>
              <a:t>Test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>
          <a:xfrm>
            <a:off x="367336" y="1709056"/>
            <a:ext cx="12138409" cy="6163309"/>
          </a:xfrm>
        </p:spPr>
        <p:txBody>
          <a:bodyPr>
            <a:noAutofit/>
          </a:bodyPr>
          <a:lstStyle/>
          <a:p>
            <a:pPr algn="l" rtl="0"/>
            <a:endParaRPr lang="en-US" b="1" dirty="0">
              <a:latin typeface="Times New Roman" pitchFamily="18" charset="0"/>
              <a:cs typeface="B Nazanin" panose="00000400000000000000" pitchFamily="2" charset="-78"/>
            </a:endParaRPr>
          </a:p>
          <a:p>
            <a:pPr marL="0" indent="0">
              <a:buNone/>
            </a:pPr>
            <a:r>
              <a:rPr lang="en-US" b="1" dirty="0">
                <a:latin typeface="Times New Roman"/>
                <a:ea typeface="Times New Roman"/>
                <a:cs typeface="B Nazanin" panose="00000400000000000000" pitchFamily="2" charset="-78"/>
              </a:rPr>
              <a:t>1- He left home without .........money.    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b="1" dirty="0">
                <a:latin typeface="Times New Roman"/>
                <a:ea typeface="Times New Roman"/>
                <a:cs typeface="B Nazanin" panose="00000400000000000000" pitchFamily="2" charset="-78"/>
              </a:rPr>
              <a:t>    a.no            b. none          c. any          d. some</a:t>
            </a:r>
          </a:p>
          <a:p>
            <a:pPr marL="0" indent="0">
              <a:spcBef>
                <a:spcPts val="0"/>
              </a:spcBef>
              <a:buNone/>
            </a:pPr>
            <a:endParaRPr lang="en-US" b="1" dirty="0">
              <a:latin typeface="Times New Roman"/>
              <a:ea typeface="Times New Roman"/>
              <a:cs typeface="B Nazanin" panose="00000400000000000000" pitchFamily="2" charset="-78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b="1" dirty="0">
                <a:latin typeface="Times New Roman"/>
                <a:ea typeface="Times New Roman"/>
                <a:cs typeface="B Nazanin" panose="00000400000000000000" pitchFamily="2" charset="-78"/>
              </a:rPr>
              <a:t>2- I don't know anything about it . Nobody told me .................. 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b="1" dirty="0">
                <a:latin typeface="Times New Roman"/>
                <a:ea typeface="Times New Roman"/>
                <a:cs typeface="B Nazanin" panose="00000400000000000000" pitchFamily="2" charset="-78"/>
              </a:rPr>
              <a:t>    a. anything         b. something          c. nothing           d. some things</a:t>
            </a:r>
          </a:p>
          <a:p>
            <a:pPr marL="0" indent="0">
              <a:spcBef>
                <a:spcPts val="0"/>
              </a:spcBef>
              <a:buNone/>
            </a:pPr>
            <a:endParaRPr lang="en-US" b="1" dirty="0">
              <a:latin typeface="Times New Roman"/>
              <a:ea typeface="Times New Roman"/>
              <a:cs typeface="B Nazanin" panose="00000400000000000000" pitchFamily="2" charset="-78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b="1" dirty="0">
                <a:latin typeface="Times New Roman"/>
                <a:ea typeface="Times New Roman"/>
                <a:cs typeface="B Nazanin" panose="00000400000000000000" pitchFamily="2" charset="-78"/>
              </a:rPr>
              <a:t>3- Do they have ............. guests to arrive ?Yes, they still have ............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b="1" dirty="0">
                <a:latin typeface="Times New Roman"/>
                <a:ea typeface="Times New Roman"/>
                <a:cs typeface="B Nazanin" panose="00000400000000000000" pitchFamily="2" charset="-78"/>
              </a:rPr>
              <a:t>    a. any / no           b. any / any           c. no / any          d. any / some </a:t>
            </a:r>
          </a:p>
          <a:p>
            <a:pPr marL="0" indent="0">
              <a:spcBef>
                <a:spcPts val="0"/>
              </a:spcBef>
              <a:buNone/>
            </a:pPr>
            <a:endParaRPr lang="en-US" b="1" dirty="0">
              <a:latin typeface="Times New Roman"/>
              <a:ea typeface="Times New Roman"/>
              <a:cs typeface="B Nazanin" panose="00000400000000000000" pitchFamily="2" charset="-78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b="1" dirty="0">
                <a:latin typeface="Times New Roman"/>
                <a:ea typeface="Times New Roman"/>
                <a:cs typeface="B Nazanin" panose="00000400000000000000" pitchFamily="2" charset="-78"/>
              </a:rPr>
              <a:t>4- He ................. nothing for his breakfast this morning; so he is very hungry.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b="1" dirty="0">
                <a:latin typeface="Times New Roman"/>
                <a:ea typeface="Times New Roman"/>
                <a:cs typeface="B Nazanin" panose="00000400000000000000" pitchFamily="2" charset="-78"/>
              </a:rPr>
              <a:t>    a. ate                b. eats              c. didn't eat               d. doesn't eat</a:t>
            </a:r>
          </a:p>
          <a:p>
            <a:pPr algn="l" rtl="0"/>
            <a:endParaRPr lang="fa-IR" dirty="0">
              <a:latin typeface="Times New Roman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48304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766581" y="598546"/>
            <a:ext cx="9894265" cy="1143000"/>
          </a:xfrm>
        </p:spPr>
        <p:txBody>
          <a:bodyPr>
            <a:normAutofit fontScale="90000"/>
          </a:bodyPr>
          <a:lstStyle/>
          <a:p>
            <a:r>
              <a:rPr lang="en-US" sz="4267" dirty="0">
                <a:latin typeface="Times New Roman" pitchFamily="18" charset="0"/>
                <a:cs typeface="Times New Roman" pitchFamily="18" charset="0"/>
              </a:rPr>
              <a:t>Test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>
          <a:xfrm>
            <a:off x="457489" y="1741546"/>
            <a:ext cx="12439611" cy="5847485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400" b="1" dirty="0">
                <a:solidFill>
                  <a:prstClr val="black"/>
                </a:solidFill>
                <a:latin typeface="Times New Roman"/>
                <a:ea typeface="Times New Roman"/>
                <a:cs typeface="B Nazanin" panose="00000400000000000000" pitchFamily="2" charset="-78"/>
              </a:rPr>
              <a:t>5-</a:t>
            </a:r>
            <a:r>
              <a:rPr lang="en-US" sz="2400" b="1" dirty="0">
                <a:latin typeface="Times New Roman"/>
                <a:ea typeface="Times New Roman"/>
                <a:cs typeface="B Nazanin" panose="00000400000000000000" pitchFamily="2" charset="-78"/>
              </a:rPr>
              <a:t> Does she do any homework at home ? No, she does ........... homework at home.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400" b="1" dirty="0">
                <a:latin typeface="Times New Roman"/>
                <a:ea typeface="Times New Roman"/>
                <a:cs typeface="B Nazanin" panose="00000400000000000000" pitchFamily="2" charset="-78"/>
              </a:rPr>
              <a:t>     a. some              b. no              c. any                 d. none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2400" b="1" dirty="0">
              <a:latin typeface="Times New Roman"/>
              <a:ea typeface="Times New Roman"/>
              <a:cs typeface="B Nazanin" panose="00000400000000000000" pitchFamily="2" charset="-78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400" b="1" dirty="0">
                <a:latin typeface="Times New Roman"/>
                <a:ea typeface="Times New Roman"/>
                <a:cs typeface="B Nazanin" panose="00000400000000000000" pitchFamily="2" charset="-78"/>
              </a:rPr>
              <a:t>6- ........... doctors could do anything for him and at last he died in the hospital 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400" b="1" dirty="0">
                <a:latin typeface="Times New Roman"/>
                <a:ea typeface="Times New Roman"/>
                <a:cs typeface="B Nazanin" panose="00000400000000000000" pitchFamily="2" charset="-78"/>
              </a:rPr>
              <a:t>    a. Any                  b. None of                  c. No              d. b &amp; c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2400" b="1" dirty="0">
              <a:latin typeface="Times New Roman"/>
              <a:ea typeface="Times New Roman"/>
              <a:cs typeface="B Nazanin" panose="00000400000000000000" pitchFamily="2" charset="-78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400" b="1" dirty="0">
                <a:latin typeface="Times New Roman"/>
                <a:ea typeface="Times New Roman"/>
                <a:cs typeface="B Nazanin" panose="00000400000000000000" pitchFamily="2" charset="-78"/>
              </a:rPr>
              <a:t>7- Do you see ....... tall trees in the school yard ? No I don't 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400" b="1" dirty="0">
                <a:latin typeface="Times New Roman"/>
                <a:ea typeface="Times New Roman"/>
                <a:cs typeface="B Nazanin" panose="00000400000000000000" pitchFamily="2" charset="-78"/>
              </a:rPr>
              <a:t>    a. no                b. some                  c. any                   d. none of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2400" b="1" dirty="0">
              <a:latin typeface="Times New Roman"/>
              <a:ea typeface="Times New Roman"/>
              <a:cs typeface="B Nazanin" panose="00000400000000000000" pitchFamily="2" charset="-78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400" b="1" dirty="0">
                <a:latin typeface="Times New Roman"/>
                <a:ea typeface="Times New Roman"/>
                <a:cs typeface="B Nazanin" panose="00000400000000000000" pitchFamily="2" charset="-78"/>
              </a:rPr>
              <a:t>8- Are there many new words in the passage? No, there are ...............  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2400" b="1" dirty="0">
                <a:latin typeface="Times New Roman"/>
                <a:ea typeface="Times New Roman"/>
                <a:cs typeface="B Nazanin" panose="00000400000000000000" pitchFamily="2" charset="-78"/>
              </a:rPr>
              <a:t>     a. few               b. many               c. much                   d. little</a:t>
            </a:r>
          </a:p>
          <a:p>
            <a:pPr algn="l" rtl="0">
              <a:lnSpc>
                <a:spcPct val="120000"/>
              </a:lnSpc>
            </a:pPr>
            <a:endParaRPr lang="fa-IR" sz="2400" b="1" dirty="0">
              <a:latin typeface="Times New Roman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58958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58355" y="2614411"/>
            <a:ext cx="47136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 smtClean="0">
                <a:cs typeface="B Titr" panose="00000700000000000000" pitchFamily="2" charset="-78"/>
              </a:rPr>
              <a:t>THE END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297101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267</Words>
  <Application>Microsoft Office PowerPoint</Application>
  <PresentationFormat>Custom</PresentationFormat>
  <Paragraphs>62</Paragraphs>
  <Slides>8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Office Theme</vt:lpstr>
      <vt:lpstr>Equation</vt:lpstr>
      <vt:lpstr>PowerPoint Presentation</vt:lpstr>
      <vt:lpstr>گرامر درس 2</vt:lpstr>
      <vt:lpstr>  گرامر درس 2 </vt:lpstr>
      <vt:lpstr>گرامر درس 2 </vt:lpstr>
      <vt:lpstr>گرامر درس 2 </vt:lpstr>
      <vt:lpstr>Test </vt:lpstr>
      <vt:lpstr>Test 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87</cp:revision>
  <dcterms:created xsi:type="dcterms:W3CDTF">2015-07-06T05:06:21Z</dcterms:created>
  <dcterms:modified xsi:type="dcterms:W3CDTF">2020-01-12T14:15:46Z</dcterms:modified>
</cp:coreProperties>
</file>