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401" r:id="rId2"/>
    <p:sldId id="352" r:id="rId3"/>
    <p:sldId id="397" r:id="rId4"/>
    <p:sldId id="398" r:id="rId5"/>
    <p:sldId id="353" r:id="rId6"/>
    <p:sldId id="354" r:id="rId7"/>
    <p:sldId id="355" r:id="rId8"/>
    <p:sldId id="356" r:id="rId9"/>
    <p:sldId id="357" r:id="rId10"/>
    <p:sldId id="358" r:id="rId11"/>
    <p:sldId id="359" r:id="rId12"/>
    <p:sldId id="399" r:id="rId13"/>
    <p:sldId id="360" r:id="rId14"/>
    <p:sldId id="258" r:id="rId15"/>
    <p:sldId id="259" r:id="rId16"/>
    <p:sldId id="308" r:id="rId17"/>
    <p:sldId id="261" r:id="rId18"/>
    <p:sldId id="260" r:id="rId19"/>
    <p:sldId id="307" r:id="rId20"/>
    <p:sldId id="262" r:id="rId21"/>
    <p:sldId id="264" r:id="rId22"/>
    <p:sldId id="265" r:id="rId23"/>
    <p:sldId id="266" r:id="rId24"/>
    <p:sldId id="269" r:id="rId25"/>
    <p:sldId id="268" r:id="rId26"/>
    <p:sldId id="326" r:id="rId27"/>
    <p:sldId id="327" r:id="rId28"/>
    <p:sldId id="328" r:id="rId29"/>
    <p:sldId id="263" r:id="rId30"/>
    <p:sldId id="361" r:id="rId31"/>
    <p:sldId id="362" r:id="rId32"/>
    <p:sldId id="363" r:id="rId33"/>
    <p:sldId id="364" r:id="rId34"/>
    <p:sldId id="365" r:id="rId35"/>
    <p:sldId id="366" r:id="rId36"/>
    <p:sldId id="367" r:id="rId37"/>
    <p:sldId id="368" r:id="rId38"/>
    <p:sldId id="369" r:id="rId39"/>
    <p:sldId id="370" r:id="rId40"/>
    <p:sldId id="371" r:id="rId41"/>
    <p:sldId id="372" r:id="rId42"/>
    <p:sldId id="373" r:id="rId43"/>
    <p:sldId id="374" r:id="rId44"/>
    <p:sldId id="375" r:id="rId45"/>
    <p:sldId id="376" r:id="rId46"/>
    <p:sldId id="377" r:id="rId47"/>
    <p:sldId id="389" r:id="rId48"/>
    <p:sldId id="390" r:id="rId49"/>
    <p:sldId id="379" r:id="rId50"/>
    <p:sldId id="380" r:id="rId51"/>
    <p:sldId id="381" r:id="rId52"/>
    <p:sldId id="382" r:id="rId53"/>
    <p:sldId id="383" r:id="rId54"/>
    <p:sldId id="384" r:id="rId55"/>
    <p:sldId id="385" r:id="rId56"/>
    <p:sldId id="386" r:id="rId57"/>
    <p:sldId id="387" r:id="rId58"/>
    <p:sldId id="388" r:id="rId59"/>
    <p:sldId id="391" r:id="rId60"/>
    <p:sldId id="393" r:id="rId61"/>
    <p:sldId id="392" r:id="rId62"/>
    <p:sldId id="400" r:id="rId63"/>
    <p:sldId id="394" r:id="rId64"/>
    <p:sldId id="395" r:id="rId65"/>
    <p:sldId id="396" r:id="rId6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r" defTabSz="914400" rtl="1" eaLnBrk="1" latinLnBrk="0" hangingPunct="1">
      <a:defRPr kern="1200">
        <a:solidFill>
          <a:schemeClr val="tx1"/>
        </a:solidFill>
        <a:latin typeface="Arial" charset="0"/>
        <a:ea typeface="+mn-ea"/>
        <a:cs typeface="Arial" charset="0"/>
      </a:defRPr>
    </a:lvl6pPr>
    <a:lvl7pPr marL="2743200" algn="r" defTabSz="914400" rtl="1" eaLnBrk="1" latinLnBrk="0" hangingPunct="1">
      <a:defRPr kern="1200">
        <a:solidFill>
          <a:schemeClr val="tx1"/>
        </a:solidFill>
        <a:latin typeface="Arial" charset="0"/>
        <a:ea typeface="+mn-ea"/>
        <a:cs typeface="Arial" charset="0"/>
      </a:defRPr>
    </a:lvl7pPr>
    <a:lvl8pPr marL="3200400" algn="r" defTabSz="914400" rtl="1" eaLnBrk="1" latinLnBrk="0" hangingPunct="1">
      <a:defRPr kern="1200">
        <a:solidFill>
          <a:schemeClr val="tx1"/>
        </a:solidFill>
        <a:latin typeface="Arial" charset="0"/>
        <a:ea typeface="+mn-ea"/>
        <a:cs typeface="Arial" charset="0"/>
      </a:defRPr>
    </a:lvl8pPr>
    <a:lvl9pPr marL="3657600" algn="r" defTabSz="914400" rtl="1"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8913" autoAdjust="0"/>
  </p:normalViewPr>
  <p:slideViewPr>
    <p:cSldViewPr>
      <p:cViewPr>
        <p:scale>
          <a:sx n="100" d="100"/>
          <a:sy n="100" d="100"/>
        </p:scale>
        <p:origin x="-5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21AA926C-3829-4A9A-A938-D0AF95A7F350}" type="slidenum">
              <a:rPr lang="en-US"/>
              <a:pPr/>
              <a:t>‹#›</a:t>
            </a:fld>
            <a:endParaRPr lang="en-US"/>
          </a:p>
        </p:txBody>
      </p:sp>
    </p:spTree>
    <p:extLst>
      <p:ext uri="{BB962C8B-B14F-4D97-AF65-F5344CB8AC3E}">
        <p14:creationId xmlns:p14="http://schemas.microsoft.com/office/powerpoint/2010/main" val="24435804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6132262-BEF0-49CC-B135-BFB250A62374}" type="slidenum">
              <a:rPr lang="en-US" smtClean="0"/>
              <a:pPr/>
              <a:t>60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7C1B1A-670D-4656-98FC-D2B356B15E6E}" type="slidenum">
              <a:rPr lang="en-US"/>
              <a:pPr/>
              <a:t>‹#›</a:t>
            </a:fld>
            <a:endParaRPr lang="en-US"/>
          </a:p>
        </p:txBody>
      </p:sp>
    </p:spTree>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1A7A67-2201-41AD-8D5A-6CB57030EFA6}" type="slidenum">
              <a:rPr lang="en-US"/>
              <a:pPr/>
              <a:t>‹#›</a:t>
            </a:fld>
            <a:endParaRPr lang="en-US"/>
          </a:p>
        </p:txBody>
      </p:sp>
    </p:spTree>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BA0B93-0886-4572-B9D8-ABBBF0215E3F}" type="slidenum">
              <a:rPr lang="en-US"/>
              <a:pPr/>
              <a:t>‹#›</a:t>
            </a:fld>
            <a:endParaRPr lang="en-US"/>
          </a:p>
        </p:txBody>
      </p:sp>
    </p:spTree>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C41FEE7-EC63-4184-8846-F279139D9664}" type="slidenum">
              <a:rPr lang="en-US"/>
              <a:pPr/>
              <a:t>‹#›</a:t>
            </a:fld>
            <a:endParaRPr lang="en-US"/>
          </a:p>
        </p:txBody>
      </p:sp>
    </p:spTree>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3B5FEB9-2662-45F2-A8CB-73E96F1861C8}" type="slidenum">
              <a:rPr lang="en-US"/>
              <a:pPr/>
              <a:t>‹#›</a:t>
            </a:fld>
            <a:endParaRPr lang="en-US"/>
          </a:p>
        </p:txBody>
      </p:sp>
    </p:spTree>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D5BED20C-F18A-4FBB-B3F9-404743C463F4}" type="slidenum">
              <a:rPr lang="en-US"/>
              <a:pPr/>
              <a:t>‹#›</a:t>
            </a:fld>
            <a:endParaRPr lang="en-US"/>
          </a:p>
        </p:txBody>
      </p:sp>
    </p:spTree>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5F4A698B-17DC-4946-9D8F-4D8476322BAB}" type="slidenum">
              <a:rPr lang="en-US"/>
              <a:pPr/>
              <a:t>‹#›</a:t>
            </a:fld>
            <a:endParaRPr lang="en-US"/>
          </a:p>
        </p:txBody>
      </p:sp>
    </p:spTree>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DFAE44E-DC1D-42F1-8E3E-ADD7C04737E3}" type="slidenum">
              <a:rPr lang="en-US"/>
              <a:pPr/>
              <a:t>‹#›</a:t>
            </a:fld>
            <a:endParaRPr lang="en-US"/>
          </a:p>
        </p:txBody>
      </p:sp>
    </p:spTree>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45DECD5-DBF2-4315-9A80-79F3B98D4504}" type="slidenum">
              <a:rPr lang="en-US"/>
              <a:pPr/>
              <a:t>‹#›</a:t>
            </a:fld>
            <a:endParaRPr lang="en-US"/>
          </a:p>
        </p:txBody>
      </p:sp>
    </p:spTree>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26DD637-F9BF-4F11-B072-0536726EC511}" type="slidenum">
              <a:rPr lang="en-US"/>
              <a:pPr/>
              <a:t>‹#›</a:t>
            </a:fld>
            <a:endParaRPr lang="en-US"/>
          </a:p>
        </p:txBody>
      </p:sp>
    </p:spTree>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0E7C25B-D710-47C2-8CBF-F40F615572E1}" type="slidenum">
              <a:rPr lang="en-US"/>
              <a:pPr/>
              <a:t>‹#›</a:t>
            </a:fld>
            <a:endParaRPr lang="en-US"/>
          </a:p>
        </p:txBody>
      </p:sp>
    </p:spTree>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C9B98BF-D4D8-47AB-AA88-9F55A31119AB}"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dissolve/>
  </p:transition>
  <p:txStyles>
    <p:titleStyle>
      <a:lvl1pPr algn="ctr" rtl="1" eaLnBrk="1" fontAlgn="base" hangingPunct="1">
        <a:spcBef>
          <a:spcPct val="0"/>
        </a:spcBef>
        <a:spcAft>
          <a:spcPct val="0"/>
        </a:spcAft>
        <a:defRPr sz="44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Arial" charset="0"/>
          <a:cs typeface="Arial" charset="0"/>
        </a:defRPr>
      </a:lvl2pPr>
      <a:lvl3pPr algn="ctr" rtl="1" eaLnBrk="1" fontAlgn="base" hangingPunct="1">
        <a:spcBef>
          <a:spcPct val="0"/>
        </a:spcBef>
        <a:spcAft>
          <a:spcPct val="0"/>
        </a:spcAft>
        <a:defRPr sz="4400">
          <a:solidFill>
            <a:schemeClr val="tx2"/>
          </a:solidFill>
          <a:latin typeface="Arial" charset="0"/>
          <a:cs typeface="Arial" charset="0"/>
        </a:defRPr>
      </a:lvl3pPr>
      <a:lvl4pPr algn="ctr" rtl="1" eaLnBrk="1" fontAlgn="base" hangingPunct="1">
        <a:spcBef>
          <a:spcPct val="0"/>
        </a:spcBef>
        <a:spcAft>
          <a:spcPct val="0"/>
        </a:spcAft>
        <a:defRPr sz="4400">
          <a:solidFill>
            <a:schemeClr val="tx2"/>
          </a:solidFill>
          <a:latin typeface="Arial" charset="0"/>
          <a:cs typeface="Arial" charset="0"/>
        </a:defRPr>
      </a:lvl4pPr>
      <a:lvl5pPr algn="ctr" rtl="1" eaLnBrk="1" fontAlgn="base" hangingPunct="1">
        <a:spcBef>
          <a:spcPct val="0"/>
        </a:spcBef>
        <a:spcAft>
          <a:spcPct val="0"/>
        </a:spcAft>
        <a:defRPr sz="4400">
          <a:solidFill>
            <a:schemeClr val="tx2"/>
          </a:solidFill>
          <a:latin typeface="Arial" charset="0"/>
          <a:cs typeface="Arial" charset="0"/>
        </a:defRPr>
      </a:lvl5pPr>
      <a:lvl6pPr marL="457200" algn="ctr" rtl="1" eaLnBrk="1" fontAlgn="base" hangingPunct="1">
        <a:spcBef>
          <a:spcPct val="0"/>
        </a:spcBef>
        <a:spcAft>
          <a:spcPct val="0"/>
        </a:spcAft>
        <a:defRPr sz="4400">
          <a:solidFill>
            <a:schemeClr val="tx2"/>
          </a:solidFill>
          <a:latin typeface="Arial" charset="0"/>
          <a:cs typeface="Arial" charset="0"/>
        </a:defRPr>
      </a:lvl6pPr>
      <a:lvl7pPr marL="914400" algn="ctr" rtl="1" eaLnBrk="1" fontAlgn="base" hangingPunct="1">
        <a:spcBef>
          <a:spcPct val="0"/>
        </a:spcBef>
        <a:spcAft>
          <a:spcPct val="0"/>
        </a:spcAft>
        <a:defRPr sz="4400">
          <a:solidFill>
            <a:schemeClr val="tx2"/>
          </a:solidFill>
          <a:latin typeface="Arial" charset="0"/>
          <a:cs typeface="Arial" charset="0"/>
        </a:defRPr>
      </a:lvl7pPr>
      <a:lvl8pPr marL="1371600" algn="ctr" rtl="1" eaLnBrk="1" fontAlgn="base" hangingPunct="1">
        <a:spcBef>
          <a:spcPct val="0"/>
        </a:spcBef>
        <a:spcAft>
          <a:spcPct val="0"/>
        </a:spcAft>
        <a:defRPr sz="4400">
          <a:solidFill>
            <a:schemeClr val="tx2"/>
          </a:solidFill>
          <a:latin typeface="Arial" charset="0"/>
          <a:cs typeface="Arial" charset="0"/>
        </a:defRPr>
      </a:lvl8pPr>
      <a:lvl9pPr marL="1828800" algn="ctr" rtl="1"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cs typeface="+mn-cs"/>
        </a:defRPr>
      </a:lvl2pPr>
      <a:lvl3pPr marL="1143000" indent="-228600" algn="r" rtl="1" eaLnBrk="1" fontAlgn="base" hangingPunct="1">
        <a:spcBef>
          <a:spcPct val="20000"/>
        </a:spcBef>
        <a:spcAft>
          <a:spcPct val="0"/>
        </a:spcAft>
        <a:buChar char="•"/>
        <a:defRPr sz="2400">
          <a:solidFill>
            <a:schemeClr val="tx1"/>
          </a:solidFill>
          <a:latin typeface="+mn-lt"/>
          <a:cs typeface="+mn-cs"/>
        </a:defRPr>
      </a:lvl3pPr>
      <a:lvl4pPr marL="1600200" indent="-228600" algn="r" rtl="1" eaLnBrk="1" fontAlgn="base" hangingPunct="1">
        <a:spcBef>
          <a:spcPct val="20000"/>
        </a:spcBef>
        <a:spcAft>
          <a:spcPct val="0"/>
        </a:spcAft>
        <a:buChar char="–"/>
        <a:defRPr sz="2000">
          <a:solidFill>
            <a:schemeClr val="tx1"/>
          </a:solidFill>
          <a:latin typeface="+mn-lt"/>
          <a:cs typeface="+mn-cs"/>
        </a:defRPr>
      </a:lvl4pPr>
      <a:lvl5pPr marL="2057400" indent="-228600" algn="r" rtl="1" eaLnBrk="1" fontAlgn="base" hangingPunct="1">
        <a:spcBef>
          <a:spcPct val="20000"/>
        </a:spcBef>
        <a:spcAft>
          <a:spcPct val="0"/>
        </a:spcAft>
        <a:buChar char="»"/>
        <a:defRPr sz="2000">
          <a:solidFill>
            <a:schemeClr val="tx1"/>
          </a:solidFill>
          <a:latin typeface="+mn-lt"/>
          <a:cs typeface="+mn-cs"/>
        </a:defRPr>
      </a:lvl5pPr>
      <a:lvl6pPr marL="2514600" indent="-228600" algn="r" rtl="1" eaLnBrk="1" fontAlgn="base" hangingPunct="1">
        <a:spcBef>
          <a:spcPct val="20000"/>
        </a:spcBef>
        <a:spcAft>
          <a:spcPct val="0"/>
        </a:spcAft>
        <a:buChar char="»"/>
        <a:defRPr sz="2000">
          <a:solidFill>
            <a:schemeClr val="tx1"/>
          </a:solidFill>
          <a:latin typeface="+mn-lt"/>
          <a:cs typeface="+mn-cs"/>
        </a:defRPr>
      </a:lvl6pPr>
      <a:lvl7pPr marL="2971800" indent="-228600" algn="r" rtl="1" eaLnBrk="1" fontAlgn="base" hangingPunct="1">
        <a:spcBef>
          <a:spcPct val="20000"/>
        </a:spcBef>
        <a:spcAft>
          <a:spcPct val="0"/>
        </a:spcAft>
        <a:buChar char="»"/>
        <a:defRPr sz="2000">
          <a:solidFill>
            <a:schemeClr val="tx1"/>
          </a:solidFill>
          <a:latin typeface="+mn-lt"/>
          <a:cs typeface="+mn-cs"/>
        </a:defRPr>
      </a:lvl7pPr>
      <a:lvl8pPr marL="3429000" indent="-228600" algn="r" rtl="1" eaLnBrk="1" fontAlgn="base" hangingPunct="1">
        <a:spcBef>
          <a:spcPct val="20000"/>
        </a:spcBef>
        <a:spcAft>
          <a:spcPct val="0"/>
        </a:spcAft>
        <a:buChar char="»"/>
        <a:defRPr sz="2000">
          <a:solidFill>
            <a:schemeClr val="tx1"/>
          </a:solidFill>
          <a:latin typeface="+mn-lt"/>
          <a:cs typeface="+mn-cs"/>
        </a:defRPr>
      </a:lvl8pPr>
      <a:lvl9pPr marL="3886200" indent="-228600" algn="r" rtl="1" eaLnBrk="1" fontAlgn="base" hangingPunct="1">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wmf"/><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slideLayout" Target="../slideLayouts/slideLayout2.xml"/><Relationship Id="rId4" Type="http://schemas.openxmlformats.org/officeDocument/2006/relationships/image" Target="../media/image29.wmf"/></Relationships>
</file>

<file path=ppt/slides/_rels/slide57.x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6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3.xml"/><Relationship Id="rId5" Type="http://schemas.openxmlformats.org/officeDocument/2006/relationships/image" Target="../media/image43.pn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613353778"/>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6712"/>
          </a:xfrm>
        </p:spPr>
        <p:txBody>
          <a:bodyPr/>
          <a:lstStyle/>
          <a:p>
            <a:r>
              <a:rPr lang="fa-IR" dirty="0" smtClean="0">
                <a:cs typeface="B Nazanin" pitchFamily="2" charset="-78"/>
              </a:rPr>
              <a:t>فصل دوم </a:t>
            </a:r>
            <a:endParaRPr lang="en-US" dirty="0">
              <a:cs typeface="B Nazanin" pitchFamily="2" charset="-78"/>
            </a:endParaRPr>
          </a:p>
        </p:txBody>
      </p:sp>
      <p:sp>
        <p:nvSpPr>
          <p:cNvPr id="3" name="Text Placeholder 2"/>
          <p:cNvSpPr>
            <a:spLocks noGrp="1"/>
          </p:cNvSpPr>
          <p:nvPr>
            <p:ph type="body" idx="1"/>
          </p:nvPr>
        </p:nvSpPr>
        <p:spPr>
          <a:xfrm>
            <a:off x="457200" y="836713"/>
            <a:ext cx="4040188" cy="504056"/>
          </a:xfrm>
        </p:spPr>
        <p:txBody>
          <a:bodyPr/>
          <a:lstStyle/>
          <a:p>
            <a:pPr algn="ctr"/>
            <a:r>
              <a:rPr lang="fa-IR" dirty="0" smtClean="0">
                <a:solidFill>
                  <a:schemeClr val="accent2"/>
                </a:solidFill>
                <a:cs typeface="B Nazanin" pitchFamily="2" charset="-78"/>
              </a:rPr>
              <a:t>ب : هورمون هاو غدد</a:t>
            </a:r>
            <a:endParaRPr lang="en-US" dirty="0">
              <a:solidFill>
                <a:schemeClr val="accent2"/>
              </a:solidFill>
              <a:cs typeface="B Nazanin" pitchFamily="2" charset="-78"/>
            </a:endParaRPr>
          </a:p>
        </p:txBody>
      </p:sp>
      <p:sp>
        <p:nvSpPr>
          <p:cNvPr id="5" name="Text Placeholder 4"/>
          <p:cNvSpPr>
            <a:spLocks noGrp="1"/>
          </p:cNvSpPr>
          <p:nvPr>
            <p:ph type="body" sz="quarter" idx="3"/>
          </p:nvPr>
        </p:nvSpPr>
        <p:spPr>
          <a:xfrm>
            <a:off x="4645025" y="908721"/>
            <a:ext cx="4041775" cy="504056"/>
          </a:xfrm>
        </p:spPr>
        <p:txBody>
          <a:bodyPr/>
          <a:lstStyle/>
          <a:p>
            <a:pPr algn="ctr"/>
            <a:r>
              <a:rPr lang="fa-IR" dirty="0" smtClean="0">
                <a:solidFill>
                  <a:srgbClr val="FF0000"/>
                </a:solidFill>
                <a:cs typeface="B Nazanin" pitchFamily="2" charset="-78"/>
              </a:rPr>
              <a:t>الف :آنزیم ها </a:t>
            </a:r>
            <a:endParaRPr lang="en-US" dirty="0">
              <a:solidFill>
                <a:srgbClr val="FF0000"/>
              </a:solidFill>
              <a:cs typeface="B Nazanin" pitchFamily="2" charset="-78"/>
            </a:endParaRPr>
          </a:p>
        </p:txBody>
      </p:sp>
      <p:pic>
        <p:nvPicPr>
          <p:cNvPr id="8" name="Picture 2"/>
          <p:cNvPicPr>
            <a:picLocks noGrp="1" noChangeAspect="1" noChangeArrowheads="1"/>
          </p:cNvPicPr>
          <p:nvPr>
            <p:ph sz="quarter" idx="4"/>
          </p:nvPr>
        </p:nvPicPr>
        <p:blipFill>
          <a:blip r:embed="rId2" cstate="print"/>
          <a:srcRect/>
          <a:stretch>
            <a:fillRect/>
          </a:stretch>
        </p:blipFill>
        <p:spPr bwMode="auto">
          <a:xfrm>
            <a:off x="4645025" y="1412776"/>
            <a:ext cx="4041775" cy="4824536"/>
          </a:xfrm>
          <a:prstGeom prst="rect">
            <a:avLst/>
          </a:prstGeom>
          <a:noFill/>
          <a:ln w="9525">
            <a:noFill/>
            <a:miter lim="800000"/>
            <a:headEnd/>
            <a:tailEnd/>
          </a:ln>
        </p:spPr>
      </p:pic>
      <p:pic>
        <p:nvPicPr>
          <p:cNvPr id="10" name="Content Placeholder 9" descr="endocrine_system.jpg"/>
          <p:cNvPicPr>
            <a:picLocks noGrp="1" noChangeAspect="1"/>
          </p:cNvPicPr>
          <p:nvPr>
            <p:ph sz="half" idx="2"/>
          </p:nvPr>
        </p:nvPicPr>
        <p:blipFill>
          <a:blip r:embed="rId3" cstate="print"/>
          <a:stretch>
            <a:fillRect/>
          </a:stretch>
        </p:blipFill>
        <p:spPr>
          <a:xfrm>
            <a:off x="395536" y="1412776"/>
            <a:ext cx="4176463" cy="4713387"/>
          </a:xfrm>
          <a:prstGeom prst="rect">
            <a:avLst/>
          </a:prstGeom>
          <a:ln>
            <a:noFill/>
          </a:ln>
          <a:effectLst>
            <a:softEdge rad="112500"/>
          </a:effectLst>
        </p:spPr>
      </p:pic>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sz="3600" dirty="0" smtClean="0">
                <a:cs typeface="B Nazanin" pitchFamily="2" charset="-78"/>
              </a:rPr>
              <a:t>تغییرات انرژی</a:t>
            </a:r>
            <a:endParaRPr lang="en-US" sz="3600" dirty="0">
              <a:cs typeface="B Nazanin" pitchFamily="2" charset="-78"/>
            </a:endParaRPr>
          </a:p>
        </p:txBody>
      </p:sp>
      <p:sp>
        <p:nvSpPr>
          <p:cNvPr id="3" name="Content Placeholder 2"/>
          <p:cNvSpPr>
            <a:spLocks noGrp="1"/>
          </p:cNvSpPr>
          <p:nvPr>
            <p:ph idx="1"/>
          </p:nvPr>
        </p:nvSpPr>
        <p:spPr/>
        <p:txBody>
          <a:bodyPr/>
          <a:lstStyle/>
          <a:p>
            <a:pPr algn="justLow">
              <a:buNone/>
            </a:pPr>
            <a:r>
              <a:rPr lang="fa-IR" sz="2800" dirty="0" smtClean="0">
                <a:cs typeface="B Nazanin" pitchFamily="2" charset="-78"/>
              </a:rPr>
              <a:t> جريان انرژي درسيستمهاي موجود زنده از قوانين اول و دوم گرما پويايي پيروي مي كند . </a:t>
            </a:r>
          </a:p>
          <a:p>
            <a:pPr algn="justLow"/>
            <a:r>
              <a:rPr lang="fa-IR" sz="2800" dirty="0" smtClean="0">
                <a:cs typeface="B Nazanin" pitchFamily="2" charset="-78"/>
              </a:rPr>
              <a:t>قانون اول گرما پویایی</a:t>
            </a:r>
            <a:r>
              <a:rPr lang="en-US" sz="2800" b="1" dirty="0" smtClean="0">
                <a:cs typeface="B Nazanin" pitchFamily="2" charset="-78"/>
              </a:rPr>
              <a:t> </a:t>
            </a:r>
            <a:r>
              <a:rPr lang="fa-IR" sz="2800" dirty="0" smtClean="0">
                <a:cs typeface="B Nazanin" pitchFamily="2" charset="-78"/>
              </a:rPr>
              <a:t>انرژي نه به وجود مي آيد و نه از بين مي رود ،‌ اما مي تواند ازيك نوع به نوع ديگري تبديل شود . گاهي اين اصل را » قانون بقاي انرژي » ،‌ مي نامند كه اغلب با آن آشنا هستيم </a:t>
            </a:r>
          </a:p>
          <a:p>
            <a:pPr algn="justLow"/>
            <a:r>
              <a:rPr lang="fa-IR" sz="2800" dirty="0" smtClean="0">
                <a:cs typeface="B Nazanin" pitchFamily="2" charset="-78"/>
              </a:rPr>
              <a:t> قانون دوم گرما پويايي بر اين امر نظر دارد كه در اثرتبديل انرژي ، جهان واجزاء آن ( مانند سيستمهاي موجود زنده ) به سمت بي نظمي كه آنتروپي نامیده مي شود، سوق دارد . </a:t>
            </a:r>
            <a:r>
              <a:rPr lang="en-US" sz="2800" dirty="0" smtClean="0">
                <a:cs typeface="B Nazanin" pitchFamily="2" charset="-78"/>
              </a:rPr>
              <a:t> </a:t>
            </a:r>
          </a:p>
          <a:p>
            <a:endParaRPr lang="en-US" sz="2800" dirty="0">
              <a:cs typeface="B Nazanin" pitchFamily="2" charset="-78"/>
            </a:endParaRPr>
          </a:p>
        </p:txBody>
      </p:sp>
    </p:spTree>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fa-IR" sz="3600" b="1" dirty="0" smtClean="0">
                <a:cs typeface="B Nazanin" pitchFamily="2" charset="-78"/>
              </a:rPr>
              <a:t>واكنشهاي شيميايي سلولي </a:t>
            </a:r>
            <a:r>
              <a:rPr lang="fa-IR" sz="3600" dirty="0" smtClean="0">
                <a:cs typeface="B Nazanin" pitchFamily="2" charset="-78"/>
              </a:rPr>
              <a:t/>
            </a:r>
            <a:br>
              <a:rPr lang="fa-IR" sz="3600" dirty="0" smtClean="0">
                <a:cs typeface="B Nazanin" pitchFamily="2" charset="-78"/>
              </a:rPr>
            </a:br>
            <a:endParaRPr lang="en-US" sz="3600" dirty="0">
              <a:cs typeface="B Nazanin" pitchFamily="2" charset="-78"/>
            </a:endParaRPr>
          </a:p>
        </p:txBody>
      </p:sp>
      <p:sp>
        <p:nvSpPr>
          <p:cNvPr id="3" name="Content Placeholder 2"/>
          <p:cNvSpPr>
            <a:spLocks noGrp="1"/>
          </p:cNvSpPr>
          <p:nvPr>
            <p:ph idx="1"/>
          </p:nvPr>
        </p:nvSpPr>
        <p:spPr>
          <a:xfrm>
            <a:off x="457200" y="1124744"/>
            <a:ext cx="8229600" cy="5001419"/>
          </a:xfrm>
        </p:spPr>
        <p:txBody>
          <a:bodyPr/>
          <a:lstStyle/>
          <a:p>
            <a:pPr algn="justLow"/>
            <a:r>
              <a:rPr lang="fa-IR" sz="2400" dirty="0" smtClean="0"/>
              <a:t>انتقال انرژي دربدن ازطريق آزاد شدن انرژي حبس شده در پيوند هاي شيميايي انواع مولكولها صورت مي گيرد . پيوندهاي شيميايي كه داري مقدار نسبتا زيادي انرژي پتانسيل هستند اغلب پيوندهاي پر انرژي ناميده ميشوند . انتقال اين نوع انرژي در سلول نتيجه يك رشته از فرايند هاي شيميايي درون سلولي است . بسياري از اين فرايندها ،‌قبل از اينكه انجام بگيرند ،‌به افزودن انرژي ( واكنش همراه با جذب انرژي ) نياز دارند . بنابراين ،  به دليل افزايش انرژي به فرايند شيميايي محصول نهايي داراي انرژي آزاد بيشتري نسبت به مواد واكنش زاي اوليه است . </a:t>
            </a:r>
          </a:p>
          <a:p>
            <a:pPr>
              <a:buNone/>
            </a:pPr>
            <a:r>
              <a:rPr lang="fa-IR" sz="2400" dirty="0" smtClean="0"/>
              <a:t>واکنش انرژی زا </a:t>
            </a:r>
          </a:p>
          <a:p>
            <a:pPr>
              <a:buNone/>
            </a:pPr>
            <a:r>
              <a:rPr lang="fa-IR" sz="2400" dirty="0" smtClean="0"/>
              <a:t>واکنش انرژی خواه</a:t>
            </a:r>
            <a:endParaRPr lang="en-US" sz="2400" dirty="0"/>
          </a:p>
        </p:txBody>
      </p:sp>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720080"/>
          </a:xfrm>
        </p:spPr>
        <p:txBody>
          <a:bodyPr/>
          <a:lstStyle/>
          <a:p>
            <a:r>
              <a:rPr lang="fa-IR" sz="3600" dirty="0" smtClean="0">
                <a:solidFill>
                  <a:srgbClr val="C00000"/>
                </a:solidFill>
                <a:cs typeface="B Nazanin" pitchFamily="2" charset="-78"/>
              </a:rPr>
              <a:t>الف : آنزیم ها</a:t>
            </a:r>
            <a:endParaRPr lang="en-US" sz="3600" dirty="0">
              <a:solidFill>
                <a:srgbClr val="C00000"/>
              </a:solidFill>
              <a:cs typeface="B Nazanin" pitchFamily="2" charset="-78"/>
            </a:endParaRPr>
          </a:p>
        </p:txBody>
      </p:sp>
      <p:sp>
        <p:nvSpPr>
          <p:cNvPr id="3" name="Content Placeholder 2"/>
          <p:cNvSpPr>
            <a:spLocks noGrp="1"/>
          </p:cNvSpPr>
          <p:nvPr>
            <p:ph idx="1"/>
          </p:nvPr>
        </p:nvSpPr>
        <p:spPr>
          <a:xfrm>
            <a:off x="457200" y="980728"/>
            <a:ext cx="8229600" cy="5256584"/>
          </a:xfrm>
        </p:spPr>
        <p:txBody>
          <a:bodyPr/>
          <a:lstStyle/>
          <a:p>
            <a:pPr lvl="1" algn="just"/>
            <a:r>
              <a:rPr lang="fa-IR" sz="2400" dirty="0" smtClean="0">
                <a:cs typeface="B Nazanin" pitchFamily="2" charset="-78"/>
              </a:rPr>
              <a:t>بیشتر آنزیم ها پروتئین هستند .</a:t>
            </a:r>
            <a:endParaRPr lang="en-US" sz="2400" dirty="0" smtClean="0">
              <a:cs typeface="B Nazanin" pitchFamily="2" charset="-78"/>
            </a:endParaRPr>
          </a:p>
          <a:p>
            <a:pPr lvl="1" algn="just"/>
            <a:r>
              <a:rPr lang="fa-IR" sz="2400" dirty="0" smtClean="0">
                <a:cs typeface="B Nazanin" pitchFamily="2" charset="-78"/>
              </a:rPr>
              <a:t>باعث افزایش سرعت واکنش از طریق کاهش انرژی نخستین</a:t>
            </a:r>
          </a:p>
          <a:p>
            <a:pPr lvl="1" algn="just"/>
            <a:r>
              <a:rPr lang="fa-IR" sz="2400" dirty="0" smtClean="0">
                <a:cs typeface="B Nazanin" pitchFamily="2" charset="-78"/>
              </a:rPr>
              <a:t>باعث تغییر ماهیت واکنش دهنده و محصول نمی شوند</a:t>
            </a:r>
            <a:endParaRPr lang="en-US" sz="2400" dirty="0" smtClean="0">
              <a:cs typeface="B Nazanin" pitchFamily="2" charset="-78"/>
            </a:endParaRPr>
          </a:p>
          <a:p>
            <a:pPr lvl="1" algn="just"/>
            <a:r>
              <a:rPr lang="fa-IR" sz="2400" dirty="0" smtClean="0">
                <a:cs typeface="B Nazanin" pitchFamily="2" charset="-78"/>
              </a:rPr>
              <a:t>آنزیم ها بستری برای سوبستراهای مخصوص هستند.</a:t>
            </a:r>
            <a:endParaRPr lang="en-US" sz="2400" dirty="0" smtClean="0">
              <a:cs typeface="B Nazanin" pitchFamily="2" charset="-78"/>
            </a:endParaRPr>
          </a:p>
          <a:p>
            <a:pPr lvl="1" algn="just"/>
            <a:r>
              <a:rPr lang="fa-IR" sz="2400" dirty="0" smtClean="0">
                <a:cs typeface="B Nazanin" pitchFamily="2" charset="-78"/>
              </a:rPr>
              <a:t>آنزیم ها در واکنش بدون تغییر باقی می مانند.</a:t>
            </a:r>
            <a:endParaRPr lang="en-US" sz="2400" dirty="0" smtClean="0">
              <a:cs typeface="B Nazanin" pitchFamily="2" charset="-78"/>
            </a:endParaRPr>
          </a:p>
          <a:p>
            <a:pPr lvl="2" algn="just"/>
            <a:r>
              <a:rPr lang="fa-IR" dirty="0" smtClean="0">
                <a:cs typeface="B Nazanin" pitchFamily="2" charset="-78"/>
              </a:rPr>
              <a:t>آنزیم ها می توانند چندین بار مورد استفاده قرار گیرند.</a:t>
            </a:r>
            <a:endParaRPr lang="en-US" dirty="0" smtClean="0">
              <a:cs typeface="B Nazanin" pitchFamily="2" charset="-78"/>
            </a:endParaRPr>
          </a:p>
          <a:p>
            <a:pPr lvl="1" algn="just"/>
            <a:r>
              <a:rPr lang="fa-IR" sz="2400" dirty="0" smtClean="0">
                <a:cs typeface="B Nazanin" pitchFamily="2" charset="-78"/>
              </a:rPr>
              <a:t>یک آنزیم تک ممکن است بر هزاران یا میلیون ها مولکول سوبسترا در هر ثانیه عمل کند!</a:t>
            </a:r>
            <a:endParaRPr lang="en-US" sz="2400" dirty="0">
              <a:cs typeface="B Nazanin" pitchFamily="2" charset="-78"/>
            </a:endParaRPr>
          </a:p>
        </p:txBody>
      </p:sp>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295400" y="152400"/>
            <a:ext cx="6469063" cy="6402388"/>
          </a:xfrm>
          <a:prstGeom prst="rect">
            <a:avLst/>
          </a:prstGeom>
          <a:noFill/>
          <a:ln w="9525">
            <a:noFill/>
            <a:miter lim="800000"/>
            <a:headEnd/>
            <a:tailEnd/>
          </a:ln>
        </p:spPr>
      </p:pic>
      <p:sp>
        <p:nvSpPr>
          <p:cNvPr id="4099" name="Text Box 3"/>
          <p:cNvSpPr txBox="1">
            <a:spLocks noChangeArrowheads="1"/>
          </p:cNvSpPr>
          <p:nvPr/>
        </p:nvSpPr>
        <p:spPr bwMode="auto">
          <a:xfrm>
            <a:off x="2362200" y="288925"/>
            <a:ext cx="1497013" cy="633413"/>
          </a:xfrm>
          <a:prstGeom prst="rect">
            <a:avLst/>
          </a:prstGeom>
          <a:noFill/>
          <a:ln w="9525">
            <a:noFill/>
            <a:miter lim="800000"/>
            <a:headEnd/>
            <a:tailEnd/>
          </a:ln>
        </p:spPr>
        <p:txBody>
          <a:bodyPr wrap="none" lIns="0" tIns="0" rIns="0" bIns="0"/>
          <a:lstStyle/>
          <a:p>
            <a:r>
              <a:rPr lang="en-US" sz="1400" b="1">
                <a:solidFill>
                  <a:srgbClr val="000000"/>
                </a:solidFill>
              </a:rPr>
              <a:t>Enzyme available</a:t>
            </a:r>
          </a:p>
          <a:p>
            <a:r>
              <a:rPr lang="en-US" sz="1400" b="1">
                <a:solidFill>
                  <a:srgbClr val="000000"/>
                </a:solidFill>
              </a:rPr>
              <a:t>with empty active</a:t>
            </a:r>
          </a:p>
          <a:p>
            <a:r>
              <a:rPr lang="en-US" sz="1400" b="1">
                <a:solidFill>
                  <a:srgbClr val="000000"/>
                </a:solidFill>
              </a:rPr>
              <a:t>site</a:t>
            </a:r>
            <a:endParaRPr lang="en-US" sz="1400" b="1">
              <a:solidFill>
                <a:srgbClr val="000000"/>
              </a:solidFill>
              <a:latin typeface="Times" pitchFamily="18" charset="0"/>
            </a:endParaRPr>
          </a:p>
        </p:txBody>
      </p:sp>
      <p:sp>
        <p:nvSpPr>
          <p:cNvPr id="4100" name="Text Box 4"/>
          <p:cNvSpPr txBox="1">
            <a:spLocks noChangeArrowheads="1"/>
          </p:cNvSpPr>
          <p:nvPr/>
        </p:nvSpPr>
        <p:spPr bwMode="auto">
          <a:xfrm>
            <a:off x="2493963" y="1214438"/>
            <a:ext cx="896937" cy="268287"/>
          </a:xfrm>
          <a:prstGeom prst="rect">
            <a:avLst/>
          </a:prstGeom>
          <a:noFill/>
          <a:ln w="9525">
            <a:noFill/>
            <a:miter lim="800000"/>
            <a:headEnd/>
            <a:tailEnd/>
          </a:ln>
        </p:spPr>
        <p:txBody>
          <a:bodyPr wrap="none" lIns="0" tIns="0" rIns="0" bIns="0"/>
          <a:lstStyle/>
          <a:p>
            <a:r>
              <a:rPr lang="en-US" sz="1400" b="1">
                <a:solidFill>
                  <a:srgbClr val="000000"/>
                </a:solidFill>
              </a:rPr>
              <a:t>Active site</a:t>
            </a:r>
            <a:endParaRPr lang="en-US" sz="1400" b="1">
              <a:solidFill>
                <a:srgbClr val="000000"/>
              </a:solidFill>
              <a:latin typeface="Times" pitchFamily="18" charset="0"/>
            </a:endParaRPr>
          </a:p>
        </p:txBody>
      </p:sp>
      <p:sp>
        <p:nvSpPr>
          <p:cNvPr id="4101" name="Text Box 5"/>
          <p:cNvSpPr txBox="1">
            <a:spLocks noChangeArrowheads="1"/>
          </p:cNvSpPr>
          <p:nvPr/>
        </p:nvSpPr>
        <p:spPr bwMode="auto">
          <a:xfrm>
            <a:off x="1550988" y="3246438"/>
            <a:ext cx="787400" cy="217487"/>
          </a:xfrm>
          <a:prstGeom prst="rect">
            <a:avLst/>
          </a:prstGeom>
          <a:noFill/>
          <a:ln w="9525">
            <a:noFill/>
            <a:miter lim="800000"/>
            <a:headEnd/>
            <a:tailEnd/>
          </a:ln>
        </p:spPr>
        <p:txBody>
          <a:bodyPr wrap="none" lIns="0" tIns="0" rIns="0" bIns="0"/>
          <a:lstStyle/>
          <a:p>
            <a:r>
              <a:rPr lang="en-US" sz="1400" b="1">
                <a:solidFill>
                  <a:srgbClr val="000000"/>
                </a:solidFill>
              </a:rPr>
              <a:t>Glucose</a:t>
            </a:r>
            <a:endParaRPr lang="en-US" sz="1400" b="1">
              <a:solidFill>
                <a:srgbClr val="000000"/>
              </a:solidFill>
              <a:latin typeface="Times" pitchFamily="18" charset="0"/>
            </a:endParaRPr>
          </a:p>
        </p:txBody>
      </p:sp>
      <p:sp>
        <p:nvSpPr>
          <p:cNvPr id="4102" name="Text Box 6"/>
          <p:cNvSpPr txBox="1">
            <a:spLocks noChangeArrowheads="1"/>
          </p:cNvSpPr>
          <p:nvPr/>
        </p:nvSpPr>
        <p:spPr bwMode="auto">
          <a:xfrm>
            <a:off x="1819275" y="3973513"/>
            <a:ext cx="787400" cy="217487"/>
          </a:xfrm>
          <a:prstGeom prst="rect">
            <a:avLst/>
          </a:prstGeom>
          <a:noFill/>
          <a:ln w="9525">
            <a:noFill/>
            <a:miter lim="800000"/>
            <a:headEnd/>
            <a:tailEnd/>
          </a:ln>
        </p:spPr>
        <p:txBody>
          <a:bodyPr wrap="none" lIns="0" tIns="0" rIns="0" bIns="0"/>
          <a:lstStyle/>
          <a:p>
            <a:r>
              <a:rPr lang="en-US" sz="1400" b="1">
                <a:solidFill>
                  <a:srgbClr val="000000"/>
                </a:solidFill>
              </a:rPr>
              <a:t>Fructose</a:t>
            </a:r>
            <a:endParaRPr lang="en-US" sz="1400" b="1">
              <a:solidFill>
                <a:srgbClr val="000000"/>
              </a:solidFill>
              <a:latin typeface="Times" pitchFamily="18" charset="0"/>
            </a:endParaRPr>
          </a:p>
        </p:txBody>
      </p:sp>
      <p:sp>
        <p:nvSpPr>
          <p:cNvPr id="4103" name="Text Box 7"/>
          <p:cNvSpPr txBox="1">
            <a:spLocks noChangeArrowheads="1"/>
          </p:cNvSpPr>
          <p:nvPr/>
        </p:nvSpPr>
        <p:spPr bwMode="auto">
          <a:xfrm>
            <a:off x="1828800" y="4827588"/>
            <a:ext cx="965200" cy="430212"/>
          </a:xfrm>
          <a:prstGeom prst="rect">
            <a:avLst/>
          </a:prstGeom>
          <a:noFill/>
          <a:ln w="9525">
            <a:noFill/>
            <a:miter lim="800000"/>
            <a:headEnd/>
            <a:tailEnd/>
          </a:ln>
        </p:spPr>
        <p:txBody>
          <a:bodyPr wrap="none" lIns="0" tIns="0" rIns="0" bIns="0"/>
          <a:lstStyle/>
          <a:p>
            <a:r>
              <a:rPr lang="en-US" sz="1400" b="1">
                <a:solidFill>
                  <a:srgbClr val="000000"/>
                </a:solidFill>
              </a:rPr>
              <a:t>Products are</a:t>
            </a:r>
          </a:p>
          <a:p>
            <a:r>
              <a:rPr lang="en-US" sz="1400" b="1">
                <a:solidFill>
                  <a:srgbClr val="000000"/>
                </a:solidFill>
              </a:rPr>
              <a:t>released</a:t>
            </a:r>
            <a:endParaRPr lang="en-US" sz="1400" b="1">
              <a:solidFill>
                <a:srgbClr val="000000"/>
              </a:solidFill>
              <a:latin typeface="Times" pitchFamily="18" charset="0"/>
            </a:endParaRPr>
          </a:p>
        </p:txBody>
      </p:sp>
      <p:sp>
        <p:nvSpPr>
          <p:cNvPr id="4104" name="Text Box 8"/>
          <p:cNvSpPr txBox="1">
            <a:spLocks noChangeArrowheads="1"/>
          </p:cNvSpPr>
          <p:nvPr/>
        </p:nvSpPr>
        <p:spPr bwMode="auto">
          <a:xfrm>
            <a:off x="3529013" y="2897188"/>
            <a:ext cx="965200" cy="430212"/>
          </a:xfrm>
          <a:prstGeom prst="rect">
            <a:avLst/>
          </a:prstGeom>
          <a:noFill/>
          <a:ln w="9525">
            <a:noFill/>
            <a:miter lim="800000"/>
            <a:headEnd/>
            <a:tailEnd/>
          </a:ln>
        </p:spPr>
        <p:txBody>
          <a:bodyPr wrap="none" lIns="0" tIns="0" rIns="0" bIns="0"/>
          <a:lstStyle/>
          <a:p>
            <a:r>
              <a:rPr lang="en-US" sz="1400" b="1">
                <a:solidFill>
                  <a:srgbClr val="000000"/>
                </a:solidFill>
              </a:rPr>
              <a:t>Enzyme</a:t>
            </a:r>
          </a:p>
          <a:p>
            <a:r>
              <a:rPr lang="en-US" sz="1400" b="1">
                <a:solidFill>
                  <a:srgbClr val="000000"/>
                </a:solidFill>
              </a:rPr>
              <a:t>(sucrase)</a:t>
            </a:r>
            <a:endParaRPr lang="en-US" sz="1400" b="1">
              <a:solidFill>
                <a:srgbClr val="000000"/>
              </a:solidFill>
              <a:latin typeface="Times" pitchFamily="18" charset="0"/>
            </a:endParaRPr>
          </a:p>
        </p:txBody>
      </p:sp>
      <p:sp>
        <p:nvSpPr>
          <p:cNvPr id="4105" name="Text Box 9"/>
          <p:cNvSpPr txBox="1">
            <a:spLocks noChangeArrowheads="1"/>
          </p:cNvSpPr>
          <p:nvPr/>
        </p:nvSpPr>
        <p:spPr bwMode="auto">
          <a:xfrm>
            <a:off x="5356225" y="1320800"/>
            <a:ext cx="965200" cy="430213"/>
          </a:xfrm>
          <a:prstGeom prst="rect">
            <a:avLst/>
          </a:prstGeom>
          <a:noFill/>
          <a:ln w="9525">
            <a:noFill/>
            <a:miter lim="800000"/>
            <a:headEnd/>
            <a:tailEnd/>
          </a:ln>
        </p:spPr>
        <p:txBody>
          <a:bodyPr wrap="none" lIns="0" tIns="0" rIns="0" bIns="0"/>
          <a:lstStyle/>
          <a:p>
            <a:r>
              <a:rPr lang="en-US" sz="1400" b="1">
                <a:solidFill>
                  <a:srgbClr val="000000"/>
                </a:solidFill>
              </a:rPr>
              <a:t>Substrate</a:t>
            </a:r>
          </a:p>
          <a:p>
            <a:r>
              <a:rPr lang="en-US" sz="1400" b="1">
                <a:solidFill>
                  <a:srgbClr val="000000"/>
                </a:solidFill>
              </a:rPr>
              <a:t>(sucrose)</a:t>
            </a:r>
            <a:endParaRPr lang="en-US" sz="1400" b="1">
              <a:solidFill>
                <a:srgbClr val="000000"/>
              </a:solidFill>
              <a:latin typeface="Times" pitchFamily="18" charset="0"/>
            </a:endParaRPr>
          </a:p>
        </p:txBody>
      </p:sp>
      <p:sp>
        <p:nvSpPr>
          <p:cNvPr id="4106" name="Text Box 10"/>
          <p:cNvSpPr txBox="1">
            <a:spLocks noChangeArrowheads="1"/>
          </p:cNvSpPr>
          <p:nvPr/>
        </p:nvSpPr>
        <p:spPr bwMode="auto">
          <a:xfrm>
            <a:off x="7142163" y="4316413"/>
            <a:ext cx="422275" cy="301625"/>
          </a:xfrm>
          <a:prstGeom prst="rect">
            <a:avLst/>
          </a:prstGeom>
          <a:noFill/>
          <a:ln w="9525">
            <a:noFill/>
            <a:miter lim="800000"/>
            <a:headEnd/>
            <a:tailEnd/>
          </a:ln>
        </p:spPr>
        <p:txBody>
          <a:bodyPr wrap="none" lIns="0" tIns="0" rIns="0" bIns="0"/>
          <a:lstStyle/>
          <a:p>
            <a:r>
              <a:rPr lang="en-US" sz="1400" b="1">
                <a:solidFill>
                  <a:srgbClr val="000000"/>
                </a:solidFill>
              </a:rPr>
              <a:t>H</a:t>
            </a:r>
            <a:r>
              <a:rPr lang="en-US" sz="1400" b="1" baseline="-25000">
                <a:solidFill>
                  <a:srgbClr val="000000"/>
                </a:solidFill>
              </a:rPr>
              <a:t>2</a:t>
            </a:r>
            <a:r>
              <a:rPr lang="en-US" sz="1400" b="1">
                <a:solidFill>
                  <a:srgbClr val="000000"/>
                </a:solidFill>
              </a:rPr>
              <a:t>O</a:t>
            </a:r>
          </a:p>
          <a:p>
            <a:endParaRPr lang="en-US" sz="1400" b="1">
              <a:solidFill>
                <a:srgbClr val="000000"/>
              </a:solidFill>
              <a:latin typeface="Times" pitchFamily="18" charset="0"/>
            </a:endParaRPr>
          </a:p>
        </p:txBody>
      </p:sp>
      <p:sp>
        <p:nvSpPr>
          <p:cNvPr id="4107" name="Text Box 11"/>
          <p:cNvSpPr txBox="1">
            <a:spLocks noChangeArrowheads="1"/>
          </p:cNvSpPr>
          <p:nvPr/>
        </p:nvSpPr>
        <p:spPr bwMode="auto">
          <a:xfrm>
            <a:off x="6030913" y="5367338"/>
            <a:ext cx="1125537" cy="630237"/>
          </a:xfrm>
          <a:prstGeom prst="rect">
            <a:avLst/>
          </a:prstGeom>
          <a:noFill/>
          <a:ln w="9525">
            <a:noFill/>
            <a:miter lim="800000"/>
            <a:headEnd/>
            <a:tailEnd/>
          </a:ln>
        </p:spPr>
        <p:txBody>
          <a:bodyPr wrap="none" lIns="0" tIns="0" rIns="0" bIns="0"/>
          <a:lstStyle/>
          <a:p>
            <a:r>
              <a:rPr lang="en-US" sz="1400" b="1">
                <a:solidFill>
                  <a:srgbClr val="000000"/>
                </a:solidFill>
              </a:rPr>
              <a:t>Substrate is</a:t>
            </a:r>
          </a:p>
          <a:p>
            <a:r>
              <a:rPr lang="en-US" sz="1400" b="1">
                <a:solidFill>
                  <a:srgbClr val="000000"/>
                </a:solidFill>
              </a:rPr>
              <a:t>converted to</a:t>
            </a:r>
          </a:p>
          <a:p>
            <a:r>
              <a:rPr lang="en-US" sz="1400" b="1">
                <a:solidFill>
                  <a:srgbClr val="000000"/>
                </a:solidFill>
              </a:rPr>
              <a:t>products</a:t>
            </a:r>
          </a:p>
          <a:p>
            <a:endParaRPr lang="en-US" sz="1400" b="1">
              <a:solidFill>
                <a:srgbClr val="000000"/>
              </a:solidFill>
              <a:latin typeface="Times" pitchFamily="18" charset="0"/>
            </a:endParaRPr>
          </a:p>
        </p:txBody>
      </p:sp>
      <p:sp>
        <p:nvSpPr>
          <p:cNvPr id="4108" name="Text Box 12"/>
          <p:cNvSpPr txBox="1">
            <a:spLocks noChangeArrowheads="1"/>
          </p:cNvSpPr>
          <p:nvPr/>
        </p:nvSpPr>
        <p:spPr bwMode="auto">
          <a:xfrm>
            <a:off x="6378575" y="2136775"/>
            <a:ext cx="1370013" cy="757238"/>
          </a:xfrm>
          <a:prstGeom prst="rect">
            <a:avLst/>
          </a:prstGeom>
          <a:noFill/>
          <a:ln w="9525">
            <a:noFill/>
            <a:miter lim="800000"/>
            <a:headEnd/>
            <a:tailEnd/>
          </a:ln>
        </p:spPr>
        <p:txBody>
          <a:bodyPr wrap="none" lIns="0" tIns="0" rIns="0" bIns="0"/>
          <a:lstStyle/>
          <a:p>
            <a:r>
              <a:rPr lang="en-US" sz="1400" b="1">
                <a:solidFill>
                  <a:srgbClr val="000000"/>
                </a:solidFill>
              </a:rPr>
              <a:t>Substrate binds</a:t>
            </a:r>
          </a:p>
          <a:p>
            <a:r>
              <a:rPr lang="en-US" sz="1400" b="1">
                <a:solidFill>
                  <a:srgbClr val="000000"/>
                </a:solidFill>
              </a:rPr>
              <a:t>to enzyme with</a:t>
            </a:r>
          </a:p>
          <a:p>
            <a:r>
              <a:rPr lang="en-US" sz="1400" b="1">
                <a:solidFill>
                  <a:srgbClr val="000000"/>
                </a:solidFill>
              </a:rPr>
              <a:t>induced fit</a:t>
            </a:r>
          </a:p>
          <a:p>
            <a:endParaRPr lang="en-US" sz="1400" b="1">
              <a:solidFill>
                <a:srgbClr val="000000"/>
              </a:solidFill>
              <a:latin typeface="Times" pitchFamily="18" charset="0"/>
            </a:endParaRPr>
          </a:p>
        </p:txBody>
      </p:sp>
      <p:sp>
        <p:nvSpPr>
          <p:cNvPr id="4109" name="Line 13"/>
          <p:cNvSpPr>
            <a:spLocks noChangeShapeType="1"/>
          </p:cNvSpPr>
          <p:nvPr/>
        </p:nvSpPr>
        <p:spPr bwMode="auto">
          <a:xfrm>
            <a:off x="3149600" y="2506663"/>
            <a:ext cx="338138" cy="508000"/>
          </a:xfrm>
          <a:prstGeom prst="line">
            <a:avLst/>
          </a:prstGeom>
          <a:noFill/>
          <a:ln w="28575">
            <a:solidFill>
              <a:srgbClr val="000000"/>
            </a:solidFill>
            <a:round/>
            <a:headEnd/>
            <a:tailEnd/>
          </a:ln>
        </p:spPr>
        <p:txBody>
          <a:bodyPr wrap="none" anchor="ctr"/>
          <a:lstStyle/>
          <a:p>
            <a:endParaRPr lang="en-US"/>
          </a:p>
        </p:txBody>
      </p:sp>
      <p:sp>
        <p:nvSpPr>
          <p:cNvPr id="4110" name="AutoShape 14"/>
          <p:cNvSpPr>
            <a:spLocks/>
          </p:cNvSpPr>
          <p:nvPr/>
        </p:nvSpPr>
        <p:spPr bwMode="auto">
          <a:xfrm rot="-5423355">
            <a:off x="2825750" y="950913"/>
            <a:ext cx="152400" cy="1206500"/>
          </a:xfrm>
          <a:prstGeom prst="rightBrace">
            <a:avLst>
              <a:gd name="adj1" fmla="val 65972"/>
              <a:gd name="adj2" fmla="val 50000"/>
            </a:avLst>
          </a:prstGeom>
          <a:noFill/>
          <a:ln w="12700">
            <a:solidFill>
              <a:srgbClr val="000000"/>
            </a:solidFill>
            <a:round/>
            <a:headEnd/>
            <a:tailEnd/>
          </a:ln>
        </p:spPr>
        <p:txBody>
          <a:bodyPr wrap="none" anchor="ctr"/>
          <a:lstStyle/>
          <a:p>
            <a:endParaRPr lang="en-US"/>
          </a:p>
        </p:txBody>
      </p:sp>
      <p:sp>
        <p:nvSpPr>
          <p:cNvPr id="4111" name="Line 15"/>
          <p:cNvSpPr>
            <a:spLocks noChangeShapeType="1"/>
          </p:cNvSpPr>
          <p:nvPr/>
        </p:nvSpPr>
        <p:spPr bwMode="auto">
          <a:xfrm flipH="1">
            <a:off x="5638800" y="2743200"/>
            <a:ext cx="609600" cy="76200"/>
          </a:xfrm>
          <a:prstGeom prst="line">
            <a:avLst/>
          </a:prstGeom>
          <a:noFill/>
          <a:ln w="9525">
            <a:solidFill>
              <a:srgbClr val="000000"/>
            </a:solidFill>
            <a:round/>
            <a:headEnd/>
            <a:tailEnd type="triangle" w="med" len="med"/>
          </a:ln>
        </p:spPr>
        <p:txBody>
          <a:bodyPr/>
          <a:lstStyle/>
          <a:p>
            <a:endParaRPr lang="en-US"/>
          </a:p>
        </p:txBody>
      </p:sp>
      <p:sp>
        <p:nvSpPr>
          <p:cNvPr id="4112" name="Line 16"/>
          <p:cNvSpPr>
            <a:spLocks noChangeShapeType="1"/>
          </p:cNvSpPr>
          <p:nvPr/>
        </p:nvSpPr>
        <p:spPr bwMode="auto">
          <a:xfrm>
            <a:off x="6248400" y="2743200"/>
            <a:ext cx="304800" cy="76200"/>
          </a:xfrm>
          <a:prstGeom prst="line">
            <a:avLst/>
          </a:prstGeom>
          <a:noFill/>
          <a:ln w="9525">
            <a:solidFill>
              <a:srgbClr val="000000"/>
            </a:solidFill>
            <a:round/>
            <a:headEnd/>
            <a:tailEnd type="triangle" w="med" len="med"/>
          </a:ln>
        </p:spPr>
        <p:txBody>
          <a:bodyPr/>
          <a:lstStyle/>
          <a:p>
            <a:endParaRPr lang="en-US"/>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6712"/>
          </a:xfrm>
        </p:spPr>
        <p:txBody>
          <a:bodyPr/>
          <a:lstStyle/>
          <a:p>
            <a:r>
              <a:rPr lang="fa-IR" sz="2800" b="1" dirty="0" smtClean="0">
                <a:solidFill>
                  <a:srgbClr val="C00000"/>
                </a:solidFill>
                <a:cs typeface="B Nazanin" pitchFamily="2" charset="-78"/>
              </a:rPr>
              <a:t>اصطلاحات آنزیم</a:t>
            </a:r>
            <a:endParaRPr lang="en-US" sz="2800" b="1" dirty="0">
              <a:solidFill>
                <a:srgbClr val="C00000"/>
              </a:solidFill>
              <a:cs typeface="B Nazanin" pitchFamily="2" charset="-78"/>
            </a:endParaRPr>
          </a:p>
        </p:txBody>
      </p:sp>
      <p:sp>
        <p:nvSpPr>
          <p:cNvPr id="3" name="Content Placeholder 2"/>
          <p:cNvSpPr>
            <a:spLocks noGrp="1"/>
          </p:cNvSpPr>
          <p:nvPr>
            <p:ph idx="1"/>
          </p:nvPr>
        </p:nvSpPr>
        <p:spPr>
          <a:xfrm>
            <a:off x="457200" y="836712"/>
            <a:ext cx="8229600" cy="5400600"/>
          </a:xfrm>
        </p:spPr>
        <p:txBody>
          <a:bodyPr/>
          <a:lstStyle/>
          <a:p>
            <a:pPr algn="just"/>
            <a:r>
              <a:rPr lang="fa-IR" dirty="0" smtClean="0">
                <a:cs typeface="B Nazanin" pitchFamily="2" charset="-78"/>
              </a:rPr>
              <a:t>آنزیم ساده یک پروتئین است.</a:t>
            </a:r>
          </a:p>
          <a:p>
            <a:pPr algn="just"/>
            <a:r>
              <a:rPr lang="fa-IR" dirty="0" smtClean="0">
                <a:cs typeface="B Nazanin" pitchFamily="2" charset="-78"/>
              </a:rPr>
              <a:t>اتصال آنزیم با مواد پروتئینی ومواد غیر پروتئینی</a:t>
            </a:r>
          </a:p>
          <a:p>
            <a:pPr algn="just">
              <a:buFont typeface="Wingdings" pitchFamily="2" charset="2"/>
              <a:buChar char="ü"/>
            </a:pPr>
            <a:r>
              <a:rPr lang="fa-IR" dirty="0" smtClean="0">
                <a:cs typeface="B Nazanin" pitchFamily="2" charset="-78"/>
              </a:rPr>
              <a:t>مواد پروتئینی :آپو آنزیم </a:t>
            </a:r>
          </a:p>
          <a:p>
            <a:pPr algn="just">
              <a:buFont typeface="Wingdings" pitchFamily="2" charset="2"/>
              <a:buChar char="ü"/>
            </a:pPr>
            <a:r>
              <a:rPr lang="fa-IR" dirty="0" smtClean="0">
                <a:cs typeface="B Nazanin" pitchFamily="2" charset="-78"/>
              </a:rPr>
              <a:t>مواد غیر پروتئینی : کوفاکتور</a:t>
            </a:r>
          </a:p>
          <a:p>
            <a:pPr algn="just">
              <a:buFont typeface="Wingdings" pitchFamily="2" charset="2"/>
              <a:buChar char="ü"/>
            </a:pPr>
            <a:r>
              <a:rPr lang="fa-IR" dirty="0" smtClean="0">
                <a:cs typeface="B Nazanin" pitchFamily="2" charset="-78"/>
              </a:rPr>
              <a:t> اتصال مواد پروتئینی و کوفاکتور: هالو آنزیم</a:t>
            </a:r>
          </a:p>
          <a:p>
            <a:pPr algn="just">
              <a:buFont typeface="Wingdings" pitchFamily="2" charset="2"/>
              <a:buChar char="ü"/>
            </a:pPr>
            <a:endParaRPr lang="en-US" dirty="0">
              <a:cs typeface="B Nazanin" pitchFamily="2" charset="-78"/>
            </a:endParaRPr>
          </a:p>
        </p:txBody>
      </p:sp>
    </p:spTree>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48680"/>
          </a:xfrm>
        </p:spPr>
        <p:txBody>
          <a:bodyPr/>
          <a:lstStyle/>
          <a:p>
            <a:r>
              <a:rPr lang="fa-IR" sz="3200" b="1" dirty="0" smtClean="0">
                <a:solidFill>
                  <a:srgbClr val="C00000"/>
                </a:solidFill>
                <a:cs typeface="B Nazanin" pitchFamily="2" charset="-78"/>
              </a:rPr>
              <a:t>کوفاکتور</a:t>
            </a:r>
            <a:endParaRPr lang="en-US" sz="3200" b="1" dirty="0">
              <a:solidFill>
                <a:srgbClr val="C00000"/>
              </a:solidFill>
              <a:cs typeface="B Nazanin" pitchFamily="2" charset="-78"/>
            </a:endParaRPr>
          </a:p>
        </p:txBody>
      </p:sp>
      <p:sp>
        <p:nvSpPr>
          <p:cNvPr id="3" name="Content Placeholder 2"/>
          <p:cNvSpPr>
            <a:spLocks noGrp="1"/>
          </p:cNvSpPr>
          <p:nvPr>
            <p:ph idx="1"/>
          </p:nvPr>
        </p:nvSpPr>
        <p:spPr>
          <a:xfrm>
            <a:off x="457200" y="620688"/>
            <a:ext cx="8229600" cy="5505475"/>
          </a:xfrm>
        </p:spPr>
        <p:txBody>
          <a:bodyPr/>
          <a:lstStyle/>
          <a:p>
            <a:endParaRPr lang="fa-IR" sz="2400" dirty="0" smtClean="0">
              <a:cs typeface="B Nazanin" pitchFamily="2" charset="-78"/>
            </a:endParaRPr>
          </a:p>
          <a:p>
            <a:endParaRPr lang="fa-IR" sz="2400" dirty="0" smtClean="0">
              <a:cs typeface="B Nazanin" pitchFamily="2" charset="-78"/>
            </a:endParaRPr>
          </a:p>
          <a:p>
            <a:r>
              <a:rPr lang="fa-IR" sz="2400" dirty="0" smtClean="0">
                <a:cs typeface="B Nazanin" pitchFamily="2" charset="-78"/>
              </a:rPr>
              <a:t>کوآنزیم های ارگانیک کوفاکتور نامیده می شود.</a:t>
            </a:r>
          </a:p>
          <a:p>
            <a:pPr>
              <a:buNone/>
            </a:pPr>
            <a:endParaRPr lang="fa-IR" sz="2400" dirty="0" smtClean="0">
              <a:cs typeface="B Nazanin" pitchFamily="2" charset="-78"/>
            </a:endParaRPr>
          </a:p>
          <a:p>
            <a:pPr>
              <a:buFont typeface="Wingdings" pitchFamily="2" charset="2"/>
              <a:buChar char="ü"/>
            </a:pPr>
            <a:r>
              <a:rPr lang="fa-IR" sz="2400" dirty="0" smtClean="0">
                <a:cs typeface="B Nazanin" pitchFamily="2" charset="-78"/>
              </a:rPr>
              <a:t>بیشتر ویتامین ها بعنوان کوآنزیم عمل می کنند </a:t>
            </a:r>
          </a:p>
          <a:p>
            <a:pPr>
              <a:buNone/>
            </a:pPr>
            <a:endParaRPr lang="fa-IR" sz="2400" dirty="0" smtClean="0">
              <a:cs typeface="B Nazanin" pitchFamily="2" charset="-78"/>
            </a:endParaRPr>
          </a:p>
          <a:p>
            <a:r>
              <a:rPr lang="fa-IR" sz="2400" dirty="0" smtClean="0">
                <a:cs typeface="B Nazanin" pitchFamily="2" charset="-78"/>
              </a:rPr>
              <a:t>مواد غیر ارگانیکی مانند مواد معدنی بعنوان کوفاکتور عمل می کنند .</a:t>
            </a:r>
          </a:p>
          <a:p>
            <a:pPr>
              <a:buNone/>
            </a:pPr>
            <a:endParaRPr lang="fa-IR" sz="2400" dirty="0" smtClean="0">
              <a:cs typeface="B Nazanin" pitchFamily="2" charset="-78"/>
            </a:endParaRPr>
          </a:p>
          <a:p>
            <a:pPr marL="342900" lvl="1" indent="-342900">
              <a:buNone/>
            </a:pPr>
            <a:r>
              <a:rPr lang="fa-IR" sz="2400" dirty="0" smtClean="0">
                <a:cs typeface="B Nazanin" pitchFamily="2" charset="-78"/>
              </a:rPr>
              <a:t>مانند             </a:t>
            </a:r>
            <a:r>
              <a:rPr lang="en-US" sz="2400" dirty="0" smtClean="0">
                <a:cs typeface="B Nazanin" pitchFamily="2" charset="-78"/>
              </a:rPr>
              <a:t>Ca</a:t>
            </a:r>
            <a:r>
              <a:rPr lang="en-US" sz="2400" baseline="30000" dirty="0" smtClean="0">
                <a:cs typeface="B Nazanin" pitchFamily="2" charset="-78"/>
              </a:rPr>
              <a:t>+2 </a:t>
            </a:r>
            <a:r>
              <a:rPr lang="en-US" sz="2400" dirty="0" smtClean="0">
                <a:cs typeface="B Nazanin" pitchFamily="2" charset="-78"/>
              </a:rPr>
              <a:t>          Mg</a:t>
            </a:r>
            <a:r>
              <a:rPr lang="en-US" sz="2400" baseline="30000" dirty="0" smtClean="0">
                <a:cs typeface="B Nazanin" pitchFamily="2" charset="-78"/>
              </a:rPr>
              <a:t>+2</a:t>
            </a:r>
            <a:r>
              <a:rPr lang="en-US" sz="2400" dirty="0" smtClean="0">
                <a:cs typeface="B Nazanin" pitchFamily="2" charset="-78"/>
              </a:rPr>
              <a:t>        Fe</a:t>
            </a:r>
            <a:r>
              <a:rPr lang="en-US" sz="2400" baseline="30000" dirty="0" smtClean="0">
                <a:cs typeface="B Nazanin" pitchFamily="2" charset="-78"/>
              </a:rPr>
              <a:t>+2</a:t>
            </a:r>
            <a:r>
              <a:rPr lang="en-US" sz="2400" dirty="0" smtClean="0">
                <a:cs typeface="B Nazanin" pitchFamily="2" charset="-78"/>
              </a:rPr>
              <a:t>             Zn</a:t>
            </a:r>
            <a:r>
              <a:rPr lang="en-US" sz="2400" baseline="30000" dirty="0" smtClean="0">
                <a:cs typeface="B Nazanin" pitchFamily="2" charset="-78"/>
              </a:rPr>
              <a:t>+2</a:t>
            </a:r>
            <a:endParaRPr lang="en-US" sz="2400" dirty="0" smtClean="0">
              <a:cs typeface="B Nazanin" pitchFamily="2" charset="-78"/>
            </a:endParaRPr>
          </a:p>
          <a:p>
            <a:pPr>
              <a:buNone/>
            </a:pPr>
            <a:endParaRPr lang="en-US" sz="2400" dirty="0">
              <a:cs typeface="B Nazanin" pitchFamily="2" charset="-78"/>
            </a:endParaRPr>
          </a:p>
        </p:txBody>
      </p:sp>
    </p:spTree>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20688"/>
          </a:xfrm>
        </p:spPr>
        <p:txBody>
          <a:bodyPr/>
          <a:lstStyle/>
          <a:p>
            <a:r>
              <a:rPr lang="fa-IR" sz="3200" dirty="0" smtClean="0">
                <a:solidFill>
                  <a:srgbClr val="C00000"/>
                </a:solidFill>
                <a:cs typeface="B Nazanin" pitchFamily="2" charset="-78"/>
              </a:rPr>
              <a:t>غیر فعال کننده های(سرکوبگرهای ) آنزیم </a:t>
            </a:r>
            <a:endParaRPr lang="en-US" sz="3200" dirty="0">
              <a:solidFill>
                <a:srgbClr val="C00000"/>
              </a:solidFill>
              <a:cs typeface="B Nazanin" pitchFamily="2" charset="-78"/>
            </a:endParaRPr>
          </a:p>
        </p:txBody>
      </p:sp>
      <p:sp>
        <p:nvSpPr>
          <p:cNvPr id="3" name="Content Placeholder 2"/>
          <p:cNvSpPr>
            <a:spLocks noGrp="1"/>
          </p:cNvSpPr>
          <p:nvPr>
            <p:ph idx="1"/>
          </p:nvPr>
        </p:nvSpPr>
        <p:spPr>
          <a:xfrm>
            <a:off x="457200" y="764704"/>
            <a:ext cx="8229600" cy="5472608"/>
          </a:xfrm>
        </p:spPr>
        <p:txBody>
          <a:bodyPr/>
          <a:lstStyle/>
          <a:p>
            <a:pPr>
              <a:buNone/>
            </a:pPr>
            <a:r>
              <a:rPr lang="fa-IR" dirty="0" smtClean="0">
                <a:cs typeface="B Nazanin" pitchFamily="2" charset="-78"/>
              </a:rPr>
              <a:t>غیر فعال کننده ها بوسیله پیوند های کووالانسی یا هیدروژنی به آنزیم متصل می شوند.</a:t>
            </a:r>
          </a:p>
          <a:p>
            <a:pPr>
              <a:buNone/>
            </a:pPr>
            <a:endParaRPr lang="fa-IR" dirty="0" smtClean="0">
              <a:cs typeface="B Nazanin" pitchFamily="2" charset="-78"/>
            </a:endParaRPr>
          </a:p>
          <a:p>
            <a:r>
              <a:rPr lang="fa-IR" dirty="0" smtClean="0">
                <a:cs typeface="B Nazanin" pitchFamily="2" charset="-78"/>
              </a:rPr>
              <a:t>مهار کننده ای که با پیوند کووالانسی با آنزیم ارتباط برقرار می کند </a:t>
            </a:r>
            <a:r>
              <a:rPr lang="fa-IR" dirty="0" smtClean="0">
                <a:latin typeface="Arial"/>
                <a:cs typeface="B Nazanin" pitchFamily="2" charset="-78"/>
              </a:rPr>
              <a:t>← مهار برگشت ناپذیر</a:t>
            </a:r>
          </a:p>
          <a:p>
            <a:pPr>
              <a:buNone/>
            </a:pPr>
            <a:endParaRPr lang="fa-IR" dirty="0" smtClean="0">
              <a:latin typeface="Arial"/>
              <a:cs typeface="B Nazanin" pitchFamily="2" charset="-78"/>
            </a:endParaRPr>
          </a:p>
          <a:p>
            <a:r>
              <a:rPr lang="fa-IR" dirty="0" smtClean="0">
                <a:latin typeface="Arial"/>
                <a:cs typeface="B Nazanin" pitchFamily="2" charset="-78"/>
              </a:rPr>
              <a:t>مهار کننده ای که با پیوند هیروژنی با آنزیم ارتباط برقرا می کند </a:t>
            </a:r>
            <a:r>
              <a:rPr lang="fa-IR" dirty="0" smtClean="0">
                <a:cs typeface="B Nazanin" pitchFamily="2" charset="-78"/>
              </a:rPr>
              <a:t>← مهار برگشت پذیر</a:t>
            </a:r>
            <a:endParaRPr lang="en-US" dirty="0">
              <a:cs typeface="B Nazanin" pitchFamily="2" charset="-78"/>
            </a:endParaRPr>
          </a:p>
        </p:txBody>
      </p:sp>
    </p:spTree>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864096"/>
          </a:xfrm>
        </p:spPr>
        <p:txBody>
          <a:bodyPr/>
          <a:lstStyle/>
          <a:p>
            <a:r>
              <a:rPr lang="fa-IR" sz="2800" b="1" dirty="0" smtClean="0">
                <a:solidFill>
                  <a:srgbClr val="C00000"/>
                </a:solidFill>
                <a:cs typeface="B Nazanin" pitchFamily="2" charset="-78"/>
              </a:rPr>
              <a:t>انواع غیر فعال کننده ها </a:t>
            </a:r>
            <a:endParaRPr lang="en-US" sz="2800" b="1" dirty="0">
              <a:solidFill>
                <a:srgbClr val="C00000"/>
              </a:solidFill>
              <a:cs typeface="B Nazanin" pitchFamily="2" charset="-78"/>
            </a:endParaRPr>
          </a:p>
        </p:txBody>
      </p:sp>
      <p:sp>
        <p:nvSpPr>
          <p:cNvPr id="3" name="Content Placeholder 2"/>
          <p:cNvSpPr>
            <a:spLocks noGrp="1"/>
          </p:cNvSpPr>
          <p:nvPr>
            <p:ph idx="1"/>
          </p:nvPr>
        </p:nvSpPr>
        <p:spPr>
          <a:xfrm>
            <a:off x="457200" y="1196752"/>
            <a:ext cx="8229600" cy="5544616"/>
          </a:xfrm>
        </p:spPr>
        <p:txBody>
          <a:bodyPr/>
          <a:lstStyle/>
          <a:p>
            <a:r>
              <a:rPr lang="fa-IR" dirty="0" smtClean="0"/>
              <a:t>غیرفعال کننده رقابتی : با سوبسترا برای اتصال به جایگاه فعال آنزیم رقابت می کنند .</a:t>
            </a:r>
          </a:p>
          <a:p>
            <a:endParaRPr lang="fa-IR" dirty="0" smtClean="0"/>
          </a:p>
          <a:p>
            <a:r>
              <a:rPr lang="fa-IR" dirty="0" smtClean="0"/>
              <a:t>غیر فعال کننده غیر رقابتی : به جایگاهی غیر از جایگاه فعال آنزیم متصل می شوند. </a:t>
            </a:r>
            <a:endParaRPr lang="en-US" dirty="0"/>
          </a:p>
        </p:txBody>
      </p:sp>
    </p:spTree>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677863" y="227013"/>
            <a:ext cx="7786687" cy="6402387"/>
          </a:xfrm>
          <a:prstGeom prst="rect">
            <a:avLst/>
          </a:prstGeom>
          <a:noFill/>
          <a:ln w="9525">
            <a:noFill/>
            <a:miter lim="800000"/>
            <a:headEnd/>
            <a:tailEnd/>
          </a:ln>
        </p:spPr>
      </p:pic>
      <p:sp>
        <p:nvSpPr>
          <p:cNvPr id="12291" name="Text Box 3"/>
          <p:cNvSpPr txBox="1">
            <a:spLocks noChangeArrowheads="1"/>
          </p:cNvSpPr>
          <p:nvPr/>
        </p:nvSpPr>
        <p:spPr bwMode="auto">
          <a:xfrm>
            <a:off x="1844675" y="631825"/>
            <a:ext cx="1497013" cy="320675"/>
          </a:xfrm>
          <a:prstGeom prst="rect">
            <a:avLst/>
          </a:prstGeom>
          <a:noFill/>
          <a:ln w="9525">
            <a:noFill/>
            <a:miter lim="800000"/>
            <a:headEnd/>
            <a:tailEnd/>
          </a:ln>
        </p:spPr>
        <p:txBody>
          <a:bodyPr wrap="none" lIns="0" tIns="0" rIns="0" bIns="0"/>
          <a:lstStyle/>
          <a:p>
            <a:pPr algn="r"/>
            <a:r>
              <a:rPr lang="en-US" sz="1600" b="1" dirty="0">
                <a:solidFill>
                  <a:srgbClr val="000000"/>
                </a:solidFill>
              </a:rPr>
              <a:t>Substrate</a:t>
            </a:r>
            <a:endParaRPr lang="en-US" sz="1600" b="1" dirty="0">
              <a:solidFill>
                <a:srgbClr val="000000"/>
              </a:solidFill>
              <a:latin typeface="Times" pitchFamily="18" charset="0"/>
            </a:endParaRPr>
          </a:p>
        </p:txBody>
      </p:sp>
      <p:sp>
        <p:nvSpPr>
          <p:cNvPr id="12292" name="Text Box 4"/>
          <p:cNvSpPr txBox="1">
            <a:spLocks noChangeArrowheads="1"/>
          </p:cNvSpPr>
          <p:nvPr/>
        </p:nvSpPr>
        <p:spPr bwMode="auto">
          <a:xfrm>
            <a:off x="1684338" y="1619250"/>
            <a:ext cx="1497012" cy="320675"/>
          </a:xfrm>
          <a:prstGeom prst="rect">
            <a:avLst/>
          </a:prstGeom>
          <a:noFill/>
          <a:ln w="9525">
            <a:noFill/>
            <a:miter lim="800000"/>
            <a:headEnd/>
            <a:tailEnd/>
          </a:ln>
        </p:spPr>
        <p:txBody>
          <a:bodyPr wrap="none" lIns="0" tIns="0" rIns="0" bIns="0"/>
          <a:lstStyle/>
          <a:p>
            <a:pPr algn="r"/>
            <a:r>
              <a:rPr lang="en-US" sz="1600" b="1" dirty="0">
                <a:solidFill>
                  <a:srgbClr val="000000"/>
                </a:solidFill>
              </a:rPr>
              <a:t>Enzyme</a:t>
            </a:r>
            <a:endParaRPr lang="en-US" sz="1600" b="1" dirty="0">
              <a:solidFill>
                <a:srgbClr val="000000"/>
              </a:solidFill>
              <a:latin typeface="Times" pitchFamily="18" charset="0"/>
            </a:endParaRPr>
          </a:p>
        </p:txBody>
      </p:sp>
      <p:sp>
        <p:nvSpPr>
          <p:cNvPr id="12293" name="Line 5"/>
          <p:cNvSpPr>
            <a:spLocks noChangeShapeType="1"/>
          </p:cNvSpPr>
          <p:nvPr/>
        </p:nvSpPr>
        <p:spPr bwMode="auto">
          <a:xfrm>
            <a:off x="3398838" y="762000"/>
            <a:ext cx="1071562" cy="0"/>
          </a:xfrm>
          <a:prstGeom prst="line">
            <a:avLst/>
          </a:prstGeom>
          <a:noFill/>
          <a:ln w="12700">
            <a:solidFill>
              <a:srgbClr val="000000"/>
            </a:solidFill>
            <a:round/>
            <a:headEnd/>
            <a:tailEnd/>
          </a:ln>
        </p:spPr>
        <p:txBody>
          <a:bodyPr wrap="none" anchor="ctr"/>
          <a:lstStyle/>
          <a:p>
            <a:endParaRPr lang="en-US"/>
          </a:p>
        </p:txBody>
      </p:sp>
      <p:sp>
        <p:nvSpPr>
          <p:cNvPr id="12294" name="Line 6"/>
          <p:cNvSpPr>
            <a:spLocks noChangeShapeType="1"/>
          </p:cNvSpPr>
          <p:nvPr/>
        </p:nvSpPr>
        <p:spPr bwMode="auto">
          <a:xfrm>
            <a:off x="3233738" y="1752600"/>
            <a:ext cx="784225" cy="0"/>
          </a:xfrm>
          <a:prstGeom prst="line">
            <a:avLst/>
          </a:prstGeom>
          <a:noFill/>
          <a:ln w="12700">
            <a:solidFill>
              <a:srgbClr val="000000"/>
            </a:solidFill>
            <a:round/>
            <a:headEnd/>
            <a:tailEnd/>
          </a:ln>
        </p:spPr>
        <p:txBody>
          <a:bodyPr wrap="none" anchor="ctr"/>
          <a:lstStyle/>
          <a:p>
            <a:endParaRPr lang="en-US"/>
          </a:p>
        </p:txBody>
      </p:sp>
      <p:sp>
        <p:nvSpPr>
          <p:cNvPr id="12295" name="Text Box 7"/>
          <p:cNvSpPr txBox="1">
            <a:spLocks noChangeArrowheads="1"/>
          </p:cNvSpPr>
          <p:nvPr/>
        </p:nvSpPr>
        <p:spPr bwMode="auto">
          <a:xfrm>
            <a:off x="5553075" y="860425"/>
            <a:ext cx="1223963" cy="320675"/>
          </a:xfrm>
          <a:prstGeom prst="rect">
            <a:avLst/>
          </a:prstGeom>
          <a:noFill/>
          <a:ln w="9525">
            <a:noFill/>
            <a:miter lim="800000"/>
            <a:headEnd/>
            <a:tailEnd/>
          </a:ln>
        </p:spPr>
        <p:txBody>
          <a:bodyPr wrap="none" lIns="0" tIns="0" rIns="0" bIns="0"/>
          <a:lstStyle/>
          <a:p>
            <a:r>
              <a:rPr lang="en-US" sz="1600" b="1">
                <a:solidFill>
                  <a:srgbClr val="000000"/>
                </a:solidFill>
              </a:rPr>
              <a:t>Active site</a:t>
            </a:r>
            <a:endParaRPr lang="en-US" sz="1600" b="1">
              <a:solidFill>
                <a:srgbClr val="000000"/>
              </a:solidFill>
              <a:latin typeface="Times" pitchFamily="18" charset="0"/>
            </a:endParaRPr>
          </a:p>
        </p:txBody>
      </p:sp>
      <p:sp>
        <p:nvSpPr>
          <p:cNvPr id="12296" name="Line 8"/>
          <p:cNvSpPr>
            <a:spLocks noChangeShapeType="1"/>
          </p:cNvSpPr>
          <p:nvPr/>
        </p:nvSpPr>
        <p:spPr bwMode="auto">
          <a:xfrm flipV="1">
            <a:off x="4959350" y="1016000"/>
            <a:ext cx="514350" cy="558800"/>
          </a:xfrm>
          <a:prstGeom prst="line">
            <a:avLst/>
          </a:prstGeom>
          <a:noFill/>
          <a:ln w="12700">
            <a:solidFill>
              <a:srgbClr val="000000"/>
            </a:solidFill>
            <a:round/>
            <a:headEnd/>
            <a:tailEnd/>
          </a:ln>
        </p:spPr>
        <p:txBody>
          <a:bodyPr wrap="none" anchor="ctr"/>
          <a:lstStyle/>
          <a:p>
            <a:endParaRPr lang="en-US"/>
          </a:p>
        </p:txBody>
      </p:sp>
      <p:sp>
        <p:nvSpPr>
          <p:cNvPr id="12297" name="Text Box 9"/>
          <p:cNvSpPr txBox="1">
            <a:spLocks noChangeArrowheads="1"/>
          </p:cNvSpPr>
          <p:nvPr/>
        </p:nvSpPr>
        <p:spPr bwMode="auto">
          <a:xfrm>
            <a:off x="3260725" y="2847975"/>
            <a:ext cx="2709863" cy="320675"/>
          </a:xfrm>
          <a:prstGeom prst="rect">
            <a:avLst/>
          </a:prstGeom>
          <a:noFill/>
          <a:ln w="9525">
            <a:noFill/>
            <a:miter lim="800000"/>
            <a:headEnd/>
            <a:tailEnd/>
          </a:ln>
        </p:spPr>
        <p:txBody>
          <a:bodyPr wrap="none" lIns="0" tIns="0" rIns="0" bIns="0"/>
          <a:lstStyle/>
          <a:p>
            <a:r>
              <a:rPr lang="en-US" sz="1600" b="1">
                <a:solidFill>
                  <a:srgbClr val="000000"/>
                </a:solidFill>
              </a:rPr>
              <a:t>Normal binding of substrate</a:t>
            </a:r>
            <a:endParaRPr lang="en-US" sz="1600" b="1">
              <a:solidFill>
                <a:srgbClr val="000000"/>
              </a:solidFill>
              <a:latin typeface="Times" pitchFamily="18" charset="0"/>
            </a:endParaRPr>
          </a:p>
        </p:txBody>
      </p:sp>
      <p:sp>
        <p:nvSpPr>
          <p:cNvPr id="12298" name="Text Box 10"/>
          <p:cNvSpPr txBox="1">
            <a:spLocks noChangeArrowheads="1"/>
          </p:cNvSpPr>
          <p:nvPr/>
        </p:nvSpPr>
        <p:spPr bwMode="auto">
          <a:xfrm>
            <a:off x="1227138" y="3522663"/>
            <a:ext cx="1327150" cy="481012"/>
          </a:xfrm>
          <a:prstGeom prst="rect">
            <a:avLst/>
          </a:prstGeom>
          <a:noFill/>
          <a:ln w="9525">
            <a:noFill/>
            <a:miter lim="800000"/>
            <a:headEnd/>
            <a:tailEnd/>
          </a:ln>
        </p:spPr>
        <p:txBody>
          <a:bodyPr wrap="none" lIns="0" tIns="0" rIns="0" bIns="0"/>
          <a:lstStyle/>
          <a:p>
            <a:r>
              <a:rPr lang="en-US" sz="1600" b="1">
                <a:solidFill>
                  <a:srgbClr val="000000"/>
                </a:solidFill>
              </a:rPr>
              <a:t>Competitive</a:t>
            </a:r>
          </a:p>
          <a:p>
            <a:r>
              <a:rPr lang="en-US" sz="1600" b="1">
                <a:solidFill>
                  <a:srgbClr val="000000"/>
                </a:solidFill>
              </a:rPr>
              <a:t>inhibitor</a:t>
            </a:r>
            <a:endParaRPr lang="en-US" sz="1600" b="1">
              <a:solidFill>
                <a:srgbClr val="000000"/>
              </a:solidFill>
              <a:latin typeface="Times" pitchFamily="18" charset="0"/>
            </a:endParaRPr>
          </a:p>
        </p:txBody>
      </p:sp>
      <p:sp>
        <p:nvSpPr>
          <p:cNvPr id="12299" name="Line 11"/>
          <p:cNvSpPr>
            <a:spLocks noChangeShapeType="1"/>
          </p:cNvSpPr>
          <p:nvPr/>
        </p:nvSpPr>
        <p:spPr bwMode="auto">
          <a:xfrm>
            <a:off x="2100263" y="3894138"/>
            <a:ext cx="663575" cy="695325"/>
          </a:xfrm>
          <a:prstGeom prst="line">
            <a:avLst/>
          </a:prstGeom>
          <a:noFill/>
          <a:ln w="12700">
            <a:solidFill>
              <a:srgbClr val="000000"/>
            </a:solidFill>
            <a:round/>
            <a:headEnd/>
            <a:tailEnd/>
          </a:ln>
        </p:spPr>
        <p:txBody>
          <a:bodyPr wrap="none" anchor="ctr"/>
          <a:lstStyle/>
          <a:p>
            <a:endParaRPr lang="en-US"/>
          </a:p>
        </p:txBody>
      </p:sp>
      <p:sp>
        <p:nvSpPr>
          <p:cNvPr id="12300" name="Text Box 12"/>
          <p:cNvSpPr txBox="1">
            <a:spLocks noChangeArrowheads="1"/>
          </p:cNvSpPr>
          <p:nvPr/>
        </p:nvSpPr>
        <p:spPr bwMode="auto">
          <a:xfrm>
            <a:off x="4267200" y="3581400"/>
            <a:ext cx="2057400" cy="1143000"/>
          </a:xfrm>
          <a:prstGeom prst="rect">
            <a:avLst/>
          </a:prstGeom>
          <a:noFill/>
          <a:ln w="9525">
            <a:noFill/>
            <a:miter lim="800000"/>
            <a:headEnd/>
            <a:tailEnd/>
          </a:ln>
        </p:spPr>
        <p:txBody>
          <a:bodyPr wrap="none" lIns="0" tIns="0" rIns="0" bIns="0"/>
          <a:lstStyle/>
          <a:p>
            <a:r>
              <a:rPr lang="en-US" sz="1600" b="1">
                <a:solidFill>
                  <a:srgbClr val="000000"/>
                </a:solidFill>
              </a:rPr>
              <a:t>Noncompetitive</a:t>
            </a:r>
          </a:p>
          <a:p>
            <a:r>
              <a:rPr lang="en-US" sz="1600" b="1">
                <a:solidFill>
                  <a:srgbClr val="000000"/>
                </a:solidFill>
              </a:rPr>
              <a:t>Inhibitor -- also </a:t>
            </a:r>
          </a:p>
          <a:p>
            <a:r>
              <a:rPr lang="en-US" sz="1600" b="1">
                <a:solidFill>
                  <a:srgbClr val="000000"/>
                </a:solidFill>
              </a:rPr>
              <a:t>called an allosteric</a:t>
            </a:r>
          </a:p>
          <a:p>
            <a:r>
              <a:rPr lang="en-US" sz="1600" b="1">
                <a:solidFill>
                  <a:srgbClr val="000000"/>
                </a:solidFill>
              </a:rPr>
              <a:t>inhibitor</a:t>
            </a:r>
            <a:endParaRPr lang="en-US" sz="1600" b="1">
              <a:solidFill>
                <a:srgbClr val="000000"/>
              </a:solidFill>
              <a:latin typeface="Times" pitchFamily="18" charset="0"/>
            </a:endParaRPr>
          </a:p>
        </p:txBody>
      </p:sp>
      <p:sp>
        <p:nvSpPr>
          <p:cNvPr id="12301" name="Line 13"/>
          <p:cNvSpPr>
            <a:spLocks noChangeShapeType="1"/>
          </p:cNvSpPr>
          <p:nvPr/>
        </p:nvSpPr>
        <p:spPr bwMode="auto">
          <a:xfrm>
            <a:off x="5257800" y="4343400"/>
            <a:ext cx="1131888" cy="1312863"/>
          </a:xfrm>
          <a:prstGeom prst="line">
            <a:avLst/>
          </a:prstGeom>
          <a:noFill/>
          <a:ln w="12700">
            <a:solidFill>
              <a:srgbClr val="000000"/>
            </a:solidFill>
            <a:round/>
            <a:headEnd/>
            <a:tailEnd/>
          </a:ln>
        </p:spPr>
        <p:txBody>
          <a:bodyPr wrap="none" anchor="ctr"/>
          <a:lstStyle/>
          <a:p>
            <a:endParaRPr lang="en-US"/>
          </a:p>
        </p:txBody>
      </p:sp>
      <p:sp>
        <p:nvSpPr>
          <p:cNvPr id="12302" name="Text Box 14"/>
          <p:cNvSpPr txBox="1">
            <a:spLocks noChangeArrowheads="1"/>
          </p:cNvSpPr>
          <p:nvPr/>
        </p:nvSpPr>
        <p:spPr bwMode="auto">
          <a:xfrm>
            <a:off x="3754438" y="6056313"/>
            <a:ext cx="1854200" cy="271462"/>
          </a:xfrm>
          <a:prstGeom prst="rect">
            <a:avLst/>
          </a:prstGeom>
          <a:noFill/>
          <a:ln w="9525">
            <a:noFill/>
            <a:miter lim="800000"/>
            <a:headEnd/>
            <a:tailEnd/>
          </a:ln>
        </p:spPr>
        <p:txBody>
          <a:bodyPr wrap="none" lIns="0" tIns="0" rIns="0" bIns="0"/>
          <a:lstStyle/>
          <a:p>
            <a:r>
              <a:rPr lang="en-US" sz="1600" b="1">
                <a:solidFill>
                  <a:srgbClr val="000000"/>
                </a:solidFill>
              </a:rPr>
              <a:t>Enzyme inhibition</a:t>
            </a:r>
            <a:endParaRPr lang="en-US" sz="1600" b="1">
              <a:solidFill>
                <a:srgbClr val="000000"/>
              </a:solidFill>
              <a:latin typeface="Times" pitchFamily="18" charset="0"/>
            </a:endParaRPr>
          </a:p>
        </p:txBody>
      </p:sp>
    </p:spTree>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Nazanin" pitchFamily="2" charset="-78"/>
              </a:rPr>
              <a:t>عوامل موثر بر عملکرد آنزیم ها</a:t>
            </a:r>
            <a:endParaRPr lang="en-US" dirty="0">
              <a:cs typeface="B Nazanin" pitchFamily="2" charset="-78"/>
            </a:endParaRPr>
          </a:p>
        </p:txBody>
      </p:sp>
      <p:sp>
        <p:nvSpPr>
          <p:cNvPr id="3" name="Content Placeholder 2"/>
          <p:cNvSpPr>
            <a:spLocks noGrp="1"/>
          </p:cNvSpPr>
          <p:nvPr>
            <p:ph idx="1"/>
          </p:nvPr>
        </p:nvSpPr>
        <p:spPr/>
        <p:txBody>
          <a:bodyPr/>
          <a:lstStyle/>
          <a:p>
            <a:r>
              <a:rPr lang="fa-IR" dirty="0" smtClean="0">
                <a:cs typeface="B Nazanin" pitchFamily="2" charset="-78"/>
              </a:rPr>
              <a:t>دما</a:t>
            </a:r>
          </a:p>
          <a:p>
            <a:pPr>
              <a:buNone/>
            </a:pPr>
            <a:endParaRPr lang="fa-IR" dirty="0" smtClean="0">
              <a:cs typeface="B Nazanin" pitchFamily="2" charset="-78"/>
            </a:endParaRPr>
          </a:p>
          <a:p>
            <a:r>
              <a:rPr lang="en-US" dirty="0" smtClean="0">
                <a:cs typeface="B Nazanin" pitchFamily="2" charset="-78"/>
              </a:rPr>
              <a:t>PH</a:t>
            </a:r>
            <a:endParaRPr lang="en-US" dirty="0">
              <a:cs typeface="B Nazanin" pitchFamily="2" charset="-78"/>
            </a:endParaRPr>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lstStyle/>
          <a:p>
            <a:r>
              <a:rPr lang="fa-IR" sz="3600" b="1" dirty="0" smtClean="0">
                <a:solidFill>
                  <a:srgbClr val="002060"/>
                </a:solidFill>
                <a:cs typeface="B Nazanin" pitchFamily="2" charset="-78"/>
              </a:rPr>
              <a:t>ب : غدد و هورمون ها</a:t>
            </a:r>
            <a:endParaRPr lang="en-US" sz="3600" b="1" dirty="0">
              <a:solidFill>
                <a:srgbClr val="002060"/>
              </a:solidFill>
              <a:cs typeface="B Nazanin" pitchFamily="2" charset="-78"/>
            </a:endParaRPr>
          </a:p>
        </p:txBody>
      </p:sp>
      <p:pic>
        <p:nvPicPr>
          <p:cNvPr id="4" name="Picture 2"/>
          <p:cNvPicPr>
            <a:picLocks noGrp="1" noChangeAspect="1" noChangeArrowheads="1"/>
          </p:cNvPicPr>
          <p:nvPr>
            <p:ph idx="1"/>
          </p:nvPr>
        </p:nvPicPr>
        <p:blipFill>
          <a:blip r:embed="rId2" cstate="print"/>
          <a:srcRect/>
          <a:stretch>
            <a:fillRect/>
          </a:stretch>
        </p:blipFill>
        <p:spPr bwMode="auto">
          <a:xfrm>
            <a:off x="251520" y="764704"/>
            <a:ext cx="4176463" cy="5472608"/>
          </a:xfrm>
          <a:prstGeom prst="rect">
            <a:avLst/>
          </a:prstGeom>
          <a:ln>
            <a:noFill/>
          </a:ln>
          <a:effectLst>
            <a:outerShdw blurRad="292100" dist="139700" dir="2700000" algn="tl" rotWithShape="0">
              <a:srgbClr val="333333">
                <a:alpha val="65000"/>
              </a:srgbClr>
            </a:outerShdw>
          </a:effectLst>
        </p:spPr>
      </p:pic>
      <p:pic>
        <p:nvPicPr>
          <p:cNvPr id="5" name="Picture 4" descr="۲۰۱۴-۱۱-۰۲-۲۱-۲۶-۵۳--1773412410.jpeg"/>
          <p:cNvPicPr>
            <a:picLocks noChangeAspect="1"/>
          </p:cNvPicPr>
          <p:nvPr/>
        </p:nvPicPr>
        <p:blipFill>
          <a:blip r:embed="rId3" cstate="print"/>
          <a:stretch>
            <a:fillRect/>
          </a:stretch>
        </p:blipFill>
        <p:spPr>
          <a:xfrm>
            <a:off x="4860032" y="764704"/>
            <a:ext cx="4104456" cy="547260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subTitle" idx="1"/>
          </p:nvPr>
        </p:nvSpPr>
        <p:spPr>
          <a:xfrm>
            <a:off x="1447800" y="838200"/>
            <a:ext cx="6400800" cy="4953000"/>
          </a:xfrm>
        </p:spPr>
        <p:txBody>
          <a:bodyPr/>
          <a:lstStyle/>
          <a:p>
            <a:pPr rtl="1"/>
            <a:r>
              <a:rPr lang="fa-IR" sz="2800" dirty="0">
                <a:cs typeface="B Nazanin" pitchFamily="2" charset="-78"/>
              </a:rPr>
              <a:t>کار اندامهای مختلف بدن توسط دو سیستم تنظیم می شود:</a:t>
            </a:r>
            <a:endParaRPr lang="en-US" sz="2800" dirty="0">
              <a:cs typeface="B Nazanin" pitchFamily="2" charset="-78"/>
            </a:endParaRPr>
          </a:p>
          <a:p>
            <a:pPr algn="r" rtl="1">
              <a:buFont typeface="Wingdings" pitchFamily="2" charset="2"/>
              <a:buChar char="v"/>
            </a:pPr>
            <a:r>
              <a:rPr lang="fa-IR" sz="2800" b="1" dirty="0">
                <a:cs typeface="B Nazanin" pitchFamily="2" charset="-78"/>
              </a:rPr>
              <a:t>سیستم عصبی</a:t>
            </a:r>
          </a:p>
          <a:p>
            <a:pPr algn="r" rtl="1">
              <a:buFont typeface="Wingdings" pitchFamily="2" charset="2"/>
              <a:buChar char="v"/>
            </a:pPr>
            <a:r>
              <a:rPr lang="fa-IR" sz="2800" b="1" dirty="0">
                <a:cs typeface="B Nazanin" pitchFamily="2" charset="-78"/>
              </a:rPr>
              <a:t>سیستم هورمونی ( کنترل شیمیایی اندامها )</a:t>
            </a:r>
            <a:endParaRPr lang="en-US" sz="2800" b="1" dirty="0">
              <a:cs typeface="B Nazanin" pitchFamily="2" charset="-78"/>
            </a:endParaRPr>
          </a:p>
          <a:p>
            <a:pPr algn="r" rtl="1"/>
            <a:endParaRPr lang="fa-IR" sz="2800" b="1" dirty="0">
              <a:cs typeface="B Nazanin" pitchFamily="2" charset="-78"/>
            </a:endParaRPr>
          </a:p>
          <a:p>
            <a:pPr algn="r" rtl="1"/>
            <a:r>
              <a:rPr lang="fa-IR" sz="2800" dirty="0">
                <a:cs typeface="B Nazanin" pitchFamily="2" charset="-78"/>
              </a:rPr>
              <a:t>اغلب اندامها تحت تأثیر هر دو سیستم به صورت همزمان هستند.</a:t>
            </a:r>
            <a:endParaRPr lang="fa-IR" sz="2800" b="1" dirty="0">
              <a:cs typeface="B Nazanin" pitchFamily="2" charset="-78"/>
            </a:endParaRPr>
          </a:p>
          <a:p>
            <a:pPr algn="r" rtl="1"/>
            <a:endParaRPr lang="fa-IR" sz="2800" b="1" dirty="0">
              <a:cs typeface="B Nazanin" pitchFamily="2" charset="-78"/>
            </a:endParaRPr>
          </a:p>
          <a:p>
            <a:pPr algn="r" rtl="1"/>
            <a:endParaRPr lang="fa-IR" sz="2800" dirty="0">
              <a:cs typeface="B Nazanin" pitchFamily="2" charset="-78"/>
            </a:endParaRPr>
          </a:p>
          <a:p>
            <a:pPr algn="r"/>
            <a:endParaRPr lang="en-US" sz="28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dissolve">
                                      <p:cBhvr>
                                        <p:cTn id="7" dur="500"/>
                                        <p:tgtEl>
                                          <p:spTgt spid="614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146">
                                            <p:txEl>
                                              <p:pRg st="1" end="1"/>
                                            </p:txEl>
                                          </p:spTgt>
                                        </p:tgtEl>
                                        <p:attrNameLst>
                                          <p:attrName>style.visibility</p:attrName>
                                        </p:attrNameLst>
                                      </p:cBhvr>
                                      <p:to>
                                        <p:strVal val="visible"/>
                                      </p:to>
                                    </p:set>
                                    <p:animEffect transition="in" filter="dissolve">
                                      <p:cBhvr>
                                        <p:cTn id="12" dur="500"/>
                                        <p:tgtEl>
                                          <p:spTgt spid="614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146">
                                            <p:txEl>
                                              <p:pRg st="2" end="2"/>
                                            </p:txEl>
                                          </p:spTgt>
                                        </p:tgtEl>
                                        <p:attrNameLst>
                                          <p:attrName>style.visibility</p:attrName>
                                        </p:attrNameLst>
                                      </p:cBhvr>
                                      <p:to>
                                        <p:strVal val="visible"/>
                                      </p:to>
                                    </p:set>
                                    <p:animEffect transition="in" filter="dissolve">
                                      <p:cBhvr>
                                        <p:cTn id="17" dur="500"/>
                                        <p:tgtEl>
                                          <p:spTgt spid="614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6146">
                                            <p:txEl>
                                              <p:pRg st="4" end="4"/>
                                            </p:txEl>
                                          </p:spTgt>
                                        </p:tgtEl>
                                        <p:attrNameLst>
                                          <p:attrName>style.visibility</p:attrName>
                                        </p:attrNameLst>
                                      </p:cBhvr>
                                      <p:to>
                                        <p:strVal val="visible"/>
                                      </p:to>
                                    </p:set>
                                    <p:animEffect transition="in" filter="dissolve">
                                      <p:cBhvr>
                                        <p:cTn id="22" dur="500"/>
                                        <p:tgtEl>
                                          <p:spTgt spid="614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nim_nerve"/>
          <p:cNvPicPr>
            <a:picLocks noGrp="1" noChangeAspect="1" noChangeArrowheads="1" noCrop="1"/>
          </p:cNvPicPr>
          <p:nvPr>
            <p:ph type="body" idx="1"/>
          </p:nvPr>
        </p:nvPicPr>
        <p:blipFill>
          <a:blip r:embed="rId2" cstate="print"/>
          <a:srcRect/>
          <a:stretch>
            <a:fillRect/>
          </a:stretch>
        </p:blipFill>
        <p:spPr>
          <a:xfrm>
            <a:off x="1219200" y="2362200"/>
            <a:ext cx="1325563" cy="4419600"/>
          </a:xfrm>
          <a:noFill/>
          <a:ln/>
        </p:spPr>
      </p:pic>
      <p:pic>
        <p:nvPicPr>
          <p:cNvPr id="7171" name="Picture 3" descr="anim_endo"/>
          <p:cNvPicPr>
            <a:picLocks noChangeAspect="1" noChangeArrowheads="1" noCrop="1"/>
          </p:cNvPicPr>
          <p:nvPr/>
        </p:nvPicPr>
        <p:blipFill>
          <a:blip r:embed="rId3" cstate="print"/>
          <a:srcRect/>
          <a:stretch>
            <a:fillRect/>
          </a:stretch>
        </p:blipFill>
        <p:spPr bwMode="auto">
          <a:xfrm>
            <a:off x="6629400" y="2438400"/>
            <a:ext cx="1122363" cy="4248150"/>
          </a:xfrm>
          <a:prstGeom prst="rect">
            <a:avLst/>
          </a:prstGeom>
          <a:noFill/>
        </p:spPr>
      </p:pic>
      <p:sp>
        <p:nvSpPr>
          <p:cNvPr id="7172" name="Rectangle 4"/>
          <p:cNvSpPr>
            <a:spLocks noChangeArrowheads="1"/>
          </p:cNvSpPr>
          <p:nvPr/>
        </p:nvSpPr>
        <p:spPr bwMode="auto">
          <a:xfrm>
            <a:off x="609600" y="762000"/>
            <a:ext cx="3124200" cy="946150"/>
          </a:xfrm>
          <a:prstGeom prst="rect">
            <a:avLst/>
          </a:prstGeom>
          <a:noFill/>
          <a:ln w="9525">
            <a:noFill/>
            <a:miter lim="800000"/>
            <a:headEnd/>
            <a:tailEnd/>
          </a:ln>
          <a:effectLst/>
        </p:spPr>
        <p:txBody>
          <a:bodyPr>
            <a:spAutoFit/>
          </a:bodyPr>
          <a:lstStyle/>
          <a:p>
            <a:pPr algn="ctr"/>
            <a:r>
              <a:rPr lang="fa-IR" sz="2000" b="1">
                <a:solidFill>
                  <a:srgbClr val="0000FF"/>
                </a:solidFill>
                <a:cs typeface="B Nazanin" pitchFamily="2" charset="-78"/>
              </a:rPr>
              <a:t>دستگاه عصبی</a:t>
            </a:r>
            <a:r>
              <a:rPr lang="en-US"/>
              <a:t> </a:t>
            </a:r>
          </a:p>
          <a:p>
            <a:pPr algn="r"/>
            <a:r>
              <a:rPr lang="fa-IR" b="1">
                <a:cs typeface="B Nazanin" pitchFamily="2" charset="-78"/>
              </a:rPr>
              <a:t>کنترل خود را از نقطه ای به نقطه دیگر بصورت کاملا سریع اعمال می نماید.</a:t>
            </a:r>
            <a:endParaRPr lang="en-US" b="1">
              <a:cs typeface="B Nazanin" pitchFamily="2" charset="-78"/>
            </a:endParaRPr>
          </a:p>
        </p:txBody>
      </p:sp>
      <p:sp>
        <p:nvSpPr>
          <p:cNvPr id="7173" name="Rectangle 5"/>
          <p:cNvSpPr>
            <a:spLocks noChangeArrowheads="1"/>
          </p:cNvSpPr>
          <p:nvPr/>
        </p:nvSpPr>
        <p:spPr bwMode="auto">
          <a:xfrm>
            <a:off x="4167188" y="635000"/>
            <a:ext cx="4665662" cy="2047875"/>
          </a:xfrm>
          <a:prstGeom prst="rect">
            <a:avLst/>
          </a:prstGeom>
          <a:noFill/>
          <a:ln w="9525">
            <a:noFill/>
            <a:miter lim="800000"/>
            <a:headEnd/>
            <a:tailEnd/>
          </a:ln>
          <a:effectLst/>
        </p:spPr>
        <p:txBody>
          <a:bodyPr wrap="none">
            <a:spAutoFit/>
          </a:bodyPr>
          <a:lstStyle/>
          <a:p>
            <a:pPr algn="ctr" rtl="1">
              <a:spcBef>
                <a:spcPct val="50000"/>
              </a:spcBef>
            </a:pPr>
            <a:r>
              <a:rPr lang="fa-IR" sz="2000" b="1">
                <a:solidFill>
                  <a:srgbClr val="0000FF"/>
                </a:solidFill>
                <a:cs typeface="B Nazanin" pitchFamily="2" charset="-78"/>
              </a:rPr>
              <a:t>دستگاه غدد درون ریز</a:t>
            </a:r>
            <a:endParaRPr lang="en-US" sz="2000" b="1">
              <a:solidFill>
                <a:srgbClr val="0000FF"/>
              </a:solidFill>
              <a:cs typeface="B Nazanin" pitchFamily="2" charset="-78"/>
            </a:endParaRPr>
          </a:p>
          <a:p>
            <a:pPr algn="ctr">
              <a:spcBef>
                <a:spcPct val="50000"/>
              </a:spcBef>
            </a:pPr>
            <a:r>
              <a:rPr lang="en-US" b="1">
                <a:cs typeface="B Nazanin" pitchFamily="2" charset="-78"/>
              </a:rPr>
              <a:t> </a:t>
            </a:r>
            <a:r>
              <a:rPr lang="fa-IR" b="1">
                <a:cs typeface="B Nazanin" pitchFamily="2" charset="-78"/>
              </a:rPr>
              <a:t>ابتدا هورمون توسط سلولهای غده درون ریز </a:t>
            </a:r>
          </a:p>
          <a:p>
            <a:pPr algn="ctr">
              <a:spcBef>
                <a:spcPct val="50000"/>
              </a:spcBef>
            </a:pPr>
            <a:r>
              <a:rPr lang="fa-IR" b="1">
                <a:cs typeface="B Nazanin" pitchFamily="2" charset="-78"/>
              </a:rPr>
              <a:t>ساخته و وارد خون و مایعات میان بافتی می شود</a:t>
            </a:r>
          </a:p>
          <a:p>
            <a:pPr algn="ctr">
              <a:spcBef>
                <a:spcPct val="50000"/>
              </a:spcBef>
            </a:pPr>
            <a:r>
              <a:rPr lang="fa-IR" b="1">
                <a:cs typeface="B Nazanin" pitchFamily="2" charset="-78"/>
              </a:rPr>
              <a:t>و سلول هدف باید گیرنده خاص آن هورمون را داشته باشد.</a:t>
            </a:r>
          </a:p>
          <a:p>
            <a:pPr algn="ctr">
              <a:spcBef>
                <a:spcPct val="50000"/>
              </a:spcBef>
            </a:pPr>
            <a:endParaRPr lang="en-US" b="1">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dissolve">
                                      <p:cBhvr>
                                        <p:cTn id="7" dur="500"/>
                                        <p:tgtEl>
                                          <p:spTgt spid="717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dissolve">
                                      <p:cBhvr>
                                        <p:cTn id="12" dur="500"/>
                                        <p:tgtEl>
                                          <p:spTgt spid="717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7173">
                                            <p:txEl>
                                              <p:pRg st="0" end="0"/>
                                            </p:txEl>
                                          </p:spTgt>
                                        </p:tgtEl>
                                        <p:attrNameLst>
                                          <p:attrName>style.visibility</p:attrName>
                                        </p:attrNameLst>
                                      </p:cBhvr>
                                      <p:to>
                                        <p:strVal val="visible"/>
                                      </p:to>
                                    </p:set>
                                    <p:animEffect transition="in" filter="dissolve">
                                      <p:cBhvr>
                                        <p:cTn id="17" dur="500"/>
                                        <p:tgtEl>
                                          <p:spTgt spid="7173">
                                            <p:txEl>
                                              <p:pRg st="0" end="0"/>
                                            </p:txEl>
                                          </p:spTgt>
                                        </p:tgtEl>
                                      </p:cBhvr>
                                    </p:animEffect>
                                  </p:childTnLst>
                                </p:cTn>
                              </p:par>
                              <p:par>
                                <p:cTn id="18" presetID="9" presetClass="entr" presetSubtype="0" fill="hold" nodeType="withEffect">
                                  <p:stCondLst>
                                    <p:cond delay="0"/>
                                  </p:stCondLst>
                                  <p:childTnLst>
                                    <p:set>
                                      <p:cBhvr>
                                        <p:cTn id="19" dur="1" fill="hold">
                                          <p:stCondLst>
                                            <p:cond delay="0"/>
                                          </p:stCondLst>
                                        </p:cTn>
                                        <p:tgtEl>
                                          <p:spTgt spid="7173">
                                            <p:txEl>
                                              <p:pRg st="1" end="1"/>
                                            </p:txEl>
                                          </p:spTgt>
                                        </p:tgtEl>
                                        <p:attrNameLst>
                                          <p:attrName>style.visibility</p:attrName>
                                        </p:attrNameLst>
                                      </p:cBhvr>
                                      <p:to>
                                        <p:strVal val="visible"/>
                                      </p:to>
                                    </p:set>
                                    <p:animEffect transition="in" filter="dissolve">
                                      <p:cBhvr>
                                        <p:cTn id="20" dur="500"/>
                                        <p:tgtEl>
                                          <p:spTgt spid="7173">
                                            <p:txEl>
                                              <p:pRg st="1" end="1"/>
                                            </p:txEl>
                                          </p:spTgt>
                                        </p:tgtEl>
                                      </p:cBhvr>
                                    </p:animEffect>
                                  </p:childTnLst>
                                </p:cTn>
                              </p:par>
                              <p:par>
                                <p:cTn id="21" presetID="9" presetClass="entr" presetSubtype="0" fill="hold" nodeType="withEffect">
                                  <p:stCondLst>
                                    <p:cond delay="0"/>
                                  </p:stCondLst>
                                  <p:childTnLst>
                                    <p:set>
                                      <p:cBhvr>
                                        <p:cTn id="22" dur="1" fill="hold">
                                          <p:stCondLst>
                                            <p:cond delay="0"/>
                                          </p:stCondLst>
                                        </p:cTn>
                                        <p:tgtEl>
                                          <p:spTgt spid="7173">
                                            <p:txEl>
                                              <p:pRg st="2" end="2"/>
                                            </p:txEl>
                                          </p:spTgt>
                                        </p:tgtEl>
                                        <p:attrNameLst>
                                          <p:attrName>style.visibility</p:attrName>
                                        </p:attrNameLst>
                                      </p:cBhvr>
                                      <p:to>
                                        <p:strVal val="visible"/>
                                      </p:to>
                                    </p:set>
                                    <p:animEffect transition="in" filter="dissolve">
                                      <p:cBhvr>
                                        <p:cTn id="23" dur="500"/>
                                        <p:tgtEl>
                                          <p:spTgt spid="7173">
                                            <p:txEl>
                                              <p:pRg st="2" end="2"/>
                                            </p:txEl>
                                          </p:spTgt>
                                        </p:tgtEl>
                                      </p:cBhvr>
                                    </p:animEffect>
                                  </p:childTnLst>
                                </p:cTn>
                              </p:par>
                              <p:par>
                                <p:cTn id="24" presetID="9" presetClass="entr" presetSubtype="0" fill="hold" nodeType="withEffect">
                                  <p:stCondLst>
                                    <p:cond delay="0"/>
                                  </p:stCondLst>
                                  <p:childTnLst>
                                    <p:set>
                                      <p:cBhvr>
                                        <p:cTn id="25" dur="1" fill="hold">
                                          <p:stCondLst>
                                            <p:cond delay="0"/>
                                          </p:stCondLst>
                                        </p:cTn>
                                        <p:tgtEl>
                                          <p:spTgt spid="7173">
                                            <p:txEl>
                                              <p:pRg st="3" end="3"/>
                                            </p:txEl>
                                          </p:spTgt>
                                        </p:tgtEl>
                                        <p:attrNameLst>
                                          <p:attrName>style.visibility</p:attrName>
                                        </p:attrNameLst>
                                      </p:cBhvr>
                                      <p:to>
                                        <p:strVal val="visible"/>
                                      </p:to>
                                    </p:set>
                                    <p:animEffect transition="in" filter="dissolve">
                                      <p:cBhvr>
                                        <p:cTn id="26" dur="500"/>
                                        <p:tgtEl>
                                          <p:spTgt spid="717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7171"/>
                                        </p:tgtEl>
                                        <p:attrNameLst>
                                          <p:attrName>style.visibility</p:attrName>
                                        </p:attrNameLst>
                                      </p:cBhvr>
                                      <p:to>
                                        <p:strVal val="visible"/>
                                      </p:to>
                                    </p:set>
                                    <p:animEffect transition="in" filter="dissolve">
                                      <p:cBhvr>
                                        <p:cTn id="31"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fa-IR" dirty="0" smtClean="0"/>
              <a:t>عملکرد سیستم غدد درون ریز و</a:t>
            </a:r>
            <a:r>
              <a:rPr lang="en-US" dirty="0" smtClean="0"/>
              <a:t>ANS</a:t>
            </a:r>
            <a:endParaRPr lang="en-US" dirty="0"/>
          </a:p>
        </p:txBody>
      </p:sp>
      <p:sp>
        <p:nvSpPr>
          <p:cNvPr id="3" name="Content Placeholder 2"/>
          <p:cNvSpPr>
            <a:spLocks noGrp="1"/>
          </p:cNvSpPr>
          <p:nvPr>
            <p:ph idx="1"/>
          </p:nvPr>
        </p:nvSpPr>
        <p:spPr>
          <a:xfrm>
            <a:off x="457200" y="1340768"/>
            <a:ext cx="8229600" cy="4785395"/>
          </a:xfrm>
        </p:spPr>
        <p:txBody>
          <a:bodyPr/>
          <a:lstStyle/>
          <a:p>
            <a:r>
              <a:rPr lang="fa-IR" sz="1800" b="1" dirty="0" smtClean="0"/>
              <a:t>هموستاز </a:t>
            </a:r>
            <a:r>
              <a:rPr lang="fa-IR" sz="1800" dirty="0" smtClean="0"/>
              <a:t>:  تنظیم محیط داخلی بدن ( مایعات – گردش خون – فشار خون – تعادل یونی .... ) </a:t>
            </a:r>
          </a:p>
          <a:p>
            <a:r>
              <a:rPr lang="fa-IR" sz="1800" b="1" dirty="0" smtClean="0"/>
              <a:t>تعادل انرژی</a:t>
            </a:r>
            <a:r>
              <a:rPr lang="fa-IR" sz="1800" dirty="0" smtClean="0"/>
              <a:t> : حرکت دادن سوختهای متابولیکی از منابع ذخیره – کنترل مصرف و برداشت – کنترل سنتز و هزینه انرژی </a:t>
            </a:r>
          </a:p>
          <a:p>
            <a:r>
              <a:rPr lang="fa-IR" sz="1800" b="1" dirty="0" smtClean="0"/>
              <a:t>عمل بعنوان پیام رسان </a:t>
            </a:r>
            <a:r>
              <a:rPr lang="fa-IR" sz="1800" dirty="0" smtClean="0"/>
              <a:t>: باعث رشد و تفکیک ساختاری و عملکردی بدن ( سازگاری در پاسخ به محرک )</a:t>
            </a:r>
            <a:endParaRPr lang="fa-IR" sz="1800" b="1" dirty="0" smtClean="0"/>
          </a:p>
          <a:p>
            <a:r>
              <a:rPr lang="fa-IR" sz="1800" b="1" dirty="0" smtClean="0"/>
              <a:t>پاسخ به چالش های بیو انرژیکی و محیطی در مواقع ضروری </a:t>
            </a:r>
            <a:r>
              <a:rPr lang="fa-IR" sz="1800" dirty="0" smtClean="0"/>
              <a:t>مثل : ورزش – محرومیت غذایی –آسیب بدنی و عفونت  ( از طریق سوخت و ساز اضافی – پاسخهای ایمنی و قلبی عروقی و ....)</a:t>
            </a:r>
          </a:p>
          <a:p>
            <a:pPr>
              <a:buNone/>
            </a:pPr>
            <a:r>
              <a:rPr lang="fa-IR" sz="1800" dirty="0" smtClean="0"/>
              <a:t>                 </a:t>
            </a:r>
          </a:p>
          <a:p>
            <a:pPr>
              <a:buNone/>
            </a:pPr>
            <a:r>
              <a:rPr lang="fa-IR" sz="1800" dirty="0" smtClean="0"/>
              <a:t>                                      </a:t>
            </a:r>
            <a:r>
              <a:rPr lang="fa-IR" sz="1800" b="1" i="1" dirty="0" smtClean="0"/>
              <a:t>هورمونها و</a:t>
            </a:r>
            <a:r>
              <a:rPr lang="en-US" sz="1800" b="1" i="1" dirty="0" smtClean="0"/>
              <a:t>ANS</a:t>
            </a:r>
            <a:r>
              <a:rPr lang="fa-IR" sz="1800" b="1" i="1" dirty="0" smtClean="0"/>
              <a:t> متمم همدیگر هستند</a:t>
            </a:r>
          </a:p>
          <a:p>
            <a:pPr algn="just">
              <a:buNone/>
            </a:pPr>
            <a:r>
              <a:rPr lang="fa-IR" sz="1800" dirty="0" smtClean="0"/>
              <a:t>بعضی هورمونها عمل </a:t>
            </a:r>
            <a:r>
              <a:rPr lang="en-US" sz="1800" dirty="0" smtClean="0"/>
              <a:t>ANS </a:t>
            </a:r>
            <a:r>
              <a:rPr lang="fa-IR" sz="1800" dirty="0" smtClean="0"/>
              <a:t> را تعدیل می کنند (تاثیر </a:t>
            </a:r>
            <a:r>
              <a:rPr lang="en-US" sz="1800" dirty="0" smtClean="0"/>
              <a:t>T4 </a:t>
            </a:r>
            <a:r>
              <a:rPr lang="fa-IR" sz="1800" dirty="0" smtClean="0"/>
              <a:t> روی گیرنده های آدرنرژیک سمپاتیکی ) و برعکس </a:t>
            </a:r>
            <a:r>
              <a:rPr lang="en-US" sz="1800" dirty="0" smtClean="0"/>
              <a:t>ANS</a:t>
            </a:r>
            <a:r>
              <a:rPr lang="fa-IR" sz="1800" dirty="0" smtClean="0"/>
              <a:t> روی رهایش هورمون تاثیر می گذارد ( هنگام تمرین عصب سمپاتیک باعث مهار ترشح انسولین و تسهیل ترشح گلوکاگون و اپی نفرین )</a:t>
            </a:r>
          </a:p>
          <a:p>
            <a:pPr algn="just">
              <a:buNone/>
            </a:pPr>
            <a:r>
              <a:rPr lang="en-US" sz="1800" dirty="0" smtClean="0"/>
              <a:t>ANS</a:t>
            </a:r>
            <a:r>
              <a:rPr lang="fa-IR" sz="1800" dirty="0" smtClean="0"/>
              <a:t> بروی زمانبندی فیزیولوژیکی و عملکرد بسیاری از غدد درون ریز تاثیر می گذارد.</a:t>
            </a:r>
          </a:p>
          <a:p>
            <a:pPr algn="just">
              <a:buNone/>
            </a:pPr>
            <a:endParaRPr lang="fa-IR" sz="1800" dirty="0" smtClean="0"/>
          </a:p>
          <a:p>
            <a:endParaRPr lang="en-US" sz="1800" dirty="0"/>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fa-IR"/>
              <a:t> </a:t>
            </a:r>
            <a:r>
              <a:rPr lang="fa-IR" b="1">
                <a:cs typeface="B Nazanin" pitchFamily="2" charset="-78"/>
              </a:rPr>
              <a:t>انواع غدد</a:t>
            </a:r>
            <a:r>
              <a:rPr lang="en-US"/>
              <a:t> </a:t>
            </a:r>
          </a:p>
        </p:txBody>
      </p:sp>
      <p:sp>
        <p:nvSpPr>
          <p:cNvPr id="9219" name="Rectangle 3"/>
          <p:cNvSpPr>
            <a:spLocks noGrp="1" noChangeArrowheads="1"/>
          </p:cNvSpPr>
          <p:nvPr>
            <p:ph type="body" idx="1"/>
          </p:nvPr>
        </p:nvSpPr>
        <p:spPr/>
        <p:txBody>
          <a:bodyPr/>
          <a:lstStyle/>
          <a:p>
            <a:pPr algn="r" rtl="1">
              <a:lnSpc>
                <a:spcPct val="80000"/>
              </a:lnSpc>
            </a:pPr>
            <a:r>
              <a:rPr lang="fa-IR" sz="2800" dirty="0"/>
              <a:t> </a:t>
            </a:r>
            <a:r>
              <a:rPr lang="fa-IR" sz="2800" b="1" dirty="0">
                <a:cs typeface="B Nazanin" pitchFamily="2" charset="-78"/>
              </a:rPr>
              <a:t>درون ریز</a:t>
            </a:r>
            <a:r>
              <a:rPr lang="fa-IR" sz="2800" dirty="0">
                <a:cs typeface="B Nazanin" pitchFamily="2" charset="-78"/>
              </a:rPr>
              <a:t> (</a:t>
            </a:r>
            <a:r>
              <a:rPr lang="en-US" sz="2800" dirty="0" err="1">
                <a:cs typeface="B Nazanin" pitchFamily="2" charset="-78"/>
              </a:rPr>
              <a:t>Indocrine</a:t>
            </a:r>
            <a:r>
              <a:rPr lang="fa-IR" sz="2800" dirty="0">
                <a:cs typeface="B Nazanin" pitchFamily="2" charset="-78"/>
              </a:rPr>
              <a:t> ): هورمون مستقیما بدون وجود مجرایی خاص وارد خون می شود. </a:t>
            </a:r>
          </a:p>
          <a:p>
            <a:pPr algn="r" rtl="1">
              <a:lnSpc>
                <a:spcPct val="80000"/>
              </a:lnSpc>
            </a:pPr>
            <a:endParaRPr lang="fa-IR" sz="2800" b="1" dirty="0">
              <a:cs typeface="B Nazanin" pitchFamily="2" charset="-78"/>
            </a:endParaRPr>
          </a:p>
          <a:p>
            <a:pPr algn="r" rtl="1">
              <a:lnSpc>
                <a:spcPct val="80000"/>
              </a:lnSpc>
            </a:pPr>
            <a:r>
              <a:rPr lang="fa-IR" sz="2800" b="1" dirty="0">
                <a:cs typeface="B Nazanin" pitchFamily="2" charset="-78"/>
              </a:rPr>
              <a:t>برون ریز</a:t>
            </a:r>
            <a:r>
              <a:rPr lang="fa-IR" sz="2800" dirty="0">
                <a:cs typeface="B Nazanin" pitchFamily="2" charset="-78"/>
              </a:rPr>
              <a:t> ( </a:t>
            </a:r>
            <a:r>
              <a:rPr lang="en-US" sz="2800" dirty="0">
                <a:cs typeface="B Nazanin" pitchFamily="2" charset="-78"/>
              </a:rPr>
              <a:t>Exocrine</a:t>
            </a:r>
            <a:r>
              <a:rPr lang="fa-IR" sz="2800" dirty="0">
                <a:cs typeface="B Nazanin" pitchFamily="2" charset="-78"/>
              </a:rPr>
              <a:t> ):دارای مجرایی هستند که مواد خود را به حفره ها، لوله ها یا سطح بدن می ریزند. مانند غدد گوارشی، تعریق و بزاق</a:t>
            </a:r>
            <a:r>
              <a:rPr lang="en-US" sz="2800" dirty="0">
                <a:cs typeface="B Nazanin" pitchFamily="2" charset="-78"/>
              </a:rPr>
              <a:t> </a:t>
            </a:r>
            <a:r>
              <a:rPr lang="en-US" sz="2800" dirty="0" smtClean="0">
                <a:cs typeface="B Nazanin" pitchFamily="2" charset="-78"/>
              </a:rPr>
              <a:t>.</a:t>
            </a:r>
            <a:endParaRPr lang="fa-IR" sz="2800" b="1" dirty="0">
              <a:cs typeface="B Nazanin" pitchFamily="2" charset="-78"/>
            </a:endParaRPr>
          </a:p>
          <a:p>
            <a:pPr algn="r" rtl="1">
              <a:lnSpc>
                <a:spcPct val="80000"/>
              </a:lnSpc>
            </a:pPr>
            <a:r>
              <a:rPr lang="fa-IR" sz="2800" b="1" dirty="0">
                <a:cs typeface="B Nazanin" pitchFamily="2" charset="-78"/>
              </a:rPr>
              <a:t>مختلط</a:t>
            </a:r>
            <a:r>
              <a:rPr lang="fa-IR" sz="2800" dirty="0">
                <a:cs typeface="B Nazanin" pitchFamily="2" charset="-78"/>
              </a:rPr>
              <a:t>: بعضی از غدد هورمونهایی دارند که هم درون ریز است و هم برون ریز. مانند پانکراس</a:t>
            </a:r>
            <a:r>
              <a:rPr lang="fa-IR" sz="2800" dirty="0" smtClean="0">
                <a:cs typeface="B Nazanin" pitchFamily="2" charset="-78"/>
              </a:rPr>
              <a:t>.</a:t>
            </a:r>
          </a:p>
          <a:p>
            <a:pPr algn="r" rtl="1">
              <a:lnSpc>
                <a:spcPct val="80000"/>
              </a:lnSpc>
            </a:pPr>
            <a:r>
              <a:rPr lang="fa-IR" sz="2800" b="1" dirty="0" smtClean="0">
                <a:cs typeface="B Nazanin" pitchFamily="2" charset="-78"/>
              </a:rPr>
              <a:t>پاراکرین:</a:t>
            </a:r>
            <a:r>
              <a:rPr lang="fa-IR" sz="2800" dirty="0" smtClean="0">
                <a:cs typeface="B Nazanin" pitchFamily="2" charset="-78"/>
              </a:rPr>
              <a:t>هورمون در یک اندام تولید و روی سایر اندامها عمل می کند.</a:t>
            </a:r>
          </a:p>
          <a:p>
            <a:pPr algn="r" rtl="1">
              <a:lnSpc>
                <a:spcPct val="80000"/>
              </a:lnSpc>
            </a:pPr>
            <a:r>
              <a:rPr lang="fa-IR" sz="2800" b="1" dirty="0" smtClean="0">
                <a:cs typeface="B Nazanin" pitchFamily="2" charset="-78"/>
              </a:rPr>
              <a:t>اتوکرین : </a:t>
            </a:r>
            <a:r>
              <a:rPr lang="fa-IR" sz="2800" dirty="0" smtClean="0">
                <a:cs typeface="B Nazanin" pitchFamily="2" charset="-78"/>
              </a:rPr>
              <a:t>هورمون در یک اندام ترشح و روی همان اندام عمل می کند .</a:t>
            </a:r>
          </a:p>
          <a:p>
            <a:pPr algn="just" rtl="1">
              <a:lnSpc>
                <a:spcPct val="80000"/>
              </a:lnSpc>
            </a:pPr>
            <a:r>
              <a:rPr lang="fa-IR" sz="2800" dirty="0" smtClean="0">
                <a:cs typeface="B Nazanin" pitchFamily="2" charset="-78"/>
              </a:rPr>
              <a:t> </a:t>
            </a:r>
            <a:r>
              <a:rPr lang="fa-IR" sz="2800" b="1" dirty="0" smtClean="0">
                <a:cs typeface="B Nazanin" pitchFamily="2" charset="-78"/>
              </a:rPr>
              <a:t>نورواندوکرین : </a:t>
            </a:r>
            <a:r>
              <a:rPr lang="fa-IR" sz="2800" dirty="0" smtClean="0">
                <a:cs typeface="B Nazanin" pitchFamily="2" charset="-78"/>
              </a:rPr>
              <a:t>ترشحات خود را بعنوان هورمون یا انتقال دهنده عصبی روی سلول هدف اعمال می کنند.</a:t>
            </a:r>
            <a:endParaRPr lang="en-US" sz="2800" dirty="0">
              <a:cs typeface="B Nazanin" pitchFamily="2" charset="-78"/>
            </a:endParaRPr>
          </a:p>
          <a:p>
            <a:pPr algn="r" rtl="1">
              <a:lnSpc>
                <a:spcPct val="80000"/>
              </a:lnSpc>
            </a:pPr>
            <a:endParaRPr lang="fa-IR" sz="2800" dirty="0">
              <a:cs typeface="B Nazanin" pitchFamily="2" charset="-78"/>
            </a:endParaRPr>
          </a:p>
          <a:p>
            <a:pPr algn="r" rtl="1">
              <a:lnSpc>
                <a:spcPct val="80000"/>
              </a:lnSpc>
              <a:buFontTx/>
              <a:buNone/>
            </a:pPr>
            <a:r>
              <a:rPr lang="fa-IR" sz="2800" dirty="0">
                <a:cs typeface="B Nazanin" pitchFamily="2" charset="-78"/>
              </a:rPr>
              <a:t>                           </a:t>
            </a:r>
            <a:endParaRPr lang="en-US" sz="28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9218"/>
                                        </p:tgtEl>
                                        <p:attrNameLst>
                                          <p:attrName>style.visibility</p:attrName>
                                        </p:attrNameLst>
                                      </p:cBhvr>
                                      <p:to>
                                        <p:strVal val="visible"/>
                                      </p:to>
                                    </p:set>
                                    <p:anim calcmode="lin" valueType="num">
                                      <p:cBhvr>
                                        <p:cTn id="7" dur="500" fill="hold"/>
                                        <p:tgtEl>
                                          <p:spTgt spid="921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18"/>
                                        </p:tgtEl>
                                        <p:attrNameLst>
                                          <p:attrName>ppt_y</p:attrName>
                                        </p:attrNameLst>
                                      </p:cBhvr>
                                      <p:tavLst>
                                        <p:tav tm="0">
                                          <p:val>
                                            <p:strVal val="#ppt_y"/>
                                          </p:val>
                                        </p:tav>
                                        <p:tav tm="100000">
                                          <p:val>
                                            <p:strVal val="#ppt_y"/>
                                          </p:val>
                                        </p:tav>
                                      </p:tavLst>
                                    </p:anim>
                                    <p:anim calcmode="lin" valueType="num">
                                      <p:cBhvr>
                                        <p:cTn id="9" dur="500" fill="hold"/>
                                        <p:tgtEl>
                                          <p:spTgt spid="921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1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18"/>
                                        </p:tgtEl>
                                      </p:cBhvr>
                                    </p:animEffect>
                                  </p:childTnLst>
                                </p:cTn>
                              </p:par>
                            </p:childTnLst>
                          </p:cTn>
                        </p:par>
                      </p:childTnLst>
                    </p:cTn>
                  </p:par>
                  <p:par>
                    <p:cTn id="12" fill="hold">
                      <p:stCondLst>
                        <p:cond delay="indefinite"/>
                      </p:stCondLst>
                      <p:childTnLst>
                        <p:par>
                          <p:cTn id="13" fill="hold">
                            <p:stCondLst>
                              <p:cond delay="0"/>
                            </p:stCondLst>
                            <p:childTnLst>
                              <p:par>
                                <p:cTn id="14" presetID="40" presetClass="entr" presetSubtype="0" fill="hold" nodeType="clickEffect">
                                  <p:stCondLst>
                                    <p:cond delay="0"/>
                                  </p:stCondLst>
                                  <p:iterate type="lt">
                                    <p:tmPct val="10000"/>
                                  </p:iterate>
                                  <p:childTnLst>
                                    <p:set>
                                      <p:cBhvr>
                                        <p:cTn id="15" dur="1" fill="hold">
                                          <p:stCondLst>
                                            <p:cond delay="0"/>
                                          </p:stCondLst>
                                        </p:cTn>
                                        <p:tgtEl>
                                          <p:spTgt spid="9219">
                                            <p:txEl>
                                              <p:pRg st="0" end="0"/>
                                            </p:txEl>
                                          </p:spTgt>
                                        </p:tgtEl>
                                        <p:attrNameLst>
                                          <p:attrName>style.visibility</p:attrName>
                                        </p:attrNameLst>
                                      </p:cBhvr>
                                      <p:to>
                                        <p:strVal val="visible"/>
                                      </p:to>
                                    </p:set>
                                    <p:animEffect transition="in" filter="fade">
                                      <p:cBhvr>
                                        <p:cTn id="16" dur="500"/>
                                        <p:tgtEl>
                                          <p:spTgt spid="9219">
                                            <p:txEl>
                                              <p:pRg st="0" end="0"/>
                                            </p:txEl>
                                          </p:spTgt>
                                        </p:tgtEl>
                                      </p:cBhvr>
                                    </p:animEffect>
                                    <p:anim calcmode="lin" valueType="num">
                                      <p:cBhvr>
                                        <p:cTn id="17" dur="500" fill="hold"/>
                                        <p:tgtEl>
                                          <p:spTgt spid="9219">
                                            <p:txEl>
                                              <p:pRg st="0" end="0"/>
                                            </p:txEl>
                                          </p:spTgt>
                                        </p:tgtEl>
                                        <p:attrNameLst>
                                          <p:attrName>ppt_x</p:attrName>
                                        </p:attrNameLst>
                                      </p:cBhvr>
                                      <p:tavLst>
                                        <p:tav tm="0">
                                          <p:val>
                                            <p:strVal val="#ppt_x-.1"/>
                                          </p:val>
                                        </p:tav>
                                        <p:tav tm="100000">
                                          <p:val>
                                            <p:strVal val="#ppt_x"/>
                                          </p:val>
                                        </p:tav>
                                      </p:tavLst>
                                    </p:anim>
                                    <p:anim calcmode="lin" valueType="num">
                                      <p:cBhvr>
                                        <p:cTn id="18" dur="500" fill="hold"/>
                                        <p:tgtEl>
                                          <p:spTgt spid="92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0" presetClass="entr" presetSubtype="0" fill="hold" nodeType="clickEffect">
                                  <p:stCondLst>
                                    <p:cond delay="0"/>
                                  </p:stCondLst>
                                  <p:iterate type="lt">
                                    <p:tmPct val="10000"/>
                                  </p:iterate>
                                  <p:childTnLst>
                                    <p:set>
                                      <p:cBhvr>
                                        <p:cTn id="22" dur="1" fill="hold">
                                          <p:stCondLst>
                                            <p:cond delay="0"/>
                                          </p:stCondLst>
                                        </p:cTn>
                                        <p:tgtEl>
                                          <p:spTgt spid="9219">
                                            <p:txEl>
                                              <p:pRg st="2" end="2"/>
                                            </p:txEl>
                                          </p:spTgt>
                                        </p:tgtEl>
                                        <p:attrNameLst>
                                          <p:attrName>style.visibility</p:attrName>
                                        </p:attrNameLst>
                                      </p:cBhvr>
                                      <p:to>
                                        <p:strVal val="visible"/>
                                      </p:to>
                                    </p:set>
                                    <p:animEffect transition="in" filter="fade">
                                      <p:cBhvr>
                                        <p:cTn id="23" dur="500"/>
                                        <p:tgtEl>
                                          <p:spTgt spid="9219">
                                            <p:txEl>
                                              <p:pRg st="2" end="2"/>
                                            </p:txEl>
                                          </p:spTgt>
                                        </p:tgtEl>
                                      </p:cBhvr>
                                    </p:animEffect>
                                    <p:anim calcmode="lin" valueType="num">
                                      <p:cBhvr>
                                        <p:cTn id="24" dur="500" fill="hold"/>
                                        <p:tgtEl>
                                          <p:spTgt spid="9219">
                                            <p:txEl>
                                              <p:pRg st="2" end="2"/>
                                            </p:txEl>
                                          </p:spTgt>
                                        </p:tgtEl>
                                        <p:attrNameLst>
                                          <p:attrName>ppt_x</p:attrName>
                                        </p:attrNameLst>
                                      </p:cBhvr>
                                      <p:tavLst>
                                        <p:tav tm="0">
                                          <p:val>
                                            <p:strVal val="#ppt_x-.1"/>
                                          </p:val>
                                        </p:tav>
                                        <p:tav tm="100000">
                                          <p:val>
                                            <p:strVal val="#ppt_x"/>
                                          </p:val>
                                        </p:tav>
                                      </p:tavLst>
                                    </p:anim>
                                    <p:anim calcmode="lin" valueType="num">
                                      <p:cBhvr>
                                        <p:cTn id="25" dur="500" fill="hold"/>
                                        <p:tgtEl>
                                          <p:spTgt spid="92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0" presetClass="entr" presetSubtype="0" fill="hold" nodeType="clickEffect">
                                  <p:stCondLst>
                                    <p:cond delay="0"/>
                                  </p:stCondLst>
                                  <p:iterate type="lt">
                                    <p:tmPct val="10000"/>
                                  </p:iterate>
                                  <p:childTnLst>
                                    <p:set>
                                      <p:cBhvr>
                                        <p:cTn id="29" dur="1" fill="hold">
                                          <p:stCondLst>
                                            <p:cond delay="0"/>
                                          </p:stCondLst>
                                        </p:cTn>
                                        <p:tgtEl>
                                          <p:spTgt spid="9219">
                                            <p:txEl>
                                              <p:pRg st="3" end="3"/>
                                            </p:txEl>
                                          </p:spTgt>
                                        </p:tgtEl>
                                        <p:attrNameLst>
                                          <p:attrName>style.visibility</p:attrName>
                                        </p:attrNameLst>
                                      </p:cBhvr>
                                      <p:to>
                                        <p:strVal val="visible"/>
                                      </p:to>
                                    </p:set>
                                    <p:animEffect transition="in" filter="fade">
                                      <p:cBhvr>
                                        <p:cTn id="30" dur="500"/>
                                        <p:tgtEl>
                                          <p:spTgt spid="9219">
                                            <p:txEl>
                                              <p:pRg st="3" end="3"/>
                                            </p:txEl>
                                          </p:spTgt>
                                        </p:tgtEl>
                                      </p:cBhvr>
                                    </p:animEffect>
                                    <p:anim calcmode="lin" valueType="num">
                                      <p:cBhvr>
                                        <p:cTn id="31" dur="500" fill="hold"/>
                                        <p:tgtEl>
                                          <p:spTgt spid="9219">
                                            <p:txEl>
                                              <p:pRg st="3" end="3"/>
                                            </p:txEl>
                                          </p:spTgt>
                                        </p:tgtEl>
                                        <p:attrNameLst>
                                          <p:attrName>ppt_x</p:attrName>
                                        </p:attrNameLst>
                                      </p:cBhvr>
                                      <p:tavLst>
                                        <p:tav tm="0">
                                          <p:val>
                                            <p:strVal val="#ppt_x-.1"/>
                                          </p:val>
                                        </p:tav>
                                        <p:tav tm="100000">
                                          <p:val>
                                            <p:strVal val="#ppt_x"/>
                                          </p:val>
                                        </p:tav>
                                      </p:tavLst>
                                    </p:anim>
                                    <p:anim calcmode="lin" valueType="num">
                                      <p:cBhvr>
                                        <p:cTn id="32" dur="500" fill="hold"/>
                                        <p:tgtEl>
                                          <p:spTgt spid="92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0" presetClass="entr" presetSubtype="0" fill="hold" nodeType="clickEffect">
                                  <p:stCondLst>
                                    <p:cond delay="0"/>
                                  </p:stCondLst>
                                  <p:iterate type="lt">
                                    <p:tmPct val="10000"/>
                                  </p:iterate>
                                  <p:childTnLst>
                                    <p:set>
                                      <p:cBhvr>
                                        <p:cTn id="36" dur="1" fill="hold">
                                          <p:stCondLst>
                                            <p:cond delay="0"/>
                                          </p:stCondLst>
                                        </p:cTn>
                                        <p:tgtEl>
                                          <p:spTgt spid="9219">
                                            <p:txEl>
                                              <p:pRg st="4" end="4"/>
                                            </p:txEl>
                                          </p:spTgt>
                                        </p:tgtEl>
                                        <p:attrNameLst>
                                          <p:attrName>style.visibility</p:attrName>
                                        </p:attrNameLst>
                                      </p:cBhvr>
                                      <p:to>
                                        <p:strVal val="visible"/>
                                      </p:to>
                                    </p:set>
                                    <p:animEffect transition="in" filter="fade">
                                      <p:cBhvr>
                                        <p:cTn id="37" dur="500"/>
                                        <p:tgtEl>
                                          <p:spTgt spid="9219">
                                            <p:txEl>
                                              <p:pRg st="4" end="4"/>
                                            </p:txEl>
                                          </p:spTgt>
                                        </p:tgtEl>
                                      </p:cBhvr>
                                    </p:animEffect>
                                    <p:anim calcmode="lin" valueType="num">
                                      <p:cBhvr>
                                        <p:cTn id="38" dur="500" fill="hold"/>
                                        <p:tgtEl>
                                          <p:spTgt spid="9219">
                                            <p:txEl>
                                              <p:pRg st="4" end="4"/>
                                            </p:txEl>
                                          </p:spTgt>
                                        </p:tgtEl>
                                        <p:attrNameLst>
                                          <p:attrName>ppt_x</p:attrName>
                                        </p:attrNameLst>
                                      </p:cBhvr>
                                      <p:tavLst>
                                        <p:tav tm="0">
                                          <p:val>
                                            <p:strVal val="#ppt_x-.1"/>
                                          </p:val>
                                        </p:tav>
                                        <p:tav tm="100000">
                                          <p:val>
                                            <p:strVal val="#ppt_x"/>
                                          </p:val>
                                        </p:tav>
                                      </p:tavLst>
                                    </p:anim>
                                    <p:anim calcmode="lin" valueType="num">
                                      <p:cBhvr>
                                        <p:cTn id="39" dur="500" fill="hold"/>
                                        <p:tgtEl>
                                          <p:spTgt spid="92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0" presetClass="entr" presetSubtype="0" fill="hold" nodeType="clickEffect">
                                  <p:stCondLst>
                                    <p:cond delay="0"/>
                                  </p:stCondLst>
                                  <p:iterate type="lt">
                                    <p:tmPct val="10000"/>
                                  </p:iterate>
                                  <p:childTnLst>
                                    <p:set>
                                      <p:cBhvr>
                                        <p:cTn id="43" dur="1" fill="hold">
                                          <p:stCondLst>
                                            <p:cond delay="0"/>
                                          </p:stCondLst>
                                        </p:cTn>
                                        <p:tgtEl>
                                          <p:spTgt spid="9219">
                                            <p:txEl>
                                              <p:pRg st="5" end="5"/>
                                            </p:txEl>
                                          </p:spTgt>
                                        </p:tgtEl>
                                        <p:attrNameLst>
                                          <p:attrName>style.visibility</p:attrName>
                                        </p:attrNameLst>
                                      </p:cBhvr>
                                      <p:to>
                                        <p:strVal val="visible"/>
                                      </p:to>
                                    </p:set>
                                    <p:animEffect transition="in" filter="fade">
                                      <p:cBhvr>
                                        <p:cTn id="44" dur="500"/>
                                        <p:tgtEl>
                                          <p:spTgt spid="9219">
                                            <p:txEl>
                                              <p:pRg st="5" end="5"/>
                                            </p:txEl>
                                          </p:spTgt>
                                        </p:tgtEl>
                                      </p:cBhvr>
                                    </p:animEffect>
                                    <p:anim calcmode="lin" valueType="num">
                                      <p:cBhvr>
                                        <p:cTn id="45" dur="500" fill="hold"/>
                                        <p:tgtEl>
                                          <p:spTgt spid="9219">
                                            <p:txEl>
                                              <p:pRg st="5" end="5"/>
                                            </p:txEl>
                                          </p:spTgt>
                                        </p:tgtEl>
                                        <p:attrNameLst>
                                          <p:attrName>ppt_x</p:attrName>
                                        </p:attrNameLst>
                                      </p:cBhvr>
                                      <p:tavLst>
                                        <p:tav tm="0">
                                          <p:val>
                                            <p:strVal val="#ppt_x-.1"/>
                                          </p:val>
                                        </p:tav>
                                        <p:tav tm="100000">
                                          <p:val>
                                            <p:strVal val="#ppt_x"/>
                                          </p:val>
                                        </p:tav>
                                      </p:tavLst>
                                    </p:anim>
                                    <p:anim calcmode="lin" valueType="num">
                                      <p:cBhvr>
                                        <p:cTn id="46" dur="500" fill="hold"/>
                                        <p:tgtEl>
                                          <p:spTgt spid="9219">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0" presetClass="entr" presetSubtype="0" fill="hold" nodeType="clickEffect">
                                  <p:stCondLst>
                                    <p:cond delay="0"/>
                                  </p:stCondLst>
                                  <p:iterate type="lt">
                                    <p:tmPct val="10000"/>
                                  </p:iterate>
                                  <p:childTnLst>
                                    <p:set>
                                      <p:cBhvr>
                                        <p:cTn id="50" dur="1" fill="hold">
                                          <p:stCondLst>
                                            <p:cond delay="0"/>
                                          </p:stCondLst>
                                        </p:cTn>
                                        <p:tgtEl>
                                          <p:spTgt spid="9219">
                                            <p:txEl>
                                              <p:pRg st="6" end="6"/>
                                            </p:txEl>
                                          </p:spTgt>
                                        </p:tgtEl>
                                        <p:attrNameLst>
                                          <p:attrName>style.visibility</p:attrName>
                                        </p:attrNameLst>
                                      </p:cBhvr>
                                      <p:to>
                                        <p:strVal val="visible"/>
                                      </p:to>
                                    </p:set>
                                    <p:animEffect transition="in" filter="fade">
                                      <p:cBhvr>
                                        <p:cTn id="51" dur="500"/>
                                        <p:tgtEl>
                                          <p:spTgt spid="9219">
                                            <p:txEl>
                                              <p:pRg st="6" end="6"/>
                                            </p:txEl>
                                          </p:spTgt>
                                        </p:tgtEl>
                                      </p:cBhvr>
                                    </p:animEffect>
                                    <p:anim calcmode="lin" valueType="num">
                                      <p:cBhvr>
                                        <p:cTn id="52" dur="500" fill="hold"/>
                                        <p:tgtEl>
                                          <p:spTgt spid="9219">
                                            <p:txEl>
                                              <p:pRg st="6" end="6"/>
                                            </p:txEl>
                                          </p:spTgt>
                                        </p:tgtEl>
                                        <p:attrNameLst>
                                          <p:attrName>ppt_x</p:attrName>
                                        </p:attrNameLst>
                                      </p:cBhvr>
                                      <p:tavLst>
                                        <p:tav tm="0">
                                          <p:val>
                                            <p:strVal val="#ppt_x-.1"/>
                                          </p:val>
                                        </p:tav>
                                        <p:tav tm="100000">
                                          <p:val>
                                            <p:strVal val="#ppt_x"/>
                                          </p:val>
                                        </p:tav>
                                      </p:tavLst>
                                    </p:anim>
                                    <p:anim calcmode="lin" valueType="num">
                                      <p:cBhvr>
                                        <p:cTn id="53" dur="500" fill="hold"/>
                                        <p:tgtEl>
                                          <p:spTgt spid="921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type="body" idx="1"/>
          </p:nvPr>
        </p:nvPicPr>
        <p:blipFill>
          <a:blip r:embed="rId2" cstate="print"/>
          <a:srcRect/>
          <a:stretch>
            <a:fillRect/>
          </a:stretch>
        </p:blipFill>
        <p:spPr>
          <a:xfrm>
            <a:off x="457200" y="476250"/>
            <a:ext cx="8305800" cy="6229350"/>
          </a:xfrm>
          <a:noFill/>
          <a:ln/>
        </p:spPr>
      </p:pic>
      <p:sp>
        <p:nvSpPr>
          <p:cNvPr id="8195" name="Rectangle 3"/>
          <p:cNvSpPr>
            <a:spLocks noChangeArrowheads="1"/>
          </p:cNvSpPr>
          <p:nvPr/>
        </p:nvSpPr>
        <p:spPr bwMode="auto">
          <a:xfrm>
            <a:off x="1295400" y="4267200"/>
            <a:ext cx="1676400" cy="641350"/>
          </a:xfrm>
          <a:prstGeom prst="rect">
            <a:avLst/>
          </a:prstGeom>
          <a:noFill/>
          <a:ln w="9525">
            <a:noFill/>
            <a:miter lim="800000"/>
            <a:headEnd/>
            <a:tailEnd/>
          </a:ln>
          <a:effectLst/>
        </p:spPr>
        <p:txBody>
          <a:bodyPr>
            <a:spAutoFit/>
          </a:bodyPr>
          <a:lstStyle/>
          <a:p>
            <a:pPr rtl="1"/>
            <a:r>
              <a:rPr lang="en-US" b="1">
                <a:solidFill>
                  <a:srgbClr val="000000"/>
                </a:solidFill>
              </a:rPr>
              <a:t>Paracrine </a:t>
            </a:r>
          </a:p>
          <a:p>
            <a:pPr rtl="1"/>
            <a:r>
              <a:rPr lang="en-US" b="1">
                <a:solidFill>
                  <a:srgbClr val="000000"/>
                </a:solidFill>
              </a:rPr>
              <a:t>regulator</a:t>
            </a:r>
          </a:p>
        </p:txBody>
      </p:sp>
      <p:sp>
        <p:nvSpPr>
          <p:cNvPr id="8196" name="Line 4"/>
          <p:cNvSpPr>
            <a:spLocks noChangeShapeType="1"/>
          </p:cNvSpPr>
          <p:nvPr/>
        </p:nvSpPr>
        <p:spPr bwMode="auto">
          <a:xfrm>
            <a:off x="2441575" y="4570413"/>
            <a:ext cx="657225" cy="1587"/>
          </a:xfrm>
          <a:prstGeom prst="line">
            <a:avLst/>
          </a:prstGeom>
          <a:noFill/>
          <a:ln w="12700">
            <a:solidFill>
              <a:srgbClr val="000000"/>
            </a:solidFill>
            <a:round/>
            <a:headEnd/>
            <a:tailEnd/>
          </a:ln>
        </p:spPr>
        <p:txBody>
          <a:bodyPr/>
          <a:lstStyle/>
          <a:p>
            <a:endParaRPr lang="fa-IR"/>
          </a:p>
        </p:txBody>
      </p:sp>
      <p:sp>
        <p:nvSpPr>
          <p:cNvPr id="8197" name="Rectangle 5"/>
          <p:cNvSpPr>
            <a:spLocks noChangeArrowheads="1"/>
          </p:cNvSpPr>
          <p:nvPr/>
        </p:nvSpPr>
        <p:spPr bwMode="auto">
          <a:xfrm>
            <a:off x="2667000" y="1843088"/>
            <a:ext cx="755650" cy="366712"/>
          </a:xfrm>
          <a:prstGeom prst="rect">
            <a:avLst/>
          </a:prstGeom>
          <a:noFill/>
          <a:ln w="9525">
            <a:noFill/>
            <a:miter lim="800000"/>
            <a:headEnd/>
            <a:tailEnd/>
          </a:ln>
          <a:effectLst/>
        </p:spPr>
        <p:txBody>
          <a:bodyPr wrap="none">
            <a:spAutoFit/>
          </a:bodyPr>
          <a:lstStyle/>
          <a:p>
            <a:pPr algn="r" rtl="1"/>
            <a:r>
              <a:rPr lang="en-US" b="1">
                <a:solidFill>
                  <a:srgbClr val="000000"/>
                </a:solidFill>
              </a:rPr>
              <a:t>Axon</a:t>
            </a:r>
          </a:p>
        </p:txBody>
      </p:sp>
      <p:sp>
        <p:nvSpPr>
          <p:cNvPr id="8198" name="Line 6"/>
          <p:cNvSpPr>
            <a:spLocks noChangeShapeType="1"/>
          </p:cNvSpPr>
          <p:nvPr/>
        </p:nvSpPr>
        <p:spPr bwMode="auto">
          <a:xfrm flipH="1">
            <a:off x="2286000" y="2219325"/>
            <a:ext cx="641350" cy="295275"/>
          </a:xfrm>
          <a:prstGeom prst="line">
            <a:avLst/>
          </a:prstGeom>
          <a:noFill/>
          <a:ln w="12700">
            <a:solidFill>
              <a:srgbClr val="000000"/>
            </a:solidFill>
            <a:round/>
            <a:headEnd/>
            <a:tailEnd/>
          </a:ln>
        </p:spPr>
        <p:txBody>
          <a:bodyPr/>
          <a:lstStyle/>
          <a:p>
            <a:endParaRPr lang="fa-IR"/>
          </a:p>
        </p:txBody>
      </p:sp>
      <p:sp>
        <p:nvSpPr>
          <p:cNvPr id="8199" name="Rectangle 7"/>
          <p:cNvSpPr>
            <a:spLocks noChangeArrowheads="1"/>
          </p:cNvSpPr>
          <p:nvPr/>
        </p:nvSpPr>
        <p:spPr bwMode="auto">
          <a:xfrm>
            <a:off x="3429000" y="2057400"/>
            <a:ext cx="2038350" cy="366713"/>
          </a:xfrm>
          <a:prstGeom prst="rect">
            <a:avLst/>
          </a:prstGeom>
          <a:noFill/>
          <a:ln w="9525">
            <a:noFill/>
            <a:miter lim="800000"/>
            <a:headEnd/>
            <a:tailEnd/>
          </a:ln>
          <a:effectLst/>
        </p:spPr>
        <p:txBody>
          <a:bodyPr wrap="none">
            <a:spAutoFit/>
          </a:bodyPr>
          <a:lstStyle/>
          <a:p>
            <a:pPr algn="r" rtl="1"/>
            <a:r>
              <a:rPr lang="en-US" b="1">
                <a:solidFill>
                  <a:srgbClr val="000000"/>
                </a:solidFill>
              </a:rPr>
              <a:t>Neurotransmitter</a:t>
            </a:r>
          </a:p>
        </p:txBody>
      </p:sp>
      <p:sp>
        <p:nvSpPr>
          <p:cNvPr id="8200" name="Line 8"/>
          <p:cNvSpPr>
            <a:spLocks noChangeShapeType="1"/>
          </p:cNvSpPr>
          <p:nvPr/>
        </p:nvSpPr>
        <p:spPr bwMode="auto">
          <a:xfrm flipH="1">
            <a:off x="3530600" y="2362200"/>
            <a:ext cx="476250" cy="847725"/>
          </a:xfrm>
          <a:prstGeom prst="line">
            <a:avLst/>
          </a:prstGeom>
          <a:noFill/>
          <a:ln w="12700">
            <a:solidFill>
              <a:srgbClr val="000000"/>
            </a:solidFill>
            <a:round/>
            <a:headEnd/>
            <a:tailEnd/>
          </a:ln>
        </p:spPr>
        <p:txBody>
          <a:bodyPr/>
          <a:lstStyle/>
          <a:p>
            <a:endParaRPr lang="fa-IR"/>
          </a:p>
        </p:txBody>
      </p:sp>
      <p:sp>
        <p:nvSpPr>
          <p:cNvPr id="8201" name="Rectangle 9"/>
          <p:cNvSpPr>
            <a:spLocks noChangeArrowheads="1"/>
          </p:cNvSpPr>
          <p:nvPr/>
        </p:nvSpPr>
        <p:spPr bwMode="auto">
          <a:xfrm>
            <a:off x="4349750" y="1233488"/>
            <a:ext cx="1974850" cy="366712"/>
          </a:xfrm>
          <a:prstGeom prst="rect">
            <a:avLst/>
          </a:prstGeom>
          <a:noFill/>
          <a:ln w="9525">
            <a:noFill/>
            <a:miter lim="800000"/>
            <a:headEnd/>
            <a:tailEnd/>
          </a:ln>
          <a:effectLst/>
        </p:spPr>
        <p:txBody>
          <a:bodyPr wrap="none">
            <a:spAutoFit/>
          </a:bodyPr>
          <a:lstStyle/>
          <a:p>
            <a:pPr algn="r" rtl="1"/>
            <a:r>
              <a:rPr lang="en-US" b="1">
                <a:solidFill>
                  <a:srgbClr val="000000"/>
                </a:solidFill>
              </a:rPr>
              <a:t>Endocrine gland</a:t>
            </a:r>
          </a:p>
        </p:txBody>
      </p:sp>
      <p:sp>
        <p:nvSpPr>
          <p:cNvPr id="8202" name="Line 10"/>
          <p:cNvSpPr>
            <a:spLocks noChangeShapeType="1"/>
          </p:cNvSpPr>
          <p:nvPr/>
        </p:nvSpPr>
        <p:spPr bwMode="auto">
          <a:xfrm>
            <a:off x="6307138" y="1446213"/>
            <a:ext cx="1079500" cy="1587"/>
          </a:xfrm>
          <a:prstGeom prst="line">
            <a:avLst/>
          </a:prstGeom>
          <a:noFill/>
          <a:ln w="12700">
            <a:solidFill>
              <a:srgbClr val="000000"/>
            </a:solidFill>
            <a:round/>
            <a:headEnd/>
            <a:tailEnd/>
          </a:ln>
        </p:spPr>
        <p:txBody>
          <a:bodyPr/>
          <a:lstStyle/>
          <a:p>
            <a:endParaRPr lang="fa-IR"/>
          </a:p>
        </p:txBody>
      </p:sp>
      <p:sp>
        <p:nvSpPr>
          <p:cNvPr id="8203" name="Rectangle 11"/>
          <p:cNvSpPr>
            <a:spLocks noChangeArrowheads="1"/>
          </p:cNvSpPr>
          <p:nvPr/>
        </p:nvSpPr>
        <p:spPr bwMode="auto">
          <a:xfrm>
            <a:off x="7239000" y="2895600"/>
            <a:ext cx="1666875" cy="915988"/>
          </a:xfrm>
          <a:prstGeom prst="rect">
            <a:avLst/>
          </a:prstGeom>
          <a:noFill/>
          <a:ln w="9525">
            <a:noFill/>
            <a:miter lim="800000"/>
            <a:headEnd/>
            <a:tailEnd/>
          </a:ln>
          <a:effectLst/>
        </p:spPr>
        <p:txBody>
          <a:bodyPr>
            <a:spAutoFit/>
          </a:bodyPr>
          <a:lstStyle/>
          <a:p>
            <a:pPr rtl="1"/>
            <a:r>
              <a:rPr lang="en-US" b="1">
                <a:solidFill>
                  <a:srgbClr val="000000"/>
                </a:solidFill>
              </a:rPr>
              <a:t>Hormone</a:t>
            </a:r>
          </a:p>
          <a:p>
            <a:pPr rtl="1"/>
            <a:r>
              <a:rPr lang="en-US" b="1">
                <a:solidFill>
                  <a:srgbClr val="000000"/>
                </a:solidFill>
              </a:rPr>
              <a:t>carried </a:t>
            </a:r>
          </a:p>
          <a:p>
            <a:pPr rtl="1"/>
            <a:r>
              <a:rPr lang="en-US" b="1">
                <a:solidFill>
                  <a:srgbClr val="000000"/>
                </a:solidFill>
              </a:rPr>
              <a:t>by blood</a:t>
            </a:r>
          </a:p>
        </p:txBody>
      </p:sp>
      <p:sp>
        <p:nvSpPr>
          <p:cNvPr id="8204" name="Line 12"/>
          <p:cNvSpPr>
            <a:spLocks noChangeShapeType="1"/>
          </p:cNvSpPr>
          <p:nvPr/>
        </p:nvSpPr>
        <p:spPr bwMode="auto">
          <a:xfrm flipH="1" flipV="1">
            <a:off x="6526213" y="2841625"/>
            <a:ext cx="719137" cy="282575"/>
          </a:xfrm>
          <a:prstGeom prst="line">
            <a:avLst/>
          </a:prstGeom>
          <a:noFill/>
          <a:ln w="12700">
            <a:solidFill>
              <a:srgbClr val="000000"/>
            </a:solidFill>
            <a:round/>
            <a:headEnd/>
            <a:tailEnd/>
          </a:ln>
        </p:spPr>
        <p:txBody>
          <a:bodyPr/>
          <a:lstStyle/>
          <a:p>
            <a:endParaRPr lang="fa-IR"/>
          </a:p>
        </p:txBody>
      </p:sp>
      <p:sp>
        <p:nvSpPr>
          <p:cNvPr id="8205" name="Rectangle 13"/>
          <p:cNvSpPr>
            <a:spLocks noChangeArrowheads="1"/>
          </p:cNvSpPr>
          <p:nvPr/>
        </p:nvSpPr>
        <p:spPr bwMode="auto">
          <a:xfrm>
            <a:off x="6781800" y="3930650"/>
            <a:ext cx="1671638" cy="641350"/>
          </a:xfrm>
          <a:prstGeom prst="rect">
            <a:avLst/>
          </a:prstGeom>
          <a:noFill/>
          <a:ln w="9525">
            <a:noFill/>
            <a:miter lim="800000"/>
            <a:headEnd/>
            <a:tailEnd/>
          </a:ln>
          <a:effectLst/>
        </p:spPr>
        <p:txBody>
          <a:bodyPr>
            <a:spAutoFit/>
          </a:bodyPr>
          <a:lstStyle/>
          <a:p>
            <a:pPr rtl="1"/>
            <a:r>
              <a:rPr lang="en-US" b="1">
                <a:solidFill>
                  <a:srgbClr val="000000"/>
                </a:solidFill>
              </a:rPr>
              <a:t>Receptor </a:t>
            </a:r>
          </a:p>
          <a:p>
            <a:pPr rtl="1"/>
            <a:r>
              <a:rPr lang="en-US" b="1">
                <a:solidFill>
                  <a:srgbClr val="000000"/>
                </a:solidFill>
              </a:rPr>
              <a:t>proteins</a:t>
            </a:r>
          </a:p>
        </p:txBody>
      </p:sp>
      <p:sp>
        <p:nvSpPr>
          <p:cNvPr id="8206" name="Freeform 14"/>
          <p:cNvSpPr>
            <a:spLocks/>
          </p:cNvSpPr>
          <p:nvPr/>
        </p:nvSpPr>
        <p:spPr bwMode="auto">
          <a:xfrm>
            <a:off x="5229225" y="3894138"/>
            <a:ext cx="1552575" cy="373062"/>
          </a:xfrm>
          <a:custGeom>
            <a:avLst/>
            <a:gdLst/>
            <a:ahLst/>
            <a:cxnLst>
              <a:cxn ang="0">
                <a:pos x="283" y="0"/>
              </a:cxn>
              <a:cxn ang="0">
                <a:pos x="978" y="218"/>
              </a:cxn>
              <a:cxn ang="0">
                <a:pos x="0" y="235"/>
              </a:cxn>
            </a:cxnLst>
            <a:rect l="0" t="0" r="r" b="b"/>
            <a:pathLst>
              <a:path w="978" h="235">
                <a:moveTo>
                  <a:pt x="283" y="0"/>
                </a:moveTo>
                <a:lnTo>
                  <a:pt x="978" y="218"/>
                </a:lnTo>
                <a:lnTo>
                  <a:pt x="0" y="235"/>
                </a:lnTo>
              </a:path>
            </a:pathLst>
          </a:custGeom>
          <a:noFill/>
          <a:ln w="12700">
            <a:solidFill>
              <a:srgbClr val="000000"/>
            </a:solidFill>
            <a:prstDash val="solid"/>
            <a:round/>
            <a:headEnd/>
            <a:tailEnd/>
          </a:ln>
        </p:spPr>
        <p:txBody>
          <a:bodyPr/>
          <a:lstStyle/>
          <a:p>
            <a:endParaRPr lang="fa-IR"/>
          </a:p>
        </p:txBody>
      </p:sp>
      <p:sp>
        <p:nvSpPr>
          <p:cNvPr id="8207" name="Rectangle 15"/>
          <p:cNvSpPr>
            <a:spLocks noChangeArrowheads="1"/>
          </p:cNvSpPr>
          <p:nvPr/>
        </p:nvSpPr>
        <p:spPr bwMode="auto">
          <a:xfrm>
            <a:off x="4800600" y="5562600"/>
            <a:ext cx="1327150" cy="366713"/>
          </a:xfrm>
          <a:prstGeom prst="rect">
            <a:avLst/>
          </a:prstGeom>
          <a:noFill/>
          <a:ln w="9525">
            <a:noFill/>
            <a:miter lim="800000"/>
            <a:headEnd/>
            <a:tailEnd/>
          </a:ln>
          <a:effectLst/>
        </p:spPr>
        <p:txBody>
          <a:bodyPr wrap="none">
            <a:spAutoFit/>
          </a:bodyPr>
          <a:lstStyle/>
          <a:p>
            <a:pPr algn="r" rtl="1"/>
            <a:r>
              <a:rPr lang="en-US" b="1">
                <a:solidFill>
                  <a:srgbClr val="000000"/>
                </a:solidFill>
              </a:rPr>
              <a:t>Target cell</a:t>
            </a:r>
          </a:p>
        </p:txBody>
      </p:sp>
      <p:sp>
        <p:nvSpPr>
          <p:cNvPr id="8208" name="Line 16"/>
          <p:cNvSpPr>
            <a:spLocks noChangeShapeType="1"/>
          </p:cNvSpPr>
          <p:nvPr/>
        </p:nvSpPr>
        <p:spPr bwMode="auto">
          <a:xfrm>
            <a:off x="4876800" y="4087813"/>
            <a:ext cx="538163" cy="1550987"/>
          </a:xfrm>
          <a:prstGeom prst="line">
            <a:avLst/>
          </a:prstGeom>
          <a:noFill/>
          <a:ln w="12700">
            <a:solidFill>
              <a:srgbClr val="000000"/>
            </a:solidFill>
            <a:round/>
            <a:headEnd/>
            <a:tailEnd/>
          </a:ln>
        </p:spPr>
        <p:txBody>
          <a:bodyPr/>
          <a:lstStyle/>
          <a:p>
            <a:endParaRPr lang="fa-I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dissolve">
                                      <p:cBhvr>
                                        <p:cTn id="7" dur="1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198"/>
                                        </p:tgtEl>
                                        <p:attrNameLst>
                                          <p:attrName>style.visibility</p:attrName>
                                        </p:attrNameLst>
                                      </p:cBhvr>
                                      <p:to>
                                        <p:strVal val="visible"/>
                                      </p:to>
                                    </p:set>
                                    <p:animEffect transition="in" filter="fade">
                                      <p:cBhvr>
                                        <p:cTn id="12" dur="1000"/>
                                        <p:tgtEl>
                                          <p:spTgt spid="819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197"/>
                                        </p:tgtEl>
                                        <p:attrNameLst>
                                          <p:attrName>style.visibility</p:attrName>
                                        </p:attrNameLst>
                                      </p:cBhvr>
                                      <p:to>
                                        <p:strVal val="visible"/>
                                      </p:to>
                                    </p:set>
                                    <p:animEffect transition="in" filter="fade">
                                      <p:cBhvr>
                                        <p:cTn id="15" dur="2000"/>
                                        <p:tgtEl>
                                          <p:spTgt spid="819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201"/>
                                        </p:tgtEl>
                                        <p:attrNameLst>
                                          <p:attrName>style.visibility</p:attrName>
                                        </p:attrNameLst>
                                      </p:cBhvr>
                                      <p:to>
                                        <p:strVal val="visible"/>
                                      </p:to>
                                    </p:set>
                                    <p:animEffect transition="in" filter="fade">
                                      <p:cBhvr>
                                        <p:cTn id="20" dur="2000"/>
                                        <p:tgtEl>
                                          <p:spTgt spid="820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202"/>
                                        </p:tgtEl>
                                        <p:attrNameLst>
                                          <p:attrName>style.visibility</p:attrName>
                                        </p:attrNameLst>
                                      </p:cBhvr>
                                      <p:to>
                                        <p:strVal val="visible"/>
                                      </p:to>
                                    </p:set>
                                    <p:animEffect transition="in" filter="fade">
                                      <p:cBhvr>
                                        <p:cTn id="23" dur="2000"/>
                                        <p:tgtEl>
                                          <p:spTgt spid="820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203"/>
                                        </p:tgtEl>
                                        <p:attrNameLst>
                                          <p:attrName>style.visibility</p:attrName>
                                        </p:attrNameLst>
                                      </p:cBhvr>
                                      <p:to>
                                        <p:strVal val="visible"/>
                                      </p:to>
                                    </p:set>
                                    <p:animEffect transition="in" filter="fade">
                                      <p:cBhvr>
                                        <p:cTn id="28" dur="2000"/>
                                        <p:tgtEl>
                                          <p:spTgt spid="820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204"/>
                                        </p:tgtEl>
                                        <p:attrNameLst>
                                          <p:attrName>style.visibility</p:attrName>
                                        </p:attrNameLst>
                                      </p:cBhvr>
                                      <p:to>
                                        <p:strVal val="visible"/>
                                      </p:to>
                                    </p:set>
                                    <p:animEffect transition="in" filter="fade">
                                      <p:cBhvr>
                                        <p:cTn id="31" dur="2000"/>
                                        <p:tgtEl>
                                          <p:spTgt spid="820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199"/>
                                        </p:tgtEl>
                                        <p:attrNameLst>
                                          <p:attrName>style.visibility</p:attrName>
                                        </p:attrNameLst>
                                      </p:cBhvr>
                                      <p:to>
                                        <p:strVal val="visible"/>
                                      </p:to>
                                    </p:set>
                                    <p:animEffect transition="in" filter="fade">
                                      <p:cBhvr>
                                        <p:cTn id="36" dur="2000"/>
                                        <p:tgtEl>
                                          <p:spTgt spid="819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200"/>
                                        </p:tgtEl>
                                        <p:attrNameLst>
                                          <p:attrName>style.visibility</p:attrName>
                                        </p:attrNameLst>
                                      </p:cBhvr>
                                      <p:to>
                                        <p:strVal val="visible"/>
                                      </p:to>
                                    </p:set>
                                    <p:animEffect transition="in" filter="fade">
                                      <p:cBhvr>
                                        <p:cTn id="39" dur="2000"/>
                                        <p:tgtEl>
                                          <p:spTgt spid="820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8205"/>
                                        </p:tgtEl>
                                        <p:attrNameLst>
                                          <p:attrName>style.visibility</p:attrName>
                                        </p:attrNameLst>
                                      </p:cBhvr>
                                      <p:to>
                                        <p:strVal val="visible"/>
                                      </p:to>
                                    </p:set>
                                    <p:animEffect transition="in" filter="fade">
                                      <p:cBhvr>
                                        <p:cTn id="44" dur="2000"/>
                                        <p:tgtEl>
                                          <p:spTgt spid="8205"/>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8206"/>
                                        </p:tgtEl>
                                        <p:attrNameLst>
                                          <p:attrName>style.visibility</p:attrName>
                                        </p:attrNameLst>
                                      </p:cBhvr>
                                      <p:to>
                                        <p:strVal val="visible"/>
                                      </p:to>
                                    </p:set>
                                    <p:animEffect transition="in" filter="fade">
                                      <p:cBhvr>
                                        <p:cTn id="47" dur="2000"/>
                                        <p:tgtEl>
                                          <p:spTgt spid="820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8207"/>
                                        </p:tgtEl>
                                        <p:attrNameLst>
                                          <p:attrName>style.visibility</p:attrName>
                                        </p:attrNameLst>
                                      </p:cBhvr>
                                      <p:to>
                                        <p:strVal val="visible"/>
                                      </p:to>
                                    </p:set>
                                    <p:animEffect transition="in" filter="fade">
                                      <p:cBhvr>
                                        <p:cTn id="52" dur="2000"/>
                                        <p:tgtEl>
                                          <p:spTgt spid="820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208"/>
                                        </p:tgtEl>
                                        <p:attrNameLst>
                                          <p:attrName>style.visibility</p:attrName>
                                        </p:attrNameLst>
                                      </p:cBhvr>
                                      <p:to>
                                        <p:strVal val="visible"/>
                                      </p:to>
                                    </p:set>
                                    <p:animEffect transition="in" filter="fade">
                                      <p:cBhvr>
                                        <p:cTn id="55" dur="2000"/>
                                        <p:tgtEl>
                                          <p:spTgt spid="8208"/>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8196"/>
                                        </p:tgtEl>
                                        <p:attrNameLst>
                                          <p:attrName>style.visibility</p:attrName>
                                        </p:attrNameLst>
                                      </p:cBhvr>
                                      <p:to>
                                        <p:strVal val="visible"/>
                                      </p:to>
                                    </p:set>
                                    <p:animEffect transition="in" filter="fade">
                                      <p:cBhvr>
                                        <p:cTn id="60" dur="2000"/>
                                        <p:tgtEl>
                                          <p:spTgt spid="819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8195"/>
                                        </p:tgtEl>
                                        <p:attrNameLst>
                                          <p:attrName>style.visibility</p:attrName>
                                        </p:attrNameLst>
                                      </p:cBhvr>
                                      <p:to>
                                        <p:strVal val="visible"/>
                                      </p:to>
                                    </p:set>
                                    <p:animEffect transition="in" filter="fade">
                                      <p:cBhvr>
                                        <p:cTn id="63" dur="20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animBg="1"/>
      <p:bldP spid="8197" grpId="0"/>
      <p:bldP spid="8198" grpId="0" animBg="1"/>
      <p:bldP spid="8199" grpId="0"/>
      <p:bldP spid="8200" grpId="0" animBg="1"/>
      <p:bldP spid="8201" grpId="0"/>
      <p:bldP spid="8202" grpId="0" animBg="1"/>
      <p:bldP spid="8203" grpId="0"/>
      <p:bldP spid="8204" grpId="0" animBg="1"/>
      <p:bldP spid="8205" grpId="0"/>
      <p:bldP spid="8206" grpId="0" animBg="1"/>
      <p:bldP spid="8207" grpId="0"/>
      <p:bldP spid="820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19"/>
            <a:ext cx="8229600" cy="45719"/>
          </a:xfrm>
        </p:spPr>
        <p:txBody>
          <a:bodyPr/>
          <a:lstStyle/>
          <a:p>
            <a:endParaRPr lang="en-US" dirty="0"/>
          </a:p>
        </p:txBody>
      </p:sp>
      <p:pic>
        <p:nvPicPr>
          <p:cNvPr id="4" name="Content Placeholder 3" descr="1-3 (2).jpg"/>
          <p:cNvPicPr>
            <a:picLocks noGrp="1" noChangeAspect="1"/>
          </p:cNvPicPr>
          <p:nvPr>
            <p:ph idx="1"/>
          </p:nvPr>
        </p:nvPicPr>
        <p:blipFill>
          <a:blip r:embed="rId2" cstate="print"/>
          <a:stretch>
            <a:fillRect/>
          </a:stretch>
        </p:blipFill>
        <p:spPr>
          <a:xfrm>
            <a:off x="179512" y="1052737"/>
            <a:ext cx="8964488" cy="6120679"/>
          </a:xfrm>
        </p:spPr>
      </p:pic>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fa-IR" b="1">
                <a:cs typeface="B Nazanin" pitchFamily="2" charset="-78"/>
              </a:rPr>
              <a:t>عمل هورمونها</a:t>
            </a:r>
            <a:r>
              <a:rPr lang="fa-IR"/>
              <a:t> </a:t>
            </a:r>
            <a:endParaRPr lang="en-US"/>
          </a:p>
        </p:txBody>
      </p:sp>
      <p:sp>
        <p:nvSpPr>
          <p:cNvPr id="10243" name="Rectangle 3"/>
          <p:cNvSpPr>
            <a:spLocks noGrp="1" noChangeArrowheads="1"/>
          </p:cNvSpPr>
          <p:nvPr>
            <p:ph type="body" idx="1"/>
          </p:nvPr>
        </p:nvSpPr>
        <p:spPr/>
        <p:txBody>
          <a:bodyPr/>
          <a:lstStyle/>
          <a:p>
            <a:pPr algn="r" rtl="1"/>
            <a:r>
              <a:rPr lang="fa-IR" sz="2800" b="1">
                <a:cs typeface="B Nazanin" pitchFamily="2" charset="-78"/>
              </a:rPr>
              <a:t>عمل عمومی:</a:t>
            </a:r>
            <a:r>
              <a:rPr lang="fa-IR" sz="2800">
                <a:cs typeface="B Nazanin" pitchFamily="2" charset="-78"/>
              </a:rPr>
              <a:t> روی انواع بافتها و یاخته ها اثر می گذارد مانند هورمون رشد. </a:t>
            </a:r>
          </a:p>
          <a:p>
            <a:pPr algn="r" rtl="1"/>
            <a:r>
              <a:rPr lang="fa-IR" sz="2800" b="1">
                <a:cs typeface="B Nazanin" pitchFamily="2" charset="-78"/>
              </a:rPr>
              <a:t>عمل اختصاصی:</a:t>
            </a:r>
            <a:r>
              <a:rPr lang="fa-IR" sz="2800">
                <a:cs typeface="B Nazanin" pitchFamily="2" charset="-78"/>
              </a:rPr>
              <a:t> روی اندام و بافت خاصی مؤثر هستند. </a:t>
            </a:r>
          </a:p>
          <a:p>
            <a:pPr algn="r" rtl="1">
              <a:buFontTx/>
              <a:buNone/>
            </a:pPr>
            <a:endParaRPr lang="fa-IR" sz="2800">
              <a:cs typeface="B Nazanin" pitchFamily="2" charset="-78"/>
            </a:endParaRPr>
          </a:p>
          <a:p>
            <a:pPr algn="r" rtl="1">
              <a:buFontTx/>
              <a:buNone/>
            </a:pPr>
            <a:r>
              <a:rPr lang="fa-IR" sz="2800" b="1">
                <a:cs typeface="B Nazanin" pitchFamily="2" charset="-78"/>
              </a:rPr>
              <a:t>بافت هدف: </a:t>
            </a:r>
            <a:r>
              <a:rPr lang="fa-IR" sz="2800">
                <a:cs typeface="B Nazanin" pitchFamily="2" charset="-78"/>
              </a:rPr>
              <a:t>بافتهایی که بطور اختصاصی تحت تأثیر هورمون قرار می گیرند و دارای گیرنده ای برای هورمون باشند.</a:t>
            </a:r>
          </a:p>
          <a:p>
            <a:pPr algn="r" rtl="1"/>
            <a:endParaRPr lang="en-US" sz="2800">
              <a:cs typeface="B Nazanin" pitchFamily="2" charset="-78"/>
            </a:endParaRPr>
          </a:p>
          <a:p>
            <a:pPr algn="r" rtl="1"/>
            <a:endParaRPr lang="fa-IR" sz="2800">
              <a:cs typeface="B Nazanin" pitchFamily="2" charset="-78"/>
            </a:endParaRPr>
          </a:p>
          <a:p>
            <a:pPr>
              <a:buFontTx/>
              <a:buNone/>
            </a:pPr>
            <a:r>
              <a:rPr lang="fa-IR" sz="2800">
                <a:cs typeface="B Nazanin" pitchFamily="2" charset="-78"/>
              </a:rPr>
              <a:t>                </a:t>
            </a:r>
            <a:endParaRPr lang="en-US" sz="280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anim calcmode="lin" valueType="num">
                                      <p:cBhvr>
                                        <p:cTn id="8" dur="500" fill="hold"/>
                                        <p:tgtEl>
                                          <p:spTgt spid="10242"/>
                                        </p:tgtEl>
                                        <p:attrNameLst>
                                          <p:attrName>ppt_x</p:attrName>
                                        </p:attrNameLst>
                                      </p:cBhvr>
                                      <p:tavLst>
                                        <p:tav tm="0">
                                          <p:val>
                                            <p:strVal val="#ppt_x-.1"/>
                                          </p:val>
                                        </p:tav>
                                        <p:tav tm="100000">
                                          <p:val>
                                            <p:strVal val="#ppt_x"/>
                                          </p:val>
                                        </p:tav>
                                      </p:tavLst>
                                    </p:anim>
                                    <p:anim calcmode="lin" valueType="num">
                                      <p:cBhvr>
                                        <p:cTn id="9"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0243">
                                            <p:txEl>
                                              <p:pRg st="0" end="0"/>
                                            </p:txEl>
                                          </p:spTgt>
                                        </p:tgtEl>
                                        <p:attrNameLst>
                                          <p:attrName>style.visibility</p:attrName>
                                        </p:attrNameLst>
                                      </p:cBhvr>
                                      <p:to>
                                        <p:strVal val="visible"/>
                                      </p:to>
                                    </p:set>
                                    <p:animEffect transition="in" filter="dissolve">
                                      <p:cBhvr>
                                        <p:cTn id="14" dur="500"/>
                                        <p:tgtEl>
                                          <p:spTgt spid="1024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Effect transition="in" filter="dissolve">
                                      <p:cBhvr>
                                        <p:cTn id="19" dur="500"/>
                                        <p:tgtEl>
                                          <p:spTgt spid="1024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0243">
                                            <p:txEl>
                                              <p:pRg st="3" end="3"/>
                                            </p:txEl>
                                          </p:spTgt>
                                        </p:tgtEl>
                                        <p:attrNameLst>
                                          <p:attrName>style.visibility</p:attrName>
                                        </p:attrNameLst>
                                      </p:cBhvr>
                                      <p:to>
                                        <p:strVal val="visible"/>
                                      </p:to>
                                    </p:set>
                                    <p:animEffect transition="in" filter="dissolve">
                                      <p:cBhvr>
                                        <p:cTn id="24" dur="500"/>
                                        <p:tgtEl>
                                          <p:spTgt spid="1024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fa-IR" b="1">
                <a:cs typeface="B Nazanin" pitchFamily="2" charset="-78"/>
              </a:rPr>
              <a:t>تقسیم بندی هورمونها</a:t>
            </a:r>
            <a:r>
              <a:rPr lang="en-US"/>
              <a:t> </a:t>
            </a:r>
          </a:p>
        </p:txBody>
      </p:sp>
      <p:sp>
        <p:nvSpPr>
          <p:cNvPr id="12291" name="Rectangle 3"/>
          <p:cNvSpPr>
            <a:spLocks noGrp="1" noChangeArrowheads="1"/>
          </p:cNvSpPr>
          <p:nvPr>
            <p:ph type="body" idx="1"/>
          </p:nvPr>
        </p:nvSpPr>
        <p:spPr/>
        <p:txBody>
          <a:bodyPr/>
          <a:lstStyle/>
          <a:p>
            <a:pPr algn="r" rtl="1"/>
            <a:r>
              <a:rPr lang="fa-IR" b="1">
                <a:cs typeface="B Nazanin" pitchFamily="2" charset="-78"/>
              </a:rPr>
              <a:t>بر اساس ساختمان شیمیایی</a:t>
            </a:r>
            <a:r>
              <a:rPr lang="en-US" b="1">
                <a:cs typeface="B Nazanin" pitchFamily="2" charset="-78"/>
              </a:rPr>
              <a:t> </a:t>
            </a:r>
            <a:endParaRPr lang="fa-IR" b="1">
              <a:cs typeface="B Nazanin" pitchFamily="2" charset="-78"/>
            </a:endParaRPr>
          </a:p>
          <a:p>
            <a:pPr algn="r" rtl="1"/>
            <a:endParaRPr lang="fa-IR" b="1">
              <a:cs typeface="B Nazanin" pitchFamily="2" charset="-78"/>
            </a:endParaRPr>
          </a:p>
          <a:p>
            <a:pPr algn="r" rtl="1"/>
            <a:r>
              <a:rPr lang="fa-IR" b="1">
                <a:cs typeface="B Nazanin" pitchFamily="2" charset="-78"/>
              </a:rPr>
              <a:t>بر اساس انتقال پیام به درون سلول</a:t>
            </a:r>
            <a:r>
              <a:rPr lang="fa-IR">
                <a:cs typeface="B Nazanin" pitchFamily="2" charset="-78"/>
              </a:rPr>
              <a:t> </a:t>
            </a:r>
          </a:p>
          <a:p>
            <a:pPr>
              <a:buFontTx/>
              <a:buNone/>
            </a:pP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anim calcmode="lin" valueType="num">
                                      <p:cBhvr>
                                        <p:cTn id="8" dur="500" fill="hold"/>
                                        <p:tgtEl>
                                          <p:spTgt spid="12290"/>
                                        </p:tgtEl>
                                        <p:attrNameLst>
                                          <p:attrName>ppt_x</p:attrName>
                                        </p:attrNameLst>
                                      </p:cBhvr>
                                      <p:tavLst>
                                        <p:tav tm="0">
                                          <p:val>
                                            <p:strVal val="#ppt_x-.1"/>
                                          </p:val>
                                        </p:tav>
                                        <p:tav tm="100000">
                                          <p:val>
                                            <p:strVal val="#ppt_x"/>
                                          </p:val>
                                        </p:tav>
                                      </p:tavLst>
                                    </p:anim>
                                    <p:anim calcmode="lin" valueType="num">
                                      <p:cBhvr>
                                        <p:cTn id="9" dur="500" fill="hold"/>
                                        <p:tgtEl>
                                          <p:spTgt spid="12290"/>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2291">
                                            <p:txEl>
                                              <p:pRg st="0" end="0"/>
                                            </p:txEl>
                                          </p:spTgt>
                                        </p:tgtEl>
                                        <p:attrNameLst>
                                          <p:attrName>style.visibility</p:attrName>
                                        </p:attrNameLst>
                                      </p:cBhvr>
                                      <p:to>
                                        <p:strVal val="visible"/>
                                      </p:to>
                                    </p:set>
                                    <p:animEffect transition="in" filter="dissolve">
                                      <p:cBhvr>
                                        <p:cTn id="14" dur="500"/>
                                        <p:tgtEl>
                                          <p:spTgt spid="1229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Effect transition="in" filter="dissolve">
                                      <p:cBhvr>
                                        <p:cTn id="19" dur="500"/>
                                        <p:tgtEl>
                                          <p:spTgt spid="12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0"/>
            <a:ext cx="8229600" cy="1417638"/>
          </a:xfrm>
        </p:spPr>
        <p:txBody>
          <a:bodyPr/>
          <a:lstStyle/>
          <a:p>
            <a:r>
              <a:rPr lang="fa-IR" b="1" dirty="0" smtClean="0">
                <a:cs typeface="B Nazanin" pitchFamily="2" charset="-78"/>
              </a:rPr>
              <a:t>بر اساس ساختمان شیمیایی</a:t>
            </a:r>
            <a:br>
              <a:rPr lang="fa-IR" b="1" dirty="0" smtClean="0">
                <a:cs typeface="B Nazanin" pitchFamily="2" charset="-78"/>
              </a:rPr>
            </a:br>
            <a:endParaRPr lang="en-US" b="1" dirty="0">
              <a:cs typeface="B Nazanin" pitchFamily="2" charset="-78"/>
            </a:endParaRPr>
          </a:p>
        </p:txBody>
      </p:sp>
      <p:sp>
        <p:nvSpPr>
          <p:cNvPr id="13315" name="Rectangle 3"/>
          <p:cNvSpPr>
            <a:spLocks noGrp="1" noChangeArrowheads="1"/>
          </p:cNvSpPr>
          <p:nvPr>
            <p:ph type="body" idx="1"/>
          </p:nvPr>
        </p:nvSpPr>
        <p:spPr>
          <a:xfrm>
            <a:off x="533400" y="1524000"/>
            <a:ext cx="8229600" cy="5001344"/>
          </a:xfrm>
        </p:spPr>
        <p:txBody>
          <a:bodyPr/>
          <a:lstStyle/>
          <a:p>
            <a:r>
              <a:rPr lang="fa-IR" b="1" dirty="0" smtClean="0">
                <a:cs typeface="B Nazanin" pitchFamily="2" charset="-78"/>
              </a:rPr>
              <a:t>هورمونهای پروتئینی: </a:t>
            </a:r>
            <a:r>
              <a:rPr lang="fa-IR" sz="2400" dirty="0" smtClean="0">
                <a:cs typeface="B Nazanin" pitchFamily="2" charset="-78"/>
              </a:rPr>
              <a:t>مانند هورمون رشد (محلول در آب – نیمه عمر 2 تا 3 ساعت )</a:t>
            </a:r>
            <a:endParaRPr lang="fa-IR" b="1" dirty="0">
              <a:cs typeface="B Nazanin" pitchFamily="2" charset="-78"/>
            </a:endParaRPr>
          </a:p>
          <a:p>
            <a:pPr algn="just" rtl="1"/>
            <a:r>
              <a:rPr lang="fa-IR" sz="2800" b="1" dirty="0">
                <a:cs typeface="B Nazanin" pitchFamily="2" charset="-78"/>
              </a:rPr>
              <a:t>هورمونهای پپتیدی:</a:t>
            </a:r>
            <a:r>
              <a:rPr lang="fa-IR" sz="2800" dirty="0">
                <a:cs typeface="B Nazanin" pitchFamily="2" charset="-78"/>
              </a:rPr>
              <a:t> که ممکن است از 3 تا 200 اسید آمینه داشته باشند</a:t>
            </a:r>
            <a:r>
              <a:rPr lang="fa-IR" sz="2800" dirty="0" smtClean="0">
                <a:cs typeface="B Nazanin" pitchFamily="2" charset="-78"/>
              </a:rPr>
              <a:t>.</a:t>
            </a:r>
            <a:r>
              <a:rPr lang="en-US" sz="2800" dirty="0" smtClean="0">
                <a:cs typeface="B Nazanin" pitchFamily="2" charset="-78"/>
              </a:rPr>
              <a:t>)</a:t>
            </a:r>
            <a:r>
              <a:rPr lang="fa-IR" sz="2800" dirty="0" smtClean="0">
                <a:cs typeface="B Nazanin" pitchFamily="2" charset="-78"/>
              </a:rPr>
              <a:t>محلول در آب –نیمه عمر کمتر از 40 دقیقه)</a:t>
            </a:r>
            <a:endParaRPr lang="fa-IR" sz="2800" dirty="0">
              <a:cs typeface="B Nazanin" pitchFamily="2" charset="-78"/>
            </a:endParaRPr>
          </a:p>
          <a:p>
            <a:pPr algn="just" rtl="1"/>
            <a:r>
              <a:rPr lang="fa-IR" sz="2800" b="1" dirty="0">
                <a:cs typeface="B Nazanin" pitchFamily="2" charset="-78"/>
              </a:rPr>
              <a:t>هورمونهای آمینه ای:</a:t>
            </a:r>
            <a:r>
              <a:rPr lang="fa-IR" sz="2800" dirty="0">
                <a:cs typeface="B Nazanin" pitchFamily="2" charset="-78"/>
              </a:rPr>
              <a:t> مثل اپی نفرین و هورمونهای </a:t>
            </a:r>
            <a:r>
              <a:rPr lang="fa-IR" sz="2800" dirty="0" smtClean="0">
                <a:cs typeface="B Nazanin" pitchFamily="2" charset="-78"/>
              </a:rPr>
              <a:t>تیروئیدی(محلول در آب – نیمه عمر کمتر از 5 دقیقه)</a:t>
            </a:r>
            <a:endParaRPr lang="fa-IR" sz="2800" dirty="0">
              <a:cs typeface="B Nazanin" pitchFamily="2" charset="-78"/>
            </a:endParaRPr>
          </a:p>
          <a:p>
            <a:pPr algn="just" rtl="1"/>
            <a:r>
              <a:rPr lang="fa-IR" sz="2800" b="1" dirty="0">
                <a:cs typeface="B Nazanin" pitchFamily="2" charset="-78"/>
              </a:rPr>
              <a:t>هورمونهای استروئیدی:</a:t>
            </a:r>
            <a:r>
              <a:rPr lang="fa-IR" sz="2800" dirty="0">
                <a:cs typeface="B Nazanin" pitchFamily="2" charset="-78"/>
              </a:rPr>
              <a:t> که از کلسترول ساخته شده اند. مانند تستوسترون، استروژن و پروژسترون، کورتیکو </a:t>
            </a:r>
            <a:r>
              <a:rPr lang="fa-IR" sz="2800" dirty="0" smtClean="0">
                <a:cs typeface="B Nazanin" pitchFamily="2" charset="-78"/>
              </a:rPr>
              <a:t>استروئیدها(محلول در چربی –نیمه عمر طولانی)</a:t>
            </a:r>
            <a:endParaRPr lang="fa-IR" sz="2800" dirty="0">
              <a:cs typeface="B Nazanin" pitchFamily="2" charset="-78"/>
            </a:endParaRPr>
          </a:p>
          <a:p>
            <a:pPr algn="just" rtl="1"/>
            <a:r>
              <a:rPr lang="fa-IR" sz="2800" b="1" dirty="0">
                <a:cs typeface="B Nazanin" pitchFamily="2" charset="-78"/>
              </a:rPr>
              <a:t>هورمونهای اکوسانوئیدی:</a:t>
            </a:r>
            <a:r>
              <a:rPr lang="fa-IR" sz="2800" dirty="0">
                <a:cs typeface="B Nazanin" pitchFamily="2" charset="-78"/>
              </a:rPr>
              <a:t> که از آراشیدونیک اسید مشتق شده اند، مانند پروستاگلاندین ها</a:t>
            </a:r>
            <a:endParaRPr lang="en-US" sz="28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anim calcmode="lin" valueType="num">
                                      <p:cBhvr>
                                        <p:cTn id="8" dur="500" fill="hold"/>
                                        <p:tgtEl>
                                          <p:spTgt spid="13314"/>
                                        </p:tgtEl>
                                        <p:attrNameLst>
                                          <p:attrName>ppt_x</p:attrName>
                                        </p:attrNameLst>
                                      </p:cBhvr>
                                      <p:tavLst>
                                        <p:tav tm="0">
                                          <p:val>
                                            <p:strVal val="#ppt_x-.1"/>
                                          </p:val>
                                        </p:tav>
                                        <p:tav tm="100000">
                                          <p:val>
                                            <p:strVal val="#ppt_x"/>
                                          </p:val>
                                        </p:tav>
                                      </p:tavLst>
                                    </p:anim>
                                    <p:anim calcmode="lin" valueType="num">
                                      <p:cBhvr>
                                        <p:cTn id="9"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3315">
                                            <p:txEl>
                                              <p:pRg st="0" end="0"/>
                                            </p:txEl>
                                          </p:spTgt>
                                        </p:tgtEl>
                                        <p:attrNameLst>
                                          <p:attrName>style.visibility</p:attrName>
                                        </p:attrNameLst>
                                      </p:cBhvr>
                                      <p:to>
                                        <p:strVal val="visible"/>
                                      </p:to>
                                    </p:set>
                                    <p:animEffect transition="in" filter="dissolve">
                                      <p:cBhvr>
                                        <p:cTn id="14" dur="500"/>
                                        <p:tgtEl>
                                          <p:spTgt spid="1331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Effect transition="in" filter="dissolve">
                                      <p:cBhvr>
                                        <p:cTn id="19" dur="500"/>
                                        <p:tgtEl>
                                          <p:spTgt spid="1331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3315">
                                            <p:txEl>
                                              <p:pRg st="2" end="2"/>
                                            </p:txEl>
                                          </p:spTgt>
                                        </p:tgtEl>
                                        <p:attrNameLst>
                                          <p:attrName>style.visibility</p:attrName>
                                        </p:attrNameLst>
                                      </p:cBhvr>
                                      <p:to>
                                        <p:strVal val="visible"/>
                                      </p:to>
                                    </p:set>
                                    <p:animEffect transition="in" filter="dissolve">
                                      <p:cBhvr>
                                        <p:cTn id="24" dur="500"/>
                                        <p:tgtEl>
                                          <p:spTgt spid="1331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3315">
                                            <p:txEl>
                                              <p:pRg st="3" end="3"/>
                                            </p:txEl>
                                          </p:spTgt>
                                        </p:tgtEl>
                                        <p:attrNameLst>
                                          <p:attrName>style.visibility</p:attrName>
                                        </p:attrNameLst>
                                      </p:cBhvr>
                                      <p:to>
                                        <p:strVal val="visible"/>
                                      </p:to>
                                    </p:set>
                                    <p:animEffect transition="in" filter="dissolve">
                                      <p:cBhvr>
                                        <p:cTn id="29" dur="500"/>
                                        <p:tgtEl>
                                          <p:spTgt spid="13315">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13315">
                                            <p:txEl>
                                              <p:pRg st="4" end="4"/>
                                            </p:txEl>
                                          </p:spTgt>
                                        </p:tgtEl>
                                        <p:attrNameLst>
                                          <p:attrName>style.visibility</p:attrName>
                                        </p:attrNameLst>
                                      </p:cBhvr>
                                      <p:to>
                                        <p:strVal val="visible"/>
                                      </p:to>
                                    </p:set>
                                    <p:animEffect transition="in" filter="dissolve">
                                      <p:cBhvr>
                                        <p:cTn id="34"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fa-IR" b="1" dirty="0" smtClean="0">
                <a:cs typeface="B Nazanin" pitchFamily="2" charset="-78"/>
              </a:rPr>
              <a:t>بر اساس نحوه انتقال پیام به درون سلول</a:t>
            </a:r>
            <a:br>
              <a:rPr lang="fa-IR" b="1" dirty="0" smtClean="0">
                <a:cs typeface="B Nazanin" pitchFamily="2" charset="-78"/>
              </a:rPr>
            </a:br>
            <a:endParaRPr lang="en-US" b="1" dirty="0">
              <a:cs typeface="B Nazanin" pitchFamily="2" charset="-78"/>
            </a:endParaRPr>
          </a:p>
        </p:txBody>
      </p:sp>
      <p:sp>
        <p:nvSpPr>
          <p:cNvPr id="14339" name="Rectangle 3"/>
          <p:cNvSpPr>
            <a:spLocks noGrp="1" noChangeArrowheads="1"/>
          </p:cNvSpPr>
          <p:nvPr>
            <p:ph type="body" idx="1"/>
          </p:nvPr>
        </p:nvSpPr>
        <p:spPr/>
        <p:txBody>
          <a:bodyPr/>
          <a:lstStyle/>
          <a:p>
            <a:pPr marL="609600" indent="-609600" algn="r" rtl="1"/>
            <a:r>
              <a:rPr lang="fa-IR" sz="2800" dirty="0" smtClean="0">
                <a:cs typeface="B Nazanin" pitchFamily="2" charset="-78"/>
              </a:rPr>
              <a:t>هورمونهایی </a:t>
            </a:r>
            <a:r>
              <a:rPr lang="fa-IR" sz="2800" dirty="0">
                <a:cs typeface="B Nazanin" pitchFamily="2" charset="-78"/>
              </a:rPr>
              <a:t>که دارای گیرنده های درون سلولی هستند. این هورمونها محلول در چربی بوده و به راحتی از غشاء سلول عبور می نمایند مانند هورمونهای استروژنی.</a:t>
            </a:r>
          </a:p>
          <a:p>
            <a:pPr marL="609600" indent="-609600" algn="r" rtl="1"/>
            <a:endParaRPr lang="fa-IR" sz="2800" dirty="0">
              <a:cs typeface="B Nazanin" pitchFamily="2" charset="-78"/>
            </a:endParaRPr>
          </a:p>
          <a:p>
            <a:pPr marL="609600" indent="-609600" algn="r" rtl="1"/>
            <a:r>
              <a:rPr lang="fa-IR" sz="2800" dirty="0">
                <a:cs typeface="B Nazanin" pitchFamily="2" charset="-78"/>
              </a:rPr>
              <a:t>هورمونهایی که دارای گیرنده های درون غشایی هستند. این هورمونها خود نمی توانند از غشا عبور نمایند و نیاز به واسطه ای دارند که پیک دوم نامیده می شود. پیک دوم می تواند </a:t>
            </a:r>
            <a:r>
              <a:rPr lang="en-US" sz="2800" dirty="0">
                <a:cs typeface="B Nazanin" pitchFamily="2" charset="-78"/>
              </a:rPr>
              <a:t>AMP</a:t>
            </a:r>
            <a:r>
              <a:rPr lang="fa-IR" sz="2800" dirty="0">
                <a:cs typeface="B Nazanin" pitchFamily="2" charset="-78"/>
              </a:rPr>
              <a:t> حلقوی، کلسیم یا اینوزیتول و یا عاملی ناشناخته باشد.</a:t>
            </a:r>
            <a:endParaRPr lang="en-US" sz="28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anim calcmode="lin" valueType="num">
                                      <p:cBhvr>
                                        <p:cTn id="8" dur="500" fill="hold"/>
                                        <p:tgtEl>
                                          <p:spTgt spid="14338"/>
                                        </p:tgtEl>
                                        <p:attrNameLst>
                                          <p:attrName>ppt_x</p:attrName>
                                        </p:attrNameLst>
                                      </p:cBhvr>
                                      <p:tavLst>
                                        <p:tav tm="0">
                                          <p:val>
                                            <p:strVal val="#ppt_x-.1"/>
                                          </p:val>
                                        </p:tav>
                                        <p:tav tm="100000">
                                          <p:val>
                                            <p:strVal val="#ppt_x"/>
                                          </p:val>
                                        </p:tav>
                                      </p:tavLst>
                                    </p:anim>
                                    <p:anim calcmode="lin" valueType="num">
                                      <p:cBhvr>
                                        <p:cTn id="9" dur="500" fill="hold"/>
                                        <p:tgtEl>
                                          <p:spTgt spid="14338"/>
                                        </p:tgtEl>
                                        <p:attrNameLst>
                                          <p:attrName>ppt_y</p:attrName>
                                        </p:attrNameLst>
                                      </p:cBhvr>
                                      <p:tavLst>
                                        <p:tav tm="0">
                                          <p:val>
                                            <p:strVal val="#ppt_y"/>
                                          </p:val>
                                        </p:tav>
                                        <p:tav tm="100000">
                                          <p:val>
                                            <p:strVal val="#ppt_y"/>
                                          </p:val>
                                        </p:tav>
                                      </p:tavLst>
                                    </p:anim>
                                  </p:childTnLst>
                                </p:cTn>
                              </p:par>
                              <p:par>
                                <p:cTn id="10" presetID="9" presetClass="entr" presetSubtype="0" fill="hold" nodeType="withEffect">
                                  <p:stCondLst>
                                    <p:cond delay="0"/>
                                  </p:stCondLst>
                                  <p:childTnLst>
                                    <p:set>
                                      <p:cBhvr>
                                        <p:cTn id="11" dur="1" fill="hold">
                                          <p:stCondLst>
                                            <p:cond delay="0"/>
                                          </p:stCondLst>
                                        </p:cTn>
                                        <p:tgtEl>
                                          <p:spTgt spid="14339">
                                            <p:txEl>
                                              <p:pRg st="0" end="0"/>
                                            </p:txEl>
                                          </p:spTgt>
                                        </p:tgtEl>
                                        <p:attrNameLst>
                                          <p:attrName>style.visibility</p:attrName>
                                        </p:attrNameLst>
                                      </p:cBhvr>
                                      <p:to>
                                        <p:strVal val="visible"/>
                                      </p:to>
                                    </p:set>
                                    <p:animEffect transition="in" filter="dissolve">
                                      <p:cBhvr>
                                        <p:cTn id="12" dur="500"/>
                                        <p:tgtEl>
                                          <p:spTgt spid="1433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dissolve">
                                      <p:cBhvr>
                                        <p:cTn id="17" dur="500"/>
                                        <p:tgtEl>
                                          <p:spTgt spid="143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Picture1"/>
          <p:cNvPicPr>
            <a:picLocks noGrp="1" noChangeAspect="1" noChangeArrowheads="1"/>
          </p:cNvPicPr>
          <p:nvPr>
            <p:ph type="body" idx="1"/>
          </p:nvPr>
        </p:nvPicPr>
        <p:blipFill>
          <a:blip r:embed="rId2" cstate="print">
            <a:lum bright="-24000" contrast="38000"/>
          </a:blip>
          <a:srcRect/>
          <a:stretch>
            <a:fillRect/>
          </a:stretch>
        </p:blipFill>
        <p:spPr>
          <a:xfrm>
            <a:off x="1447800" y="1600200"/>
            <a:ext cx="5334000" cy="4525963"/>
          </a:xfrm>
          <a:noFill/>
          <a:ln/>
        </p:spPr>
      </p:pic>
      <p:sp>
        <p:nvSpPr>
          <p:cNvPr id="17411" name="Rectangle 3"/>
          <p:cNvSpPr>
            <a:spLocks noChangeArrowheads="1"/>
          </p:cNvSpPr>
          <p:nvPr/>
        </p:nvSpPr>
        <p:spPr bwMode="auto">
          <a:xfrm>
            <a:off x="3429000" y="765175"/>
            <a:ext cx="2790825" cy="457200"/>
          </a:xfrm>
          <a:prstGeom prst="rect">
            <a:avLst/>
          </a:prstGeom>
          <a:noFill/>
          <a:ln w="9525">
            <a:noFill/>
            <a:miter lim="800000"/>
            <a:headEnd/>
            <a:tailEnd/>
          </a:ln>
          <a:effectLst/>
        </p:spPr>
        <p:txBody>
          <a:bodyPr wrap="none">
            <a:spAutoFit/>
          </a:bodyPr>
          <a:lstStyle/>
          <a:p>
            <a:pPr algn="r" rtl="1"/>
            <a:r>
              <a:rPr lang="en-US" sz="2400" b="1">
                <a:solidFill>
                  <a:schemeClr val="tx2"/>
                </a:solidFill>
              </a:rPr>
              <a:t>Steroid hormones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7411"/>
                                        </p:tgtEl>
                                        <p:attrNameLst>
                                          <p:attrName>style.visibility</p:attrName>
                                        </p:attrNameLst>
                                      </p:cBhvr>
                                      <p:to>
                                        <p:strVal val="visible"/>
                                      </p:to>
                                    </p:set>
                                    <p:animEffect transition="in" filter="fade">
                                      <p:cBhvr>
                                        <p:cTn id="7" dur="1000"/>
                                        <p:tgtEl>
                                          <p:spTgt spid="17411"/>
                                        </p:tgtEl>
                                      </p:cBhvr>
                                    </p:animEffect>
                                    <p:anim calcmode="lin" valueType="num">
                                      <p:cBhvr>
                                        <p:cTn id="8" dur="1000" fill="hold"/>
                                        <p:tgtEl>
                                          <p:spTgt spid="17411"/>
                                        </p:tgtEl>
                                        <p:attrNameLst>
                                          <p:attrName>ppt_x</p:attrName>
                                        </p:attrNameLst>
                                      </p:cBhvr>
                                      <p:tavLst>
                                        <p:tav tm="0">
                                          <p:val>
                                            <p:strVal val="#ppt_x-.1"/>
                                          </p:val>
                                        </p:tav>
                                        <p:tav tm="100000">
                                          <p:val>
                                            <p:strVal val="#ppt_x"/>
                                          </p:val>
                                        </p:tav>
                                      </p:tavLst>
                                    </p:anim>
                                    <p:anim calcmode="lin" valueType="num">
                                      <p:cBhvr>
                                        <p:cTn id="9" dur="1000" fill="hold"/>
                                        <p:tgtEl>
                                          <p:spTgt spid="17411"/>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9" presetClass="entr" presetSubtype="0" accel="100000" fill="hold" nodeType="clickEffect">
                                  <p:stCondLst>
                                    <p:cond delay="0"/>
                                  </p:stCondLst>
                                  <p:childTnLst>
                                    <p:set>
                                      <p:cBhvr>
                                        <p:cTn id="13" dur="1" fill="hold">
                                          <p:stCondLst>
                                            <p:cond delay="0"/>
                                          </p:stCondLst>
                                        </p:cTn>
                                        <p:tgtEl>
                                          <p:spTgt spid="17410"/>
                                        </p:tgtEl>
                                        <p:attrNameLst>
                                          <p:attrName>style.visibility</p:attrName>
                                        </p:attrNameLst>
                                      </p:cBhvr>
                                      <p:to>
                                        <p:strVal val="visible"/>
                                      </p:to>
                                    </p:set>
                                    <p:anim calcmode="lin" valueType="num">
                                      <p:cBhvr>
                                        <p:cTn id="14" dur="500" fill="hold"/>
                                        <p:tgtEl>
                                          <p:spTgt spid="17410"/>
                                        </p:tgtEl>
                                        <p:attrNameLst>
                                          <p:attrName>ppt_h</p:attrName>
                                        </p:attrNameLst>
                                      </p:cBhvr>
                                      <p:tavLst>
                                        <p:tav tm="0">
                                          <p:val>
                                            <p:strVal val="#ppt_h/20"/>
                                          </p:val>
                                        </p:tav>
                                        <p:tav tm="50000">
                                          <p:val>
                                            <p:strVal val="#ppt_h/20"/>
                                          </p:val>
                                        </p:tav>
                                        <p:tav tm="100000">
                                          <p:val>
                                            <p:strVal val="#ppt_h"/>
                                          </p:val>
                                        </p:tav>
                                      </p:tavLst>
                                    </p:anim>
                                    <p:anim calcmode="lin" valueType="num">
                                      <p:cBhvr>
                                        <p:cTn id="15" dur="500" fill="hold"/>
                                        <p:tgtEl>
                                          <p:spTgt spid="17410"/>
                                        </p:tgtEl>
                                        <p:attrNameLst>
                                          <p:attrName>ppt_w</p:attrName>
                                        </p:attrNameLst>
                                      </p:cBhvr>
                                      <p:tavLst>
                                        <p:tav tm="0">
                                          <p:val>
                                            <p:strVal val="#ppt_w+.3"/>
                                          </p:val>
                                        </p:tav>
                                        <p:tav tm="50000">
                                          <p:val>
                                            <p:strVal val="#ppt_w+.3"/>
                                          </p:val>
                                        </p:tav>
                                        <p:tav tm="100000">
                                          <p:val>
                                            <p:strVal val="#ppt_w"/>
                                          </p:val>
                                        </p:tav>
                                      </p:tavLst>
                                    </p:anim>
                                    <p:anim calcmode="lin" valueType="num">
                                      <p:cBhvr>
                                        <p:cTn id="16" dur="500" fill="hold"/>
                                        <p:tgtEl>
                                          <p:spTgt spid="17410"/>
                                        </p:tgtEl>
                                        <p:attrNameLst>
                                          <p:attrName>ppt_x</p:attrName>
                                        </p:attrNameLst>
                                      </p:cBhvr>
                                      <p:tavLst>
                                        <p:tav tm="0">
                                          <p:val>
                                            <p:strVal val="#ppt_x-.3"/>
                                          </p:val>
                                        </p:tav>
                                        <p:tav tm="50000">
                                          <p:val>
                                            <p:strVal val="#ppt_x"/>
                                          </p:val>
                                        </p:tav>
                                        <p:tav tm="100000">
                                          <p:val>
                                            <p:strVal val="#ppt_x"/>
                                          </p:val>
                                        </p:tav>
                                      </p:tavLst>
                                    </p:anim>
                                    <p:anim calcmode="lin" valueType="num">
                                      <p:cBhvr>
                                        <p:cTn id="17" dur="500" fill="hold"/>
                                        <p:tgtEl>
                                          <p:spTgt spid="174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Picture1"/>
          <p:cNvPicPr>
            <a:picLocks noGrp="1" noChangeAspect="1" noChangeArrowheads="1"/>
          </p:cNvPicPr>
          <p:nvPr>
            <p:ph type="body" idx="1"/>
          </p:nvPr>
        </p:nvPicPr>
        <p:blipFill>
          <a:blip r:embed="rId2" cstate="print">
            <a:lum bright="-24000" contrast="34000"/>
          </a:blip>
          <a:srcRect b="5042"/>
          <a:stretch>
            <a:fillRect/>
          </a:stretch>
        </p:blipFill>
        <p:spPr>
          <a:xfrm>
            <a:off x="1447800" y="990600"/>
            <a:ext cx="6324600" cy="5546725"/>
          </a:xfrm>
          <a:noFill/>
          <a:ln/>
        </p:spPr>
      </p:pic>
      <p:sp>
        <p:nvSpPr>
          <p:cNvPr id="16387" name="Rectangle 3"/>
          <p:cNvSpPr>
            <a:spLocks noChangeArrowheads="1"/>
          </p:cNvSpPr>
          <p:nvPr/>
        </p:nvSpPr>
        <p:spPr bwMode="auto">
          <a:xfrm>
            <a:off x="3124200" y="384175"/>
            <a:ext cx="2841625" cy="457200"/>
          </a:xfrm>
          <a:prstGeom prst="rect">
            <a:avLst/>
          </a:prstGeom>
          <a:noFill/>
          <a:ln w="9525">
            <a:noFill/>
            <a:miter lim="800000"/>
            <a:headEnd/>
            <a:tailEnd/>
          </a:ln>
          <a:effectLst/>
        </p:spPr>
        <p:txBody>
          <a:bodyPr wrap="none">
            <a:spAutoFit/>
          </a:bodyPr>
          <a:lstStyle/>
          <a:p>
            <a:pPr algn="r" rtl="1"/>
            <a:r>
              <a:rPr lang="en-US" sz="2400" b="1">
                <a:solidFill>
                  <a:schemeClr val="tx2"/>
                </a:solidFill>
              </a:rPr>
              <a:t>Peptide hormones</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6387"/>
                                        </p:tgtEl>
                                        <p:attrNameLst>
                                          <p:attrName>style.visibility</p:attrName>
                                        </p:attrNameLst>
                                      </p:cBhvr>
                                      <p:to>
                                        <p:strVal val="visible"/>
                                      </p:to>
                                    </p:set>
                                    <p:animEffect transition="in" filter="fade">
                                      <p:cBhvr>
                                        <p:cTn id="7" dur="1000"/>
                                        <p:tgtEl>
                                          <p:spTgt spid="16387"/>
                                        </p:tgtEl>
                                      </p:cBhvr>
                                    </p:animEffect>
                                    <p:anim calcmode="lin" valueType="num">
                                      <p:cBhvr>
                                        <p:cTn id="8" dur="1000" fill="hold"/>
                                        <p:tgtEl>
                                          <p:spTgt spid="16387"/>
                                        </p:tgtEl>
                                        <p:attrNameLst>
                                          <p:attrName>ppt_x</p:attrName>
                                        </p:attrNameLst>
                                      </p:cBhvr>
                                      <p:tavLst>
                                        <p:tav tm="0">
                                          <p:val>
                                            <p:strVal val="#ppt_x-.1"/>
                                          </p:val>
                                        </p:tav>
                                        <p:tav tm="100000">
                                          <p:val>
                                            <p:strVal val="#ppt_x"/>
                                          </p:val>
                                        </p:tav>
                                      </p:tavLst>
                                    </p:anim>
                                    <p:anim calcmode="lin" valueType="num">
                                      <p:cBhvr>
                                        <p:cTn id="9" dur="1000" fill="hold"/>
                                        <p:tgtEl>
                                          <p:spTgt spid="16387"/>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4" presetClass="entr" presetSubtype="0" fill="hold" nodeType="clickEffect">
                                  <p:stCondLst>
                                    <p:cond delay="0"/>
                                  </p:stCondLst>
                                  <p:childTnLst>
                                    <p:set>
                                      <p:cBhvr>
                                        <p:cTn id="13" dur="1" fill="hold">
                                          <p:stCondLst>
                                            <p:cond delay="0"/>
                                          </p:stCondLst>
                                        </p:cTn>
                                        <p:tgtEl>
                                          <p:spTgt spid="16386"/>
                                        </p:tgtEl>
                                        <p:attrNameLst>
                                          <p:attrName>style.visibility</p:attrName>
                                        </p:attrNameLst>
                                      </p:cBhvr>
                                      <p:to>
                                        <p:strVal val="visible"/>
                                      </p:to>
                                    </p:set>
                                    <p:anim from="(-#ppt_w/2)" to="(#ppt_x)" calcmode="lin" valueType="num">
                                      <p:cBhvr>
                                        <p:cTn id="14" dur="600" fill="hold">
                                          <p:stCondLst>
                                            <p:cond delay="0"/>
                                          </p:stCondLst>
                                        </p:cTn>
                                        <p:tgtEl>
                                          <p:spTgt spid="16386"/>
                                        </p:tgtEl>
                                        <p:attrNameLst>
                                          <p:attrName>ppt_x</p:attrName>
                                        </p:attrNameLst>
                                      </p:cBhvr>
                                    </p:anim>
                                    <p:anim from="0" to="-1.0" calcmode="lin" valueType="num">
                                      <p:cBhvr>
                                        <p:cTn id="15" dur="200" decel="50000" autoRev="1" fill="hold">
                                          <p:stCondLst>
                                            <p:cond delay="600"/>
                                          </p:stCondLst>
                                        </p:cTn>
                                        <p:tgtEl>
                                          <p:spTgt spid="16386"/>
                                        </p:tgtEl>
                                        <p:attrNameLst>
                                          <p:attrName>xshear</p:attrName>
                                        </p:attrNameLst>
                                      </p:cBhvr>
                                    </p:anim>
                                    <p:animScale>
                                      <p:cBhvr>
                                        <p:cTn id="16" dur="200" decel="100000" autoRev="1" fill="hold">
                                          <p:stCondLst>
                                            <p:cond delay="600"/>
                                          </p:stCondLst>
                                        </p:cTn>
                                        <p:tgtEl>
                                          <p:spTgt spid="16386"/>
                                        </p:tgtEl>
                                      </p:cBhvr>
                                      <p:from x="100000" y="100000"/>
                                      <p:to x="80000" y="100000"/>
                                    </p:animScale>
                                    <p:anim by="(#ppt_h/3+#ppt_w*0.1)" calcmode="lin" valueType="num">
                                      <p:cBhvr additive="sum">
                                        <p:cTn id="17" dur="200" decel="100000" autoRev="1" fill="hold">
                                          <p:stCondLst>
                                            <p:cond delay="600"/>
                                          </p:stCondLst>
                                        </p:cTn>
                                        <p:tgtEl>
                                          <p:spTgt spid="1638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24744"/>
          </a:xfrm>
        </p:spPr>
        <p:txBody>
          <a:bodyPr/>
          <a:lstStyle/>
          <a:p>
            <a:r>
              <a:rPr lang="fa-IR" sz="3600" dirty="0" smtClean="0"/>
              <a:t>رهایش و انتقال هورمون</a:t>
            </a:r>
            <a:endParaRPr lang="en-US" sz="3600" dirty="0"/>
          </a:p>
        </p:txBody>
      </p:sp>
      <p:sp>
        <p:nvSpPr>
          <p:cNvPr id="3" name="Content Placeholder 2"/>
          <p:cNvSpPr>
            <a:spLocks noGrp="1"/>
          </p:cNvSpPr>
          <p:nvPr>
            <p:ph idx="1"/>
          </p:nvPr>
        </p:nvSpPr>
        <p:spPr>
          <a:xfrm>
            <a:off x="457200" y="980728"/>
            <a:ext cx="8229600" cy="5145435"/>
          </a:xfrm>
        </p:spPr>
        <p:txBody>
          <a:bodyPr/>
          <a:lstStyle/>
          <a:p>
            <a:pPr algn="just"/>
            <a:r>
              <a:rPr lang="fa-IR" sz="2400" dirty="0" smtClean="0"/>
              <a:t>رهایش هورمون تحت کنترل پیچیده و متفاوتی صورت می گیرد.</a:t>
            </a:r>
          </a:p>
          <a:p>
            <a:pPr algn="just"/>
            <a:r>
              <a:rPr lang="fa-IR" sz="2400" dirty="0" smtClean="0"/>
              <a:t>هورمونهای استروئیدی بلافاصله پس از سنتز شدن در پاسخ به محرکها رها می شوند</a:t>
            </a:r>
          </a:p>
          <a:p>
            <a:pPr algn="just"/>
            <a:r>
              <a:rPr lang="fa-IR" sz="2400" dirty="0" smtClean="0"/>
              <a:t>بقیه هورمونها (آمینه ای – پپتیدی و پروتئنی ) در وزیکولهای داخل سلول  ذخیره شده ,بعد بصورت منظم در پاسخ به محرکهای ویژه بصورت انتخابی رها می شوند.</a:t>
            </a:r>
          </a:p>
          <a:p>
            <a:pPr algn="just"/>
            <a:r>
              <a:rPr lang="fa-IR" sz="2400" dirty="0" smtClean="0"/>
              <a:t>بیشتر هورمونهای محلول در آب (آمینه ای – پپتیدی و پروتئنی ) در خون حمل می شوند </a:t>
            </a:r>
          </a:p>
          <a:p>
            <a:pPr algn="just"/>
            <a:r>
              <a:rPr lang="fa-IR" sz="2400" dirty="0" smtClean="0"/>
              <a:t>هورمونهای استروئیدی به کمک پروتئنهای کمکی در خون (</a:t>
            </a:r>
            <a:r>
              <a:rPr lang="en-US" sz="2400" dirty="0" smtClean="0"/>
              <a:t>BPs</a:t>
            </a:r>
            <a:r>
              <a:rPr lang="fa-IR" sz="2400" dirty="0" smtClean="0"/>
              <a:t> ) حمل می شوند .(هورمون رشد و برخی فاکتورهای رشدی از این قاعده مستثنی هستند.)</a:t>
            </a:r>
          </a:p>
          <a:p>
            <a:pPr algn="just"/>
            <a:r>
              <a:rPr lang="fa-IR" sz="2400" dirty="0" smtClean="0"/>
              <a:t>رهایش هورمونها به دو صورت تنظیمی (هورمونهای آمینی ,پپتیدی و پروتئینی) و ساختاری (هورمونهای استروئیدی ) می باشد.</a:t>
            </a:r>
            <a:endParaRPr lang="en-US" sz="2400" dirty="0"/>
          </a:p>
        </p:txBody>
      </p:sp>
    </p:spTree>
  </p:cSld>
  <p:clrMapOvr>
    <a:masterClrMapping/>
  </p:clrMapOvr>
  <p:transition>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4704"/>
          </a:xfrm>
        </p:spPr>
        <p:txBody>
          <a:bodyPr/>
          <a:lstStyle/>
          <a:p>
            <a:r>
              <a:rPr lang="fa-IR" sz="3200" dirty="0" smtClean="0"/>
              <a:t>کنترل در رهایش هورمون</a:t>
            </a:r>
            <a:endParaRPr lang="en-US" sz="3200" dirty="0"/>
          </a:p>
        </p:txBody>
      </p:sp>
      <p:sp>
        <p:nvSpPr>
          <p:cNvPr id="3" name="Content Placeholder 2"/>
          <p:cNvSpPr>
            <a:spLocks noGrp="1"/>
          </p:cNvSpPr>
          <p:nvPr>
            <p:ph idx="1"/>
          </p:nvPr>
        </p:nvSpPr>
        <p:spPr>
          <a:xfrm>
            <a:off x="457200" y="764704"/>
            <a:ext cx="8229600" cy="5361459"/>
          </a:xfrm>
        </p:spPr>
        <p:txBody>
          <a:bodyPr/>
          <a:lstStyle/>
          <a:p>
            <a:pPr algn="just"/>
            <a:r>
              <a:rPr lang="fa-IR" dirty="0" smtClean="0"/>
              <a:t>رهایش هورمون تحت تاثیر تغییرات مختلف در داخل و خارج سلول قرار دارد واین تغییرات منجر به عمل تصحیحی فوری یا سازگاری بلند مدت می شود.</a:t>
            </a:r>
          </a:p>
          <a:p>
            <a:pPr algn="just"/>
            <a:r>
              <a:rPr lang="fa-IR" dirty="0" smtClean="0"/>
              <a:t>پاسخهای تصحیحی سریع مثل : رهایش انسولین و گلوکاگون در پاسخ به تغییر غلظت گلوکز پلاسما , رهایش کالسی تونین و پاراتورمون در پاسخ به تغییرات کلسیم پلاسما , و....</a:t>
            </a:r>
          </a:p>
          <a:p>
            <a:pPr algn="just"/>
            <a:r>
              <a:rPr lang="fa-IR" dirty="0" smtClean="0"/>
              <a:t>سازگاری بلند مدت مثل : کاهش میزان پایه لپتین و انسولین در پاسخ به از دست دادن چربی بدن , و ...</a:t>
            </a:r>
            <a:endParaRPr lang="en-US" dirty="0"/>
          </a:p>
        </p:txBody>
      </p:sp>
    </p:spTree>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6712"/>
          </a:xfrm>
        </p:spPr>
        <p:txBody>
          <a:bodyPr/>
          <a:lstStyle/>
          <a:p>
            <a:r>
              <a:rPr lang="fa-IR" sz="2800" dirty="0" smtClean="0"/>
              <a:t> مکانیسم پاسخهای هورمونی به محرکهای مختلف </a:t>
            </a:r>
            <a:endParaRPr lang="en-US" sz="2800" dirty="0"/>
          </a:p>
        </p:txBody>
      </p:sp>
      <p:sp>
        <p:nvSpPr>
          <p:cNvPr id="3" name="Content Placeholder 2"/>
          <p:cNvSpPr>
            <a:spLocks noGrp="1"/>
          </p:cNvSpPr>
          <p:nvPr>
            <p:ph idx="1"/>
          </p:nvPr>
        </p:nvSpPr>
        <p:spPr>
          <a:xfrm>
            <a:off x="457200" y="764704"/>
            <a:ext cx="8229600" cy="5361459"/>
          </a:xfrm>
        </p:spPr>
        <p:txBody>
          <a:bodyPr/>
          <a:lstStyle/>
          <a:p>
            <a:pPr marL="457200" indent="-457200" algn="just">
              <a:buFont typeface="+mj-lt"/>
              <a:buAutoNum type="arabicPeriod"/>
            </a:pPr>
            <a:r>
              <a:rPr lang="fa-IR" sz="2400" dirty="0" smtClean="0"/>
              <a:t>در پاسخ به محرکهای فوری : هورمونها بعنوان انتقال دهنده های عصبی رها می شوند. (بوسیله سیستم عصبی خودکار )</a:t>
            </a:r>
          </a:p>
          <a:p>
            <a:pPr marL="457200" indent="-457200" algn="just">
              <a:buFont typeface="+mj-lt"/>
              <a:buAutoNum type="arabicPeriod"/>
            </a:pPr>
            <a:r>
              <a:rPr lang="fa-IR" sz="2400" dirty="0" smtClean="0"/>
              <a:t>در پاسخ به تغییرات ایجاد شده در تغذیه وغلظت یونهای پلاسما :هورمونها به داخل گردش خون  ترشح می شوند. ( توسط سلولهای نورواندوکرین)</a:t>
            </a:r>
          </a:p>
          <a:p>
            <a:pPr marL="457200" indent="-457200" algn="just">
              <a:buFont typeface="+mj-lt"/>
              <a:buAutoNum type="arabicPeriod"/>
            </a:pPr>
            <a:r>
              <a:rPr lang="fa-IR" sz="2400" dirty="0" smtClean="0"/>
              <a:t>در پاسخ به استرسهای مکانیکی و شیمیایی : از طریق فیدبک منفی رهایش هورمون تغییر می کند .</a:t>
            </a:r>
          </a:p>
          <a:p>
            <a:pPr marL="457200" indent="-457200" algn="just">
              <a:buFont typeface="+mj-lt"/>
              <a:buAutoNum type="arabicPeriod"/>
            </a:pPr>
            <a:r>
              <a:rPr lang="fa-IR" sz="2400" dirty="0" smtClean="0"/>
              <a:t>ترشح هورمون تحت تاثیر طبیعت شیمیایی خود هورمون و نحوه ذخیره آن قرار می گیرد .</a:t>
            </a:r>
          </a:p>
          <a:p>
            <a:pPr marL="457200" indent="-457200" algn="just">
              <a:buFont typeface="+mj-lt"/>
              <a:buAutoNum type="arabicPeriod"/>
            </a:pPr>
            <a:r>
              <a:rPr lang="fa-IR" sz="2400" dirty="0" smtClean="0"/>
              <a:t>ترشح هورمون میتواند تحت تاثیر مستقیم تحریک روی نورون یا سلول های اندوکرین و یا تعامل بین دو سلول قرار بگیرد .</a:t>
            </a:r>
          </a:p>
          <a:p>
            <a:pPr marL="457200" indent="-457200" algn="just">
              <a:buFont typeface="+mj-lt"/>
              <a:buAutoNum type="arabicPeriod"/>
            </a:pPr>
            <a:r>
              <a:rPr lang="fa-IR" sz="2400" dirty="0" smtClean="0"/>
              <a:t> مغز بطور غیر مستقیم ترشح هور مون را کنترل میکند.(از طریق عصب های </a:t>
            </a:r>
            <a:r>
              <a:rPr lang="en-US" sz="2400" dirty="0" smtClean="0"/>
              <a:t>ANS</a:t>
            </a:r>
            <a:r>
              <a:rPr lang="fa-IR" sz="2400" dirty="0" smtClean="0"/>
              <a:t> یا هورمونهای بخش قدامی هیپوفیز )</a:t>
            </a:r>
            <a:endParaRPr lang="en-US" sz="2400" dirty="0"/>
          </a:p>
        </p:txBody>
      </p:sp>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fa-IR" b="1" dirty="0">
                <a:cs typeface="B Nazanin" pitchFamily="2" charset="-78"/>
              </a:rPr>
              <a:t>مکانیسم تنظیم عمل هورمونها</a:t>
            </a:r>
            <a:r>
              <a:rPr lang="en-US" dirty="0"/>
              <a:t> </a:t>
            </a:r>
          </a:p>
        </p:txBody>
      </p:sp>
      <p:sp>
        <p:nvSpPr>
          <p:cNvPr id="11267" name="Rectangle 3"/>
          <p:cNvSpPr>
            <a:spLocks noGrp="1" noChangeArrowheads="1"/>
          </p:cNvSpPr>
          <p:nvPr>
            <p:ph type="body" idx="1"/>
          </p:nvPr>
        </p:nvSpPr>
        <p:spPr>
          <a:xfrm>
            <a:off x="457200" y="1307901"/>
            <a:ext cx="8229600" cy="4857403"/>
          </a:xfrm>
        </p:spPr>
        <p:txBody>
          <a:bodyPr/>
          <a:lstStyle/>
          <a:p>
            <a:pPr algn="r" rtl="1">
              <a:lnSpc>
                <a:spcPct val="90000"/>
              </a:lnSpc>
              <a:buFontTx/>
              <a:buNone/>
            </a:pPr>
            <a:r>
              <a:rPr lang="fa-IR" sz="2400" dirty="0">
                <a:cs typeface="B Nazanin" pitchFamily="2" charset="-78"/>
              </a:rPr>
              <a:t>هورمونها از طریق</a:t>
            </a:r>
            <a:r>
              <a:rPr lang="fa-IR" sz="2400" b="1" dirty="0">
                <a:cs typeface="B Nazanin" pitchFamily="2" charset="-78"/>
              </a:rPr>
              <a:t> </a:t>
            </a:r>
            <a:r>
              <a:rPr lang="fa-IR" sz="2400" dirty="0">
                <a:cs typeface="B Nazanin" pitchFamily="2" charset="-78"/>
              </a:rPr>
              <a:t>دو مکانیسم با محوریت هیپوتالاموس تنظیم  می شوند. </a:t>
            </a:r>
          </a:p>
          <a:p>
            <a:pPr algn="r" rtl="1">
              <a:lnSpc>
                <a:spcPct val="90000"/>
              </a:lnSpc>
            </a:pPr>
            <a:r>
              <a:rPr lang="fa-IR" sz="2400" b="1" dirty="0">
                <a:cs typeface="B Nazanin" pitchFamily="2" charset="-78"/>
              </a:rPr>
              <a:t>بازخورد مثبت </a:t>
            </a:r>
            <a:r>
              <a:rPr lang="fa-IR" sz="2000" dirty="0" smtClean="0">
                <a:cs typeface="B Nazanin" pitchFamily="2" charset="-78"/>
              </a:rPr>
              <a:t>(ترشح یک هورمون باعث افزایش ترشح هورمون دیگر می شود مثل اپی نفرین و کورتیزول)</a:t>
            </a:r>
            <a:endParaRPr lang="fa-IR" sz="2400" dirty="0">
              <a:cs typeface="B Nazanin" pitchFamily="2" charset="-78"/>
            </a:endParaRPr>
          </a:p>
          <a:p>
            <a:pPr algn="r" rtl="1">
              <a:lnSpc>
                <a:spcPct val="90000"/>
              </a:lnSpc>
            </a:pPr>
            <a:r>
              <a:rPr lang="fa-IR" sz="2400" b="1" dirty="0">
                <a:cs typeface="B Nazanin" pitchFamily="2" charset="-78"/>
              </a:rPr>
              <a:t>بازخورد </a:t>
            </a:r>
            <a:r>
              <a:rPr lang="fa-IR" sz="2400" b="1" dirty="0" smtClean="0">
                <a:cs typeface="B Nazanin" pitchFamily="2" charset="-78"/>
              </a:rPr>
              <a:t>منفی </a:t>
            </a:r>
            <a:r>
              <a:rPr lang="fa-IR" sz="2000" dirty="0" smtClean="0">
                <a:cs typeface="B Nazanin" pitchFamily="2" charset="-78"/>
              </a:rPr>
              <a:t>( نگه داشتن غلظت هورمون در یک محدوده معین با محوریت هیپوتالاموس و هیپوفیز مثل تنظیم گلوکز خون )</a:t>
            </a:r>
            <a:r>
              <a:rPr lang="en-US" sz="2400" dirty="0" smtClean="0">
                <a:cs typeface="B Nazanin" pitchFamily="2" charset="-78"/>
              </a:rPr>
              <a:t> </a:t>
            </a:r>
            <a:endParaRPr lang="fa-IR" sz="2400" dirty="0" smtClean="0">
              <a:cs typeface="B Nazanin" pitchFamily="2" charset="-78"/>
            </a:endParaRPr>
          </a:p>
          <a:p>
            <a:pPr algn="r" rtl="1">
              <a:lnSpc>
                <a:spcPct val="90000"/>
              </a:lnSpc>
            </a:pPr>
            <a:r>
              <a:rPr lang="fa-IR" sz="2000" dirty="0" smtClean="0">
                <a:cs typeface="B Nazanin" pitchFamily="2" charset="-78"/>
              </a:rPr>
              <a:t>تشخیص افسردگی بر اساس فیدبک منفی است (با تزریق دکسامتازون در افراد باعث عمل فیدبک منفی شده و ترشح کورتیزول کاهش می یابد ولی در افراد مبتلا کورتیزول همچنان ترشح می شود.)</a:t>
            </a:r>
          </a:p>
          <a:p>
            <a:pPr algn="r" rtl="1">
              <a:lnSpc>
                <a:spcPct val="90000"/>
              </a:lnSpc>
            </a:pPr>
            <a:r>
              <a:rPr lang="fa-IR" sz="2000" dirty="0" smtClean="0">
                <a:cs typeface="B Nazanin" pitchFamily="2" charset="-78"/>
              </a:rPr>
              <a:t>تنظیم متغییرهای محیط داخلی بدن نیازمند دو فیدبک منفی مخالف هم می باشد (مثل تنظیم گلوگز پلاسما و کلسیم پلاسما)</a:t>
            </a:r>
            <a:endParaRPr lang="fa-IR" sz="2400" dirty="0">
              <a:cs typeface="B Nazanin" pitchFamily="2" charset="-78"/>
            </a:endParaRPr>
          </a:p>
          <a:p>
            <a:pPr algn="r" rtl="1">
              <a:lnSpc>
                <a:spcPct val="90000"/>
              </a:lnSpc>
              <a:buFontTx/>
              <a:buNone/>
            </a:pPr>
            <a:r>
              <a:rPr lang="fa-IR" sz="2000" b="1" dirty="0">
                <a:cs typeface="B Nazanin" pitchFamily="2" charset="-78"/>
              </a:rPr>
              <a:t>گیرنده های هورمونی: </a:t>
            </a:r>
            <a:r>
              <a:rPr lang="fa-IR" sz="2000" dirty="0">
                <a:cs typeface="B Nazanin" pitchFamily="2" charset="-78"/>
              </a:rPr>
              <a:t>ساختمان گیرنده های هورمونی پروتئینی و مشابه هم هستند و با هورمون خود بسیا ر اختصاصی عمل می کنند.</a:t>
            </a:r>
          </a:p>
          <a:p>
            <a:pPr algn="r" rtl="1">
              <a:lnSpc>
                <a:spcPct val="90000"/>
              </a:lnSpc>
              <a:buFontTx/>
              <a:buNone/>
            </a:pPr>
            <a:r>
              <a:rPr lang="fa-IR" sz="2000" dirty="0">
                <a:cs typeface="B Nazanin" pitchFamily="2" charset="-78"/>
              </a:rPr>
              <a:t>    هنگامیکه هورمون در دسترس سلول کم باشد گیرنده های یدکی وارد عمل می شوند، بعضی از عوامل فیزیوژیک یا پاتولوژیک سبب فعال یا غیر فعال شدن این گیرنده های یدکی در سطح سلول می شوند.</a:t>
            </a:r>
          </a:p>
          <a:p>
            <a:pPr algn="r" rtl="1">
              <a:lnSpc>
                <a:spcPct val="90000"/>
              </a:lnSpc>
              <a:buFontTx/>
              <a:buNone/>
            </a:pPr>
            <a:r>
              <a:rPr lang="fa-IR" sz="2000" b="1" dirty="0">
                <a:cs typeface="B Nazanin" pitchFamily="2" charset="-78"/>
              </a:rPr>
              <a:t>مفهوم پروتئین حامل:</a:t>
            </a:r>
            <a:r>
              <a:rPr lang="fa-IR" sz="2000" dirty="0">
                <a:cs typeface="B Nazanin" pitchFamily="2" charset="-78"/>
              </a:rPr>
              <a:t> بعضی از هورمونها توسط پروتئین حامل در پلاسما جابجا می شوند. هورمونهای آزاد نقش بیولوژیک فعال دارند، ازاینرو هورمونهای متصل به پروتئین حامل مانند ذخایر پلاسمایی این هورمونها عمل می نمایند.</a:t>
            </a:r>
            <a:endParaRPr lang="en-US" sz="20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anim calcmode="lin" valueType="num">
                                      <p:cBhvr>
                                        <p:cTn id="8" dur="500" fill="hold"/>
                                        <p:tgtEl>
                                          <p:spTgt spid="11266"/>
                                        </p:tgtEl>
                                        <p:attrNameLst>
                                          <p:attrName>ppt_x</p:attrName>
                                        </p:attrNameLst>
                                      </p:cBhvr>
                                      <p:tavLst>
                                        <p:tav tm="0">
                                          <p:val>
                                            <p:strVal val="#ppt_x-.1"/>
                                          </p:val>
                                        </p:tav>
                                        <p:tav tm="100000">
                                          <p:val>
                                            <p:strVal val="#ppt_x"/>
                                          </p:val>
                                        </p:tav>
                                      </p:tavLst>
                                    </p:anim>
                                    <p:anim calcmode="lin" valueType="num">
                                      <p:cBhvr>
                                        <p:cTn id="9" dur="500" fill="hold"/>
                                        <p:tgtEl>
                                          <p:spTgt spid="11266"/>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1267">
                                            <p:txEl>
                                              <p:pRg st="0" end="0"/>
                                            </p:txEl>
                                          </p:spTgt>
                                        </p:tgtEl>
                                        <p:attrNameLst>
                                          <p:attrName>style.visibility</p:attrName>
                                        </p:attrNameLst>
                                      </p:cBhvr>
                                      <p:to>
                                        <p:strVal val="visible"/>
                                      </p:to>
                                    </p:set>
                                    <p:animEffect transition="in" filter="dissolve">
                                      <p:cBhvr>
                                        <p:cTn id="14" dur="500"/>
                                        <p:tgtEl>
                                          <p:spTgt spid="1126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1267">
                                            <p:txEl>
                                              <p:pRg st="1" end="1"/>
                                            </p:txEl>
                                          </p:spTgt>
                                        </p:tgtEl>
                                        <p:attrNameLst>
                                          <p:attrName>style.visibility</p:attrName>
                                        </p:attrNameLst>
                                      </p:cBhvr>
                                      <p:to>
                                        <p:strVal val="visible"/>
                                      </p:to>
                                    </p:set>
                                    <p:animEffect transition="in" filter="dissolve">
                                      <p:cBhvr>
                                        <p:cTn id="19" dur="500"/>
                                        <p:tgtEl>
                                          <p:spTgt spid="1126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1267">
                                            <p:txEl>
                                              <p:pRg st="2" end="2"/>
                                            </p:txEl>
                                          </p:spTgt>
                                        </p:tgtEl>
                                        <p:attrNameLst>
                                          <p:attrName>style.visibility</p:attrName>
                                        </p:attrNameLst>
                                      </p:cBhvr>
                                      <p:to>
                                        <p:strVal val="visible"/>
                                      </p:to>
                                    </p:set>
                                    <p:animEffect transition="in" filter="dissolve">
                                      <p:cBhvr>
                                        <p:cTn id="24" dur="500"/>
                                        <p:tgtEl>
                                          <p:spTgt spid="1126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1267">
                                            <p:txEl>
                                              <p:pRg st="3" end="3"/>
                                            </p:txEl>
                                          </p:spTgt>
                                        </p:tgtEl>
                                        <p:attrNameLst>
                                          <p:attrName>style.visibility</p:attrName>
                                        </p:attrNameLst>
                                      </p:cBhvr>
                                      <p:to>
                                        <p:strVal val="visible"/>
                                      </p:to>
                                    </p:set>
                                    <p:animEffect transition="in" filter="dissolve">
                                      <p:cBhvr>
                                        <p:cTn id="29" dur="500"/>
                                        <p:tgtEl>
                                          <p:spTgt spid="11267">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11267">
                                            <p:txEl>
                                              <p:pRg st="4" end="4"/>
                                            </p:txEl>
                                          </p:spTgt>
                                        </p:tgtEl>
                                        <p:attrNameLst>
                                          <p:attrName>style.visibility</p:attrName>
                                        </p:attrNameLst>
                                      </p:cBhvr>
                                      <p:to>
                                        <p:strVal val="visible"/>
                                      </p:to>
                                    </p:set>
                                    <p:animEffect transition="in" filter="dissolve">
                                      <p:cBhvr>
                                        <p:cTn id="34" dur="500"/>
                                        <p:tgtEl>
                                          <p:spTgt spid="11267">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11267">
                                            <p:txEl>
                                              <p:pRg st="5" end="5"/>
                                            </p:txEl>
                                          </p:spTgt>
                                        </p:tgtEl>
                                        <p:attrNameLst>
                                          <p:attrName>style.visibility</p:attrName>
                                        </p:attrNameLst>
                                      </p:cBhvr>
                                      <p:to>
                                        <p:strVal val="visible"/>
                                      </p:to>
                                    </p:set>
                                    <p:animEffect transition="in" filter="dissolve">
                                      <p:cBhvr>
                                        <p:cTn id="39" dur="500"/>
                                        <p:tgtEl>
                                          <p:spTgt spid="11267">
                                            <p:txEl>
                                              <p:pRg st="5" end="5"/>
                                            </p:txEl>
                                          </p:spTgt>
                                        </p:tgtEl>
                                      </p:cBhvr>
                                    </p:animEffect>
                                  </p:childTnLst>
                                </p:cTn>
                              </p:par>
                              <p:par>
                                <p:cTn id="40" presetID="9" presetClass="entr" presetSubtype="0" fill="hold" nodeType="withEffect">
                                  <p:stCondLst>
                                    <p:cond delay="0"/>
                                  </p:stCondLst>
                                  <p:childTnLst>
                                    <p:set>
                                      <p:cBhvr>
                                        <p:cTn id="41" dur="1" fill="hold">
                                          <p:stCondLst>
                                            <p:cond delay="0"/>
                                          </p:stCondLst>
                                        </p:cTn>
                                        <p:tgtEl>
                                          <p:spTgt spid="11267">
                                            <p:txEl>
                                              <p:pRg st="6" end="6"/>
                                            </p:txEl>
                                          </p:spTgt>
                                        </p:tgtEl>
                                        <p:attrNameLst>
                                          <p:attrName>style.visibility</p:attrName>
                                        </p:attrNameLst>
                                      </p:cBhvr>
                                      <p:to>
                                        <p:strVal val="visible"/>
                                      </p:to>
                                    </p:set>
                                    <p:animEffect transition="in" filter="dissolve">
                                      <p:cBhvr>
                                        <p:cTn id="42" dur="500"/>
                                        <p:tgtEl>
                                          <p:spTgt spid="11267">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11267">
                                            <p:txEl>
                                              <p:pRg st="7" end="7"/>
                                            </p:txEl>
                                          </p:spTgt>
                                        </p:tgtEl>
                                        <p:attrNameLst>
                                          <p:attrName>style.visibility</p:attrName>
                                        </p:attrNameLst>
                                      </p:cBhvr>
                                      <p:to>
                                        <p:strVal val="visible"/>
                                      </p:to>
                                    </p:set>
                                    <p:animEffect transition="in" filter="dissolve">
                                      <p:cBhvr>
                                        <p:cTn id="47" dur="500"/>
                                        <p:tgtEl>
                                          <p:spTgt spid="112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fa-IR"/>
              <a:t> </a:t>
            </a:r>
            <a:r>
              <a:rPr lang="fa-IR" b="1">
                <a:cs typeface="B Nazanin" pitchFamily="2" charset="-78"/>
              </a:rPr>
              <a:t>مجموعه هیپوتالاموس و هیپوفیز</a:t>
            </a:r>
            <a:endParaRPr lang="en-US" b="1">
              <a:cs typeface="B Nazanin" pitchFamily="2" charset="-78"/>
            </a:endParaRPr>
          </a:p>
        </p:txBody>
      </p:sp>
      <p:sp>
        <p:nvSpPr>
          <p:cNvPr id="18435" name="Rectangle 3"/>
          <p:cNvSpPr>
            <a:spLocks noGrp="1" noChangeArrowheads="1"/>
          </p:cNvSpPr>
          <p:nvPr>
            <p:ph type="body" idx="1"/>
          </p:nvPr>
        </p:nvSpPr>
        <p:spPr/>
        <p:txBody>
          <a:bodyPr/>
          <a:lstStyle/>
          <a:p>
            <a:pPr algn="r" rtl="1">
              <a:lnSpc>
                <a:spcPct val="80000"/>
              </a:lnSpc>
              <a:buFontTx/>
              <a:buNone/>
            </a:pPr>
            <a:r>
              <a:rPr lang="fa-IR" sz="2800" dirty="0">
                <a:cs typeface="B Nazanin" pitchFamily="2" charset="-78"/>
              </a:rPr>
              <a:t>مهمترین غدد بدن محسوب می شوند و تقریبا عمل تمام هورمونهای درون ریز را کنترل می نمایند.</a:t>
            </a:r>
          </a:p>
          <a:p>
            <a:pPr algn="r" rtl="1">
              <a:lnSpc>
                <a:spcPct val="80000"/>
              </a:lnSpc>
              <a:buFontTx/>
              <a:buNone/>
            </a:pPr>
            <a:r>
              <a:rPr lang="fa-IR" sz="2800" dirty="0">
                <a:cs typeface="B Nazanin" pitchFamily="2" charset="-78"/>
              </a:rPr>
              <a:t>انواع هورمونهای هیپوتالاموس:</a:t>
            </a:r>
          </a:p>
          <a:p>
            <a:pPr algn="r" rtl="1">
              <a:lnSpc>
                <a:spcPct val="80000"/>
              </a:lnSpc>
            </a:pPr>
            <a:r>
              <a:rPr lang="fa-IR" sz="2800" b="1" dirty="0">
                <a:cs typeface="B Nazanin" pitchFamily="2" charset="-78"/>
              </a:rPr>
              <a:t>هورمونهای آزاد کننده</a:t>
            </a:r>
          </a:p>
          <a:p>
            <a:pPr algn="r" rtl="1">
              <a:lnSpc>
                <a:spcPct val="80000"/>
              </a:lnSpc>
            </a:pPr>
            <a:r>
              <a:rPr lang="fa-IR" sz="2800" b="1" dirty="0">
                <a:cs typeface="B Nazanin" pitchFamily="2" charset="-78"/>
              </a:rPr>
              <a:t>هورمونهای مهار کننده</a:t>
            </a:r>
          </a:p>
          <a:p>
            <a:pPr algn="r" rtl="1">
              <a:lnSpc>
                <a:spcPct val="80000"/>
              </a:lnSpc>
              <a:buFontTx/>
              <a:buNone/>
            </a:pPr>
            <a:endParaRPr lang="fa-IR" sz="2800" dirty="0">
              <a:cs typeface="B Nazanin" pitchFamily="2" charset="-78"/>
            </a:endParaRPr>
          </a:p>
          <a:p>
            <a:pPr algn="r" rtl="1">
              <a:lnSpc>
                <a:spcPct val="80000"/>
              </a:lnSpc>
              <a:buFontTx/>
              <a:buNone/>
            </a:pPr>
            <a:r>
              <a:rPr lang="fa-IR" sz="2800" dirty="0">
                <a:cs typeface="B Nazanin" pitchFamily="2" charset="-78"/>
              </a:rPr>
              <a:t>بخشهای مختلف هیپوفیز:</a:t>
            </a:r>
          </a:p>
          <a:p>
            <a:pPr algn="r" rtl="1">
              <a:lnSpc>
                <a:spcPct val="80000"/>
              </a:lnSpc>
            </a:pPr>
            <a:r>
              <a:rPr lang="fa-IR" sz="2800" b="1" dirty="0">
                <a:cs typeface="B Nazanin" pitchFamily="2" charset="-78"/>
              </a:rPr>
              <a:t>هیپوفیز قدامی یا آدنوهیپوفیز</a:t>
            </a:r>
          </a:p>
          <a:p>
            <a:pPr algn="r" rtl="1">
              <a:lnSpc>
                <a:spcPct val="80000"/>
              </a:lnSpc>
            </a:pPr>
            <a:r>
              <a:rPr lang="fa-IR" sz="2800" b="1" dirty="0">
                <a:cs typeface="B Nazanin" pitchFamily="2" charset="-78"/>
              </a:rPr>
              <a:t>هیپوفیز خلفی یا نوروهیپوفیز</a:t>
            </a:r>
          </a:p>
          <a:p>
            <a:pPr algn="r" rtl="1">
              <a:lnSpc>
                <a:spcPct val="80000"/>
              </a:lnSpc>
              <a:buFontTx/>
              <a:buNone/>
            </a:pPr>
            <a:r>
              <a:rPr lang="fa-IR" sz="2800" b="1" dirty="0">
                <a:cs typeface="B Nazanin" pitchFamily="2" charset="-78"/>
              </a:rPr>
              <a:t> </a:t>
            </a:r>
            <a:endParaRPr lang="en-US" sz="2800" b="1"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anim calcmode="lin" valueType="num">
                                      <p:cBhvr>
                                        <p:cTn id="8" dur="500" fill="hold"/>
                                        <p:tgtEl>
                                          <p:spTgt spid="18434"/>
                                        </p:tgtEl>
                                        <p:attrNameLst>
                                          <p:attrName>ppt_x</p:attrName>
                                        </p:attrNameLst>
                                      </p:cBhvr>
                                      <p:tavLst>
                                        <p:tav tm="0">
                                          <p:val>
                                            <p:strVal val="#ppt_x-.1"/>
                                          </p:val>
                                        </p:tav>
                                        <p:tav tm="100000">
                                          <p:val>
                                            <p:strVal val="#ppt_x"/>
                                          </p:val>
                                        </p:tav>
                                      </p:tavLst>
                                    </p:anim>
                                    <p:anim calcmode="lin" valueType="num">
                                      <p:cBhvr>
                                        <p:cTn id="9" dur="500" fill="hold"/>
                                        <p:tgtEl>
                                          <p:spTgt spid="1843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18435">
                                            <p:txEl>
                                              <p:pRg st="0" end="0"/>
                                            </p:txEl>
                                          </p:spTgt>
                                        </p:tgtEl>
                                        <p:attrNameLst>
                                          <p:attrName>style.visibility</p:attrName>
                                        </p:attrNameLst>
                                      </p:cBhvr>
                                      <p:to>
                                        <p:strVal val="visible"/>
                                      </p:to>
                                    </p:set>
                                    <p:animEffect transition="in" filter="dissolve">
                                      <p:cBhvr>
                                        <p:cTn id="14" dur="500"/>
                                        <p:tgtEl>
                                          <p:spTgt spid="1843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8435">
                                            <p:txEl>
                                              <p:pRg st="1" end="1"/>
                                            </p:txEl>
                                          </p:spTgt>
                                        </p:tgtEl>
                                        <p:attrNameLst>
                                          <p:attrName>style.visibility</p:attrName>
                                        </p:attrNameLst>
                                      </p:cBhvr>
                                      <p:to>
                                        <p:strVal val="visible"/>
                                      </p:to>
                                    </p:set>
                                    <p:animEffect transition="in" filter="dissolve">
                                      <p:cBhvr>
                                        <p:cTn id="19" dur="500"/>
                                        <p:tgtEl>
                                          <p:spTgt spid="1843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18435">
                                            <p:txEl>
                                              <p:pRg st="2" end="2"/>
                                            </p:txEl>
                                          </p:spTgt>
                                        </p:tgtEl>
                                        <p:attrNameLst>
                                          <p:attrName>style.visibility</p:attrName>
                                        </p:attrNameLst>
                                      </p:cBhvr>
                                      <p:to>
                                        <p:strVal val="visible"/>
                                      </p:to>
                                    </p:set>
                                    <p:animEffect transition="in" filter="dissolve">
                                      <p:cBhvr>
                                        <p:cTn id="24" dur="500"/>
                                        <p:tgtEl>
                                          <p:spTgt spid="1843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8435">
                                            <p:txEl>
                                              <p:pRg st="3" end="3"/>
                                            </p:txEl>
                                          </p:spTgt>
                                        </p:tgtEl>
                                        <p:attrNameLst>
                                          <p:attrName>style.visibility</p:attrName>
                                        </p:attrNameLst>
                                      </p:cBhvr>
                                      <p:to>
                                        <p:strVal val="visible"/>
                                      </p:to>
                                    </p:set>
                                    <p:animEffect transition="in" filter="dissolve">
                                      <p:cBhvr>
                                        <p:cTn id="29" dur="500"/>
                                        <p:tgtEl>
                                          <p:spTgt spid="18435">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18435">
                                            <p:txEl>
                                              <p:pRg st="5" end="5"/>
                                            </p:txEl>
                                          </p:spTgt>
                                        </p:tgtEl>
                                        <p:attrNameLst>
                                          <p:attrName>style.visibility</p:attrName>
                                        </p:attrNameLst>
                                      </p:cBhvr>
                                      <p:to>
                                        <p:strVal val="visible"/>
                                      </p:to>
                                    </p:set>
                                    <p:animEffect transition="in" filter="dissolve">
                                      <p:cBhvr>
                                        <p:cTn id="34" dur="500"/>
                                        <p:tgtEl>
                                          <p:spTgt spid="18435">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18435">
                                            <p:txEl>
                                              <p:pRg st="6" end="6"/>
                                            </p:txEl>
                                          </p:spTgt>
                                        </p:tgtEl>
                                        <p:attrNameLst>
                                          <p:attrName>style.visibility</p:attrName>
                                        </p:attrNameLst>
                                      </p:cBhvr>
                                      <p:to>
                                        <p:strVal val="visible"/>
                                      </p:to>
                                    </p:set>
                                    <p:animEffect transition="in" filter="dissolve">
                                      <p:cBhvr>
                                        <p:cTn id="39" dur="500"/>
                                        <p:tgtEl>
                                          <p:spTgt spid="18435">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18435">
                                            <p:txEl>
                                              <p:pRg st="7" end="7"/>
                                            </p:txEl>
                                          </p:spTgt>
                                        </p:tgtEl>
                                        <p:attrNameLst>
                                          <p:attrName>style.visibility</p:attrName>
                                        </p:attrNameLst>
                                      </p:cBhvr>
                                      <p:to>
                                        <p:strVal val="visible"/>
                                      </p:to>
                                    </p:set>
                                    <p:animEffect transition="in" filter="dissolve">
                                      <p:cBhvr>
                                        <p:cTn id="44" dur="500"/>
                                        <p:tgtEl>
                                          <p:spTgt spid="1843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42-08"/>
          <p:cNvPicPr>
            <a:picLocks noGrp="1" noChangeAspect="1" noChangeArrowheads="1"/>
          </p:cNvPicPr>
          <p:nvPr>
            <p:ph type="body" idx="1"/>
          </p:nvPr>
        </p:nvPicPr>
        <p:blipFill>
          <a:blip r:embed="rId2" cstate="print"/>
          <a:srcRect/>
          <a:stretch>
            <a:fillRect/>
          </a:stretch>
        </p:blipFill>
        <p:spPr>
          <a:xfrm>
            <a:off x="76200" y="228600"/>
            <a:ext cx="8763000" cy="6572250"/>
          </a:xfrm>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 fill="hold"/>
                                        <p:tgtEl>
                                          <p:spTgt spid="19458"/>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19458"/>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19458"/>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194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fa-IR" sz="4000" b="1">
                <a:cs typeface="B Nazanin" pitchFamily="2" charset="-78"/>
              </a:rPr>
              <a:t>انواع هورمونهای آزاد کننده و مهارکننده هیپوتالاموس</a:t>
            </a:r>
            <a:endParaRPr lang="en-US" sz="4000" b="1">
              <a:cs typeface="B Nazanin" pitchFamily="2" charset="-78"/>
            </a:endParaRPr>
          </a:p>
        </p:txBody>
      </p:sp>
      <p:sp>
        <p:nvSpPr>
          <p:cNvPr id="21507" name="Rectangle 3"/>
          <p:cNvSpPr>
            <a:spLocks noGrp="1" noChangeArrowheads="1"/>
          </p:cNvSpPr>
          <p:nvPr>
            <p:ph type="body" idx="1"/>
          </p:nvPr>
        </p:nvSpPr>
        <p:spPr/>
        <p:txBody>
          <a:bodyPr/>
          <a:lstStyle/>
          <a:p>
            <a:pPr algn="r" rtl="1">
              <a:lnSpc>
                <a:spcPct val="90000"/>
              </a:lnSpc>
            </a:pPr>
            <a:r>
              <a:rPr lang="fa-IR" sz="2800" b="1">
                <a:cs typeface="B Nazanin" pitchFamily="2" charset="-78"/>
              </a:rPr>
              <a:t>هورمون آزادکننده سوماتوتروپین ( </a:t>
            </a:r>
            <a:r>
              <a:rPr lang="en-US" sz="2800" b="1">
                <a:cs typeface="B Nazanin" pitchFamily="2" charset="-78"/>
              </a:rPr>
              <a:t>GRF</a:t>
            </a:r>
            <a:r>
              <a:rPr lang="fa-IR" sz="2800" b="1">
                <a:cs typeface="B Nazanin" pitchFamily="2" charset="-78"/>
              </a:rPr>
              <a:t> یا</a:t>
            </a:r>
            <a:r>
              <a:rPr lang="en-US" sz="2800" b="1">
                <a:cs typeface="B Nazanin" pitchFamily="2" charset="-78"/>
              </a:rPr>
              <a:t>SRF </a:t>
            </a:r>
            <a:r>
              <a:rPr lang="fa-IR" sz="2800" b="1">
                <a:cs typeface="B Nazanin" pitchFamily="2" charset="-78"/>
              </a:rPr>
              <a:t> )</a:t>
            </a:r>
          </a:p>
          <a:p>
            <a:pPr algn="r" rtl="1">
              <a:lnSpc>
                <a:spcPct val="90000"/>
              </a:lnSpc>
            </a:pPr>
            <a:r>
              <a:rPr lang="fa-IR" sz="2800" b="1">
                <a:cs typeface="B Nazanin" pitchFamily="2" charset="-78"/>
              </a:rPr>
              <a:t>هورمون بازدارنده سوماتوتروپین ( </a:t>
            </a:r>
            <a:r>
              <a:rPr lang="en-US" sz="2800" b="1">
                <a:cs typeface="B Nazanin" pitchFamily="2" charset="-78"/>
              </a:rPr>
              <a:t>SIF</a:t>
            </a:r>
            <a:r>
              <a:rPr lang="fa-IR" sz="2800" b="1">
                <a:cs typeface="B Nazanin" pitchFamily="2" charset="-78"/>
              </a:rPr>
              <a:t> یا </a:t>
            </a:r>
            <a:r>
              <a:rPr lang="en-US" sz="2800" b="1">
                <a:cs typeface="B Nazanin" pitchFamily="2" charset="-78"/>
              </a:rPr>
              <a:t>GIF</a:t>
            </a:r>
            <a:r>
              <a:rPr lang="fa-IR" sz="2800" b="1">
                <a:cs typeface="B Nazanin" pitchFamily="2" charset="-78"/>
              </a:rPr>
              <a:t> ) </a:t>
            </a:r>
          </a:p>
          <a:p>
            <a:pPr algn="r" rtl="1">
              <a:lnSpc>
                <a:spcPct val="90000"/>
              </a:lnSpc>
            </a:pPr>
            <a:r>
              <a:rPr lang="fa-IR" sz="2800" b="1">
                <a:cs typeface="B Nazanin" pitchFamily="2" charset="-78"/>
              </a:rPr>
              <a:t>هومون آزاد کننده کورتیکوتروپین ( </a:t>
            </a:r>
            <a:r>
              <a:rPr lang="en-US" sz="2800" b="1">
                <a:cs typeface="B Nazanin" pitchFamily="2" charset="-78"/>
              </a:rPr>
              <a:t>CRF</a:t>
            </a:r>
            <a:r>
              <a:rPr lang="fa-IR" sz="2800" b="1">
                <a:cs typeface="B Nazanin" pitchFamily="2" charset="-78"/>
              </a:rPr>
              <a:t> یا </a:t>
            </a:r>
            <a:r>
              <a:rPr lang="en-US" sz="2800" b="1">
                <a:cs typeface="B Nazanin" pitchFamily="2" charset="-78"/>
              </a:rPr>
              <a:t>CRH</a:t>
            </a:r>
            <a:r>
              <a:rPr lang="fa-IR" sz="2800" b="1">
                <a:cs typeface="B Nazanin" pitchFamily="2" charset="-78"/>
              </a:rPr>
              <a:t> )</a:t>
            </a:r>
          </a:p>
          <a:p>
            <a:pPr algn="r" rtl="1">
              <a:lnSpc>
                <a:spcPct val="90000"/>
              </a:lnSpc>
            </a:pPr>
            <a:r>
              <a:rPr lang="fa-IR" sz="2800" b="1">
                <a:cs typeface="B Nazanin" pitchFamily="2" charset="-78"/>
              </a:rPr>
              <a:t>هومون آزادکننده پرولاکتین ( </a:t>
            </a:r>
            <a:r>
              <a:rPr lang="en-US" sz="2800" b="1">
                <a:cs typeface="B Nazanin" pitchFamily="2" charset="-78"/>
              </a:rPr>
              <a:t>PRH</a:t>
            </a:r>
            <a:r>
              <a:rPr lang="fa-IR" sz="2800" b="1">
                <a:cs typeface="B Nazanin" pitchFamily="2" charset="-78"/>
              </a:rPr>
              <a:t> یا </a:t>
            </a:r>
            <a:r>
              <a:rPr lang="en-US" sz="2800" b="1">
                <a:cs typeface="B Nazanin" pitchFamily="2" charset="-78"/>
              </a:rPr>
              <a:t>PRF</a:t>
            </a:r>
            <a:r>
              <a:rPr lang="fa-IR" sz="2800" b="1">
                <a:cs typeface="B Nazanin" pitchFamily="2" charset="-78"/>
              </a:rPr>
              <a:t> )</a:t>
            </a:r>
          </a:p>
          <a:p>
            <a:pPr algn="r" rtl="1">
              <a:lnSpc>
                <a:spcPct val="90000"/>
              </a:lnSpc>
            </a:pPr>
            <a:r>
              <a:rPr lang="fa-IR" sz="2800" b="1">
                <a:cs typeface="B Nazanin" pitchFamily="2" charset="-78"/>
              </a:rPr>
              <a:t>هورمون بازدارنده ترشح پرولاکتین ( </a:t>
            </a:r>
            <a:r>
              <a:rPr lang="en-US" sz="2800" b="1">
                <a:cs typeface="B Nazanin" pitchFamily="2" charset="-78"/>
              </a:rPr>
              <a:t>PIH</a:t>
            </a:r>
            <a:r>
              <a:rPr lang="fa-IR" sz="2800" b="1">
                <a:cs typeface="B Nazanin" pitchFamily="2" charset="-78"/>
              </a:rPr>
              <a:t> یا </a:t>
            </a:r>
            <a:r>
              <a:rPr lang="en-US" sz="2800" b="1">
                <a:cs typeface="B Nazanin" pitchFamily="2" charset="-78"/>
              </a:rPr>
              <a:t>PIF</a:t>
            </a:r>
            <a:r>
              <a:rPr lang="fa-IR" sz="2800" b="1">
                <a:cs typeface="B Nazanin" pitchFamily="2" charset="-78"/>
              </a:rPr>
              <a:t> )</a:t>
            </a:r>
          </a:p>
          <a:p>
            <a:pPr algn="r" rtl="1">
              <a:lnSpc>
                <a:spcPct val="90000"/>
              </a:lnSpc>
            </a:pPr>
            <a:r>
              <a:rPr lang="fa-IR" sz="2800" b="1">
                <a:cs typeface="B Nazanin" pitchFamily="2" charset="-78"/>
              </a:rPr>
              <a:t>هورمون آزادکنننده تیروتروپین ( </a:t>
            </a:r>
            <a:r>
              <a:rPr lang="en-US" sz="2800" b="1">
                <a:cs typeface="B Nazanin" pitchFamily="2" charset="-78"/>
              </a:rPr>
              <a:t>TRH</a:t>
            </a:r>
            <a:r>
              <a:rPr lang="fa-IR" sz="2800" b="1">
                <a:cs typeface="B Nazanin" pitchFamily="2" charset="-78"/>
              </a:rPr>
              <a:t> )</a:t>
            </a:r>
          </a:p>
          <a:p>
            <a:pPr algn="r" rtl="1">
              <a:lnSpc>
                <a:spcPct val="90000"/>
              </a:lnSpc>
            </a:pPr>
            <a:r>
              <a:rPr lang="fa-IR" sz="2800" b="1">
                <a:cs typeface="B Nazanin" pitchFamily="2" charset="-78"/>
              </a:rPr>
              <a:t>هومون آزاد کننده گونادوتروپین ( </a:t>
            </a:r>
            <a:r>
              <a:rPr lang="en-US" sz="2800" b="1">
                <a:cs typeface="B Nazanin" pitchFamily="2" charset="-78"/>
              </a:rPr>
              <a:t>GRH</a:t>
            </a:r>
            <a:r>
              <a:rPr lang="fa-IR" sz="2800" b="1">
                <a:cs typeface="B Nazanin" pitchFamily="2" charset="-78"/>
              </a:rPr>
              <a:t> یا </a:t>
            </a:r>
            <a:r>
              <a:rPr lang="en-US" sz="2800" b="1">
                <a:cs typeface="B Nazanin" pitchFamily="2" charset="-78"/>
              </a:rPr>
              <a:t>GRF</a:t>
            </a:r>
            <a:r>
              <a:rPr lang="fa-IR" sz="2800" b="1">
                <a:cs typeface="B Nazanin" pitchFamily="2" charset="-78"/>
              </a:rPr>
              <a:t> )</a:t>
            </a:r>
          </a:p>
          <a:p>
            <a:pPr algn="r" rtl="1">
              <a:lnSpc>
                <a:spcPct val="90000"/>
              </a:lnSpc>
            </a:pPr>
            <a:r>
              <a:rPr lang="fa-IR" sz="2800" b="1">
                <a:cs typeface="B Nazanin" pitchFamily="2" charset="-78"/>
              </a:rPr>
              <a:t>عامل آزاد کننده هورمون محرک ملانوسیت ( </a:t>
            </a:r>
            <a:r>
              <a:rPr lang="en-US" sz="2800" b="1">
                <a:cs typeface="B Nazanin" pitchFamily="2" charset="-78"/>
              </a:rPr>
              <a:t>MRH</a:t>
            </a:r>
            <a:r>
              <a:rPr lang="fa-IR" sz="2800" b="1">
                <a:cs typeface="B Nazanin" pitchFamily="2" charset="-78"/>
              </a:rPr>
              <a:t> یا</a:t>
            </a:r>
            <a:r>
              <a:rPr lang="en-US" sz="2800" b="1">
                <a:cs typeface="B Nazanin" pitchFamily="2" charset="-78"/>
              </a:rPr>
              <a:t>  ( MRF</a:t>
            </a:r>
            <a:endParaRPr lang="fa-IR" sz="2800" b="1">
              <a:cs typeface="B Nazanin" pitchFamily="2" charset="-78"/>
            </a:endParaRPr>
          </a:p>
          <a:p>
            <a:pPr algn="r" rtl="1">
              <a:lnSpc>
                <a:spcPct val="90000"/>
              </a:lnSpc>
            </a:pPr>
            <a:r>
              <a:rPr lang="fa-IR" sz="2800" b="1">
                <a:cs typeface="B Nazanin" pitchFamily="2" charset="-78"/>
              </a:rPr>
              <a:t>عامل بازدارنده محرک ملانوسیت ( </a:t>
            </a:r>
            <a:r>
              <a:rPr lang="en-US" sz="2800" b="1">
                <a:cs typeface="B Nazanin" pitchFamily="2" charset="-78"/>
              </a:rPr>
              <a:t>MIH</a:t>
            </a:r>
            <a:r>
              <a:rPr lang="fa-IR" sz="2800" b="1">
                <a:cs typeface="B Nazanin" pitchFamily="2" charset="-78"/>
              </a:rPr>
              <a:t> یا </a:t>
            </a:r>
            <a:r>
              <a:rPr lang="en-US" sz="2800" b="1">
                <a:cs typeface="B Nazanin" pitchFamily="2" charset="-78"/>
              </a:rPr>
              <a:t>MIF</a:t>
            </a:r>
            <a:r>
              <a:rPr lang="fa-IR" sz="2800" b="1">
                <a:cs typeface="B Nazanin" pitchFamily="2" charset="-78"/>
              </a:rPr>
              <a:t> )</a:t>
            </a:r>
            <a:endParaRPr lang="en-US" sz="2800" b="1">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1506"/>
                                        </p:tgtEl>
                                        <p:attrNameLst>
                                          <p:attrName>style.visibility</p:attrName>
                                        </p:attrNameLst>
                                      </p:cBhvr>
                                      <p:to>
                                        <p:strVal val="visible"/>
                                      </p:to>
                                    </p:set>
                                    <p:animEffect transition="in" filter="fade">
                                      <p:cBhvr>
                                        <p:cTn id="7" dur="500"/>
                                        <p:tgtEl>
                                          <p:spTgt spid="21506"/>
                                        </p:tgtEl>
                                      </p:cBhvr>
                                    </p:animEffect>
                                    <p:anim calcmode="lin" valueType="num">
                                      <p:cBhvr>
                                        <p:cTn id="8" dur="500" fill="hold"/>
                                        <p:tgtEl>
                                          <p:spTgt spid="21506"/>
                                        </p:tgtEl>
                                        <p:attrNameLst>
                                          <p:attrName>ppt_x</p:attrName>
                                        </p:attrNameLst>
                                      </p:cBhvr>
                                      <p:tavLst>
                                        <p:tav tm="0">
                                          <p:val>
                                            <p:strVal val="#ppt_x-.1"/>
                                          </p:val>
                                        </p:tav>
                                        <p:tav tm="100000">
                                          <p:val>
                                            <p:strVal val="#ppt_x"/>
                                          </p:val>
                                        </p:tav>
                                      </p:tavLst>
                                    </p:anim>
                                    <p:anim calcmode="lin" valueType="num">
                                      <p:cBhvr>
                                        <p:cTn id="9" dur="500" fill="hold"/>
                                        <p:tgtEl>
                                          <p:spTgt spid="21506"/>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1507">
                                            <p:txEl>
                                              <p:pRg st="0" end="0"/>
                                            </p:txEl>
                                          </p:spTgt>
                                        </p:tgtEl>
                                        <p:attrNameLst>
                                          <p:attrName>style.visibility</p:attrName>
                                        </p:attrNameLst>
                                      </p:cBhvr>
                                      <p:to>
                                        <p:strVal val="visible"/>
                                      </p:to>
                                    </p:set>
                                    <p:animEffect transition="in" filter="dissolve">
                                      <p:cBhvr>
                                        <p:cTn id="14" dur="500"/>
                                        <p:tgtEl>
                                          <p:spTgt spid="2150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1507">
                                            <p:txEl>
                                              <p:pRg st="1" end="1"/>
                                            </p:txEl>
                                          </p:spTgt>
                                        </p:tgtEl>
                                        <p:attrNameLst>
                                          <p:attrName>style.visibility</p:attrName>
                                        </p:attrNameLst>
                                      </p:cBhvr>
                                      <p:to>
                                        <p:strVal val="visible"/>
                                      </p:to>
                                    </p:set>
                                    <p:animEffect transition="in" filter="dissolve">
                                      <p:cBhvr>
                                        <p:cTn id="19" dur="500"/>
                                        <p:tgtEl>
                                          <p:spTgt spid="2150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1507">
                                            <p:txEl>
                                              <p:pRg st="2" end="2"/>
                                            </p:txEl>
                                          </p:spTgt>
                                        </p:tgtEl>
                                        <p:attrNameLst>
                                          <p:attrName>style.visibility</p:attrName>
                                        </p:attrNameLst>
                                      </p:cBhvr>
                                      <p:to>
                                        <p:strVal val="visible"/>
                                      </p:to>
                                    </p:set>
                                    <p:animEffect transition="in" filter="dissolve">
                                      <p:cBhvr>
                                        <p:cTn id="24" dur="500"/>
                                        <p:tgtEl>
                                          <p:spTgt spid="2150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21507">
                                            <p:txEl>
                                              <p:pRg st="3" end="3"/>
                                            </p:txEl>
                                          </p:spTgt>
                                        </p:tgtEl>
                                        <p:attrNameLst>
                                          <p:attrName>style.visibility</p:attrName>
                                        </p:attrNameLst>
                                      </p:cBhvr>
                                      <p:to>
                                        <p:strVal val="visible"/>
                                      </p:to>
                                    </p:set>
                                    <p:animEffect transition="in" filter="dissolve">
                                      <p:cBhvr>
                                        <p:cTn id="29" dur="500"/>
                                        <p:tgtEl>
                                          <p:spTgt spid="21507">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21507">
                                            <p:txEl>
                                              <p:pRg st="4" end="4"/>
                                            </p:txEl>
                                          </p:spTgt>
                                        </p:tgtEl>
                                        <p:attrNameLst>
                                          <p:attrName>style.visibility</p:attrName>
                                        </p:attrNameLst>
                                      </p:cBhvr>
                                      <p:to>
                                        <p:strVal val="visible"/>
                                      </p:to>
                                    </p:set>
                                    <p:animEffect transition="in" filter="dissolve">
                                      <p:cBhvr>
                                        <p:cTn id="34" dur="500"/>
                                        <p:tgtEl>
                                          <p:spTgt spid="21507">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21507">
                                            <p:txEl>
                                              <p:pRg st="5" end="5"/>
                                            </p:txEl>
                                          </p:spTgt>
                                        </p:tgtEl>
                                        <p:attrNameLst>
                                          <p:attrName>style.visibility</p:attrName>
                                        </p:attrNameLst>
                                      </p:cBhvr>
                                      <p:to>
                                        <p:strVal val="visible"/>
                                      </p:to>
                                    </p:set>
                                    <p:animEffect transition="in" filter="dissolve">
                                      <p:cBhvr>
                                        <p:cTn id="39" dur="500"/>
                                        <p:tgtEl>
                                          <p:spTgt spid="21507">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21507">
                                            <p:txEl>
                                              <p:pRg st="6" end="6"/>
                                            </p:txEl>
                                          </p:spTgt>
                                        </p:tgtEl>
                                        <p:attrNameLst>
                                          <p:attrName>style.visibility</p:attrName>
                                        </p:attrNameLst>
                                      </p:cBhvr>
                                      <p:to>
                                        <p:strVal val="visible"/>
                                      </p:to>
                                    </p:set>
                                    <p:animEffect transition="in" filter="dissolve">
                                      <p:cBhvr>
                                        <p:cTn id="44" dur="500"/>
                                        <p:tgtEl>
                                          <p:spTgt spid="21507">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21507">
                                            <p:txEl>
                                              <p:pRg st="7" end="7"/>
                                            </p:txEl>
                                          </p:spTgt>
                                        </p:tgtEl>
                                        <p:attrNameLst>
                                          <p:attrName>style.visibility</p:attrName>
                                        </p:attrNameLst>
                                      </p:cBhvr>
                                      <p:to>
                                        <p:strVal val="visible"/>
                                      </p:to>
                                    </p:set>
                                    <p:animEffect transition="in" filter="dissolve">
                                      <p:cBhvr>
                                        <p:cTn id="49" dur="500"/>
                                        <p:tgtEl>
                                          <p:spTgt spid="21507">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nodeType="clickEffect">
                                  <p:stCondLst>
                                    <p:cond delay="0"/>
                                  </p:stCondLst>
                                  <p:childTnLst>
                                    <p:set>
                                      <p:cBhvr>
                                        <p:cTn id="53" dur="1" fill="hold">
                                          <p:stCondLst>
                                            <p:cond delay="0"/>
                                          </p:stCondLst>
                                        </p:cTn>
                                        <p:tgtEl>
                                          <p:spTgt spid="21507">
                                            <p:txEl>
                                              <p:pRg st="8" end="8"/>
                                            </p:txEl>
                                          </p:spTgt>
                                        </p:tgtEl>
                                        <p:attrNameLst>
                                          <p:attrName>style.visibility</p:attrName>
                                        </p:attrNameLst>
                                      </p:cBhvr>
                                      <p:to>
                                        <p:strVal val="visible"/>
                                      </p:to>
                                    </p:set>
                                    <p:animEffect transition="in" filter="dissolve">
                                      <p:cBhvr>
                                        <p:cTn id="54" dur="500"/>
                                        <p:tgtEl>
                                          <p:spTgt spid="2150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scan0014"/>
          <p:cNvPicPr>
            <a:picLocks noGrp="1" noChangeAspect="1" noChangeArrowheads="1"/>
          </p:cNvPicPr>
          <p:nvPr>
            <p:ph type="body" idx="1"/>
          </p:nvPr>
        </p:nvPicPr>
        <p:blipFill>
          <a:blip r:embed="rId2" cstate="print">
            <a:lum bright="-20000" contrast="32000"/>
          </a:blip>
          <a:srcRect/>
          <a:stretch>
            <a:fillRect/>
          </a:stretch>
        </p:blipFill>
        <p:spPr>
          <a:xfrm>
            <a:off x="0" y="258763"/>
            <a:ext cx="9144000" cy="6599237"/>
          </a:xfrm>
          <a:solidFill>
            <a:schemeClr val="bg1"/>
          </a:solid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500" fill="hold"/>
                                        <p:tgtEl>
                                          <p:spTgt spid="22530"/>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2530"/>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2530"/>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25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fa-IR" b="1">
                <a:cs typeface="B Nazanin" pitchFamily="2" charset="-78"/>
              </a:rPr>
              <a:t>هومونهای هیپوفیز قدامی</a:t>
            </a:r>
            <a:endParaRPr lang="en-US" b="1">
              <a:cs typeface="B Nazanin" pitchFamily="2" charset="-78"/>
            </a:endParaRPr>
          </a:p>
        </p:txBody>
      </p:sp>
      <p:sp>
        <p:nvSpPr>
          <p:cNvPr id="27651" name="Rectangle 3"/>
          <p:cNvSpPr>
            <a:spLocks noGrp="1" noChangeArrowheads="1"/>
          </p:cNvSpPr>
          <p:nvPr>
            <p:ph type="body" idx="1"/>
          </p:nvPr>
        </p:nvSpPr>
        <p:spPr/>
        <p:txBody>
          <a:bodyPr/>
          <a:lstStyle/>
          <a:p>
            <a:pPr algn="r" rtl="1">
              <a:lnSpc>
                <a:spcPct val="90000"/>
              </a:lnSpc>
              <a:buFontTx/>
              <a:buNone/>
            </a:pPr>
            <a:r>
              <a:rPr lang="fa-IR" b="1">
                <a:cs typeface="B Nazanin" pitchFamily="2" charset="-78"/>
              </a:rPr>
              <a:t>پرولاکتین</a:t>
            </a:r>
          </a:p>
          <a:p>
            <a:pPr algn="r" rtl="1">
              <a:lnSpc>
                <a:spcPct val="90000"/>
              </a:lnSpc>
            </a:pPr>
            <a:r>
              <a:rPr lang="fa-IR">
                <a:cs typeface="B Nazanin" pitchFamily="2" charset="-78"/>
              </a:rPr>
              <a:t>از سلولهای لاکوتروپ ترشح می شود.</a:t>
            </a:r>
          </a:p>
          <a:p>
            <a:pPr algn="r" rtl="1">
              <a:lnSpc>
                <a:spcPct val="90000"/>
              </a:lnSpc>
            </a:pPr>
            <a:r>
              <a:rPr lang="fa-IR">
                <a:cs typeface="B Nazanin" pitchFamily="2" charset="-78"/>
              </a:rPr>
              <a:t>به این هورمون ماموتروپین یا لوتئوتروپین نیز می گویند.</a:t>
            </a:r>
          </a:p>
          <a:p>
            <a:pPr algn="r" rtl="1">
              <a:lnSpc>
                <a:spcPct val="90000"/>
              </a:lnSpc>
            </a:pPr>
            <a:r>
              <a:rPr lang="fa-IR">
                <a:cs typeface="B Nazanin" pitchFamily="2" charset="-78"/>
              </a:rPr>
              <a:t>با مکیدن شیر توسط کودک و تحریک گیرنده های عصبی نوک پستان ترشح آن تحریک می شود.</a:t>
            </a:r>
          </a:p>
          <a:p>
            <a:pPr algn="r" rtl="1">
              <a:lnSpc>
                <a:spcPct val="90000"/>
              </a:lnSpc>
            </a:pPr>
            <a:r>
              <a:rPr lang="fa-IR">
                <a:cs typeface="B Nazanin" pitchFamily="2" charset="-78"/>
              </a:rPr>
              <a:t>گیرنده های این هورمون علاوه بر سلولهای شیر ساز نوک پستان در کبد، کلیه و غدد جنسی نیز دیده می شود.</a:t>
            </a:r>
          </a:p>
          <a:p>
            <a:pPr algn="r" rtl="1">
              <a:lnSpc>
                <a:spcPct val="90000"/>
              </a:lnSpc>
            </a:pPr>
            <a:r>
              <a:rPr lang="fa-IR">
                <a:cs typeface="B Nazanin" pitchFamily="2" charset="-78"/>
              </a:rPr>
              <a:t>در مردان نیز این هورمون وجود دارد ولی هنوز نقشی برای آن شناخته نشده است.</a:t>
            </a: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7650"/>
                                        </p:tgtEl>
                                        <p:attrNameLst>
                                          <p:attrName>style.visibility</p:attrName>
                                        </p:attrNameLst>
                                      </p:cBhvr>
                                      <p:to>
                                        <p:strVal val="visible"/>
                                      </p:to>
                                    </p:set>
                                    <p:animEffect transition="in" filter="fade">
                                      <p:cBhvr>
                                        <p:cTn id="7" dur="500"/>
                                        <p:tgtEl>
                                          <p:spTgt spid="27650"/>
                                        </p:tgtEl>
                                      </p:cBhvr>
                                    </p:animEffect>
                                    <p:anim calcmode="lin" valueType="num">
                                      <p:cBhvr>
                                        <p:cTn id="8" dur="500" fill="hold"/>
                                        <p:tgtEl>
                                          <p:spTgt spid="27650"/>
                                        </p:tgtEl>
                                        <p:attrNameLst>
                                          <p:attrName>ppt_x</p:attrName>
                                        </p:attrNameLst>
                                      </p:cBhvr>
                                      <p:tavLst>
                                        <p:tav tm="0">
                                          <p:val>
                                            <p:strVal val="#ppt_x-.1"/>
                                          </p:val>
                                        </p:tav>
                                        <p:tav tm="100000">
                                          <p:val>
                                            <p:strVal val="#ppt_x"/>
                                          </p:val>
                                        </p:tav>
                                      </p:tavLst>
                                    </p:anim>
                                    <p:anim calcmode="lin" valueType="num">
                                      <p:cBhvr>
                                        <p:cTn id="9" dur="500" fill="hold"/>
                                        <p:tgtEl>
                                          <p:spTgt spid="27650"/>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7651">
                                            <p:txEl>
                                              <p:pRg st="0" end="0"/>
                                            </p:txEl>
                                          </p:spTgt>
                                        </p:tgtEl>
                                        <p:attrNameLst>
                                          <p:attrName>style.visibility</p:attrName>
                                        </p:attrNameLst>
                                      </p:cBhvr>
                                      <p:to>
                                        <p:strVal val="visible"/>
                                      </p:to>
                                    </p:set>
                                    <p:animEffect transition="in" filter="dissolve">
                                      <p:cBhvr>
                                        <p:cTn id="14" dur="500"/>
                                        <p:tgtEl>
                                          <p:spTgt spid="2765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7651">
                                            <p:txEl>
                                              <p:pRg st="1" end="1"/>
                                            </p:txEl>
                                          </p:spTgt>
                                        </p:tgtEl>
                                        <p:attrNameLst>
                                          <p:attrName>style.visibility</p:attrName>
                                        </p:attrNameLst>
                                      </p:cBhvr>
                                      <p:to>
                                        <p:strVal val="visible"/>
                                      </p:to>
                                    </p:set>
                                    <p:animEffect transition="in" filter="dissolve">
                                      <p:cBhvr>
                                        <p:cTn id="19" dur="500"/>
                                        <p:tgtEl>
                                          <p:spTgt spid="27651">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7651">
                                            <p:txEl>
                                              <p:pRg st="2" end="2"/>
                                            </p:txEl>
                                          </p:spTgt>
                                        </p:tgtEl>
                                        <p:attrNameLst>
                                          <p:attrName>style.visibility</p:attrName>
                                        </p:attrNameLst>
                                      </p:cBhvr>
                                      <p:to>
                                        <p:strVal val="visible"/>
                                      </p:to>
                                    </p:set>
                                    <p:animEffect transition="in" filter="dissolve">
                                      <p:cBhvr>
                                        <p:cTn id="24" dur="500"/>
                                        <p:tgtEl>
                                          <p:spTgt spid="2765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27651">
                                            <p:txEl>
                                              <p:pRg st="3" end="3"/>
                                            </p:txEl>
                                          </p:spTgt>
                                        </p:tgtEl>
                                        <p:attrNameLst>
                                          <p:attrName>style.visibility</p:attrName>
                                        </p:attrNameLst>
                                      </p:cBhvr>
                                      <p:to>
                                        <p:strVal val="visible"/>
                                      </p:to>
                                    </p:set>
                                    <p:animEffect transition="in" filter="dissolve">
                                      <p:cBhvr>
                                        <p:cTn id="29" dur="500"/>
                                        <p:tgtEl>
                                          <p:spTgt spid="27651">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27651">
                                            <p:txEl>
                                              <p:pRg st="4" end="4"/>
                                            </p:txEl>
                                          </p:spTgt>
                                        </p:tgtEl>
                                        <p:attrNameLst>
                                          <p:attrName>style.visibility</p:attrName>
                                        </p:attrNameLst>
                                      </p:cBhvr>
                                      <p:to>
                                        <p:strVal val="visible"/>
                                      </p:to>
                                    </p:set>
                                    <p:animEffect transition="in" filter="dissolve">
                                      <p:cBhvr>
                                        <p:cTn id="34" dur="500"/>
                                        <p:tgtEl>
                                          <p:spTgt spid="27651">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27651">
                                            <p:txEl>
                                              <p:pRg st="5" end="5"/>
                                            </p:txEl>
                                          </p:spTgt>
                                        </p:tgtEl>
                                        <p:attrNameLst>
                                          <p:attrName>style.visibility</p:attrName>
                                        </p:attrNameLst>
                                      </p:cBhvr>
                                      <p:to>
                                        <p:strVal val="visible"/>
                                      </p:to>
                                    </p:set>
                                    <p:animEffect transition="in" filter="dissolve">
                                      <p:cBhvr>
                                        <p:cTn id="39" dur="500"/>
                                        <p:tgtEl>
                                          <p:spTgt spid="276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fa-IR" b="1">
                <a:cs typeface="B Nazanin" pitchFamily="2" charset="-78"/>
              </a:rPr>
              <a:t>هورمونهای هیپوفیز قدامی</a:t>
            </a:r>
            <a:endParaRPr lang="en-US" b="1">
              <a:cs typeface="B Nazanin" pitchFamily="2" charset="-78"/>
            </a:endParaRPr>
          </a:p>
        </p:txBody>
      </p:sp>
      <p:sp>
        <p:nvSpPr>
          <p:cNvPr id="28675" name="Rectangle 3"/>
          <p:cNvSpPr>
            <a:spLocks noGrp="1" noChangeArrowheads="1"/>
          </p:cNvSpPr>
          <p:nvPr>
            <p:ph type="body" idx="1"/>
          </p:nvPr>
        </p:nvSpPr>
        <p:spPr/>
        <p:txBody>
          <a:bodyPr/>
          <a:lstStyle/>
          <a:p>
            <a:pPr algn="r" rtl="1">
              <a:lnSpc>
                <a:spcPct val="90000"/>
              </a:lnSpc>
              <a:buFontTx/>
              <a:buNone/>
            </a:pPr>
            <a:r>
              <a:rPr lang="fa-IR" sz="2800" b="1">
                <a:cs typeface="B Nazanin" pitchFamily="2" charset="-78"/>
              </a:rPr>
              <a:t>هورمون محرک تیروئید یا تیروتروپین</a:t>
            </a:r>
          </a:p>
          <a:p>
            <a:pPr algn="r" rtl="1">
              <a:lnSpc>
                <a:spcPct val="90000"/>
              </a:lnSpc>
            </a:pPr>
            <a:r>
              <a:rPr lang="fa-IR" sz="2800">
                <a:cs typeface="B Nazanin" pitchFamily="2" charset="-78"/>
              </a:rPr>
              <a:t>این هورمون بر یاخته های هورمون ساز تأثیر گذاشته تعداد، قطر یاخته ها و میزان ترشح آنها را افزایش می دهد.</a:t>
            </a:r>
          </a:p>
          <a:p>
            <a:pPr algn="r" rtl="1">
              <a:lnSpc>
                <a:spcPct val="90000"/>
              </a:lnSpc>
            </a:pPr>
            <a:r>
              <a:rPr lang="fa-IR" sz="2800">
                <a:cs typeface="B Nazanin" pitchFamily="2" charset="-78"/>
              </a:rPr>
              <a:t>تحت تأثیر این هورمون ساخته شدن هورمونهای تیروئید و تری یدوتیرونین افزایش می یابد.</a:t>
            </a:r>
          </a:p>
          <a:p>
            <a:pPr algn="r" rtl="1">
              <a:lnSpc>
                <a:spcPct val="90000"/>
              </a:lnSpc>
            </a:pPr>
            <a:r>
              <a:rPr lang="fa-IR" sz="2800">
                <a:cs typeface="B Nazanin" pitchFamily="2" charset="-78"/>
              </a:rPr>
              <a:t>مقدار هورمون تیروئید در خون بر هیپوفیز و هیپوتالاموس اثر کرده و میزان ترشح تیروتروپین را به روش فیدبک منفی کنترل می نماید.</a:t>
            </a:r>
          </a:p>
          <a:p>
            <a:pPr algn="r" rtl="1">
              <a:lnSpc>
                <a:spcPct val="90000"/>
              </a:lnSpc>
            </a:pPr>
            <a:r>
              <a:rPr lang="fa-IR" sz="2800">
                <a:cs typeface="B Nazanin" pitchFamily="2" charset="-78"/>
              </a:rPr>
              <a:t>افزایش سوماتوستاتین سبب کاهش ترشح هورمون محرک تیروئید می شود.</a:t>
            </a:r>
          </a:p>
          <a:p>
            <a:pPr algn="r" rtl="1">
              <a:lnSpc>
                <a:spcPct val="90000"/>
              </a:lnSpc>
            </a:pPr>
            <a:r>
              <a:rPr lang="fa-IR" sz="2800">
                <a:cs typeface="B Nazanin" pitchFamily="2" charset="-78"/>
              </a:rPr>
              <a:t>سرما عاملی است برای بالا رفتن میزان تیروتروپین.</a:t>
            </a:r>
            <a:endParaRPr lang="en-US" sz="280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8674"/>
                                        </p:tgtEl>
                                        <p:attrNameLst>
                                          <p:attrName>style.visibility</p:attrName>
                                        </p:attrNameLst>
                                      </p:cBhvr>
                                      <p:to>
                                        <p:strVal val="visible"/>
                                      </p:to>
                                    </p:set>
                                    <p:animEffect transition="in" filter="fade">
                                      <p:cBhvr>
                                        <p:cTn id="7" dur="500"/>
                                        <p:tgtEl>
                                          <p:spTgt spid="28674"/>
                                        </p:tgtEl>
                                      </p:cBhvr>
                                    </p:animEffect>
                                    <p:anim calcmode="lin" valueType="num">
                                      <p:cBhvr>
                                        <p:cTn id="8" dur="500" fill="hold"/>
                                        <p:tgtEl>
                                          <p:spTgt spid="28674"/>
                                        </p:tgtEl>
                                        <p:attrNameLst>
                                          <p:attrName>ppt_x</p:attrName>
                                        </p:attrNameLst>
                                      </p:cBhvr>
                                      <p:tavLst>
                                        <p:tav tm="0">
                                          <p:val>
                                            <p:strVal val="#ppt_x-.1"/>
                                          </p:val>
                                        </p:tav>
                                        <p:tav tm="100000">
                                          <p:val>
                                            <p:strVal val="#ppt_x"/>
                                          </p:val>
                                        </p:tav>
                                      </p:tavLst>
                                    </p:anim>
                                    <p:anim calcmode="lin" valueType="num">
                                      <p:cBhvr>
                                        <p:cTn id="9" dur="500" fill="hold"/>
                                        <p:tgtEl>
                                          <p:spTgt spid="2867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8675">
                                            <p:txEl>
                                              <p:pRg st="0" end="0"/>
                                            </p:txEl>
                                          </p:spTgt>
                                        </p:tgtEl>
                                        <p:attrNameLst>
                                          <p:attrName>style.visibility</p:attrName>
                                        </p:attrNameLst>
                                      </p:cBhvr>
                                      <p:to>
                                        <p:strVal val="visible"/>
                                      </p:to>
                                    </p:set>
                                    <p:animEffect transition="in" filter="dissolve">
                                      <p:cBhvr>
                                        <p:cTn id="14" dur="500"/>
                                        <p:tgtEl>
                                          <p:spTgt spid="2867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8675">
                                            <p:txEl>
                                              <p:pRg st="1" end="1"/>
                                            </p:txEl>
                                          </p:spTgt>
                                        </p:tgtEl>
                                        <p:attrNameLst>
                                          <p:attrName>style.visibility</p:attrName>
                                        </p:attrNameLst>
                                      </p:cBhvr>
                                      <p:to>
                                        <p:strVal val="visible"/>
                                      </p:to>
                                    </p:set>
                                    <p:animEffect transition="in" filter="dissolve">
                                      <p:cBhvr>
                                        <p:cTn id="19" dur="500"/>
                                        <p:tgtEl>
                                          <p:spTgt spid="2867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8675">
                                            <p:txEl>
                                              <p:pRg st="2" end="2"/>
                                            </p:txEl>
                                          </p:spTgt>
                                        </p:tgtEl>
                                        <p:attrNameLst>
                                          <p:attrName>style.visibility</p:attrName>
                                        </p:attrNameLst>
                                      </p:cBhvr>
                                      <p:to>
                                        <p:strVal val="visible"/>
                                      </p:to>
                                    </p:set>
                                    <p:animEffect transition="in" filter="dissolve">
                                      <p:cBhvr>
                                        <p:cTn id="24" dur="500"/>
                                        <p:tgtEl>
                                          <p:spTgt spid="2867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28675">
                                            <p:txEl>
                                              <p:pRg st="3" end="3"/>
                                            </p:txEl>
                                          </p:spTgt>
                                        </p:tgtEl>
                                        <p:attrNameLst>
                                          <p:attrName>style.visibility</p:attrName>
                                        </p:attrNameLst>
                                      </p:cBhvr>
                                      <p:to>
                                        <p:strVal val="visible"/>
                                      </p:to>
                                    </p:set>
                                    <p:animEffect transition="in" filter="dissolve">
                                      <p:cBhvr>
                                        <p:cTn id="29" dur="500"/>
                                        <p:tgtEl>
                                          <p:spTgt spid="28675">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28675">
                                            <p:txEl>
                                              <p:pRg st="4" end="4"/>
                                            </p:txEl>
                                          </p:spTgt>
                                        </p:tgtEl>
                                        <p:attrNameLst>
                                          <p:attrName>style.visibility</p:attrName>
                                        </p:attrNameLst>
                                      </p:cBhvr>
                                      <p:to>
                                        <p:strVal val="visible"/>
                                      </p:to>
                                    </p:set>
                                    <p:animEffect transition="in" filter="dissolve">
                                      <p:cBhvr>
                                        <p:cTn id="34" dur="500"/>
                                        <p:tgtEl>
                                          <p:spTgt spid="28675">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28675">
                                            <p:txEl>
                                              <p:pRg st="5" end="5"/>
                                            </p:txEl>
                                          </p:spTgt>
                                        </p:tgtEl>
                                        <p:attrNameLst>
                                          <p:attrName>style.visibility</p:attrName>
                                        </p:attrNameLst>
                                      </p:cBhvr>
                                      <p:to>
                                        <p:strVal val="visible"/>
                                      </p:to>
                                    </p:set>
                                    <p:animEffect transition="in" filter="dissolve">
                                      <p:cBhvr>
                                        <p:cTn id="39" dur="500"/>
                                        <p:tgtEl>
                                          <p:spTgt spid="2867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fa-IR" b="1">
                <a:cs typeface="B Nazanin" pitchFamily="2" charset="-78"/>
              </a:rPr>
              <a:t>هورمونهای هیپوفیز قدامی</a:t>
            </a:r>
            <a:endParaRPr lang="en-US" b="1">
              <a:cs typeface="B Nazanin" pitchFamily="2" charset="-78"/>
            </a:endParaRPr>
          </a:p>
        </p:txBody>
      </p:sp>
      <p:sp>
        <p:nvSpPr>
          <p:cNvPr id="29699" name="Rectangle 3"/>
          <p:cNvSpPr>
            <a:spLocks noGrp="1" noChangeArrowheads="1"/>
          </p:cNvSpPr>
          <p:nvPr>
            <p:ph type="body" idx="1"/>
          </p:nvPr>
        </p:nvSpPr>
        <p:spPr/>
        <p:txBody>
          <a:bodyPr/>
          <a:lstStyle/>
          <a:p>
            <a:pPr algn="r" rtl="1">
              <a:buFontTx/>
              <a:buNone/>
            </a:pPr>
            <a:r>
              <a:rPr lang="fa-IR" b="1">
                <a:cs typeface="B Nazanin" pitchFamily="2" charset="-78"/>
              </a:rPr>
              <a:t>هومون محرک بخش قشری غده فوق کلیوی یا آدرنوکورتیکوتروپین ( </a:t>
            </a:r>
            <a:r>
              <a:rPr lang="en-US" b="1">
                <a:cs typeface="B Nazanin" pitchFamily="2" charset="-78"/>
              </a:rPr>
              <a:t>ACTH</a:t>
            </a:r>
            <a:r>
              <a:rPr lang="fa-IR" b="1">
                <a:cs typeface="B Nazanin" pitchFamily="2" charset="-78"/>
              </a:rPr>
              <a:t> )</a:t>
            </a:r>
          </a:p>
          <a:p>
            <a:pPr algn="r" rtl="1"/>
            <a:r>
              <a:rPr lang="fa-IR">
                <a:cs typeface="B Nazanin" pitchFamily="2" charset="-78"/>
              </a:rPr>
              <a:t>این هومون سبب تحریک ترشح گلوکوکورتیکوئیدها از بخش قشری غده فوق کلیوی می شود.</a:t>
            </a:r>
          </a:p>
          <a:p>
            <a:pPr algn="r" rtl="1"/>
            <a:r>
              <a:rPr lang="fa-IR">
                <a:cs typeface="B Nazanin" pitchFamily="2" charset="-78"/>
              </a:rPr>
              <a:t>افزایش بیش از اندازه این هورمون سبب بیماری کوشینگ می شود که ضعف درسیستم ایمنی را باعث می شود.</a:t>
            </a:r>
          </a:p>
          <a:p>
            <a:pPr algn="r" rtl="1"/>
            <a:r>
              <a:rPr lang="fa-IR">
                <a:cs typeface="B Nazanin" pitchFamily="2" charset="-78"/>
              </a:rPr>
              <a:t>میزان این هورمون به روش فیدبک منفی تنظیم می شود.</a:t>
            </a:r>
          </a:p>
          <a:p>
            <a:pPr>
              <a:buFontTx/>
              <a:buNone/>
            </a:pPr>
            <a:endParaRPr lang="en-US">
              <a:cs typeface="B Nazanin" pitchFamily="2" charset="-78"/>
            </a:endParaRPr>
          </a:p>
          <a:p>
            <a:pPr>
              <a:buFontTx/>
              <a:buNone/>
            </a:pP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9698"/>
                                        </p:tgtEl>
                                        <p:attrNameLst>
                                          <p:attrName>style.visibility</p:attrName>
                                        </p:attrNameLst>
                                      </p:cBhvr>
                                      <p:to>
                                        <p:strVal val="visible"/>
                                      </p:to>
                                    </p:set>
                                    <p:animEffect transition="in" filter="fade">
                                      <p:cBhvr>
                                        <p:cTn id="7" dur="500"/>
                                        <p:tgtEl>
                                          <p:spTgt spid="29698"/>
                                        </p:tgtEl>
                                      </p:cBhvr>
                                    </p:animEffect>
                                    <p:anim calcmode="lin" valueType="num">
                                      <p:cBhvr>
                                        <p:cTn id="8" dur="500" fill="hold"/>
                                        <p:tgtEl>
                                          <p:spTgt spid="29698"/>
                                        </p:tgtEl>
                                        <p:attrNameLst>
                                          <p:attrName>ppt_x</p:attrName>
                                        </p:attrNameLst>
                                      </p:cBhvr>
                                      <p:tavLst>
                                        <p:tav tm="0">
                                          <p:val>
                                            <p:strVal val="#ppt_x-.1"/>
                                          </p:val>
                                        </p:tav>
                                        <p:tav tm="100000">
                                          <p:val>
                                            <p:strVal val="#ppt_x"/>
                                          </p:val>
                                        </p:tav>
                                      </p:tavLst>
                                    </p:anim>
                                    <p:anim calcmode="lin" valueType="num">
                                      <p:cBhvr>
                                        <p:cTn id="9" dur="500" fill="hold"/>
                                        <p:tgtEl>
                                          <p:spTgt spid="29698"/>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29699">
                                            <p:txEl>
                                              <p:pRg st="0" end="0"/>
                                            </p:txEl>
                                          </p:spTgt>
                                        </p:tgtEl>
                                        <p:attrNameLst>
                                          <p:attrName>style.visibility</p:attrName>
                                        </p:attrNameLst>
                                      </p:cBhvr>
                                      <p:to>
                                        <p:strVal val="visible"/>
                                      </p:to>
                                    </p:set>
                                    <p:animEffect transition="in" filter="dissolve">
                                      <p:cBhvr>
                                        <p:cTn id="14" dur="500"/>
                                        <p:tgtEl>
                                          <p:spTgt spid="2969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9699">
                                            <p:txEl>
                                              <p:pRg st="1" end="1"/>
                                            </p:txEl>
                                          </p:spTgt>
                                        </p:tgtEl>
                                        <p:attrNameLst>
                                          <p:attrName>style.visibility</p:attrName>
                                        </p:attrNameLst>
                                      </p:cBhvr>
                                      <p:to>
                                        <p:strVal val="visible"/>
                                      </p:to>
                                    </p:set>
                                    <p:animEffect transition="in" filter="dissolve">
                                      <p:cBhvr>
                                        <p:cTn id="19" dur="500"/>
                                        <p:tgtEl>
                                          <p:spTgt spid="2969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9699">
                                            <p:txEl>
                                              <p:pRg st="2" end="2"/>
                                            </p:txEl>
                                          </p:spTgt>
                                        </p:tgtEl>
                                        <p:attrNameLst>
                                          <p:attrName>style.visibility</p:attrName>
                                        </p:attrNameLst>
                                      </p:cBhvr>
                                      <p:to>
                                        <p:strVal val="visible"/>
                                      </p:to>
                                    </p:set>
                                    <p:animEffect transition="in" filter="dissolve">
                                      <p:cBhvr>
                                        <p:cTn id="24" dur="500"/>
                                        <p:tgtEl>
                                          <p:spTgt spid="2969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29699">
                                            <p:txEl>
                                              <p:pRg st="3" end="3"/>
                                            </p:txEl>
                                          </p:spTgt>
                                        </p:tgtEl>
                                        <p:attrNameLst>
                                          <p:attrName>style.visibility</p:attrName>
                                        </p:attrNameLst>
                                      </p:cBhvr>
                                      <p:to>
                                        <p:strVal val="visible"/>
                                      </p:to>
                                    </p:set>
                                    <p:animEffect transition="in" filter="dissolve">
                                      <p:cBhvr>
                                        <p:cTn id="29" dur="500"/>
                                        <p:tgtEl>
                                          <p:spTgt spid="296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fa-IR" sz="4000" b="1">
                <a:cs typeface="B Nazanin" pitchFamily="2" charset="-78"/>
              </a:rPr>
              <a:t>هورمونهای هیپوفیز قدامی</a:t>
            </a:r>
            <a:br>
              <a:rPr lang="fa-IR" sz="4000" b="1">
                <a:cs typeface="B Nazanin" pitchFamily="2" charset="-78"/>
              </a:rPr>
            </a:br>
            <a:endParaRPr lang="en-US" sz="4000" b="1">
              <a:cs typeface="B Nazanin" pitchFamily="2" charset="-78"/>
            </a:endParaRPr>
          </a:p>
        </p:txBody>
      </p:sp>
      <p:sp>
        <p:nvSpPr>
          <p:cNvPr id="31747" name="Rectangle 3"/>
          <p:cNvSpPr>
            <a:spLocks noGrp="1" noChangeArrowheads="1"/>
          </p:cNvSpPr>
          <p:nvPr>
            <p:ph type="body" idx="1"/>
          </p:nvPr>
        </p:nvSpPr>
        <p:spPr/>
        <p:txBody>
          <a:bodyPr/>
          <a:lstStyle/>
          <a:p>
            <a:pPr algn="r" rtl="1">
              <a:buFontTx/>
              <a:buNone/>
            </a:pPr>
            <a:r>
              <a:rPr lang="fa-IR" sz="2800" b="1">
                <a:cs typeface="B Nazanin" pitchFamily="2" charset="-78"/>
              </a:rPr>
              <a:t>هورمونهای محرک غدد جنسی یا گونادوتروپین ها</a:t>
            </a:r>
          </a:p>
          <a:p>
            <a:pPr algn="r" rtl="1"/>
            <a:r>
              <a:rPr lang="fa-IR" sz="2800">
                <a:cs typeface="B Nazanin" pitchFamily="2" charset="-78"/>
              </a:rPr>
              <a:t>شامل دو هورمون </a:t>
            </a:r>
            <a:r>
              <a:rPr lang="en-US" sz="2800">
                <a:cs typeface="B Nazanin" pitchFamily="2" charset="-78"/>
              </a:rPr>
              <a:t>FSH</a:t>
            </a:r>
            <a:r>
              <a:rPr lang="fa-IR" sz="2800">
                <a:cs typeface="B Nazanin" pitchFamily="2" charset="-78"/>
              </a:rPr>
              <a:t> ( محرک فولیکولی ) و لوتئینی ( </a:t>
            </a:r>
            <a:r>
              <a:rPr lang="en-US" sz="2800">
                <a:cs typeface="B Nazanin" pitchFamily="2" charset="-78"/>
              </a:rPr>
              <a:t>LH</a:t>
            </a:r>
            <a:r>
              <a:rPr lang="fa-IR" sz="2800">
                <a:cs typeface="B Nazanin" pitchFamily="2" charset="-78"/>
              </a:rPr>
              <a:t> ) است.</a:t>
            </a:r>
          </a:p>
          <a:p>
            <a:pPr algn="r" rtl="1"/>
            <a:r>
              <a:rPr lang="fa-IR" sz="2800">
                <a:cs typeface="B Nazanin" pitchFamily="2" charset="-78"/>
              </a:rPr>
              <a:t>هورمون </a:t>
            </a:r>
            <a:r>
              <a:rPr lang="en-US" sz="2800">
                <a:cs typeface="B Nazanin" pitchFamily="2" charset="-78"/>
              </a:rPr>
              <a:t>FSH</a:t>
            </a:r>
            <a:r>
              <a:rPr lang="fa-IR" sz="2800">
                <a:cs typeface="B Nazanin" pitchFamily="2" charset="-78"/>
              </a:rPr>
              <a:t> در مردان سبب تکمیل دوره اسپرماتوزوئیدی در لوله های منی ساز می شود.</a:t>
            </a:r>
          </a:p>
          <a:p>
            <a:pPr algn="r" rtl="1"/>
            <a:r>
              <a:rPr lang="fa-IR" sz="2800">
                <a:cs typeface="B Nazanin" pitchFamily="2" charset="-78"/>
              </a:rPr>
              <a:t>هومون لوتئینی در مردان سبب تحریک سلولهای بینابینی یا لیدیگ در بیضه ها می شود و ترشح تستوسترون به وسیله آنها صورت می گیرد.</a:t>
            </a:r>
          </a:p>
          <a:p>
            <a:pPr algn="r" rtl="1"/>
            <a:r>
              <a:rPr lang="fa-IR" sz="2800">
                <a:cs typeface="B Nazanin" pitchFamily="2" charset="-78"/>
              </a:rPr>
              <a:t>در زنان </a:t>
            </a:r>
            <a:r>
              <a:rPr lang="en-US" sz="2800">
                <a:cs typeface="B Nazanin" pitchFamily="2" charset="-78"/>
              </a:rPr>
              <a:t>FSH</a:t>
            </a:r>
            <a:r>
              <a:rPr lang="fa-IR" sz="2800">
                <a:cs typeface="B Nazanin" pitchFamily="2" charset="-78"/>
              </a:rPr>
              <a:t> و هومون لوتئینی سبب ایجاد دوره جنسی می شوند.</a:t>
            </a:r>
          </a:p>
          <a:p>
            <a:pPr algn="r" rtl="1"/>
            <a:r>
              <a:rPr lang="en-US" sz="2800">
                <a:cs typeface="B Nazanin" pitchFamily="2" charset="-78"/>
              </a:rPr>
              <a:t>FSH</a:t>
            </a:r>
            <a:r>
              <a:rPr lang="fa-IR" sz="2800">
                <a:cs typeface="B Nazanin" pitchFamily="2" charset="-78"/>
              </a:rPr>
              <a:t> باعث رشد و تکامل فولیکولها و ایجاد تخمک می شود و هورمون لوتئینی برای آزاد شدن تخمک و تکامل نهایی آن لازم است. </a:t>
            </a:r>
            <a:endParaRPr lang="en-US" sz="280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1746"/>
                                        </p:tgtEl>
                                        <p:attrNameLst>
                                          <p:attrName>style.visibility</p:attrName>
                                        </p:attrNameLst>
                                      </p:cBhvr>
                                      <p:to>
                                        <p:strVal val="visible"/>
                                      </p:to>
                                    </p:set>
                                    <p:animEffect transition="in" filter="fade">
                                      <p:cBhvr>
                                        <p:cTn id="7" dur="500"/>
                                        <p:tgtEl>
                                          <p:spTgt spid="31746"/>
                                        </p:tgtEl>
                                      </p:cBhvr>
                                    </p:animEffect>
                                    <p:anim calcmode="lin" valueType="num">
                                      <p:cBhvr>
                                        <p:cTn id="8" dur="500" fill="hold"/>
                                        <p:tgtEl>
                                          <p:spTgt spid="31746"/>
                                        </p:tgtEl>
                                        <p:attrNameLst>
                                          <p:attrName>ppt_x</p:attrName>
                                        </p:attrNameLst>
                                      </p:cBhvr>
                                      <p:tavLst>
                                        <p:tav tm="0">
                                          <p:val>
                                            <p:strVal val="#ppt_x-.1"/>
                                          </p:val>
                                        </p:tav>
                                        <p:tav tm="100000">
                                          <p:val>
                                            <p:strVal val="#ppt_x"/>
                                          </p:val>
                                        </p:tav>
                                      </p:tavLst>
                                    </p:anim>
                                    <p:anim calcmode="lin" valueType="num">
                                      <p:cBhvr>
                                        <p:cTn id="9" dur="500" fill="hold"/>
                                        <p:tgtEl>
                                          <p:spTgt spid="31746"/>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1747">
                                            <p:txEl>
                                              <p:pRg st="0" end="0"/>
                                            </p:txEl>
                                          </p:spTgt>
                                        </p:tgtEl>
                                        <p:attrNameLst>
                                          <p:attrName>style.visibility</p:attrName>
                                        </p:attrNameLst>
                                      </p:cBhvr>
                                      <p:to>
                                        <p:strVal val="visible"/>
                                      </p:to>
                                    </p:set>
                                    <p:animEffect transition="in" filter="dissolve">
                                      <p:cBhvr>
                                        <p:cTn id="14" dur="500"/>
                                        <p:tgtEl>
                                          <p:spTgt spid="3174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31747">
                                            <p:txEl>
                                              <p:pRg st="1" end="1"/>
                                            </p:txEl>
                                          </p:spTgt>
                                        </p:tgtEl>
                                        <p:attrNameLst>
                                          <p:attrName>style.visibility</p:attrName>
                                        </p:attrNameLst>
                                      </p:cBhvr>
                                      <p:to>
                                        <p:strVal val="visible"/>
                                      </p:to>
                                    </p:set>
                                    <p:animEffect transition="in" filter="dissolve">
                                      <p:cBhvr>
                                        <p:cTn id="19" dur="500"/>
                                        <p:tgtEl>
                                          <p:spTgt spid="3174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1747">
                                            <p:txEl>
                                              <p:pRg st="2" end="2"/>
                                            </p:txEl>
                                          </p:spTgt>
                                        </p:tgtEl>
                                        <p:attrNameLst>
                                          <p:attrName>style.visibility</p:attrName>
                                        </p:attrNameLst>
                                      </p:cBhvr>
                                      <p:to>
                                        <p:strVal val="visible"/>
                                      </p:to>
                                    </p:set>
                                    <p:animEffect transition="in" filter="dissolve">
                                      <p:cBhvr>
                                        <p:cTn id="24" dur="500"/>
                                        <p:tgtEl>
                                          <p:spTgt spid="3174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31747">
                                            <p:txEl>
                                              <p:pRg st="3" end="3"/>
                                            </p:txEl>
                                          </p:spTgt>
                                        </p:tgtEl>
                                        <p:attrNameLst>
                                          <p:attrName>style.visibility</p:attrName>
                                        </p:attrNameLst>
                                      </p:cBhvr>
                                      <p:to>
                                        <p:strVal val="visible"/>
                                      </p:to>
                                    </p:set>
                                    <p:animEffect transition="in" filter="dissolve">
                                      <p:cBhvr>
                                        <p:cTn id="29" dur="500"/>
                                        <p:tgtEl>
                                          <p:spTgt spid="31747">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31747">
                                            <p:txEl>
                                              <p:pRg st="4" end="4"/>
                                            </p:txEl>
                                          </p:spTgt>
                                        </p:tgtEl>
                                        <p:attrNameLst>
                                          <p:attrName>style.visibility</p:attrName>
                                        </p:attrNameLst>
                                      </p:cBhvr>
                                      <p:to>
                                        <p:strVal val="visible"/>
                                      </p:to>
                                    </p:set>
                                    <p:animEffect transition="in" filter="dissolve">
                                      <p:cBhvr>
                                        <p:cTn id="34" dur="500"/>
                                        <p:tgtEl>
                                          <p:spTgt spid="31747">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31747">
                                            <p:txEl>
                                              <p:pRg st="5" end="5"/>
                                            </p:txEl>
                                          </p:spTgt>
                                        </p:tgtEl>
                                        <p:attrNameLst>
                                          <p:attrName>style.visibility</p:attrName>
                                        </p:attrNameLst>
                                      </p:cBhvr>
                                      <p:to>
                                        <p:strVal val="visible"/>
                                      </p:to>
                                    </p:set>
                                    <p:animEffect transition="in" filter="dissolve">
                                      <p:cBhvr>
                                        <p:cTn id="39" dur="500"/>
                                        <p:tgtEl>
                                          <p:spTgt spid="3174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fa-IR" b="1">
                <a:cs typeface="B Nazanin" pitchFamily="2" charset="-78"/>
              </a:rPr>
              <a:t>هورمونهای هیپوفیز قدامی</a:t>
            </a:r>
            <a:endParaRPr lang="en-US" b="1">
              <a:cs typeface="B Nazanin" pitchFamily="2" charset="-78"/>
            </a:endParaRPr>
          </a:p>
        </p:txBody>
      </p:sp>
      <p:sp>
        <p:nvSpPr>
          <p:cNvPr id="32771" name="Rectangle 3"/>
          <p:cNvSpPr>
            <a:spLocks noGrp="1" noChangeArrowheads="1"/>
          </p:cNvSpPr>
          <p:nvPr>
            <p:ph type="body" idx="1"/>
          </p:nvPr>
        </p:nvSpPr>
        <p:spPr/>
        <p:txBody>
          <a:bodyPr/>
          <a:lstStyle/>
          <a:p>
            <a:pPr algn="r" rtl="1">
              <a:buFontTx/>
              <a:buNone/>
            </a:pPr>
            <a:r>
              <a:rPr lang="fa-IR" b="1">
                <a:cs typeface="B Nazanin" pitchFamily="2" charset="-78"/>
              </a:rPr>
              <a:t>هورمون محرک ملانوسیت</a:t>
            </a:r>
          </a:p>
          <a:p>
            <a:pPr algn="r" rtl="1"/>
            <a:r>
              <a:rPr lang="fa-IR">
                <a:cs typeface="B Nazanin" pitchFamily="2" charset="-78"/>
              </a:rPr>
              <a:t>عمل این هورمون تحریک ملانوسیتها و پراکندن رنگدانه ملانین در یاخته است.</a:t>
            </a:r>
          </a:p>
          <a:p>
            <a:pPr algn="r" rtl="1"/>
            <a:r>
              <a:rPr lang="fa-IR">
                <a:cs typeface="B Nazanin" pitchFamily="2" charset="-78"/>
              </a:rPr>
              <a:t>ملانین مسئول رنگ تیره پوست است.</a:t>
            </a:r>
          </a:p>
          <a:p>
            <a:pPr algn="r" rtl="1"/>
            <a:r>
              <a:rPr lang="fa-IR">
                <a:cs typeface="B Nazanin" pitchFamily="2" charset="-78"/>
              </a:rPr>
              <a:t>این هورمون در انسان چندان زیاد نیست ولی در دوزیستان که نسبت به شرایط محیطی تغییر رنگ می دهند فعال است.</a:t>
            </a: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2770"/>
                                        </p:tgtEl>
                                        <p:attrNameLst>
                                          <p:attrName>style.visibility</p:attrName>
                                        </p:attrNameLst>
                                      </p:cBhvr>
                                      <p:to>
                                        <p:strVal val="visible"/>
                                      </p:to>
                                    </p:set>
                                    <p:animEffect transition="in" filter="fade">
                                      <p:cBhvr>
                                        <p:cTn id="7" dur="500"/>
                                        <p:tgtEl>
                                          <p:spTgt spid="32770"/>
                                        </p:tgtEl>
                                      </p:cBhvr>
                                    </p:animEffect>
                                    <p:anim calcmode="lin" valueType="num">
                                      <p:cBhvr>
                                        <p:cTn id="8" dur="500" fill="hold"/>
                                        <p:tgtEl>
                                          <p:spTgt spid="32770"/>
                                        </p:tgtEl>
                                        <p:attrNameLst>
                                          <p:attrName>ppt_x</p:attrName>
                                        </p:attrNameLst>
                                      </p:cBhvr>
                                      <p:tavLst>
                                        <p:tav tm="0">
                                          <p:val>
                                            <p:strVal val="#ppt_x-.1"/>
                                          </p:val>
                                        </p:tav>
                                        <p:tav tm="100000">
                                          <p:val>
                                            <p:strVal val="#ppt_x"/>
                                          </p:val>
                                        </p:tav>
                                      </p:tavLst>
                                    </p:anim>
                                    <p:anim calcmode="lin" valueType="num">
                                      <p:cBhvr>
                                        <p:cTn id="9" dur="500" fill="hold"/>
                                        <p:tgtEl>
                                          <p:spTgt spid="32770"/>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2771">
                                            <p:txEl>
                                              <p:pRg st="0" end="0"/>
                                            </p:txEl>
                                          </p:spTgt>
                                        </p:tgtEl>
                                        <p:attrNameLst>
                                          <p:attrName>style.visibility</p:attrName>
                                        </p:attrNameLst>
                                      </p:cBhvr>
                                      <p:to>
                                        <p:strVal val="visible"/>
                                      </p:to>
                                    </p:set>
                                    <p:animEffect transition="in" filter="dissolve">
                                      <p:cBhvr>
                                        <p:cTn id="14" dur="500"/>
                                        <p:tgtEl>
                                          <p:spTgt spid="3277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32771">
                                            <p:txEl>
                                              <p:pRg st="1" end="1"/>
                                            </p:txEl>
                                          </p:spTgt>
                                        </p:tgtEl>
                                        <p:attrNameLst>
                                          <p:attrName>style.visibility</p:attrName>
                                        </p:attrNameLst>
                                      </p:cBhvr>
                                      <p:to>
                                        <p:strVal val="visible"/>
                                      </p:to>
                                    </p:set>
                                    <p:animEffect transition="in" filter="dissolve">
                                      <p:cBhvr>
                                        <p:cTn id="19" dur="500"/>
                                        <p:tgtEl>
                                          <p:spTgt spid="32771">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2771">
                                            <p:txEl>
                                              <p:pRg st="2" end="2"/>
                                            </p:txEl>
                                          </p:spTgt>
                                        </p:tgtEl>
                                        <p:attrNameLst>
                                          <p:attrName>style.visibility</p:attrName>
                                        </p:attrNameLst>
                                      </p:cBhvr>
                                      <p:to>
                                        <p:strVal val="visible"/>
                                      </p:to>
                                    </p:set>
                                    <p:animEffect transition="in" filter="dissolve">
                                      <p:cBhvr>
                                        <p:cTn id="24" dur="500"/>
                                        <p:tgtEl>
                                          <p:spTgt spid="3277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32771">
                                            <p:txEl>
                                              <p:pRg st="3" end="3"/>
                                            </p:txEl>
                                          </p:spTgt>
                                        </p:tgtEl>
                                        <p:attrNameLst>
                                          <p:attrName>style.visibility</p:attrName>
                                        </p:attrNameLst>
                                      </p:cBhvr>
                                      <p:to>
                                        <p:strVal val="visible"/>
                                      </p:to>
                                    </p:set>
                                    <p:animEffect transition="in" filter="dissolve">
                                      <p:cBhvr>
                                        <p:cTn id="29" dur="500"/>
                                        <p:tgtEl>
                                          <p:spTgt spid="327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fa-IR" b="1">
                <a:cs typeface="B Nazanin" pitchFamily="2" charset="-78"/>
              </a:rPr>
              <a:t>هورمونهای هیپوفیز خلفی</a:t>
            </a:r>
            <a:endParaRPr lang="en-US" b="1">
              <a:cs typeface="B Nazanin" pitchFamily="2" charset="-78"/>
            </a:endParaRPr>
          </a:p>
        </p:txBody>
      </p:sp>
      <p:sp>
        <p:nvSpPr>
          <p:cNvPr id="33795" name="Rectangle 3"/>
          <p:cNvSpPr>
            <a:spLocks noGrp="1" noChangeArrowheads="1"/>
          </p:cNvSpPr>
          <p:nvPr>
            <p:ph type="body" idx="1"/>
          </p:nvPr>
        </p:nvSpPr>
        <p:spPr/>
        <p:txBody>
          <a:bodyPr/>
          <a:lstStyle/>
          <a:p>
            <a:pPr algn="r" rtl="1"/>
            <a:r>
              <a:rPr lang="fa-IR">
                <a:cs typeface="B Nazanin" pitchFamily="2" charset="-78"/>
              </a:rPr>
              <a:t>شامل دو نوع هورمون ضد ادرار ( وازوپرسین ) و اکسی توسین است.</a:t>
            </a:r>
          </a:p>
          <a:p>
            <a:pPr algn="r" rtl="1"/>
            <a:r>
              <a:rPr lang="fa-IR">
                <a:cs typeface="B Nazanin" pitchFamily="2" charset="-78"/>
              </a:rPr>
              <a:t>این هورمونها در واقع در بخش عصبی هیپوتالاموس ساخته شده و از طریق انتهای اکسونی نورونهای هیپوتالاموس که در هیپوفیز خلفی قرار داردوارد خون می شود.</a:t>
            </a:r>
          </a:p>
          <a:p>
            <a:pPr algn="r" rtl="1"/>
            <a:r>
              <a:rPr lang="fa-IR">
                <a:cs typeface="B Nazanin" pitchFamily="2" charset="-78"/>
              </a:rPr>
              <a:t>هیپوفیز خلفی دارای سلولهای نوروگلیا است که نقش نگهدارنده برای تارهای عصبی رسیده از ساقه مغز و هیپوتالاموس ایفا می کند.</a:t>
            </a: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3794"/>
                                        </p:tgtEl>
                                        <p:attrNameLst>
                                          <p:attrName>style.visibility</p:attrName>
                                        </p:attrNameLst>
                                      </p:cBhvr>
                                      <p:to>
                                        <p:strVal val="visible"/>
                                      </p:to>
                                    </p:set>
                                    <p:animEffect transition="in" filter="fade">
                                      <p:cBhvr>
                                        <p:cTn id="7" dur="500"/>
                                        <p:tgtEl>
                                          <p:spTgt spid="33794"/>
                                        </p:tgtEl>
                                      </p:cBhvr>
                                    </p:animEffect>
                                    <p:anim calcmode="lin" valueType="num">
                                      <p:cBhvr>
                                        <p:cTn id="8" dur="500" fill="hold"/>
                                        <p:tgtEl>
                                          <p:spTgt spid="33794"/>
                                        </p:tgtEl>
                                        <p:attrNameLst>
                                          <p:attrName>ppt_x</p:attrName>
                                        </p:attrNameLst>
                                      </p:cBhvr>
                                      <p:tavLst>
                                        <p:tav tm="0">
                                          <p:val>
                                            <p:strVal val="#ppt_x-.1"/>
                                          </p:val>
                                        </p:tav>
                                        <p:tav tm="100000">
                                          <p:val>
                                            <p:strVal val="#ppt_x"/>
                                          </p:val>
                                        </p:tav>
                                      </p:tavLst>
                                    </p:anim>
                                    <p:anim calcmode="lin" valueType="num">
                                      <p:cBhvr>
                                        <p:cTn id="9" dur="500" fill="hold"/>
                                        <p:tgtEl>
                                          <p:spTgt spid="3379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3795">
                                            <p:txEl>
                                              <p:pRg st="0" end="0"/>
                                            </p:txEl>
                                          </p:spTgt>
                                        </p:tgtEl>
                                        <p:attrNameLst>
                                          <p:attrName>style.visibility</p:attrName>
                                        </p:attrNameLst>
                                      </p:cBhvr>
                                      <p:to>
                                        <p:strVal val="visible"/>
                                      </p:to>
                                    </p:set>
                                    <p:animEffect transition="in" filter="dissolve">
                                      <p:cBhvr>
                                        <p:cTn id="14" dur="500"/>
                                        <p:tgtEl>
                                          <p:spTgt spid="3379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33795">
                                            <p:txEl>
                                              <p:pRg st="1" end="1"/>
                                            </p:txEl>
                                          </p:spTgt>
                                        </p:tgtEl>
                                        <p:attrNameLst>
                                          <p:attrName>style.visibility</p:attrName>
                                        </p:attrNameLst>
                                      </p:cBhvr>
                                      <p:to>
                                        <p:strVal val="visible"/>
                                      </p:to>
                                    </p:set>
                                    <p:animEffect transition="in" filter="dissolve">
                                      <p:cBhvr>
                                        <p:cTn id="19" dur="500"/>
                                        <p:tgtEl>
                                          <p:spTgt spid="3379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3795">
                                            <p:txEl>
                                              <p:pRg st="2" end="2"/>
                                            </p:txEl>
                                          </p:spTgt>
                                        </p:tgtEl>
                                        <p:attrNameLst>
                                          <p:attrName>style.visibility</p:attrName>
                                        </p:attrNameLst>
                                      </p:cBhvr>
                                      <p:to>
                                        <p:strVal val="visible"/>
                                      </p:to>
                                    </p:set>
                                    <p:animEffect transition="in" filter="dissolve">
                                      <p:cBhvr>
                                        <p:cTn id="24" dur="500"/>
                                        <p:tgtEl>
                                          <p:spTgt spid="337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47_09"/>
          <p:cNvPicPr>
            <a:picLocks noGrp="1" noChangeAspect="1" noChangeArrowheads="1"/>
          </p:cNvPicPr>
          <p:nvPr>
            <p:ph type="body" idx="1"/>
          </p:nvPr>
        </p:nvPicPr>
        <p:blipFill>
          <a:blip r:embed="rId2" cstate="print"/>
          <a:srcRect l="8749" t="2167" r="6250"/>
          <a:stretch>
            <a:fillRect/>
          </a:stretch>
        </p:blipFill>
        <p:spPr>
          <a:xfrm>
            <a:off x="304800" y="228600"/>
            <a:ext cx="8458200" cy="6343650"/>
          </a:xfrm>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1000" fill="hold"/>
                                        <p:tgtEl>
                                          <p:spTgt spid="34818"/>
                                        </p:tgtEl>
                                        <p:attrNameLst>
                                          <p:attrName>ppt_w</p:attrName>
                                        </p:attrNameLst>
                                      </p:cBhvr>
                                      <p:tavLst>
                                        <p:tav tm="0">
                                          <p:val>
                                            <p:fltVal val="0"/>
                                          </p:val>
                                        </p:tav>
                                        <p:tav tm="100000">
                                          <p:val>
                                            <p:strVal val="#ppt_w"/>
                                          </p:val>
                                        </p:tav>
                                      </p:tavLst>
                                    </p:anim>
                                    <p:anim calcmode="lin" valueType="num">
                                      <p:cBhvr>
                                        <p:cTn id="8" dur="1000" fill="hold"/>
                                        <p:tgtEl>
                                          <p:spTgt spid="34818"/>
                                        </p:tgtEl>
                                        <p:attrNameLst>
                                          <p:attrName>ppt_h</p:attrName>
                                        </p:attrNameLst>
                                      </p:cBhvr>
                                      <p:tavLst>
                                        <p:tav tm="0">
                                          <p:val>
                                            <p:fltVal val="0"/>
                                          </p:val>
                                        </p:tav>
                                        <p:tav tm="100000">
                                          <p:val>
                                            <p:strVal val="#ppt_h"/>
                                          </p:val>
                                        </p:tav>
                                      </p:tavLst>
                                    </p:anim>
                                    <p:anim calcmode="lin" valueType="num">
                                      <p:cBhvr>
                                        <p:cTn id="9" dur="1000" fill="hold"/>
                                        <p:tgtEl>
                                          <p:spTgt spid="34818"/>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481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fa-IR" b="1">
                <a:cs typeface="B Nazanin" pitchFamily="2" charset="-78"/>
              </a:rPr>
              <a:t>هورمونهای هیپوفیز خلفی</a:t>
            </a:r>
            <a:endParaRPr lang="en-US" b="1">
              <a:cs typeface="B Nazanin" pitchFamily="2" charset="-78"/>
            </a:endParaRPr>
          </a:p>
        </p:txBody>
      </p:sp>
      <p:sp>
        <p:nvSpPr>
          <p:cNvPr id="35843" name="Rectangle 3"/>
          <p:cNvSpPr>
            <a:spLocks noGrp="1" noChangeArrowheads="1"/>
          </p:cNvSpPr>
          <p:nvPr>
            <p:ph type="body" idx="1"/>
          </p:nvPr>
        </p:nvSpPr>
        <p:spPr/>
        <p:txBody>
          <a:bodyPr/>
          <a:lstStyle/>
          <a:p>
            <a:pPr algn="r" rtl="1">
              <a:lnSpc>
                <a:spcPct val="80000"/>
              </a:lnSpc>
              <a:buFontTx/>
              <a:buNone/>
            </a:pPr>
            <a:r>
              <a:rPr lang="fa-IR" sz="2200" b="1">
                <a:cs typeface="B Nazanin" pitchFamily="2" charset="-78"/>
              </a:rPr>
              <a:t>هومون ضد ادرار یا وازوپرسین</a:t>
            </a:r>
          </a:p>
          <a:p>
            <a:pPr algn="r" rtl="1">
              <a:lnSpc>
                <a:spcPct val="80000"/>
              </a:lnSpc>
            </a:pPr>
            <a:r>
              <a:rPr lang="fa-IR" sz="2200">
                <a:cs typeface="B Nazanin" pitchFamily="2" charset="-78"/>
              </a:rPr>
              <a:t>این هومون در هیپوتالاموس ساخته شده ودر نوروهیپوفیز ذخیره می شود.</a:t>
            </a:r>
          </a:p>
          <a:p>
            <a:pPr algn="r" rtl="1">
              <a:lnSpc>
                <a:spcPct val="80000"/>
              </a:lnSpc>
            </a:pPr>
            <a:r>
              <a:rPr lang="fa-IR" sz="2200">
                <a:cs typeface="B Nazanin" pitchFamily="2" charset="-78"/>
              </a:rPr>
              <a:t>گیرنده هایی که روی نورونها و بعضی نواحی بدن قرار دارند و موسوم به گیرنده های اسمزی هستند به تغییرات فشار اسمزی خون و کاهش آب بدن حساس هستند.</a:t>
            </a:r>
          </a:p>
          <a:p>
            <a:pPr algn="r" rtl="1">
              <a:lnSpc>
                <a:spcPct val="80000"/>
              </a:lnSpc>
            </a:pPr>
            <a:r>
              <a:rPr lang="fa-IR" sz="2200">
                <a:cs typeface="B Nazanin" pitchFamily="2" charset="-78"/>
              </a:rPr>
              <a:t>با تحریک این گیرنده ها و سپس هیپوتالاموس وازوپرسین ترشح شده و با اثر بر لوله های ادراری از دفع آب بدن جلوگیری می کند.</a:t>
            </a:r>
          </a:p>
          <a:p>
            <a:pPr algn="r" rtl="1">
              <a:lnSpc>
                <a:spcPct val="80000"/>
              </a:lnSpc>
            </a:pPr>
            <a:r>
              <a:rPr lang="fa-IR" sz="2200">
                <a:cs typeface="B Nazanin" pitchFamily="2" charset="-78"/>
              </a:rPr>
              <a:t>با نوشیدن آب و افزایش حجم مایعات بدن ترشح وازوپرسین قطع می شود</a:t>
            </a:r>
          </a:p>
          <a:p>
            <a:pPr algn="r" rtl="1">
              <a:lnSpc>
                <a:spcPct val="80000"/>
              </a:lnSpc>
            </a:pPr>
            <a:r>
              <a:rPr lang="fa-IR" sz="2200">
                <a:cs typeface="B Nazanin" pitchFamily="2" charset="-78"/>
              </a:rPr>
              <a:t>از دیگر عوامل مؤثر بر ترشح این هورمون حالات هیجانی، درد، سرما، الکل، استفراغ، نیکوتین است</a:t>
            </a:r>
          </a:p>
          <a:p>
            <a:pPr algn="r" rtl="1">
              <a:lnSpc>
                <a:spcPct val="80000"/>
              </a:lnSpc>
            </a:pPr>
            <a:r>
              <a:rPr lang="fa-IR" sz="2200">
                <a:cs typeface="B Nazanin" pitchFamily="2" charset="-78"/>
              </a:rPr>
              <a:t>کمبود این هومون سبب عارضه ای بنام دیابت بی مزه می شود، که فرد دچار پرادراری می شود ولی بر خلاف دیابت واقعی قند در ادرار وجود ندارد. در این عارضه فرد ممکن است در شبانه روز تا 24 لیتر آب بنوشد و به همین میزان نیز اب دفع نماید.</a:t>
            </a:r>
          </a:p>
          <a:p>
            <a:pPr algn="r" rtl="1">
              <a:lnSpc>
                <a:spcPct val="80000"/>
              </a:lnSpc>
            </a:pPr>
            <a:r>
              <a:rPr lang="fa-IR" sz="2200">
                <a:cs typeface="B Nazanin" pitchFamily="2" charset="-78"/>
              </a:rPr>
              <a:t>این هومون دارای اثر شدیدی در افزایش فشار خون است. هنگام خونریزی و کاهش فشار خون میزان این هورمون افزایش یافته و باعث کاهش قطر عروق می شود و بر فشار خون می افزاید. </a:t>
            </a:r>
            <a:endParaRPr lang="en-US" sz="220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5842"/>
                                        </p:tgtEl>
                                        <p:attrNameLst>
                                          <p:attrName>style.visibility</p:attrName>
                                        </p:attrNameLst>
                                      </p:cBhvr>
                                      <p:to>
                                        <p:strVal val="visible"/>
                                      </p:to>
                                    </p:set>
                                    <p:animEffect transition="in" filter="fade">
                                      <p:cBhvr>
                                        <p:cTn id="7" dur="1000"/>
                                        <p:tgtEl>
                                          <p:spTgt spid="35842"/>
                                        </p:tgtEl>
                                      </p:cBhvr>
                                    </p:animEffect>
                                    <p:anim calcmode="lin" valueType="num">
                                      <p:cBhvr>
                                        <p:cTn id="8" dur="1000" fill="hold"/>
                                        <p:tgtEl>
                                          <p:spTgt spid="35842"/>
                                        </p:tgtEl>
                                        <p:attrNameLst>
                                          <p:attrName>ppt_x</p:attrName>
                                        </p:attrNameLst>
                                      </p:cBhvr>
                                      <p:tavLst>
                                        <p:tav tm="0">
                                          <p:val>
                                            <p:strVal val="#ppt_x-.1"/>
                                          </p:val>
                                        </p:tav>
                                        <p:tav tm="100000">
                                          <p:val>
                                            <p:strVal val="#ppt_x"/>
                                          </p:val>
                                        </p:tav>
                                      </p:tavLst>
                                    </p:anim>
                                    <p:anim calcmode="lin" valueType="num">
                                      <p:cBhvr>
                                        <p:cTn id="9" dur="1000" fill="hold"/>
                                        <p:tgtEl>
                                          <p:spTgt spid="35842"/>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5843">
                                            <p:txEl>
                                              <p:pRg st="0" end="0"/>
                                            </p:txEl>
                                          </p:spTgt>
                                        </p:tgtEl>
                                        <p:attrNameLst>
                                          <p:attrName>style.visibility</p:attrName>
                                        </p:attrNameLst>
                                      </p:cBhvr>
                                      <p:to>
                                        <p:strVal val="visible"/>
                                      </p:to>
                                    </p:set>
                                    <p:animEffect transition="in" filter="dissolve">
                                      <p:cBhvr>
                                        <p:cTn id="14" dur="500"/>
                                        <p:tgtEl>
                                          <p:spTgt spid="3584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35843">
                                            <p:txEl>
                                              <p:pRg st="1" end="1"/>
                                            </p:txEl>
                                          </p:spTgt>
                                        </p:tgtEl>
                                        <p:attrNameLst>
                                          <p:attrName>style.visibility</p:attrName>
                                        </p:attrNameLst>
                                      </p:cBhvr>
                                      <p:to>
                                        <p:strVal val="visible"/>
                                      </p:to>
                                    </p:set>
                                    <p:animEffect transition="in" filter="dissolve">
                                      <p:cBhvr>
                                        <p:cTn id="19" dur="500"/>
                                        <p:tgtEl>
                                          <p:spTgt spid="3584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5843">
                                            <p:txEl>
                                              <p:pRg st="2" end="2"/>
                                            </p:txEl>
                                          </p:spTgt>
                                        </p:tgtEl>
                                        <p:attrNameLst>
                                          <p:attrName>style.visibility</p:attrName>
                                        </p:attrNameLst>
                                      </p:cBhvr>
                                      <p:to>
                                        <p:strVal val="visible"/>
                                      </p:to>
                                    </p:set>
                                    <p:animEffect transition="in" filter="dissolve">
                                      <p:cBhvr>
                                        <p:cTn id="24" dur="500"/>
                                        <p:tgtEl>
                                          <p:spTgt spid="3584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35843">
                                            <p:txEl>
                                              <p:pRg st="3" end="3"/>
                                            </p:txEl>
                                          </p:spTgt>
                                        </p:tgtEl>
                                        <p:attrNameLst>
                                          <p:attrName>style.visibility</p:attrName>
                                        </p:attrNameLst>
                                      </p:cBhvr>
                                      <p:to>
                                        <p:strVal val="visible"/>
                                      </p:to>
                                    </p:set>
                                    <p:animEffect transition="in" filter="dissolve">
                                      <p:cBhvr>
                                        <p:cTn id="29" dur="500"/>
                                        <p:tgtEl>
                                          <p:spTgt spid="3584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35843">
                                            <p:txEl>
                                              <p:pRg st="4" end="4"/>
                                            </p:txEl>
                                          </p:spTgt>
                                        </p:tgtEl>
                                        <p:attrNameLst>
                                          <p:attrName>style.visibility</p:attrName>
                                        </p:attrNameLst>
                                      </p:cBhvr>
                                      <p:to>
                                        <p:strVal val="visible"/>
                                      </p:to>
                                    </p:set>
                                    <p:animEffect transition="in" filter="dissolve">
                                      <p:cBhvr>
                                        <p:cTn id="34" dur="500"/>
                                        <p:tgtEl>
                                          <p:spTgt spid="3584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35843">
                                            <p:txEl>
                                              <p:pRg st="5" end="5"/>
                                            </p:txEl>
                                          </p:spTgt>
                                        </p:tgtEl>
                                        <p:attrNameLst>
                                          <p:attrName>style.visibility</p:attrName>
                                        </p:attrNameLst>
                                      </p:cBhvr>
                                      <p:to>
                                        <p:strVal val="visible"/>
                                      </p:to>
                                    </p:set>
                                    <p:animEffect transition="in" filter="dissolve">
                                      <p:cBhvr>
                                        <p:cTn id="39" dur="500"/>
                                        <p:tgtEl>
                                          <p:spTgt spid="3584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35843">
                                            <p:txEl>
                                              <p:pRg st="6" end="6"/>
                                            </p:txEl>
                                          </p:spTgt>
                                        </p:tgtEl>
                                        <p:attrNameLst>
                                          <p:attrName>style.visibility</p:attrName>
                                        </p:attrNameLst>
                                      </p:cBhvr>
                                      <p:to>
                                        <p:strVal val="visible"/>
                                      </p:to>
                                    </p:set>
                                    <p:animEffect transition="in" filter="dissolve">
                                      <p:cBhvr>
                                        <p:cTn id="44" dur="500"/>
                                        <p:tgtEl>
                                          <p:spTgt spid="3584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35843">
                                            <p:txEl>
                                              <p:pRg st="7" end="7"/>
                                            </p:txEl>
                                          </p:spTgt>
                                        </p:tgtEl>
                                        <p:attrNameLst>
                                          <p:attrName>style.visibility</p:attrName>
                                        </p:attrNameLst>
                                      </p:cBhvr>
                                      <p:to>
                                        <p:strVal val="visible"/>
                                      </p:to>
                                    </p:set>
                                    <p:animEffect transition="in" filter="dissolve">
                                      <p:cBhvr>
                                        <p:cTn id="49" dur="500"/>
                                        <p:tgtEl>
                                          <p:spTgt spid="3584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fa-IR" b="1">
                <a:cs typeface="B Nazanin" pitchFamily="2" charset="-78"/>
              </a:rPr>
              <a:t>هورمونهای هیپوفیز خلفی</a:t>
            </a:r>
            <a:endParaRPr lang="en-US" b="1">
              <a:cs typeface="B Nazanin" pitchFamily="2" charset="-78"/>
            </a:endParaRPr>
          </a:p>
        </p:txBody>
      </p:sp>
      <p:sp>
        <p:nvSpPr>
          <p:cNvPr id="37891" name="Rectangle 3"/>
          <p:cNvSpPr>
            <a:spLocks noGrp="1" noChangeArrowheads="1"/>
          </p:cNvSpPr>
          <p:nvPr>
            <p:ph type="body" idx="1"/>
          </p:nvPr>
        </p:nvSpPr>
        <p:spPr/>
        <p:txBody>
          <a:bodyPr/>
          <a:lstStyle/>
          <a:p>
            <a:pPr algn="r" rtl="1">
              <a:buFontTx/>
              <a:buNone/>
            </a:pPr>
            <a:r>
              <a:rPr lang="fa-IR" sz="2800" b="1">
                <a:cs typeface="B Nazanin" pitchFamily="2" charset="-78"/>
              </a:rPr>
              <a:t>هورمون اکسی توسین</a:t>
            </a:r>
          </a:p>
          <a:p>
            <a:pPr algn="r" rtl="1"/>
            <a:r>
              <a:rPr lang="fa-IR" sz="2800">
                <a:cs typeface="B Nazanin" pitchFamily="2" charset="-78"/>
              </a:rPr>
              <a:t>در هیپوتالاموس ساخته می شود و از هیپوفیز خلفی ترشح می شود.</a:t>
            </a:r>
          </a:p>
          <a:p>
            <a:pPr algn="r" rtl="1"/>
            <a:r>
              <a:rPr lang="fa-IR" sz="2800">
                <a:cs typeface="B Nazanin" pitchFamily="2" charset="-78"/>
              </a:rPr>
              <a:t>عمل اصلی این هورمون تأثیر روی عضلات صاف پستان و دیواره رحم است.</a:t>
            </a:r>
          </a:p>
          <a:p>
            <a:pPr algn="r" rtl="1"/>
            <a:r>
              <a:rPr lang="fa-IR" sz="2800">
                <a:cs typeface="B Nazanin" pitchFamily="2" charset="-78"/>
              </a:rPr>
              <a:t>با نوشیدن شیر توسط نوزاد  تحریک گیرنده های عصبی نوک پستان و انقباض عضلات شیر خارج می شود.</a:t>
            </a:r>
          </a:p>
          <a:p>
            <a:pPr algn="r" rtl="1"/>
            <a:r>
              <a:rPr lang="fa-IR" sz="2800">
                <a:cs typeface="B Nazanin" pitchFamily="2" charset="-78"/>
              </a:rPr>
              <a:t>هنگام زایمان با تحریک گیرنده های گردن رحم میزان این هورمون در خون بسیار بالا می رود که با انقباض دیواره رحم به زایمان کمک می نماید.  </a:t>
            </a:r>
            <a:endParaRPr lang="en-US" sz="280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7890"/>
                                        </p:tgtEl>
                                        <p:attrNameLst>
                                          <p:attrName>style.visibility</p:attrName>
                                        </p:attrNameLst>
                                      </p:cBhvr>
                                      <p:to>
                                        <p:strVal val="visible"/>
                                      </p:to>
                                    </p:set>
                                    <p:animEffect transition="in" filter="fade">
                                      <p:cBhvr>
                                        <p:cTn id="7" dur="500"/>
                                        <p:tgtEl>
                                          <p:spTgt spid="37890"/>
                                        </p:tgtEl>
                                      </p:cBhvr>
                                    </p:animEffect>
                                    <p:anim calcmode="lin" valueType="num">
                                      <p:cBhvr>
                                        <p:cTn id="8" dur="500" fill="hold"/>
                                        <p:tgtEl>
                                          <p:spTgt spid="37890"/>
                                        </p:tgtEl>
                                        <p:attrNameLst>
                                          <p:attrName>ppt_x</p:attrName>
                                        </p:attrNameLst>
                                      </p:cBhvr>
                                      <p:tavLst>
                                        <p:tav tm="0">
                                          <p:val>
                                            <p:strVal val="#ppt_x-.1"/>
                                          </p:val>
                                        </p:tav>
                                        <p:tav tm="100000">
                                          <p:val>
                                            <p:strVal val="#ppt_x"/>
                                          </p:val>
                                        </p:tav>
                                      </p:tavLst>
                                    </p:anim>
                                    <p:anim calcmode="lin" valueType="num">
                                      <p:cBhvr>
                                        <p:cTn id="9" dur="500" fill="hold"/>
                                        <p:tgtEl>
                                          <p:spTgt spid="37890"/>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7891">
                                            <p:txEl>
                                              <p:pRg st="0" end="0"/>
                                            </p:txEl>
                                          </p:spTgt>
                                        </p:tgtEl>
                                        <p:attrNameLst>
                                          <p:attrName>style.visibility</p:attrName>
                                        </p:attrNameLst>
                                      </p:cBhvr>
                                      <p:to>
                                        <p:strVal val="visible"/>
                                      </p:to>
                                    </p:set>
                                    <p:animEffect transition="in" filter="dissolve">
                                      <p:cBhvr>
                                        <p:cTn id="14" dur="500"/>
                                        <p:tgtEl>
                                          <p:spTgt spid="3789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37891">
                                            <p:txEl>
                                              <p:pRg st="1" end="1"/>
                                            </p:txEl>
                                          </p:spTgt>
                                        </p:tgtEl>
                                        <p:attrNameLst>
                                          <p:attrName>style.visibility</p:attrName>
                                        </p:attrNameLst>
                                      </p:cBhvr>
                                      <p:to>
                                        <p:strVal val="visible"/>
                                      </p:to>
                                    </p:set>
                                    <p:animEffect transition="in" filter="dissolve">
                                      <p:cBhvr>
                                        <p:cTn id="19" dur="500"/>
                                        <p:tgtEl>
                                          <p:spTgt spid="37891">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7891">
                                            <p:txEl>
                                              <p:pRg st="2" end="2"/>
                                            </p:txEl>
                                          </p:spTgt>
                                        </p:tgtEl>
                                        <p:attrNameLst>
                                          <p:attrName>style.visibility</p:attrName>
                                        </p:attrNameLst>
                                      </p:cBhvr>
                                      <p:to>
                                        <p:strVal val="visible"/>
                                      </p:to>
                                    </p:set>
                                    <p:animEffect transition="in" filter="dissolve">
                                      <p:cBhvr>
                                        <p:cTn id="24" dur="500"/>
                                        <p:tgtEl>
                                          <p:spTgt spid="3789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37891">
                                            <p:txEl>
                                              <p:pRg st="3" end="3"/>
                                            </p:txEl>
                                          </p:spTgt>
                                        </p:tgtEl>
                                        <p:attrNameLst>
                                          <p:attrName>style.visibility</p:attrName>
                                        </p:attrNameLst>
                                      </p:cBhvr>
                                      <p:to>
                                        <p:strVal val="visible"/>
                                      </p:to>
                                    </p:set>
                                    <p:animEffect transition="in" filter="dissolve">
                                      <p:cBhvr>
                                        <p:cTn id="29" dur="500"/>
                                        <p:tgtEl>
                                          <p:spTgt spid="37891">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37891">
                                            <p:txEl>
                                              <p:pRg st="4" end="4"/>
                                            </p:txEl>
                                          </p:spTgt>
                                        </p:tgtEl>
                                        <p:attrNameLst>
                                          <p:attrName>style.visibility</p:attrName>
                                        </p:attrNameLst>
                                      </p:cBhvr>
                                      <p:to>
                                        <p:strVal val="visible"/>
                                      </p:to>
                                    </p:set>
                                    <p:animEffect transition="in" filter="dissolve">
                                      <p:cBhvr>
                                        <p:cTn id="34" dur="500"/>
                                        <p:tgtEl>
                                          <p:spTgt spid="37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Grp="1" noChangeArrowheads="1"/>
          </p:cNvPicPr>
          <p:nvPr>
            <p:ph type="body" idx="1"/>
          </p:nvPr>
        </p:nvPicPr>
        <p:blipFill>
          <a:blip r:embed="rId2" cstate="print"/>
          <a:srcRect/>
          <a:stretch>
            <a:fillRect/>
          </a:stretch>
        </p:blipFill>
        <p:spPr>
          <a:xfrm>
            <a:off x="611560" y="548681"/>
            <a:ext cx="7992888" cy="6048672"/>
          </a:xfrm>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p:cTn id="7" dur="1000" fill="hold"/>
                                        <p:tgtEl>
                                          <p:spTgt spid="38914"/>
                                        </p:tgtEl>
                                        <p:attrNameLst>
                                          <p:attrName>ppt_w</p:attrName>
                                        </p:attrNameLst>
                                      </p:cBhvr>
                                      <p:tavLst>
                                        <p:tav tm="0">
                                          <p:val>
                                            <p:fltVal val="0"/>
                                          </p:val>
                                        </p:tav>
                                        <p:tav tm="100000">
                                          <p:val>
                                            <p:strVal val="#ppt_w"/>
                                          </p:val>
                                        </p:tav>
                                      </p:tavLst>
                                    </p:anim>
                                    <p:anim calcmode="lin" valueType="num">
                                      <p:cBhvr>
                                        <p:cTn id="8" dur="1000" fill="hold"/>
                                        <p:tgtEl>
                                          <p:spTgt spid="38914"/>
                                        </p:tgtEl>
                                        <p:attrNameLst>
                                          <p:attrName>ppt_h</p:attrName>
                                        </p:attrNameLst>
                                      </p:cBhvr>
                                      <p:tavLst>
                                        <p:tav tm="0">
                                          <p:val>
                                            <p:fltVal val="0"/>
                                          </p:val>
                                        </p:tav>
                                        <p:tav tm="100000">
                                          <p:val>
                                            <p:strVal val="#ppt_h"/>
                                          </p:val>
                                        </p:tav>
                                      </p:tavLst>
                                    </p:anim>
                                    <p:anim calcmode="lin" valueType="num">
                                      <p:cBhvr>
                                        <p:cTn id="9" dur="1000" fill="hold"/>
                                        <p:tgtEl>
                                          <p:spTgt spid="3891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89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fa-IR" b="1">
                <a:cs typeface="B Nazanin" pitchFamily="2" charset="-78"/>
              </a:rPr>
              <a:t>غده صنوبری یا پینه آل ( کاجی )</a:t>
            </a:r>
            <a:endParaRPr lang="en-US" b="1">
              <a:cs typeface="B Nazanin" pitchFamily="2" charset="-78"/>
            </a:endParaRPr>
          </a:p>
        </p:txBody>
      </p:sp>
      <p:sp>
        <p:nvSpPr>
          <p:cNvPr id="39939" name="Rectangle 3"/>
          <p:cNvSpPr>
            <a:spLocks noGrp="1" noChangeArrowheads="1"/>
          </p:cNvSpPr>
          <p:nvPr>
            <p:ph type="body" idx="1"/>
          </p:nvPr>
        </p:nvSpPr>
        <p:spPr/>
        <p:txBody>
          <a:bodyPr/>
          <a:lstStyle/>
          <a:p>
            <a:pPr algn="r" rtl="1">
              <a:lnSpc>
                <a:spcPct val="90000"/>
              </a:lnSpc>
            </a:pPr>
            <a:r>
              <a:rPr lang="fa-IR" sz="2400">
                <a:cs typeface="B Nazanin" pitchFamily="2" charset="-78"/>
              </a:rPr>
              <a:t>در قسمت خلفی مغز بالای مخچه قرار دارد.</a:t>
            </a:r>
          </a:p>
          <a:p>
            <a:pPr algn="r" rtl="1">
              <a:lnSpc>
                <a:spcPct val="90000"/>
              </a:lnSpc>
            </a:pPr>
            <a:r>
              <a:rPr lang="fa-IR" sz="2400">
                <a:cs typeface="B Nazanin" pitchFamily="2" charset="-78"/>
              </a:rPr>
              <a:t>عمل آن عکس ملانوسیت است و باعث روشن شدن پوست می شود. </a:t>
            </a:r>
          </a:p>
          <a:p>
            <a:pPr algn="r" rtl="1">
              <a:lnSpc>
                <a:spcPct val="90000"/>
              </a:lnSpc>
            </a:pPr>
            <a:r>
              <a:rPr lang="fa-IR" sz="2400">
                <a:cs typeface="B Nazanin" pitchFamily="2" charset="-78"/>
              </a:rPr>
              <a:t>در این غده مقادیر قابل توجهی هیستامین، کاتاکولامین، سروتونین و ملاتونین وجود دارد.</a:t>
            </a:r>
          </a:p>
          <a:p>
            <a:pPr algn="r" rtl="1">
              <a:lnSpc>
                <a:spcPct val="90000"/>
              </a:lnSpc>
            </a:pPr>
            <a:r>
              <a:rPr lang="fa-IR" sz="2400">
                <a:cs typeface="B Nazanin" pitchFamily="2" charset="-78"/>
              </a:rPr>
              <a:t>ملاتونین هورمون اصلی این غده محسوب می شود و تحت تأثیر آنزیمی از سروتونین ساخته می شود.</a:t>
            </a:r>
          </a:p>
          <a:p>
            <a:pPr algn="r" rtl="1">
              <a:lnSpc>
                <a:spcPct val="90000"/>
              </a:lnSpc>
            </a:pPr>
            <a:r>
              <a:rPr lang="fa-IR" sz="2400">
                <a:cs typeface="B Nazanin" pitchFamily="2" charset="-78"/>
              </a:rPr>
              <a:t>در تاریکی میزان این هورمون افزایش می یابد، اعصاب بینایی  و ساعت بیولوژیک بدن روی ساخته شدن این هورمون تأثیر دارند.</a:t>
            </a:r>
          </a:p>
          <a:p>
            <a:pPr algn="r" rtl="1">
              <a:lnSpc>
                <a:spcPct val="90000"/>
              </a:lnSpc>
            </a:pPr>
            <a:r>
              <a:rPr lang="fa-IR" sz="2400">
                <a:cs typeface="B Nazanin" pitchFamily="2" charset="-78"/>
              </a:rPr>
              <a:t>اثر این هورمون در انسان روی غدد جنسی و بخش قشری غده فوق کلیوی است.</a:t>
            </a:r>
          </a:p>
          <a:p>
            <a:pPr algn="r" rtl="1">
              <a:lnSpc>
                <a:spcPct val="90000"/>
              </a:lnSpc>
            </a:pPr>
            <a:r>
              <a:rPr lang="fa-IR" sz="2400">
                <a:cs typeface="B Nazanin" pitchFamily="2" charset="-78"/>
              </a:rPr>
              <a:t>ترشح ملاتونین و ماده دیگری از این غده روی گنادوتروپین تأثیر گذاشته باعث تأخیر در بلوغ می شود. </a:t>
            </a:r>
            <a:endParaRPr lang="en-US" sz="240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9938"/>
                                        </p:tgtEl>
                                        <p:attrNameLst>
                                          <p:attrName>style.visibility</p:attrName>
                                        </p:attrNameLst>
                                      </p:cBhvr>
                                      <p:to>
                                        <p:strVal val="visible"/>
                                      </p:to>
                                    </p:set>
                                    <p:animEffect transition="in" filter="fade">
                                      <p:cBhvr>
                                        <p:cTn id="7" dur="500"/>
                                        <p:tgtEl>
                                          <p:spTgt spid="39938"/>
                                        </p:tgtEl>
                                      </p:cBhvr>
                                    </p:animEffect>
                                    <p:anim calcmode="lin" valueType="num">
                                      <p:cBhvr>
                                        <p:cTn id="8" dur="500" fill="hold"/>
                                        <p:tgtEl>
                                          <p:spTgt spid="39938"/>
                                        </p:tgtEl>
                                        <p:attrNameLst>
                                          <p:attrName>ppt_x</p:attrName>
                                        </p:attrNameLst>
                                      </p:cBhvr>
                                      <p:tavLst>
                                        <p:tav tm="0">
                                          <p:val>
                                            <p:strVal val="#ppt_x-.1"/>
                                          </p:val>
                                        </p:tav>
                                        <p:tav tm="100000">
                                          <p:val>
                                            <p:strVal val="#ppt_x"/>
                                          </p:val>
                                        </p:tav>
                                      </p:tavLst>
                                    </p:anim>
                                    <p:anim calcmode="lin" valueType="num">
                                      <p:cBhvr>
                                        <p:cTn id="9" dur="500" fill="hold"/>
                                        <p:tgtEl>
                                          <p:spTgt spid="39938"/>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39939">
                                            <p:txEl>
                                              <p:pRg st="0" end="0"/>
                                            </p:txEl>
                                          </p:spTgt>
                                        </p:tgtEl>
                                        <p:attrNameLst>
                                          <p:attrName>style.visibility</p:attrName>
                                        </p:attrNameLst>
                                      </p:cBhvr>
                                      <p:to>
                                        <p:strVal val="visible"/>
                                      </p:to>
                                    </p:set>
                                    <p:animEffect transition="in" filter="dissolve">
                                      <p:cBhvr>
                                        <p:cTn id="14" dur="500"/>
                                        <p:tgtEl>
                                          <p:spTgt spid="3993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39939">
                                            <p:txEl>
                                              <p:pRg st="1" end="1"/>
                                            </p:txEl>
                                          </p:spTgt>
                                        </p:tgtEl>
                                        <p:attrNameLst>
                                          <p:attrName>style.visibility</p:attrName>
                                        </p:attrNameLst>
                                      </p:cBhvr>
                                      <p:to>
                                        <p:strVal val="visible"/>
                                      </p:to>
                                    </p:set>
                                    <p:animEffect transition="in" filter="dissolve">
                                      <p:cBhvr>
                                        <p:cTn id="19" dur="500"/>
                                        <p:tgtEl>
                                          <p:spTgt spid="3993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39939">
                                            <p:txEl>
                                              <p:pRg st="2" end="2"/>
                                            </p:txEl>
                                          </p:spTgt>
                                        </p:tgtEl>
                                        <p:attrNameLst>
                                          <p:attrName>style.visibility</p:attrName>
                                        </p:attrNameLst>
                                      </p:cBhvr>
                                      <p:to>
                                        <p:strVal val="visible"/>
                                      </p:to>
                                    </p:set>
                                    <p:animEffect transition="in" filter="dissolve">
                                      <p:cBhvr>
                                        <p:cTn id="24" dur="500"/>
                                        <p:tgtEl>
                                          <p:spTgt spid="3993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39939">
                                            <p:txEl>
                                              <p:pRg st="3" end="3"/>
                                            </p:txEl>
                                          </p:spTgt>
                                        </p:tgtEl>
                                        <p:attrNameLst>
                                          <p:attrName>style.visibility</p:attrName>
                                        </p:attrNameLst>
                                      </p:cBhvr>
                                      <p:to>
                                        <p:strVal val="visible"/>
                                      </p:to>
                                    </p:set>
                                    <p:animEffect transition="in" filter="dissolve">
                                      <p:cBhvr>
                                        <p:cTn id="29" dur="500"/>
                                        <p:tgtEl>
                                          <p:spTgt spid="39939">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39939">
                                            <p:txEl>
                                              <p:pRg st="4" end="4"/>
                                            </p:txEl>
                                          </p:spTgt>
                                        </p:tgtEl>
                                        <p:attrNameLst>
                                          <p:attrName>style.visibility</p:attrName>
                                        </p:attrNameLst>
                                      </p:cBhvr>
                                      <p:to>
                                        <p:strVal val="visible"/>
                                      </p:to>
                                    </p:set>
                                    <p:animEffect transition="in" filter="dissolve">
                                      <p:cBhvr>
                                        <p:cTn id="34" dur="500"/>
                                        <p:tgtEl>
                                          <p:spTgt spid="39939">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39939">
                                            <p:txEl>
                                              <p:pRg st="5" end="5"/>
                                            </p:txEl>
                                          </p:spTgt>
                                        </p:tgtEl>
                                        <p:attrNameLst>
                                          <p:attrName>style.visibility</p:attrName>
                                        </p:attrNameLst>
                                      </p:cBhvr>
                                      <p:to>
                                        <p:strVal val="visible"/>
                                      </p:to>
                                    </p:set>
                                    <p:animEffect transition="in" filter="dissolve">
                                      <p:cBhvr>
                                        <p:cTn id="39" dur="500"/>
                                        <p:tgtEl>
                                          <p:spTgt spid="39939">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39939">
                                            <p:txEl>
                                              <p:pRg st="6" end="6"/>
                                            </p:txEl>
                                          </p:spTgt>
                                        </p:tgtEl>
                                        <p:attrNameLst>
                                          <p:attrName>style.visibility</p:attrName>
                                        </p:attrNameLst>
                                      </p:cBhvr>
                                      <p:to>
                                        <p:strVal val="visible"/>
                                      </p:to>
                                    </p:set>
                                    <p:animEffect transition="in" filter="dissolve">
                                      <p:cBhvr>
                                        <p:cTn id="44" dur="500"/>
                                        <p:tgtEl>
                                          <p:spTgt spid="399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47_03"/>
          <p:cNvPicPr>
            <a:picLocks noGrp="1" noChangeAspect="1" noChangeArrowheads="1"/>
          </p:cNvPicPr>
          <p:nvPr>
            <p:ph type="body" idx="1"/>
          </p:nvPr>
        </p:nvPicPr>
        <p:blipFill>
          <a:blip r:embed="rId2" cstate="print"/>
          <a:srcRect l="3751" t="2167" r="3751"/>
          <a:stretch>
            <a:fillRect/>
          </a:stretch>
        </p:blipFill>
        <p:spPr>
          <a:xfrm>
            <a:off x="304800" y="381000"/>
            <a:ext cx="8305800" cy="6229350"/>
          </a:xfrm>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1000" fill="hold"/>
                                        <p:tgtEl>
                                          <p:spTgt spid="40962"/>
                                        </p:tgtEl>
                                        <p:attrNameLst>
                                          <p:attrName>ppt_w</p:attrName>
                                        </p:attrNameLst>
                                      </p:cBhvr>
                                      <p:tavLst>
                                        <p:tav tm="0">
                                          <p:val>
                                            <p:fltVal val="0"/>
                                          </p:val>
                                        </p:tav>
                                        <p:tav tm="100000">
                                          <p:val>
                                            <p:strVal val="#ppt_w"/>
                                          </p:val>
                                        </p:tav>
                                      </p:tavLst>
                                    </p:anim>
                                    <p:anim calcmode="lin" valueType="num">
                                      <p:cBhvr>
                                        <p:cTn id="8" dur="1000" fill="hold"/>
                                        <p:tgtEl>
                                          <p:spTgt spid="40962"/>
                                        </p:tgtEl>
                                        <p:attrNameLst>
                                          <p:attrName>ppt_h</p:attrName>
                                        </p:attrNameLst>
                                      </p:cBhvr>
                                      <p:tavLst>
                                        <p:tav tm="0">
                                          <p:val>
                                            <p:fltVal val="0"/>
                                          </p:val>
                                        </p:tav>
                                        <p:tav tm="100000">
                                          <p:val>
                                            <p:strVal val="#ppt_h"/>
                                          </p:val>
                                        </p:tav>
                                      </p:tavLst>
                                    </p:anim>
                                    <p:anim calcmode="lin" valueType="num">
                                      <p:cBhvr>
                                        <p:cTn id="9" dur="1000" fill="hold"/>
                                        <p:tgtEl>
                                          <p:spTgt spid="4096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096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fa-IR" b="1">
                <a:cs typeface="B Nazanin" pitchFamily="2" charset="-78"/>
              </a:rPr>
              <a:t>غده تیروئید</a:t>
            </a:r>
            <a:endParaRPr lang="en-US" b="1">
              <a:cs typeface="B Nazanin" pitchFamily="2" charset="-78"/>
            </a:endParaRPr>
          </a:p>
        </p:txBody>
      </p:sp>
      <p:sp>
        <p:nvSpPr>
          <p:cNvPr id="41987" name="Rectangle 3"/>
          <p:cNvSpPr>
            <a:spLocks noGrp="1" noChangeArrowheads="1"/>
          </p:cNvSpPr>
          <p:nvPr>
            <p:ph type="body" idx="1"/>
          </p:nvPr>
        </p:nvSpPr>
        <p:spPr/>
        <p:txBody>
          <a:bodyPr/>
          <a:lstStyle/>
          <a:p>
            <a:pPr algn="r" rtl="1"/>
            <a:r>
              <a:rPr lang="fa-IR">
                <a:cs typeface="B Nazanin" pitchFamily="2" charset="-78"/>
              </a:rPr>
              <a:t>از غدد نسبتاً بزرگ بدن است، زیر حنجره و جلوی نای قرار دارد، از دو لوپ تشکیل شده است که بوسیله تنگه میانی ( ایستموس ) به هم وصل می شوند.</a:t>
            </a:r>
          </a:p>
          <a:p>
            <a:pPr algn="r" rtl="1"/>
            <a:r>
              <a:rPr lang="fa-IR">
                <a:cs typeface="B Nazanin" pitchFamily="2" charset="-78"/>
              </a:rPr>
              <a:t>سلولهای این غده فولیکولهای بسته ای را تشکیل می دهند که مواد مترشحه خود را درون آن می ریزند، این ماده کولوئید تیروئید نام دارد.</a:t>
            </a:r>
          </a:p>
          <a:p>
            <a:pPr algn="r" rtl="1"/>
            <a:r>
              <a:rPr lang="fa-IR">
                <a:cs typeface="B Nazanin" pitchFamily="2" charset="-78"/>
              </a:rPr>
              <a:t>یاخته های خارج فولیکولی نیز وجود دارند که کلسی تونین را می سازند.</a:t>
            </a: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1986"/>
                                        </p:tgtEl>
                                        <p:attrNameLst>
                                          <p:attrName>style.visibility</p:attrName>
                                        </p:attrNameLst>
                                      </p:cBhvr>
                                      <p:to>
                                        <p:strVal val="visible"/>
                                      </p:to>
                                    </p:set>
                                    <p:animEffect transition="in" filter="fade">
                                      <p:cBhvr>
                                        <p:cTn id="7" dur="500"/>
                                        <p:tgtEl>
                                          <p:spTgt spid="41986"/>
                                        </p:tgtEl>
                                      </p:cBhvr>
                                    </p:animEffect>
                                    <p:anim calcmode="lin" valueType="num">
                                      <p:cBhvr>
                                        <p:cTn id="8" dur="500" fill="hold"/>
                                        <p:tgtEl>
                                          <p:spTgt spid="41986"/>
                                        </p:tgtEl>
                                        <p:attrNameLst>
                                          <p:attrName>ppt_x</p:attrName>
                                        </p:attrNameLst>
                                      </p:cBhvr>
                                      <p:tavLst>
                                        <p:tav tm="0">
                                          <p:val>
                                            <p:strVal val="#ppt_x-.1"/>
                                          </p:val>
                                        </p:tav>
                                        <p:tav tm="100000">
                                          <p:val>
                                            <p:strVal val="#ppt_x"/>
                                          </p:val>
                                        </p:tav>
                                      </p:tavLst>
                                    </p:anim>
                                    <p:anim calcmode="lin" valueType="num">
                                      <p:cBhvr>
                                        <p:cTn id="9" dur="500" fill="hold"/>
                                        <p:tgtEl>
                                          <p:spTgt spid="41986"/>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1987">
                                            <p:txEl>
                                              <p:pRg st="0" end="0"/>
                                            </p:txEl>
                                          </p:spTgt>
                                        </p:tgtEl>
                                        <p:attrNameLst>
                                          <p:attrName>style.visibility</p:attrName>
                                        </p:attrNameLst>
                                      </p:cBhvr>
                                      <p:to>
                                        <p:strVal val="visible"/>
                                      </p:to>
                                    </p:set>
                                    <p:animEffect transition="in" filter="dissolve">
                                      <p:cBhvr>
                                        <p:cTn id="14" dur="500"/>
                                        <p:tgtEl>
                                          <p:spTgt spid="4198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41987">
                                            <p:txEl>
                                              <p:pRg st="1" end="1"/>
                                            </p:txEl>
                                          </p:spTgt>
                                        </p:tgtEl>
                                        <p:attrNameLst>
                                          <p:attrName>style.visibility</p:attrName>
                                        </p:attrNameLst>
                                      </p:cBhvr>
                                      <p:to>
                                        <p:strVal val="visible"/>
                                      </p:to>
                                    </p:set>
                                    <p:animEffect transition="in" filter="dissolve">
                                      <p:cBhvr>
                                        <p:cTn id="19" dur="500"/>
                                        <p:tgtEl>
                                          <p:spTgt spid="4198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41987">
                                            <p:txEl>
                                              <p:pRg st="2" end="2"/>
                                            </p:txEl>
                                          </p:spTgt>
                                        </p:tgtEl>
                                        <p:attrNameLst>
                                          <p:attrName>style.visibility</p:attrName>
                                        </p:attrNameLst>
                                      </p:cBhvr>
                                      <p:to>
                                        <p:strVal val="visible"/>
                                      </p:to>
                                    </p:set>
                                    <p:animEffect transition="in" filter="dissolve">
                                      <p:cBhvr>
                                        <p:cTn id="24" dur="500"/>
                                        <p:tgtEl>
                                          <p:spTgt spid="419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0"/>
            <a:ext cx="3657600" cy="1981200"/>
          </a:xfrm>
        </p:spPr>
        <p:txBody>
          <a:bodyPr>
            <a:normAutofit/>
            <a:scene3d>
              <a:camera prst="perspectiveAbove"/>
              <a:lightRig rig="soft" dir="tl">
                <a:rot lat="0" lon="0" rev="0"/>
              </a:lightRig>
            </a:scene3d>
            <a:sp3d contourW="25400" prstMaterial="matte">
              <a:bevelT w="25400" h="55880" prst="artDeco"/>
              <a:contourClr>
                <a:schemeClr val="accent2">
                  <a:tint val="20000"/>
                </a:schemeClr>
              </a:contourClr>
            </a:sp3d>
          </a:bodyPr>
          <a:lstStyle/>
          <a:p>
            <a:pPr algn="ctr"/>
            <a:r>
              <a:rPr lang="fa-I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تنظیم </a:t>
            </a:r>
            <a:br>
              <a:rPr lang="fa-I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br>
            <a:r>
              <a:rPr lang="fa-I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سوخت و ساز</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Content Placeholder 2"/>
          <p:cNvSpPr>
            <a:spLocks noGrp="1"/>
          </p:cNvSpPr>
          <p:nvPr>
            <p:ph sz="quarter" idx="1"/>
          </p:nvPr>
        </p:nvSpPr>
        <p:spPr>
          <a:xfrm>
            <a:off x="228600" y="2136648"/>
            <a:ext cx="8382000" cy="4721352"/>
          </a:xfrm>
        </p:spPr>
        <p:txBody>
          <a:bodyPr>
            <a:normAutofit fontScale="92500" lnSpcReduction="1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buNone/>
            </a:pPr>
            <a:r>
              <a:rPr lang="fa-IR" sz="3200" b="1" cap="all" dirty="0" smtClean="0">
                <a:ln w="0"/>
                <a:solidFill>
                  <a:srgbClr val="501300"/>
                </a:solidFill>
                <a:effectLst>
                  <a:reflection blurRad="12700" stA="50000" endPos="50000" dist="5000" dir="5400000" sy="-100000" rotWithShape="0"/>
                </a:effectLst>
              </a:rPr>
              <a:t>هورمون های غدهٔ تیروئید فرایندهایی را کنترل می کنند که نتیجهٔ آنها تولید و ذخیرهٔ انرژی در سلول های بدن است. با این عمل انرژی مورد نیاز سلول ها را در مواقع مختلف تأمین می کنند. غدهٔ تیروئید در زیر حنجره قرار دارد. </a:t>
            </a:r>
          </a:p>
          <a:p>
            <a:pPr algn="ctr">
              <a:buNone/>
            </a:pPr>
            <a:r>
              <a:rPr lang="fa-IR" sz="3200" b="1" cap="all" dirty="0" smtClean="0">
                <a:ln w="0"/>
                <a:solidFill>
                  <a:srgbClr val="501300"/>
                </a:solidFill>
                <a:effectLst>
                  <a:reflection blurRad="12700" stA="50000" endPos="50000" dist="5000" dir="5400000" sy="-100000" rotWithShape="0"/>
                </a:effectLst>
              </a:rPr>
              <a:t>هورمون های این غده در کودکی باعث رشد بهتر اندام ها به ویژه مغز و در بزرگسالی باعث افزایش هوشیاری می شوند. در ساخته شدن هورمون های غدهٔ تیروئید، ید به کار می رود که تیروئید آن را از خون جذب می کند؛ بنابراین مصرف غذاهایی یددار مثل ماهی یا استفاده از نمک ید دار به جای نمک معمولی در کارکرد این غده مؤثر است.</a:t>
            </a:r>
            <a:endParaRPr lang="en-US" sz="3200" b="1" cap="all" dirty="0">
              <a:ln w="0"/>
              <a:solidFill>
                <a:srgbClr val="501300"/>
              </a:solidFill>
              <a:effectLst>
                <a:reflection blurRad="12700" stA="50000" endPos="50000" dist="5000" dir="5400000" sy="-100000" rotWithShape="0"/>
              </a:effectLst>
            </a:endParaRPr>
          </a:p>
        </p:txBody>
      </p:sp>
      <p:pic>
        <p:nvPicPr>
          <p:cNvPr id="4" name="Picture 2"/>
          <p:cNvPicPr>
            <a:picLocks noChangeAspect="1" noChangeArrowheads="1"/>
          </p:cNvPicPr>
          <p:nvPr/>
        </p:nvPicPr>
        <p:blipFill>
          <a:blip r:embed="rId2" cstate="print"/>
          <a:srcRect/>
          <a:stretch>
            <a:fillRect/>
          </a:stretch>
        </p:blipFill>
        <p:spPr bwMode="auto">
          <a:xfrm>
            <a:off x="152400" y="304800"/>
            <a:ext cx="2895600" cy="1638300"/>
          </a:xfrm>
          <a:prstGeom prst="rect">
            <a:avLst/>
          </a:prstGeom>
          <a:solidFill>
            <a:srgbClr val="FFFFFF">
              <a:shade val="85000"/>
            </a:srgbClr>
          </a:solidFill>
          <a:ln w="88900" cap="sq">
            <a:solidFill>
              <a:schemeClr val="accent2"/>
            </a:solidFill>
            <a:miter lim="800000"/>
          </a:ln>
          <a:effectLst>
            <a:glow rad="228600">
              <a:schemeClr val="accent1">
                <a:satMod val="175000"/>
                <a:alpha val="40000"/>
              </a:schemeClr>
            </a:glow>
            <a:outerShdw blurRad="55000" dist="18000" dir="5400000" algn="tl" rotWithShape="0">
              <a:srgbClr val="000000">
                <a:alpha val="40000"/>
              </a:srgbClr>
            </a:outerShdw>
            <a:reflection blurRad="6350" stA="50000" endA="300" endPos="55000" dir="5400000" sy="-100000" algn="bl" rotWithShape="0"/>
          </a:effectLst>
          <a:scene3d>
            <a:camera prst="perspectiveHeroicExtremeRightFacing"/>
            <a:lightRig rig="twoPt" dir="t">
              <a:rot lat="0" lon="0" rev="7200000"/>
            </a:lightRig>
          </a:scene3d>
          <a:sp3d>
            <a:bevelT w="25400" h="19050"/>
            <a:contourClr>
              <a:srgbClr val="FFFFFF"/>
            </a:contourClr>
          </a:sp3d>
        </p:spPr>
      </p:pic>
      <p:pic>
        <p:nvPicPr>
          <p:cNvPr id="8" name="Picture 7" descr="۲۰۱۴-۱۱-۰۱-۱۳-۵۳-۵۷--889960843 (1).jpeg"/>
          <p:cNvPicPr>
            <a:picLocks noChangeAspect="1"/>
          </p:cNvPicPr>
          <p:nvPr/>
        </p:nvPicPr>
        <p:blipFill>
          <a:blip r:embed="rId3" cstate="print"/>
          <a:stretch>
            <a:fillRect/>
          </a:stretch>
        </p:blipFill>
        <p:spPr>
          <a:xfrm>
            <a:off x="6096000" y="228600"/>
            <a:ext cx="2895600" cy="1676400"/>
          </a:xfrm>
          <a:prstGeom prst="rect">
            <a:avLst/>
          </a:prstGeom>
          <a:solidFill>
            <a:srgbClr val="FFFFFF">
              <a:shade val="85000"/>
            </a:srgbClr>
          </a:solidFill>
          <a:ln w="88900" cap="sq">
            <a:solidFill>
              <a:schemeClr val="accent2"/>
            </a:solidFill>
            <a:miter lim="800000"/>
          </a:ln>
          <a:effectLst>
            <a:glow rad="228600">
              <a:schemeClr val="accent3">
                <a:satMod val="175000"/>
                <a:alpha val="40000"/>
              </a:schemeClr>
            </a:glow>
            <a:outerShdw blurRad="55000" dist="18000" dir="5400000" algn="tl" rotWithShape="0">
              <a:srgbClr val="000000">
                <a:alpha val="40000"/>
              </a:srgbClr>
            </a:outerShdw>
            <a:reflection blurRad="6350" stA="50000" endA="300" endPos="55000" dir="5400000" sy="-100000" algn="bl" rotWithShape="0"/>
          </a:effectLst>
          <a:scene3d>
            <a:camera prst="perspectiveHeroicExtremeLeftFacing"/>
            <a:lightRig rig="twoPt" dir="t">
              <a:rot lat="0" lon="0" rev="7200000"/>
            </a:lightRig>
          </a:scene3d>
          <a:sp3d>
            <a:bevelT w="25400" h="19050"/>
            <a:contourClr>
              <a:srgbClr val="FFFFFF"/>
            </a:contourClr>
          </a:sp3d>
        </p:spPr>
      </p:pic>
    </p:spTree>
  </p:cSld>
  <p:clrMapOvr>
    <a:masterClrMapping/>
  </p:clrMapOvr>
  <p:transition>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228600" y="228600"/>
            <a:ext cx="3124200" cy="2943225"/>
          </a:xfrm>
          <a:prstGeom prst="roundRect">
            <a:avLst>
              <a:gd name="adj" fmla="val 12046"/>
            </a:avLst>
          </a:prstGeom>
          <a:solidFill>
            <a:srgbClr val="FFFFFF">
              <a:shade val="85000"/>
            </a:srgbClr>
          </a:solidFill>
          <a:ln>
            <a:noFill/>
          </a:ln>
          <a:effectLst>
            <a:glow rad="228600">
              <a:schemeClr val="accent2">
                <a:satMod val="175000"/>
                <a:alpha val="40000"/>
              </a:schemeClr>
            </a:glow>
            <a:reflection blurRad="12700" stA="38000" endPos="28000" dist="5000" dir="5400000" sy="-100000" algn="bl" rotWithShape="0"/>
          </a:effectLst>
        </p:spPr>
      </p:pic>
      <p:sp>
        <p:nvSpPr>
          <p:cNvPr id="3" name="TextBox 2"/>
          <p:cNvSpPr txBox="1"/>
          <p:nvPr/>
        </p:nvSpPr>
        <p:spPr>
          <a:xfrm>
            <a:off x="5486400" y="152400"/>
            <a:ext cx="3505200" cy="1015663"/>
          </a:xfrm>
          <a:prstGeom prst="rect">
            <a:avLst/>
          </a:prstGeom>
          <a:solidFill>
            <a:schemeClr val="tx2">
              <a:lumMod val="60000"/>
              <a:lumOff val="40000"/>
            </a:schemeClr>
          </a:solidFill>
        </p:spPr>
        <p:style>
          <a:lnRef idx="0">
            <a:schemeClr val="accent1"/>
          </a:lnRef>
          <a:fillRef idx="3">
            <a:schemeClr val="accent1"/>
          </a:fillRef>
          <a:effectRef idx="3">
            <a:schemeClr val="accent1"/>
          </a:effectRef>
          <a:fontRef idx="minor">
            <a:schemeClr val="lt1"/>
          </a:fontRef>
        </p:style>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a-IR" sz="6000" b="1" spc="50" dirty="0" smtClean="0">
                <a:ln w="11430"/>
                <a:solidFill>
                  <a:schemeClr val="accent2">
                    <a:lumMod val="75000"/>
                  </a:schemeClr>
                </a:solidFill>
                <a:effectLst>
                  <a:outerShdw blurRad="76200" dist="50800" dir="5400000" algn="tl" rotWithShape="0">
                    <a:srgbClr val="000000">
                      <a:alpha val="65000"/>
                    </a:srgbClr>
                  </a:outerShdw>
                </a:effectLst>
              </a:rPr>
              <a:t>غده تیروئید</a:t>
            </a:r>
            <a:endParaRPr lang="en-US" sz="6000" b="1" spc="50" dirty="0">
              <a:ln w="11430"/>
              <a:solidFill>
                <a:schemeClr val="accent2">
                  <a:lumMod val="75000"/>
                </a:schemeClr>
              </a:solidFill>
              <a:effectLst>
                <a:outerShdw blurRad="76200" dist="50800" dir="5400000" algn="tl" rotWithShape="0">
                  <a:srgbClr val="000000">
                    <a:alpha val="65000"/>
                  </a:srgbClr>
                </a:outerShdw>
              </a:effectLst>
            </a:endParaRPr>
          </a:p>
        </p:txBody>
      </p:sp>
      <p:sp>
        <p:nvSpPr>
          <p:cNvPr id="4" name="Rectangle 3"/>
          <p:cNvSpPr/>
          <p:nvPr/>
        </p:nvSpPr>
        <p:spPr>
          <a:xfrm>
            <a:off x="3962400" y="2514600"/>
            <a:ext cx="1219200" cy="707886"/>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نای</a:t>
            </a:r>
            <a:endParaRPr lang="en-U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Right Arrow 4"/>
          <p:cNvSpPr/>
          <p:nvPr/>
        </p:nvSpPr>
        <p:spPr>
          <a:xfrm>
            <a:off x="1524000" y="685800"/>
            <a:ext cx="2438400" cy="457200"/>
          </a:xfrm>
          <a:prstGeom prst="rightArrow">
            <a:avLst>
              <a:gd name="adj1" fmla="val 31746"/>
              <a:gd name="adj2" fmla="val 94445"/>
            </a:avLst>
          </a:prstGeom>
          <a:solidFill>
            <a:schemeClr val="bg1">
              <a:lumMod val="75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Right Arrow 5"/>
          <p:cNvSpPr/>
          <p:nvPr/>
        </p:nvSpPr>
        <p:spPr>
          <a:xfrm>
            <a:off x="1676400" y="1676400"/>
            <a:ext cx="2438400" cy="457200"/>
          </a:xfrm>
          <a:prstGeom prst="rightArrow">
            <a:avLst>
              <a:gd name="adj1" fmla="val 44445"/>
              <a:gd name="adj2" fmla="val 100794"/>
            </a:avLst>
          </a:prstGeom>
          <a:solidFill>
            <a:schemeClr val="bg1">
              <a:lumMod val="75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7" name="Right Arrow 6"/>
          <p:cNvSpPr/>
          <p:nvPr/>
        </p:nvSpPr>
        <p:spPr>
          <a:xfrm>
            <a:off x="1524000" y="2667000"/>
            <a:ext cx="2438400" cy="457200"/>
          </a:xfrm>
          <a:prstGeom prst="rightArrow">
            <a:avLst>
              <a:gd name="adj1" fmla="val 31747"/>
              <a:gd name="adj2" fmla="val 100794"/>
            </a:avLst>
          </a:prstGeom>
          <a:solidFill>
            <a:schemeClr val="bg1">
              <a:lumMod val="75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8" name="Rectangle 7"/>
          <p:cNvSpPr/>
          <p:nvPr/>
        </p:nvSpPr>
        <p:spPr>
          <a:xfrm>
            <a:off x="3962400" y="457200"/>
            <a:ext cx="1398140" cy="76944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حنجره</a:t>
            </a:r>
          </a:p>
        </p:txBody>
      </p:sp>
      <p:sp>
        <p:nvSpPr>
          <p:cNvPr id="9" name="Rectangle 8"/>
          <p:cNvSpPr/>
          <p:nvPr/>
        </p:nvSpPr>
        <p:spPr>
          <a:xfrm>
            <a:off x="4191000" y="1600200"/>
            <a:ext cx="1415772"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تیروئید</a:t>
            </a:r>
          </a:p>
        </p:txBody>
      </p:sp>
      <p:pic>
        <p:nvPicPr>
          <p:cNvPr id="5123" name="Picture 3"/>
          <p:cNvPicPr>
            <a:picLocks noChangeAspect="1" noChangeArrowheads="1"/>
          </p:cNvPicPr>
          <p:nvPr/>
        </p:nvPicPr>
        <p:blipFill>
          <a:blip r:embed="rId3" cstate="print"/>
          <a:srcRect/>
          <a:stretch>
            <a:fillRect/>
          </a:stretch>
        </p:blipFill>
        <p:spPr bwMode="auto">
          <a:xfrm>
            <a:off x="6858000" y="1447800"/>
            <a:ext cx="1989762" cy="2133600"/>
          </a:xfrm>
          <a:prstGeom prst="roundRect">
            <a:avLst>
              <a:gd name="adj" fmla="val 15159"/>
            </a:avLst>
          </a:prstGeom>
          <a:solidFill>
            <a:srgbClr val="FFFFFF">
              <a:shade val="85000"/>
            </a:srgbClr>
          </a:solidFill>
          <a:ln>
            <a:noFill/>
          </a:ln>
          <a:effectLst>
            <a:glow rad="228600">
              <a:schemeClr val="tx2">
                <a:alpha val="40000"/>
              </a:schemeClr>
            </a:glow>
            <a:outerShdw blurRad="44450" dist="27940" dir="5400000" algn="ctr">
              <a:srgbClr val="000000">
                <a:alpha val="32000"/>
              </a:srgbClr>
            </a:outerShdw>
            <a:reflection blurRad="6350" stA="50000" endA="300" endPos="55500" dist="50800" dir="5400000" sy="-100000" algn="bl" rotWithShape="0"/>
          </a:effectLst>
          <a:scene3d>
            <a:camera prst="orthographicFront">
              <a:rot lat="0" lon="0" rev="0"/>
            </a:camera>
            <a:lightRig rig="balanced" dir="t">
              <a:rot lat="0" lon="0" rev="8700000"/>
            </a:lightRig>
          </a:scene3d>
          <a:sp3d>
            <a:bevelT w="190500" h="38100"/>
          </a:sp3d>
        </p:spPr>
      </p:pic>
      <p:pic>
        <p:nvPicPr>
          <p:cNvPr id="11" name="Picture 10" descr="2201511621445382141232498412911513022640182.jpg"/>
          <p:cNvPicPr>
            <a:picLocks noChangeAspect="1"/>
          </p:cNvPicPr>
          <p:nvPr/>
        </p:nvPicPr>
        <p:blipFill>
          <a:blip r:embed="rId4" cstate="print"/>
          <a:stretch>
            <a:fillRect/>
          </a:stretch>
        </p:blipFill>
        <p:spPr>
          <a:xfrm>
            <a:off x="228600" y="3657600"/>
            <a:ext cx="4724400" cy="2895600"/>
          </a:xfrm>
          <a:prstGeom prst="roundRect">
            <a:avLst>
              <a:gd name="adj" fmla="val 13105"/>
            </a:avLst>
          </a:prstGeom>
          <a:solidFill>
            <a:srgbClr val="FFFFFF">
              <a:shade val="85000"/>
            </a:srgbClr>
          </a:solidFill>
          <a:ln>
            <a:noFill/>
          </a:ln>
          <a:effectLst>
            <a:glow rad="228600">
              <a:schemeClr val="accent2">
                <a:satMod val="175000"/>
                <a:alpha val="40000"/>
              </a:schemeClr>
            </a:glow>
            <a:outerShdw blurRad="44450" dist="27940" dir="5400000" algn="ctr">
              <a:srgbClr val="000000">
                <a:alpha val="32000"/>
              </a:srgbClr>
            </a:outerShdw>
            <a:reflection blurRad="6350" stA="50000" endA="300" endPos="55000" dir="5400000" sy="-100000" algn="bl" rotWithShape="0"/>
          </a:effectLst>
          <a:scene3d>
            <a:camera prst="orthographicFront">
              <a:rot lat="0" lon="0" rev="0"/>
            </a:camera>
            <a:lightRig rig="balanced" dir="t">
              <a:rot lat="0" lon="0" rev="8700000"/>
            </a:lightRig>
          </a:scene3d>
          <a:sp3d>
            <a:bevelT w="190500" h="38100"/>
          </a:sp3d>
        </p:spPr>
      </p:pic>
      <p:pic>
        <p:nvPicPr>
          <p:cNvPr id="13" name="Picture 2"/>
          <p:cNvPicPr>
            <a:picLocks noChangeAspect="1" noChangeArrowheads="1"/>
          </p:cNvPicPr>
          <p:nvPr/>
        </p:nvPicPr>
        <p:blipFill>
          <a:blip r:embed="rId5" cstate="print"/>
          <a:srcRect/>
          <a:stretch>
            <a:fillRect/>
          </a:stretch>
        </p:blipFill>
        <p:spPr bwMode="auto">
          <a:xfrm>
            <a:off x="5638800" y="4191000"/>
            <a:ext cx="3276600" cy="2343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fa-IR" b="1">
                <a:cs typeface="B Nazanin" pitchFamily="2" charset="-78"/>
              </a:rPr>
              <a:t>هورمونهای غده تیروئید</a:t>
            </a:r>
            <a:endParaRPr lang="en-US" b="1">
              <a:cs typeface="B Nazanin" pitchFamily="2" charset="-78"/>
            </a:endParaRPr>
          </a:p>
        </p:txBody>
      </p:sp>
      <p:sp>
        <p:nvSpPr>
          <p:cNvPr id="44035" name="Rectangle 3"/>
          <p:cNvSpPr>
            <a:spLocks noGrp="1" noChangeArrowheads="1"/>
          </p:cNvSpPr>
          <p:nvPr>
            <p:ph type="body" idx="1"/>
          </p:nvPr>
        </p:nvSpPr>
        <p:spPr/>
        <p:txBody>
          <a:bodyPr/>
          <a:lstStyle/>
          <a:p>
            <a:pPr algn="r" rtl="1">
              <a:lnSpc>
                <a:spcPct val="80000"/>
              </a:lnSpc>
            </a:pPr>
            <a:r>
              <a:rPr lang="fa-IR" sz="2200">
                <a:cs typeface="B Nazanin" pitchFamily="2" charset="-78"/>
              </a:rPr>
              <a:t>دو نوع هورمون مختلف ترشح می کند، یاخته های فولیکولی هورمونهای اصلی تیروئید شامل تیروکسین و تری یدوتیرونین و چند هورمون ید دار دیگر را ترشح می سازند و یاخته های خارج فولیکولی هورمون کلسی تونین که باعث کاهش کلسیم می شود را می سازند.</a:t>
            </a:r>
          </a:p>
          <a:p>
            <a:pPr algn="r" rtl="1">
              <a:lnSpc>
                <a:spcPct val="80000"/>
              </a:lnSpc>
            </a:pPr>
            <a:r>
              <a:rPr lang="fa-IR" sz="2200">
                <a:cs typeface="B Nazanin" pitchFamily="2" charset="-78"/>
              </a:rPr>
              <a:t>بخش اعظم ید مصرفی بدن صرف ساختن هومونهای تیروئیدی می شود.</a:t>
            </a:r>
          </a:p>
          <a:p>
            <a:pPr algn="r" rtl="1">
              <a:lnSpc>
                <a:spcPct val="80000"/>
              </a:lnSpc>
            </a:pPr>
            <a:r>
              <a:rPr lang="fa-IR" sz="2200">
                <a:cs typeface="B Nazanin" pitchFamily="2" charset="-78"/>
              </a:rPr>
              <a:t>این غده تحت تأثیر </a:t>
            </a:r>
            <a:r>
              <a:rPr lang="en-US" sz="2200">
                <a:cs typeface="B Nazanin" pitchFamily="2" charset="-78"/>
              </a:rPr>
              <a:t>TSH</a:t>
            </a:r>
            <a:r>
              <a:rPr lang="fa-IR" sz="2200">
                <a:cs typeface="B Nazanin" pitchFamily="2" charset="-78"/>
              </a:rPr>
              <a:t> ید را با عمل انتقال فعال از خون جذب می کند و صرف ساختن هورمونهای تیروئیدی می کند. </a:t>
            </a:r>
          </a:p>
          <a:p>
            <a:pPr algn="r" rtl="1">
              <a:lnSpc>
                <a:spcPct val="80000"/>
              </a:lnSpc>
            </a:pPr>
            <a:r>
              <a:rPr lang="fa-IR" sz="2200">
                <a:cs typeface="B Nazanin" pitchFamily="2" charset="-78"/>
              </a:rPr>
              <a:t>یاخته های فولیکولی پروتئینی بنام تیروگلوبولین می سازند که در ساخت آن از اسید آمینه تیروزین زیاد استفاده می شود.</a:t>
            </a:r>
          </a:p>
          <a:p>
            <a:pPr algn="r" rtl="1">
              <a:lnSpc>
                <a:spcPct val="80000"/>
              </a:lnSpc>
              <a:buFontTx/>
              <a:buNone/>
            </a:pPr>
            <a:endParaRPr lang="fa-IR" sz="2200">
              <a:cs typeface="B Nazanin" pitchFamily="2" charset="-78"/>
            </a:endParaRPr>
          </a:p>
          <a:p>
            <a:pPr algn="r" rtl="1">
              <a:lnSpc>
                <a:spcPct val="80000"/>
              </a:lnSpc>
              <a:buFontTx/>
              <a:buNone/>
            </a:pPr>
            <a:r>
              <a:rPr lang="fa-IR" sz="2200">
                <a:cs typeface="B Nazanin" pitchFamily="2" charset="-78"/>
              </a:rPr>
              <a:t>     ید + تیروزین                منویدوتیروزین</a:t>
            </a:r>
          </a:p>
          <a:p>
            <a:pPr algn="r" rtl="1">
              <a:lnSpc>
                <a:spcPct val="80000"/>
              </a:lnSpc>
              <a:buFontTx/>
              <a:buNone/>
            </a:pPr>
            <a:r>
              <a:rPr lang="fa-IR" sz="2200">
                <a:cs typeface="B Nazanin" pitchFamily="2" charset="-78"/>
              </a:rPr>
              <a:t>     منویدوتیروزین + منویدوتیروزین                   دی یدوتیروزین</a:t>
            </a:r>
          </a:p>
          <a:p>
            <a:pPr algn="r" rtl="1">
              <a:lnSpc>
                <a:spcPct val="80000"/>
              </a:lnSpc>
              <a:buFontTx/>
              <a:buNone/>
            </a:pPr>
            <a:r>
              <a:rPr lang="fa-IR" sz="2200">
                <a:cs typeface="B Nazanin" pitchFamily="2" charset="-78"/>
              </a:rPr>
              <a:t>     دی یدوتیروزین + منویدوتیروزین                   تری یدوتیرونین</a:t>
            </a:r>
          </a:p>
          <a:p>
            <a:pPr algn="r" rtl="1">
              <a:lnSpc>
                <a:spcPct val="80000"/>
              </a:lnSpc>
              <a:buFontTx/>
              <a:buNone/>
            </a:pPr>
            <a:r>
              <a:rPr lang="fa-IR" sz="2200">
                <a:cs typeface="B Nazanin" pitchFamily="2" charset="-78"/>
              </a:rPr>
              <a:t>     دی یدوتیروزین + دی یدوتیروزین                  تترایدوتیرونین ( تیروکسین ) </a:t>
            </a:r>
          </a:p>
          <a:p>
            <a:pPr algn="r" rtl="1">
              <a:lnSpc>
                <a:spcPct val="80000"/>
              </a:lnSpc>
            </a:pPr>
            <a:r>
              <a:rPr lang="fa-IR" sz="2200">
                <a:cs typeface="B Nazanin" pitchFamily="2" charset="-78"/>
              </a:rPr>
              <a:t>90% هورمونهای تیروئید تیروکسین است.</a:t>
            </a:r>
          </a:p>
          <a:p>
            <a:pPr algn="r" rtl="1">
              <a:lnSpc>
                <a:spcPct val="80000"/>
              </a:lnSpc>
              <a:buFontTx/>
              <a:buNone/>
            </a:pPr>
            <a:endParaRPr lang="fa-IR" sz="2200">
              <a:cs typeface="B Nazanin" pitchFamily="2" charset="-78"/>
            </a:endParaRPr>
          </a:p>
          <a:p>
            <a:pPr algn="r" rtl="1">
              <a:lnSpc>
                <a:spcPct val="80000"/>
              </a:lnSpc>
              <a:buFontTx/>
              <a:buNone/>
            </a:pPr>
            <a:r>
              <a:rPr lang="fa-IR" sz="2200">
                <a:cs typeface="B Nazanin" pitchFamily="2" charset="-78"/>
              </a:rPr>
              <a:t>               </a:t>
            </a:r>
            <a:endParaRPr lang="en-US" sz="2200">
              <a:cs typeface="B Nazanin" pitchFamily="2" charset="-78"/>
            </a:endParaRPr>
          </a:p>
        </p:txBody>
      </p:sp>
      <p:sp>
        <p:nvSpPr>
          <p:cNvPr id="44036" name="Line 4"/>
          <p:cNvSpPr>
            <a:spLocks noChangeShapeType="1"/>
          </p:cNvSpPr>
          <p:nvPr/>
        </p:nvSpPr>
        <p:spPr bwMode="auto">
          <a:xfrm flipH="1">
            <a:off x="6124575" y="4543425"/>
            <a:ext cx="990600" cy="0"/>
          </a:xfrm>
          <a:prstGeom prst="line">
            <a:avLst/>
          </a:prstGeom>
          <a:noFill/>
          <a:ln w="28575">
            <a:solidFill>
              <a:schemeClr val="tx1"/>
            </a:solidFill>
            <a:round/>
            <a:headEnd/>
            <a:tailEnd type="triangle" w="med" len="med"/>
          </a:ln>
          <a:effectLst/>
        </p:spPr>
        <p:txBody>
          <a:bodyPr/>
          <a:lstStyle/>
          <a:p>
            <a:endParaRPr lang="fa-IR"/>
          </a:p>
        </p:txBody>
      </p:sp>
      <p:sp>
        <p:nvSpPr>
          <p:cNvPr id="44037" name="Line 5"/>
          <p:cNvSpPr>
            <a:spLocks noChangeShapeType="1"/>
          </p:cNvSpPr>
          <p:nvPr/>
        </p:nvSpPr>
        <p:spPr bwMode="auto">
          <a:xfrm flipH="1">
            <a:off x="4356100" y="4889500"/>
            <a:ext cx="1066800" cy="0"/>
          </a:xfrm>
          <a:prstGeom prst="line">
            <a:avLst/>
          </a:prstGeom>
          <a:noFill/>
          <a:ln w="28575">
            <a:solidFill>
              <a:schemeClr val="tx1"/>
            </a:solidFill>
            <a:round/>
            <a:headEnd/>
            <a:tailEnd type="triangle" w="med" len="med"/>
          </a:ln>
          <a:effectLst/>
        </p:spPr>
        <p:txBody>
          <a:bodyPr/>
          <a:lstStyle/>
          <a:p>
            <a:endParaRPr lang="fa-IR"/>
          </a:p>
        </p:txBody>
      </p:sp>
      <p:sp>
        <p:nvSpPr>
          <p:cNvPr id="44038" name="Line 6"/>
          <p:cNvSpPr>
            <a:spLocks noChangeShapeType="1"/>
          </p:cNvSpPr>
          <p:nvPr/>
        </p:nvSpPr>
        <p:spPr bwMode="auto">
          <a:xfrm flipH="1">
            <a:off x="4318000" y="5207000"/>
            <a:ext cx="1066800" cy="0"/>
          </a:xfrm>
          <a:prstGeom prst="line">
            <a:avLst/>
          </a:prstGeom>
          <a:noFill/>
          <a:ln w="28575">
            <a:solidFill>
              <a:schemeClr val="tx1"/>
            </a:solidFill>
            <a:round/>
            <a:headEnd/>
            <a:tailEnd type="triangle" w="med" len="med"/>
          </a:ln>
          <a:effectLst/>
        </p:spPr>
        <p:txBody>
          <a:bodyPr/>
          <a:lstStyle/>
          <a:p>
            <a:endParaRPr lang="fa-IR"/>
          </a:p>
        </p:txBody>
      </p:sp>
      <p:sp>
        <p:nvSpPr>
          <p:cNvPr id="44039" name="Line 7"/>
          <p:cNvSpPr>
            <a:spLocks noChangeShapeType="1"/>
          </p:cNvSpPr>
          <p:nvPr/>
        </p:nvSpPr>
        <p:spPr bwMode="auto">
          <a:xfrm flipH="1">
            <a:off x="4241800" y="5549900"/>
            <a:ext cx="1066800" cy="0"/>
          </a:xfrm>
          <a:prstGeom prst="line">
            <a:avLst/>
          </a:prstGeom>
          <a:noFill/>
          <a:ln w="28575">
            <a:solidFill>
              <a:schemeClr val="tx1"/>
            </a:solidFill>
            <a:round/>
            <a:headEnd/>
            <a:tailEnd type="triangle" w="med" len="med"/>
          </a:ln>
          <a:effectLst/>
        </p:spPr>
        <p:txBody>
          <a:bodyPr/>
          <a:lstStyle/>
          <a:p>
            <a:endParaRPr lang="fa-I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4034"/>
                                        </p:tgtEl>
                                        <p:attrNameLst>
                                          <p:attrName>style.visibility</p:attrName>
                                        </p:attrNameLst>
                                      </p:cBhvr>
                                      <p:to>
                                        <p:strVal val="visible"/>
                                      </p:to>
                                    </p:set>
                                    <p:animEffect transition="in" filter="fade">
                                      <p:cBhvr>
                                        <p:cTn id="7" dur="500"/>
                                        <p:tgtEl>
                                          <p:spTgt spid="44034"/>
                                        </p:tgtEl>
                                      </p:cBhvr>
                                    </p:animEffect>
                                    <p:anim calcmode="lin" valueType="num">
                                      <p:cBhvr>
                                        <p:cTn id="8" dur="500" fill="hold"/>
                                        <p:tgtEl>
                                          <p:spTgt spid="44034"/>
                                        </p:tgtEl>
                                        <p:attrNameLst>
                                          <p:attrName>ppt_x</p:attrName>
                                        </p:attrNameLst>
                                      </p:cBhvr>
                                      <p:tavLst>
                                        <p:tav tm="0">
                                          <p:val>
                                            <p:strVal val="#ppt_x-.1"/>
                                          </p:val>
                                        </p:tav>
                                        <p:tav tm="100000">
                                          <p:val>
                                            <p:strVal val="#ppt_x"/>
                                          </p:val>
                                        </p:tav>
                                      </p:tavLst>
                                    </p:anim>
                                    <p:anim calcmode="lin" valueType="num">
                                      <p:cBhvr>
                                        <p:cTn id="9" dur="500" fill="hold"/>
                                        <p:tgtEl>
                                          <p:spTgt spid="4403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4035">
                                            <p:txEl>
                                              <p:pRg st="0" end="0"/>
                                            </p:txEl>
                                          </p:spTgt>
                                        </p:tgtEl>
                                        <p:attrNameLst>
                                          <p:attrName>style.visibility</p:attrName>
                                        </p:attrNameLst>
                                      </p:cBhvr>
                                      <p:to>
                                        <p:strVal val="visible"/>
                                      </p:to>
                                    </p:set>
                                    <p:animEffect transition="in" filter="dissolve">
                                      <p:cBhvr>
                                        <p:cTn id="14" dur="500"/>
                                        <p:tgtEl>
                                          <p:spTgt spid="4403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44035">
                                            <p:txEl>
                                              <p:pRg st="1" end="1"/>
                                            </p:txEl>
                                          </p:spTgt>
                                        </p:tgtEl>
                                        <p:attrNameLst>
                                          <p:attrName>style.visibility</p:attrName>
                                        </p:attrNameLst>
                                      </p:cBhvr>
                                      <p:to>
                                        <p:strVal val="visible"/>
                                      </p:to>
                                    </p:set>
                                    <p:animEffect transition="in" filter="dissolve">
                                      <p:cBhvr>
                                        <p:cTn id="19" dur="500"/>
                                        <p:tgtEl>
                                          <p:spTgt spid="4403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44035">
                                            <p:txEl>
                                              <p:pRg st="2" end="2"/>
                                            </p:txEl>
                                          </p:spTgt>
                                        </p:tgtEl>
                                        <p:attrNameLst>
                                          <p:attrName>style.visibility</p:attrName>
                                        </p:attrNameLst>
                                      </p:cBhvr>
                                      <p:to>
                                        <p:strVal val="visible"/>
                                      </p:to>
                                    </p:set>
                                    <p:animEffect transition="in" filter="dissolve">
                                      <p:cBhvr>
                                        <p:cTn id="24" dur="500"/>
                                        <p:tgtEl>
                                          <p:spTgt spid="4403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44035">
                                            <p:txEl>
                                              <p:pRg st="3" end="3"/>
                                            </p:txEl>
                                          </p:spTgt>
                                        </p:tgtEl>
                                        <p:attrNameLst>
                                          <p:attrName>style.visibility</p:attrName>
                                        </p:attrNameLst>
                                      </p:cBhvr>
                                      <p:to>
                                        <p:strVal val="visible"/>
                                      </p:to>
                                    </p:set>
                                    <p:animEffect transition="in" filter="dissolve">
                                      <p:cBhvr>
                                        <p:cTn id="29" dur="500"/>
                                        <p:tgtEl>
                                          <p:spTgt spid="44035">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44035">
                                            <p:txEl>
                                              <p:pRg st="5" end="5"/>
                                            </p:txEl>
                                          </p:spTgt>
                                        </p:tgtEl>
                                        <p:attrNameLst>
                                          <p:attrName>style.visibility</p:attrName>
                                        </p:attrNameLst>
                                      </p:cBhvr>
                                      <p:to>
                                        <p:strVal val="visible"/>
                                      </p:to>
                                    </p:set>
                                    <p:animEffect transition="in" filter="dissolve">
                                      <p:cBhvr>
                                        <p:cTn id="34" dur="500"/>
                                        <p:tgtEl>
                                          <p:spTgt spid="44035">
                                            <p:txEl>
                                              <p:pRg st="5" end="5"/>
                                            </p:txEl>
                                          </p:spTgt>
                                        </p:tgtEl>
                                      </p:cBhvr>
                                    </p:animEffect>
                                  </p:childTnLst>
                                </p:cTn>
                              </p:par>
                            </p:childTnLst>
                          </p:cTn>
                        </p:par>
                        <p:par>
                          <p:cTn id="35" fill="hold">
                            <p:stCondLst>
                              <p:cond delay="500"/>
                            </p:stCondLst>
                            <p:childTnLst>
                              <p:par>
                                <p:cTn id="36" presetID="17" presetClass="entr" presetSubtype="10" fill="hold" grpId="0" nodeType="afterEffect">
                                  <p:stCondLst>
                                    <p:cond delay="0"/>
                                  </p:stCondLst>
                                  <p:childTnLst>
                                    <p:set>
                                      <p:cBhvr>
                                        <p:cTn id="37" dur="1" fill="hold">
                                          <p:stCondLst>
                                            <p:cond delay="0"/>
                                          </p:stCondLst>
                                        </p:cTn>
                                        <p:tgtEl>
                                          <p:spTgt spid="44036"/>
                                        </p:tgtEl>
                                        <p:attrNameLst>
                                          <p:attrName>style.visibility</p:attrName>
                                        </p:attrNameLst>
                                      </p:cBhvr>
                                      <p:to>
                                        <p:strVal val="visible"/>
                                      </p:to>
                                    </p:set>
                                    <p:anim calcmode="lin" valueType="num">
                                      <p:cBhvr>
                                        <p:cTn id="38" dur="500" fill="hold"/>
                                        <p:tgtEl>
                                          <p:spTgt spid="44036"/>
                                        </p:tgtEl>
                                        <p:attrNameLst>
                                          <p:attrName>ppt_w</p:attrName>
                                        </p:attrNameLst>
                                      </p:cBhvr>
                                      <p:tavLst>
                                        <p:tav tm="0">
                                          <p:val>
                                            <p:fltVal val="0"/>
                                          </p:val>
                                        </p:tav>
                                        <p:tav tm="100000">
                                          <p:val>
                                            <p:strVal val="#ppt_w"/>
                                          </p:val>
                                        </p:tav>
                                      </p:tavLst>
                                    </p:anim>
                                    <p:anim calcmode="lin" valueType="num">
                                      <p:cBhvr>
                                        <p:cTn id="39" dur="500" fill="hold"/>
                                        <p:tgtEl>
                                          <p:spTgt spid="44036"/>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44035">
                                            <p:txEl>
                                              <p:pRg st="6" end="6"/>
                                            </p:txEl>
                                          </p:spTgt>
                                        </p:tgtEl>
                                        <p:attrNameLst>
                                          <p:attrName>style.visibility</p:attrName>
                                        </p:attrNameLst>
                                      </p:cBhvr>
                                      <p:to>
                                        <p:strVal val="visible"/>
                                      </p:to>
                                    </p:set>
                                    <p:animEffect transition="in" filter="dissolve">
                                      <p:cBhvr>
                                        <p:cTn id="44" dur="500"/>
                                        <p:tgtEl>
                                          <p:spTgt spid="44035">
                                            <p:txEl>
                                              <p:pRg st="6" end="6"/>
                                            </p:txEl>
                                          </p:spTgt>
                                        </p:tgtEl>
                                      </p:cBhvr>
                                    </p:animEffect>
                                  </p:childTnLst>
                                </p:cTn>
                              </p:par>
                            </p:childTnLst>
                          </p:cTn>
                        </p:par>
                        <p:par>
                          <p:cTn id="45" fill="hold">
                            <p:stCondLst>
                              <p:cond delay="500"/>
                            </p:stCondLst>
                            <p:childTnLst>
                              <p:par>
                                <p:cTn id="46" presetID="17" presetClass="entr" presetSubtype="10" fill="hold" grpId="0" nodeType="afterEffect">
                                  <p:stCondLst>
                                    <p:cond delay="0"/>
                                  </p:stCondLst>
                                  <p:childTnLst>
                                    <p:set>
                                      <p:cBhvr>
                                        <p:cTn id="47" dur="1" fill="hold">
                                          <p:stCondLst>
                                            <p:cond delay="0"/>
                                          </p:stCondLst>
                                        </p:cTn>
                                        <p:tgtEl>
                                          <p:spTgt spid="44037"/>
                                        </p:tgtEl>
                                        <p:attrNameLst>
                                          <p:attrName>style.visibility</p:attrName>
                                        </p:attrNameLst>
                                      </p:cBhvr>
                                      <p:to>
                                        <p:strVal val="visible"/>
                                      </p:to>
                                    </p:set>
                                    <p:anim calcmode="lin" valueType="num">
                                      <p:cBhvr>
                                        <p:cTn id="48" dur="500" fill="hold"/>
                                        <p:tgtEl>
                                          <p:spTgt spid="44037"/>
                                        </p:tgtEl>
                                        <p:attrNameLst>
                                          <p:attrName>ppt_w</p:attrName>
                                        </p:attrNameLst>
                                      </p:cBhvr>
                                      <p:tavLst>
                                        <p:tav tm="0">
                                          <p:val>
                                            <p:fltVal val="0"/>
                                          </p:val>
                                        </p:tav>
                                        <p:tav tm="100000">
                                          <p:val>
                                            <p:strVal val="#ppt_w"/>
                                          </p:val>
                                        </p:tav>
                                      </p:tavLst>
                                    </p:anim>
                                    <p:anim calcmode="lin" valueType="num">
                                      <p:cBhvr>
                                        <p:cTn id="49" dur="500" fill="hold"/>
                                        <p:tgtEl>
                                          <p:spTgt spid="44037"/>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nodeType="clickEffect">
                                  <p:stCondLst>
                                    <p:cond delay="0"/>
                                  </p:stCondLst>
                                  <p:childTnLst>
                                    <p:set>
                                      <p:cBhvr>
                                        <p:cTn id="53" dur="1" fill="hold">
                                          <p:stCondLst>
                                            <p:cond delay="0"/>
                                          </p:stCondLst>
                                        </p:cTn>
                                        <p:tgtEl>
                                          <p:spTgt spid="44035">
                                            <p:txEl>
                                              <p:pRg st="7" end="7"/>
                                            </p:txEl>
                                          </p:spTgt>
                                        </p:tgtEl>
                                        <p:attrNameLst>
                                          <p:attrName>style.visibility</p:attrName>
                                        </p:attrNameLst>
                                      </p:cBhvr>
                                      <p:to>
                                        <p:strVal val="visible"/>
                                      </p:to>
                                    </p:set>
                                    <p:animEffect transition="in" filter="dissolve">
                                      <p:cBhvr>
                                        <p:cTn id="54" dur="500"/>
                                        <p:tgtEl>
                                          <p:spTgt spid="44035">
                                            <p:txEl>
                                              <p:pRg st="7" end="7"/>
                                            </p:txEl>
                                          </p:spTgt>
                                        </p:tgtEl>
                                      </p:cBhvr>
                                    </p:animEffect>
                                  </p:childTnLst>
                                </p:cTn>
                              </p:par>
                            </p:childTnLst>
                          </p:cTn>
                        </p:par>
                        <p:par>
                          <p:cTn id="55" fill="hold">
                            <p:stCondLst>
                              <p:cond delay="500"/>
                            </p:stCondLst>
                            <p:childTnLst>
                              <p:par>
                                <p:cTn id="56" presetID="17" presetClass="entr" presetSubtype="10" fill="hold" grpId="0" nodeType="afterEffect">
                                  <p:stCondLst>
                                    <p:cond delay="0"/>
                                  </p:stCondLst>
                                  <p:childTnLst>
                                    <p:set>
                                      <p:cBhvr>
                                        <p:cTn id="57" dur="1" fill="hold">
                                          <p:stCondLst>
                                            <p:cond delay="0"/>
                                          </p:stCondLst>
                                        </p:cTn>
                                        <p:tgtEl>
                                          <p:spTgt spid="44038"/>
                                        </p:tgtEl>
                                        <p:attrNameLst>
                                          <p:attrName>style.visibility</p:attrName>
                                        </p:attrNameLst>
                                      </p:cBhvr>
                                      <p:to>
                                        <p:strVal val="visible"/>
                                      </p:to>
                                    </p:set>
                                    <p:anim calcmode="lin" valueType="num">
                                      <p:cBhvr>
                                        <p:cTn id="58" dur="500" fill="hold"/>
                                        <p:tgtEl>
                                          <p:spTgt spid="44038"/>
                                        </p:tgtEl>
                                        <p:attrNameLst>
                                          <p:attrName>ppt_w</p:attrName>
                                        </p:attrNameLst>
                                      </p:cBhvr>
                                      <p:tavLst>
                                        <p:tav tm="0">
                                          <p:val>
                                            <p:fltVal val="0"/>
                                          </p:val>
                                        </p:tav>
                                        <p:tav tm="100000">
                                          <p:val>
                                            <p:strVal val="#ppt_w"/>
                                          </p:val>
                                        </p:tav>
                                      </p:tavLst>
                                    </p:anim>
                                    <p:anim calcmode="lin" valueType="num">
                                      <p:cBhvr>
                                        <p:cTn id="59" dur="500" fill="hold"/>
                                        <p:tgtEl>
                                          <p:spTgt spid="44038"/>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nodeType="clickEffect">
                                  <p:stCondLst>
                                    <p:cond delay="0"/>
                                  </p:stCondLst>
                                  <p:childTnLst>
                                    <p:set>
                                      <p:cBhvr>
                                        <p:cTn id="63" dur="1" fill="hold">
                                          <p:stCondLst>
                                            <p:cond delay="0"/>
                                          </p:stCondLst>
                                        </p:cTn>
                                        <p:tgtEl>
                                          <p:spTgt spid="44035">
                                            <p:txEl>
                                              <p:pRg st="8" end="8"/>
                                            </p:txEl>
                                          </p:spTgt>
                                        </p:tgtEl>
                                        <p:attrNameLst>
                                          <p:attrName>style.visibility</p:attrName>
                                        </p:attrNameLst>
                                      </p:cBhvr>
                                      <p:to>
                                        <p:strVal val="visible"/>
                                      </p:to>
                                    </p:set>
                                    <p:animEffect transition="in" filter="dissolve">
                                      <p:cBhvr>
                                        <p:cTn id="64" dur="500"/>
                                        <p:tgtEl>
                                          <p:spTgt spid="44035">
                                            <p:txEl>
                                              <p:pRg st="8" end="8"/>
                                            </p:txEl>
                                          </p:spTgt>
                                        </p:tgtEl>
                                      </p:cBhvr>
                                    </p:animEffect>
                                  </p:childTnLst>
                                </p:cTn>
                              </p:par>
                            </p:childTnLst>
                          </p:cTn>
                        </p:par>
                        <p:par>
                          <p:cTn id="65" fill="hold">
                            <p:stCondLst>
                              <p:cond delay="500"/>
                            </p:stCondLst>
                            <p:childTnLst>
                              <p:par>
                                <p:cTn id="66" presetID="17" presetClass="entr" presetSubtype="10" fill="hold" grpId="0" nodeType="afterEffect">
                                  <p:stCondLst>
                                    <p:cond delay="0"/>
                                  </p:stCondLst>
                                  <p:childTnLst>
                                    <p:set>
                                      <p:cBhvr>
                                        <p:cTn id="67" dur="1" fill="hold">
                                          <p:stCondLst>
                                            <p:cond delay="0"/>
                                          </p:stCondLst>
                                        </p:cTn>
                                        <p:tgtEl>
                                          <p:spTgt spid="44039"/>
                                        </p:tgtEl>
                                        <p:attrNameLst>
                                          <p:attrName>style.visibility</p:attrName>
                                        </p:attrNameLst>
                                      </p:cBhvr>
                                      <p:to>
                                        <p:strVal val="visible"/>
                                      </p:to>
                                    </p:set>
                                    <p:anim calcmode="lin" valueType="num">
                                      <p:cBhvr>
                                        <p:cTn id="68" dur="500" fill="hold"/>
                                        <p:tgtEl>
                                          <p:spTgt spid="44039"/>
                                        </p:tgtEl>
                                        <p:attrNameLst>
                                          <p:attrName>ppt_w</p:attrName>
                                        </p:attrNameLst>
                                      </p:cBhvr>
                                      <p:tavLst>
                                        <p:tav tm="0">
                                          <p:val>
                                            <p:fltVal val="0"/>
                                          </p:val>
                                        </p:tav>
                                        <p:tav tm="100000">
                                          <p:val>
                                            <p:strVal val="#ppt_w"/>
                                          </p:val>
                                        </p:tav>
                                      </p:tavLst>
                                    </p:anim>
                                    <p:anim calcmode="lin" valueType="num">
                                      <p:cBhvr>
                                        <p:cTn id="69" dur="500" fill="hold"/>
                                        <p:tgtEl>
                                          <p:spTgt spid="44039"/>
                                        </p:tgtEl>
                                        <p:attrNameLst>
                                          <p:attrName>ppt_h</p:attrName>
                                        </p:attrNameLst>
                                      </p:cBhvr>
                                      <p:tavLst>
                                        <p:tav tm="0">
                                          <p:val>
                                            <p:strVal val="#ppt_h"/>
                                          </p:val>
                                        </p:tav>
                                        <p:tav tm="100000">
                                          <p:val>
                                            <p:strVal val="#ppt_h"/>
                                          </p:val>
                                        </p:tav>
                                      </p:tavLst>
                                    </p:anim>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nodeType="clickEffect">
                                  <p:stCondLst>
                                    <p:cond delay="0"/>
                                  </p:stCondLst>
                                  <p:childTnLst>
                                    <p:set>
                                      <p:cBhvr>
                                        <p:cTn id="73" dur="1" fill="hold">
                                          <p:stCondLst>
                                            <p:cond delay="0"/>
                                          </p:stCondLst>
                                        </p:cTn>
                                        <p:tgtEl>
                                          <p:spTgt spid="44035">
                                            <p:txEl>
                                              <p:pRg st="9" end="9"/>
                                            </p:txEl>
                                          </p:spTgt>
                                        </p:tgtEl>
                                        <p:attrNameLst>
                                          <p:attrName>style.visibility</p:attrName>
                                        </p:attrNameLst>
                                      </p:cBhvr>
                                      <p:to>
                                        <p:strVal val="visible"/>
                                      </p:to>
                                    </p:set>
                                    <p:animEffect transition="in" filter="dissolve">
                                      <p:cBhvr>
                                        <p:cTn id="74" dur="500"/>
                                        <p:tgtEl>
                                          <p:spTgt spid="4403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P spid="44036" grpId="0" animBg="1"/>
      <p:bldP spid="44037" grpId="0" animBg="1"/>
      <p:bldP spid="44038" grpId="0" animBg="1"/>
      <p:bldP spid="4403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FG07_08"/>
          <p:cNvPicPr>
            <a:picLocks noGrp="1" noChangeAspect="1" noChangeArrowheads="1"/>
          </p:cNvPicPr>
          <p:nvPr>
            <p:ph type="body" idx="1"/>
          </p:nvPr>
        </p:nvPicPr>
        <p:blipFill>
          <a:blip r:embed="rId2" cstate="print"/>
          <a:srcRect/>
          <a:stretch>
            <a:fillRect/>
          </a:stretch>
        </p:blipFill>
        <p:spPr>
          <a:xfrm>
            <a:off x="304800" y="217488"/>
            <a:ext cx="8534400" cy="6411912"/>
          </a:xfrm>
          <a:noFill/>
          <a:ln>
            <a:solidFill>
              <a:schemeClr val="tx1"/>
            </a:solidFill>
          </a:ln>
          <a:effectLst>
            <a:outerShdw dist="64758" dir="6078596" algn="ctr" rotWithShape="0">
              <a:schemeClr val="accent1"/>
            </a:outerShdw>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46082"/>
                                        </p:tgtEl>
                                        <p:attrNameLst>
                                          <p:attrName>style.visibility</p:attrName>
                                        </p:attrNameLst>
                                      </p:cBhvr>
                                      <p:to>
                                        <p:strVal val="visible"/>
                                      </p:to>
                                    </p:set>
                                    <p:anim calcmode="lin" valueType="num">
                                      <p:cBhvr>
                                        <p:cTn id="7" dur="500" fill="hold"/>
                                        <p:tgtEl>
                                          <p:spTgt spid="4608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4608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4608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460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fa-IR" b="1">
                <a:cs typeface="B Nazanin" pitchFamily="2" charset="-78"/>
              </a:rPr>
              <a:t>اعمال هورمونهای تیروئید</a:t>
            </a:r>
            <a:endParaRPr lang="en-US" b="1">
              <a:cs typeface="B Nazanin" pitchFamily="2" charset="-78"/>
            </a:endParaRPr>
          </a:p>
        </p:txBody>
      </p:sp>
      <p:sp>
        <p:nvSpPr>
          <p:cNvPr id="47107" name="Rectangle 3"/>
          <p:cNvSpPr>
            <a:spLocks noGrp="1" noChangeArrowheads="1"/>
          </p:cNvSpPr>
          <p:nvPr>
            <p:ph type="body" idx="1"/>
          </p:nvPr>
        </p:nvSpPr>
        <p:spPr>
          <a:xfrm>
            <a:off x="533400" y="1524000"/>
            <a:ext cx="8229600" cy="4525963"/>
          </a:xfrm>
        </p:spPr>
        <p:txBody>
          <a:bodyPr/>
          <a:lstStyle/>
          <a:p>
            <a:pPr algn="r" rtl="1">
              <a:lnSpc>
                <a:spcPct val="90000"/>
              </a:lnSpc>
            </a:pPr>
            <a:r>
              <a:rPr lang="fa-IR" sz="2400" dirty="0">
                <a:cs typeface="B Nazanin" pitchFamily="2" charset="-78"/>
              </a:rPr>
              <a:t>هورمونهای اصلی تیروئید سبب افزایش متابولیسم پایه می شود.</a:t>
            </a:r>
          </a:p>
          <a:p>
            <a:pPr algn="r" rtl="1">
              <a:lnSpc>
                <a:spcPct val="90000"/>
              </a:lnSpc>
            </a:pPr>
            <a:r>
              <a:rPr lang="fa-IR" sz="2400" dirty="0">
                <a:cs typeface="B Nazanin" pitchFamily="2" charset="-78"/>
              </a:rPr>
              <a:t>بعضی اندامها تحت تأثیر این هورمونها قرار نمی گیرند مانند: مغز، کبد، طحال و شبکیه چشم.</a:t>
            </a:r>
          </a:p>
          <a:p>
            <a:pPr algn="r" rtl="1">
              <a:lnSpc>
                <a:spcPct val="90000"/>
              </a:lnSpc>
            </a:pPr>
            <a:r>
              <a:rPr lang="fa-IR" sz="2400" dirty="0">
                <a:cs typeface="B Nazanin" pitchFamily="2" charset="-78"/>
              </a:rPr>
              <a:t>با حضور تیروکسین یا تری یدوتیرونین اسید ریبو نوکلئیک یاخته افزایش می یابد و به دنبال آن میزان آنزیمها  و میتوکندریهای سلول بالا می رود.</a:t>
            </a:r>
          </a:p>
          <a:p>
            <a:pPr algn="r" rtl="1">
              <a:lnSpc>
                <a:spcPct val="90000"/>
              </a:lnSpc>
            </a:pPr>
            <a:r>
              <a:rPr lang="fa-IR" sz="2400" dirty="0">
                <a:cs typeface="B Nazanin" pitchFamily="2" charset="-78"/>
              </a:rPr>
              <a:t>باعث جذب گلوکز از روده و افزایش جذب سلولی آن می شوند.</a:t>
            </a:r>
          </a:p>
          <a:p>
            <a:pPr algn="r" rtl="1">
              <a:lnSpc>
                <a:spcPct val="90000"/>
              </a:lnSpc>
            </a:pPr>
            <a:r>
              <a:rPr lang="fa-IR" sz="2400" dirty="0">
                <a:cs typeface="B Nazanin" pitchFamily="2" charset="-78"/>
              </a:rPr>
              <a:t>باعث تجزیه بافت چربی شده و مصرف سلولی آنرا افزایش می دهد.</a:t>
            </a:r>
          </a:p>
          <a:p>
            <a:pPr algn="r" rtl="1">
              <a:lnSpc>
                <a:spcPct val="90000"/>
              </a:lnSpc>
            </a:pPr>
            <a:r>
              <a:rPr lang="fa-IR" sz="2400" dirty="0">
                <a:cs typeface="B Nazanin" pitchFamily="2" charset="-78"/>
              </a:rPr>
              <a:t>روی اعصاب و عضلات تأثیر گذاشته در حالت پرکاری سبب اضطراب و تشویش، خشم سریع، لرزش عضلانی و بی خوابی می شود.</a:t>
            </a:r>
          </a:p>
          <a:p>
            <a:pPr algn="r" rtl="1">
              <a:lnSpc>
                <a:spcPct val="90000"/>
              </a:lnSpc>
            </a:pPr>
            <a:r>
              <a:rPr lang="fa-IR" sz="2400" dirty="0">
                <a:cs typeface="B Nazanin" pitchFamily="2" charset="-78"/>
              </a:rPr>
              <a:t>هورمون تیروئید با افزایش سطح فعالیت متابولیک بدن بطور غیر </a:t>
            </a:r>
            <a:r>
              <a:rPr lang="fa-IR" sz="2400" dirty="0" smtClean="0">
                <a:cs typeface="B Nazanin" pitchFamily="2" charset="-78"/>
              </a:rPr>
              <a:t>مستقیم </a:t>
            </a:r>
            <a:r>
              <a:rPr lang="fa-IR" sz="2400" dirty="0">
                <a:cs typeface="B Nazanin" pitchFamily="2" charset="-78"/>
              </a:rPr>
              <a:t>سبب افزایش فعالیت سایر غدد بدن می شود.</a:t>
            </a:r>
          </a:p>
          <a:p>
            <a:pPr>
              <a:lnSpc>
                <a:spcPct val="90000"/>
              </a:lnSpc>
            </a:pPr>
            <a:endParaRPr lang="en-US" sz="2400" dirty="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7106"/>
                                        </p:tgtEl>
                                        <p:attrNameLst>
                                          <p:attrName>style.visibility</p:attrName>
                                        </p:attrNameLst>
                                      </p:cBhvr>
                                      <p:to>
                                        <p:strVal val="visible"/>
                                      </p:to>
                                    </p:set>
                                    <p:animEffect transition="in" filter="fade">
                                      <p:cBhvr>
                                        <p:cTn id="7" dur="500"/>
                                        <p:tgtEl>
                                          <p:spTgt spid="47106"/>
                                        </p:tgtEl>
                                      </p:cBhvr>
                                    </p:animEffect>
                                    <p:anim calcmode="lin" valueType="num">
                                      <p:cBhvr>
                                        <p:cTn id="8" dur="500" fill="hold"/>
                                        <p:tgtEl>
                                          <p:spTgt spid="47106"/>
                                        </p:tgtEl>
                                        <p:attrNameLst>
                                          <p:attrName>ppt_x</p:attrName>
                                        </p:attrNameLst>
                                      </p:cBhvr>
                                      <p:tavLst>
                                        <p:tav tm="0">
                                          <p:val>
                                            <p:strVal val="#ppt_x-.1"/>
                                          </p:val>
                                        </p:tav>
                                        <p:tav tm="100000">
                                          <p:val>
                                            <p:strVal val="#ppt_x"/>
                                          </p:val>
                                        </p:tav>
                                      </p:tavLst>
                                    </p:anim>
                                    <p:anim calcmode="lin" valueType="num">
                                      <p:cBhvr>
                                        <p:cTn id="9" dur="500" fill="hold"/>
                                        <p:tgtEl>
                                          <p:spTgt spid="47106"/>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7107">
                                            <p:txEl>
                                              <p:pRg st="0" end="0"/>
                                            </p:txEl>
                                          </p:spTgt>
                                        </p:tgtEl>
                                        <p:attrNameLst>
                                          <p:attrName>style.visibility</p:attrName>
                                        </p:attrNameLst>
                                      </p:cBhvr>
                                      <p:to>
                                        <p:strVal val="visible"/>
                                      </p:to>
                                    </p:set>
                                    <p:animEffect transition="in" filter="dissolve">
                                      <p:cBhvr>
                                        <p:cTn id="14" dur="500"/>
                                        <p:tgtEl>
                                          <p:spTgt spid="4710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47107">
                                            <p:txEl>
                                              <p:pRg st="1" end="1"/>
                                            </p:txEl>
                                          </p:spTgt>
                                        </p:tgtEl>
                                        <p:attrNameLst>
                                          <p:attrName>style.visibility</p:attrName>
                                        </p:attrNameLst>
                                      </p:cBhvr>
                                      <p:to>
                                        <p:strVal val="visible"/>
                                      </p:to>
                                    </p:set>
                                    <p:animEffect transition="in" filter="dissolve">
                                      <p:cBhvr>
                                        <p:cTn id="19" dur="500"/>
                                        <p:tgtEl>
                                          <p:spTgt spid="4710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47107">
                                            <p:txEl>
                                              <p:pRg st="2" end="2"/>
                                            </p:txEl>
                                          </p:spTgt>
                                        </p:tgtEl>
                                        <p:attrNameLst>
                                          <p:attrName>style.visibility</p:attrName>
                                        </p:attrNameLst>
                                      </p:cBhvr>
                                      <p:to>
                                        <p:strVal val="visible"/>
                                      </p:to>
                                    </p:set>
                                    <p:animEffect transition="in" filter="dissolve">
                                      <p:cBhvr>
                                        <p:cTn id="24" dur="500"/>
                                        <p:tgtEl>
                                          <p:spTgt spid="4710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47107">
                                            <p:txEl>
                                              <p:pRg st="3" end="3"/>
                                            </p:txEl>
                                          </p:spTgt>
                                        </p:tgtEl>
                                        <p:attrNameLst>
                                          <p:attrName>style.visibility</p:attrName>
                                        </p:attrNameLst>
                                      </p:cBhvr>
                                      <p:to>
                                        <p:strVal val="visible"/>
                                      </p:to>
                                    </p:set>
                                    <p:animEffect transition="in" filter="dissolve">
                                      <p:cBhvr>
                                        <p:cTn id="29" dur="500"/>
                                        <p:tgtEl>
                                          <p:spTgt spid="47107">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47107">
                                            <p:txEl>
                                              <p:pRg st="4" end="4"/>
                                            </p:txEl>
                                          </p:spTgt>
                                        </p:tgtEl>
                                        <p:attrNameLst>
                                          <p:attrName>style.visibility</p:attrName>
                                        </p:attrNameLst>
                                      </p:cBhvr>
                                      <p:to>
                                        <p:strVal val="visible"/>
                                      </p:to>
                                    </p:set>
                                    <p:animEffect transition="in" filter="dissolve">
                                      <p:cBhvr>
                                        <p:cTn id="34" dur="500"/>
                                        <p:tgtEl>
                                          <p:spTgt spid="47107">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47107">
                                            <p:txEl>
                                              <p:pRg st="5" end="5"/>
                                            </p:txEl>
                                          </p:spTgt>
                                        </p:tgtEl>
                                        <p:attrNameLst>
                                          <p:attrName>style.visibility</p:attrName>
                                        </p:attrNameLst>
                                      </p:cBhvr>
                                      <p:to>
                                        <p:strVal val="visible"/>
                                      </p:to>
                                    </p:set>
                                    <p:animEffect transition="in" filter="dissolve">
                                      <p:cBhvr>
                                        <p:cTn id="39" dur="500"/>
                                        <p:tgtEl>
                                          <p:spTgt spid="47107">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47107">
                                            <p:txEl>
                                              <p:pRg st="6" end="6"/>
                                            </p:txEl>
                                          </p:spTgt>
                                        </p:tgtEl>
                                        <p:attrNameLst>
                                          <p:attrName>style.visibility</p:attrName>
                                        </p:attrNameLst>
                                      </p:cBhvr>
                                      <p:to>
                                        <p:strVal val="visible"/>
                                      </p:to>
                                    </p:set>
                                    <p:animEffect transition="in" filter="dissolve">
                                      <p:cBhvr>
                                        <p:cTn id="44" dur="500"/>
                                        <p:tgtEl>
                                          <p:spTgt spid="471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fa-IR">
                <a:cs typeface="B Nazanin" pitchFamily="2" charset="-78"/>
              </a:rPr>
              <a:t>تنظیم ترشح هورمونهای تیروئید</a:t>
            </a:r>
            <a:endParaRPr lang="en-US">
              <a:cs typeface="B Nazanin" pitchFamily="2" charset="-78"/>
            </a:endParaRPr>
          </a:p>
        </p:txBody>
      </p:sp>
      <p:sp>
        <p:nvSpPr>
          <p:cNvPr id="48131" name="Rectangle 3"/>
          <p:cNvSpPr>
            <a:spLocks noGrp="1" noChangeArrowheads="1"/>
          </p:cNvSpPr>
          <p:nvPr>
            <p:ph type="body" idx="1"/>
          </p:nvPr>
        </p:nvSpPr>
        <p:spPr/>
        <p:txBody>
          <a:bodyPr/>
          <a:lstStyle/>
          <a:p>
            <a:pPr algn="r" rtl="1"/>
            <a:r>
              <a:rPr lang="fa-IR">
                <a:cs typeface="B Nazanin" pitchFamily="2" charset="-78"/>
              </a:rPr>
              <a:t>هورمونهای تیروئید تحت تأثیر تیروتروپین هیپوفیز قدامی افزایش می یابند.</a:t>
            </a:r>
          </a:p>
          <a:p>
            <a:pPr algn="r" rtl="1"/>
            <a:r>
              <a:rPr lang="fa-IR">
                <a:cs typeface="B Nazanin" pitchFamily="2" charset="-78"/>
              </a:rPr>
              <a:t>تحت تأثیر سوماتوستاتین که روی تیروتروپین اثر می گذارد، فعالیت ترشحی هورمونهای تیروئید کاسته می شود.</a:t>
            </a:r>
          </a:p>
          <a:p>
            <a:pPr algn="r" rtl="1"/>
            <a:r>
              <a:rPr lang="fa-IR">
                <a:cs typeface="B Nazanin" pitchFamily="2" charset="-78"/>
              </a:rPr>
              <a:t>توسط فیدبک منفی نیز تنظیم می شوند، با افزایش میزان تیروئید در خون و اثر روی هیپوتالاموس میزان ترشح تیروتروپین کاسته می شود.  </a:t>
            </a: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8130"/>
                                        </p:tgtEl>
                                        <p:attrNameLst>
                                          <p:attrName>style.visibility</p:attrName>
                                        </p:attrNameLst>
                                      </p:cBhvr>
                                      <p:to>
                                        <p:strVal val="visible"/>
                                      </p:to>
                                    </p:set>
                                    <p:animEffect transition="in" filter="fade">
                                      <p:cBhvr>
                                        <p:cTn id="7" dur="500"/>
                                        <p:tgtEl>
                                          <p:spTgt spid="48130"/>
                                        </p:tgtEl>
                                      </p:cBhvr>
                                    </p:animEffect>
                                    <p:anim calcmode="lin" valueType="num">
                                      <p:cBhvr>
                                        <p:cTn id="8" dur="500" fill="hold"/>
                                        <p:tgtEl>
                                          <p:spTgt spid="48130"/>
                                        </p:tgtEl>
                                        <p:attrNameLst>
                                          <p:attrName>ppt_x</p:attrName>
                                        </p:attrNameLst>
                                      </p:cBhvr>
                                      <p:tavLst>
                                        <p:tav tm="0">
                                          <p:val>
                                            <p:strVal val="#ppt_x-.1"/>
                                          </p:val>
                                        </p:tav>
                                        <p:tav tm="100000">
                                          <p:val>
                                            <p:strVal val="#ppt_x"/>
                                          </p:val>
                                        </p:tav>
                                      </p:tavLst>
                                    </p:anim>
                                    <p:anim calcmode="lin" valueType="num">
                                      <p:cBhvr>
                                        <p:cTn id="9" dur="500" fill="hold"/>
                                        <p:tgtEl>
                                          <p:spTgt spid="48130"/>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8131">
                                            <p:txEl>
                                              <p:pRg st="0" end="0"/>
                                            </p:txEl>
                                          </p:spTgt>
                                        </p:tgtEl>
                                        <p:attrNameLst>
                                          <p:attrName>style.visibility</p:attrName>
                                        </p:attrNameLst>
                                      </p:cBhvr>
                                      <p:to>
                                        <p:strVal val="visible"/>
                                      </p:to>
                                    </p:set>
                                    <p:animEffect transition="in" filter="dissolve">
                                      <p:cBhvr>
                                        <p:cTn id="14" dur="500"/>
                                        <p:tgtEl>
                                          <p:spTgt spid="4813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48131">
                                            <p:txEl>
                                              <p:pRg st="1" end="1"/>
                                            </p:txEl>
                                          </p:spTgt>
                                        </p:tgtEl>
                                        <p:attrNameLst>
                                          <p:attrName>style.visibility</p:attrName>
                                        </p:attrNameLst>
                                      </p:cBhvr>
                                      <p:to>
                                        <p:strVal val="visible"/>
                                      </p:to>
                                    </p:set>
                                    <p:animEffect transition="in" filter="dissolve">
                                      <p:cBhvr>
                                        <p:cTn id="19" dur="500"/>
                                        <p:tgtEl>
                                          <p:spTgt spid="48131">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48131">
                                            <p:txEl>
                                              <p:pRg st="2" end="2"/>
                                            </p:txEl>
                                          </p:spTgt>
                                        </p:tgtEl>
                                        <p:attrNameLst>
                                          <p:attrName>style.visibility</p:attrName>
                                        </p:attrNameLst>
                                      </p:cBhvr>
                                      <p:to>
                                        <p:strVal val="visible"/>
                                      </p:to>
                                    </p:set>
                                    <p:animEffect transition="in" filter="dissolve">
                                      <p:cBhvr>
                                        <p:cTn id="24" dur="500"/>
                                        <p:tgtEl>
                                          <p:spTgt spid="481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fa-IR" b="1">
                <a:cs typeface="B Nazanin" pitchFamily="2" charset="-78"/>
              </a:rPr>
              <a:t>کم کاری تیروئید ( هیپوتیروئیدیسم )</a:t>
            </a:r>
            <a:endParaRPr lang="en-US" b="1">
              <a:cs typeface="B Nazanin" pitchFamily="2" charset="-78"/>
            </a:endParaRPr>
          </a:p>
        </p:txBody>
      </p:sp>
      <p:sp>
        <p:nvSpPr>
          <p:cNvPr id="49155" name="Rectangle 3"/>
          <p:cNvSpPr>
            <a:spLocks noGrp="1" noChangeArrowheads="1"/>
          </p:cNvSpPr>
          <p:nvPr>
            <p:ph type="body" idx="1"/>
          </p:nvPr>
        </p:nvSpPr>
        <p:spPr/>
        <p:txBody>
          <a:bodyPr/>
          <a:lstStyle/>
          <a:p>
            <a:pPr algn="r" rtl="1">
              <a:lnSpc>
                <a:spcPct val="80000"/>
              </a:lnSpc>
            </a:pPr>
            <a:r>
              <a:rPr lang="fa-IR" sz="2400">
                <a:cs typeface="B Nazanin" pitchFamily="2" charset="-78"/>
              </a:rPr>
              <a:t>یکی ازعلل آن می تواند کمبود ید در جیره غذایی باشد، که در نتیجه میزان هورمون تیروتروپین افزایش یافته و سبب افزایش تعداد و اندازه سلولهای تیروئیدی می شود در حالیکه میزان ترشح هورمون تیروئید ثابت می ماند، این بیماری را گواتر می گویند.</a:t>
            </a:r>
          </a:p>
          <a:p>
            <a:pPr algn="r" rtl="1">
              <a:lnSpc>
                <a:spcPct val="80000"/>
              </a:lnSpc>
            </a:pPr>
            <a:r>
              <a:rPr lang="fa-IR" sz="2400">
                <a:cs typeface="B Nazanin" pitchFamily="2" charset="-78"/>
              </a:rPr>
              <a:t>گواتر می تواند در اثر اختلالات مادرزادی و عفونت تیروئید یا اثر داروها نظیر داروهای ضد تیروئید و ید رادیواکتیو بروز نماید.</a:t>
            </a:r>
          </a:p>
          <a:p>
            <a:pPr algn="r" rtl="1">
              <a:lnSpc>
                <a:spcPct val="80000"/>
              </a:lnSpc>
            </a:pPr>
            <a:r>
              <a:rPr lang="fa-IR" sz="2400">
                <a:cs typeface="B Nazanin" pitchFamily="2" charset="-78"/>
              </a:rPr>
              <a:t>این عارضه با کند شدن حرکات و تکلم، خستگی و خواب آلودگی شدید، کاهش ضربان و برنده قلب، افزایش وزن، خشک شدن پوست و کاهش فعالیتهای مغزی همراه است.</a:t>
            </a:r>
          </a:p>
          <a:p>
            <a:pPr algn="r" rtl="1">
              <a:lnSpc>
                <a:spcPct val="80000"/>
              </a:lnSpc>
            </a:pPr>
            <a:r>
              <a:rPr lang="fa-IR" sz="2400">
                <a:cs typeface="B Nazanin" pitchFamily="2" charset="-78"/>
              </a:rPr>
              <a:t>در بیماری میگزدم فعالیت هورمونی غده تیروئید قطع می شود و متابولیسم پایه تا 40% کاهش می یابد، اگر در دوران جنینی رخ دهد فرد دچار عقب ماندگی ذهنی می شود   </a:t>
            </a:r>
            <a:endParaRPr lang="en-US" sz="2400">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49154"/>
                                        </p:tgtEl>
                                        <p:attrNameLst>
                                          <p:attrName>style.visibility</p:attrName>
                                        </p:attrNameLst>
                                      </p:cBhvr>
                                      <p:to>
                                        <p:strVal val="visible"/>
                                      </p:to>
                                    </p:set>
                                    <p:animEffect transition="in" filter="fade">
                                      <p:cBhvr>
                                        <p:cTn id="7" dur="500"/>
                                        <p:tgtEl>
                                          <p:spTgt spid="49154"/>
                                        </p:tgtEl>
                                      </p:cBhvr>
                                    </p:animEffect>
                                    <p:anim calcmode="lin" valueType="num">
                                      <p:cBhvr>
                                        <p:cTn id="8" dur="500" fill="hold"/>
                                        <p:tgtEl>
                                          <p:spTgt spid="49154"/>
                                        </p:tgtEl>
                                        <p:attrNameLst>
                                          <p:attrName>ppt_x</p:attrName>
                                        </p:attrNameLst>
                                      </p:cBhvr>
                                      <p:tavLst>
                                        <p:tav tm="0">
                                          <p:val>
                                            <p:strVal val="#ppt_x-.1"/>
                                          </p:val>
                                        </p:tav>
                                        <p:tav tm="100000">
                                          <p:val>
                                            <p:strVal val="#ppt_x"/>
                                          </p:val>
                                        </p:tav>
                                      </p:tavLst>
                                    </p:anim>
                                    <p:anim calcmode="lin" valueType="num">
                                      <p:cBhvr>
                                        <p:cTn id="9" dur="500" fill="hold"/>
                                        <p:tgtEl>
                                          <p:spTgt spid="49154"/>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49155">
                                            <p:txEl>
                                              <p:pRg st="0" end="0"/>
                                            </p:txEl>
                                          </p:spTgt>
                                        </p:tgtEl>
                                        <p:attrNameLst>
                                          <p:attrName>style.visibility</p:attrName>
                                        </p:attrNameLst>
                                      </p:cBhvr>
                                      <p:to>
                                        <p:strVal val="visible"/>
                                      </p:to>
                                    </p:set>
                                    <p:animEffect transition="in" filter="dissolve">
                                      <p:cBhvr>
                                        <p:cTn id="14" dur="500"/>
                                        <p:tgtEl>
                                          <p:spTgt spid="4915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49155">
                                            <p:txEl>
                                              <p:pRg st="1" end="1"/>
                                            </p:txEl>
                                          </p:spTgt>
                                        </p:tgtEl>
                                        <p:attrNameLst>
                                          <p:attrName>style.visibility</p:attrName>
                                        </p:attrNameLst>
                                      </p:cBhvr>
                                      <p:to>
                                        <p:strVal val="visible"/>
                                      </p:to>
                                    </p:set>
                                    <p:animEffect transition="in" filter="dissolve">
                                      <p:cBhvr>
                                        <p:cTn id="19" dur="500"/>
                                        <p:tgtEl>
                                          <p:spTgt spid="49155">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49155">
                                            <p:txEl>
                                              <p:pRg st="2" end="2"/>
                                            </p:txEl>
                                          </p:spTgt>
                                        </p:tgtEl>
                                        <p:attrNameLst>
                                          <p:attrName>style.visibility</p:attrName>
                                        </p:attrNameLst>
                                      </p:cBhvr>
                                      <p:to>
                                        <p:strVal val="visible"/>
                                      </p:to>
                                    </p:set>
                                    <p:animEffect transition="in" filter="dissolve">
                                      <p:cBhvr>
                                        <p:cTn id="24" dur="500"/>
                                        <p:tgtEl>
                                          <p:spTgt spid="49155">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49155">
                                            <p:txEl>
                                              <p:pRg st="3" end="3"/>
                                            </p:txEl>
                                          </p:spTgt>
                                        </p:tgtEl>
                                        <p:attrNameLst>
                                          <p:attrName>style.visibility</p:attrName>
                                        </p:attrNameLst>
                                      </p:cBhvr>
                                      <p:to>
                                        <p:strVal val="visible"/>
                                      </p:to>
                                    </p:set>
                                    <p:animEffect transition="in" filter="dissolve">
                                      <p:cBhvr>
                                        <p:cTn id="29" dur="500"/>
                                        <p:tgtEl>
                                          <p:spTgt spid="491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Grp="1" noChangeAspect="1" noChangeArrowheads="1"/>
          </p:cNvPicPr>
          <p:nvPr>
            <p:ph type="body" idx="1"/>
          </p:nvPr>
        </p:nvPicPr>
        <p:blipFill>
          <a:blip r:embed="rId2" cstate="print"/>
          <a:srcRect/>
          <a:stretch>
            <a:fillRect/>
          </a:stretch>
        </p:blipFill>
        <p:spPr>
          <a:xfrm>
            <a:off x="63500" y="1524000"/>
            <a:ext cx="3216275" cy="5257800"/>
          </a:xfrm>
          <a:noFill/>
          <a:ln/>
        </p:spPr>
      </p:pic>
      <p:pic>
        <p:nvPicPr>
          <p:cNvPr id="50179" name="Picture 3"/>
          <p:cNvPicPr>
            <a:picLocks noChangeAspect="1" noChangeArrowheads="1"/>
          </p:cNvPicPr>
          <p:nvPr/>
        </p:nvPicPr>
        <p:blipFill>
          <a:blip r:embed="rId3" cstate="print"/>
          <a:srcRect/>
          <a:stretch>
            <a:fillRect/>
          </a:stretch>
        </p:blipFill>
        <p:spPr bwMode="auto">
          <a:xfrm>
            <a:off x="3279775" y="4206875"/>
            <a:ext cx="5791200" cy="2574925"/>
          </a:xfrm>
          <a:prstGeom prst="rect">
            <a:avLst/>
          </a:prstGeom>
          <a:noFill/>
          <a:ln w="76200">
            <a:noFill/>
            <a:miter lim="800000"/>
            <a:headEnd/>
            <a:tailEnd/>
          </a:ln>
          <a:effectLst/>
        </p:spPr>
      </p:pic>
      <p:sp>
        <p:nvSpPr>
          <p:cNvPr id="50180" name="WordArt 4"/>
          <p:cNvSpPr>
            <a:spLocks noChangeArrowheads="1" noChangeShapeType="1" noTextEdit="1"/>
          </p:cNvSpPr>
          <p:nvPr/>
        </p:nvSpPr>
        <p:spPr bwMode="auto">
          <a:xfrm>
            <a:off x="2028825" y="381000"/>
            <a:ext cx="4905375" cy="1079500"/>
          </a:xfrm>
          <a:prstGeom prst="rect">
            <a:avLst/>
          </a:prstGeom>
        </p:spPr>
        <p:txBody>
          <a:bodyPr wrap="none" fromWordArt="1">
            <a:prstTxWarp prst="textFadeUp">
              <a:avLst>
                <a:gd name="adj" fmla="val 0"/>
              </a:avLst>
            </a:prstTxWarp>
          </a:bodyPr>
          <a:lstStyle/>
          <a:p>
            <a:pPr algn="ctr"/>
            <a:r>
              <a:rPr lang="en-US" sz="6000" kern="10">
                <a:ln w="12700">
                  <a:solidFill>
                    <a:srgbClr val="B2B2B2"/>
                  </a:solidFill>
                  <a:round/>
                  <a:headEnd/>
                  <a:tailEnd/>
                </a:ln>
                <a:gradFill rotWithShape="0">
                  <a:gsLst>
                    <a:gs pos="0">
                      <a:srgbClr val="520402"/>
                    </a:gs>
                    <a:gs pos="100000">
                      <a:srgbClr val="FFCC00"/>
                    </a:gs>
                  </a:gsLst>
                  <a:lin ang="5400000" scaled="1"/>
                </a:gradFill>
                <a:effectLst>
                  <a:outerShdw dist="35921" dir="2700000" sy="50000" rotWithShape="0">
                    <a:srgbClr val="875B0D"/>
                  </a:outerShdw>
                </a:effectLst>
                <a:latin typeface="Arial Black"/>
              </a:rPr>
              <a:t>Hypothyroidism</a:t>
            </a:r>
            <a:endParaRPr lang="fa-IR" sz="6000" kern="10">
              <a:ln w="12700">
                <a:solidFill>
                  <a:srgbClr val="B2B2B2"/>
                </a:solidFill>
                <a:round/>
                <a:headEnd/>
                <a:tailEnd/>
              </a:ln>
              <a:gradFill rotWithShape="0">
                <a:gsLst>
                  <a:gs pos="0">
                    <a:srgbClr val="520402"/>
                  </a:gs>
                  <a:gs pos="100000">
                    <a:srgbClr val="FFCC00"/>
                  </a:gs>
                </a:gsLst>
                <a:lin ang="5400000" scaled="1"/>
              </a:gradFill>
              <a:effectLst>
                <a:outerShdw dist="35921" dir="2700000" sy="50000" rotWithShape="0">
                  <a:srgbClr val="875B0D"/>
                </a:outerShdw>
              </a:effectLst>
              <a:latin typeface="Arial Black"/>
            </a:endParaRPr>
          </a:p>
        </p:txBody>
      </p:sp>
      <p:pic>
        <p:nvPicPr>
          <p:cNvPr id="50181" name="Picture 5" descr="goiter"/>
          <p:cNvPicPr>
            <a:picLocks noChangeAspect="1" noChangeArrowheads="1"/>
          </p:cNvPicPr>
          <p:nvPr/>
        </p:nvPicPr>
        <p:blipFill>
          <a:blip r:embed="rId4" cstate="print">
            <a:lum bright="12000"/>
          </a:blip>
          <a:srcRect/>
          <a:stretch>
            <a:fillRect/>
          </a:stretch>
        </p:blipFill>
        <p:spPr bwMode="auto">
          <a:xfrm>
            <a:off x="4267200" y="1495425"/>
            <a:ext cx="3886200" cy="2705100"/>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50181"/>
                                        </p:tgtEl>
                                        <p:attrNameLst>
                                          <p:attrName>style.visibility</p:attrName>
                                        </p:attrNameLst>
                                      </p:cBhvr>
                                      <p:to>
                                        <p:strVal val="visible"/>
                                      </p:to>
                                    </p:set>
                                    <p:anim calcmode="lin" valueType="num">
                                      <p:cBhvr>
                                        <p:cTn id="7" dur="1000" fill="hold"/>
                                        <p:tgtEl>
                                          <p:spTgt spid="50181"/>
                                        </p:tgtEl>
                                        <p:attrNameLst>
                                          <p:attrName>ppt_w</p:attrName>
                                        </p:attrNameLst>
                                      </p:cBhvr>
                                      <p:tavLst>
                                        <p:tav tm="0">
                                          <p:val>
                                            <p:fltVal val="0"/>
                                          </p:val>
                                        </p:tav>
                                        <p:tav tm="100000">
                                          <p:val>
                                            <p:strVal val="#ppt_w"/>
                                          </p:val>
                                        </p:tav>
                                      </p:tavLst>
                                    </p:anim>
                                    <p:anim calcmode="lin" valueType="num">
                                      <p:cBhvr>
                                        <p:cTn id="8" dur="1000" fill="hold"/>
                                        <p:tgtEl>
                                          <p:spTgt spid="50181"/>
                                        </p:tgtEl>
                                        <p:attrNameLst>
                                          <p:attrName>ppt_h</p:attrName>
                                        </p:attrNameLst>
                                      </p:cBhvr>
                                      <p:tavLst>
                                        <p:tav tm="0">
                                          <p:val>
                                            <p:fltVal val="0"/>
                                          </p:val>
                                        </p:tav>
                                        <p:tav tm="100000">
                                          <p:val>
                                            <p:strVal val="#ppt_h"/>
                                          </p:val>
                                        </p:tav>
                                      </p:tavLst>
                                    </p:anim>
                                    <p:anim calcmode="lin" valueType="num">
                                      <p:cBhvr>
                                        <p:cTn id="9" dur="1000" fill="hold"/>
                                        <p:tgtEl>
                                          <p:spTgt spid="5018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018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50180"/>
                                        </p:tgtEl>
                                        <p:attrNameLst>
                                          <p:attrName>style.visibility</p:attrName>
                                        </p:attrNameLst>
                                      </p:cBhvr>
                                      <p:to>
                                        <p:strVal val="visible"/>
                                      </p:to>
                                    </p:set>
                                    <p:anim calcmode="lin" valueType="num">
                                      <p:cBhvr>
                                        <p:cTn id="15" dur="500" fill="hold"/>
                                        <p:tgtEl>
                                          <p:spTgt spid="50180"/>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50180"/>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50180"/>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50180"/>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50178"/>
                                        </p:tgtEl>
                                        <p:attrNameLst>
                                          <p:attrName>style.visibility</p:attrName>
                                        </p:attrNameLst>
                                      </p:cBhvr>
                                      <p:to>
                                        <p:strVal val="visible"/>
                                      </p:to>
                                    </p:set>
                                    <p:anim calcmode="lin" valueType="num">
                                      <p:cBhvr>
                                        <p:cTn id="22" dur="1000" fill="hold"/>
                                        <p:tgtEl>
                                          <p:spTgt spid="50178"/>
                                        </p:tgtEl>
                                        <p:attrNameLst>
                                          <p:attrName>ppt_w</p:attrName>
                                        </p:attrNameLst>
                                      </p:cBhvr>
                                      <p:tavLst>
                                        <p:tav tm="0">
                                          <p:val>
                                            <p:fltVal val="0"/>
                                          </p:val>
                                        </p:tav>
                                        <p:tav tm="100000">
                                          <p:val>
                                            <p:strVal val="#ppt_w"/>
                                          </p:val>
                                        </p:tav>
                                      </p:tavLst>
                                    </p:anim>
                                    <p:anim calcmode="lin" valueType="num">
                                      <p:cBhvr>
                                        <p:cTn id="23" dur="1000" fill="hold"/>
                                        <p:tgtEl>
                                          <p:spTgt spid="50178"/>
                                        </p:tgtEl>
                                        <p:attrNameLst>
                                          <p:attrName>ppt_h</p:attrName>
                                        </p:attrNameLst>
                                      </p:cBhvr>
                                      <p:tavLst>
                                        <p:tav tm="0">
                                          <p:val>
                                            <p:fltVal val="0"/>
                                          </p:val>
                                        </p:tav>
                                        <p:tav tm="100000">
                                          <p:val>
                                            <p:strVal val="#ppt_h"/>
                                          </p:val>
                                        </p:tav>
                                      </p:tavLst>
                                    </p:anim>
                                    <p:anim calcmode="lin" valueType="num">
                                      <p:cBhvr>
                                        <p:cTn id="24" dur="1000" fill="hold"/>
                                        <p:tgtEl>
                                          <p:spTgt spid="50178"/>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5017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6" fill="hold" nodeType="clickEffect">
                                  <p:stCondLst>
                                    <p:cond delay="0"/>
                                  </p:stCondLst>
                                  <p:childTnLst>
                                    <p:set>
                                      <p:cBhvr>
                                        <p:cTn id="29" dur="1" fill="hold">
                                          <p:stCondLst>
                                            <p:cond delay="0"/>
                                          </p:stCondLst>
                                        </p:cTn>
                                        <p:tgtEl>
                                          <p:spTgt spid="50179"/>
                                        </p:tgtEl>
                                        <p:attrNameLst>
                                          <p:attrName>style.visibility</p:attrName>
                                        </p:attrNameLst>
                                      </p:cBhvr>
                                      <p:to>
                                        <p:strVal val="visible"/>
                                      </p:to>
                                    </p:set>
                                    <p:animEffect transition="in" filter="barn(inHorizontal)">
                                      <p:cBhvr>
                                        <p:cTn id="30" dur="500"/>
                                        <p:tgtEl>
                                          <p:spTgt spid="50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fa-IR" b="1">
                <a:cs typeface="B Nazanin" pitchFamily="2" charset="-78"/>
              </a:rPr>
              <a:t>پرکاری تیروئید ( هیپرتیروئیدیسم )</a:t>
            </a:r>
            <a:endParaRPr lang="en-US" b="1">
              <a:cs typeface="B Nazanin" pitchFamily="2" charset="-78"/>
            </a:endParaRPr>
          </a:p>
        </p:txBody>
      </p:sp>
      <p:sp>
        <p:nvSpPr>
          <p:cNvPr id="52227" name="Rectangle 3"/>
          <p:cNvSpPr>
            <a:spLocks noGrp="1" noChangeArrowheads="1"/>
          </p:cNvSpPr>
          <p:nvPr>
            <p:ph type="body" idx="1"/>
          </p:nvPr>
        </p:nvSpPr>
        <p:spPr/>
        <p:txBody>
          <a:bodyPr/>
          <a:lstStyle/>
          <a:p>
            <a:pPr algn="r" rtl="1"/>
            <a:r>
              <a:rPr lang="fa-IR">
                <a:cs typeface="B Nazanin" pitchFamily="2" charset="-78"/>
              </a:rPr>
              <a:t>بعلل کاهش حساسیت هیپوفیز به هورمون تیروئید، وجود تومور در غده تیروئید یا در غده هیپوفیز هورمون محرک تیروئید بیش از حد ترشح می شود.</a:t>
            </a:r>
          </a:p>
          <a:p>
            <a:pPr algn="r" rtl="1"/>
            <a:r>
              <a:rPr lang="fa-IR">
                <a:cs typeface="B Nazanin" pitchFamily="2" charset="-78"/>
              </a:rPr>
              <a:t>در حالت شدید چشمها بیرون می زند که اگزوفتالمی می گویند.</a:t>
            </a:r>
          </a:p>
          <a:p>
            <a:pPr algn="r" rtl="1"/>
            <a:r>
              <a:rPr lang="fa-IR">
                <a:cs typeface="B Nazanin" pitchFamily="2" charset="-78"/>
              </a:rPr>
              <a:t>متابولیسم پایه افزایش یافته، بافت چربی کاهش یافته، دمای بدن افزایش می یابد، قطر رگها زیاد شده و چهره فرد برافروخته می گردد و ورزن کاهش می یابد.  </a:t>
            </a:r>
            <a:endParaRPr lang="en-US">
              <a:cs typeface="B Nazanin"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52226"/>
                                        </p:tgtEl>
                                        <p:attrNameLst>
                                          <p:attrName>style.visibility</p:attrName>
                                        </p:attrNameLst>
                                      </p:cBhvr>
                                      <p:to>
                                        <p:strVal val="visible"/>
                                      </p:to>
                                    </p:set>
                                    <p:animEffect transition="in" filter="fade">
                                      <p:cBhvr>
                                        <p:cTn id="7" dur="500"/>
                                        <p:tgtEl>
                                          <p:spTgt spid="52226"/>
                                        </p:tgtEl>
                                      </p:cBhvr>
                                    </p:animEffect>
                                    <p:anim calcmode="lin" valueType="num">
                                      <p:cBhvr>
                                        <p:cTn id="8" dur="500" fill="hold"/>
                                        <p:tgtEl>
                                          <p:spTgt spid="52226"/>
                                        </p:tgtEl>
                                        <p:attrNameLst>
                                          <p:attrName>ppt_x</p:attrName>
                                        </p:attrNameLst>
                                      </p:cBhvr>
                                      <p:tavLst>
                                        <p:tav tm="0">
                                          <p:val>
                                            <p:strVal val="#ppt_x-.1"/>
                                          </p:val>
                                        </p:tav>
                                        <p:tav tm="100000">
                                          <p:val>
                                            <p:strVal val="#ppt_x"/>
                                          </p:val>
                                        </p:tav>
                                      </p:tavLst>
                                    </p:anim>
                                    <p:anim calcmode="lin" valueType="num">
                                      <p:cBhvr>
                                        <p:cTn id="9" dur="500" fill="hold"/>
                                        <p:tgtEl>
                                          <p:spTgt spid="52226"/>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52227">
                                            <p:txEl>
                                              <p:pRg st="0" end="0"/>
                                            </p:txEl>
                                          </p:spTgt>
                                        </p:tgtEl>
                                        <p:attrNameLst>
                                          <p:attrName>style.visibility</p:attrName>
                                        </p:attrNameLst>
                                      </p:cBhvr>
                                      <p:to>
                                        <p:strVal val="visible"/>
                                      </p:to>
                                    </p:set>
                                    <p:animEffect transition="in" filter="dissolve">
                                      <p:cBhvr>
                                        <p:cTn id="14" dur="500"/>
                                        <p:tgtEl>
                                          <p:spTgt spid="5222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52227">
                                            <p:txEl>
                                              <p:pRg st="1" end="1"/>
                                            </p:txEl>
                                          </p:spTgt>
                                        </p:tgtEl>
                                        <p:attrNameLst>
                                          <p:attrName>style.visibility</p:attrName>
                                        </p:attrNameLst>
                                      </p:cBhvr>
                                      <p:to>
                                        <p:strVal val="visible"/>
                                      </p:to>
                                    </p:set>
                                    <p:animEffect transition="in" filter="dissolve">
                                      <p:cBhvr>
                                        <p:cTn id="19" dur="500"/>
                                        <p:tgtEl>
                                          <p:spTgt spid="52227">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52227">
                                            <p:txEl>
                                              <p:pRg st="2" end="2"/>
                                            </p:txEl>
                                          </p:spTgt>
                                        </p:tgtEl>
                                        <p:attrNameLst>
                                          <p:attrName>style.visibility</p:attrName>
                                        </p:attrNameLst>
                                      </p:cBhvr>
                                      <p:to>
                                        <p:strVal val="visible"/>
                                      </p:to>
                                    </p:set>
                                    <p:animEffect transition="in" filter="dissolve">
                                      <p:cBhvr>
                                        <p:cTn id="24" dur="500"/>
                                        <p:tgtEl>
                                          <p:spTgt spid="522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Grp="1" noChangeAspect="1" noChangeArrowheads="1"/>
          </p:cNvPicPr>
          <p:nvPr>
            <p:ph type="body" idx="1"/>
          </p:nvPr>
        </p:nvPicPr>
        <p:blipFill>
          <a:blip r:embed="rId2" cstate="print"/>
          <a:srcRect/>
          <a:stretch>
            <a:fillRect/>
          </a:stretch>
        </p:blipFill>
        <p:spPr>
          <a:xfrm>
            <a:off x="331788" y="2895600"/>
            <a:ext cx="2716212" cy="3733800"/>
          </a:xfrm>
          <a:noFill/>
          <a:ln/>
        </p:spPr>
      </p:pic>
      <p:pic>
        <p:nvPicPr>
          <p:cNvPr id="53251" name="Picture 3"/>
          <p:cNvPicPr>
            <a:picLocks noChangeAspect="1" noChangeArrowheads="1"/>
          </p:cNvPicPr>
          <p:nvPr/>
        </p:nvPicPr>
        <p:blipFill>
          <a:blip r:embed="rId3" cstate="print"/>
          <a:srcRect/>
          <a:stretch>
            <a:fillRect/>
          </a:stretch>
        </p:blipFill>
        <p:spPr bwMode="auto">
          <a:xfrm>
            <a:off x="3348038" y="2895600"/>
            <a:ext cx="2976562" cy="3733800"/>
          </a:xfrm>
          <a:prstGeom prst="rect">
            <a:avLst/>
          </a:prstGeom>
          <a:noFill/>
          <a:ln w="76200">
            <a:noFill/>
            <a:miter lim="800000"/>
            <a:headEnd/>
            <a:tailEnd/>
          </a:ln>
          <a:effectLst/>
        </p:spPr>
      </p:pic>
      <p:pic>
        <p:nvPicPr>
          <p:cNvPr id="53252" name="Picture 4"/>
          <p:cNvPicPr>
            <a:picLocks noChangeAspect="1" noChangeArrowheads="1"/>
          </p:cNvPicPr>
          <p:nvPr/>
        </p:nvPicPr>
        <p:blipFill>
          <a:blip r:embed="rId4" cstate="print"/>
          <a:srcRect/>
          <a:stretch>
            <a:fillRect/>
          </a:stretch>
        </p:blipFill>
        <p:spPr bwMode="auto">
          <a:xfrm>
            <a:off x="6553200" y="2895600"/>
            <a:ext cx="2443163" cy="3733800"/>
          </a:xfrm>
          <a:prstGeom prst="rect">
            <a:avLst/>
          </a:prstGeom>
          <a:noFill/>
          <a:ln w="76200">
            <a:noFill/>
            <a:miter lim="800000"/>
            <a:headEnd/>
            <a:tailEnd/>
          </a:ln>
          <a:effectLst/>
        </p:spPr>
      </p:pic>
      <p:sp>
        <p:nvSpPr>
          <p:cNvPr id="53253" name="WordArt 5"/>
          <p:cNvSpPr>
            <a:spLocks noChangeArrowheads="1" noChangeShapeType="1" noTextEdit="1"/>
          </p:cNvSpPr>
          <p:nvPr/>
        </p:nvSpPr>
        <p:spPr bwMode="auto">
          <a:xfrm>
            <a:off x="457200" y="274638"/>
            <a:ext cx="8229600" cy="1143000"/>
          </a:xfrm>
          <a:prstGeom prst="rect">
            <a:avLst/>
          </a:prstGeom>
        </p:spPr>
        <p:txBody>
          <a:bodyPr wrap="none" fromWordArt="1">
            <a:prstTxWarp prst="textPlain">
              <a:avLst>
                <a:gd name="adj" fmla="val 50000"/>
              </a:avLst>
            </a:prstTxWarp>
          </a:bodyPr>
          <a:lstStyle/>
          <a:p>
            <a:r>
              <a:rPr lang="en-US" sz="6000" kern="10">
                <a:ln w="19050">
                  <a:solidFill>
                    <a:srgbClr val="99CCFF"/>
                  </a:solidFill>
                  <a:round/>
                  <a:headEnd/>
                  <a:tailEnd/>
                </a:ln>
                <a:solidFill>
                  <a:srgbClr val="0066CC"/>
                </a:solidFill>
                <a:effectLst>
                  <a:outerShdw dist="35921" dir="2700000" algn="ctr" rotWithShape="0">
                    <a:srgbClr val="990000"/>
                  </a:outerShdw>
                </a:effectLst>
                <a:latin typeface="Impact"/>
              </a:rPr>
              <a:t>Hyperthroidism </a:t>
            </a:r>
          </a:p>
          <a:p>
            <a:r>
              <a:rPr lang="en-US" sz="6000" kern="10">
                <a:ln w="19050">
                  <a:solidFill>
                    <a:srgbClr val="99CCFF"/>
                  </a:solidFill>
                  <a:round/>
                  <a:headEnd/>
                  <a:tailEnd/>
                </a:ln>
                <a:solidFill>
                  <a:srgbClr val="0066CC"/>
                </a:solidFill>
                <a:effectLst>
                  <a:outerShdw dist="35921" dir="2700000" algn="ctr" rotWithShape="0">
                    <a:srgbClr val="990000"/>
                  </a:outerShdw>
                </a:effectLst>
                <a:latin typeface="Impact"/>
              </a:rPr>
              <a:t>Graves Disease</a:t>
            </a:r>
            <a:endParaRPr lang="fa-IR" sz="6000" kern="10">
              <a:ln w="19050">
                <a:solidFill>
                  <a:srgbClr val="99CCFF"/>
                </a:solidFill>
                <a:round/>
                <a:headEnd/>
                <a:tailEnd/>
              </a:ln>
              <a:solidFill>
                <a:srgbClr val="0066CC"/>
              </a:solidFill>
              <a:effectLst>
                <a:outerShdw dist="35921" dir="2700000" algn="ctr" rotWithShape="0">
                  <a:srgbClr val="990000"/>
                </a:outerShdw>
              </a:effectLst>
              <a:latin typeface="Impac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53253"/>
                                        </p:tgtEl>
                                        <p:attrNameLst>
                                          <p:attrName>style.visibility</p:attrName>
                                        </p:attrNameLst>
                                      </p:cBhvr>
                                      <p:to>
                                        <p:strVal val="visible"/>
                                      </p:to>
                                    </p:set>
                                    <p:anim calcmode="lin" valueType="num">
                                      <p:cBhvr>
                                        <p:cTn id="7" dur="500" fill="hold"/>
                                        <p:tgtEl>
                                          <p:spTgt spid="53253"/>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53253"/>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53253"/>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53253"/>
                                        </p:tgtEl>
                                        <p:attrNameLst>
                                          <p:attrName>ppt_y</p:attrName>
                                        </p:attrNameLst>
                                      </p:cBhvr>
                                      <p:tavLst>
                                        <p:tav tm="0">
                                          <p:val>
                                            <p:strVal val="#ppt_y"/>
                                          </p:val>
                                        </p:tav>
                                        <p:tav tm="100000">
                                          <p:val>
                                            <p:strVal val="#ppt_y"/>
                                          </p:val>
                                        </p:tav>
                                      </p:tavLst>
                                    </p:anim>
                                  </p:childTnLst>
                                </p:cTn>
                              </p:par>
                            </p:childTnLst>
                          </p:cTn>
                        </p:par>
                        <p:par>
                          <p:cTn id="11" fill="hold">
                            <p:stCondLst>
                              <p:cond delay="500"/>
                            </p:stCondLst>
                            <p:childTnLst>
                              <p:par>
                                <p:cTn id="12" presetID="9" presetClass="entr" presetSubtype="0" fill="hold" nodeType="afterEffect">
                                  <p:stCondLst>
                                    <p:cond delay="0"/>
                                  </p:stCondLst>
                                  <p:childTnLst>
                                    <p:set>
                                      <p:cBhvr>
                                        <p:cTn id="13" dur="1" fill="hold">
                                          <p:stCondLst>
                                            <p:cond delay="0"/>
                                          </p:stCondLst>
                                        </p:cTn>
                                        <p:tgtEl>
                                          <p:spTgt spid="53250"/>
                                        </p:tgtEl>
                                        <p:attrNameLst>
                                          <p:attrName>style.visibility</p:attrName>
                                        </p:attrNameLst>
                                      </p:cBhvr>
                                      <p:to>
                                        <p:strVal val="visible"/>
                                      </p:to>
                                    </p:set>
                                    <p:animEffect transition="in" filter="dissolve">
                                      <p:cBhvr>
                                        <p:cTn id="14" dur="500"/>
                                        <p:tgtEl>
                                          <p:spTgt spid="53250"/>
                                        </p:tgtEl>
                                      </p:cBhvr>
                                    </p:animEffect>
                                  </p:childTnLst>
                                </p:cTn>
                              </p:par>
                            </p:childTnLst>
                          </p:cTn>
                        </p:par>
                        <p:par>
                          <p:cTn id="15" fill="hold">
                            <p:stCondLst>
                              <p:cond delay="1000"/>
                            </p:stCondLst>
                            <p:childTnLst>
                              <p:par>
                                <p:cTn id="16" presetID="9" presetClass="entr" presetSubtype="0" fill="hold" nodeType="afterEffect">
                                  <p:stCondLst>
                                    <p:cond delay="0"/>
                                  </p:stCondLst>
                                  <p:childTnLst>
                                    <p:set>
                                      <p:cBhvr>
                                        <p:cTn id="17" dur="1" fill="hold">
                                          <p:stCondLst>
                                            <p:cond delay="0"/>
                                          </p:stCondLst>
                                        </p:cTn>
                                        <p:tgtEl>
                                          <p:spTgt spid="53251"/>
                                        </p:tgtEl>
                                        <p:attrNameLst>
                                          <p:attrName>style.visibility</p:attrName>
                                        </p:attrNameLst>
                                      </p:cBhvr>
                                      <p:to>
                                        <p:strVal val="visible"/>
                                      </p:to>
                                    </p:set>
                                    <p:animEffect transition="in" filter="dissolve">
                                      <p:cBhvr>
                                        <p:cTn id="18" dur="500"/>
                                        <p:tgtEl>
                                          <p:spTgt spid="53251"/>
                                        </p:tgtEl>
                                      </p:cBhvr>
                                    </p:animEffect>
                                  </p:childTnLst>
                                </p:cTn>
                              </p:par>
                            </p:childTnLst>
                          </p:cTn>
                        </p:par>
                        <p:par>
                          <p:cTn id="19" fill="hold">
                            <p:stCondLst>
                              <p:cond delay="1500"/>
                            </p:stCondLst>
                            <p:childTnLst>
                              <p:par>
                                <p:cTn id="20" presetID="9" presetClass="entr" presetSubtype="0" fill="hold" nodeType="afterEffect">
                                  <p:stCondLst>
                                    <p:cond delay="0"/>
                                  </p:stCondLst>
                                  <p:childTnLst>
                                    <p:set>
                                      <p:cBhvr>
                                        <p:cTn id="21" dur="1" fill="hold">
                                          <p:stCondLst>
                                            <p:cond delay="0"/>
                                          </p:stCondLst>
                                        </p:cTn>
                                        <p:tgtEl>
                                          <p:spTgt spid="53252"/>
                                        </p:tgtEl>
                                        <p:attrNameLst>
                                          <p:attrName>style.visibility</p:attrName>
                                        </p:attrNameLst>
                                      </p:cBhvr>
                                      <p:to>
                                        <p:strVal val="visible"/>
                                      </p:to>
                                    </p:set>
                                    <p:animEffect transition="in" filter="dissolve">
                                      <p:cBhvr>
                                        <p:cTn id="22" dur="500"/>
                                        <p:tgtEl>
                                          <p:spTgt spid="53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Grp="1" noChangeAspect="1" noChangeArrowheads="1"/>
          </p:cNvPicPr>
          <p:nvPr>
            <p:ph type="body" idx="1"/>
          </p:nvPr>
        </p:nvPicPr>
        <p:blipFill>
          <a:blip r:embed="rId2" cstate="print"/>
          <a:srcRect/>
          <a:stretch>
            <a:fillRect/>
          </a:stretch>
        </p:blipFill>
        <p:spPr>
          <a:xfrm>
            <a:off x="2716213" y="762000"/>
            <a:ext cx="3989387" cy="5638800"/>
          </a:xfrm>
          <a:noFill/>
          <a:ln/>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p:cTn id="7" dur="1000" fill="hold"/>
                                        <p:tgtEl>
                                          <p:spTgt spid="54274"/>
                                        </p:tgtEl>
                                        <p:attrNameLst>
                                          <p:attrName>ppt_w</p:attrName>
                                        </p:attrNameLst>
                                      </p:cBhvr>
                                      <p:tavLst>
                                        <p:tav tm="0">
                                          <p:val>
                                            <p:fltVal val="0"/>
                                          </p:val>
                                        </p:tav>
                                        <p:tav tm="100000">
                                          <p:val>
                                            <p:strVal val="#ppt_w"/>
                                          </p:val>
                                        </p:tav>
                                      </p:tavLst>
                                    </p:anim>
                                    <p:anim calcmode="lin" valueType="num">
                                      <p:cBhvr>
                                        <p:cTn id="8" dur="1000" fill="hold"/>
                                        <p:tgtEl>
                                          <p:spTgt spid="54274"/>
                                        </p:tgtEl>
                                        <p:attrNameLst>
                                          <p:attrName>ppt_h</p:attrName>
                                        </p:attrNameLst>
                                      </p:cBhvr>
                                      <p:tavLst>
                                        <p:tav tm="0">
                                          <p:val>
                                            <p:fltVal val="0"/>
                                          </p:val>
                                        </p:tav>
                                        <p:tav tm="100000">
                                          <p:val>
                                            <p:strVal val="#ppt_h"/>
                                          </p:val>
                                        </p:tav>
                                      </p:tavLst>
                                    </p:anim>
                                    <p:anim calcmode="lin" valueType="num">
                                      <p:cBhvr>
                                        <p:cTn id="9" dur="1000" fill="hold"/>
                                        <p:tgtEl>
                                          <p:spTgt spid="5427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427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fa-IR" b="1">
                <a:cs typeface="B Nazanin" pitchFamily="2" charset="-78"/>
              </a:rPr>
              <a:t>هورمونهای تیروئید</a:t>
            </a:r>
            <a:endParaRPr lang="en-US" b="1">
              <a:cs typeface="B Nazanin" pitchFamily="2" charset="-78"/>
            </a:endParaRPr>
          </a:p>
        </p:txBody>
      </p:sp>
      <p:sp>
        <p:nvSpPr>
          <p:cNvPr id="55299" name="Rectangle 3"/>
          <p:cNvSpPr>
            <a:spLocks noGrp="1" noChangeArrowheads="1"/>
          </p:cNvSpPr>
          <p:nvPr>
            <p:ph type="body" idx="1"/>
          </p:nvPr>
        </p:nvSpPr>
        <p:spPr/>
        <p:txBody>
          <a:bodyPr/>
          <a:lstStyle/>
          <a:p>
            <a:pPr marL="609600" indent="-609600" algn="r" rtl="1">
              <a:lnSpc>
                <a:spcPct val="90000"/>
              </a:lnSpc>
              <a:buFontTx/>
              <a:buNone/>
            </a:pPr>
            <a:r>
              <a:rPr lang="fa-IR" sz="2800" b="1" dirty="0">
                <a:cs typeface="B Nazanin" pitchFamily="2" charset="-78"/>
              </a:rPr>
              <a:t>کلسی تونین</a:t>
            </a:r>
          </a:p>
          <a:p>
            <a:pPr marL="609600" indent="-609600" algn="r" rtl="1">
              <a:lnSpc>
                <a:spcPct val="90000"/>
              </a:lnSpc>
            </a:pPr>
            <a:r>
              <a:rPr lang="fa-IR" sz="2800" dirty="0">
                <a:cs typeface="B Nazanin" pitchFamily="2" charset="-78"/>
              </a:rPr>
              <a:t>از سلولهای پارافولیکولی تیروئید ترشح شده و اثر آن کاهش میزان کلسیم خون است.</a:t>
            </a:r>
          </a:p>
          <a:p>
            <a:pPr marL="609600" indent="-609600" algn="r" rtl="1">
              <a:lnSpc>
                <a:spcPct val="90000"/>
              </a:lnSpc>
            </a:pPr>
            <a:r>
              <a:rPr lang="fa-IR" sz="2800" dirty="0">
                <a:cs typeface="B Nazanin" pitchFamily="2" charset="-78"/>
              </a:rPr>
              <a:t>طرق اثر کلسی تونین </a:t>
            </a:r>
            <a:r>
              <a:rPr lang="fa-IR" sz="2800" dirty="0" smtClean="0">
                <a:cs typeface="B Nazanin" pitchFamily="2" charset="-78"/>
              </a:rPr>
              <a:t>وکاهش </a:t>
            </a:r>
            <a:r>
              <a:rPr lang="fa-IR" sz="2800" dirty="0">
                <a:cs typeface="B Nazanin" pitchFamily="2" charset="-78"/>
              </a:rPr>
              <a:t>میزان کلسیم</a:t>
            </a:r>
          </a:p>
          <a:p>
            <a:pPr marL="609600" indent="-609600" algn="r" rtl="1">
              <a:lnSpc>
                <a:spcPct val="90000"/>
              </a:lnSpc>
              <a:buFontTx/>
              <a:buNone/>
            </a:pPr>
            <a:r>
              <a:rPr lang="fa-IR" sz="2800" dirty="0">
                <a:cs typeface="B Nazanin" pitchFamily="2" charset="-78"/>
              </a:rPr>
              <a:t>    1- اثر سریع:کاهش فعالیت سلولهای استخوان خوار </a:t>
            </a:r>
            <a:r>
              <a:rPr lang="en-US" sz="2800" dirty="0" err="1">
                <a:cs typeface="B Nazanin" pitchFamily="2" charset="-78"/>
              </a:rPr>
              <a:t>Osteoclast</a:t>
            </a:r>
            <a:r>
              <a:rPr lang="fa-IR" sz="2800" dirty="0">
                <a:cs typeface="B Nazanin" pitchFamily="2" charset="-78"/>
              </a:rPr>
              <a:t> </a:t>
            </a:r>
          </a:p>
          <a:p>
            <a:pPr marL="609600" indent="-609600" algn="r" rtl="1">
              <a:lnSpc>
                <a:spcPct val="90000"/>
              </a:lnSpc>
              <a:buFontTx/>
              <a:buNone/>
            </a:pPr>
            <a:r>
              <a:rPr lang="fa-IR" sz="2800" dirty="0">
                <a:cs typeface="B Nazanin" pitchFamily="2" charset="-78"/>
              </a:rPr>
              <a:t>    2- اثرمیان مدت: افزایش یاخته های استخوان ساز </a:t>
            </a:r>
            <a:r>
              <a:rPr lang="en-US" sz="2800" dirty="0" err="1">
                <a:cs typeface="B Nazanin" pitchFamily="2" charset="-78"/>
              </a:rPr>
              <a:t>Osteoblast</a:t>
            </a:r>
            <a:r>
              <a:rPr lang="fa-IR" sz="2800" dirty="0">
                <a:cs typeface="B Nazanin" pitchFamily="2" charset="-78"/>
              </a:rPr>
              <a:t> </a:t>
            </a:r>
          </a:p>
          <a:p>
            <a:pPr marL="609600" indent="-609600" algn="r" rtl="1">
              <a:lnSpc>
                <a:spcPct val="90000"/>
              </a:lnSpc>
              <a:buFontTx/>
              <a:buNone/>
            </a:pPr>
            <a:r>
              <a:rPr lang="fa-IR" sz="2800" dirty="0">
                <a:cs typeface="B Nazanin" pitchFamily="2" charset="-78"/>
              </a:rPr>
              <a:t>    3- اثر دراز مدت: کاهش ساخته شدن سلولهای استخوان خوار </a:t>
            </a:r>
          </a:p>
          <a:p>
            <a:pPr marL="609600" indent="-609600" algn="r" rtl="1">
              <a:lnSpc>
                <a:spcPct val="90000"/>
              </a:lnSpc>
            </a:pPr>
            <a:endParaRPr lang="fa-IR" sz="2800" dirty="0">
              <a:cs typeface="B Nazanin" pitchFamily="2" charset="-78"/>
            </a:endParaRPr>
          </a:p>
          <a:p>
            <a:pPr marL="609600" indent="-609600" algn="r" rtl="1">
              <a:lnSpc>
                <a:spcPct val="90000"/>
              </a:lnSpc>
            </a:pPr>
            <a:r>
              <a:rPr lang="fa-IR" sz="2800" dirty="0">
                <a:cs typeface="B Nazanin" pitchFamily="2" charset="-78"/>
              </a:rPr>
              <a:t>غلظت کلسیم عامل مهمی در ترشح کلسی تونین است. </a:t>
            </a:r>
          </a:p>
          <a:p>
            <a:pPr marL="609600" indent="-609600">
              <a:lnSpc>
                <a:spcPct val="90000"/>
              </a:lnSpc>
              <a:buFontTx/>
              <a:buNone/>
            </a:pPr>
            <a:endParaRPr lang="en-US" sz="2800" dirty="0">
              <a:cs typeface="B Nazanin" pitchFamily="2" charset="-78"/>
            </a:endParaRPr>
          </a:p>
        </p:txBody>
      </p:sp>
      <p:sp>
        <p:nvSpPr>
          <p:cNvPr id="55300" name="AutoShape 4"/>
          <p:cNvSpPr>
            <a:spLocks/>
          </p:cNvSpPr>
          <p:nvPr/>
        </p:nvSpPr>
        <p:spPr bwMode="auto">
          <a:xfrm>
            <a:off x="8293100" y="3597275"/>
            <a:ext cx="203200" cy="1554163"/>
          </a:xfrm>
          <a:prstGeom prst="rightBrace">
            <a:avLst>
              <a:gd name="adj1" fmla="val 63737"/>
              <a:gd name="adj2" fmla="val 50000"/>
            </a:avLst>
          </a:prstGeom>
          <a:noFill/>
          <a:ln w="19050">
            <a:solidFill>
              <a:schemeClr val="tx1"/>
            </a:solidFill>
            <a:round/>
            <a:headEnd/>
            <a:tailEnd/>
          </a:ln>
          <a:effectLst/>
        </p:spPr>
        <p:txBody>
          <a:bodyPr>
            <a:spAutoFit/>
          </a:bodyPr>
          <a:lstStyle/>
          <a:p>
            <a:pPr algn="r" rtl="1"/>
            <a:endParaRPr lang="fa-IR"/>
          </a:p>
          <a:p>
            <a:pPr algn="r" rtl="1"/>
            <a:endParaRPr lang="fa-IR"/>
          </a:p>
          <a:p>
            <a:pPr algn="r" rtl="1"/>
            <a:endParaRPr lang="fa-IR"/>
          </a:p>
          <a:p>
            <a:pPr algn="r" rtl="1"/>
            <a:endParaRPr lang="fa-IR"/>
          </a:p>
          <a:p>
            <a:pPr algn="r" rtl="1"/>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55298"/>
                                        </p:tgtEl>
                                        <p:attrNameLst>
                                          <p:attrName>style.visibility</p:attrName>
                                        </p:attrNameLst>
                                      </p:cBhvr>
                                      <p:to>
                                        <p:strVal val="visible"/>
                                      </p:to>
                                    </p:set>
                                    <p:animEffect transition="in" filter="fade">
                                      <p:cBhvr>
                                        <p:cTn id="7" dur="500"/>
                                        <p:tgtEl>
                                          <p:spTgt spid="55298"/>
                                        </p:tgtEl>
                                      </p:cBhvr>
                                    </p:animEffect>
                                    <p:anim calcmode="lin" valueType="num">
                                      <p:cBhvr>
                                        <p:cTn id="8" dur="500" fill="hold"/>
                                        <p:tgtEl>
                                          <p:spTgt spid="55298"/>
                                        </p:tgtEl>
                                        <p:attrNameLst>
                                          <p:attrName>ppt_x</p:attrName>
                                        </p:attrNameLst>
                                      </p:cBhvr>
                                      <p:tavLst>
                                        <p:tav tm="0">
                                          <p:val>
                                            <p:strVal val="#ppt_x-.1"/>
                                          </p:val>
                                        </p:tav>
                                        <p:tav tm="100000">
                                          <p:val>
                                            <p:strVal val="#ppt_x"/>
                                          </p:val>
                                        </p:tav>
                                      </p:tavLst>
                                    </p:anim>
                                    <p:anim calcmode="lin" valueType="num">
                                      <p:cBhvr>
                                        <p:cTn id="9" dur="500" fill="hold"/>
                                        <p:tgtEl>
                                          <p:spTgt spid="55298"/>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55299">
                                            <p:txEl>
                                              <p:pRg st="0" end="0"/>
                                            </p:txEl>
                                          </p:spTgt>
                                        </p:tgtEl>
                                        <p:attrNameLst>
                                          <p:attrName>style.visibility</p:attrName>
                                        </p:attrNameLst>
                                      </p:cBhvr>
                                      <p:to>
                                        <p:strVal val="visible"/>
                                      </p:to>
                                    </p:set>
                                    <p:animEffect transition="in" filter="dissolve">
                                      <p:cBhvr>
                                        <p:cTn id="14" dur="500"/>
                                        <p:tgtEl>
                                          <p:spTgt spid="5529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55299">
                                            <p:txEl>
                                              <p:pRg st="1" end="1"/>
                                            </p:txEl>
                                          </p:spTgt>
                                        </p:tgtEl>
                                        <p:attrNameLst>
                                          <p:attrName>style.visibility</p:attrName>
                                        </p:attrNameLst>
                                      </p:cBhvr>
                                      <p:to>
                                        <p:strVal val="visible"/>
                                      </p:to>
                                    </p:set>
                                    <p:animEffect transition="in" filter="dissolve">
                                      <p:cBhvr>
                                        <p:cTn id="19" dur="500"/>
                                        <p:tgtEl>
                                          <p:spTgt spid="5529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55299">
                                            <p:txEl>
                                              <p:pRg st="2" end="2"/>
                                            </p:txEl>
                                          </p:spTgt>
                                        </p:tgtEl>
                                        <p:attrNameLst>
                                          <p:attrName>style.visibility</p:attrName>
                                        </p:attrNameLst>
                                      </p:cBhvr>
                                      <p:to>
                                        <p:strVal val="visible"/>
                                      </p:to>
                                    </p:set>
                                    <p:animEffect transition="in" filter="dissolve">
                                      <p:cBhvr>
                                        <p:cTn id="24" dur="500"/>
                                        <p:tgtEl>
                                          <p:spTgt spid="5529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55300"/>
                                        </p:tgtEl>
                                        <p:attrNameLst>
                                          <p:attrName>style.visibility</p:attrName>
                                        </p:attrNameLst>
                                      </p:cBhvr>
                                      <p:to>
                                        <p:strVal val="visible"/>
                                      </p:to>
                                    </p:set>
                                    <p:animEffect transition="in" filter="fade">
                                      <p:cBhvr>
                                        <p:cTn id="29" dur="500"/>
                                        <p:tgtEl>
                                          <p:spTgt spid="55300"/>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55299">
                                            <p:txEl>
                                              <p:pRg st="3" end="3"/>
                                            </p:txEl>
                                          </p:spTgt>
                                        </p:tgtEl>
                                        <p:attrNameLst>
                                          <p:attrName>style.visibility</p:attrName>
                                        </p:attrNameLst>
                                      </p:cBhvr>
                                      <p:to>
                                        <p:strVal val="visible"/>
                                      </p:to>
                                    </p:set>
                                    <p:animEffect transition="in" filter="dissolve">
                                      <p:cBhvr>
                                        <p:cTn id="34" dur="500"/>
                                        <p:tgtEl>
                                          <p:spTgt spid="55299">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55299">
                                            <p:txEl>
                                              <p:pRg st="4" end="4"/>
                                            </p:txEl>
                                          </p:spTgt>
                                        </p:tgtEl>
                                        <p:attrNameLst>
                                          <p:attrName>style.visibility</p:attrName>
                                        </p:attrNameLst>
                                      </p:cBhvr>
                                      <p:to>
                                        <p:strVal val="visible"/>
                                      </p:to>
                                    </p:set>
                                    <p:animEffect transition="in" filter="dissolve">
                                      <p:cBhvr>
                                        <p:cTn id="39" dur="500"/>
                                        <p:tgtEl>
                                          <p:spTgt spid="55299">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55299">
                                            <p:txEl>
                                              <p:pRg st="5" end="5"/>
                                            </p:txEl>
                                          </p:spTgt>
                                        </p:tgtEl>
                                        <p:attrNameLst>
                                          <p:attrName>style.visibility</p:attrName>
                                        </p:attrNameLst>
                                      </p:cBhvr>
                                      <p:to>
                                        <p:strVal val="visible"/>
                                      </p:to>
                                    </p:set>
                                    <p:animEffect transition="in" filter="dissolve">
                                      <p:cBhvr>
                                        <p:cTn id="44" dur="500"/>
                                        <p:tgtEl>
                                          <p:spTgt spid="55299">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55299">
                                            <p:txEl>
                                              <p:pRg st="7" end="7"/>
                                            </p:txEl>
                                          </p:spTgt>
                                        </p:tgtEl>
                                        <p:attrNameLst>
                                          <p:attrName>style.visibility</p:attrName>
                                        </p:attrNameLst>
                                      </p:cBhvr>
                                      <p:to>
                                        <p:strVal val="visible"/>
                                      </p:to>
                                    </p:set>
                                    <p:animEffect transition="in" filter="dissolve">
                                      <p:cBhvr>
                                        <p:cTn id="49" dur="500"/>
                                        <p:tgtEl>
                                          <p:spTgt spid="5529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30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152400"/>
            <a:ext cx="6172200" cy="838200"/>
          </a:xfrm>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r"/>
            <a:r>
              <a:rPr lang="fa-IR" sz="5400" cap="all" dirty="0" smtClean="0">
                <a:ln w="0"/>
                <a:solidFill>
                  <a:srgbClr val="FF0000"/>
                </a:solidFill>
                <a:effectLst>
                  <a:reflection blurRad="12700" stA="50000" endPos="50000" dist="5000" dir="5400000" sy="-100000" rotWithShape="0"/>
                </a:effectLst>
              </a:rPr>
              <a:t>غده ی پاراتیروئید</a:t>
            </a:r>
            <a:endParaRPr lang="en-US" sz="5400" cap="all" dirty="0">
              <a:ln w="0"/>
              <a:solidFill>
                <a:srgbClr val="FF0000"/>
              </a:solidFill>
              <a:effectLst>
                <a:reflection blurRad="12700" stA="50000" endPos="50000" dist="5000" dir="5400000" sy="-100000" rotWithShape="0"/>
              </a:effectLst>
            </a:endParaRPr>
          </a:p>
        </p:txBody>
      </p:sp>
      <p:sp>
        <p:nvSpPr>
          <p:cNvPr id="3" name="Subtitle 2"/>
          <p:cNvSpPr>
            <a:spLocks noGrp="1"/>
          </p:cNvSpPr>
          <p:nvPr>
            <p:ph type="subTitle" idx="1"/>
          </p:nvPr>
        </p:nvSpPr>
        <p:spPr>
          <a:xfrm>
            <a:off x="2286000" y="1219200"/>
            <a:ext cx="6629400" cy="2438400"/>
          </a:xfrm>
        </p:spPr>
        <p:style>
          <a:lnRef idx="1">
            <a:schemeClr val="accent2"/>
          </a:lnRef>
          <a:fillRef idx="3">
            <a:schemeClr val="accent2"/>
          </a:fillRef>
          <a:effectRef idx="2">
            <a:schemeClr val="accent2"/>
          </a:effectRef>
          <a:fontRef idx="minor">
            <a:schemeClr val="lt1"/>
          </a:fontRef>
        </p:style>
        <p:txBody>
          <a:bodyPr>
            <a:normAutofit fontScale="92500" lnSpcReduction="10000"/>
          </a:bodyPr>
          <a:lstStyle/>
          <a:p>
            <a:pPr algn="r"/>
            <a:r>
              <a:rPr lang="ar-SA" sz="2400" dirty="0" smtClean="0">
                <a:solidFill>
                  <a:schemeClr val="accent6">
                    <a:lumMod val="40000"/>
                    <a:lumOff val="60000"/>
                  </a:schemeClr>
                </a:solidFill>
              </a:rPr>
              <a:t> چهار غده به اندازه نخود سبز هستند که پشت غده تیروئید قرار دارند.</a:t>
            </a:r>
            <a:r>
              <a:rPr lang="en-US" sz="2400" dirty="0" smtClean="0">
                <a:solidFill>
                  <a:schemeClr val="accent6">
                    <a:lumMod val="40000"/>
                    <a:lumOff val="60000"/>
                  </a:schemeClr>
                </a:solidFill>
              </a:rPr>
              <a:t> </a:t>
            </a:r>
          </a:p>
          <a:p>
            <a:pPr algn="r"/>
            <a:r>
              <a:rPr lang="ar-SA" sz="2400" dirty="0" smtClean="0">
                <a:solidFill>
                  <a:schemeClr val="accent6">
                    <a:lumMod val="40000"/>
                    <a:lumOff val="60000"/>
                  </a:schemeClr>
                </a:solidFill>
              </a:rPr>
              <a:t>خارج كردن هر چهار غده پاراتیروئید در زمان كوتاهی باعث مرگ می‌شود كه علت آن انقباض شدید و پیوسته عضلات در اثر کاهش کلسیم خون است</a:t>
            </a:r>
            <a:r>
              <a:rPr lang="fa-IR" sz="2400" dirty="0" smtClean="0">
                <a:solidFill>
                  <a:schemeClr val="accent6">
                    <a:lumMod val="40000"/>
                    <a:lumOff val="60000"/>
                  </a:schemeClr>
                </a:solidFill>
              </a:rPr>
              <a:t>. </a:t>
            </a:r>
          </a:p>
          <a:p>
            <a:pPr algn="r"/>
            <a:r>
              <a:rPr lang="fa-IR" sz="2400" dirty="0" smtClean="0">
                <a:solidFill>
                  <a:schemeClr val="accent6">
                    <a:lumMod val="40000"/>
                    <a:lumOff val="60000"/>
                  </a:schemeClr>
                </a:solidFill>
              </a:rPr>
              <a:t>هورمون پاراتورمون را ترشح می کنند.</a:t>
            </a:r>
          </a:p>
          <a:p>
            <a:pPr algn="r"/>
            <a:r>
              <a:rPr lang="fa-IR" sz="2400" dirty="0" smtClean="0">
                <a:solidFill>
                  <a:schemeClr val="accent6">
                    <a:lumMod val="40000"/>
                    <a:lumOff val="60000"/>
                  </a:schemeClr>
                </a:solidFill>
              </a:rPr>
              <a:t>این هورمون سطح کلسیم را در بدن تنظیم می کنند و به ساخت استخوان ها و دندان های سالم کمک می کنند.</a:t>
            </a:r>
            <a:endParaRPr lang="en-US" sz="2400" dirty="0" smtClean="0">
              <a:solidFill>
                <a:schemeClr val="accent6">
                  <a:lumMod val="40000"/>
                  <a:lumOff val="60000"/>
                </a:schemeClr>
              </a:solidFill>
            </a:endParaRPr>
          </a:p>
          <a:p>
            <a:pPr algn="r"/>
            <a:endParaRPr lang="en-US" sz="2400" dirty="0">
              <a:solidFill>
                <a:schemeClr val="accent6">
                  <a:lumMod val="40000"/>
                  <a:lumOff val="60000"/>
                </a:schemeClr>
              </a:solidFill>
            </a:endParaRPr>
          </a:p>
        </p:txBody>
      </p:sp>
      <p:pic>
        <p:nvPicPr>
          <p:cNvPr id="2051" name="Picture 3" descr="D:\power points\uloom\عمل جراحی\518.jpg"/>
          <p:cNvPicPr>
            <a:picLocks noChangeAspect="1" noChangeArrowheads="1"/>
          </p:cNvPicPr>
          <p:nvPr/>
        </p:nvPicPr>
        <p:blipFill>
          <a:blip r:embed="rId2" cstate="print"/>
          <a:srcRect/>
          <a:stretch>
            <a:fillRect/>
          </a:stretch>
        </p:blipFill>
        <p:spPr bwMode="auto">
          <a:xfrm>
            <a:off x="2438400" y="4114800"/>
            <a:ext cx="2924175" cy="2409825"/>
          </a:xfrm>
          <a:prstGeom prst="rect">
            <a:avLst/>
          </a:prstGeom>
          <a:solidFill>
            <a:srgbClr val="FFFFFF">
              <a:shade val="85000"/>
            </a:srgbClr>
          </a:solidFill>
          <a:ln w="88900" cap="sq">
            <a:solidFill>
              <a:schemeClr val="accent1"/>
            </a:solidFill>
            <a:miter lim="800000"/>
          </a:ln>
          <a:effectLst>
            <a:glow rad="228600">
              <a:schemeClr val="accent2">
                <a:satMod val="175000"/>
                <a:alpha val="40000"/>
              </a:schemeClr>
            </a:glow>
            <a:outerShdw blurRad="55000" dist="18000" dir="5400000" algn="tl" rotWithShape="0">
              <a:srgbClr val="000000">
                <a:alpha val="40000"/>
              </a:srgbClr>
            </a:outerShdw>
            <a:reflection blurRad="6350" stA="50000" endA="300" endPos="55000" dir="5400000" sy="-100000" algn="bl" rotWithShape="0"/>
          </a:effectLst>
          <a:scene3d>
            <a:camera prst="orthographicFront"/>
            <a:lightRig rig="twoPt" dir="t">
              <a:rot lat="0" lon="0" rev="7200000"/>
            </a:lightRig>
          </a:scene3d>
          <a:sp3d>
            <a:bevelT w="25400" h="19050"/>
            <a:contourClr>
              <a:srgbClr val="FFFFFF"/>
            </a:contourClr>
          </a:sp3d>
        </p:spPr>
      </p:pic>
      <p:pic>
        <p:nvPicPr>
          <p:cNvPr id="6" name="Picture 2"/>
          <p:cNvPicPr>
            <a:picLocks noChangeAspect="1" noChangeArrowheads="1"/>
          </p:cNvPicPr>
          <p:nvPr/>
        </p:nvPicPr>
        <p:blipFill>
          <a:blip r:embed="rId3" cstate="print"/>
          <a:srcRect/>
          <a:stretch>
            <a:fillRect/>
          </a:stretch>
        </p:blipFill>
        <p:spPr bwMode="auto">
          <a:xfrm>
            <a:off x="5715000" y="4114800"/>
            <a:ext cx="3124200" cy="2362200"/>
          </a:xfrm>
          <a:prstGeom prst="rect">
            <a:avLst/>
          </a:prstGeom>
          <a:solidFill>
            <a:srgbClr val="FFFFFF">
              <a:shade val="85000"/>
            </a:srgbClr>
          </a:solidFill>
          <a:ln w="88900" cap="sq">
            <a:solidFill>
              <a:schemeClr val="accent2"/>
            </a:solidFill>
            <a:miter lim="800000"/>
          </a:ln>
          <a:effectLst>
            <a:glow rad="228600">
              <a:schemeClr val="accent1">
                <a:satMod val="175000"/>
                <a:alpha val="40000"/>
              </a:schemeClr>
            </a:glow>
            <a:reflection blurRad="6350" stA="50000" endA="300" endPos="55000" dir="5400000" sy="-100000" algn="bl" rotWithShape="0"/>
          </a:effectLst>
        </p:spPr>
      </p:pic>
    </p:spTree>
  </p:cSld>
  <p:clrMapOvr>
    <a:masterClrMapping/>
  </p:clrMapOvr>
  <p:transition>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2286000" y="457200"/>
            <a:ext cx="4419600" cy="5508171"/>
          </a:xfrm>
          <a:prstGeom prst="rect">
            <a:avLst/>
          </a:prstGeom>
          <a:noFill/>
          <a:ln w="9525">
            <a:noFill/>
            <a:miter lim="800000"/>
            <a:headEnd/>
            <a:tailEnd/>
          </a:ln>
          <a:effectLst/>
        </p:spPr>
      </p:pic>
      <p:sp>
        <p:nvSpPr>
          <p:cNvPr id="3" name="TextBox 2"/>
          <p:cNvSpPr txBox="1"/>
          <p:nvPr/>
        </p:nvSpPr>
        <p:spPr>
          <a:xfrm>
            <a:off x="4953000" y="609600"/>
            <a:ext cx="1676400" cy="1077218"/>
          </a:xfrm>
          <a:prstGeom prst="rect">
            <a:avLst/>
          </a:prstGeom>
          <a:noFill/>
        </p:spPr>
        <p:txBody>
          <a:bodyPr wrap="square" rtlCol="0">
            <a:spAutoFit/>
          </a:bodyPr>
          <a:lstStyle/>
          <a:p>
            <a:pPr algn="r"/>
            <a:r>
              <a:rPr lang="fa-IR"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غده پاراتیروئید</a:t>
            </a:r>
            <a:endPar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 name="TextBox 3"/>
          <p:cNvSpPr txBox="1"/>
          <p:nvPr/>
        </p:nvSpPr>
        <p:spPr>
          <a:xfrm>
            <a:off x="6629400" y="2667000"/>
            <a:ext cx="2362200" cy="1384995"/>
          </a:xfrm>
          <a:prstGeom prst="rect">
            <a:avLst/>
          </a:prstGeom>
          <a:noFill/>
        </p:spPr>
        <p:txBody>
          <a:bodyPr wrap="square" rtlCol="0">
            <a:spAutoFit/>
          </a:bodyPr>
          <a:lstStyle/>
          <a:p>
            <a:pPr algn="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کلیه: </a:t>
            </a:r>
          </a:p>
          <a:p>
            <a:pPr algn="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افزایش بازجذب از ادرار</a:t>
            </a:r>
            <a:endPar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TextBox 4"/>
          <p:cNvSpPr txBox="1"/>
          <p:nvPr/>
        </p:nvSpPr>
        <p:spPr>
          <a:xfrm>
            <a:off x="5029200" y="4648200"/>
            <a:ext cx="1676400" cy="1384995"/>
          </a:xfrm>
          <a:prstGeom prst="rect">
            <a:avLst/>
          </a:prstGeom>
          <a:noFill/>
        </p:spPr>
        <p:txBody>
          <a:bodyPr wrap="square" rtlCol="0">
            <a:spAutoFit/>
          </a:bodyPr>
          <a:lstStyle/>
          <a:p>
            <a:pPr algn="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روده:</a:t>
            </a:r>
          </a:p>
          <a:p>
            <a:pPr algn="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افزایش جذب کلسیم</a:t>
            </a:r>
            <a:endPar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6" name="TextBox 5"/>
          <p:cNvSpPr txBox="1"/>
          <p:nvPr/>
        </p:nvSpPr>
        <p:spPr>
          <a:xfrm>
            <a:off x="152400" y="2209800"/>
            <a:ext cx="2057400" cy="1384995"/>
          </a:xfrm>
          <a:prstGeom prst="rect">
            <a:avLst/>
          </a:prstGeom>
          <a:noFill/>
        </p:spPr>
        <p:txBody>
          <a:bodyPr wrap="square" rtlCol="0">
            <a:spAutoFit/>
          </a:bodyPr>
          <a:lstStyle/>
          <a:p>
            <a:pPr algn="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استخوان:</a:t>
            </a:r>
          </a:p>
          <a:p>
            <a:pPr algn="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آزاد کردن کلسیم به درون خون</a:t>
            </a:r>
            <a:endPar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cxnSp>
        <p:nvCxnSpPr>
          <p:cNvPr id="8" name="Straight Arrow Connector 7"/>
          <p:cNvCxnSpPr/>
          <p:nvPr/>
        </p:nvCxnSpPr>
        <p:spPr>
          <a:xfrm rot="16200000" flipH="1">
            <a:off x="4876800" y="2057400"/>
            <a:ext cx="1066800" cy="914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9" name="Straight Arrow Connector 8"/>
          <p:cNvCxnSpPr/>
          <p:nvPr/>
        </p:nvCxnSpPr>
        <p:spPr>
          <a:xfrm rot="5400000">
            <a:off x="2895600" y="2057400"/>
            <a:ext cx="1066800" cy="914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0" name="Straight Arrow Connector 9"/>
          <p:cNvCxnSpPr/>
          <p:nvPr/>
        </p:nvCxnSpPr>
        <p:spPr>
          <a:xfrm rot="5400000">
            <a:off x="3428206" y="3276600"/>
            <a:ext cx="2134394" cy="79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TextBox 18"/>
          <p:cNvSpPr txBox="1"/>
          <p:nvPr/>
        </p:nvSpPr>
        <p:spPr>
          <a:xfrm>
            <a:off x="5334000" y="2057400"/>
            <a:ext cx="381000" cy="584775"/>
          </a:xfrm>
          <a:prstGeom prst="rect">
            <a:avLst/>
          </a:prstGeom>
          <a:noFill/>
        </p:spPr>
        <p:txBody>
          <a:bodyPr wrap="square" rtlCol="0">
            <a:spAutoFit/>
          </a:bodyPr>
          <a:lstStyle/>
          <a:p>
            <a:r>
              <a:rPr lang="fa-IR"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a:t>
            </a:r>
            <a:endParaRPr lang="en-US" sz="32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0" name="TextBox 19"/>
          <p:cNvSpPr txBox="1"/>
          <p:nvPr/>
        </p:nvSpPr>
        <p:spPr>
          <a:xfrm>
            <a:off x="4648200" y="3124200"/>
            <a:ext cx="457200" cy="707886"/>
          </a:xfrm>
          <a:prstGeom prst="rect">
            <a:avLst/>
          </a:prstGeom>
          <a:noFill/>
        </p:spPr>
        <p:txBody>
          <a:bodyPr wrap="square" rtlCol="0">
            <a:spAutoFit/>
          </a:bodyPr>
          <a:lstStyle/>
          <a:p>
            <a:r>
              <a:rPr lang="fa-IR" sz="4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2</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1" name="TextBox 20"/>
          <p:cNvSpPr txBox="1"/>
          <p:nvPr/>
        </p:nvSpPr>
        <p:spPr>
          <a:xfrm>
            <a:off x="3048000" y="1828800"/>
            <a:ext cx="457200" cy="646331"/>
          </a:xfrm>
          <a:prstGeom prst="rect">
            <a:avLst/>
          </a:prstGeom>
          <a:noFill/>
        </p:spPr>
        <p:txBody>
          <a:bodyPr wrap="square" rtlCol="0">
            <a:spAutoFit/>
          </a:bodyPr>
          <a:lstStyle/>
          <a:p>
            <a:r>
              <a:rPr lang="fa-IR"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3</a:t>
            </a:r>
            <a:endParaRPr lang="en-US"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7400" y="0"/>
            <a:ext cx="3048000" cy="205740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پانکراس(غده لوزالمعده)</a:t>
            </a:r>
            <a:br>
              <a:rPr lang="fa-IR"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br>
            <a:r>
              <a:rPr lang="fa-IR"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تنظیم</a:t>
            </a:r>
            <a:r>
              <a:rPr lang="fa-IR"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a:t>
            </a:r>
            <a:r>
              <a:rPr lang="fa-IR" sz="2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قند خون </a:t>
            </a:r>
            <a:endParaRPr lang="en-US" sz="2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Content Placeholder 2"/>
          <p:cNvSpPr>
            <a:spLocks noGrp="1"/>
          </p:cNvSpPr>
          <p:nvPr>
            <p:ph sz="quarter" idx="1"/>
          </p:nvPr>
        </p:nvSpPr>
        <p:spPr>
          <a:xfrm>
            <a:off x="228600" y="2209800"/>
            <a:ext cx="8686800" cy="4264152"/>
          </a:xfrm>
          <a:solidFill>
            <a:schemeClr val="accent1">
              <a:lumMod val="75000"/>
            </a:schemeClr>
          </a:solidFill>
          <a:ln>
            <a:noFill/>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a:normAutofit/>
          </a:bodyPr>
          <a:lstStyle/>
          <a:p>
            <a:pPr algn="just">
              <a:buNone/>
            </a:pPr>
            <a:r>
              <a:rPr lang="fa-IR" sz="2800" dirty="0" smtClean="0">
                <a:solidFill>
                  <a:srgbClr val="002060"/>
                </a:solidFill>
              </a:rPr>
              <a:t>انسولین : کاهش  دهنده قند خون </a:t>
            </a:r>
          </a:p>
          <a:p>
            <a:pPr algn="just">
              <a:buNone/>
            </a:pPr>
            <a:endParaRPr lang="fa-IR" sz="2800" dirty="0" smtClean="0">
              <a:solidFill>
                <a:srgbClr val="002060"/>
              </a:solidFill>
            </a:endParaRPr>
          </a:p>
          <a:p>
            <a:pPr algn="just">
              <a:buNone/>
            </a:pPr>
            <a:r>
              <a:rPr lang="fa-IR" sz="2800" dirty="0" smtClean="0">
                <a:solidFill>
                  <a:srgbClr val="002060"/>
                </a:solidFill>
              </a:rPr>
              <a:t>گلوکاگون: افزایش دهنده قند خون </a:t>
            </a:r>
          </a:p>
        </p:txBody>
      </p:sp>
      <p:pic>
        <p:nvPicPr>
          <p:cNvPr id="6146" name="Picture 2"/>
          <p:cNvPicPr>
            <a:picLocks noChangeAspect="1" noChangeArrowheads="1"/>
          </p:cNvPicPr>
          <p:nvPr/>
        </p:nvPicPr>
        <p:blipFill>
          <a:blip r:embed="rId2" cstate="print"/>
          <a:srcRect/>
          <a:stretch>
            <a:fillRect/>
          </a:stretch>
        </p:blipFill>
        <p:spPr bwMode="auto">
          <a:xfrm>
            <a:off x="228600" y="228600"/>
            <a:ext cx="2286000" cy="17526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7" name="Picture 3"/>
          <p:cNvPicPr>
            <a:picLocks noChangeAspect="1" noChangeArrowheads="1"/>
          </p:cNvPicPr>
          <p:nvPr/>
        </p:nvPicPr>
        <p:blipFill>
          <a:blip r:embed="rId3" cstate="print"/>
          <a:srcRect/>
          <a:stretch>
            <a:fillRect/>
          </a:stretch>
        </p:blipFill>
        <p:spPr bwMode="auto">
          <a:xfrm>
            <a:off x="2819400" y="228600"/>
            <a:ext cx="2971800" cy="17526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transition>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غده فوق کلیوی</a:t>
            </a:r>
            <a:endParaRPr lang="en-US" dirty="0"/>
          </a:p>
        </p:txBody>
      </p:sp>
      <p:sp>
        <p:nvSpPr>
          <p:cNvPr id="3" name="Content Placeholder 2"/>
          <p:cNvSpPr>
            <a:spLocks noGrp="1"/>
          </p:cNvSpPr>
          <p:nvPr>
            <p:ph idx="1"/>
          </p:nvPr>
        </p:nvSpPr>
        <p:spPr/>
        <p:txBody>
          <a:bodyPr/>
          <a:lstStyle/>
          <a:p>
            <a:r>
              <a:rPr lang="fa-IR" dirty="0" smtClean="0"/>
              <a:t>بخش قشری : هورمون های کورتیزول و آلدوسترون</a:t>
            </a:r>
          </a:p>
          <a:p>
            <a:endParaRPr lang="fa-IR" dirty="0" smtClean="0"/>
          </a:p>
          <a:p>
            <a:endParaRPr lang="fa-IR" dirty="0" smtClean="0"/>
          </a:p>
          <a:p>
            <a:endParaRPr lang="fa-IR" dirty="0" smtClean="0"/>
          </a:p>
          <a:p>
            <a:r>
              <a:rPr lang="fa-IR" smtClean="0"/>
              <a:t>بخش مرکزی : اپی نفرین و نور اپی نفرین</a:t>
            </a:r>
            <a:endParaRPr lang="en-US" dirty="0"/>
          </a:p>
        </p:txBody>
      </p:sp>
    </p:spTree>
  </p:cSld>
  <p:clrMapOvr>
    <a:masterClrMapping/>
  </p:clrMapOvr>
  <p:transition>
    <p:dissolv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0"/>
            <a:ext cx="5867400" cy="91440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fa-I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غده ی جنسی (مؤنث)</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Content Placeholder 2"/>
          <p:cNvSpPr>
            <a:spLocks noGrp="1"/>
          </p:cNvSpPr>
          <p:nvPr>
            <p:ph sz="quarter" idx="1"/>
          </p:nvPr>
        </p:nvSpPr>
        <p:spPr>
          <a:xfrm>
            <a:off x="152400" y="990600"/>
            <a:ext cx="8763000" cy="2362200"/>
          </a:xfrm>
        </p:spPr>
        <p:style>
          <a:lnRef idx="1">
            <a:schemeClr val="accent2"/>
          </a:lnRef>
          <a:fillRef idx="3">
            <a:schemeClr val="accent2"/>
          </a:fillRef>
          <a:effectRef idx="2">
            <a:schemeClr val="accent2"/>
          </a:effectRef>
          <a:fontRef idx="minor">
            <a:schemeClr val="lt1"/>
          </a:fontRef>
        </p:style>
        <p:txBody>
          <a:bodyPr>
            <a:noAutofit/>
          </a:bodyPr>
          <a:lstStyle/>
          <a:p>
            <a:pPr algn="r">
              <a:buNone/>
            </a:pPr>
            <a:r>
              <a:rPr lang="fa-IR" sz="2800" dirty="0" smtClean="0"/>
              <a:t>تخمدان ها در محوطهٔ شکم و کنار رحم قرار دارند. تخمدان ها از دورهٔ بلوغ به بعد فعال می شوند و هر ماه یک عدد سلول جنسی ماده (تخمک) را آزاد می کنند. همچنین تخمدان ها با تولید هورمون های جنسی زنانه ضمن رشد اندام باعث بروز صفات ثانویه در زنان مثل رشد سینه ها، رشد استخوان لگن و رویش مو در بعضی از قسمت های بدن می شوند.</a:t>
            </a:r>
            <a:endParaRPr lang="en-US" sz="2800" dirty="0"/>
          </a:p>
        </p:txBody>
      </p:sp>
      <p:pic>
        <p:nvPicPr>
          <p:cNvPr id="4098" name="Picture 2"/>
          <p:cNvPicPr>
            <a:picLocks noChangeAspect="1" noChangeArrowheads="1"/>
          </p:cNvPicPr>
          <p:nvPr/>
        </p:nvPicPr>
        <p:blipFill>
          <a:blip r:embed="rId2" cstate="print"/>
          <a:srcRect/>
          <a:stretch>
            <a:fillRect/>
          </a:stretch>
        </p:blipFill>
        <p:spPr bwMode="auto">
          <a:xfrm>
            <a:off x="5257800" y="4191000"/>
            <a:ext cx="3048000" cy="1676400"/>
          </a:xfrm>
          <a:prstGeom prst="rect">
            <a:avLst/>
          </a:prstGeom>
          <a:noFill/>
          <a:ln w="9525">
            <a:noFill/>
            <a:miter lim="800000"/>
            <a:headEnd/>
            <a:tailEnd/>
          </a:ln>
          <a:effectLst/>
        </p:spPr>
      </p:pic>
      <p:cxnSp>
        <p:nvCxnSpPr>
          <p:cNvPr id="6" name="Straight Arrow Connector 5"/>
          <p:cNvCxnSpPr/>
          <p:nvPr/>
        </p:nvCxnSpPr>
        <p:spPr>
          <a:xfrm rot="5400000" flipH="1" flipV="1">
            <a:off x="6858000" y="3886200"/>
            <a:ext cx="914400" cy="914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3" name="Straight Arrow Connector 12"/>
          <p:cNvCxnSpPr/>
          <p:nvPr/>
        </p:nvCxnSpPr>
        <p:spPr>
          <a:xfrm rot="5400000">
            <a:off x="5334000" y="5486400"/>
            <a:ext cx="762000" cy="152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4" name="TextBox 13"/>
          <p:cNvSpPr txBox="1"/>
          <p:nvPr/>
        </p:nvSpPr>
        <p:spPr>
          <a:xfrm>
            <a:off x="7772400" y="3429000"/>
            <a:ext cx="990600" cy="707886"/>
          </a:xfrm>
          <a:prstGeom prst="rect">
            <a:avLst/>
          </a:prstGeom>
          <a:noFill/>
        </p:spPr>
        <p:txBody>
          <a:bodyPr wrap="square" rtlCol="0">
            <a:spAutoFit/>
          </a:bodyPr>
          <a:lstStyle/>
          <a:p>
            <a:r>
              <a:rPr lang="fa-IR" sz="4000" b="1" dirty="0" smtClean="0"/>
              <a:t>رحم</a:t>
            </a:r>
            <a:endParaRPr lang="en-US" sz="4000" b="1" dirty="0"/>
          </a:p>
        </p:txBody>
      </p:sp>
      <p:sp>
        <p:nvSpPr>
          <p:cNvPr id="15" name="TextBox 14"/>
          <p:cNvSpPr txBox="1"/>
          <p:nvPr/>
        </p:nvSpPr>
        <p:spPr>
          <a:xfrm>
            <a:off x="4419600" y="5943600"/>
            <a:ext cx="1371600" cy="707886"/>
          </a:xfrm>
          <a:prstGeom prst="rect">
            <a:avLst/>
          </a:prstGeom>
          <a:noFill/>
        </p:spPr>
        <p:txBody>
          <a:bodyPr wrap="square" rtlCol="0">
            <a:spAutoFit/>
          </a:bodyPr>
          <a:lstStyle/>
          <a:p>
            <a:r>
              <a:rPr lang="fa-IR" sz="4000" b="1" dirty="0" smtClean="0"/>
              <a:t>تخمدان</a:t>
            </a:r>
            <a:endParaRPr lang="en-US" sz="4000" b="1" dirty="0"/>
          </a:p>
        </p:txBody>
      </p:sp>
      <p:pic>
        <p:nvPicPr>
          <p:cNvPr id="9" name="Picture 2"/>
          <p:cNvPicPr>
            <a:picLocks noChangeAspect="1" noChangeArrowheads="1"/>
          </p:cNvPicPr>
          <p:nvPr/>
        </p:nvPicPr>
        <p:blipFill>
          <a:blip r:embed="rId3" cstate="print"/>
          <a:srcRect/>
          <a:stretch>
            <a:fillRect/>
          </a:stretch>
        </p:blipFill>
        <p:spPr bwMode="auto">
          <a:xfrm>
            <a:off x="2590800" y="3581400"/>
            <a:ext cx="2133599" cy="1828800"/>
          </a:xfrm>
          <a:prstGeom prst="rect">
            <a:avLst/>
          </a:prstGeom>
          <a:solidFill>
            <a:srgbClr val="FFFFFF">
              <a:shade val="85000"/>
            </a:srgbClr>
          </a:solidFill>
          <a:ln w="8890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170" name="Picture 2" descr="D:\power points\uloom\عکس\01019567985804639960.jpg"/>
          <p:cNvPicPr>
            <a:picLocks noChangeAspect="1" noChangeArrowheads="1"/>
          </p:cNvPicPr>
          <p:nvPr/>
        </p:nvPicPr>
        <p:blipFill>
          <a:blip r:embed="rId4" cstate="print"/>
          <a:srcRect/>
          <a:stretch>
            <a:fillRect/>
          </a:stretch>
        </p:blipFill>
        <p:spPr bwMode="auto">
          <a:xfrm>
            <a:off x="304800" y="4800600"/>
            <a:ext cx="2133599" cy="1828800"/>
          </a:xfrm>
          <a:prstGeom prst="rect">
            <a:avLst/>
          </a:prstGeom>
          <a:solidFill>
            <a:srgbClr val="FFFFFF">
              <a:shade val="85000"/>
            </a:srgbClr>
          </a:solidFill>
          <a:ln w="8890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67600" cy="762000"/>
          </a:xfrm>
        </p:spPr>
        <p:txBody>
          <a:bodyPr>
            <a:normAutofit fontScale="900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fa-I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غده ی جنسی ( مذکر)</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Content Placeholder 2"/>
          <p:cNvSpPr>
            <a:spLocks noGrp="1"/>
          </p:cNvSpPr>
          <p:nvPr>
            <p:ph sz="quarter" idx="1"/>
          </p:nvPr>
        </p:nvSpPr>
        <p:spPr>
          <a:xfrm>
            <a:off x="152400" y="1143000"/>
            <a:ext cx="8763000" cy="2438400"/>
          </a:xfrm>
        </p:spPr>
        <p:style>
          <a:lnRef idx="0">
            <a:schemeClr val="accent1"/>
          </a:lnRef>
          <a:fillRef idx="3">
            <a:schemeClr val="accent1"/>
          </a:fillRef>
          <a:effectRef idx="3">
            <a:schemeClr val="accent1"/>
          </a:effectRef>
          <a:fontRef idx="minor">
            <a:schemeClr val="lt1"/>
          </a:fontRef>
        </p:style>
        <p:txBody>
          <a:bodyPr>
            <a:normAutofit lnSpcReduction="10000"/>
          </a:bodyPr>
          <a:lstStyle/>
          <a:p>
            <a:pPr algn="r">
              <a:buNone/>
            </a:pPr>
            <a:r>
              <a:rPr lang="fa-IR" sz="2800" dirty="0" smtClean="0">
                <a:solidFill>
                  <a:schemeClr val="accent6">
                    <a:lumMod val="40000"/>
                    <a:lumOff val="60000"/>
                  </a:schemeClr>
                </a:solidFill>
              </a:rPr>
              <a:t>بیضه ها در کیسهٔ بیضه قرار دارند، از دورهٔ بلوغ به بعد، ضمن تولید تعداد زیادی سلول های جنسی نر(اسپرم) هورمون جنسی مردانه را نیز به خون ترشح می کنند. این هورمون ضمن تحریک رشد اندام های مختلف به ویژه ماهیچه ها و استخوان ها باعث بروز صفات ثانویه در مردان می شود؛ مثل بم شدن صدا، روئیدن مو در صورت و قسمت های دیگر بدن.</a:t>
            </a:r>
            <a:endParaRPr lang="en-US" sz="2800" dirty="0">
              <a:solidFill>
                <a:schemeClr val="accent6">
                  <a:lumMod val="40000"/>
                  <a:lumOff val="60000"/>
                </a:schemeClr>
              </a:solidFill>
            </a:endParaRPr>
          </a:p>
        </p:txBody>
      </p:sp>
      <p:pic>
        <p:nvPicPr>
          <p:cNvPr id="5122" name="Picture 2"/>
          <p:cNvPicPr>
            <a:picLocks noChangeAspect="1" noChangeArrowheads="1"/>
          </p:cNvPicPr>
          <p:nvPr/>
        </p:nvPicPr>
        <p:blipFill>
          <a:blip r:embed="rId2" cstate="print"/>
          <a:srcRect/>
          <a:stretch>
            <a:fillRect/>
          </a:stretch>
        </p:blipFill>
        <p:spPr bwMode="auto">
          <a:xfrm>
            <a:off x="2819400" y="4267200"/>
            <a:ext cx="3124200" cy="1981200"/>
          </a:xfrm>
          <a:prstGeom prst="rect">
            <a:avLst/>
          </a:prstGeom>
          <a:noFill/>
          <a:ln w="9525">
            <a:noFill/>
            <a:miter lim="800000"/>
            <a:headEnd/>
            <a:tailEnd/>
          </a:ln>
          <a:effectLst/>
        </p:spPr>
      </p:pic>
      <p:sp>
        <p:nvSpPr>
          <p:cNvPr id="5" name="Rectangle 4"/>
          <p:cNvSpPr/>
          <p:nvPr/>
        </p:nvSpPr>
        <p:spPr>
          <a:xfrm>
            <a:off x="304800" y="5562600"/>
            <a:ext cx="2557110" cy="523220"/>
          </a:xfrm>
          <a:prstGeom prst="rect">
            <a:avLst/>
          </a:prstGeom>
        </p:spPr>
        <p:txBody>
          <a:bodyPr wrap="none">
            <a:spAutoFit/>
          </a:bodyPr>
          <a:lstStyle/>
          <a:p>
            <a:pPr algn="ctr"/>
            <a:r>
              <a:rPr lang="fa-IR" sz="2800" b="1" dirty="0" smtClean="0"/>
              <a:t>مجرای خروج اسپرم</a:t>
            </a:r>
            <a:endParaRPr lang="en-US" sz="2800" b="1" dirty="0"/>
          </a:p>
        </p:txBody>
      </p:sp>
      <p:cxnSp>
        <p:nvCxnSpPr>
          <p:cNvPr id="7" name="Straight Arrow Connector 6"/>
          <p:cNvCxnSpPr/>
          <p:nvPr/>
        </p:nvCxnSpPr>
        <p:spPr>
          <a:xfrm rot="10800000" flipV="1">
            <a:off x="2895600" y="5410200"/>
            <a:ext cx="838200" cy="3810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rot="10800000" flipV="1">
            <a:off x="2895600" y="5334000"/>
            <a:ext cx="2057400" cy="6096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rot="10800000" flipV="1">
            <a:off x="3733800" y="6019800"/>
            <a:ext cx="381000" cy="1524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Straight Arrow Connector 16"/>
          <p:cNvCxnSpPr/>
          <p:nvPr/>
        </p:nvCxnSpPr>
        <p:spPr>
          <a:xfrm rot="10800000" flipV="1">
            <a:off x="3810000" y="6019800"/>
            <a:ext cx="838200" cy="22860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8" name="Rectangle 17"/>
          <p:cNvSpPr/>
          <p:nvPr/>
        </p:nvSpPr>
        <p:spPr>
          <a:xfrm>
            <a:off x="2971800" y="6019800"/>
            <a:ext cx="800219" cy="523220"/>
          </a:xfrm>
          <a:prstGeom prst="rect">
            <a:avLst/>
          </a:prstGeom>
        </p:spPr>
        <p:txBody>
          <a:bodyPr wrap="none">
            <a:spAutoFit/>
          </a:bodyPr>
          <a:lstStyle/>
          <a:p>
            <a:r>
              <a:rPr lang="fa-IR" sz="2800" b="1" dirty="0" smtClean="0"/>
              <a:t>بیضه</a:t>
            </a:r>
            <a:endParaRPr lang="en-US" sz="2800" b="1" dirty="0"/>
          </a:p>
        </p:txBody>
      </p:sp>
      <p:sp>
        <p:nvSpPr>
          <p:cNvPr id="20" name="Rectangle 19"/>
          <p:cNvSpPr/>
          <p:nvPr/>
        </p:nvSpPr>
        <p:spPr>
          <a:xfrm>
            <a:off x="2362200" y="4572000"/>
            <a:ext cx="938077" cy="523220"/>
          </a:xfrm>
          <a:prstGeom prst="rect">
            <a:avLst/>
          </a:prstGeom>
        </p:spPr>
        <p:txBody>
          <a:bodyPr wrap="none">
            <a:spAutoFit/>
          </a:bodyPr>
          <a:lstStyle/>
          <a:p>
            <a:r>
              <a:rPr lang="fa-IR" sz="2800" b="1" dirty="0" smtClean="0"/>
              <a:t>میزراه</a:t>
            </a:r>
            <a:endParaRPr lang="en-US" sz="2800" b="1" dirty="0"/>
          </a:p>
        </p:txBody>
      </p:sp>
      <p:cxnSp>
        <p:nvCxnSpPr>
          <p:cNvPr id="22" name="Straight Arrow Connector 21"/>
          <p:cNvCxnSpPr/>
          <p:nvPr/>
        </p:nvCxnSpPr>
        <p:spPr>
          <a:xfrm rot="10800000">
            <a:off x="3200400" y="5029200"/>
            <a:ext cx="1143000" cy="381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3" name="Rectangle 22"/>
          <p:cNvSpPr/>
          <p:nvPr/>
        </p:nvSpPr>
        <p:spPr>
          <a:xfrm>
            <a:off x="3962400" y="3581400"/>
            <a:ext cx="763351" cy="523220"/>
          </a:xfrm>
          <a:prstGeom prst="rect">
            <a:avLst/>
          </a:prstGeom>
        </p:spPr>
        <p:txBody>
          <a:bodyPr wrap="none">
            <a:spAutoFit/>
          </a:bodyPr>
          <a:lstStyle/>
          <a:p>
            <a:r>
              <a:rPr lang="fa-IR" sz="2800" b="1" dirty="0" smtClean="0"/>
              <a:t>مثانه</a:t>
            </a:r>
            <a:endParaRPr lang="en-US" sz="2800" b="1" dirty="0"/>
          </a:p>
        </p:txBody>
      </p:sp>
      <p:cxnSp>
        <p:nvCxnSpPr>
          <p:cNvPr id="27" name="Straight Arrow Connector 26"/>
          <p:cNvCxnSpPr>
            <a:stCxn id="23" idx="2"/>
          </p:cNvCxnSpPr>
          <p:nvPr/>
        </p:nvCxnSpPr>
        <p:spPr>
          <a:xfrm rot="5400000">
            <a:off x="4033848" y="4414172"/>
            <a:ext cx="619780" cy="67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pic>
        <p:nvPicPr>
          <p:cNvPr id="6146" name="Picture 2"/>
          <p:cNvPicPr>
            <a:picLocks noChangeAspect="1" noChangeArrowheads="1"/>
          </p:cNvPicPr>
          <p:nvPr/>
        </p:nvPicPr>
        <p:blipFill>
          <a:blip r:embed="rId3" cstate="print"/>
          <a:srcRect/>
          <a:stretch>
            <a:fillRect/>
          </a:stretch>
        </p:blipFill>
        <p:spPr bwMode="auto">
          <a:xfrm>
            <a:off x="6172200" y="4267200"/>
            <a:ext cx="2743200" cy="1981200"/>
          </a:xfrm>
          <a:prstGeom prst="rect">
            <a:avLst/>
          </a:prstGeom>
          <a:noFill/>
          <a:ln w="9525">
            <a:noFill/>
            <a:miter lim="800000"/>
            <a:headEnd/>
            <a:tailEnd/>
          </a:ln>
          <a:effectLst/>
        </p:spPr>
      </p:pic>
    </p:spTree>
  </p:cSld>
  <p:clrMapOvr>
    <a:masterClrMapping/>
  </p:clrMapOvr>
  <p:transition>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0"/>
            <a:ext cx="6172200" cy="1066800"/>
          </a:xfrm>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fa-IR" sz="5400" cap="none"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هورمون جنسی</a:t>
            </a:r>
            <a:endParaRPr lang="en-US" sz="5400" cap="none"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Text Placeholder 2"/>
          <p:cNvSpPr>
            <a:spLocks noGrp="1"/>
          </p:cNvSpPr>
          <p:nvPr>
            <p:ph type="body" idx="1"/>
          </p:nvPr>
        </p:nvSpPr>
        <p:spPr>
          <a:xfrm>
            <a:off x="2362200" y="1143000"/>
            <a:ext cx="6477000" cy="2819400"/>
          </a:xfrm>
          <a:ln/>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lgn="r"/>
            <a:r>
              <a:rPr lang="fa-IR" sz="2800" spc="50" dirty="0" smtClean="0">
                <a:ln w="13500">
                  <a:solidFill>
                    <a:schemeClr val="accent1">
                      <a:shade val="2500"/>
                      <a:alpha val="6500"/>
                    </a:schemeClr>
                  </a:solidFill>
                  <a:prstDash val="solid"/>
                </a:ln>
                <a:solidFill>
                  <a:srgbClr val="FFFFFF"/>
                </a:solidFill>
                <a:effectLst>
                  <a:outerShdw blurRad="38100" dist="38100" dir="2700000" algn="tl">
                    <a:srgbClr val="000000">
                      <a:alpha val="43137"/>
                    </a:srgbClr>
                  </a:outerShdw>
                </a:effectLst>
              </a:rPr>
              <a:t>هورمون های جنسی تستوسترون،استروژن و پروژسترون هستند. در مردان تستوسترون بیشتر است؛ به همین دلیل به آن هورمون جنسی مردانه می گویند. همچنین در زنان</a:t>
            </a:r>
          </a:p>
          <a:p>
            <a:pPr algn="r"/>
            <a:r>
              <a:rPr lang="fa-IR" sz="2800" spc="50" dirty="0" smtClean="0">
                <a:ln w="13500">
                  <a:solidFill>
                    <a:schemeClr val="accent1">
                      <a:shade val="2500"/>
                      <a:alpha val="6500"/>
                    </a:schemeClr>
                  </a:solidFill>
                  <a:prstDash val="solid"/>
                </a:ln>
                <a:solidFill>
                  <a:srgbClr val="FFFFFF"/>
                </a:solidFill>
                <a:effectLst>
                  <a:outerShdw blurRad="38100" dist="38100" dir="2700000" algn="tl">
                    <a:srgbClr val="000000">
                      <a:alpha val="43137"/>
                    </a:srgbClr>
                  </a:outerShdw>
                </a:effectLst>
              </a:rPr>
              <a:t>استروژن وپروژسترون بیشتر است و به آنها هورمون های جنسی زنانه می گویند.</a:t>
            </a:r>
            <a:endParaRPr lang="en-US" sz="2800" spc="50" dirty="0">
              <a:ln w="13500">
                <a:solidFill>
                  <a:schemeClr val="accent1">
                    <a:shade val="2500"/>
                    <a:alpha val="6500"/>
                  </a:schemeClr>
                </a:solidFill>
                <a:prstDash val="solid"/>
              </a:ln>
              <a:solidFill>
                <a:srgbClr val="FFFFFF"/>
              </a:solidFill>
              <a:effectLst>
                <a:outerShdw blurRad="38100" dist="38100" dir="2700000" algn="tl">
                  <a:srgbClr val="000000">
                    <a:alpha val="43137"/>
                  </a:srgbClr>
                </a:outerShdw>
              </a:effectLst>
            </a:endParaRPr>
          </a:p>
        </p:txBody>
      </p:sp>
      <p:pic>
        <p:nvPicPr>
          <p:cNvPr id="7170" name="Picture 2"/>
          <p:cNvPicPr>
            <a:picLocks noChangeAspect="1" noChangeArrowheads="1"/>
          </p:cNvPicPr>
          <p:nvPr/>
        </p:nvPicPr>
        <p:blipFill>
          <a:blip r:embed="rId2" cstate="print"/>
          <a:srcRect/>
          <a:stretch>
            <a:fillRect/>
          </a:stretch>
        </p:blipFill>
        <p:spPr bwMode="auto">
          <a:xfrm>
            <a:off x="2362200" y="4114801"/>
            <a:ext cx="2286000" cy="1295399"/>
          </a:xfrm>
          <a:prstGeom prst="rect">
            <a:avLst/>
          </a:prstGeom>
          <a:noFill/>
          <a:ln w="9525">
            <a:noFill/>
            <a:miter lim="800000"/>
            <a:headEnd/>
            <a:tailEnd/>
          </a:ln>
          <a:effectLst/>
        </p:spPr>
      </p:pic>
      <p:pic>
        <p:nvPicPr>
          <p:cNvPr id="7171" name="Picture 3"/>
          <p:cNvPicPr>
            <a:picLocks noChangeAspect="1" noChangeArrowheads="1"/>
          </p:cNvPicPr>
          <p:nvPr/>
        </p:nvPicPr>
        <p:blipFill>
          <a:blip r:embed="rId3" cstate="print"/>
          <a:srcRect/>
          <a:stretch>
            <a:fillRect/>
          </a:stretch>
        </p:blipFill>
        <p:spPr bwMode="auto">
          <a:xfrm>
            <a:off x="2362200" y="5638800"/>
            <a:ext cx="2286000" cy="990600"/>
          </a:xfrm>
          <a:prstGeom prst="rect">
            <a:avLst/>
          </a:prstGeom>
          <a:noFill/>
          <a:ln w="9525">
            <a:noFill/>
            <a:miter lim="800000"/>
            <a:headEnd/>
            <a:tailEnd/>
          </a:ln>
          <a:effectLst/>
        </p:spPr>
      </p:pic>
      <p:pic>
        <p:nvPicPr>
          <p:cNvPr id="7172" name="Picture 4"/>
          <p:cNvPicPr>
            <a:picLocks noChangeAspect="1" noChangeArrowheads="1"/>
          </p:cNvPicPr>
          <p:nvPr/>
        </p:nvPicPr>
        <p:blipFill>
          <a:blip r:embed="rId4" cstate="print"/>
          <a:srcRect/>
          <a:stretch>
            <a:fillRect/>
          </a:stretch>
        </p:blipFill>
        <p:spPr bwMode="auto">
          <a:xfrm>
            <a:off x="4953000" y="4114800"/>
            <a:ext cx="1676400" cy="2514600"/>
          </a:xfrm>
          <a:prstGeom prst="rect">
            <a:avLst/>
          </a:prstGeom>
          <a:noFill/>
          <a:ln w="9525">
            <a:noFill/>
            <a:miter lim="800000"/>
            <a:headEnd/>
            <a:tailEnd/>
          </a:ln>
          <a:effectLst/>
        </p:spPr>
      </p:pic>
      <p:pic>
        <p:nvPicPr>
          <p:cNvPr id="7173" name="Picture 5"/>
          <p:cNvPicPr>
            <a:picLocks noChangeAspect="1" noChangeArrowheads="1"/>
          </p:cNvPicPr>
          <p:nvPr/>
        </p:nvPicPr>
        <p:blipFill>
          <a:blip r:embed="rId5" cstate="print"/>
          <a:srcRect/>
          <a:stretch>
            <a:fillRect/>
          </a:stretch>
        </p:blipFill>
        <p:spPr bwMode="auto">
          <a:xfrm>
            <a:off x="6858000" y="4114800"/>
            <a:ext cx="2000250" cy="2514600"/>
          </a:xfrm>
          <a:prstGeom prst="rect">
            <a:avLst/>
          </a:prstGeom>
          <a:noFill/>
          <a:ln w="9525">
            <a:noFill/>
            <a:miter lim="800000"/>
            <a:headEnd/>
            <a:tailEnd/>
          </a:ln>
          <a:effectLst/>
        </p:spPr>
      </p:pic>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Hormone-Sport-part1">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1378</TotalTime>
  <Words>3812</Words>
  <Application>Microsoft Office PowerPoint</Application>
  <PresentationFormat>On-screen Show (4:3)</PresentationFormat>
  <Paragraphs>351</Paragraphs>
  <Slides>65</Slides>
  <Notes>1</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Hormone-Sport-part1</vt:lpstr>
      <vt:lpstr>بنام خدا</vt:lpstr>
      <vt:lpstr>فصل دوم </vt:lpstr>
      <vt:lpstr>تغییرات انرژی</vt:lpstr>
      <vt:lpstr>واكنشهاي شيميايي سلولي  </vt:lpstr>
      <vt:lpstr>الف : آنزیم ها</vt:lpstr>
      <vt:lpstr>PowerPoint Presentation</vt:lpstr>
      <vt:lpstr>اصطلاحات آنزیم</vt:lpstr>
      <vt:lpstr>کوفاکتور</vt:lpstr>
      <vt:lpstr>غیر فعال کننده های(سرکوبگرهای ) آنزیم </vt:lpstr>
      <vt:lpstr>انواع غیر فعال کننده ها </vt:lpstr>
      <vt:lpstr>PowerPoint Presentation</vt:lpstr>
      <vt:lpstr>عوامل موثر بر عملکرد آنزیم ها</vt:lpstr>
      <vt:lpstr>ب : غدد و هورمون ها</vt:lpstr>
      <vt:lpstr>PowerPoint Presentation</vt:lpstr>
      <vt:lpstr>PowerPoint Presentation</vt:lpstr>
      <vt:lpstr>عملکرد سیستم غدد درون ریز وANS</vt:lpstr>
      <vt:lpstr> انواع غدد </vt:lpstr>
      <vt:lpstr>PowerPoint Presentation</vt:lpstr>
      <vt:lpstr>PowerPoint Presentation</vt:lpstr>
      <vt:lpstr>عمل هورمونها </vt:lpstr>
      <vt:lpstr>تقسیم بندی هورمونها </vt:lpstr>
      <vt:lpstr>بر اساس ساختمان شیمیایی </vt:lpstr>
      <vt:lpstr>بر اساس نحوه انتقال پیام به درون سلول </vt:lpstr>
      <vt:lpstr>PowerPoint Presentation</vt:lpstr>
      <vt:lpstr>PowerPoint Presentation</vt:lpstr>
      <vt:lpstr>رهایش و انتقال هورمون</vt:lpstr>
      <vt:lpstr>کنترل در رهایش هورمون</vt:lpstr>
      <vt:lpstr> مکانیسم پاسخهای هورمونی به محرکهای مختلف </vt:lpstr>
      <vt:lpstr>مکانیسم تنظیم عمل هورمونها </vt:lpstr>
      <vt:lpstr> مجموعه هیپوتالاموس و هیپوفیز</vt:lpstr>
      <vt:lpstr>PowerPoint Presentation</vt:lpstr>
      <vt:lpstr>انواع هورمونهای آزاد کننده و مهارکننده هیپوتالاموس</vt:lpstr>
      <vt:lpstr>PowerPoint Presentation</vt:lpstr>
      <vt:lpstr>هومونهای هیپوفیز قدامی</vt:lpstr>
      <vt:lpstr>هورمونهای هیپوفیز قدامی</vt:lpstr>
      <vt:lpstr>هورمونهای هیپوفیز قدامی</vt:lpstr>
      <vt:lpstr>هورمونهای هیپوفیز قدامی </vt:lpstr>
      <vt:lpstr>هورمونهای هیپوفیز قدامی</vt:lpstr>
      <vt:lpstr>هورمونهای هیپوفیز خلفی</vt:lpstr>
      <vt:lpstr>PowerPoint Presentation</vt:lpstr>
      <vt:lpstr>هورمونهای هیپوفیز خلفی</vt:lpstr>
      <vt:lpstr>هورمونهای هیپوفیز خلفی</vt:lpstr>
      <vt:lpstr>PowerPoint Presentation</vt:lpstr>
      <vt:lpstr>غده صنوبری یا پینه آل ( کاجی )</vt:lpstr>
      <vt:lpstr>PowerPoint Presentation</vt:lpstr>
      <vt:lpstr>غده تیروئید</vt:lpstr>
      <vt:lpstr>تنظیم  سوخت و ساز</vt:lpstr>
      <vt:lpstr>PowerPoint Presentation</vt:lpstr>
      <vt:lpstr>هورمونهای غده تیروئید</vt:lpstr>
      <vt:lpstr>PowerPoint Presentation</vt:lpstr>
      <vt:lpstr>اعمال هورمونهای تیروئید</vt:lpstr>
      <vt:lpstr>تنظیم ترشح هورمونهای تیروئید</vt:lpstr>
      <vt:lpstr>کم کاری تیروئید ( هیپوتیروئیدیسم )</vt:lpstr>
      <vt:lpstr>PowerPoint Presentation</vt:lpstr>
      <vt:lpstr>پرکاری تیروئید ( هیپرتیروئیدیسم )</vt:lpstr>
      <vt:lpstr>PowerPoint Presentation</vt:lpstr>
      <vt:lpstr>PowerPoint Presentation</vt:lpstr>
      <vt:lpstr>هورمونهای تیروئید</vt:lpstr>
      <vt:lpstr>غده ی پاراتیروئید</vt:lpstr>
      <vt:lpstr>PowerPoint Presentation</vt:lpstr>
      <vt:lpstr>پانکراس(غده لوزالمعده) تنظیم قند خون </vt:lpstr>
      <vt:lpstr>غده فوق کلیوی</vt:lpstr>
      <vt:lpstr>غده ی جنسی (مؤنث)</vt:lpstr>
      <vt:lpstr>غده ی جنسی ( مذکر)</vt:lpstr>
      <vt:lpstr>هورمون جنسی</vt:lpstr>
    </vt:vector>
  </TitlesOfParts>
  <Company>sazgar.com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هورمون و ورزش بخش اول</dc:title>
  <dc:creator>Administrator</dc:creator>
  <cp:lastModifiedBy>Windows User</cp:lastModifiedBy>
  <cp:revision>149</cp:revision>
  <dcterms:created xsi:type="dcterms:W3CDTF">2014-03-05T19:07:03Z</dcterms:created>
  <dcterms:modified xsi:type="dcterms:W3CDTF">2020-06-06T13:30:14Z</dcterms:modified>
</cp:coreProperties>
</file>