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slides/slide160.xml" ContentType="application/vnd.openxmlformats-officedocument.presentationml.slide+xml"/>
  <Override PartName="/ppt/slides/slide161.xml" ContentType="application/vnd.openxmlformats-officedocument.presentationml.slide+xml"/>
  <Override PartName="/ppt/slides/slide162.xml" ContentType="application/vnd.openxmlformats-officedocument.presentationml.slide+xml"/>
  <Override PartName="/ppt/slides/slide163.xml" ContentType="application/vnd.openxmlformats-officedocument.presentationml.slide+xml"/>
  <Override PartName="/ppt/slides/slide164.xml" ContentType="application/vnd.openxmlformats-officedocument.presentationml.slide+xml"/>
  <Override PartName="/ppt/slides/slide165.xml" ContentType="application/vnd.openxmlformats-officedocument.presentationml.slide+xml"/>
  <Override PartName="/ppt/slides/slide166.xml" ContentType="application/vnd.openxmlformats-officedocument.presentationml.slide+xml"/>
  <Override PartName="/ppt/slides/slide167.xml" ContentType="application/vnd.openxmlformats-officedocument.presentationml.slide+xml"/>
  <Override PartName="/ppt/slides/slide168.xml" ContentType="application/vnd.openxmlformats-officedocument.presentationml.slide+xml"/>
  <Override PartName="/ppt/slides/slide169.xml" ContentType="application/vnd.openxmlformats-officedocument.presentationml.slide+xml"/>
  <Override PartName="/ppt/slides/slide170.xml" ContentType="application/vnd.openxmlformats-officedocument.presentationml.slide+xml"/>
  <Override PartName="/ppt/slides/slide171.xml" ContentType="application/vnd.openxmlformats-officedocument.presentationml.slide+xml"/>
  <Override PartName="/ppt/slides/slide172.xml" ContentType="application/vnd.openxmlformats-officedocument.presentationml.slide+xml"/>
  <Override PartName="/ppt/slides/slide173.xml" ContentType="application/vnd.openxmlformats-officedocument.presentationml.slide+xml"/>
  <Override PartName="/ppt/slides/slide174.xml" ContentType="application/vnd.openxmlformats-officedocument.presentationml.slide+xml"/>
  <Override PartName="/ppt/slides/slide175.xml" ContentType="application/vnd.openxmlformats-officedocument.presentationml.slide+xml"/>
  <Override PartName="/ppt/slides/slide176.xml" ContentType="application/vnd.openxmlformats-officedocument.presentationml.slide+xml"/>
  <Override PartName="/ppt/slides/slide177.xml" ContentType="application/vnd.openxmlformats-officedocument.presentationml.slide+xml"/>
  <Override PartName="/ppt/slides/slide178.xml" ContentType="application/vnd.openxmlformats-officedocument.presentationml.slide+xml"/>
  <Override PartName="/ppt/slides/slide179.xml" ContentType="application/vnd.openxmlformats-officedocument.presentationml.slide+xml"/>
  <Override PartName="/ppt/slides/slide180.xml" ContentType="application/vnd.openxmlformats-officedocument.presentationml.slide+xml"/>
  <Override PartName="/ppt/slides/slide181.xml" ContentType="application/vnd.openxmlformats-officedocument.presentationml.slide+xml"/>
  <Override PartName="/ppt/slides/slide182.xml" ContentType="application/vnd.openxmlformats-officedocument.presentationml.slide+xml"/>
  <Override PartName="/ppt/slides/slide183.xml" ContentType="application/vnd.openxmlformats-officedocument.presentationml.slide+xml"/>
  <Override PartName="/ppt/slides/slide184.xml" ContentType="application/vnd.openxmlformats-officedocument.presentationml.slide+xml"/>
  <Override PartName="/ppt/slides/slide185.xml" ContentType="application/vnd.openxmlformats-officedocument.presentationml.slide+xml"/>
  <Override PartName="/ppt/slides/slide186.xml" ContentType="application/vnd.openxmlformats-officedocument.presentationml.slide+xml"/>
  <Override PartName="/ppt/slides/slide187.xml" ContentType="application/vnd.openxmlformats-officedocument.presentationml.slide+xml"/>
  <Override PartName="/ppt/slides/slide188.xml" ContentType="application/vnd.openxmlformats-officedocument.presentationml.slide+xml"/>
  <Override PartName="/ppt/slides/slide189.xml" ContentType="application/vnd.openxmlformats-officedocument.presentationml.slide+xml"/>
  <Override PartName="/ppt/slides/slide190.xml" ContentType="application/vnd.openxmlformats-officedocument.presentationml.slide+xml"/>
  <Override PartName="/ppt/slides/slide191.xml" ContentType="application/vnd.openxmlformats-officedocument.presentationml.slide+xml"/>
  <Override PartName="/ppt/slides/slide192.xml" ContentType="application/vnd.openxmlformats-officedocument.presentationml.slide+xml"/>
  <Override PartName="/ppt/slides/slide193.xml" ContentType="application/vnd.openxmlformats-officedocument.presentationml.slide+xml"/>
  <Override PartName="/ppt/slides/slide194.xml" ContentType="application/vnd.openxmlformats-officedocument.presentationml.slide+xml"/>
  <Override PartName="/ppt/slides/slide195.xml" ContentType="application/vnd.openxmlformats-officedocument.presentationml.slide+xml"/>
  <Override PartName="/ppt/slides/slide196.xml" ContentType="application/vnd.openxmlformats-officedocument.presentationml.slide+xml"/>
  <Override PartName="/ppt/slides/slide197.xml" ContentType="application/vnd.openxmlformats-officedocument.presentationml.slide+xml"/>
  <Override PartName="/ppt/slides/slide198.xml" ContentType="application/vnd.openxmlformats-officedocument.presentationml.slide+xml"/>
  <Override PartName="/ppt/slides/slide199.xml" ContentType="application/vnd.openxmlformats-officedocument.presentationml.slide+xml"/>
  <Override PartName="/ppt/slides/slide200.xml" ContentType="application/vnd.openxmlformats-officedocument.presentationml.slide+xml"/>
  <Override PartName="/ppt/slides/slide201.xml" ContentType="application/vnd.openxmlformats-officedocument.presentationml.slide+xml"/>
  <Override PartName="/ppt/slides/slide202.xml" ContentType="application/vnd.openxmlformats-officedocument.presentationml.slide+xml"/>
  <Override PartName="/ppt/slides/slide203.xml" ContentType="application/vnd.openxmlformats-officedocument.presentationml.slide+xml"/>
  <Override PartName="/ppt/slides/slide204.xml" ContentType="application/vnd.openxmlformats-officedocument.presentationml.slide+xml"/>
  <Override PartName="/ppt/slides/slide205.xml" ContentType="application/vnd.openxmlformats-officedocument.presentationml.slide+xml"/>
  <Override PartName="/ppt/slides/slide206.xml" ContentType="application/vnd.openxmlformats-officedocument.presentationml.slide+xml"/>
  <Override PartName="/ppt/slides/slide207.xml" ContentType="application/vnd.openxmlformats-officedocument.presentationml.slide+xml"/>
  <Override PartName="/ppt/slides/slide208.xml" ContentType="application/vnd.openxmlformats-officedocument.presentationml.slide+xml"/>
  <Override PartName="/ppt/slides/slide209.xml" ContentType="application/vnd.openxmlformats-officedocument.presentationml.slide+xml"/>
  <Override PartName="/ppt/slides/slide210.xml" ContentType="application/vnd.openxmlformats-officedocument.presentationml.slide+xml"/>
  <Override PartName="/ppt/slides/slide211.xml" ContentType="application/vnd.openxmlformats-officedocument.presentationml.slide+xml"/>
  <Override PartName="/ppt/slides/slide2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Lst>
  <p:sldIdLst>
    <p:sldId id="466" r:id="rId2"/>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 id="303" r:id="rId50"/>
    <p:sldId id="304" r:id="rId51"/>
    <p:sldId id="305" r:id="rId52"/>
    <p:sldId id="306" r:id="rId53"/>
    <p:sldId id="307" r:id="rId54"/>
    <p:sldId id="308" r:id="rId55"/>
    <p:sldId id="309" r:id="rId56"/>
    <p:sldId id="310" r:id="rId57"/>
    <p:sldId id="311" r:id="rId58"/>
    <p:sldId id="312" r:id="rId59"/>
    <p:sldId id="313" r:id="rId60"/>
    <p:sldId id="314" r:id="rId61"/>
    <p:sldId id="315" r:id="rId62"/>
    <p:sldId id="316" r:id="rId63"/>
    <p:sldId id="317" r:id="rId64"/>
    <p:sldId id="318" r:id="rId65"/>
    <p:sldId id="319" r:id="rId66"/>
    <p:sldId id="320" r:id="rId67"/>
    <p:sldId id="321" r:id="rId68"/>
    <p:sldId id="322" r:id="rId69"/>
    <p:sldId id="323" r:id="rId70"/>
    <p:sldId id="324" r:id="rId71"/>
    <p:sldId id="325" r:id="rId72"/>
    <p:sldId id="326" r:id="rId73"/>
    <p:sldId id="327" r:id="rId74"/>
    <p:sldId id="328" r:id="rId75"/>
    <p:sldId id="329" r:id="rId76"/>
    <p:sldId id="330" r:id="rId77"/>
    <p:sldId id="331" r:id="rId78"/>
    <p:sldId id="332" r:id="rId79"/>
    <p:sldId id="333" r:id="rId80"/>
    <p:sldId id="334" r:id="rId81"/>
    <p:sldId id="335" r:id="rId82"/>
    <p:sldId id="336" r:id="rId83"/>
    <p:sldId id="337" r:id="rId84"/>
    <p:sldId id="338" r:id="rId85"/>
    <p:sldId id="339" r:id="rId86"/>
    <p:sldId id="340" r:id="rId87"/>
    <p:sldId id="341" r:id="rId88"/>
    <p:sldId id="342" r:id="rId89"/>
    <p:sldId id="343" r:id="rId90"/>
    <p:sldId id="344" r:id="rId91"/>
    <p:sldId id="345" r:id="rId92"/>
    <p:sldId id="346" r:id="rId93"/>
    <p:sldId id="347" r:id="rId94"/>
    <p:sldId id="348" r:id="rId95"/>
    <p:sldId id="349" r:id="rId96"/>
    <p:sldId id="350" r:id="rId97"/>
    <p:sldId id="351" r:id="rId98"/>
    <p:sldId id="352" r:id="rId99"/>
    <p:sldId id="353" r:id="rId100"/>
    <p:sldId id="354" r:id="rId101"/>
    <p:sldId id="355" r:id="rId102"/>
    <p:sldId id="356" r:id="rId103"/>
    <p:sldId id="357" r:id="rId104"/>
    <p:sldId id="358" r:id="rId105"/>
    <p:sldId id="359" r:id="rId106"/>
    <p:sldId id="360" r:id="rId107"/>
    <p:sldId id="361" r:id="rId108"/>
    <p:sldId id="362" r:id="rId109"/>
    <p:sldId id="363" r:id="rId110"/>
    <p:sldId id="364" r:id="rId111"/>
    <p:sldId id="365" r:id="rId112"/>
    <p:sldId id="366" r:id="rId113"/>
    <p:sldId id="367" r:id="rId114"/>
    <p:sldId id="368" r:id="rId115"/>
    <p:sldId id="369" r:id="rId116"/>
    <p:sldId id="370" r:id="rId117"/>
    <p:sldId id="371" r:id="rId118"/>
    <p:sldId id="372" r:id="rId119"/>
    <p:sldId id="373" r:id="rId120"/>
    <p:sldId id="374" r:id="rId121"/>
    <p:sldId id="375" r:id="rId122"/>
    <p:sldId id="376" r:id="rId123"/>
    <p:sldId id="377" r:id="rId124"/>
    <p:sldId id="378" r:id="rId125"/>
    <p:sldId id="379" r:id="rId126"/>
    <p:sldId id="380" r:id="rId127"/>
    <p:sldId id="381" r:id="rId128"/>
    <p:sldId id="382" r:id="rId129"/>
    <p:sldId id="383" r:id="rId130"/>
    <p:sldId id="384" r:id="rId131"/>
    <p:sldId id="385" r:id="rId132"/>
    <p:sldId id="386" r:id="rId133"/>
    <p:sldId id="387" r:id="rId134"/>
    <p:sldId id="388" r:id="rId135"/>
    <p:sldId id="389" r:id="rId136"/>
    <p:sldId id="390" r:id="rId137"/>
    <p:sldId id="391" r:id="rId138"/>
    <p:sldId id="392" r:id="rId139"/>
    <p:sldId id="393" r:id="rId140"/>
    <p:sldId id="394" r:id="rId141"/>
    <p:sldId id="395" r:id="rId142"/>
    <p:sldId id="396" r:id="rId143"/>
    <p:sldId id="397" r:id="rId144"/>
    <p:sldId id="398" r:id="rId145"/>
    <p:sldId id="399" r:id="rId146"/>
    <p:sldId id="400" r:id="rId147"/>
    <p:sldId id="401" r:id="rId148"/>
    <p:sldId id="402" r:id="rId149"/>
    <p:sldId id="403" r:id="rId150"/>
    <p:sldId id="404" r:id="rId151"/>
    <p:sldId id="405" r:id="rId152"/>
    <p:sldId id="406" r:id="rId153"/>
    <p:sldId id="407" r:id="rId154"/>
    <p:sldId id="408" r:id="rId155"/>
    <p:sldId id="409" r:id="rId156"/>
    <p:sldId id="410" r:id="rId157"/>
    <p:sldId id="411" r:id="rId158"/>
    <p:sldId id="412" r:id="rId159"/>
    <p:sldId id="413" r:id="rId160"/>
    <p:sldId id="414" r:id="rId161"/>
    <p:sldId id="415" r:id="rId162"/>
    <p:sldId id="416" r:id="rId163"/>
    <p:sldId id="417" r:id="rId164"/>
    <p:sldId id="418" r:id="rId165"/>
    <p:sldId id="419" r:id="rId166"/>
    <p:sldId id="420" r:id="rId167"/>
    <p:sldId id="421" r:id="rId168"/>
    <p:sldId id="422" r:id="rId169"/>
    <p:sldId id="423" r:id="rId170"/>
    <p:sldId id="424" r:id="rId171"/>
    <p:sldId id="425" r:id="rId172"/>
    <p:sldId id="426" r:id="rId173"/>
    <p:sldId id="427" r:id="rId174"/>
    <p:sldId id="428" r:id="rId175"/>
    <p:sldId id="429" r:id="rId176"/>
    <p:sldId id="430" r:id="rId177"/>
    <p:sldId id="431" r:id="rId178"/>
    <p:sldId id="432" r:id="rId179"/>
    <p:sldId id="433" r:id="rId180"/>
    <p:sldId id="434" r:id="rId181"/>
    <p:sldId id="435" r:id="rId182"/>
    <p:sldId id="436" r:id="rId183"/>
    <p:sldId id="437" r:id="rId184"/>
    <p:sldId id="438" r:id="rId185"/>
    <p:sldId id="439" r:id="rId186"/>
    <p:sldId id="440" r:id="rId187"/>
    <p:sldId id="441" r:id="rId188"/>
    <p:sldId id="442" r:id="rId189"/>
    <p:sldId id="443" r:id="rId190"/>
    <p:sldId id="444" r:id="rId191"/>
    <p:sldId id="445" r:id="rId192"/>
    <p:sldId id="446" r:id="rId193"/>
    <p:sldId id="447" r:id="rId194"/>
    <p:sldId id="448" r:id="rId195"/>
    <p:sldId id="449" r:id="rId196"/>
    <p:sldId id="450" r:id="rId197"/>
    <p:sldId id="451" r:id="rId198"/>
    <p:sldId id="452" r:id="rId199"/>
    <p:sldId id="453" r:id="rId200"/>
    <p:sldId id="454" r:id="rId201"/>
    <p:sldId id="455" r:id="rId202"/>
    <p:sldId id="456" r:id="rId203"/>
    <p:sldId id="457" r:id="rId204"/>
    <p:sldId id="458" r:id="rId205"/>
    <p:sldId id="459" r:id="rId206"/>
    <p:sldId id="460" r:id="rId207"/>
    <p:sldId id="461" r:id="rId208"/>
    <p:sldId id="462" r:id="rId209"/>
    <p:sldId id="463" r:id="rId210"/>
    <p:sldId id="464" r:id="rId211"/>
    <p:sldId id="465" r:id="rId212"/>
    <p:sldId id="467" r:id="rId213"/>
  </p:sldIdLst>
  <p:sldSz cx="9144000" cy="6858000" type="screen4x3"/>
  <p:notesSz cx="6858000" cy="9144000"/>
  <p:defaultText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4380"/>
    <p:restoredTop sz="94660"/>
  </p:normalViewPr>
  <p:slideViewPr>
    <p:cSldViewPr>
      <p:cViewPr varScale="1">
        <p:scale>
          <a:sx n="73" d="100"/>
          <a:sy n="73" d="100"/>
        </p:scale>
        <p:origin x="-1074" y="-10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63" Type="http://schemas.openxmlformats.org/officeDocument/2006/relationships/slide" Target="slides/slide62.xml"/><Relationship Id="rId84" Type="http://schemas.openxmlformats.org/officeDocument/2006/relationships/slide" Target="slides/slide83.xml"/><Relationship Id="rId138" Type="http://schemas.openxmlformats.org/officeDocument/2006/relationships/slide" Target="slides/slide137.xml"/><Relationship Id="rId159" Type="http://schemas.openxmlformats.org/officeDocument/2006/relationships/slide" Target="slides/slide158.xml"/><Relationship Id="rId170" Type="http://schemas.openxmlformats.org/officeDocument/2006/relationships/slide" Target="slides/slide169.xml"/><Relationship Id="rId191" Type="http://schemas.openxmlformats.org/officeDocument/2006/relationships/slide" Target="slides/slide190.xml"/><Relationship Id="rId205" Type="http://schemas.openxmlformats.org/officeDocument/2006/relationships/slide" Target="slides/slide204.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53" Type="http://schemas.openxmlformats.org/officeDocument/2006/relationships/slide" Target="slides/slide52.xml"/><Relationship Id="rId74" Type="http://schemas.openxmlformats.org/officeDocument/2006/relationships/slide" Target="slides/slide73.xml"/><Relationship Id="rId128" Type="http://schemas.openxmlformats.org/officeDocument/2006/relationships/slide" Target="slides/slide127.xml"/><Relationship Id="rId149" Type="http://schemas.openxmlformats.org/officeDocument/2006/relationships/slide" Target="slides/slide148.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160" Type="http://schemas.openxmlformats.org/officeDocument/2006/relationships/slide" Target="slides/slide159.xml"/><Relationship Id="rId165" Type="http://schemas.openxmlformats.org/officeDocument/2006/relationships/slide" Target="slides/slide164.xml"/><Relationship Id="rId181" Type="http://schemas.openxmlformats.org/officeDocument/2006/relationships/slide" Target="slides/slide180.xml"/><Relationship Id="rId186" Type="http://schemas.openxmlformats.org/officeDocument/2006/relationships/slide" Target="slides/slide185.xml"/><Relationship Id="rId216" Type="http://schemas.openxmlformats.org/officeDocument/2006/relationships/theme" Target="theme/theme1.xml"/><Relationship Id="rId211" Type="http://schemas.openxmlformats.org/officeDocument/2006/relationships/slide" Target="slides/slide210.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113" Type="http://schemas.openxmlformats.org/officeDocument/2006/relationships/slide" Target="slides/slide112.xml"/><Relationship Id="rId118" Type="http://schemas.openxmlformats.org/officeDocument/2006/relationships/slide" Target="slides/slide117.xml"/><Relationship Id="rId134" Type="http://schemas.openxmlformats.org/officeDocument/2006/relationships/slide" Target="slides/slide133.xml"/><Relationship Id="rId139" Type="http://schemas.openxmlformats.org/officeDocument/2006/relationships/slide" Target="slides/slide138.xml"/><Relationship Id="rId80" Type="http://schemas.openxmlformats.org/officeDocument/2006/relationships/slide" Target="slides/slide79.xml"/><Relationship Id="rId85" Type="http://schemas.openxmlformats.org/officeDocument/2006/relationships/slide" Target="slides/slide84.xml"/><Relationship Id="rId150" Type="http://schemas.openxmlformats.org/officeDocument/2006/relationships/slide" Target="slides/slide149.xml"/><Relationship Id="rId155" Type="http://schemas.openxmlformats.org/officeDocument/2006/relationships/slide" Target="slides/slide154.xml"/><Relationship Id="rId171" Type="http://schemas.openxmlformats.org/officeDocument/2006/relationships/slide" Target="slides/slide170.xml"/><Relationship Id="rId176" Type="http://schemas.openxmlformats.org/officeDocument/2006/relationships/slide" Target="slides/slide175.xml"/><Relationship Id="rId192" Type="http://schemas.openxmlformats.org/officeDocument/2006/relationships/slide" Target="slides/slide191.xml"/><Relationship Id="rId197" Type="http://schemas.openxmlformats.org/officeDocument/2006/relationships/slide" Target="slides/slide196.xml"/><Relationship Id="rId206" Type="http://schemas.openxmlformats.org/officeDocument/2006/relationships/slide" Target="slides/slide205.xml"/><Relationship Id="rId201" Type="http://schemas.openxmlformats.org/officeDocument/2006/relationships/slide" Target="slides/slide200.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08" Type="http://schemas.openxmlformats.org/officeDocument/2006/relationships/slide" Target="slides/slide107.xml"/><Relationship Id="rId124" Type="http://schemas.openxmlformats.org/officeDocument/2006/relationships/slide" Target="slides/slide123.xml"/><Relationship Id="rId129" Type="http://schemas.openxmlformats.org/officeDocument/2006/relationships/slide" Target="slides/slide128.xml"/><Relationship Id="rId54" Type="http://schemas.openxmlformats.org/officeDocument/2006/relationships/slide" Target="slides/slide53.xml"/><Relationship Id="rId70" Type="http://schemas.openxmlformats.org/officeDocument/2006/relationships/slide" Target="slides/slide69.xml"/><Relationship Id="rId75" Type="http://schemas.openxmlformats.org/officeDocument/2006/relationships/slide" Target="slides/slide74.xml"/><Relationship Id="rId91" Type="http://schemas.openxmlformats.org/officeDocument/2006/relationships/slide" Target="slides/slide90.xml"/><Relationship Id="rId96" Type="http://schemas.openxmlformats.org/officeDocument/2006/relationships/slide" Target="slides/slide95.xml"/><Relationship Id="rId140" Type="http://schemas.openxmlformats.org/officeDocument/2006/relationships/slide" Target="slides/slide139.xml"/><Relationship Id="rId145" Type="http://schemas.openxmlformats.org/officeDocument/2006/relationships/slide" Target="slides/slide144.xml"/><Relationship Id="rId161" Type="http://schemas.openxmlformats.org/officeDocument/2006/relationships/slide" Target="slides/slide160.xml"/><Relationship Id="rId166" Type="http://schemas.openxmlformats.org/officeDocument/2006/relationships/slide" Target="slides/slide165.xml"/><Relationship Id="rId182" Type="http://schemas.openxmlformats.org/officeDocument/2006/relationships/slide" Target="slides/slide181.xml"/><Relationship Id="rId187" Type="http://schemas.openxmlformats.org/officeDocument/2006/relationships/slide" Target="slides/slide186.xml"/><Relationship Id="rId217"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212" Type="http://schemas.openxmlformats.org/officeDocument/2006/relationships/slide" Target="slides/slide211.xml"/><Relationship Id="rId23" Type="http://schemas.openxmlformats.org/officeDocument/2006/relationships/slide" Target="slides/slide22.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119" Type="http://schemas.openxmlformats.org/officeDocument/2006/relationships/slide" Target="slides/slide118.xml"/><Relationship Id="rId44" Type="http://schemas.openxmlformats.org/officeDocument/2006/relationships/slide" Target="slides/slide43.xml"/><Relationship Id="rId60" Type="http://schemas.openxmlformats.org/officeDocument/2006/relationships/slide" Target="slides/slide59.xml"/><Relationship Id="rId65" Type="http://schemas.openxmlformats.org/officeDocument/2006/relationships/slide" Target="slides/slide64.xml"/><Relationship Id="rId81" Type="http://schemas.openxmlformats.org/officeDocument/2006/relationships/slide" Target="slides/slide80.xml"/><Relationship Id="rId86" Type="http://schemas.openxmlformats.org/officeDocument/2006/relationships/slide" Target="slides/slide85.xml"/><Relationship Id="rId130" Type="http://schemas.openxmlformats.org/officeDocument/2006/relationships/slide" Target="slides/slide129.xml"/><Relationship Id="rId135" Type="http://schemas.openxmlformats.org/officeDocument/2006/relationships/slide" Target="slides/slide134.xml"/><Relationship Id="rId151" Type="http://schemas.openxmlformats.org/officeDocument/2006/relationships/slide" Target="slides/slide150.xml"/><Relationship Id="rId156" Type="http://schemas.openxmlformats.org/officeDocument/2006/relationships/slide" Target="slides/slide155.xml"/><Relationship Id="rId177" Type="http://schemas.openxmlformats.org/officeDocument/2006/relationships/slide" Target="slides/slide176.xml"/><Relationship Id="rId198" Type="http://schemas.openxmlformats.org/officeDocument/2006/relationships/slide" Target="slides/slide197.xml"/><Relationship Id="rId172" Type="http://schemas.openxmlformats.org/officeDocument/2006/relationships/slide" Target="slides/slide171.xml"/><Relationship Id="rId193" Type="http://schemas.openxmlformats.org/officeDocument/2006/relationships/slide" Target="slides/slide192.xml"/><Relationship Id="rId202" Type="http://schemas.openxmlformats.org/officeDocument/2006/relationships/slide" Target="slides/slide201.xml"/><Relationship Id="rId207" Type="http://schemas.openxmlformats.org/officeDocument/2006/relationships/slide" Target="slides/slide206.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141" Type="http://schemas.openxmlformats.org/officeDocument/2006/relationships/slide" Target="slides/slide140.xml"/><Relationship Id="rId146" Type="http://schemas.openxmlformats.org/officeDocument/2006/relationships/slide" Target="slides/slide145.xml"/><Relationship Id="rId167" Type="http://schemas.openxmlformats.org/officeDocument/2006/relationships/slide" Target="slides/slide166.xml"/><Relationship Id="rId188" Type="http://schemas.openxmlformats.org/officeDocument/2006/relationships/slide" Target="slides/slide187.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162" Type="http://schemas.openxmlformats.org/officeDocument/2006/relationships/slide" Target="slides/slide161.xml"/><Relationship Id="rId183" Type="http://schemas.openxmlformats.org/officeDocument/2006/relationships/slide" Target="slides/slide182.xml"/><Relationship Id="rId213" Type="http://schemas.openxmlformats.org/officeDocument/2006/relationships/slide" Target="slides/slide212.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slide" Target="slides/slide130.xml"/><Relationship Id="rId136" Type="http://schemas.openxmlformats.org/officeDocument/2006/relationships/slide" Target="slides/slide135.xml"/><Relationship Id="rId157" Type="http://schemas.openxmlformats.org/officeDocument/2006/relationships/slide" Target="slides/slide156.xml"/><Relationship Id="rId178" Type="http://schemas.openxmlformats.org/officeDocument/2006/relationships/slide" Target="slides/slide177.xml"/><Relationship Id="rId61" Type="http://schemas.openxmlformats.org/officeDocument/2006/relationships/slide" Target="slides/slide60.xml"/><Relationship Id="rId82" Type="http://schemas.openxmlformats.org/officeDocument/2006/relationships/slide" Target="slides/slide81.xml"/><Relationship Id="rId152" Type="http://schemas.openxmlformats.org/officeDocument/2006/relationships/slide" Target="slides/slide151.xml"/><Relationship Id="rId173" Type="http://schemas.openxmlformats.org/officeDocument/2006/relationships/slide" Target="slides/slide172.xml"/><Relationship Id="rId194" Type="http://schemas.openxmlformats.org/officeDocument/2006/relationships/slide" Target="slides/slide193.xml"/><Relationship Id="rId199" Type="http://schemas.openxmlformats.org/officeDocument/2006/relationships/slide" Target="slides/slide198.xml"/><Relationship Id="rId203" Type="http://schemas.openxmlformats.org/officeDocument/2006/relationships/slide" Target="slides/slide202.xml"/><Relationship Id="rId208" Type="http://schemas.openxmlformats.org/officeDocument/2006/relationships/slide" Target="slides/slide207.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 Id="rId147" Type="http://schemas.openxmlformats.org/officeDocument/2006/relationships/slide" Target="slides/slide146.xml"/><Relationship Id="rId168" Type="http://schemas.openxmlformats.org/officeDocument/2006/relationships/slide" Target="slides/slide167.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slide" Target="slides/slide141.xml"/><Relationship Id="rId163" Type="http://schemas.openxmlformats.org/officeDocument/2006/relationships/slide" Target="slides/slide162.xml"/><Relationship Id="rId184" Type="http://schemas.openxmlformats.org/officeDocument/2006/relationships/slide" Target="slides/slide183.xml"/><Relationship Id="rId189" Type="http://schemas.openxmlformats.org/officeDocument/2006/relationships/slide" Target="slides/slide188.xml"/><Relationship Id="rId3" Type="http://schemas.openxmlformats.org/officeDocument/2006/relationships/slide" Target="slides/slide2.xml"/><Relationship Id="rId214" Type="http://schemas.openxmlformats.org/officeDocument/2006/relationships/presProps" Target="presProps.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137" Type="http://schemas.openxmlformats.org/officeDocument/2006/relationships/slide" Target="slides/slide136.xml"/><Relationship Id="rId158" Type="http://schemas.openxmlformats.org/officeDocument/2006/relationships/slide" Target="slides/slide157.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slide" Target="slides/slide131.xml"/><Relationship Id="rId153" Type="http://schemas.openxmlformats.org/officeDocument/2006/relationships/slide" Target="slides/slide152.xml"/><Relationship Id="rId174" Type="http://schemas.openxmlformats.org/officeDocument/2006/relationships/slide" Target="slides/slide173.xml"/><Relationship Id="rId179" Type="http://schemas.openxmlformats.org/officeDocument/2006/relationships/slide" Target="slides/slide178.xml"/><Relationship Id="rId195" Type="http://schemas.openxmlformats.org/officeDocument/2006/relationships/slide" Target="slides/slide194.xml"/><Relationship Id="rId209" Type="http://schemas.openxmlformats.org/officeDocument/2006/relationships/slide" Target="slides/slide208.xml"/><Relationship Id="rId190" Type="http://schemas.openxmlformats.org/officeDocument/2006/relationships/slide" Target="slides/slide189.xml"/><Relationship Id="rId204" Type="http://schemas.openxmlformats.org/officeDocument/2006/relationships/slide" Target="slides/slide203.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78" Type="http://schemas.openxmlformats.org/officeDocument/2006/relationships/slide" Target="slides/slide77.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43" Type="http://schemas.openxmlformats.org/officeDocument/2006/relationships/slide" Target="slides/slide142.xml"/><Relationship Id="rId148" Type="http://schemas.openxmlformats.org/officeDocument/2006/relationships/slide" Target="slides/slide147.xml"/><Relationship Id="rId164" Type="http://schemas.openxmlformats.org/officeDocument/2006/relationships/slide" Target="slides/slide163.xml"/><Relationship Id="rId169" Type="http://schemas.openxmlformats.org/officeDocument/2006/relationships/slide" Target="slides/slide168.xml"/><Relationship Id="rId185" Type="http://schemas.openxmlformats.org/officeDocument/2006/relationships/slide" Target="slides/slide184.xml"/><Relationship Id="rId4" Type="http://schemas.openxmlformats.org/officeDocument/2006/relationships/slide" Target="slides/slide3.xml"/><Relationship Id="rId9" Type="http://schemas.openxmlformats.org/officeDocument/2006/relationships/slide" Target="slides/slide8.xml"/><Relationship Id="rId180" Type="http://schemas.openxmlformats.org/officeDocument/2006/relationships/slide" Target="slides/slide179.xml"/><Relationship Id="rId210" Type="http://schemas.openxmlformats.org/officeDocument/2006/relationships/slide" Target="slides/slide209.xml"/><Relationship Id="rId215" Type="http://schemas.openxmlformats.org/officeDocument/2006/relationships/viewProps" Target="viewProps.xml"/><Relationship Id="rId26" Type="http://schemas.openxmlformats.org/officeDocument/2006/relationships/slide" Target="slides/slide25.xml"/><Relationship Id="rId47" Type="http://schemas.openxmlformats.org/officeDocument/2006/relationships/slide" Target="slides/slide46.xml"/><Relationship Id="rId68" Type="http://schemas.openxmlformats.org/officeDocument/2006/relationships/slide" Target="slides/slide67.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54" Type="http://schemas.openxmlformats.org/officeDocument/2006/relationships/slide" Target="slides/slide153.xml"/><Relationship Id="rId175" Type="http://schemas.openxmlformats.org/officeDocument/2006/relationships/slide" Target="slides/slide174.xml"/><Relationship Id="rId196" Type="http://schemas.openxmlformats.org/officeDocument/2006/relationships/slide" Target="slides/slide195.xml"/><Relationship Id="rId200" Type="http://schemas.openxmlformats.org/officeDocument/2006/relationships/slide" Target="slides/slide199.xml"/><Relationship Id="rId16" Type="http://schemas.openxmlformats.org/officeDocument/2006/relationships/slide" Target="slides/slide15.xml"/><Relationship Id="rId37" Type="http://schemas.openxmlformats.org/officeDocument/2006/relationships/slide" Target="slides/slide36.xml"/><Relationship Id="rId58" Type="http://schemas.openxmlformats.org/officeDocument/2006/relationships/slide" Target="slides/slide57.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44" Type="http://schemas.openxmlformats.org/officeDocument/2006/relationships/slide" Target="slides/slide14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fa-I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fa-IR"/>
          </a:p>
        </p:txBody>
      </p:sp>
      <p:sp>
        <p:nvSpPr>
          <p:cNvPr id="4" name="Date Placeholder 3"/>
          <p:cNvSpPr>
            <a:spLocks noGrp="1"/>
          </p:cNvSpPr>
          <p:nvPr>
            <p:ph type="dt" sz="half" idx="10"/>
          </p:nvPr>
        </p:nvSpPr>
        <p:spPr/>
        <p:txBody>
          <a:bodyPr/>
          <a:lstStyle/>
          <a:p>
            <a:fld id="{27AB3FAE-9837-4366-9364-160F6E4AFCD7}" type="datetimeFigureOut">
              <a:rPr lang="fa-IR" smtClean="0"/>
              <a:pPr/>
              <a:t>05/04/1438</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40DC8EDB-188D-42A1-975C-7A76DA4C36C3}" type="slidenum">
              <a:rPr lang="fa-IR" smtClean="0"/>
              <a:pPr/>
              <a:t>‹#›</a:t>
            </a:fld>
            <a:endParaRPr lang="fa-IR"/>
          </a:p>
        </p:txBody>
      </p:sp>
    </p:spTree>
  </p:cSld>
  <p:clrMapOvr>
    <a:masterClrMapping/>
  </p:clrMapOvr>
  <p:transition spd="slow">
    <p:strips/>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27AB3FAE-9837-4366-9364-160F6E4AFCD7}" type="datetimeFigureOut">
              <a:rPr lang="fa-IR" smtClean="0"/>
              <a:pPr/>
              <a:t>05/04/1438</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40DC8EDB-188D-42A1-975C-7A76DA4C36C3}" type="slidenum">
              <a:rPr lang="fa-IR" smtClean="0"/>
              <a:pPr/>
              <a:t>‹#›</a:t>
            </a:fld>
            <a:endParaRPr lang="fa-IR"/>
          </a:p>
        </p:txBody>
      </p:sp>
    </p:spTree>
  </p:cSld>
  <p:clrMapOvr>
    <a:masterClrMapping/>
  </p:clrMapOvr>
  <p:transition spd="slow">
    <p:strips/>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r">
              <a:defRPr sz="4000" b="1" cap="all"/>
            </a:lvl1pPr>
          </a:lstStyle>
          <a:p>
            <a:r>
              <a:rPr lang="en-US" smtClean="0"/>
              <a:t>Click to edit Master title style</a:t>
            </a:r>
            <a:endParaRPr lang="fa-I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7AB3FAE-9837-4366-9364-160F6E4AFCD7}" type="datetimeFigureOut">
              <a:rPr lang="fa-IR" smtClean="0"/>
              <a:pPr/>
              <a:t>05/04/1438</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40DC8EDB-188D-42A1-975C-7A76DA4C36C3}" type="slidenum">
              <a:rPr lang="fa-IR" smtClean="0"/>
              <a:pPr/>
              <a:t>‹#›</a:t>
            </a:fld>
            <a:endParaRPr lang="fa-IR"/>
          </a:p>
        </p:txBody>
      </p:sp>
    </p:spTree>
  </p:cSld>
  <p:clrMapOvr>
    <a:masterClrMapping/>
  </p:clrMapOvr>
  <p:transition spd="slow">
    <p:strips/>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Date Placeholder 4"/>
          <p:cNvSpPr>
            <a:spLocks noGrp="1"/>
          </p:cNvSpPr>
          <p:nvPr>
            <p:ph type="dt" sz="half" idx="10"/>
          </p:nvPr>
        </p:nvSpPr>
        <p:spPr/>
        <p:txBody>
          <a:bodyPr/>
          <a:lstStyle/>
          <a:p>
            <a:fld id="{27AB3FAE-9837-4366-9364-160F6E4AFCD7}" type="datetimeFigureOut">
              <a:rPr lang="fa-IR" smtClean="0"/>
              <a:pPr/>
              <a:t>05/04/1438</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40DC8EDB-188D-42A1-975C-7A76DA4C36C3}" type="slidenum">
              <a:rPr lang="fa-IR" smtClean="0"/>
              <a:pPr/>
              <a:t>‹#›</a:t>
            </a:fld>
            <a:endParaRPr lang="fa-IR"/>
          </a:p>
        </p:txBody>
      </p:sp>
    </p:spTree>
  </p:cSld>
  <p:clrMapOvr>
    <a:masterClrMapping/>
  </p:clrMapOvr>
  <p:transition spd="slow">
    <p:strips/>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fa-I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7" name="Date Placeholder 6"/>
          <p:cNvSpPr>
            <a:spLocks noGrp="1"/>
          </p:cNvSpPr>
          <p:nvPr>
            <p:ph type="dt" sz="half" idx="10"/>
          </p:nvPr>
        </p:nvSpPr>
        <p:spPr/>
        <p:txBody>
          <a:bodyPr/>
          <a:lstStyle/>
          <a:p>
            <a:fld id="{27AB3FAE-9837-4366-9364-160F6E4AFCD7}" type="datetimeFigureOut">
              <a:rPr lang="fa-IR" smtClean="0"/>
              <a:pPr/>
              <a:t>05/04/1438</a:t>
            </a:fld>
            <a:endParaRPr lang="fa-IR"/>
          </a:p>
        </p:txBody>
      </p:sp>
      <p:sp>
        <p:nvSpPr>
          <p:cNvPr id="8" name="Footer Placeholder 7"/>
          <p:cNvSpPr>
            <a:spLocks noGrp="1"/>
          </p:cNvSpPr>
          <p:nvPr>
            <p:ph type="ftr" sz="quarter" idx="11"/>
          </p:nvPr>
        </p:nvSpPr>
        <p:spPr/>
        <p:txBody>
          <a:bodyPr/>
          <a:lstStyle/>
          <a:p>
            <a:endParaRPr lang="fa-IR"/>
          </a:p>
        </p:txBody>
      </p:sp>
      <p:sp>
        <p:nvSpPr>
          <p:cNvPr id="9" name="Slide Number Placeholder 8"/>
          <p:cNvSpPr>
            <a:spLocks noGrp="1"/>
          </p:cNvSpPr>
          <p:nvPr>
            <p:ph type="sldNum" sz="quarter" idx="12"/>
          </p:nvPr>
        </p:nvSpPr>
        <p:spPr/>
        <p:txBody>
          <a:bodyPr/>
          <a:lstStyle/>
          <a:p>
            <a:fld id="{40DC8EDB-188D-42A1-975C-7A76DA4C36C3}" type="slidenum">
              <a:rPr lang="fa-IR" smtClean="0"/>
              <a:pPr/>
              <a:t>‹#›</a:t>
            </a:fld>
            <a:endParaRPr lang="fa-IR"/>
          </a:p>
        </p:txBody>
      </p:sp>
    </p:spTree>
  </p:cSld>
  <p:clrMapOvr>
    <a:masterClrMapping/>
  </p:clrMapOvr>
  <p:transition spd="slow">
    <p:strips/>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Date Placeholder 2"/>
          <p:cNvSpPr>
            <a:spLocks noGrp="1"/>
          </p:cNvSpPr>
          <p:nvPr>
            <p:ph type="dt" sz="half" idx="10"/>
          </p:nvPr>
        </p:nvSpPr>
        <p:spPr/>
        <p:txBody>
          <a:bodyPr/>
          <a:lstStyle/>
          <a:p>
            <a:fld id="{27AB3FAE-9837-4366-9364-160F6E4AFCD7}" type="datetimeFigureOut">
              <a:rPr lang="fa-IR" smtClean="0"/>
              <a:pPr/>
              <a:t>05/04/1438</a:t>
            </a:fld>
            <a:endParaRPr lang="fa-IR"/>
          </a:p>
        </p:txBody>
      </p:sp>
      <p:sp>
        <p:nvSpPr>
          <p:cNvPr id="4" name="Footer Placeholder 3"/>
          <p:cNvSpPr>
            <a:spLocks noGrp="1"/>
          </p:cNvSpPr>
          <p:nvPr>
            <p:ph type="ftr" sz="quarter" idx="11"/>
          </p:nvPr>
        </p:nvSpPr>
        <p:spPr/>
        <p:txBody>
          <a:bodyPr/>
          <a:lstStyle/>
          <a:p>
            <a:endParaRPr lang="fa-IR"/>
          </a:p>
        </p:txBody>
      </p:sp>
      <p:sp>
        <p:nvSpPr>
          <p:cNvPr id="5" name="Slide Number Placeholder 4"/>
          <p:cNvSpPr>
            <a:spLocks noGrp="1"/>
          </p:cNvSpPr>
          <p:nvPr>
            <p:ph type="sldNum" sz="quarter" idx="12"/>
          </p:nvPr>
        </p:nvSpPr>
        <p:spPr/>
        <p:txBody>
          <a:bodyPr/>
          <a:lstStyle/>
          <a:p>
            <a:fld id="{40DC8EDB-188D-42A1-975C-7A76DA4C36C3}" type="slidenum">
              <a:rPr lang="fa-IR" smtClean="0"/>
              <a:pPr/>
              <a:t>‹#›</a:t>
            </a:fld>
            <a:endParaRPr lang="fa-IR"/>
          </a:p>
        </p:txBody>
      </p:sp>
    </p:spTree>
  </p:cSld>
  <p:clrMapOvr>
    <a:masterClrMapping/>
  </p:clrMapOvr>
  <p:transition spd="slow">
    <p:strips/>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7AB3FAE-9837-4366-9364-160F6E4AFCD7}" type="datetimeFigureOut">
              <a:rPr lang="fa-IR" smtClean="0"/>
              <a:pPr/>
              <a:t>05/04/1438</a:t>
            </a:fld>
            <a:endParaRPr lang="fa-IR"/>
          </a:p>
        </p:txBody>
      </p:sp>
      <p:sp>
        <p:nvSpPr>
          <p:cNvPr id="3" name="Footer Placeholder 2"/>
          <p:cNvSpPr>
            <a:spLocks noGrp="1"/>
          </p:cNvSpPr>
          <p:nvPr>
            <p:ph type="ftr" sz="quarter" idx="11"/>
          </p:nvPr>
        </p:nvSpPr>
        <p:spPr/>
        <p:txBody>
          <a:bodyPr/>
          <a:lstStyle/>
          <a:p>
            <a:endParaRPr lang="fa-IR"/>
          </a:p>
        </p:txBody>
      </p:sp>
      <p:sp>
        <p:nvSpPr>
          <p:cNvPr id="4" name="Slide Number Placeholder 3"/>
          <p:cNvSpPr>
            <a:spLocks noGrp="1"/>
          </p:cNvSpPr>
          <p:nvPr>
            <p:ph type="sldNum" sz="quarter" idx="12"/>
          </p:nvPr>
        </p:nvSpPr>
        <p:spPr/>
        <p:txBody>
          <a:bodyPr/>
          <a:lstStyle/>
          <a:p>
            <a:fld id="{40DC8EDB-188D-42A1-975C-7A76DA4C36C3}" type="slidenum">
              <a:rPr lang="fa-IR" smtClean="0"/>
              <a:pPr/>
              <a:t>‹#›</a:t>
            </a:fld>
            <a:endParaRPr lang="fa-IR"/>
          </a:p>
        </p:txBody>
      </p:sp>
    </p:spTree>
  </p:cSld>
  <p:clrMapOvr>
    <a:masterClrMapping/>
  </p:clrMapOvr>
  <p:transition spd="slow">
    <p:strips/>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r">
              <a:defRPr sz="2000" b="1"/>
            </a:lvl1pPr>
          </a:lstStyle>
          <a:p>
            <a:r>
              <a:rPr lang="en-US" smtClean="0"/>
              <a:t>Click to edit Master title style</a:t>
            </a:r>
            <a:endParaRPr lang="fa-I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7AB3FAE-9837-4366-9364-160F6E4AFCD7}" type="datetimeFigureOut">
              <a:rPr lang="fa-IR" smtClean="0"/>
              <a:pPr/>
              <a:t>05/04/1438</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40DC8EDB-188D-42A1-975C-7A76DA4C36C3}" type="slidenum">
              <a:rPr lang="fa-IR" smtClean="0"/>
              <a:pPr/>
              <a:t>‹#›</a:t>
            </a:fld>
            <a:endParaRPr lang="fa-IR"/>
          </a:p>
        </p:txBody>
      </p:sp>
    </p:spTree>
  </p:cSld>
  <p:clrMapOvr>
    <a:masterClrMapping/>
  </p:clrMapOvr>
  <p:transition spd="slow">
    <p:strips/>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r">
              <a:defRPr sz="2000" b="1"/>
            </a:lvl1pPr>
          </a:lstStyle>
          <a:p>
            <a:r>
              <a:rPr lang="en-US" smtClean="0"/>
              <a:t>Click to edit Master title style</a:t>
            </a:r>
            <a:endParaRPr lang="fa-I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a-I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7AB3FAE-9837-4366-9364-160F6E4AFCD7}" type="datetimeFigureOut">
              <a:rPr lang="fa-IR" smtClean="0"/>
              <a:pPr/>
              <a:t>05/04/1438</a:t>
            </a:fld>
            <a:endParaRPr lang="fa-IR"/>
          </a:p>
        </p:txBody>
      </p:sp>
      <p:sp>
        <p:nvSpPr>
          <p:cNvPr id="6" name="Footer Placeholder 5"/>
          <p:cNvSpPr>
            <a:spLocks noGrp="1"/>
          </p:cNvSpPr>
          <p:nvPr>
            <p:ph type="ftr" sz="quarter" idx="11"/>
          </p:nvPr>
        </p:nvSpPr>
        <p:spPr/>
        <p:txBody>
          <a:bodyPr/>
          <a:lstStyle/>
          <a:p>
            <a:endParaRPr lang="fa-IR"/>
          </a:p>
        </p:txBody>
      </p:sp>
      <p:sp>
        <p:nvSpPr>
          <p:cNvPr id="7" name="Slide Number Placeholder 6"/>
          <p:cNvSpPr>
            <a:spLocks noGrp="1"/>
          </p:cNvSpPr>
          <p:nvPr>
            <p:ph type="sldNum" sz="quarter" idx="12"/>
          </p:nvPr>
        </p:nvSpPr>
        <p:spPr/>
        <p:txBody>
          <a:bodyPr/>
          <a:lstStyle/>
          <a:p>
            <a:fld id="{40DC8EDB-188D-42A1-975C-7A76DA4C36C3}" type="slidenum">
              <a:rPr lang="fa-IR" smtClean="0"/>
              <a:pPr/>
              <a:t>‹#›</a:t>
            </a:fld>
            <a:endParaRPr lang="fa-IR"/>
          </a:p>
        </p:txBody>
      </p:sp>
    </p:spTree>
  </p:cSld>
  <p:clrMapOvr>
    <a:masterClrMapping/>
  </p:clrMapOvr>
  <p:transition spd="slow">
    <p:strips/>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fa-IR"/>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27AB3FAE-9837-4366-9364-160F6E4AFCD7}" type="datetimeFigureOut">
              <a:rPr lang="fa-IR" smtClean="0"/>
              <a:pPr/>
              <a:t>05/04/1438</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40DC8EDB-188D-42A1-975C-7A76DA4C36C3}" type="slidenum">
              <a:rPr lang="fa-IR" smtClean="0"/>
              <a:pPr/>
              <a:t>‹#›</a:t>
            </a:fld>
            <a:endParaRPr lang="fa-IR"/>
          </a:p>
        </p:txBody>
      </p:sp>
    </p:spTree>
  </p:cSld>
  <p:clrMapOvr>
    <a:masterClrMapping/>
  </p:clrMapOvr>
  <p:transition spd="slow">
    <p:strips/>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fa-I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10"/>
          </p:nvPr>
        </p:nvSpPr>
        <p:spPr/>
        <p:txBody>
          <a:bodyPr/>
          <a:lstStyle/>
          <a:p>
            <a:fld id="{27AB3FAE-9837-4366-9364-160F6E4AFCD7}" type="datetimeFigureOut">
              <a:rPr lang="fa-IR" smtClean="0"/>
              <a:pPr/>
              <a:t>05/04/1438</a:t>
            </a:fld>
            <a:endParaRPr lang="fa-IR"/>
          </a:p>
        </p:txBody>
      </p:sp>
      <p:sp>
        <p:nvSpPr>
          <p:cNvPr id="5" name="Footer Placeholder 4"/>
          <p:cNvSpPr>
            <a:spLocks noGrp="1"/>
          </p:cNvSpPr>
          <p:nvPr>
            <p:ph type="ftr" sz="quarter" idx="11"/>
          </p:nvPr>
        </p:nvSpPr>
        <p:spPr/>
        <p:txBody>
          <a:bodyPr/>
          <a:lstStyle/>
          <a:p>
            <a:endParaRPr lang="fa-IR"/>
          </a:p>
        </p:txBody>
      </p:sp>
      <p:sp>
        <p:nvSpPr>
          <p:cNvPr id="6" name="Slide Number Placeholder 5"/>
          <p:cNvSpPr>
            <a:spLocks noGrp="1"/>
          </p:cNvSpPr>
          <p:nvPr>
            <p:ph type="sldNum" sz="quarter" idx="12"/>
          </p:nvPr>
        </p:nvSpPr>
        <p:spPr/>
        <p:txBody>
          <a:bodyPr/>
          <a:lstStyle/>
          <a:p>
            <a:fld id="{40DC8EDB-188D-42A1-975C-7A76DA4C36C3}" type="slidenum">
              <a:rPr lang="fa-IR" smtClean="0"/>
              <a:pPr/>
              <a:t>‹#›</a:t>
            </a:fld>
            <a:endParaRPr lang="fa-IR"/>
          </a:p>
        </p:txBody>
      </p:sp>
    </p:spTree>
  </p:cSld>
  <p:clrMapOvr>
    <a:masterClrMapping/>
  </p:clrMapOvr>
  <p:transition spd="slow">
    <p:strips/>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1" anchor="ctr">
            <a:normAutofit/>
          </a:bodyPr>
          <a:lstStyle/>
          <a:p>
            <a:r>
              <a:rPr lang="en-US" smtClean="0"/>
              <a:t>Click to edit Master title style</a:t>
            </a:r>
            <a:endParaRPr lang="fa-I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1">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fa-IR"/>
          </a:p>
        </p:txBody>
      </p:sp>
      <p:sp>
        <p:nvSpPr>
          <p:cNvPr id="4" name="Date Placeholder 3"/>
          <p:cNvSpPr>
            <a:spLocks noGrp="1"/>
          </p:cNvSpPr>
          <p:nvPr>
            <p:ph type="dt" sz="half" idx="2"/>
          </p:nvPr>
        </p:nvSpPr>
        <p:spPr>
          <a:xfrm>
            <a:off x="6553200" y="6356350"/>
            <a:ext cx="21336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27AB3FAE-9837-4366-9364-160F6E4AFCD7}" type="datetimeFigureOut">
              <a:rPr lang="fa-IR" smtClean="0"/>
              <a:pPr/>
              <a:t>05/04/1438</a:t>
            </a:fld>
            <a:endParaRPr lang="fa-I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fa-IR"/>
          </a:p>
        </p:txBody>
      </p:sp>
      <p:sp>
        <p:nvSpPr>
          <p:cNvPr id="6" name="Slide Number Placeholder 5"/>
          <p:cNvSpPr>
            <a:spLocks noGrp="1"/>
          </p:cNvSpPr>
          <p:nvPr>
            <p:ph type="sldNum" sz="quarter" idx="4"/>
          </p:nvPr>
        </p:nvSpPr>
        <p:spPr>
          <a:xfrm>
            <a:off x="457200" y="6356350"/>
            <a:ext cx="21336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40DC8EDB-188D-42A1-975C-7A76DA4C36C3}" type="slidenum">
              <a:rPr lang="fa-IR" smtClean="0"/>
              <a:pPr/>
              <a:t>‹#›</a:t>
            </a:fld>
            <a:endParaRPr lang="fa-IR"/>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p:strips/>
  </p:transition>
  <p:txStyles>
    <p:titleStyle>
      <a:lvl1pPr algn="ctr" defTabSz="914400" rtl="1" eaLnBrk="1" latinLnBrk="0" hangingPunct="1">
        <a:spcBef>
          <a:spcPct val="0"/>
        </a:spcBef>
        <a:buNone/>
        <a:defRPr sz="4400" kern="1200">
          <a:solidFill>
            <a:schemeClr val="tx1"/>
          </a:solidFill>
          <a:latin typeface="+mj-lt"/>
          <a:ea typeface="+mj-ea"/>
          <a:cs typeface="+mj-cs"/>
        </a:defRPr>
      </a:lvl1pPr>
    </p:titleStyle>
    <p:bodyStyle>
      <a:lvl1pPr marL="342900" indent="-342900" algn="r" defTabSz="914400" rtl="1"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fa-IR"/>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Omid\Desktop\بسم الله الرحمن الرحيم\266.jpg"/>
          <p:cNvPicPr>
            <a:picLocks noChangeAspect="1" noChangeArrowheads="1"/>
          </p:cNvPicPr>
          <p:nvPr/>
        </p:nvPicPr>
        <p:blipFill>
          <a:blip r:embed="rId2"/>
          <a:srcRect/>
          <a:stretch>
            <a:fillRect/>
          </a:stretch>
        </p:blipFill>
        <p:spPr bwMode="auto">
          <a:xfrm>
            <a:off x="214282" y="273395"/>
            <a:ext cx="8697540" cy="6286520"/>
          </a:xfrm>
          <a:prstGeom prst="rect">
            <a:avLst/>
          </a:prstGeom>
          <a:noFill/>
        </p:spPr>
      </p:pic>
    </p:spTree>
  </p:cSld>
  <p:clrMapOvr>
    <a:masterClrMapping/>
  </p:clrMapOvr>
  <p:transition spd="slow">
    <p:strips/>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fa-IR" dirty="0" smtClean="0"/>
              <a:t>اخلاق و مبانی آن</a:t>
            </a:r>
            <a:endParaRPr lang="fa-IR" dirty="0"/>
          </a:p>
        </p:txBody>
      </p:sp>
    </p:spTree>
  </p:cSld>
  <p:clrMapOvr>
    <a:masterClrMapping/>
  </p:clrMapOvr>
  <p:transition spd="slow">
    <p:strips/>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26" name="Group 2"/>
          <p:cNvGrpSpPr>
            <a:grpSpLocks/>
          </p:cNvGrpSpPr>
          <p:nvPr/>
        </p:nvGrpSpPr>
        <p:grpSpPr bwMode="auto">
          <a:xfrm>
            <a:off x="785681" y="934364"/>
            <a:ext cx="7429665" cy="4351613"/>
            <a:chOff x="4390" y="2805"/>
            <a:chExt cx="6155" cy="4042"/>
          </a:xfrm>
        </p:grpSpPr>
        <p:sp>
          <p:nvSpPr>
            <p:cNvPr id="1027" name="AutoShape 3"/>
            <p:cNvSpPr>
              <a:spLocks/>
            </p:cNvSpPr>
            <p:nvPr/>
          </p:nvSpPr>
          <p:spPr bwMode="auto">
            <a:xfrm>
              <a:off x="9630" y="3315"/>
              <a:ext cx="180" cy="3060"/>
            </a:xfrm>
            <a:prstGeom prst="rightBracket">
              <a:avLst>
                <a:gd name="adj" fmla="val 141667"/>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fa-IR" sz="3600"/>
            </a:p>
          </p:txBody>
        </p:sp>
        <p:sp>
          <p:nvSpPr>
            <p:cNvPr id="1028" name="Text Box 4"/>
            <p:cNvSpPr txBox="1">
              <a:spLocks noChangeArrowheads="1"/>
            </p:cNvSpPr>
            <p:nvPr/>
          </p:nvSpPr>
          <p:spPr bwMode="auto">
            <a:xfrm>
              <a:off x="7320" y="3402"/>
              <a:ext cx="2520" cy="72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r" defTabSz="914400" rtl="1" eaLnBrk="1" fontAlgn="base" latinLnBrk="0" hangingPunct="1">
                <a:lnSpc>
                  <a:spcPct val="100000"/>
                </a:lnSpc>
                <a:spcBef>
                  <a:spcPct val="0"/>
                </a:spcBef>
                <a:spcAft>
                  <a:spcPts val="1000"/>
                </a:spcAft>
                <a:buClrTx/>
                <a:buSzTx/>
                <a:buFontTx/>
                <a:buNone/>
                <a:tabLst/>
              </a:pPr>
              <a:r>
                <a:rPr kumimoji="0" lang="fa-IR" sz="2800" b="0" i="0" u="none" strike="noStrike" cap="none" normalizeH="0" baseline="0" smtClean="0">
                  <a:ln>
                    <a:noFill/>
                  </a:ln>
                  <a:solidFill>
                    <a:schemeClr val="tx1"/>
                  </a:solidFill>
                  <a:effectLst/>
                  <a:latin typeface="Calibri" pitchFamily="34" charset="0"/>
                  <a:ea typeface="Arial" pitchFamily="34" charset="0"/>
                  <a:cs typeface="B Badr" pitchFamily="2" charset="-78"/>
                </a:rPr>
                <a:t>الف) شناسایی علم اخلاق</a:t>
              </a:r>
              <a:endParaRPr kumimoji="0" lang="fa-IR" sz="3600" b="0" i="0" u="none" strike="noStrike" cap="none" normalizeH="0" baseline="0" smtClean="0">
                <a:ln>
                  <a:noFill/>
                </a:ln>
                <a:solidFill>
                  <a:schemeClr val="tx1"/>
                </a:solidFill>
                <a:effectLst/>
                <a:latin typeface="Arial" pitchFamily="34" charset="0"/>
                <a:cs typeface="Arial" pitchFamily="34" charset="0"/>
              </a:endParaRPr>
            </a:p>
          </p:txBody>
        </p:sp>
        <p:sp>
          <p:nvSpPr>
            <p:cNvPr id="1029" name="Text Box 5"/>
            <p:cNvSpPr txBox="1">
              <a:spLocks noChangeArrowheads="1"/>
            </p:cNvSpPr>
            <p:nvPr/>
          </p:nvSpPr>
          <p:spPr bwMode="auto">
            <a:xfrm>
              <a:off x="7020" y="5550"/>
              <a:ext cx="2820" cy="72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r" defTabSz="914400" rtl="1" eaLnBrk="1" fontAlgn="base" latinLnBrk="0" hangingPunct="1">
                <a:lnSpc>
                  <a:spcPct val="100000"/>
                </a:lnSpc>
                <a:spcBef>
                  <a:spcPct val="0"/>
                </a:spcBef>
                <a:spcAft>
                  <a:spcPts val="1000"/>
                </a:spcAft>
                <a:buClrTx/>
                <a:buSzTx/>
                <a:buFontTx/>
                <a:buNone/>
                <a:tabLst/>
              </a:pPr>
              <a:r>
                <a:rPr kumimoji="0" lang="fa-IR" sz="2800" b="0" i="0" u="none" strike="noStrike" cap="none" normalizeH="0" baseline="0" smtClean="0">
                  <a:ln>
                    <a:noFill/>
                  </a:ln>
                  <a:solidFill>
                    <a:schemeClr val="tx1"/>
                  </a:solidFill>
                  <a:effectLst/>
                  <a:latin typeface="Calibri" pitchFamily="34" charset="0"/>
                  <a:ea typeface="Arial" pitchFamily="34" charset="0"/>
                  <a:cs typeface="B Badr" pitchFamily="2" charset="-78"/>
                </a:rPr>
                <a:t>ب) علم اخلاق و علوم دیگر</a:t>
              </a:r>
              <a:endParaRPr kumimoji="0" lang="fa-IR" sz="3600" b="0" i="0" u="none" strike="noStrike" cap="none" normalizeH="0" baseline="0" smtClean="0">
                <a:ln>
                  <a:noFill/>
                </a:ln>
                <a:solidFill>
                  <a:schemeClr val="tx1"/>
                </a:solidFill>
                <a:effectLst/>
                <a:latin typeface="Arial" pitchFamily="34" charset="0"/>
                <a:cs typeface="Arial" pitchFamily="34" charset="0"/>
              </a:endParaRPr>
            </a:p>
          </p:txBody>
        </p:sp>
        <p:sp>
          <p:nvSpPr>
            <p:cNvPr id="1030" name="AutoShape 6"/>
            <p:cNvSpPr>
              <a:spLocks/>
            </p:cNvSpPr>
            <p:nvPr/>
          </p:nvSpPr>
          <p:spPr bwMode="auto">
            <a:xfrm>
              <a:off x="7165" y="2805"/>
              <a:ext cx="210" cy="1845"/>
            </a:xfrm>
            <a:prstGeom prst="rightBrace">
              <a:avLst>
                <a:gd name="adj1" fmla="val 60280"/>
                <a:gd name="adj2" fmla="val 52204"/>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fa-IR" sz="3600"/>
            </a:p>
          </p:txBody>
        </p:sp>
        <p:sp>
          <p:nvSpPr>
            <p:cNvPr id="1031" name="Text Box 7"/>
            <p:cNvSpPr txBox="1">
              <a:spLocks noChangeArrowheads="1"/>
            </p:cNvSpPr>
            <p:nvPr/>
          </p:nvSpPr>
          <p:spPr bwMode="auto">
            <a:xfrm>
              <a:off x="4881" y="2932"/>
              <a:ext cx="2291" cy="1526"/>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1143000" lvl="0" indent="0" algn="r" defTabSz="914400" rtl="1" eaLnBrk="1" fontAlgn="base" latinLnBrk="0" hangingPunct="1">
                <a:lnSpc>
                  <a:spcPct val="100000"/>
                </a:lnSpc>
                <a:spcBef>
                  <a:spcPct val="0"/>
                </a:spcBef>
                <a:spcAft>
                  <a:spcPct val="0"/>
                </a:spcAft>
                <a:buClrTx/>
                <a:buSzTx/>
                <a:buFont typeface="Calibri" pitchFamily="34" charset="0"/>
                <a:buChar char="1"/>
                <a:tabLst/>
              </a:pPr>
              <a:r>
                <a:rPr kumimoji="0" lang="fa-IR" sz="2400" b="0" i="0" u="none" strike="noStrike" cap="none" normalizeH="0" baseline="0" dirty="0" smtClean="0">
                  <a:ln>
                    <a:noFill/>
                  </a:ln>
                  <a:solidFill>
                    <a:schemeClr val="tx1"/>
                  </a:solidFill>
                  <a:effectLst/>
                  <a:latin typeface="Calibri" pitchFamily="34" charset="0"/>
                  <a:ea typeface="Arial" pitchFamily="34" charset="0"/>
                  <a:cs typeface="B Badr" pitchFamily="2" charset="-78"/>
                </a:rPr>
                <a:t>مفهوم لغوی واژه اخلاق </a:t>
              </a:r>
            </a:p>
            <a:p>
              <a:pPr marL="0" marR="0" lvl="0" indent="0" algn="r" defTabSz="914400" rtl="1" eaLnBrk="1" fontAlgn="base" latinLnBrk="0" hangingPunct="1">
                <a:lnSpc>
                  <a:spcPct val="100000"/>
                </a:lnSpc>
                <a:spcBef>
                  <a:spcPct val="0"/>
                </a:spcBef>
                <a:spcAft>
                  <a:spcPct val="0"/>
                </a:spcAft>
                <a:buClrTx/>
                <a:buSzTx/>
                <a:buFont typeface="Calibri" pitchFamily="34" charset="0"/>
                <a:buChar char="2"/>
                <a:tabLst/>
              </a:pPr>
              <a:r>
                <a:rPr kumimoji="0" lang="fa-IR" sz="2400" b="0" i="0" u="none" strike="noStrike" cap="none" normalizeH="0" baseline="0" dirty="0" smtClean="0">
                  <a:ln>
                    <a:noFill/>
                  </a:ln>
                  <a:solidFill>
                    <a:schemeClr val="tx1"/>
                  </a:solidFill>
                  <a:effectLst/>
                  <a:latin typeface="Calibri" pitchFamily="34" charset="0"/>
                  <a:ea typeface="Arial" pitchFamily="34" charset="0"/>
                  <a:cs typeface="B Badr" pitchFamily="2" charset="-78"/>
                </a:rPr>
                <a:t>تعریف علم اخلاق </a:t>
              </a:r>
              <a:endParaRPr kumimoji="0" lang="en-US" sz="2400" b="0" i="0" u="none" strike="noStrike" cap="none" normalizeH="0" baseline="0" dirty="0" smtClean="0">
                <a:ln>
                  <a:noFill/>
                </a:ln>
                <a:solidFill>
                  <a:schemeClr val="tx1"/>
                </a:solidFill>
                <a:effectLst/>
                <a:latin typeface="Calibri" pitchFamily="34" charset="0"/>
                <a:ea typeface="Arial" pitchFamily="34" charset="0"/>
                <a:cs typeface="B Badr" pitchFamily="2" charset="-78"/>
              </a:endParaRPr>
            </a:p>
            <a:p>
              <a:pPr marL="0" marR="0" lvl="0" indent="0" algn="r" defTabSz="914400" rtl="1" eaLnBrk="1" fontAlgn="base" latinLnBrk="0" hangingPunct="1">
                <a:lnSpc>
                  <a:spcPct val="100000"/>
                </a:lnSpc>
                <a:spcBef>
                  <a:spcPct val="0"/>
                </a:spcBef>
                <a:spcAft>
                  <a:spcPct val="0"/>
                </a:spcAft>
                <a:buClrTx/>
                <a:buSzTx/>
                <a:buFont typeface="Calibri" pitchFamily="34" charset="0"/>
                <a:buChar char="3"/>
                <a:tabLst/>
              </a:pPr>
              <a:r>
                <a:rPr kumimoji="0" lang="fa-IR" sz="2400" b="0" i="0" u="none" strike="noStrike" cap="none" normalizeH="0" baseline="0" dirty="0" smtClean="0">
                  <a:ln>
                    <a:noFill/>
                  </a:ln>
                  <a:solidFill>
                    <a:schemeClr val="tx1"/>
                  </a:solidFill>
                  <a:effectLst/>
                  <a:latin typeface="Calibri" pitchFamily="34" charset="0"/>
                  <a:ea typeface="Arial" pitchFamily="34" charset="0"/>
                  <a:cs typeface="B Badr" pitchFamily="2" charset="-78"/>
                </a:rPr>
                <a:t>فلسفه اخلاق</a:t>
              </a:r>
              <a:endParaRPr kumimoji="0" lang="en-US" sz="2400" b="0" i="0" u="none" strike="noStrike" cap="none" normalizeH="0" baseline="0" dirty="0" smtClean="0">
                <a:ln>
                  <a:noFill/>
                </a:ln>
                <a:solidFill>
                  <a:schemeClr val="tx1"/>
                </a:solidFill>
                <a:effectLst/>
                <a:latin typeface="Calibri" pitchFamily="34" charset="0"/>
                <a:ea typeface="Arial" pitchFamily="34" charset="0"/>
                <a:cs typeface="B Badr" pitchFamily="2" charset="-78"/>
              </a:endParaRPr>
            </a:p>
            <a:p>
              <a:pPr marL="0" marR="0" lvl="0" indent="0" algn="r" defTabSz="914400" rtl="1" eaLnBrk="1" fontAlgn="base" latinLnBrk="0" hangingPunct="1">
                <a:lnSpc>
                  <a:spcPct val="100000"/>
                </a:lnSpc>
                <a:spcBef>
                  <a:spcPct val="0"/>
                </a:spcBef>
                <a:spcAft>
                  <a:spcPct val="0"/>
                </a:spcAft>
                <a:buClrTx/>
                <a:buSzTx/>
                <a:buFont typeface="Calibri" pitchFamily="34" charset="0"/>
                <a:buChar char="4"/>
                <a:tabLst/>
              </a:pPr>
              <a:r>
                <a:rPr kumimoji="0" lang="fa-IR" sz="2400" b="0" i="0" u="none" strike="noStrike" cap="none" normalizeH="0" baseline="0" dirty="0" smtClean="0">
                  <a:ln>
                    <a:noFill/>
                  </a:ln>
                  <a:solidFill>
                    <a:schemeClr val="tx1"/>
                  </a:solidFill>
                  <a:effectLst/>
                  <a:latin typeface="Calibri" pitchFamily="34" charset="0"/>
                  <a:ea typeface="Arial" pitchFamily="34" charset="0"/>
                  <a:cs typeface="B Badr" pitchFamily="2" charset="-78"/>
                </a:rPr>
                <a:t>تربیت اخلاقی</a:t>
              </a:r>
              <a:endParaRPr kumimoji="0" lang="fa-IR" sz="3200" b="0" i="0" u="none" strike="noStrike" cap="none" normalizeH="0" baseline="0" dirty="0" smtClean="0">
                <a:ln>
                  <a:noFill/>
                </a:ln>
                <a:solidFill>
                  <a:schemeClr val="tx1"/>
                </a:solidFill>
                <a:effectLst/>
                <a:latin typeface="Arial" pitchFamily="34" charset="0"/>
                <a:cs typeface="Arial" pitchFamily="34" charset="0"/>
              </a:endParaRPr>
            </a:p>
          </p:txBody>
        </p:sp>
        <p:sp>
          <p:nvSpPr>
            <p:cNvPr id="1032" name="Text Box 8"/>
            <p:cNvSpPr txBox="1">
              <a:spLocks noChangeArrowheads="1"/>
            </p:cNvSpPr>
            <p:nvPr/>
          </p:nvSpPr>
          <p:spPr bwMode="auto">
            <a:xfrm>
              <a:off x="4390" y="5086"/>
              <a:ext cx="2782" cy="1761"/>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1143000" lvl="0" indent="0" algn="r" defTabSz="914400" rtl="1" eaLnBrk="1" fontAlgn="base" latinLnBrk="0" hangingPunct="1">
                <a:lnSpc>
                  <a:spcPct val="100000"/>
                </a:lnSpc>
                <a:spcBef>
                  <a:spcPct val="0"/>
                </a:spcBef>
                <a:spcAft>
                  <a:spcPct val="0"/>
                </a:spcAft>
                <a:buClrTx/>
                <a:buSzTx/>
                <a:buFont typeface="Calibri" pitchFamily="34" charset="0"/>
                <a:buChar char="1"/>
                <a:tabLst/>
              </a:pPr>
              <a:r>
                <a:rPr kumimoji="0" lang="fa-IR" sz="2800" b="0" i="0" u="none" strike="noStrike" cap="none" normalizeH="0" baseline="0" dirty="0" smtClean="0">
                  <a:ln>
                    <a:noFill/>
                  </a:ln>
                  <a:solidFill>
                    <a:schemeClr val="tx1"/>
                  </a:solidFill>
                  <a:effectLst/>
                  <a:latin typeface="Calibri" pitchFamily="34" charset="0"/>
                  <a:ea typeface="Arial" pitchFamily="34" charset="0"/>
                  <a:cs typeface="B Badr" pitchFamily="2" charset="-78"/>
                </a:rPr>
                <a:t>علم اخلاق وفقه</a:t>
              </a:r>
            </a:p>
            <a:p>
              <a:pPr marL="0" marR="0" lvl="0" indent="0" algn="r" defTabSz="914400" rtl="1" eaLnBrk="1" fontAlgn="base" latinLnBrk="0" hangingPunct="1">
                <a:lnSpc>
                  <a:spcPct val="100000"/>
                </a:lnSpc>
                <a:spcBef>
                  <a:spcPct val="0"/>
                </a:spcBef>
                <a:spcAft>
                  <a:spcPct val="0"/>
                </a:spcAft>
                <a:buClrTx/>
                <a:buSzTx/>
                <a:buFont typeface="Calibri" pitchFamily="34" charset="0"/>
                <a:buChar char="2"/>
                <a:tabLst/>
              </a:pPr>
              <a:r>
                <a:rPr kumimoji="0" lang="fa-IR" sz="2800" b="0" i="0" u="none" strike="noStrike" cap="none" normalizeH="0" baseline="0" dirty="0" smtClean="0">
                  <a:ln>
                    <a:noFill/>
                  </a:ln>
                  <a:solidFill>
                    <a:schemeClr val="tx1"/>
                  </a:solidFill>
                  <a:effectLst/>
                  <a:latin typeface="Calibri" pitchFamily="34" charset="0"/>
                  <a:ea typeface="Arial" pitchFamily="34" charset="0"/>
                  <a:cs typeface="B Badr" pitchFamily="2" charset="-78"/>
                </a:rPr>
                <a:t>علم اخلاق و حقوق</a:t>
              </a:r>
              <a:endParaRPr kumimoji="0" lang="en-US" sz="2800" b="0" i="0" u="none" strike="noStrike" cap="none" normalizeH="0" baseline="0" dirty="0" smtClean="0">
                <a:ln>
                  <a:noFill/>
                </a:ln>
                <a:solidFill>
                  <a:schemeClr val="tx1"/>
                </a:solidFill>
                <a:effectLst/>
                <a:latin typeface="Calibri" pitchFamily="34" charset="0"/>
                <a:ea typeface="Arial" pitchFamily="34" charset="0"/>
                <a:cs typeface="B Badr" pitchFamily="2" charset="-78"/>
              </a:endParaRPr>
            </a:p>
            <a:p>
              <a:pPr marL="0" marR="0" lvl="0" indent="0" algn="r" defTabSz="914400" rtl="1" eaLnBrk="1" fontAlgn="base" latinLnBrk="0" hangingPunct="1">
                <a:lnSpc>
                  <a:spcPct val="100000"/>
                </a:lnSpc>
                <a:spcBef>
                  <a:spcPct val="0"/>
                </a:spcBef>
                <a:spcAft>
                  <a:spcPct val="0"/>
                </a:spcAft>
                <a:buClrTx/>
                <a:buSzTx/>
                <a:buFont typeface="Calibri" pitchFamily="34" charset="0"/>
                <a:buChar char="3"/>
                <a:tabLst/>
              </a:pPr>
              <a:r>
                <a:rPr kumimoji="0" lang="fa-IR" sz="2800" b="0" i="0" u="none" strike="noStrike" cap="none" normalizeH="0" baseline="0" dirty="0" smtClean="0">
                  <a:ln>
                    <a:noFill/>
                  </a:ln>
                  <a:solidFill>
                    <a:schemeClr val="tx1"/>
                  </a:solidFill>
                  <a:effectLst/>
                  <a:latin typeface="Calibri" pitchFamily="34" charset="0"/>
                  <a:ea typeface="Arial" pitchFamily="34" charset="0"/>
                  <a:cs typeface="B Badr" pitchFamily="2" charset="-78"/>
                </a:rPr>
                <a:t>علم اخلاق و عرفان عملی</a:t>
              </a:r>
              <a:endParaRPr kumimoji="0" lang="en-US" sz="2800" b="0" i="0" u="none" strike="noStrike" cap="none" normalizeH="0" baseline="0" dirty="0" smtClean="0">
                <a:ln>
                  <a:noFill/>
                </a:ln>
                <a:solidFill>
                  <a:schemeClr val="tx1"/>
                </a:solidFill>
                <a:effectLst/>
                <a:latin typeface="Calibri" pitchFamily="34" charset="0"/>
                <a:ea typeface="Arial" pitchFamily="34" charset="0"/>
                <a:cs typeface="B Badr" pitchFamily="2" charset="-78"/>
              </a:endParaRPr>
            </a:p>
            <a:p>
              <a:pPr marL="0" marR="0" lvl="0" indent="0" algn="r" defTabSz="914400" rtl="1" eaLnBrk="1" fontAlgn="base" latinLnBrk="0" hangingPunct="1">
                <a:lnSpc>
                  <a:spcPct val="100000"/>
                </a:lnSpc>
                <a:spcBef>
                  <a:spcPct val="0"/>
                </a:spcBef>
                <a:spcAft>
                  <a:spcPct val="0"/>
                </a:spcAft>
                <a:buClrTx/>
                <a:buSzTx/>
                <a:buFont typeface="Calibri" pitchFamily="34" charset="0"/>
                <a:buChar char="4"/>
                <a:tabLst/>
              </a:pPr>
              <a:r>
                <a:rPr kumimoji="0" lang="fa-IR" sz="2800" b="0" i="0" u="none" strike="noStrike" cap="none" normalizeH="0" baseline="0" dirty="0" smtClean="0">
                  <a:ln>
                    <a:noFill/>
                  </a:ln>
                  <a:solidFill>
                    <a:schemeClr val="tx1"/>
                  </a:solidFill>
                  <a:effectLst/>
                  <a:latin typeface="Calibri" pitchFamily="34" charset="0"/>
                  <a:ea typeface="Arial" pitchFamily="34" charset="0"/>
                  <a:cs typeface="B Badr" pitchFamily="2" charset="-78"/>
                </a:rPr>
                <a:t>علم اخلاق وعلوم تربیتی </a:t>
              </a:r>
              <a:endParaRPr kumimoji="0" lang="fa-IR" sz="3600" b="0" i="0" u="none" strike="noStrike" cap="none" normalizeH="0" baseline="0" dirty="0" smtClean="0">
                <a:ln>
                  <a:noFill/>
                </a:ln>
                <a:solidFill>
                  <a:schemeClr val="tx1"/>
                </a:solidFill>
                <a:effectLst/>
                <a:latin typeface="Arial" pitchFamily="34" charset="0"/>
                <a:cs typeface="Arial" pitchFamily="34" charset="0"/>
              </a:endParaRPr>
            </a:p>
          </p:txBody>
        </p:sp>
        <p:sp>
          <p:nvSpPr>
            <p:cNvPr id="1033" name="Text Box 9"/>
            <p:cNvSpPr txBox="1">
              <a:spLocks noChangeArrowheads="1"/>
            </p:cNvSpPr>
            <p:nvPr/>
          </p:nvSpPr>
          <p:spPr bwMode="auto">
            <a:xfrm>
              <a:off x="9465" y="4500"/>
              <a:ext cx="1080" cy="72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r" defTabSz="914400" rtl="1" eaLnBrk="1" fontAlgn="base" latinLnBrk="0" hangingPunct="1">
                <a:lnSpc>
                  <a:spcPct val="100000"/>
                </a:lnSpc>
                <a:spcBef>
                  <a:spcPct val="0"/>
                </a:spcBef>
                <a:spcAft>
                  <a:spcPts val="1000"/>
                </a:spcAft>
                <a:buClrTx/>
                <a:buSzTx/>
                <a:buFontTx/>
                <a:buNone/>
                <a:tabLst/>
              </a:pPr>
              <a:r>
                <a:rPr kumimoji="0" lang="fa-IR" sz="2800" b="0" i="0" u="none" strike="noStrike" cap="none" normalizeH="0" baseline="0" smtClean="0">
                  <a:ln>
                    <a:noFill/>
                  </a:ln>
                  <a:solidFill>
                    <a:schemeClr val="tx1"/>
                  </a:solidFill>
                  <a:effectLst/>
                  <a:latin typeface="Calibri" pitchFamily="34" charset="0"/>
                  <a:ea typeface="Arial" pitchFamily="34" charset="0"/>
                  <a:cs typeface="B Badr" pitchFamily="2" charset="-78"/>
                </a:rPr>
                <a:t>کلیات</a:t>
              </a:r>
              <a:endParaRPr kumimoji="0" lang="fa-IR" sz="3600" b="0" i="0" u="none" strike="noStrike" cap="none" normalizeH="0" baseline="0" smtClean="0">
                <a:ln>
                  <a:noFill/>
                </a:ln>
                <a:solidFill>
                  <a:schemeClr val="tx1"/>
                </a:solidFill>
                <a:effectLst/>
                <a:latin typeface="Arial" pitchFamily="34" charset="0"/>
                <a:cs typeface="Arial" pitchFamily="34" charset="0"/>
              </a:endParaRPr>
            </a:p>
          </p:txBody>
        </p:sp>
        <p:sp>
          <p:nvSpPr>
            <p:cNvPr id="1034" name="AutoShape 10"/>
            <p:cNvSpPr>
              <a:spLocks/>
            </p:cNvSpPr>
            <p:nvPr/>
          </p:nvSpPr>
          <p:spPr bwMode="auto">
            <a:xfrm>
              <a:off x="7114" y="4980"/>
              <a:ext cx="210" cy="1845"/>
            </a:xfrm>
            <a:prstGeom prst="rightBrace">
              <a:avLst>
                <a:gd name="adj1" fmla="val 60280"/>
                <a:gd name="adj2" fmla="val 52204"/>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fa-IR" sz="3600"/>
            </a:p>
          </p:txBody>
        </p:sp>
      </p:grpSp>
    </p:spTree>
  </p:cSld>
  <p:clrMapOvr>
    <a:masterClrMapping/>
  </p:clrMapOvr>
  <p:transition spd="slow">
    <p:strips/>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50" name="Group 2"/>
          <p:cNvGrpSpPr>
            <a:grpSpLocks/>
          </p:cNvGrpSpPr>
          <p:nvPr/>
        </p:nvGrpSpPr>
        <p:grpSpPr bwMode="auto">
          <a:xfrm>
            <a:off x="785786" y="714356"/>
            <a:ext cx="7315013" cy="5429288"/>
            <a:chOff x="3411" y="9593"/>
            <a:chExt cx="6887" cy="5203"/>
          </a:xfrm>
        </p:grpSpPr>
        <p:sp>
          <p:nvSpPr>
            <p:cNvPr id="2051" name="AutoShape 3"/>
            <p:cNvSpPr>
              <a:spLocks/>
            </p:cNvSpPr>
            <p:nvPr/>
          </p:nvSpPr>
          <p:spPr bwMode="auto">
            <a:xfrm>
              <a:off x="7290" y="9593"/>
              <a:ext cx="165" cy="2340"/>
            </a:xfrm>
            <a:prstGeom prst="rightBrace">
              <a:avLst>
                <a:gd name="adj1" fmla="val 118182"/>
                <a:gd name="adj2" fmla="val 50000"/>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fa-IR" sz="3200"/>
            </a:p>
          </p:txBody>
        </p:sp>
        <p:sp>
          <p:nvSpPr>
            <p:cNvPr id="2052" name="Text Box 4"/>
            <p:cNvSpPr txBox="1">
              <a:spLocks noChangeArrowheads="1"/>
            </p:cNvSpPr>
            <p:nvPr/>
          </p:nvSpPr>
          <p:spPr bwMode="auto">
            <a:xfrm>
              <a:off x="4218" y="9680"/>
              <a:ext cx="3060" cy="1282"/>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1143000" lvl="0" indent="0" algn="r" defTabSz="914400" rtl="1" eaLnBrk="1" fontAlgn="base" latinLnBrk="0" hangingPunct="1">
                <a:lnSpc>
                  <a:spcPct val="200000"/>
                </a:lnSpc>
                <a:spcBef>
                  <a:spcPct val="0"/>
                </a:spcBef>
                <a:spcAft>
                  <a:spcPct val="0"/>
                </a:spcAft>
                <a:buClrTx/>
                <a:buSzTx/>
                <a:buFont typeface="Calibri" pitchFamily="34" charset="0"/>
                <a:buChar char="1"/>
                <a:tabLst/>
              </a:pPr>
              <a:r>
                <a:rPr kumimoji="0" lang="fa-IR" sz="2400" b="0" i="0" u="none" strike="noStrike" cap="none" normalizeH="0" baseline="0" dirty="0" smtClean="0">
                  <a:ln>
                    <a:noFill/>
                  </a:ln>
                  <a:solidFill>
                    <a:schemeClr val="tx1"/>
                  </a:solidFill>
                  <a:effectLst/>
                  <a:latin typeface="Calibri" pitchFamily="34" charset="0"/>
                  <a:ea typeface="Arial" pitchFamily="34" charset="0"/>
                  <a:cs typeface="B Badr" pitchFamily="2" charset="-78"/>
                </a:rPr>
                <a:t>اخلاق فیلسوفانه </a:t>
              </a:r>
            </a:p>
            <a:p>
              <a:pPr marL="0" marR="0" lvl="0" indent="0" algn="r" defTabSz="914400" rtl="1" eaLnBrk="1" fontAlgn="base" latinLnBrk="0" hangingPunct="1">
                <a:lnSpc>
                  <a:spcPct val="200000"/>
                </a:lnSpc>
                <a:spcBef>
                  <a:spcPct val="0"/>
                </a:spcBef>
                <a:spcAft>
                  <a:spcPct val="0"/>
                </a:spcAft>
                <a:buClrTx/>
                <a:buSzTx/>
                <a:buFont typeface="Calibri" pitchFamily="34" charset="0"/>
                <a:buChar char="2"/>
                <a:tabLst/>
              </a:pPr>
              <a:r>
                <a:rPr kumimoji="0" lang="fa-IR" sz="2400" b="0" i="0" u="none" strike="noStrike" cap="none" normalizeH="0" baseline="0" dirty="0" smtClean="0">
                  <a:ln>
                    <a:noFill/>
                  </a:ln>
                  <a:solidFill>
                    <a:schemeClr val="tx1"/>
                  </a:solidFill>
                  <a:effectLst/>
                  <a:latin typeface="Calibri" pitchFamily="34" charset="0"/>
                  <a:ea typeface="Arial" pitchFamily="34" charset="0"/>
                  <a:cs typeface="B Badr" pitchFamily="2" charset="-78"/>
                </a:rPr>
                <a:t>اخلاق عارفانه </a:t>
              </a:r>
              <a:endParaRPr kumimoji="0" lang="en-US" sz="2400" b="0" i="0" u="none" strike="noStrike" cap="none" normalizeH="0" baseline="0" dirty="0" smtClean="0">
                <a:ln>
                  <a:noFill/>
                </a:ln>
                <a:solidFill>
                  <a:schemeClr val="tx1"/>
                </a:solidFill>
                <a:effectLst/>
                <a:latin typeface="Calibri" pitchFamily="34" charset="0"/>
                <a:ea typeface="Arial" pitchFamily="34" charset="0"/>
                <a:cs typeface="B Badr" pitchFamily="2" charset="-78"/>
              </a:endParaRPr>
            </a:p>
            <a:p>
              <a:pPr marL="0" marR="0" lvl="0" indent="0" algn="r" defTabSz="914400" rtl="1" eaLnBrk="1" fontAlgn="base" latinLnBrk="0" hangingPunct="1">
                <a:lnSpc>
                  <a:spcPct val="200000"/>
                </a:lnSpc>
                <a:spcBef>
                  <a:spcPct val="0"/>
                </a:spcBef>
                <a:spcAft>
                  <a:spcPct val="0"/>
                </a:spcAft>
                <a:buClrTx/>
                <a:buSzTx/>
                <a:buFont typeface="Calibri" pitchFamily="34" charset="0"/>
                <a:buChar char="3"/>
                <a:tabLst/>
              </a:pPr>
              <a:r>
                <a:rPr kumimoji="0" lang="fa-IR" sz="2400" b="0" i="0" u="none" strike="noStrike" cap="none" normalizeH="0" baseline="0" dirty="0" smtClean="0">
                  <a:ln>
                    <a:noFill/>
                  </a:ln>
                  <a:solidFill>
                    <a:schemeClr val="tx1"/>
                  </a:solidFill>
                  <a:effectLst/>
                  <a:latin typeface="Calibri" pitchFamily="34" charset="0"/>
                  <a:ea typeface="Arial" pitchFamily="34" charset="0"/>
                  <a:cs typeface="B Badr" pitchFamily="2" charset="-78"/>
                </a:rPr>
                <a:t>اخلاق نقلی</a:t>
              </a:r>
              <a:endParaRPr kumimoji="0" lang="fa-IR" sz="3200" b="0" i="0" u="none" strike="noStrike" cap="none" normalizeH="0" baseline="0" dirty="0" smtClean="0">
                <a:ln>
                  <a:noFill/>
                </a:ln>
                <a:solidFill>
                  <a:schemeClr val="tx1"/>
                </a:solidFill>
                <a:effectLst/>
                <a:latin typeface="Arial" pitchFamily="34" charset="0"/>
                <a:cs typeface="Arial" pitchFamily="34" charset="0"/>
              </a:endParaRPr>
            </a:p>
          </p:txBody>
        </p:sp>
        <p:sp>
          <p:nvSpPr>
            <p:cNvPr id="2053" name="AutoShape 5"/>
            <p:cNvSpPr>
              <a:spLocks/>
            </p:cNvSpPr>
            <p:nvPr/>
          </p:nvSpPr>
          <p:spPr bwMode="auto">
            <a:xfrm>
              <a:off x="7260" y="12159"/>
              <a:ext cx="225" cy="2340"/>
            </a:xfrm>
            <a:prstGeom prst="rightBrace">
              <a:avLst>
                <a:gd name="adj1" fmla="val 86667"/>
                <a:gd name="adj2" fmla="val 50000"/>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fa-IR" sz="3200"/>
            </a:p>
          </p:txBody>
        </p:sp>
        <p:sp>
          <p:nvSpPr>
            <p:cNvPr id="2054" name="Text Box 6"/>
            <p:cNvSpPr txBox="1">
              <a:spLocks noChangeArrowheads="1"/>
            </p:cNvSpPr>
            <p:nvPr/>
          </p:nvSpPr>
          <p:spPr bwMode="auto">
            <a:xfrm>
              <a:off x="3411" y="12156"/>
              <a:ext cx="3775" cy="264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165100" lvl="0" indent="0" algn="r" defTabSz="914400" rtl="1" eaLnBrk="1" fontAlgn="base" latinLnBrk="0" hangingPunct="1">
                <a:lnSpc>
                  <a:spcPct val="200000"/>
                </a:lnSpc>
                <a:spcBef>
                  <a:spcPct val="0"/>
                </a:spcBef>
                <a:spcAft>
                  <a:spcPct val="0"/>
                </a:spcAft>
                <a:buClrTx/>
                <a:buSzTx/>
                <a:buFont typeface="Calibri" pitchFamily="34" charset="0"/>
                <a:buChar char="1"/>
                <a:tabLst/>
              </a:pPr>
              <a:r>
                <a:rPr kumimoji="0" lang="fa-IR" sz="2400" b="0" i="0" u="none" strike="noStrike" cap="none" normalizeH="0" baseline="0" dirty="0" smtClean="0">
                  <a:ln>
                    <a:noFill/>
                  </a:ln>
                  <a:solidFill>
                    <a:schemeClr val="tx1"/>
                  </a:solidFill>
                  <a:effectLst/>
                  <a:latin typeface="Calibri" pitchFamily="34" charset="0"/>
                  <a:ea typeface="Arial" pitchFamily="34" charset="0"/>
                  <a:cs typeface="B Badr" pitchFamily="2" charset="-78"/>
                </a:rPr>
                <a:t>برخی مباحث بنیادین و فسلفی اخلاق</a:t>
              </a:r>
            </a:p>
            <a:p>
              <a:pPr marL="0" marR="0" lvl="0" indent="0" algn="r" defTabSz="914400" rtl="1" eaLnBrk="1" fontAlgn="base" latinLnBrk="0" hangingPunct="1">
                <a:lnSpc>
                  <a:spcPct val="200000"/>
                </a:lnSpc>
                <a:spcBef>
                  <a:spcPct val="0"/>
                </a:spcBef>
                <a:spcAft>
                  <a:spcPct val="0"/>
                </a:spcAft>
                <a:buClrTx/>
                <a:buSzTx/>
                <a:buFont typeface="Calibri" pitchFamily="34" charset="0"/>
                <a:buChar char="2"/>
                <a:tabLst/>
              </a:pPr>
              <a:r>
                <a:rPr kumimoji="0" lang="fa-IR" sz="2400" b="0" i="0" u="none" strike="noStrike" cap="none" normalizeH="0" baseline="0" dirty="0" smtClean="0">
                  <a:ln>
                    <a:noFill/>
                  </a:ln>
                  <a:solidFill>
                    <a:schemeClr val="tx1"/>
                  </a:solidFill>
                  <a:effectLst/>
                  <a:latin typeface="Calibri" pitchFamily="34" charset="0"/>
                  <a:ea typeface="Arial" pitchFamily="34" charset="0"/>
                  <a:cs typeface="B Badr" pitchFamily="2" charset="-78"/>
                </a:rPr>
                <a:t>توصیف زشتی و زیبایی های اخلاق</a:t>
              </a:r>
              <a:endParaRPr kumimoji="0" lang="en-US" sz="2400" b="0" i="0" u="none" strike="noStrike" cap="none" normalizeH="0" baseline="0" dirty="0" smtClean="0">
                <a:ln>
                  <a:noFill/>
                </a:ln>
                <a:solidFill>
                  <a:schemeClr val="tx1"/>
                </a:solidFill>
                <a:effectLst/>
                <a:latin typeface="Calibri" pitchFamily="34" charset="0"/>
                <a:ea typeface="Arial" pitchFamily="34" charset="0"/>
                <a:cs typeface="B Badr" pitchFamily="2" charset="-78"/>
              </a:endParaRPr>
            </a:p>
            <a:p>
              <a:pPr marL="0" marR="0" lvl="0" indent="0" algn="r" defTabSz="914400" rtl="1" eaLnBrk="1" fontAlgn="base" latinLnBrk="0" hangingPunct="1">
                <a:lnSpc>
                  <a:spcPct val="200000"/>
                </a:lnSpc>
                <a:spcBef>
                  <a:spcPct val="0"/>
                </a:spcBef>
                <a:spcAft>
                  <a:spcPct val="0"/>
                </a:spcAft>
                <a:buClrTx/>
                <a:buSzTx/>
                <a:buFont typeface="Calibri" pitchFamily="34" charset="0"/>
                <a:buChar char="3"/>
                <a:tabLst/>
              </a:pPr>
              <a:r>
                <a:rPr kumimoji="0" lang="fa-IR" sz="2400" b="0" i="0" u="none" strike="noStrike" cap="none" normalizeH="0" baseline="0" dirty="0" smtClean="0">
                  <a:ln>
                    <a:noFill/>
                  </a:ln>
                  <a:solidFill>
                    <a:schemeClr val="tx1"/>
                  </a:solidFill>
                  <a:effectLst/>
                  <a:latin typeface="Calibri" pitchFamily="34" charset="0"/>
                  <a:ea typeface="Arial" pitchFamily="34" charset="0"/>
                  <a:cs typeface="B Badr" pitchFamily="2" charset="-78"/>
                </a:rPr>
                <a:t>اخلاق تربیتی </a:t>
              </a:r>
              <a:endParaRPr kumimoji="0" lang="fa-IR" sz="3200" b="0" i="0" u="none" strike="noStrike" cap="none" normalizeH="0" baseline="0" dirty="0" smtClean="0">
                <a:ln>
                  <a:noFill/>
                </a:ln>
                <a:solidFill>
                  <a:schemeClr val="tx1"/>
                </a:solidFill>
                <a:effectLst/>
                <a:latin typeface="Arial" pitchFamily="34" charset="0"/>
                <a:cs typeface="Arial" pitchFamily="34" charset="0"/>
              </a:endParaRPr>
            </a:p>
          </p:txBody>
        </p:sp>
        <p:sp>
          <p:nvSpPr>
            <p:cNvPr id="2055" name="Text Box 7"/>
            <p:cNvSpPr txBox="1">
              <a:spLocks noChangeArrowheads="1"/>
            </p:cNvSpPr>
            <p:nvPr/>
          </p:nvSpPr>
          <p:spPr bwMode="auto">
            <a:xfrm>
              <a:off x="7363" y="10425"/>
              <a:ext cx="2823" cy="2674"/>
            </a:xfrm>
            <a:prstGeom prst="rect">
              <a:avLst/>
            </a:prstGeom>
            <a:noFill/>
            <a:ln w="9525">
              <a:noFill/>
              <a:miter lim="800000"/>
              <a:headEnd/>
              <a:tailEnd/>
            </a:ln>
          </p:spPr>
          <p:txBody>
            <a:bodyPr vert="horz" wrap="square" lIns="91440" tIns="45720" rIns="91440" bIns="45720" numCol="1" anchor="t" anchorCtr="0" compatLnSpc="1">
              <a:prstTxWarp prst="textNoShape">
                <a:avLst/>
              </a:prstTxWarp>
              <a:spAutoFit/>
            </a:bodyPr>
            <a:lstStyle/>
            <a:p>
              <a:pPr marL="0" marR="0" lvl="0" indent="0" algn="r" defTabSz="914400" rtl="1" eaLnBrk="1" fontAlgn="base" latinLnBrk="0" hangingPunct="1">
                <a:lnSpc>
                  <a:spcPct val="100000"/>
                </a:lnSpc>
                <a:spcBef>
                  <a:spcPct val="0"/>
                </a:spcBef>
                <a:spcAft>
                  <a:spcPts val="1000"/>
                </a:spcAft>
                <a:buClrTx/>
                <a:buSzTx/>
                <a:buFontTx/>
                <a:buNone/>
                <a:tabLst/>
              </a:pPr>
              <a:r>
                <a:rPr kumimoji="0" lang="fa-IR" sz="2400" b="0" i="0" u="none" strike="noStrike" cap="none" normalizeH="0" baseline="0" dirty="0" smtClean="0">
                  <a:ln>
                    <a:noFill/>
                  </a:ln>
                  <a:solidFill>
                    <a:schemeClr val="tx1"/>
                  </a:solidFill>
                  <a:effectLst/>
                  <a:latin typeface="Calibri" pitchFamily="34" charset="0"/>
                  <a:ea typeface="Arial" pitchFamily="34" charset="0"/>
                  <a:cs typeface="B Badr" pitchFamily="2" charset="-78"/>
                </a:rPr>
                <a:t>ج) شیوه های اخلاقی و شیوه</a:t>
              </a:r>
            </a:p>
            <a:p>
              <a:pPr marL="0" marR="0" lvl="0" indent="0" algn="r" defTabSz="914400" rtl="1" eaLnBrk="1" fontAlgn="base" latinLnBrk="0" hangingPunct="1">
                <a:lnSpc>
                  <a:spcPct val="100000"/>
                </a:lnSpc>
                <a:spcBef>
                  <a:spcPct val="0"/>
                </a:spcBef>
                <a:spcAft>
                  <a:spcPts val="1000"/>
                </a:spcAft>
                <a:buClrTx/>
                <a:buSzTx/>
                <a:buFontTx/>
                <a:buNone/>
                <a:tabLst/>
              </a:pPr>
              <a:r>
                <a:rPr kumimoji="0" lang="fa-IR" sz="2400" b="0" i="0" u="none" strike="noStrike" cap="none" normalizeH="0" baseline="0" dirty="0" smtClean="0">
                  <a:ln>
                    <a:noFill/>
                  </a:ln>
                  <a:solidFill>
                    <a:schemeClr val="tx1"/>
                  </a:solidFill>
                  <a:effectLst/>
                  <a:latin typeface="Calibri" pitchFamily="34" charset="0"/>
                  <a:ea typeface="Arial" pitchFamily="34" charset="0"/>
                  <a:cs typeface="B Badr" pitchFamily="2" charset="-78"/>
                </a:rPr>
                <a:t>	مورد قبول</a:t>
              </a:r>
              <a:endParaRPr kumimoji="0" lang="fa-IR" sz="3200" b="0" i="0" u="none" strike="noStrike" cap="none" normalizeH="0" baseline="0" dirty="0" smtClean="0">
                <a:ln>
                  <a:noFill/>
                </a:ln>
                <a:solidFill>
                  <a:schemeClr val="tx1"/>
                </a:solidFill>
                <a:effectLst/>
                <a:latin typeface="Arial" pitchFamily="34" charset="0"/>
                <a:cs typeface="Arial" pitchFamily="34" charset="0"/>
              </a:endParaRPr>
            </a:p>
          </p:txBody>
        </p:sp>
        <p:sp>
          <p:nvSpPr>
            <p:cNvPr id="2056" name="Text Box 8"/>
            <p:cNvSpPr txBox="1">
              <a:spLocks noChangeArrowheads="1"/>
            </p:cNvSpPr>
            <p:nvPr/>
          </p:nvSpPr>
          <p:spPr bwMode="auto">
            <a:xfrm>
              <a:off x="7185" y="12930"/>
              <a:ext cx="3113" cy="1309"/>
            </a:xfrm>
            <a:prstGeom prst="rect">
              <a:avLst/>
            </a:prstGeom>
            <a:noFill/>
            <a:ln w="9525">
              <a:noFill/>
              <a:miter lim="800000"/>
              <a:headEnd/>
              <a:tailEnd/>
            </a:ln>
          </p:spPr>
          <p:txBody>
            <a:bodyPr vert="horz" wrap="square" lIns="91440" tIns="45720" rIns="91440" bIns="45720" numCol="1" anchor="t" anchorCtr="0" compatLnSpc="1">
              <a:prstTxWarp prst="textNoShape">
                <a:avLst/>
              </a:prstTxWarp>
              <a:spAutoFit/>
            </a:bodyPr>
            <a:lstStyle/>
            <a:p>
              <a:pPr marL="0" marR="0" lvl="0" indent="0" algn="r" defTabSz="914400" rtl="1" eaLnBrk="1" fontAlgn="base" latinLnBrk="0" hangingPunct="1">
                <a:lnSpc>
                  <a:spcPct val="100000"/>
                </a:lnSpc>
                <a:spcBef>
                  <a:spcPct val="0"/>
                </a:spcBef>
                <a:spcAft>
                  <a:spcPts val="1000"/>
                </a:spcAft>
                <a:buClrTx/>
                <a:buSzTx/>
                <a:buFontTx/>
                <a:buNone/>
                <a:tabLst/>
              </a:pPr>
              <a:r>
                <a:rPr kumimoji="0" lang="fa-IR" sz="2400" b="0" i="0" u="none" strike="noStrike" cap="none" normalizeH="0" baseline="0" smtClean="0">
                  <a:ln>
                    <a:noFill/>
                  </a:ln>
                  <a:solidFill>
                    <a:schemeClr val="tx1"/>
                  </a:solidFill>
                  <a:effectLst/>
                  <a:latin typeface="Calibri" pitchFamily="34" charset="0"/>
                  <a:ea typeface="Arial" pitchFamily="34" charset="0"/>
                  <a:cs typeface="B Badr" pitchFamily="2" charset="-78"/>
                </a:rPr>
                <a:t>د) تقسیم ساخت اخلاق اسلامی</a:t>
              </a:r>
              <a:endParaRPr kumimoji="0" lang="fa-IR" sz="3200" b="0" i="0" u="none" strike="noStrike" cap="none" normalizeH="0" baseline="0" smtClean="0">
                <a:ln>
                  <a:noFill/>
                </a:ln>
                <a:solidFill>
                  <a:schemeClr val="tx1"/>
                </a:solidFill>
                <a:effectLst/>
                <a:latin typeface="Arial" pitchFamily="34" charset="0"/>
                <a:cs typeface="Arial" pitchFamily="34" charset="0"/>
              </a:endParaRPr>
            </a:p>
          </p:txBody>
        </p:sp>
      </p:grpSp>
    </p:spTree>
  </p:cSld>
  <p:clrMapOvr>
    <a:masterClrMapping/>
  </p:clrMapOvr>
  <p:transition spd="slow">
    <p:strips/>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fa-IR" sz="2800" dirty="0"/>
              <a:t>الف) شناسایی علم اخلاق </a:t>
            </a:r>
            <a:r>
              <a:rPr lang="en-US" sz="2800" dirty="0"/>
              <a:t/>
            </a:r>
            <a:br>
              <a:rPr lang="en-US" sz="2800" dirty="0"/>
            </a:br>
            <a:r>
              <a:rPr lang="fa-IR" sz="2800" dirty="0"/>
              <a:t>با روشن شدن مفاهیم زیر میتوانیم به شناخت اولیه علم اخلاق برسیم</a:t>
            </a:r>
            <a:r>
              <a:rPr lang="en-US" sz="2800" dirty="0"/>
              <a:t/>
            </a:r>
            <a:br>
              <a:rPr lang="en-US" sz="2800" dirty="0"/>
            </a:br>
            <a:endParaRPr lang="fa-IR" sz="2800" dirty="0"/>
          </a:p>
        </p:txBody>
      </p:sp>
      <p:sp>
        <p:nvSpPr>
          <p:cNvPr id="3" name="Content Placeholder 2"/>
          <p:cNvSpPr>
            <a:spLocks noGrp="1"/>
          </p:cNvSpPr>
          <p:nvPr>
            <p:ph idx="1"/>
          </p:nvPr>
        </p:nvSpPr>
        <p:spPr/>
        <p:txBody>
          <a:bodyPr>
            <a:normAutofit/>
          </a:bodyPr>
          <a:lstStyle/>
          <a:p>
            <a:pPr lvl="0">
              <a:lnSpc>
                <a:spcPct val="200000"/>
              </a:lnSpc>
              <a:buNone/>
            </a:pPr>
            <a:r>
              <a:rPr lang="fa-IR" sz="2400" dirty="0" smtClean="0"/>
              <a:t>1- مفهوم </a:t>
            </a:r>
            <a:r>
              <a:rPr lang="fa-IR" sz="2400" dirty="0"/>
              <a:t>لغوی واژه اخلاق: جمع خلق به معنای نیرو و سرشت باطنی که تنها با دیده بصیرت درک می شود در مقابل خلق که با دیده ظاهر درک می شود  منشأ های خلق الف) ممکن است بطور طبیعی در فطرت اشاره باشد ب) وراثت ج) تمرین و تکرار خلق ممکن است پسندیده ( فضلیت ) و ممکن است ناپسند ( زذیلت ) باشد </a:t>
            </a:r>
            <a:endParaRPr lang="en-US" sz="2400" dirty="0"/>
          </a:p>
          <a:p>
            <a:pPr>
              <a:lnSpc>
                <a:spcPct val="200000"/>
              </a:lnSpc>
            </a:pPr>
            <a:endParaRPr lang="fa-IR" sz="2400" dirty="0"/>
          </a:p>
        </p:txBody>
      </p:sp>
    </p:spTree>
  </p:cSld>
  <p:clrMapOvr>
    <a:masterClrMapping/>
  </p:clrMapOvr>
  <p:transition spd="slow">
    <p:strips/>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42918"/>
            <a:ext cx="8229600" cy="5483245"/>
          </a:xfrm>
        </p:spPr>
        <p:txBody>
          <a:bodyPr>
            <a:normAutofit/>
          </a:bodyPr>
          <a:lstStyle/>
          <a:p>
            <a:pPr marL="0" indent="0">
              <a:lnSpc>
                <a:spcPct val="200000"/>
              </a:lnSpc>
              <a:buNone/>
            </a:pPr>
            <a:r>
              <a:rPr lang="fa-IR" sz="2400" dirty="0" smtClean="0"/>
              <a:t>2- تعریف </a:t>
            </a:r>
            <a:r>
              <a:rPr lang="fa-IR" sz="2400" dirty="0"/>
              <a:t>علم اخلاق: علمی است که به معرفی صفات نفسانی خوب و بد می پردازد و اعمال متناسب آن و شیوه تحصیلی صفات خوب و دوری از صفات ناپسند را نشان می دهد پس ضمن گفتگو از صفات خوب و بد راهکاری های رسیدن به فضایل و دوریی از رذایل را بررسی می کند </a:t>
            </a:r>
            <a:endParaRPr lang="en-US" sz="2400" dirty="0"/>
          </a:p>
        </p:txBody>
      </p:sp>
    </p:spTree>
  </p:cSld>
  <p:clrMapOvr>
    <a:masterClrMapping/>
  </p:clrMapOvr>
  <p:transition spd="slow">
    <p:strips/>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85728"/>
            <a:ext cx="8229600" cy="5929353"/>
          </a:xfrm>
        </p:spPr>
        <p:txBody>
          <a:bodyPr>
            <a:normAutofit/>
          </a:bodyPr>
          <a:lstStyle/>
          <a:p>
            <a:pPr>
              <a:lnSpc>
                <a:spcPct val="200000"/>
              </a:lnSpc>
              <a:buNone/>
            </a:pPr>
            <a:r>
              <a:rPr lang="fa-IR" sz="2400" dirty="0"/>
              <a:t>موضوع عمل اخلاق:   انسان است  و هدف نهایی آن رساندن انسان به کمال و سعادت حقیقی او با توجه به ظرفیت و استعداد که میتواند با احتیارو آزادی  و اراده تا مقرب ترین و گویاترین و کامل ترین مظهر الهی پیش رود </a:t>
            </a:r>
            <a:endParaRPr lang="fa-IR" sz="2400" dirty="0" smtClean="0"/>
          </a:p>
          <a:p>
            <a:pPr lvl="0">
              <a:lnSpc>
                <a:spcPct val="200000"/>
              </a:lnSpc>
              <a:buNone/>
            </a:pPr>
            <a:r>
              <a:rPr lang="fa-IR" sz="2400" dirty="0" smtClean="0"/>
              <a:t>3- فلسفه </a:t>
            </a:r>
            <a:r>
              <a:rPr lang="fa-IR" sz="2400" dirty="0"/>
              <a:t>اخلاق: تحقیقاتی  که عهده دار پاسخگویی به پرسشهای اساسی علم اخلاق هستند را فسلفه اخلاق می گوییم مثلاً تعریف خوب و بد ماهیات صفات اخلاقی منشاء صدق و کذب قضایای اخلاقی و ملاک و معیار خوبی و بدی </a:t>
            </a:r>
            <a:endParaRPr lang="en-US" sz="2400" dirty="0"/>
          </a:p>
          <a:p>
            <a:pPr>
              <a:lnSpc>
                <a:spcPct val="200000"/>
              </a:lnSpc>
              <a:buNone/>
            </a:pPr>
            <a:endParaRPr lang="fa-IR" sz="2400" dirty="0" smtClean="0"/>
          </a:p>
          <a:p>
            <a:pPr>
              <a:lnSpc>
                <a:spcPct val="200000"/>
              </a:lnSpc>
              <a:buNone/>
            </a:pPr>
            <a:endParaRPr lang="en-US" sz="2400" dirty="0" smtClean="0"/>
          </a:p>
          <a:p>
            <a:pPr>
              <a:lnSpc>
                <a:spcPct val="200000"/>
              </a:lnSpc>
              <a:buNone/>
            </a:pPr>
            <a:endParaRPr lang="fa-IR" sz="2400" dirty="0"/>
          </a:p>
        </p:txBody>
      </p:sp>
    </p:spTree>
  </p:cSld>
  <p:clrMapOvr>
    <a:masterClrMapping/>
  </p:clrMapOvr>
  <p:transition spd="slow">
    <p:strips/>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71480"/>
            <a:ext cx="8229600" cy="5554683"/>
          </a:xfrm>
        </p:spPr>
        <p:txBody>
          <a:bodyPr>
            <a:normAutofit/>
          </a:bodyPr>
          <a:lstStyle/>
          <a:p>
            <a:pPr marL="0" indent="0">
              <a:lnSpc>
                <a:spcPct val="200000"/>
              </a:lnSpc>
              <a:buNone/>
            </a:pPr>
            <a:r>
              <a:rPr lang="fa-IR" sz="2400" dirty="0" smtClean="0"/>
              <a:t>4- تربیت </a:t>
            </a:r>
            <a:r>
              <a:rPr lang="fa-IR" sz="2400" dirty="0"/>
              <a:t>اخلاقی: یعنی چگونی بکارگیری و پرورش استعدادهای دورنی برای نیل به فضایل و دوری از رذایل </a:t>
            </a:r>
            <a:endParaRPr lang="fa-IR" sz="2400" dirty="0" smtClean="0"/>
          </a:p>
          <a:p>
            <a:pPr marL="0" indent="0">
              <a:lnSpc>
                <a:spcPct val="200000"/>
              </a:lnSpc>
              <a:buNone/>
            </a:pPr>
            <a:endParaRPr lang="fa-IR" sz="2400" dirty="0"/>
          </a:p>
          <a:p>
            <a:pPr marL="0" indent="0">
              <a:lnSpc>
                <a:spcPct val="200000"/>
              </a:lnSpc>
              <a:buNone/>
            </a:pPr>
            <a:r>
              <a:rPr lang="fa-IR" sz="2400" dirty="0"/>
              <a:t>ب) رابطه « علم اخلاق و علوم دیگر» </a:t>
            </a:r>
            <a:endParaRPr lang="en-US" sz="2400" dirty="0"/>
          </a:p>
          <a:p>
            <a:pPr marL="0" indent="0">
              <a:lnSpc>
                <a:spcPct val="200000"/>
              </a:lnSpc>
              <a:buNone/>
            </a:pPr>
            <a:r>
              <a:rPr lang="fa-IR" sz="2400" dirty="0"/>
              <a:t>به نحوی علم اخلاق به علوم مختلف رابطه دارد اما به برخی از علوم رابطه تنگاتنگی دارد  که مورد بررسی  قرار میدهیم </a:t>
            </a:r>
            <a:endParaRPr lang="en-US" sz="2400" dirty="0"/>
          </a:p>
        </p:txBody>
      </p:sp>
    </p:spTree>
  </p:cSld>
  <p:clrMapOvr>
    <a:masterClrMapping/>
  </p:clrMapOvr>
  <p:transition spd="slow">
    <p:strips/>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28604"/>
            <a:ext cx="8229600" cy="5697559"/>
          </a:xfrm>
        </p:spPr>
        <p:txBody>
          <a:bodyPr>
            <a:noAutofit/>
          </a:bodyPr>
          <a:lstStyle/>
          <a:p>
            <a:pPr marL="514350" lvl="0" indent="-514350">
              <a:lnSpc>
                <a:spcPct val="200000"/>
              </a:lnSpc>
              <a:buFont typeface="+mj-lt"/>
              <a:buAutoNum type="arabicPeriod"/>
            </a:pPr>
            <a:r>
              <a:rPr lang="fa-IR" sz="2400" dirty="0"/>
              <a:t>علم اخاق وفقه: میتوانیم که علم فقه اعمال انسان مکلف را هم از جهت آثار اخروی ثواب و عقاب و هم از جهت آثار دینوی مانند صحت و بطلان بررسی می کند که بررسی احکام نوع اول را متون و منابع اخلاق اسلامی تشکیل می دهد </a:t>
            </a:r>
            <a:endParaRPr lang="en-US" sz="2400" dirty="0"/>
          </a:p>
          <a:p>
            <a:pPr marL="514350" lvl="0" indent="-514350">
              <a:lnSpc>
                <a:spcPct val="200000"/>
              </a:lnSpc>
              <a:buFont typeface="+mj-lt"/>
              <a:buAutoNum type="arabicPeriod"/>
            </a:pPr>
            <a:r>
              <a:rPr lang="fa-IR" sz="2400" dirty="0"/>
              <a:t>علم اخلاق و حقوق  موضوع علم حقوق قوانین اجتماعی است که اجرای آن از طرف دولت تضمین می شود حقوق خدمتگزار  و مددکار اخلاق در اجرا و توسعه عدالت اجتماعی است اخلاق است اخلاق پیشگیری می کند و حقوق حقوق مداوا می کند فقدان هر کدام برای جامعه زیانبار است </a:t>
            </a:r>
            <a:endParaRPr lang="en-US" sz="2400" dirty="0"/>
          </a:p>
          <a:p>
            <a:pPr marL="514350" indent="-514350">
              <a:lnSpc>
                <a:spcPct val="200000"/>
              </a:lnSpc>
              <a:buFont typeface="+mj-lt"/>
              <a:buAutoNum type="arabicPeriod"/>
            </a:pPr>
            <a:endParaRPr lang="fa-IR" sz="2400" dirty="0"/>
          </a:p>
        </p:txBody>
      </p:sp>
    </p:spTree>
  </p:cSld>
  <p:clrMapOvr>
    <a:masterClrMapping/>
  </p:clrMapOvr>
  <p:transition spd="slow">
    <p:strips/>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57166"/>
            <a:ext cx="8229600" cy="6143668"/>
          </a:xfrm>
        </p:spPr>
        <p:txBody>
          <a:bodyPr>
            <a:normAutofit fontScale="70000" lnSpcReduction="20000"/>
          </a:bodyPr>
          <a:lstStyle/>
          <a:p>
            <a:pPr marL="514350" lvl="0" indent="-514350">
              <a:lnSpc>
                <a:spcPct val="210000"/>
              </a:lnSpc>
              <a:buFont typeface="+mj-lt"/>
              <a:buAutoNum type="arabicPeriod"/>
            </a:pPr>
            <a:r>
              <a:rPr lang="fa-IR" dirty="0"/>
              <a:t>علم اخلاق و عرفان عملی میدانیم که عرفان نظری به تبیین جهان هستی می پردازد که این بخش به فلسفه شباهت زیاد دارد اما عرفان عملی صحبت از راه رسیدن به کمال است که سالک آن را می پیمانید بنابراین مباحث عرفان عملی تربیت اخلاقی را در پی دارد </a:t>
            </a:r>
            <a:endParaRPr lang="en-US" dirty="0"/>
          </a:p>
          <a:p>
            <a:pPr marL="514350" lvl="0" indent="-514350">
              <a:lnSpc>
                <a:spcPct val="210000"/>
              </a:lnSpc>
              <a:buFont typeface="+mj-lt"/>
              <a:buAutoNum type="arabicPeriod"/>
            </a:pPr>
            <a:r>
              <a:rPr lang="fa-IR" dirty="0"/>
              <a:t>علم اخلاق و علوم تربیتی: شناسایی اصول حاکم بر رفتار انسان در علم روانشناسی و علوم تربیتی بررسی می شود بدینوسیله استعدادهای علمی و اخلاقی اسنانها هر چه بیشتر مشخص شود زمینه شکوفایی آنها راحت تر فراهم می گردد از طرفی علم اخلاق و علوم تربیتی در بسیاری از حوزه های اخلاقی مسئله مشترکی دارند میتوان گفت هر دو هدفشان تربیت انسان است </a:t>
            </a:r>
            <a:endParaRPr lang="en-US" dirty="0"/>
          </a:p>
          <a:p>
            <a:pPr marL="514350" indent="-514350">
              <a:lnSpc>
                <a:spcPct val="210000"/>
              </a:lnSpc>
              <a:buFont typeface="+mj-lt"/>
              <a:buAutoNum type="arabicPeriod"/>
            </a:pPr>
            <a:endParaRPr lang="fa-IR" dirty="0"/>
          </a:p>
        </p:txBody>
      </p:sp>
    </p:spTree>
  </p:cSld>
  <p:clrMapOvr>
    <a:masterClrMapping/>
  </p:clrMapOvr>
  <p:transition spd="slow">
    <p:strips/>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286000"/>
            <a:ext cx="8229600" cy="1143000"/>
          </a:xfrm>
        </p:spPr>
        <p:txBody>
          <a:bodyPr>
            <a:normAutofit fontScale="90000"/>
          </a:bodyPr>
          <a:lstStyle/>
          <a:p>
            <a:r>
              <a:rPr lang="fa-IR" dirty="0"/>
              <a:t>ج) شیوه های اخلاقی و شیوه مورد قبول: به مکتب و مزب عهده اخلاقی وجود دارد </a:t>
            </a:r>
            <a:r>
              <a:rPr lang="en-US" dirty="0"/>
              <a:t/>
            </a:r>
            <a:br>
              <a:rPr lang="en-US" dirty="0"/>
            </a:br>
            <a:endParaRPr lang="fa-IR" dirty="0"/>
          </a:p>
        </p:txBody>
      </p:sp>
    </p:spTree>
  </p:cSld>
  <p:clrMapOvr>
    <a:masterClrMapping/>
  </p:clrMapOvr>
  <p:transition spd="slow">
    <p:strips/>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85728"/>
            <a:ext cx="8229600" cy="6143668"/>
          </a:xfrm>
        </p:spPr>
        <p:txBody>
          <a:bodyPr>
            <a:normAutofit fontScale="92500"/>
          </a:bodyPr>
          <a:lstStyle/>
          <a:p>
            <a:pPr>
              <a:lnSpc>
                <a:spcPct val="200000"/>
              </a:lnSpc>
              <a:buNone/>
            </a:pPr>
            <a:r>
              <a:rPr lang="fa-IR" sz="2400" dirty="0"/>
              <a:t>1- اخلاق فیلسوفانه این شیوه اخلاقی راه اعتدال و حد وسط را بعنوان معیار کلی فضیلت اخلاقی در مقابل « افراط و تفریط» پذیرفته اند کتابهای فراوانی در این راستا نوشته شده و اختلافاتی که در نظرات وجود دارد ناشی از تفسیر « اعتدال» است عیب این شیوه اخلاقی خشک و بی روح بودن آنست که بیان عموم مردم راه پیدا نمی کند </a:t>
            </a:r>
            <a:endParaRPr lang="en-US" sz="2400" dirty="0"/>
          </a:p>
          <a:p>
            <a:pPr>
              <a:lnSpc>
                <a:spcPct val="200000"/>
              </a:lnSpc>
              <a:buNone/>
            </a:pPr>
            <a:r>
              <a:rPr lang="fa-IR" sz="2400" dirty="0"/>
              <a:t>2- اخلاق عارفانه: توسط عرفا و متصوفه آنرا ترویج می کردند که بیشتر از راه سیروسلوک یعنی طی مقاصد و منازل و مراحل خاص صورت می گیرد محور اخلاق عارفانه مبارزه با نفس است مکاتب متعددی دارد که به دو گروه عمده تقسیم  الف) مکتبی که خود را پایبند به شریعت نمی داند یا در مقطعی خاص آنرا لازم می داند </a:t>
            </a:r>
            <a:endParaRPr lang="en-US" sz="2400" dirty="0"/>
          </a:p>
          <a:p>
            <a:pPr>
              <a:lnSpc>
                <a:spcPct val="200000"/>
              </a:lnSpc>
              <a:buNone/>
            </a:pPr>
            <a:endParaRPr lang="fa-IR" sz="2400" dirty="0"/>
          </a:p>
        </p:txBody>
      </p:sp>
    </p:spTree>
  </p:cSld>
  <p:clrMapOvr>
    <a:masterClrMapping/>
  </p:clrMapOvr>
  <p:transition spd="slow">
    <p:strips/>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28596" y="357166"/>
            <a:ext cx="8229600" cy="5626121"/>
          </a:xfrm>
        </p:spPr>
        <p:txBody>
          <a:bodyPr>
            <a:noAutofit/>
          </a:bodyPr>
          <a:lstStyle/>
          <a:p>
            <a:pPr marL="0" indent="0">
              <a:lnSpc>
                <a:spcPct val="200000"/>
              </a:lnSpc>
              <a:buNone/>
            </a:pPr>
            <a:r>
              <a:rPr lang="fa-IR" sz="2400" dirty="0"/>
              <a:t>ب) به احکام شرعی پایبند بوده و همواره آنرا ضروری می داند گروه اول دچار افراط  در مبارزه نفس می شوند اما گروه دوم با پایبندی به شریعت توانسته اند سیر معنوی را طی کنند که موجب آشکار شدن کارآمدی اخلاق اسلامی بوده است </a:t>
            </a:r>
            <a:endParaRPr lang="en-US" sz="2400" dirty="0"/>
          </a:p>
          <a:p>
            <a:pPr marL="0" indent="0">
              <a:lnSpc>
                <a:spcPct val="200000"/>
              </a:lnSpc>
              <a:buNone/>
            </a:pPr>
            <a:r>
              <a:rPr lang="fa-IR" sz="2400" dirty="0"/>
              <a:t>3- اخلاق نقلی: استفاده از کتاب و سنت و دستورهایی اخلاقی که در آن آمده اخلاق نقلی گفته می شود این شیوه نارسایی روش های دیگر را جبران می کند کلاً این شیوه پیروی از کتاب خدا وسنت بنی اکرم و اهل بیت امت در عین توجه به معرفت و مجاهده نفس و در عین بهره گیری از رهیافت های عقلی با ابراز دل و محبت برای سیر معنوی بکار می گیرد شاخص های اصلی روش اخلاقی </a:t>
            </a:r>
            <a:endParaRPr lang="en-US" sz="2400" dirty="0"/>
          </a:p>
        </p:txBody>
      </p:sp>
    </p:spTree>
  </p:cSld>
  <p:clrMapOvr>
    <a:masterClrMapping/>
  </p:clrMapOvr>
  <p:transition spd="slow">
    <p:strips/>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28604"/>
            <a:ext cx="8229600" cy="5697559"/>
          </a:xfrm>
        </p:spPr>
        <p:txBody>
          <a:bodyPr>
            <a:normAutofit fontScale="85000" lnSpcReduction="20000"/>
          </a:bodyPr>
          <a:lstStyle/>
          <a:p>
            <a:pPr marL="0" indent="0">
              <a:lnSpc>
                <a:spcPct val="200000"/>
              </a:lnSpc>
              <a:buNone/>
            </a:pPr>
            <a:r>
              <a:rPr lang="fa-IR" sz="2400" dirty="0"/>
              <a:t>مقبول: </a:t>
            </a:r>
            <a:endParaRPr lang="en-US" sz="2400" dirty="0"/>
          </a:p>
          <a:p>
            <a:pPr marL="0" indent="0">
              <a:lnSpc>
                <a:spcPct val="200000"/>
              </a:lnSpc>
              <a:buNone/>
            </a:pPr>
            <a:r>
              <a:rPr lang="fa-IR" sz="2400" dirty="0"/>
              <a:t>نهایتاً شیوه ای مناسب اخلاق اسلامی است </a:t>
            </a:r>
            <a:r>
              <a:rPr lang="fa-IR" sz="2400" dirty="0" smtClean="0"/>
              <a:t>که:</a:t>
            </a:r>
          </a:p>
          <a:p>
            <a:pPr marL="0" indent="0">
              <a:lnSpc>
                <a:spcPct val="200000"/>
              </a:lnSpc>
              <a:buNone/>
            </a:pPr>
            <a:r>
              <a:rPr lang="fa-IR" sz="2400" dirty="0" smtClean="0"/>
              <a:t>1- </a:t>
            </a:r>
            <a:r>
              <a:rPr lang="fa-IR" sz="2400" dirty="0"/>
              <a:t>با کتاب سنت مطابق </a:t>
            </a:r>
            <a:r>
              <a:rPr lang="fa-IR" sz="2400" dirty="0" smtClean="0"/>
              <a:t>باشد		2- </a:t>
            </a:r>
            <a:r>
              <a:rPr lang="fa-IR" sz="2400" dirty="0"/>
              <a:t>بتواند پاسخگویی پرسشهای اخلاقی </a:t>
            </a:r>
            <a:r>
              <a:rPr lang="fa-IR" sz="2400" dirty="0" smtClean="0"/>
              <a:t>باشد</a:t>
            </a:r>
          </a:p>
          <a:p>
            <a:pPr marL="0" indent="0">
              <a:lnSpc>
                <a:spcPct val="200000"/>
              </a:lnSpc>
              <a:buNone/>
            </a:pPr>
            <a:r>
              <a:rPr lang="fa-IR" sz="2400" dirty="0" smtClean="0"/>
              <a:t>3-حد </a:t>
            </a:r>
            <a:r>
              <a:rPr lang="fa-IR" sz="2400" dirty="0"/>
              <a:t>اعتدال رعایت </a:t>
            </a:r>
            <a:r>
              <a:rPr lang="fa-IR" sz="2400" dirty="0" smtClean="0"/>
              <a:t>شود		 </a:t>
            </a:r>
            <a:r>
              <a:rPr lang="fa-IR" sz="2400" dirty="0"/>
              <a:t>4- به ابراز تربیت و مشروعیت آن توجه داشته </a:t>
            </a:r>
            <a:r>
              <a:rPr lang="fa-IR" sz="2400" dirty="0" smtClean="0"/>
              <a:t>باشد</a:t>
            </a:r>
          </a:p>
          <a:p>
            <a:pPr marL="0" indent="0">
              <a:lnSpc>
                <a:spcPct val="200000"/>
              </a:lnSpc>
              <a:buNone/>
            </a:pPr>
            <a:r>
              <a:rPr lang="fa-IR" sz="2400" dirty="0" smtClean="0"/>
              <a:t>5- </a:t>
            </a:r>
            <a:r>
              <a:rPr lang="fa-IR" sz="2400" dirty="0"/>
              <a:t>در تهذیب اخلاق از تجربه به پیش کوتان بهره </a:t>
            </a:r>
            <a:r>
              <a:rPr lang="fa-IR" sz="2400" dirty="0" smtClean="0"/>
              <a:t>برد</a:t>
            </a:r>
          </a:p>
          <a:p>
            <a:pPr marL="0" indent="0">
              <a:lnSpc>
                <a:spcPct val="200000"/>
              </a:lnSpc>
              <a:buNone/>
            </a:pPr>
            <a:r>
              <a:rPr lang="fa-IR" sz="2400" dirty="0" smtClean="0"/>
              <a:t>6- </a:t>
            </a:r>
            <a:r>
              <a:rPr lang="fa-IR" sz="2400" dirty="0"/>
              <a:t>قواعد کلی اخلاق را از کتاب و سنت استخراج </a:t>
            </a:r>
            <a:r>
              <a:rPr lang="fa-IR" sz="2400" dirty="0" smtClean="0"/>
              <a:t>کند</a:t>
            </a:r>
          </a:p>
          <a:p>
            <a:pPr marL="0" indent="0">
              <a:lnSpc>
                <a:spcPct val="200000"/>
              </a:lnSpc>
              <a:buNone/>
            </a:pPr>
            <a:r>
              <a:rPr lang="fa-IR" sz="2400" dirty="0" smtClean="0"/>
              <a:t>7- </a:t>
            </a:r>
            <a:r>
              <a:rPr lang="fa-IR" sz="2400" dirty="0"/>
              <a:t>تنها دیدگاه اسلام را در حوزه های رفتاری و ملکات نفسانی تعیین </a:t>
            </a:r>
            <a:r>
              <a:rPr lang="fa-IR" sz="2400" dirty="0" smtClean="0"/>
              <a:t>کند</a:t>
            </a:r>
          </a:p>
          <a:p>
            <a:pPr marL="0" indent="0">
              <a:lnSpc>
                <a:spcPct val="200000"/>
              </a:lnSpc>
              <a:buNone/>
            </a:pPr>
            <a:r>
              <a:rPr lang="fa-IR" sz="2400" dirty="0" smtClean="0"/>
              <a:t>8- </a:t>
            </a:r>
            <a:r>
              <a:rPr lang="fa-IR" sz="2400" dirty="0"/>
              <a:t>به جایگاه عقل توجه داشته </a:t>
            </a:r>
            <a:r>
              <a:rPr lang="fa-IR" sz="2400" dirty="0" smtClean="0"/>
              <a:t>باشد	9- </a:t>
            </a:r>
            <a:r>
              <a:rPr lang="fa-IR" sz="2400" dirty="0"/>
              <a:t>از هر گونه افراط و تفریط </a:t>
            </a:r>
            <a:r>
              <a:rPr lang="fa-IR" sz="2400" dirty="0" smtClean="0"/>
              <a:t>بپرهیزد</a:t>
            </a:r>
          </a:p>
          <a:p>
            <a:pPr marL="0" indent="0">
              <a:lnSpc>
                <a:spcPct val="200000"/>
              </a:lnSpc>
              <a:buNone/>
            </a:pPr>
            <a:r>
              <a:rPr lang="fa-IR" sz="2400" dirty="0" smtClean="0"/>
              <a:t>10- </a:t>
            </a:r>
            <a:r>
              <a:rPr lang="fa-IR" sz="2400" dirty="0"/>
              <a:t>شرایط خاص مخاطبان را در نظر گیرد </a:t>
            </a:r>
            <a:endParaRPr lang="en-US" sz="2400" dirty="0"/>
          </a:p>
          <a:p>
            <a:pPr marL="0" indent="0">
              <a:lnSpc>
                <a:spcPct val="200000"/>
              </a:lnSpc>
              <a:buNone/>
            </a:pPr>
            <a:endParaRPr lang="fa-IR" sz="2400" dirty="0"/>
          </a:p>
        </p:txBody>
      </p:sp>
    </p:spTree>
  </p:cSld>
  <p:clrMapOvr>
    <a:masterClrMapping/>
  </p:clrMapOvr>
  <p:transition spd="slow">
    <p:strips/>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00042"/>
            <a:ext cx="8229600" cy="5626121"/>
          </a:xfrm>
        </p:spPr>
        <p:txBody>
          <a:bodyPr>
            <a:normAutofit fontScale="85000" lnSpcReduction="10000"/>
          </a:bodyPr>
          <a:lstStyle/>
          <a:p>
            <a:pPr>
              <a:lnSpc>
                <a:spcPct val="200000"/>
              </a:lnSpc>
              <a:buNone/>
            </a:pPr>
            <a:r>
              <a:rPr lang="fa-IR" dirty="0"/>
              <a:t>تقسیم مباحث اخلاق اسلامی </a:t>
            </a:r>
            <a:endParaRPr lang="en-US" dirty="0"/>
          </a:p>
          <a:p>
            <a:pPr>
              <a:lnSpc>
                <a:spcPct val="200000"/>
              </a:lnSpc>
              <a:buNone/>
            </a:pPr>
            <a:r>
              <a:rPr lang="fa-IR" dirty="0"/>
              <a:t>مباحث اخلاق اسلامی بطور طبیعی و منطقی به سه فصل تقسیم می شود </a:t>
            </a:r>
            <a:endParaRPr lang="en-US" dirty="0"/>
          </a:p>
          <a:p>
            <a:pPr>
              <a:lnSpc>
                <a:spcPct val="200000"/>
              </a:lnSpc>
              <a:buNone/>
            </a:pPr>
            <a:r>
              <a:rPr lang="fa-IR" dirty="0"/>
              <a:t>1- برخی مباحث بنیادین و فلسفی اخلاق که عبارتند از  الف) واقعیت علم اخلاق ب) عناصر ضروری عمل اخلاقی  ج) شناسایی علم اخلاق 2- توصیف زشتی و زیبایی اخلاقی 3- اخلاق تربیتی: یعنی بیان شیوه و ابراز رسیدن به فضایل و دوری از رذائل اخلاقی </a:t>
            </a:r>
            <a:endParaRPr lang="en-US" dirty="0"/>
          </a:p>
          <a:p>
            <a:pPr>
              <a:lnSpc>
                <a:spcPct val="200000"/>
              </a:lnSpc>
              <a:buNone/>
            </a:pPr>
            <a:endParaRPr lang="fa-IR" dirty="0"/>
          </a:p>
        </p:txBody>
      </p:sp>
    </p:spTree>
  </p:cSld>
  <p:clrMapOvr>
    <a:masterClrMapping/>
  </p:clrMapOvr>
  <p:transition spd="slow">
    <p:strips/>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28604"/>
            <a:ext cx="8229600" cy="5697559"/>
          </a:xfrm>
        </p:spPr>
        <p:txBody>
          <a:bodyPr>
            <a:normAutofit fontScale="70000" lnSpcReduction="20000"/>
          </a:bodyPr>
          <a:lstStyle/>
          <a:p>
            <a:pPr marL="0" indent="0">
              <a:lnSpc>
                <a:spcPct val="220000"/>
              </a:lnSpc>
              <a:buNone/>
            </a:pPr>
            <a:r>
              <a:rPr lang="fa-IR" dirty="0"/>
              <a:t>فصل دوم: جاودانگی اخلاق : 1- طرح مسئله سؤال اینست  که آیا اخلاق و خوبی ها و بدیهای اخلاقی امری نسبی هستند یا مطلق و فراگیرند یعنی منظور اینست همه با توجه به زمانی و مکانهای مختلف اخلاق و ملاکهای اخلاقی تفاوت دارند </a:t>
            </a:r>
            <a:endParaRPr lang="en-US" dirty="0"/>
          </a:p>
          <a:p>
            <a:pPr marL="0" indent="0">
              <a:lnSpc>
                <a:spcPct val="220000"/>
              </a:lnSpc>
              <a:buNone/>
            </a:pPr>
            <a:r>
              <a:rPr lang="fa-IR" dirty="0"/>
              <a:t>2- پیشینه بحث: برمی گردد به دوران یونان باستان و امروز نیز در مغرب زمین این پرسش </a:t>
            </a:r>
            <a:endParaRPr lang="en-US" dirty="0"/>
          </a:p>
          <a:p>
            <a:pPr marL="0" indent="0">
              <a:lnSpc>
                <a:spcPct val="220000"/>
              </a:lnSpc>
              <a:buNone/>
            </a:pPr>
            <a:r>
              <a:rPr lang="fa-IR" dirty="0"/>
              <a:t>(نسبی گرایی اخلاقی یا مطلق گرایی آن ) یکی از دغدغه های فیلسوفان اخلاق است در حوزه فلسفه اسلامی هم بین اشعری « نسبیت اخلاقی» مطرح است </a:t>
            </a:r>
            <a:endParaRPr lang="en-US" dirty="0"/>
          </a:p>
          <a:p>
            <a:pPr marL="0" indent="0">
              <a:lnSpc>
                <a:spcPct val="220000"/>
              </a:lnSpc>
              <a:buNone/>
            </a:pPr>
            <a:endParaRPr lang="fa-IR" dirty="0"/>
          </a:p>
        </p:txBody>
      </p:sp>
    </p:spTree>
  </p:cSld>
  <p:clrMapOvr>
    <a:masterClrMapping/>
  </p:clrMapOvr>
  <p:transition spd="slow">
    <p:strips/>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57158" y="142852"/>
            <a:ext cx="8401080" cy="6572296"/>
          </a:xfrm>
        </p:spPr>
        <p:txBody>
          <a:bodyPr>
            <a:normAutofit fontScale="62500" lnSpcReduction="20000"/>
          </a:bodyPr>
          <a:lstStyle/>
          <a:p>
            <a:pPr marL="0" indent="0">
              <a:lnSpc>
                <a:spcPct val="220000"/>
              </a:lnSpc>
              <a:buNone/>
            </a:pPr>
            <a:r>
              <a:rPr lang="fa-IR" dirty="0"/>
              <a:t>3- اهمیت دینی موضوع جاودانگی نسبیت یا مطلق بودن اخلاق جاودانگی اخلاق در نزد مسلمانان بیانگر بی نیازی بشر از ادیان گذشته و آینده است هیچ شرایط مکای و زمانی جاودانگی اخلاق را تحت اشعاع قرار نمی دهد در نتیجه نسبیت گرایی با تفسیر معقول از اصل کمال و خاتمیت اسلام در تعارض است بنابراین پایبندی به اصل جاودانگی اخلاق  وامدار اثبات نوعی ثبات و اطلاق در مفاهیم اخلاقی است </a:t>
            </a:r>
            <a:endParaRPr lang="en-US" dirty="0"/>
          </a:p>
          <a:p>
            <a:pPr marL="0" indent="0">
              <a:lnSpc>
                <a:spcPct val="220000"/>
              </a:lnSpc>
              <a:buNone/>
            </a:pPr>
            <a:r>
              <a:rPr lang="fa-IR" dirty="0"/>
              <a:t>4- مفهوم اطلاق و نسبیت  « مطلق گرایی» بیانگر این است که گزاره های اخلاقی به هیچ امری واسته نیستند یعنی اگر نگهداری از سالمندان عملی پسندیده است در هر شرایطی پسندیده است مگر تزاحم ارزها باعث تغییر آن شود اما نسبیت اخلاقی چه فضلیت و چه رذیلت بستگی به شرایط بیرونی دارد یعنی عدم رعایت حجات در جامعه ای رذیلت نباشد و در جامعه ای مثل ایران رذیلت باشد در یک تقسیم بندی نسبی گرایی اخلاقی به اقسام زیر تقسیم می </a:t>
            </a:r>
            <a:r>
              <a:rPr lang="fa-IR" dirty="0" smtClean="0"/>
              <a:t>شود. </a:t>
            </a:r>
            <a:endParaRPr lang="en-US" dirty="0"/>
          </a:p>
        </p:txBody>
      </p:sp>
    </p:spTree>
  </p:cSld>
  <p:clrMapOvr>
    <a:masterClrMapping/>
  </p:clrMapOvr>
  <p:transition spd="slow">
    <p:strips/>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14282" y="142852"/>
            <a:ext cx="8472518" cy="2286016"/>
          </a:xfrm>
        </p:spPr>
        <p:txBody>
          <a:bodyPr>
            <a:noAutofit/>
          </a:bodyPr>
          <a:lstStyle/>
          <a:p>
            <a:pPr marL="0" indent="0">
              <a:lnSpc>
                <a:spcPct val="200000"/>
              </a:lnSpc>
              <a:buNone/>
            </a:pPr>
            <a:r>
              <a:rPr lang="fa-IR" sz="2000" dirty="0"/>
              <a:t>1- نسبیت قرار دادی ( اصول اخلاقی را تابع فرهنگ اجتماعی  می دانند ) </a:t>
            </a:r>
            <a:endParaRPr lang="en-US" sz="2000" dirty="0"/>
          </a:p>
          <a:p>
            <a:pPr marL="0" indent="0">
              <a:lnSpc>
                <a:spcPct val="200000"/>
              </a:lnSpc>
              <a:buNone/>
            </a:pPr>
            <a:r>
              <a:rPr lang="fa-IR" sz="2000" dirty="0" smtClean="0"/>
              <a:t>2- نسبیت ذهنی ( اصول اخلاقی تابع خواست فردی می دانند) </a:t>
            </a:r>
            <a:endParaRPr lang="en-US" sz="2000" dirty="0" smtClean="0"/>
          </a:p>
          <a:p>
            <a:pPr marL="0" indent="0">
              <a:lnSpc>
                <a:spcPct val="200000"/>
              </a:lnSpc>
              <a:buNone/>
            </a:pPr>
            <a:r>
              <a:rPr lang="fa-IR" sz="2000" dirty="0" smtClean="0"/>
              <a:t>3- </a:t>
            </a:r>
            <a:r>
              <a:rPr lang="fa-IR" sz="2000" dirty="0"/>
              <a:t>اصالت عین : مکاتبی که اصول اخلاقی را دارای منشأ عینی و خارجی می دانند </a:t>
            </a:r>
            <a:endParaRPr lang="en-US" sz="2000" dirty="0"/>
          </a:p>
          <a:p>
            <a:pPr marL="0" indent="0">
              <a:lnSpc>
                <a:spcPct val="200000"/>
              </a:lnSpc>
              <a:buNone/>
            </a:pPr>
            <a:r>
              <a:rPr lang="fa-IR" sz="2000" dirty="0" smtClean="0"/>
              <a:t> </a:t>
            </a:r>
            <a:endParaRPr lang="en-US" sz="2000" dirty="0" smtClean="0"/>
          </a:p>
          <a:p>
            <a:pPr marL="0" indent="0">
              <a:lnSpc>
                <a:spcPct val="200000"/>
              </a:lnSpc>
              <a:buNone/>
            </a:pPr>
            <a:endParaRPr lang="fa-IR" sz="2000" dirty="0"/>
          </a:p>
        </p:txBody>
      </p:sp>
      <p:sp>
        <p:nvSpPr>
          <p:cNvPr id="4" name="Content Placeholder 2"/>
          <p:cNvSpPr txBox="1">
            <a:spLocks/>
          </p:cNvSpPr>
          <p:nvPr/>
        </p:nvSpPr>
        <p:spPr>
          <a:xfrm>
            <a:off x="142844" y="2357430"/>
            <a:ext cx="8715436" cy="3143272"/>
          </a:xfrm>
          <a:prstGeom prst="rect">
            <a:avLst/>
          </a:prstGeom>
        </p:spPr>
        <p:txBody>
          <a:bodyPr vert="horz" lIns="91440" tIns="45720" rIns="91440" bIns="45720" rtlCol="1">
            <a:noAutofit/>
          </a:bodyPr>
          <a:lstStyle/>
          <a:p>
            <a:pPr marL="271463" indent="-271463">
              <a:lnSpc>
                <a:spcPct val="200000"/>
              </a:lnSpc>
              <a:buFont typeface="+mj-lt"/>
              <a:buAutoNum type="arabicPeriod"/>
            </a:pPr>
            <a:r>
              <a:rPr lang="fa-IR" sz="2000" dirty="0" smtClean="0"/>
              <a:t>در یک تقسیم بندی دیگر نسبیت گرایی اخلاقی به شرح زیر است </a:t>
            </a:r>
            <a:endParaRPr lang="en-US" sz="2000" dirty="0" smtClean="0"/>
          </a:p>
          <a:p>
            <a:pPr marL="271463" lvl="0" indent="-271463">
              <a:lnSpc>
                <a:spcPct val="200000"/>
              </a:lnSpc>
              <a:buFont typeface="+mj-lt"/>
              <a:buAutoNum type="arabicPeriod"/>
            </a:pPr>
            <a:r>
              <a:rPr lang="fa-IR" sz="2000" dirty="0" smtClean="0"/>
              <a:t>نسبیت گرایی زیست شناختی اصول اخلاقی تابع وضعیت متغیر زیستی فرد است </a:t>
            </a:r>
            <a:endParaRPr lang="en-US" sz="2000" dirty="0" smtClean="0"/>
          </a:p>
          <a:p>
            <a:pPr marL="271463" lvl="0" indent="-271463">
              <a:lnSpc>
                <a:spcPct val="200000"/>
              </a:lnSpc>
              <a:buFont typeface="+mj-lt"/>
              <a:buAutoNum type="arabicPeriod"/>
            </a:pPr>
            <a:r>
              <a:rPr lang="fa-IR" sz="2000" dirty="0" smtClean="0"/>
              <a:t> نسبیت گرایی جامعه شناختی تابع اوضاع متغیر اجتماعی است </a:t>
            </a:r>
            <a:endParaRPr lang="en-US" sz="2000" dirty="0" smtClean="0"/>
          </a:p>
          <a:p>
            <a:pPr marL="271463" lvl="0" indent="-271463">
              <a:lnSpc>
                <a:spcPct val="200000"/>
              </a:lnSpc>
              <a:buFont typeface="+mj-lt"/>
              <a:buAutoNum type="arabicPeriod"/>
            </a:pPr>
            <a:r>
              <a:rPr lang="fa-IR" sz="2000" dirty="0" smtClean="0"/>
              <a:t>روان شناختی تابع وضعیت روانی شخص است </a:t>
            </a:r>
            <a:endParaRPr lang="en-US" sz="2000" dirty="0" smtClean="0"/>
          </a:p>
          <a:p>
            <a:pPr marL="271463" lvl="0" indent="-271463">
              <a:lnSpc>
                <a:spcPct val="200000"/>
              </a:lnSpc>
              <a:buFont typeface="+mj-lt"/>
              <a:buAutoNum type="arabicPeriod"/>
            </a:pPr>
            <a:r>
              <a:rPr lang="fa-IR" sz="2000" dirty="0" smtClean="0"/>
              <a:t>نسبیت گرایی فرهنگی:بستگی به آداب و رسوم جامعه دارد </a:t>
            </a:r>
            <a:endParaRPr lang="en-US" sz="2000" dirty="0" smtClean="0"/>
          </a:p>
          <a:p>
            <a:pPr marL="271463" lvl="0" indent="-271463">
              <a:lnSpc>
                <a:spcPct val="200000"/>
              </a:lnSpc>
              <a:buFont typeface="+mj-lt"/>
              <a:buAutoNum type="arabicPeriod"/>
            </a:pPr>
            <a:r>
              <a:rPr lang="fa-IR" sz="2000" dirty="0" smtClean="0"/>
              <a:t>ماتریالیستی : بستگی به آن دارد که آن صفت اخلاقی تا چه میزان در ایجاد برابری و تساوی مادی نقش داشته باشد </a:t>
            </a:r>
            <a:endParaRPr lang="en-US" sz="2000" dirty="0"/>
          </a:p>
        </p:txBody>
      </p:sp>
    </p:spTree>
  </p:cSld>
  <p:clrMapOvr>
    <a:masterClrMapping/>
  </p:clrMapOvr>
  <p:transition spd="slow">
    <p:strips/>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71480"/>
            <a:ext cx="8229600" cy="5554683"/>
          </a:xfrm>
        </p:spPr>
        <p:txBody>
          <a:bodyPr>
            <a:normAutofit/>
          </a:bodyPr>
          <a:lstStyle/>
          <a:p>
            <a:pPr marL="358775" indent="-358775">
              <a:lnSpc>
                <a:spcPct val="200000"/>
              </a:lnSpc>
              <a:buNone/>
            </a:pPr>
            <a:r>
              <a:rPr lang="fa-IR" sz="2400" dirty="0"/>
              <a:t>الف) پیامدهای نسبیت گرایی اخلاقی </a:t>
            </a:r>
            <a:endParaRPr lang="fa-IR" sz="2400" dirty="0" smtClean="0"/>
          </a:p>
          <a:p>
            <a:pPr marL="358775" indent="-358775">
              <a:lnSpc>
                <a:spcPct val="200000"/>
              </a:lnSpc>
              <a:buNone/>
            </a:pPr>
            <a:endParaRPr lang="en-US" sz="800" dirty="0"/>
          </a:p>
          <a:p>
            <a:pPr marL="358775" lvl="0" indent="-358775">
              <a:lnSpc>
                <a:spcPct val="200000"/>
              </a:lnSpc>
              <a:buFont typeface="+mj-lt"/>
              <a:buAutoNum type="arabicPeriod"/>
            </a:pPr>
            <a:r>
              <a:rPr lang="fa-IR" sz="2400" dirty="0"/>
              <a:t>سلب مسئولیت انکار همگانی و جاودانه بودن اخلاق هیچ فردی را در قبال خود مسئول نمی شناسد </a:t>
            </a:r>
            <a:endParaRPr lang="en-US" sz="2400" dirty="0"/>
          </a:p>
          <a:p>
            <a:pPr marL="358775" lvl="0" indent="-358775">
              <a:lnSpc>
                <a:spcPct val="200000"/>
              </a:lnSpc>
              <a:buFont typeface="+mj-lt"/>
              <a:buAutoNum type="arabicPeriod"/>
            </a:pPr>
            <a:r>
              <a:rPr lang="fa-IR" sz="2400" dirty="0"/>
              <a:t>بی ثمری احکام اخلاقی: چون با یان دیدگاه دیگر منشاء تاثیر نخواهد بود و شور و شوقی وجود ندارد که انسان را آماده ایثار کند تبلیغ ارشاد معنایی پیامبران هم انتظار لبیک گفتن مردم را ندارند </a:t>
            </a:r>
            <a:endParaRPr lang="en-US" sz="2400" dirty="0"/>
          </a:p>
          <a:p>
            <a:pPr marL="358775" indent="-358775">
              <a:lnSpc>
                <a:spcPct val="200000"/>
              </a:lnSpc>
              <a:buFont typeface="+mj-lt"/>
              <a:buAutoNum type="arabicPeriod"/>
            </a:pPr>
            <a:endParaRPr lang="fa-IR" sz="2400" dirty="0"/>
          </a:p>
        </p:txBody>
      </p:sp>
    </p:spTree>
  </p:cSld>
  <p:clrMapOvr>
    <a:masterClrMapping/>
  </p:clrMapOvr>
  <p:transition spd="slow">
    <p:strips/>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85728"/>
            <a:ext cx="8229600" cy="5840435"/>
          </a:xfrm>
        </p:spPr>
        <p:txBody>
          <a:bodyPr>
            <a:normAutofit fontScale="92500"/>
          </a:bodyPr>
          <a:lstStyle/>
          <a:p>
            <a:pPr marL="358775" lvl="0" indent="-358775">
              <a:lnSpc>
                <a:spcPct val="200000"/>
              </a:lnSpc>
              <a:buFont typeface="+mj-lt"/>
              <a:buAutoNum type="arabicPeriod"/>
            </a:pPr>
            <a:r>
              <a:rPr lang="fa-IR" sz="2400" dirty="0"/>
              <a:t>نفی کمال و جاودانگی : نتیجه نسبیت گرایی عصری و موقتی شدن تعالیم دینی در نتیجه انکار کمال و حاکمیت دین است و با اصل جاودانگی دین درتعارض است </a:t>
            </a:r>
            <a:endParaRPr lang="en-US" sz="2400" dirty="0"/>
          </a:p>
          <a:p>
            <a:pPr marL="358775" lvl="0" indent="-358775">
              <a:lnSpc>
                <a:spcPct val="200000"/>
              </a:lnSpc>
              <a:buFont typeface="+mj-lt"/>
              <a:buAutoNum type="arabicPeriod"/>
            </a:pPr>
            <a:r>
              <a:rPr lang="fa-IR" sz="2400" dirty="0"/>
              <a:t>شکاکیت اخلاقی : امکان هر گونه داوری قاطع نسبت به موضوعات اخلاقی از بین می رود تا جائیکه شاید « قبح صداقت» را حکم کرده یعنی نمی توان حکم مطلقی نسبت به یک موضوع داشت این همان شکاکیت است </a:t>
            </a:r>
            <a:endParaRPr lang="en-US" sz="2400" dirty="0"/>
          </a:p>
          <a:p>
            <a:pPr marL="358775" lvl="0" indent="-358775">
              <a:lnSpc>
                <a:spcPct val="200000"/>
              </a:lnSpc>
              <a:buFont typeface="+mj-lt"/>
              <a:buAutoNum type="arabicPeriod"/>
            </a:pPr>
            <a:r>
              <a:rPr lang="fa-IR" sz="2400" dirty="0"/>
              <a:t>برابری خدمتکاران و خیانت پیشگان: خدمت و خیانت خیرخواهی و شرارت برایش حکم واحدی  صادر  می شود  رفتار علی ( ع) به همان اندازه توجه است که رفتار معاویه </a:t>
            </a:r>
            <a:endParaRPr lang="en-US" sz="2400" dirty="0"/>
          </a:p>
        </p:txBody>
      </p:sp>
    </p:spTree>
  </p:cSld>
  <p:clrMapOvr>
    <a:masterClrMapping/>
  </p:clrMapOvr>
  <p:transition spd="slow">
    <p:strips/>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71480"/>
            <a:ext cx="8229600" cy="5554683"/>
          </a:xfrm>
        </p:spPr>
        <p:txBody>
          <a:bodyPr>
            <a:normAutofit fontScale="92500"/>
          </a:bodyPr>
          <a:lstStyle/>
          <a:p>
            <a:pPr marL="0" indent="0">
              <a:lnSpc>
                <a:spcPct val="200000"/>
              </a:lnSpc>
              <a:buNone/>
            </a:pPr>
            <a:r>
              <a:rPr lang="fa-IR" sz="2400" dirty="0"/>
              <a:t>ب) دلایل مطلق گرایی در اخلاق : اولین دلیل ضرورت ترسیم اخلاق پایدار است عقل حکم می کند که اخلاق پایداری باید وجود داشته باشد تا اولاً پیامدهای نسبی گرایی را نداشته باشد </a:t>
            </a:r>
            <a:endParaRPr lang="en-US" sz="2400" dirty="0"/>
          </a:p>
          <a:p>
            <a:pPr marL="0" indent="0">
              <a:lnSpc>
                <a:spcPct val="200000"/>
              </a:lnSpc>
              <a:buNone/>
            </a:pPr>
            <a:r>
              <a:rPr lang="fa-IR" sz="2400" dirty="0"/>
              <a:t>ثانیاً هدفمندی انسان و مسئولیت پذیری او ضرورت مطلق گرایی اخلاق را ثابت می کنید </a:t>
            </a:r>
            <a:endParaRPr lang="en-US" sz="2400" dirty="0"/>
          </a:p>
          <a:p>
            <a:pPr marL="0" indent="0">
              <a:lnSpc>
                <a:spcPct val="200000"/>
              </a:lnSpc>
              <a:buNone/>
            </a:pPr>
            <a:r>
              <a:rPr lang="fa-IR" sz="2400" dirty="0"/>
              <a:t>ثالثاً با وجود اخلاق و مطلق گرایی آن آموزش و پرورش توجیه حکیمانه پیدا می کند </a:t>
            </a:r>
            <a:endParaRPr lang="en-US" sz="2400" dirty="0"/>
          </a:p>
          <a:p>
            <a:pPr marL="0" indent="0">
              <a:lnSpc>
                <a:spcPct val="200000"/>
              </a:lnSpc>
              <a:buNone/>
            </a:pPr>
            <a:r>
              <a:rPr lang="fa-IR" sz="2400" dirty="0"/>
              <a:t>رابعاً با وجود چنین بینشی ترعیب و ترهیب و عدالت و و بقیه اصول اخلاقی معنا و مفهوم پیدا می </a:t>
            </a:r>
            <a:r>
              <a:rPr lang="fa-IR" sz="2400" dirty="0" smtClean="0"/>
              <a:t>کنند</a:t>
            </a:r>
            <a:endParaRPr lang="en-US" sz="2400" dirty="0"/>
          </a:p>
        </p:txBody>
      </p:sp>
    </p:spTree>
  </p:cSld>
  <p:clrMapOvr>
    <a:masterClrMapping/>
  </p:clrMapOvr>
  <p:transition spd="slow">
    <p:strips/>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85728"/>
            <a:ext cx="8229600" cy="6215106"/>
          </a:xfrm>
        </p:spPr>
        <p:txBody>
          <a:bodyPr>
            <a:normAutofit fontScale="92500"/>
          </a:bodyPr>
          <a:lstStyle/>
          <a:p>
            <a:pPr marL="0" indent="0">
              <a:lnSpc>
                <a:spcPct val="200000"/>
              </a:lnSpc>
              <a:buNone/>
            </a:pPr>
            <a:r>
              <a:rPr lang="fa-IR" sz="2400" dirty="0"/>
              <a:t>دومین دلیل مطلق گرایی تبیین اصول جاودانه اخلاقی است یعنی اگر اصول اخلاقی جاودانه مطلق نباشد هرگز ما اصول اخلاقی را نمی توانیم تبیین کنیم زیرا ما اصول ثابت در جهان هستی داریم که از آنها رذائل و فضائل اخلاقی ناشی می شود مثلاً رابطه علیت یک قانون ثابت در طبیعت است خوبی و بدی باید ونباید اخلاقی ناشی از چنین نسبت واقعی و تکوینی جهان است فعل اختیاری انسان بر کمال نفس او تاثیر می گذارد علاوه بر آن آیات و روایات  فراوانی بیانگر جاودانه بودن اصول اخلاقی است بنابراین چون قوای درونی انسان ثابت و حالات سه گانه افراط و تفریط و اعتدال در آنها یکسان است پس فضایل و رذائلی که از این حالات ناشی می شود باید ثابت باشد و این یک مطلب سعی می کند با بیان عقلانی موضوع ما را ثابت  کند </a:t>
            </a:r>
            <a:endParaRPr lang="en-US" sz="2400" dirty="0"/>
          </a:p>
          <a:p>
            <a:pPr marL="0" indent="0">
              <a:lnSpc>
                <a:spcPct val="200000"/>
              </a:lnSpc>
              <a:buNone/>
            </a:pPr>
            <a:endParaRPr lang="fa-IR" sz="2400" dirty="0"/>
          </a:p>
        </p:txBody>
      </p:sp>
    </p:spTree>
  </p:cSld>
  <p:clrMapOvr>
    <a:masterClrMapping/>
  </p:clrMapOvr>
  <p:transition spd="slow">
    <p:strips/>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00042"/>
            <a:ext cx="8229600" cy="5626121"/>
          </a:xfrm>
        </p:spPr>
        <p:txBody>
          <a:bodyPr>
            <a:normAutofit fontScale="92500" lnSpcReduction="10000"/>
          </a:bodyPr>
          <a:lstStyle/>
          <a:p>
            <a:pPr marL="0" indent="0">
              <a:lnSpc>
                <a:spcPct val="200000"/>
              </a:lnSpc>
              <a:buNone/>
            </a:pPr>
            <a:r>
              <a:rPr lang="fa-IR" sz="2400" dirty="0"/>
              <a:t>ج)  پرسشها و پاسخه</a:t>
            </a:r>
            <a:endParaRPr lang="en-US" sz="2400" dirty="0"/>
          </a:p>
          <a:p>
            <a:pPr marL="0" indent="0">
              <a:lnSpc>
                <a:spcPct val="200000"/>
              </a:lnSpc>
              <a:buNone/>
            </a:pPr>
            <a:r>
              <a:rPr lang="fa-IR" sz="2400" dirty="0"/>
              <a:t>بخش  دوم: مفاهیم عام اخلاقی </a:t>
            </a:r>
            <a:endParaRPr lang="en-US" sz="2400" dirty="0"/>
          </a:p>
          <a:p>
            <a:pPr marL="0" indent="0">
              <a:lnSpc>
                <a:spcPct val="200000"/>
              </a:lnSpc>
              <a:buNone/>
            </a:pPr>
            <a:r>
              <a:rPr lang="fa-IR" sz="2400" dirty="0"/>
              <a:t>مقدمه : انسان کامل چه ویژگی  دارد؟ </a:t>
            </a:r>
            <a:endParaRPr lang="en-US" sz="2400" dirty="0"/>
          </a:p>
          <a:p>
            <a:pPr marL="0" indent="0">
              <a:lnSpc>
                <a:spcPct val="200000"/>
              </a:lnSpc>
              <a:buNone/>
            </a:pPr>
            <a:r>
              <a:rPr lang="fa-IR" sz="2400" dirty="0"/>
              <a:t>منظور از ویژگی صفات نفسانی رفتاری و مناسبت بین اندیشه ، روان و رفتار اوست </a:t>
            </a:r>
            <a:endParaRPr lang="en-US" sz="2400" dirty="0"/>
          </a:p>
          <a:p>
            <a:pPr marL="0" indent="0">
              <a:lnSpc>
                <a:spcPct val="200000"/>
              </a:lnSpc>
              <a:buNone/>
            </a:pPr>
            <a:r>
              <a:rPr lang="fa-IR" sz="2400" dirty="0"/>
              <a:t>در اخلاق اسلامی این مناسبات چگونه سامان داده میشود کدام ویژگی مقدم است </a:t>
            </a:r>
            <a:endParaRPr lang="en-US" sz="2400" dirty="0"/>
          </a:p>
          <a:p>
            <a:pPr marL="0" indent="0">
              <a:lnSpc>
                <a:spcPct val="200000"/>
              </a:lnSpc>
              <a:buNone/>
            </a:pPr>
            <a:r>
              <a:rPr lang="fa-IR" sz="2400" dirty="0"/>
              <a:t>بخش دوم انسان خداپسند و نمونه را توصیف می کنند اما قبل از ورود بحث لازم است با برخی موضوعات مقدماتی آشنا شویم     </a:t>
            </a:r>
            <a:endParaRPr lang="fa-IR" sz="2400" dirty="0" smtClean="0"/>
          </a:p>
          <a:p>
            <a:pPr marL="0" indent="0">
              <a:lnSpc>
                <a:spcPct val="200000"/>
              </a:lnSpc>
              <a:buNone/>
            </a:pPr>
            <a:r>
              <a:rPr lang="fa-IR" sz="2400" dirty="0" smtClean="0"/>
              <a:t>انسان </a:t>
            </a:r>
            <a:r>
              <a:rPr lang="fa-IR" sz="2400" dirty="0"/>
              <a:t>را از پیش فرضهای مختلف بررسی می کنیم </a:t>
            </a:r>
            <a:endParaRPr lang="en-US" sz="2400" dirty="0"/>
          </a:p>
        </p:txBody>
      </p:sp>
    </p:spTree>
  </p:cSld>
  <p:clrMapOvr>
    <a:masterClrMapping/>
  </p:clrMapOvr>
  <p:transition spd="slow">
    <p:strips/>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14290"/>
            <a:ext cx="8229600" cy="5768997"/>
          </a:xfrm>
        </p:spPr>
        <p:txBody>
          <a:bodyPr>
            <a:noAutofit/>
          </a:bodyPr>
          <a:lstStyle/>
          <a:p>
            <a:pPr marL="0" lvl="0" indent="0">
              <a:lnSpc>
                <a:spcPct val="150000"/>
              </a:lnSpc>
              <a:buNone/>
            </a:pPr>
            <a:r>
              <a:rPr lang="fa-IR" sz="2400" dirty="0"/>
              <a:t>پیش فرض های فلسفی: از نظر فلاسفه انسان مرکب از بعد مادی و مجرد است بدن بستری است برای سعادت و شقاوت بعد روحانی انسان هر چه بستر آماده تر باشد انسان استعداد و شکوفایی دارد و استعدادهای نهفته او شکوفایی تر می شود </a:t>
            </a:r>
            <a:endParaRPr lang="en-US" sz="2400" dirty="0"/>
          </a:p>
          <a:p>
            <a:pPr marL="0" indent="0">
              <a:lnSpc>
                <a:spcPct val="150000"/>
              </a:lnSpc>
              <a:buNone/>
            </a:pPr>
            <a:r>
              <a:rPr lang="fa-IR" sz="2400" dirty="0"/>
              <a:t>بعد روحانی انسان است که لذت و درد را درک می کند کمال انسان در کمال بعد روحانی اوست پس سعادت انسان در گرو زندگی دینوی و اخروی اوست </a:t>
            </a:r>
            <a:endParaRPr lang="en-US" sz="2400" dirty="0"/>
          </a:p>
          <a:p>
            <a:pPr marL="0" indent="0">
              <a:lnSpc>
                <a:spcPct val="150000"/>
              </a:lnSpc>
              <a:buNone/>
            </a:pPr>
            <a:r>
              <a:rPr lang="fa-IR" sz="2400" dirty="0"/>
              <a:t>این بود پیش فرضهایی فلسفی های از انسانها </a:t>
            </a:r>
          </a:p>
          <a:p>
            <a:pPr marL="0" lvl="0" indent="0">
              <a:lnSpc>
                <a:spcPct val="150000"/>
              </a:lnSpc>
              <a:buNone/>
            </a:pPr>
            <a:r>
              <a:rPr lang="fa-IR" sz="2400" dirty="0" smtClean="0"/>
              <a:t>مبانی کلامی: از نظر علم کلام کل جهان هستی از افرینش حکیمانه برخوردار است و منظور از حکیمانه بودن یعنی قصد و غرضی را دنبال می کنند و خالق هستی حکیم است و هدف خداوند از خلقت آدم خلافت و جانشینی او در زمین است انسان تجلیگاه اسماء و صفات خداوند اس با تلاش خود می تواند به تربیت به مقامهای خلیفه الهی -  فناء االهی و قرب الهی برسند </a:t>
            </a:r>
            <a:endParaRPr lang="en-US" sz="2400" dirty="0"/>
          </a:p>
        </p:txBody>
      </p:sp>
    </p:spTree>
  </p:cSld>
  <p:clrMapOvr>
    <a:masterClrMapping/>
  </p:clrMapOvr>
  <p:transition spd="slow">
    <p:strips/>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28604"/>
            <a:ext cx="8229600" cy="5697559"/>
          </a:xfrm>
        </p:spPr>
        <p:txBody>
          <a:bodyPr>
            <a:normAutofit/>
          </a:bodyPr>
          <a:lstStyle/>
          <a:p>
            <a:pPr marL="0" indent="0">
              <a:lnSpc>
                <a:spcPct val="200000"/>
              </a:lnSpc>
              <a:buNone/>
            </a:pPr>
            <a:r>
              <a:rPr lang="fa-IR" sz="2800" dirty="0"/>
              <a:t>دیگر از مبانی کلامی: اخلاق اسلامی اثبات جاودانگی و اعتقاد به حسابرسی اخروی و پاداش و کیفر آن جهان است اثبات ارکان فوق بیانگر کارآمدی علم کلام است یعنی معاد و حسابرسی و پاداش و کیفر در علم کلام به اثبات می رسد. اما این ارکان در علم اخلاق بعنوان پیش فرضهای مسلم گرفته می شود </a:t>
            </a:r>
            <a:endParaRPr lang="en-US" sz="2800" dirty="0"/>
          </a:p>
          <a:p>
            <a:pPr marL="0" indent="0">
              <a:lnSpc>
                <a:spcPct val="200000"/>
              </a:lnSpc>
              <a:buNone/>
            </a:pPr>
            <a:endParaRPr lang="fa-IR" sz="2800" dirty="0"/>
          </a:p>
        </p:txBody>
      </p:sp>
    </p:spTree>
  </p:cSld>
  <p:clrMapOvr>
    <a:masterClrMapping/>
  </p:clrMapOvr>
  <p:transition spd="slow">
    <p:strips/>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74" name="Group 2"/>
          <p:cNvGrpSpPr>
            <a:grpSpLocks/>
          </p:cNvGrpSpPr>
          <p:nvPr/>
        </p:nvGrpSpPr>
        <p:grpSpPr bwMode="auto">
          <a:xfrm>
            <a:off x="927462" y="843936"/>
            <a:ext cx="7796419" cy="4728205"/>
            <a:chOff x="2147" y="3346"/>
            <a:chExt cx="7992" cy="3854"/>
          </a:xfrm>
        </p:grpSpPr>
        <p:sp>
          <p:nvSpPr>
            <p:cNvPr id="3075" name="AutoShape 3"/>
            <p:cNvSpPr>
              <a:spLocks/>
            </p:cNvSpPr>
            <p:nvPr/>
          </p:nvSpPr>
          <p:spPr bwMode="auto">
            <a:xfrm>
              <a:off x="7695" y="3346"/>
              <a:ext cx="225" cy="3854"/>
            </a:xfrm>
            <a:prstGeom prst="rightBrace">
              <a:avLst>
                <a:gd name="adj1" fmla="val 142741"/>
                <a:gd name="adj2" fmla="val 50000"/>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fa-IR" sz="3200"/>
            </a:p>
          </p:txBody>
        </p:sp>
        <p:sp>
          <p:nvSpPr>
            <p:cNvPr id="3076" name="Text Box 4"/>
            <p:cNvSpPr txBox="1">
              <a:spLocks noChangeArrowheads="1"/>
            </p:cNvSpPr>
            <p:nvPr/>
          </p:nvSpPr>
          <p:spPr bwMode="auto">
            <a:xfrm>
              <a:off x="7714" y="5094"/>
              <a:ext cx="2425" cy="326"/>
            </a:xfrm>
            <a:prstGeom prst="rect">
              <a:avLst/>
            </a:prstGeom>
            <a:noFill/>
            <a:ln w="9525">
              <a:noFill/>
              <a:miter lim="800000"/>
              <a:headEnd/>
              <a:tailEnd/>
            </a:ln>
          </p:spPr>
          <p:txBody>
            <a:bodyPr vert="horz" wrap="square" lIns="91440" tIns="45720" rIns="91440" bIns="45720" numCol="1" anchor="t" anchorCtr="0" compatLnSpc="1">
              <a:prstTxWarp prst="textNoShape">
                <a:avLst/>
              </a:prstTxWarp>
              <a:spAutoFit/>
            </a:bodyPr>
            <a:lstStyle/>
            <a:p>
              <a:pPr marL="0" marR="0" lvl="0" indent="0" algn="r" defTabSz="914400" rtl="1" eaLnBrk="1" fontAlgn="base" latinLnBrk="0" hangingPunct="1">
                <a:lnSpc>
                  <a:spcPct val="100000"/>
                </a:lnSpc>
                <a:spcBef>
                  <a:spcPct val="0"/>
                </a:spcBef>
                <a:spcAft>
                  <a:spcPts val="1000"/>
                </a:spcAft>
                <a:buClrTx/>
                <a:buSzTx/>
                <a:buFontTx/>
                <a:buNone/>
                <a:tabLst/>
              </a:pPr>
              <a:r>
                <a:rPr kumimoji="0" lang="fa-IR" sz="2000" b="0" i="0" u="none" strike="noStrike" cap="none" normalizeH="0" baseline="0" dirty="0" smtClean="0">
                  <a:ln>
                    <a:noFill/>
                  </a:ln>
                  <a:solidFill>
                    <a:schemeClr val="tx1"/>
                  </a:solidFill>
                  <a:effectLst/>
                  <a:latin typeface="Calibri" pitchFamily="34" charset="0"/>
                  <a:ea typeface="Arial" pitchFamily="34" charset="0"/>
                  <a:cs typeface="B Traffic" pitchFamily="2" charset="-78"/>
                </a:rPr>
                <a:t>3- ابعاد وجودی انسان</a:t>
              </a:r>
              <a:endParaRPr kumimoji="0" lang="fa-IR" sz="2800" b="0" i="0" u="none" strike="noStrike" cap="none" normalizeH="0" baseline="0" dirty="0" smtClean="0">
                <a:ln>
                  <a:noFill/>
                </a:ln>
                <a:solidFill>
                  <a:schemeClr val="tx1"/>
                </a:solidFill>
                <a:effectLst/>
                <a:latin typeface="Arial" pitchFamily="34" charset="0"/>
                <a:cs typeface="Arial" pitchFamily="34" charset="0"/>
              </a:endParaRPr>
            </a:p>
          </p:txBody>
        </p:sp>
        <p:sp>
          <p:nvSpPr>
            <p:cNvPr id="3077" name="Text Box 5"/>
            <p:cNvSpPr txBox="1">
              <a:spLocks noChangeArrowheads="1"/>
            </p:cNvSpPr>
            <p:nvPr/>
          </p:nvSpPr>
          <p:spPr bwMode="auto">
            <a:xfrm>
              <a:off x="2147" y="3532"/>
              <a:ext cx="5493" cy="3379"/>
            </a:xfrm>
            <a:prstGeom prst="rect">
              <a:avLst/>
            </a:prstGeom>
            <a:noFill/>
            <a:ln w="9525">
              <a:noFill/>
              <a:miter lim="800000"/>
              <a:headEnd/>
              <a:tailEnd/>
            </a:ln>
          </p:spPr>
          <p:txBody>
            <a:bodyPr vert="horz" wrap="square" lIns="91440" tIns="45720" rIns="91440" bIns="45720" numCol="1" anchor="t" anchorCtr="0" compatLnSpc="1">
              <a:prstTxWarp prst="textNoShape">
                <a:avLst/>
              </a:prstTxWarp>
              <a:spAutoFit/>
            </a:bodyPr>
            <a:lstStyle/>
            <a:p>
              <a:pPr marL="0" marR="0" lvl="0" indent="0" algn="just" defTabSz="914400" rtl="1" eaLnBrk="1" fontAlgn="base" latinLnBrk="0" hangingPunct="1">
                <a:lnSpc>
                  <a:spcPct val="200000"/>
                </a:lnSpc>
                <a:spcBef>
                  <a:spcPct val="0"/>
                </a:spcBef>
                <a:spcAft>
                  <a:spcPts val="1000"/>
                </a:spcAft>
                <a:buClrTx/>
                <a:buSzTx/>
                <a:buFontTx/>
                <a:buNone/>
                <a:tabLst/>
              </a:pPr>
              <a:r>
                <a:rPr kumimoji="0" lang="fa-IR" sz="2100" b="0" i="0" u="none" strike="noStrike" cap="none" normalizeH="0" baseline="0" dirty="0" smtClean="0">
                  <a:ln>
                    <a:noFill/>
                  </a:ln>
                  <a:solidFill>
                    <a:schemeClr val="tx1"/>
                  </a:solidFill>
                  <a:effectLst/>
                  <a:latin typeface="Calibri" pitchFamily="34" charset="0"/>
                  <a:ea typeface="Arial" pitchFamily="34" charset="0"/>
                  <a:cs typeface="B Traffic" pitchFamily="2" charset="-78"/>
                </a:rPr>
                <a:t>الف) بخش اندیشه  : کشف حقایق راعهده دار است </a:t>
              </a:r>
            </a:p>
            <a:p>
              <a:pPr marL="0" marR="0" lvl="0" indent="0" algn="just" defTabSz="914400" rtl="1" eaLnBrk="1" fontAlgn="base" latinLnBrk="0" hangingPunct="1">
                <a:lnSpc>
                  <a:spcPct val="200000"/>
                </a:lnSpc>
                <a:spcBef>
                  <a:spcPct val="0"/>
                </a:spcBef>
                <a:spcAft>
                  <a:spcPts val="1000"/>
                </a:spcAft>
                <a:buClrTx/>
                <a:buSzTx/>
                <a:buFontTx/>
                <a:buNone/>
                <a:tabLst/>
              </a:pPr>
              <a:r>
                <a:rPr kumimoji="0" lang="fa-IR" sz="2100" b="0" i="0" u="none" strike="noStrike" cap="none" normalizeH="0" baseline="0" dirty="0" smtClean="0">
                  <a:ln>
                    <a:noFill/>
                  </a:ln>
                  <a:solidFill>
                    <a:schemeClr val="tx1"/>
                  </a:solidFill>
                  <a:effectLst/>
                  <a:latin typeface="Calibri" pitchFamily="34" charset="0"/>
                  <a:ea typeface="Arial" pitchFamily="34" charset="0"/>
                  <a:cs typeface="B Traffic" pitchFamily="2" charset="-78"/>
                </a:rPr>
                <a:t>ب- حوزه صفات نفسانی  انسان: این صفت و این بعد انسان باعث ایجاد انگیزه و نیروی محرکه در اعمال رفتار را محسوب می شود</a:t>
              </a:r>
            </a:p>
            <a:p>
              <a:pPr marL="0" marR="0" lvl="0" indent="0" algn="just" defTabSz="914400" rtl="1" eaLnBrk="1" fontAlgn="base" latinLnBrk="0" hangingPunct="1">
                <a:lnSpc>
                  <a:spcPct val="200000"/>
                </a:lnSpc>
                <a:spcBef>
                  <a:spcPct val="0"/>
                </a:spcBef>
                <a:spcAft>
                  <a:spcPts val="1000"/>
                </a:spcAft>
                <a:buClrTx/>
                <a:buSzTx/>
                <a:buFontTx/>
                <a:buNone/>
                <a:tabLst/>
              </a:pPr>
              <a:r>
                <a:rPr kumimoji="0" lang="fa-IR" sz="2100" b="0" i="0" u="none" strike="noStrike" cap="none" normalizeH="0" baseline="0" dirty="0" smtClean="0">
                  <a:ln>
                    <a:noFill/>
                  </a:ln>
                  <a:solidFill>
                    <a:schemeClr val="tx1"/>
                  </a:solidFill>
                  <a:effectLst/>
                  <a:latin typeface="Calibri" pitchFamily="34" charset="0"/>
                  <a:ea typeface="Arial" pitchFamily="34" charset="0"/>
                  <a:cs typeface="B Traffic" pitchFamily="2" charset="-78"/>
                </a:rPr>
                <a:t>ج) حوزه رفتاری: مجموعه اعمالی که بواسطه اعتقادات از انسان سر می زند                           </a:t>
              </a:r>
              <a:endParaRPr kumimoji="0" lang="fa-IR" sz="2100" b="0" i="0" u="none" strike="noStrike" cap="none" normalizeH="0" baseline="0" dirty="0" smtClean="0">
                <a:ln>
                  <a:noFill/>
                </a:ln>
                <a:solidFill>
                  <a:schemeClr val="tx1"/>
                </a:solidFill>
                <a:effectLst/>
                <a:latin typeface="Arial" pitchFamily="34" charset="0"/>
                <a:cs typeface="Arial" pitchFamily="34" charset="0"/>
              </a:endParaRPr>
            </a:p>
          </p:txBody>
        </p:sp>
      </p:grpSp>
    </p:spTree>
  </p:cSld>
  <p:clrMapOvr>
    <a:masterClrMapping/>
  </p:clrMapOvr>
  <p:transition spd="slow">
    <p:strips/>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71480"/>
            <a:ext cx="8229600" cy="5554683"/>
          </a:xfrm>
        </p:spPr>
        <p:txBody>
          <a:bodyPr>
            <a:normAutofit fontScale="70000" lnSpcReduction="20000"/>
          </a:bodyPr>
          <a:lstStyle/>
          <a:p>
            <a:pPr marL="0" indent="0">
              <a:lnSpc>
                <a:spcPct val="210000"/>
              </a:lnSpc>
              <a:buNone/>
            </a:pPr>
            <a:r>
              <a:rPr lang="fa-IR" dirty="0"/>
              <a:t>ب) رابطه صفات نفسانی با رفتارها: این رابطه هم از دو منظر قابل توجه است  اولاً تاثیر صفات نفسانی بر روی رفتارها ثانیاً تاثیر عمل و رفتار بر روی صفات نفسانی </a:t>
            </a:r>
            <a:endParaRPr lang="en-US" dirty="0"/>
          </a:p>
          <a:p>
            <a:pPr marL="0" indent="0">
              <a:lnSpc>
                <a:spcPct val="210000"/>
              </a:lnSpc>
              <a:buNone/>
            </a:pPr>
            <a:r>
              <a:rPr lang="fa-IR" dirty="0"/>
              <a:t>اولاً : هر یک از حالات و ملکات نفسانی رفتار خاص را می طلبد </a:t>
            </a:r>
            <a:endParaRPr lang="en-US" dirty="0"/>
          </a:p>
          <a:p>
            <a:pPr marL="0" indent="0">
              <a:lnSpc>
                <a:spcPct val="210000"/>
              </a:lnSpc>
              <a:buNone/>
            </a:pPr>
            <a:r>
              <a:rPr lang="fa-IR" dirty="0"/>
              <a:t>ثانیاً تکرار یک عمل و رفتار در ایجاد صفت و ملکه نفسانی تاثیر به سزایی دارد </a:t>
            </a:r>
            <a:endParaRPr lang="en-US" dirty="0"/>
          </a:p>
          <a:p>
            <a:pPr marL="0" indent="0">
              <a:lnSpc>
                <a:spcPct val="210000"/>
              </a:lnSpc>
              <a:buNone/>
            </a:pPr>
            <a:r>
              <a:rPr lang="fa-IR" dirty="0"/>
              <a:t>ج) رابطه اندیشه و عمل : علم و آگاهی مقدمه عمل است یا میوه اندیشه عمل است </a:t>
            </a:r>
            <a:endParaRPr lang="en-US" dirty="0"/>
          </a:p>
          <a:p>
            <a:pPr marL="0" indent="0">
              <a:lnSpc>
                <a:spcPct val="210000"/>
              </a:lnSpc>
              <a:buNone/>
            </a:pPr>
            <a:r>
              <a:rPr lang="fa-IR" dirty="0"/>
              <a:t>البته به تنهایی علم و آگاهی منجر به عمل نمی شود لازم است انگیزه و شوق ضمیمه آن گردد </a:t>
            </a:r>
            <a:endParaRPr lang="en-US" dirty="0"/>
          </a:p>
        </p:txBody>
      </p:sp>
    </p:spTree>
  </p:cSld>
  <p:clrMapOvr>
    <a:masterClrMapping/>
  </p:clrMapOvr>
  <p:transition spd="slow">
    <p:strips/>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85728"/>
            <a:ext cx="8229600" cy="6215106"/>
          </a:xfrm>
        </p:spPr>
        <p:txBody>
          <a:bodyPr>
            <a:normAutofit/>
          </a:bodyPr>
          <a:lstStyle/>
          <a:p>
            <a:pPr marL="0" indent="0">
              <a:lnSpc>
                <a:spcPct val="200000"/>
              </a:lnSpc>
              <a:buNone/>
            </a:pPr>
            <a:r>
              <a:rPr lang="fa-IR" sz="2400" dirty="0"/>
              <a:t>نتیجه گیری : ابعاد سه گانه وجودی شان به مشابه یک وجود هستند که همگام عمل می کنند یعنی یک نظام الخلاقی اولاً هر سه حوزه را تحت پوشش قرار می دهد ثانیاً پیوسته تاثیر و تأثر حوزه های سه گانه را مد نظر دارد </a:t>
            </a:r>
            <a:endParaRPr lang="en-US" sz="2400" dirty="0"/>
          </a:p>
          <a:p>
            <a:pPr marL="0" indent="0">
              <a:lnSpc>
                <a:spcPct val="200000"/>
              </a:lnSpc>
              <a:buNone/>
            </a:pPr>
            <a:r>
              <a:rPr lang="fa-IR" sz="2400" dirty="0"/>
              <a:t>مفاهیم اخلاقی: فضائل و رذائلی اخلاقی بصورت یک صنعت و ملکه نفسانی در کل زندگی انسان تاثیر می گذارد که برخی فقط نقش هدایت گری دارند ( ایمان ) </a:t>
            </a:r>
            <a:endParaRPr lang="en-US" sz="2400" dirty="0"/>
          </a:p>
          <a:p>
            <a:pPr marL="0" indent="0">
              <a:lnSpc>
                <a:spcPct val="200000"/>
              </a:lnSpc>
              <a:buNone/>
            </a:pPr>
            <a:r>
              <a:rPr lang="fa-IR" sz="2400" dirty="0"/>
              <a:t>و برخی دیگر خود عمل کننده هستند و آثار خاصی را در رفتار انسان می گذارند </a:t>
            </a:r>
            <a:endParaRPr lang="en-US" sz="2400" dirty="0"/>
          </a:p>
        </p:txBody>
      </p:sp>
    </p:spTree>
  </p:cSld>
  <p:clrMapOvr>
    <a:masterClrMapping/>
  </p:clrMapOvr>
  <p:transition spd="slow">
    <p:strips/>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85720" y="1600200"/>
            <a:ext cx="8229600" cy="3900502"/>
          </a:xfrm>
        </p:spPr>
        <p:txBody>
          <a:bodyPr>
            <a:normAutofit/>
          </a:bodyPr>
          <a:lstStyle/>
          <a:p>
            <a:pPr marL="0" indent="0" algn="ctr">
              <a:lnSpc>
                <a:spcPct val="200000"/>
              </a:lnSpc>
              <a:buNone/>
            </a:pPr>
            <a:r>
              <a:rPr lang="fa-IR" dirty="0"/>
              <a:t>ساختارکلی مفاهیم حوزه های </a:t>
            </a:r>
            <a:r>
              <a:rPr lang="fa-IR" dirty="0" smtClean="0"/>
              <a:t>اخلاقی</a:t>
            </a:r>
          </a:p>
          <a:p>
            <a:pPr marL="0" indent="0" algn="ctr">
              <a:lnSpc>
                <a:spcPct val="200000"/>
              </a:lnSpc>
              <a:buNone/>
            </a:pPr>
            <a:endParaRPr lang="en-US" dirty="0"/>
          </a:p>
          <a:p>
            <a:pPr marL="0" indent="0">
              <a:lnSpc>
                <a:spcPct val="200000"/>
              </a:lnSpc>
              <a:buNone/>
            </a:pPr>
            <a:r>
              <a:rPr lang="fa-IR" sz="2400" dirty="0"/>
              <a:t>صنعت نفسانی هدایت گر ( ایمان ) </a:t>
            </a:r>
            <a:r>
              <a:rPr lang="en-US" sz="2400" dirty="0">
                <a:sym typeface="Wingdings"/>
              </a:rPr>
              <a:t></a:t>
            </a:r>
            <a:r>
              <a:rPr lang="en-US" sz="2400" dirty="0"/>
              <a:t> </a:t>
            </a:r>
            <a:r>
              <a:rPr lang="fa-IR" sz="2400" dirty="0"/>
              <a:t>صفات نفسانی عمل کننده </a:t>
            </a:r>
            <a:r>
              <a:rPr lang="en-US" sz="2400" dirty="0">
                <a:sym typeface="Wingdings"/>
              </a:rPr>
              <a:t></a:t>
            </a:r>
            <a:r>
              <a:rPr lang="fa-IR" sz="2400" dirty="0"/>
              <a:t> حوزه های رفتاری </a:t>
            </a:r>
            <a:r>
              <a:rPr lang="en-US" sz="2400" dirty="0">
                <a:sym typeface="Wingdings"/>
              </a:rPr>
              <a:t></a:t>
            </a:r>
            <a:r>
              <a:rPr lang="fa-IR" sz="2400" dirty="0"/>
              <a:t> مقام خلیفه الهی ( قرب الهی ) </a:t>
            </a:r>
            <a:endParaRPr lang="en-US" sz="2400" dirty="0"/>
          </a:p>
          <a:p>
            <a:pPr marL="0" indent="0">
              <a:lnSpc>
                <a:spcPct val="200000"/>
              </a:lnSpc>
              <a:buNone/>
            </a:pPr>
            <a:endParaRPr lang="fa-IR" sz="2400" dirty="0"/>
          </a:p>
        </p:txBody>
      </p:sp>
    </p:spTree>
  </p:cSld>
  <p:clrMapOvr>
    <a:masterClrMapping/>
  </p:clrMapOvr>
  <p:transition spd="slow">
    <p:strips/>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71480"/>
            <a:ext cx="8229600" cy="5554683"/>
          </a:xfrm>
        </p:spPr>
        <p:txBody>
          <a:bodyPr>
            <a:normAutofit fontScale="85000" lnSpcReduction="10000"/>
          </a:bodyPr>
          <a:lstStyle/>
          <a:p>
            <a:pPr marL="0" indent="0">
              <a:lnSpc>
                <a:spcPct val="200000"/>
              </a:lnSpc>
              <a:buNone/>
            </a:pPr>
            <a:r>
              <a:rPr lang="fa-IR" dirty="0"/>
              <a:t>فصل اول: صفات نفسانی هدایت گر : ( ایمان ) </a:t>
            </a:r>
            <a:endParaRPr lang="en-US" dirty="0"/>
          </a:p>
          <a:p>
            <a:pPr marL="0" indent="0">
              <a:lnSpc>
                <a:spcPct val="200000"/>
              </a:lnSpc>
              <a:buNone/>
            </a:pPr>
            <a:r>
              <a:rPr lang="fa-IR" dirty="0"/>
              <a:t>صفات نفسانی هدایت گر یا ( هدایت کننده بسوی فضایل است یا هدایت کننده بسوی رذایل ) هر اندازه به جنبه مادی بپردازیم ناچاریم از جنبه معنوی غافل شویم توجه به معنویات باعث پیشرفت در فضایل است </a:t>
            </a:r>
            <a:endParaRPr lang="en-US" dirty="0"/>
          </a:p>
          <a:p>
            <a:pPr marL="0" indent="0">
              <a:lnSpc>
                <a:spcPct val="200000"/>
              </a:lnSpc>
              <a:buNone/>
            </a:pPr>
            <a:r>
              <a:rPr lang="fa-IR" dirty="0"/>
              <a:t>مفاهیم تعیین و ایمان از اصلی ترین مفاهیمی است که بعنوان صفت نفسانی نیکو مطرح است می باشد </a:t>
            </a:r>
            <a:endParaRPr lang="en-US" dirty="0"/>
          </a:p>
          <a:p>
            <a:pPr marL="0" indent="0">
              <a:lnSpc>
                <a:spcPct val="200000"/>
              </a:lnSpc>
              <a:buNone/>
            </a:pPr>
            <a:endParaRPr lang="fa-IR" dirty="0"/>
          </a:p>
        </p:txBody>
      </p:sp>
    </p:spTree>
  </p:cSld>
  <p:clrMapOvr>
    <a:masterClrMapping/>
  </p:clrMapOvr>
  <p:transition spd="slow">
    <p:strips/>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14356"/>
            <a:ext cx="8229600" cy="5411807"/>
          </a:xfrm>
        </p:spPr>
        <p:txBody>
          <a:bodyPr>
            <a:normAutofit/>
          </a:bodyPr>
          <a:lstStyle/>
          <a:p>
            <a:pPr marL="0" indent="0">
              <a:lnSpc>
                <a:spcPct val="200000"/>
              </a:lnSpc>
              <a:buNone/>
            </a:pPr>
            <a:r>
              <a:rPr lang="fa-IR" sz="2400" dirty="0"/>
              <a:t>تعیین در خدمت ایمان است </a:t>
            </a:r>
            <a:endParaRPr lang="en-US" sz="2400" dirty="0"/>
          </a:p>
          <a:p>
            <a:pPr marL="0" indent="0">
              <a:lnSpc>
                <a:spcPct val="200000"/>
              </a:lnSpc>
              <a:buNone/>
            </a:pPr>
            <a:r>
              <a:rPr lang="fa-IR" sz="2400" dirty="0"/>
              <a:t>ایمان: عالیترین صفت نفسانی هدایت گر است بهمین جهت در تحصیل ایمان ( علم و تعیین ) فراوان تاکید شده است و جهل – شک و حیرت – جربزه  ( با جسارت تمام مرتکب خلاف شدن ) و خاطرات نفسانی نکوهیده و وسوسه های شیطانی که موانع</a:t>
            </a:r>
          </a:p>
        </p:txBody>
      </p:sp>
    </p:spTree>
  </p:cSld>
  <p:clrMapOvr>
    <a:masterClrMapping/>
  </p:clrMapOvr>
  <p:transition spd="slow">
    <p:strips/>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69" name="Rectangle 1"/>
          <p:cNvSpPr>
            <a:spLocks noChangeArrowheads="1"/>
          </p:cNvSpPr>
          <p:nvPr/>
        </p:nvSpPr>
        <p:spPr bwMode="auto">
          <a:xfrm>
            <a:off x="285720" y="285728"/>
            <a:ext cx="7358114" cy="647484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271463" marR="0" lvl="0" indent="-271463" algn="r" defTabSz="914400" rtl="1" eaLnBrk="1" fontAlgn="base" latinLnBrk="0" hangingPunct="1">
              <a:lnSpc>
                <a:spcPct val="200000"/>
              </a:lnSpc>
              <a:spcBef>
                <a:spcPct val="0"/>
              </a:spcBef>
              <a:spcAft>
                <a:spcPct val="0"/>
              </a:spcAft>
              <a:buClrTx/>
              <a:buSzTx/>
              <a:buFont typeface="+mj-lt"/>
              <a:buAutoNum type="arabicPeriod"/>
            </a:pPr>
            <a:r>
              <a:rPr kumimoji="0" lang="fa-IR" sz="2100" b="0" i="0" u="none" strike="noStrike" cap="none" normalizeH="0" baseline="0" dirty="0" smtClean="0">
                <a:ln>
                  <a:noFill/>
                </a:ln>
                <a:solidFill>
                  <a:schemeClr val="tx1"/>
                </a:solidFill>
                <a:effectLst/>
                <a:latin typeface="Arial" pitchFamily="34" charset="0"/>
                <a:ea typeface="Times New Roman" pitchFamily="18" charset="0"/>
                <a:cs typeface="B Traffic" pitchFamily="2" charset="-78"/>
              </a:rPr>
              <a:t>ایمان را خیر- جایگاه مؤمن بسته به ایمان اوست </a:t>
            </a:r>
            <a:endParaRPr kumimoji="0" lang="en-US" sz="2100" b="0" i="0" u="none" strike="noStrike" cap="none" normalizeH="0" baseline="0" dirty="0" smtClean="0">
              <a:ln>
                <a:noFill/>
              </a:ln>
              <a:solidFill>
                <a:schemeClr val="tx1"/>
              </a:solidFill>
              <a:effectLst/>
              <a:latin typeface="Arial" pitchFamily="34" charset="0"/>
              <a:cs typeface="Arial" pitchFamily="34" charset="0"/>
            </a:endParaRPr>
          </a:p>
          <a:p>
            <a:pPr marL="271463" marR="0" lvl="0" indent="-271463" algn="r" defTabSz="914400" rtl="1" eaLnBrk="0" fontAlgn="base" latinLnBrk="0" hangingPunct="0">
              <a:lnSpc>
                <a:spcPct val="200000"/>
              </a:lnSpc>
              <a:spcBef>
                <a:spcPct val="0"/>
              </a:spcBef>
              <a:spcAft>
                <a:spcPct val="0"/>
              </a:spcAft>
              <a:buClrTx/>
              <a:buSzTx/>
              <a:buFont typeface="+mj-lt"/>
              <a:buAutoNum type="arabicPeriod"/>
            </a:pPr>
            <a:r>
              <a:rPr kumimoji="0" lang="fa-IR" sz="2100" b="0" i="0" u="none" strike="noStrike" cap="none" normalizeH="0" baseline="0" dirty="0" smtClean="0">
                <a:ln>
                  <a:noFill/>
                </a:ln>
                <a:solidFill>
                  <a:schemeClr val="tx1"/>
                </a:solidFill>
                <a:effectLst/>
                <a:latin typeface="Arial" pitchFamily="34" charset="0"/>
                <a:ea typeface="Times New Roman" pitchFamily="18" charset="0"/>
                <a:cs typeface="B Traffic" pitchFamily="2" charset="-78"/>
              </a:rPr>
              <a:t>ماهیت ایمان: ایمان: اولاً تصدیق و اذعان قلبی به یک امر ثانیاً جایگاه تحقق ایمان نفس و قلب است ثالثاً نسبت میان اسلام و ایمان عموم و حصوص مطلق است یعنی هر مومنی مسلمان اما ممکن است هر مسلمانی مؤمن نباشد </a:t>
            </a:r>
            <a:endParaRPr kumimoji="0" lang="en-US" sz="2100" b="0" i="0" u="none" strike="noStrike" cap="none" normalizeH="0" baseline="0" dirty="0" smtClean="0">
              <a:ln>
                <a:noFill/>
              </a:ln>
              <a:solidFill>
                <a:schemeClr val="tx1"/>
              </a:solidFill>
              <a:effectLst/>
              <a:latin typeface="Arial" pitchFamily="34" charset="0"/>
              <a:cs typeface="Arial" pitchFamily="34" charset="0"/>
            </a:endParaRPr>
          </a:p>
          <a:p>
            <a:pPr marL="271463" marR="0" lvl="0" indent="-271463" algn="r" defTabSz="914400" rtl="1" eaLnBrk="0" fontAlgn="base" latinLnBrk="0" hangingPunct="0">
              <a:lnSpc>
                <a:spcPct val="200000"/>
              </a:lnSpc>
              <a:spcBef>
                <a:spcPct val="0"/>
              </a:spcBef>
              <a:spcAft>
                <a:spcPct val="0"/>
              </a:spcAft>
              <a:buClrTx/>
              <a:buSzTx/>
              <a:buFont typeface="+mj-lt"/>
              <a:buAutoNum type="arabicPeriod"/>
            </a:pPr>
            <a:r>
              <a:rPr kumimoji="0" lang="fa-IR" sz="2100" b="0" i="0" u="none" strike="noStrike" cap="none" normalizeH="0" baseline="0" dirty="0" smtClean="0">
                <a:ln>
                  <a:noFill/>
                </a:ln>
                <a:solidFill>
                  <a:schemeClr val="tx1"/>
                </a:solidFill>
                <a:effectLst/>
                <a:latin typeface="Arial" pitchFamily="34" charset="0"/>
                <a:ea typeface="Times New Roman" pitchFamily="18" charset="0"/>
                <a:cs typeface="B Traffic" pitchFamily="2" charset="-78"/>
              </a:rPr>
              <a:t>اصفاف و درجات ایمان اولاً ایمان یا مستقر ( ثابت و ماندگار  است یا ( مستورع و عاریتی قبل از مرگ خدا از انسان می گیرد ثانیاً ایمان دارای مراتب و درجات است تا جائیکه گفته شده ایمان ده درجه است که باید پله پله طی شود مقدار به درجه هشتم ابوذر به درجه نهم سلمان به درجه دهم رسید </a:t>
            </a:r>
            <a:endParaRPr kumimoji="0" lang="fa-IR" sz="2100" b="0" i="0" u="none" strike="noStrike" cap="none" normalizeH="0" baseline="0" dirty="0" smtClean="0">
              <a:ln>
                <a:noFill/>
              </a:ln>
              <a:solidFill>
                <a:schemeClr val="tx1"/>
              </a:solidFill>
              <a:effectLst/>
              <a:latin typeface="Arial" pitchFamily="34" charset="0"/>
              <a:cs typeface="Arial" pitchFamily="34" charset="0"/>
            </a:endParaRPr>
          </a:p>
        </p:txBody>
      </p:sp>
      <p:sp>
        <p:nvSpPr>
          <p:cNvPr id="83970" name="AutoShape 2"/>
          <p:cNvSpPr>
            <a:spLocks/>
          </p:cNvSpPr>
          <p:nvPr/>
        </p:nvSpPr>
        <p:spPr bwMode="auto">
          <a:xfrm>
            <a:off x="7643834" y="500042"/>
            <a:ext cx="242886" cy="6143668"/>
          </a:xfrm>
          <a:prstGeom prst="rightBrace">
            <a:avLst>
              <a:gd name="adj1" fmla="val 99132"/>
              <a:gd name="adj2" fmla="val 50000"/>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fa-IR"/>
          </a:p>
        </p:txBody>
      </p:sp>
      <p:sp>
        <p:nvSpPr>
          <p:cNvPr id="6" name="TextBox 5"/>
          <p:cNvSpPr txBox="1"/>
          <p:nvPr/>
        </p:nvSpPr>
        <p:spPr>
          <a:xfrm>
            <a:off x="7943341" y="3272853"/>
            <a:ext cx="843501" cy="584775"/>
          </a:xfrm>
          <a:prstGeom prst="rect">
            <a:avLst/>
          </a:prstGeom>
          <a:noFill/>
        </p:spPr>
        <p:txBody>
          <a:bodyPr wrap="none" rtlCol="1">
            <a:spAutoFit/>
          </a:bodyPr>
          <a:lstStyle/>
          <a:p>
            <a:r>
              <a:rPr lang="fa-IR" sz="3200" dirty="0"/>
              <a:t>ایمان</a:t>
            </a:r>
          </a:p>
        </p:txBody>
      </p:sp>
    </p:spTree>
  </p:cSld>
  <p:clrMapOvr>
    <a:masterClrMapping/>
  </p:clrMapOvr>
  <p:transition spd="slow">
    <p:strips/>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85728"/>
            <a:ext cx="8229600" cy="5840435"/>
          </a:xfrm>
        </p:spPr>
        <p:txBody>
          <a:bodyPr>
            <a:normAutofit fontScale="92500" lnSpcReduction="10000"/>
          </a:bodyPr>
          <a:lstStyle/>
          <a:p>
            <a:pPr marL="457200" indent="-457200">
              <a:lnSpc>
                <a:spcPct val="200000"/>
              </a:lnSpc>
              <a:buNone/>
            </a:pPr>
            <a:r>
              <a:rPr lang="fa-IR" sz="2400" dirty="0" smtClean="0"/>
              <a:t>4- متعلقات </a:t>
            </a:r>
            <a:r>
              <a:rPr lang="fa-IR" sz="2400" dirty="0"/>
              <a:t>ایمان: یعنی چیزهایی که موجبات هدایت به فضایل اخلاقی رافراهم می </a:t>
            </a:r>
            <a:r>
              <a:rPr lang="fa-IR" sz="2400" dirty="0" smtClean="0"/>
              <a:t>کند</a:t>
            </a:r>
          </a:p>
          <a:p>
            <a:pPr marL="358775" indent="-358775">
              <a:lnSpc>
                <a:spcPct val="200000"/>
              </a:lnSpc>
              <a:buNone/>
            </a:pPr>
            <a:r>
              <a:rPr lang="fa-IR" sz="2400" dirty="0"/>
              <a:t>که عبارتند از </a:t>
            </a:r>
            <a:endParaRPr lang="en-US" sz="2400" dirty="0"/>
          </a:p>
          <a:p>
            <a:pPr marL="358775" indent="-358775">
              <a:lnSpc>
                <a:spcPct val="200000"/>
              </a:lnSpc>
              <a:buNone/>
            </a:pPr>
            <a:r>
              <a:rPr lang="fa-IR" sz="2400" dirty="0" smtClean="0"/>
              <a:t>الف</a:t>
            </a:r>
            <a:r>
              <a:rPr lang="fa-IR" sz="2400" dirty="0"/>
              <a:t>) ایمان به عالم عیب 	ب) ایمان به خدا و یگانه او </a:t>
            </a:r>
            <a:endParaRPr lang="en-US" sz="2400" dirty="0"/>
          </a:p>
          <a:p>
            <a:pPr marL="358775" indent="-358775">
              <a:lnSpc>
                <a:spcPct val="200000"/>
              </a:lnSpc>
              <a:buNone/>
            </a:pPr>
            <a:r>
              <a:rPr lang="fa-IR" sz="2400" dirty="0"/>
              <a:t>ج) ایمان به معاد و چگونگی آن </a:t>
            </a:r>
            <a:endParaRPr lang="en-US" sz="2400" dirty="0"/>
          </a:p>
          <a:p>
            <a:pPr marL="358775" indent="-358775">
              <a:lnSpc>
                <a:spcPct val="200000"/>
              </a:lnSpc>
              <a:buNone/>
            </a:pPr>
            <a:r>
              <a:rPr lang="fa-IR" sz="2400" dirty="0"/>
              <a:t>د) ایمان به رسالت انبیاء وکتب آسمانی </a:t>
            </a:r>
            <a:endParaRPr lang="en-US" sz="2400" dirty="0"/>
          </a:p>
          <a:p>
            <a:pPr marL="358775" indent="-358775">
              <a:lnSpc>
                <a:spcPct val="200000"/>
              </a:lnSpc>
              <a:buNone/>
            </a:pPr>
            <a:r>
              <a:rPr lang="fa-IR" sz="2400" dirty="0"/>
              <a:t>هـ) ایمان به امامت و امامان </a:t>
            </a:r>
            <a:endParaRPr lang="en-US" sz="2400" dirty="0"/>
          </a:p>
          <a:p>
            <a:pPr marL="358775" indent="-358775">
              <a:lnSpc>
                <a:spcPct val="200000"/>
              </a:lnSpc>
              <a:buNone/>
            </a:pPr>
            <a:r>
              <a:rPr lang="fa-IR" sz="2400" dirty="0" smtClean="0"/>
              <a:t>5- </a:t>
            </a:r>
            <a:r>
              <a:rPr lang="fa-IR" sz="2400" dirty="0"/>
              <a:t>شرط ایمان : انجام عمل نیک عمل صالح و پسندیده ووالعصر ان الانسانن نهی خسر الا الذین امنوا و عملوا الصالحات </a:t>
            </a:r>
            <a:endParaRPr lang="en-US" sz="2400" dirty="0"/>
          </a:p>
          <a:p>
            <a:pPr marL="358775" indent="-358775">
              <a:lnSpc>
                <a:spcPct val="200000"/>
              </a:lnSpc>
              <a:buFont typeface="+mj-lt"/>
              <a:buAutoNum type="arabicPeriod"/>
            </a:pPr>
            <a:endParaRPr lang="en-US" sz="2400" dirty="0"/>
          </a:p>
          <a:p>
            <a:pPr marL="358775" indent="-358775">
              <a:lnSpc>
                <a:spcPct val="200000"/>
              </a:lnSpc>
              <a:buFont typeface="+mj-lt"/>
              <a:buAutoNum type="arabicPeriod"/>
            </a:pPr>
            <a:endParaRPr lang="fa-IR" sz="2400" dirty="0"/>
          </a:p>
        </p:txBody>
      </p:sp>
    </p:spTree>
  </p:cSld>
  <p:clrMapOvr>
    <a:masterClrMapping/>
  </p:clrMapOvr>
  <p:transition spd="slow">
    <p:strips/>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85794"/>
            <a:ext cx="8229600" cy="5000660"/>
          </a:xfrm>
        </p:spPr>
        <p:txBody>
          <a:bodyPr>
            <a:normAutofit fontScale="70000" lnSpcReduction="20000"/>
          </a:bodyPr>
          <a:lstStyle/>
          <a:p>
            <a:pPr marL="0" indent="0">
              <a:lnSpc>
                <a:spcPct val="200000"/>
              </a:lnSpc>
              <a:buNone/>
            </a:pPr>
            <a:r>
              <a:rPr lang="fa-IR" dirty="0"/>
              <a:t>6-  اسباب ایمان : یعنی چه جیزهایی موجب پیدایش ثبات و کمال ایمان می شود بخشی ماهیت معرفتی دارند مثل علم و عقل فقاهت در دین اینها مقدمات نظری ایمان هستند دسته ای دیگر نوعی صفت و ملکه نفسانی مانند تقوا- دوستی و دشمنی در راه خدا- صبر – حلم توکل، رضا ، و.... و پاره ای مربوط به حوزه رفتار است مثل انفاق ،، اهتمام به نماز احسان به دیگر خودداری از گناهان و.... </a:t>
            </a:r>
            <a:endParaRPr lang="en-US" dirty="0"/>
          </a:p>
          <a:p>
            <a:pPr marL="0" indent="0">
              <a:lnSpc>
                <a:spcPct val="200000"/>
              </a:lnSpc>
              <a:buNone/>
            </a:pPr>
            <a:r>
              <a:rPr lang="fa-IR" dirty="0"/>
              <a:t>7- آثار و فواید ایمان: الف) آرامش روحی ب) روشن بینی ج) توکل به خداوند  د) برکات دینوی  هـ) انجام عمل نیک و) محبوبیت بین مردم  ز) فلاح و رستگاری </a:t>
            </a:r>
            <a:r>
              <a:rPr lang="fa-IR" dirty="0" smtClean="0"/>
              <a:t>اخروی</a:t>
            </a:r>
            <a:endParaRPr lang="en-US" dirty="0"/>
          </a:p>
        </p:txBody>
      </p:sp>
    </p:spTree>
  </p:cSld>
  <p:clrMapOvr>
    <a:masterClrMapping/>
  </p:clrMapOvr>
  <p:transition spd="slow">
    <p:strips/>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57166"/>
            <a:ext cx="8229600" cy="6072230"/>
          </a:xfrm>
        </p:spPr>
        <p:txBody>
          <a:bodyPr>
            <a:normAutofit fontScale="70000" lnSpcReduction="20000"/>
          </a:bodyPr>
          <a:lstStyle/>
          <a:p>
            <a:pPr marL="0" indent="0">
              <a:lnSpc>
                <a:spcPct val="200000"/>
              </a:lnSpc>
              <a:buNone/>
            </a:pPr>
            <a:r>
              <a:rPr lang="fa-IR" dirty="0" smtClean="0"/>
              <a:t>8- آفات و موانع ایمان: </a:t>
            </a:r>
          </a:p>
          <a:p>
            <a:pPr marL="0" indent="0">
              <a:lnSpc>
                <a:spcPct val="200000"/>
              </a:lnSpc>
              <a:buNone/>
            </a:pPr>
            <a:r>
              <a:rPr lang="fa-IR" dirty="0"/>
              <a:t>الف) جهل ( بسیط و مرکب ) ب ) شک و حیرت البته شک ابتدایی میتواند باپه تعیین باشد اما شک بعنوان مقصد نامطلوب است و از رذائل اخلاقی و از آفات بزرگ تعیین و ایمان است  ج) خاطرات نفسانی و وسوسه ای شیطانی خاطره که به قلب انسان می افتد اگر به شر دعوت کند وسوسه و اگر به خیر الهام </a:t>
            </a:r>
            <a:endParaRPr lang="en-US" dirty="0"/>
          </a:p>
          <a:p>
            <a:pPr marL="0" indent="0">
              <a:lnSpc>
                <a:spcPct val="200000"/>
              </a:lnSpc>
              <a:buNone/>
            </a:pPr>
            <a:r>
              <a:rPr lang="fa-IR" dirty="0"/>
              <a:t>د) وسواس علمی: افراط دقت وکنکاش عقلانی که ممکن است را دچار سفسطه کند که به هلاکت و نابودی می رساند </a:t>
            </a:r>
            <a:endParaRPr lang="en-US" dirty="0"/>
          </a:p>
          <a:p>
            <a:pPr marL="0" indent="0">
              <a:lnSpc>
                <a:spcPct val="200000"/>
              </a:lnSpc>
              <a:buNone/>
            </a:pPr>
            <a:r>
              <a:rPr lang="fa-IR" dirty="0"/>
              <a:t>هـ) کفر و شرک : که در مقابل ایمان و توحید قرار دارند از آفات و موانع ایمان هستند </a:t>
            </a:r>
            <a:endParaRPr lang="en-US" dirty="0"/>
          </a:p>
          <a:p>
            <a:pPr marL="0" indent="0">
              <a:lnSpc>
                <a:spcPct val="200000"/>
              </a:lnSpc>
              <a:buNone/>
            </a:pPr>
            <a:endParaRPr lang="fa-IR" dirty="0"/>
          </a:p>
        </p:txBody>
      </p:sp>
    </p:spTree>
  </p:cSld>
  <p:clrMapOvr>
    <a:masterClrMapping/>
  </p:clrMapOvr>
  <p:transition spd="slow">
    <p:strips/>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57166"/>
            <a:ext cx="8229600" cy="5768997"/>
          </a:xfrm>
        </p:spPr>
        <p:txBody>
          <a:bodyPr>
            <a:normAutofit fontScale="70000" lnSpcReduction="20000"/>
          </a:bodyPr>
          <a:lstStyle/>
          <a:p>
            <a:pPr>
              <a:lnSpc>
                <a:spcPct val="210000"/>
              </a:lnSpc>
              <a:buNone/>
            </a:pPr>
            <a:r>
              <a:rPr lang="fa-IR" dirty="0"/>
              <a:t>صفات نفسانی عمل کننده  ( 1) گروه دوم از صفات نفسانی تحت عنوان نیروهای عمل کننده هستند </a:t>
            </a:r>
            <a:endParaRPr lang="en-US" dirty="0"/>
          </a:p>
          <a:p>
            <a:pPr>
              <a:lnSpc>
                <a:spcPct val="210000"/>
              </a:lnSpc>
              <a:buNone/>
            </a:pPr>
            <a:r>
              <a:rPr lang="fa-IR" dirty="0"/>
              <a:t>اینگونه صفات در اخلاق اسلامی به قوه غضیه و شهویه تعبیر می شود </a:t>
            </a:r>
            <a:endParaRPr lang="en-US" dirty="0"/>
          </a:p>
          <a:p>
            <a:pPr>
              <a:lnSpc>
                <a:spcPct val="210000"/>
              </a:lnSpc>
              <a:buNone/>
            </a:pPr>
            <a:r>
              <a:rPr lang="fa-IR" dirty="0"/>
              <a:t>تقسیم بندی به صفات نفسانی عمل کننده :</a:t>
            </a:r>
            <a:endParaRPr lang="en-US" dirty="0"/>
          </a:p>
          <a:p>
            <a:pPr>
              <a:lnSpc>
                <a:spcPct val="210000"/>
              </a:lnSpc>
              <a:buNone/>
            </a:pPr>
            <a:r>
              <a:rPr lang="fa-IR" dirty="0"/>
              <a:t>1- صفات که به جهت گیری درونی انسان نسبت به خدا ناظر است مثل توکل ، رضا ، تسلیم صفات کبر </a:t>
            </a:r>
            <a:endParaRPr lang="en-US" dirty="0"/>
          </a:p>
          <a:p>
            <a:pPr>
              <a:lnSpc>
                <a:spcPct val="210000"/>
              </a:lnSpc>
              <a:buNone/>
            </a:pPr>
            <a:r>
              <a:rPr lang="fa-IR" dirty="0"/>
              <a:t>2- جهت گیری درونی انسان نسبت به معاد ناظر است مثل حدف و رجا فتوط ناامیدی </a:t>
            </a:r>
            <a:endParaRPr lang="en-US" dirty="0"/>
          </a:p>
          <a:p>
            <a:pPr>
              <a:lnSpc>
                <a:spcPct val="210000"/>
              </a:lnSpc>
              <a:buNone/>
            </a:pPr>
            <a:r>
              <a:rPr lang="fa-IR" dirty="0"/>
              <a:t>3- جهت گیری ما نسبت به خودمان مثل عجب ( غرور) افتخار و عفت نفس ، عصبیت </a:t>
            </a:r>
            <a:endParaRPr lang="en-US" dirty="0"/>
          </a:p>
          <a:p>
            <a:pPr>
              <a:lnSpc>
                <a:spcPct val="210000"/>
              </a:lnSpc>
              <a:buNone/>
            </a:pPr>
            <a:endParaRPr lang="fa-IR" dirty="0"/>
          </a:p>
        </p:txBody>
      </p:sp>
    </p:spTree>
  </p:cSld>
  <p:clrMapOvr>
    <a:masterClrMapping/>
  </p:clrMapOvr>
  <p:transition spd="slow">
    <p:strips/>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57166"/>
            <a:ext cx="8229600" cy="5768997"/>
          </a:xfrm>
        </p:spPr>
        <p:txBody>
          <a:bodyPr>
            <a:normAutofit fontScale="77500" lnSpcReduction="20000"/>
          </a:bodyPr>
          <a:lstStyle/>
          <a:p>
            <a:pPr>
              <a:lnSpc>
                <a:spcPct val="200000"/>
              </a:lnSpc>
              <a:buNone/>
            </a:pPr>
            <a:r>
              <a:rPr lang="fa-IR" dirty="0"/>
              <a:t>4-جهت گیری نسبت به آینده آرزو تسویف ، عجله همیت </a:t>
            </a:r>
            <a:endParaRPr lang="en-US" dirty="0"/>
          </a:p>
          <a:p>
            <a:pPr>
              <a:lnSpc>
                <a:spcPct val="200000"/>
              </a:lnSpc>
              <a:buNone/>
            </a:pPr>
            <a:r>
              <a:rPr lang="fa-IR" dirty="0"/>
              <a:t>5- جهت گیری نسبت به مواهب دنیا مثل زهد ، حرص حسرت، قناعت </a:t>
            </a:r>
            <a:endParaRPr lang="en-US" dirty="0"/>
          </a:p>
          <a:p>
            <a:pPr>
              <a:lnSpc>
                <a:spcPct val="200000"/>
              </a:lnSpc>
              <a:buNone/>
            </a:pPr>
            <a:r>
              <a:rPr lang="fa-IR" dirty="0"/>
              <a:t>6- جهت گیری نسبت به دیگران مثل خیرخواهی ،حسادت ، حقد کینه ، انصاف </a:t>
            </a:r>
            <a:endParaRPr lang="en-US" dirty="0"/>
          </a:p>
          <a:p>
            <a:pPr>
              <a:lnSpc>
                <a:spcPct val="200000"/>
              </a:lnSpc>
              <a:buNone/>
            </a:pPr>
            <a:r>
              <a:rPr lang="fa-IR" dirty="0"/>
              <a:t>7- صفاتی که بیانگر آرامش طبیعی کفر است ( جهت گیری بازدارنده نقش) مثل سکون و وقار عفت و حیاء </a:t>
            </a:r>
            <a:endParaRPr lang="en-US" dirty="0"/>
          </a:p>
          <a:p>
            <a:pPr>
              <a:lnSpc>
                <a:spcPct val="200000"/>
              </a:lnSpc>
              <a:buNone/>
            </a:pPr>
            <a:r>
              <a:rPr lang="fa-IR" dirty="0"/>
              <a:t>که جهت گیری انسان نسبت به مبدا و معاد ناشی از ایمان اوست و بقیه جهت گری با توجه به جهت گیری نفس است </a:t>
            </a:r>
            <a:endParaRPr lang="en-US" dirty="0"/>
          </a:p>
          <a:p>
            <a:pPr>
              <a:lnSpc>
                <a:spcPct val="200000"/>
              </a:lnSpc>
              <a:buNone/>
            </a:pPr>
            <a:endParaRPr lang="fa-IR" dirty="0"/>
          </a:p>
        </p:txBody>
      </p:sp>
    </p:spTree>
  </p:cSld>
  <p:clrMapOvr>
    <a:masterClrMapping/>
  </p:clrMapOvr>
  <p:transition spd="slow">
    <p:strips/>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3" name="Group 12"/>
          <p:cNvGrpSpPr/>
          <p:nvPr/>
        </p:nvGrpSpPr>
        <p:grpSpPr>
          <a:xfrm>
            <a:off x="542141" y="857160"/>
            <a:ext cx="8030387" cy="5000732"/>
            <a:chOff x="899331" y="128574"/>
            <a:chExt cx="8030387" cy="5000732"/>
          </a:xfrm>
        </p:grpSpPr>
        <p:grpSp>
          <p:nvGrpSpPr>
            <p:cNvPr id="77825" name="Group 1"/>
            <p:cNvGrpSpPr>
              <a:grpSpLocks/>
            </p:cNvGrpSpPr>
            <p:nvPr/>
          </p:nvGrpSpPr>
          <p:grpSpPr bwMode="auto">
            <a:xfrm>
              <a:off x="899331" y="203201"/>
              <a:ext cx="5887247" cy="4926105"/>
              <a:chOff x="1134" y="208"/>
              <a:chExt cx="7236" cy="5708"/>
            </a:xfrm>
          </p:grpSpPr>
          <p:sp>
            <p:nvSpPr>
              <p:cNvPr id="77826" name="AutoShape 2"/>
              <p:cNvSpPr>
                <a:spLocks/>
              </p:cNvSpPr>
              <p:nvPr/>
            </p:nvSpPr>
            <p:spPr bwMode="auto">
              <a:xfrm>
                <a:off x="8107" y="208"/>
                <a:ext cx="263" cy="5642"/>
              </a:xfrm>
              <a:prstGeom prst="rightBrace">
                <a:avLst>
                  <a:gd name="adj1" fmla="val 157723"/>
                  <a:gd name="adj2" fmla="val 50000"/>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fa-IR" sz="2400"/>
              </a:p>
            </p:txBody>
          </p:sp>
          <p:sp>
            <p:nvSpPr>
              <p:cNvPr id="77827" name="Text Box 3"/>
              <p:cNvSpPr txBox="1">
                <a:spLocks noChangeArrowheads="1"/>
              </p:cNvSpPr>
              <p:nvPr/>
            </p:nvSpPr>
            <p:spPr bwMode="auto">
              <a:xfrm>
                <a:off x="1134" y="208"/>
                <a:ext cx="6823" cy="5708"/>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r" defTabSz="914400" rtl="1" eaLnBrk="1" fontAlgn="base" latinLnBrk="0" hangingPunct="1">
                  <a:lnSpc>
                    <a:spcPct val="100000"/>
                  </a:lnSpc>
                  <a:spcBef>
                    <a:spcPct val="0"/>
                  </a:spcBef>
                  <a:spcAft>
                    <a:spcPts val="1000"/>
                  </a:spcAft>
                  <a:buClrTx/>
                  <a:buSzTx/>
                  <a:buFontTx/>
                  <a:buNone/>
                  <a:tabLst/>
                </a:pPr>
                <a:r>
                  <a:rPr kumimoji="0" lang="fa-IR" sz="1600" b="0" i="0" u="none" strike="noStrike" cap="none" normalizeH="0" baseline="0" dirty="0" smtClean="0">
                    <a:ln>
                      <a:noFill/>
                    </a:ln>
                    <a:solidFill>
                      <a:schemeClr val="tx1"/>
                    </a:solidFill>
                    <a:effectLst/>
                    <a:latin typeface="Calibri" pitchFamily="34" charset="0"/>
                    <a:ea typeface="Arial" pitchFamily="34" charset="0"/>
                    <a:cs typeface="B Traffic" pitchFamily="2" charset="-78"/>
                  </a:rPr>
                  <a:t>1- محبت خدا     1- محبت بندگان به خدا   </a:t>
                </a:r>
                <a:r>
                  <a:rPr lang="fa-IR" sz="1600" dirty="0">
                    <a:latin typeface="Calibri" pitchFamily="34" charset="0"/>
                    <a:ea typeface="Arial" pitchFamily="34" charset="0"/>
                    <a:cs typeface="B Traffic" pitchFamily="2" charset="-78"/>
                  </a:rPr>
                  <a:t> </a:t>
                </a:r>
                <a:r>
                  <a:rPr lang="fa-IR" sz="1600" dirty="0" smtClean="0">
                    <a:latin typeface="Calibri" pitchFamily="34" charset="0"/>
                    <a:ea typeface="Arial" pitchFamily="34" charset="0"/>
                    <a:cs typeface="B Traffic" pitchFamily="2" charset="-78"/>
                  </a:rPr>
                  <a:t>   </a:t>
                </a:r>
                <a:r>
                  <a:rPr kumimoji="0" lang="fa-IR" sz="1600" b="0" i="0" u="none" strike="noStrike" cap="none" normalizeH="0" baseline="0" dirty="0" smtClean="0">
                    <a:ln>
                      <a:noFill/>
                    </a:ln>
                    <a:solidFill>
                      <a:schemeClr val="tx1"/>
                    </a:solidFill>
                    <a:effectLst/>
                    <a:latin typeface="Calibri" pitchFamily="34" charset="0"/>
                    <a:ea typeface="Arial" pitchFamily="34" charset="0"/>
                    <a:cs typeface="B Traffic" pitchFamily="2" charset="-78"/>
                  </a:rPr>
                  <a:t>الف) خداتها محبوب حقیقی</a:t>
                </a:r>
              </a:p>
              <a:p>
                <a:pPr marL="0" marR="0" lvl="0" indent="0" algn="r" defTabSz="914400" rtl="1" eaLnBrk="1" fontAlgn="base" latinLnBrk="0" hangingPunct="1">
                  <a:lnSpc>
                    <a:spcPct val="100000"/>
                  </a:lnSpc>
                  <a:spcBef>
                    <a:spcPct val="0"/>
                  </a:spcBef>
                  <a:spcAft>
                    <a:spcPts val="1000"/>
                  </a:spcAft>
                  <a:buClrTx/>
                  <a:buSzTx/>
                  <a:buFontTx/>
                  <a:buNone/>
                  <a:tabLst/>
                </a:pPr>
                <a:r>
                  <a:rPr kumimoji="0" lang="fa-IR" sz="1600" b="0" i="0" u="none" strike="noStrike" cap="none" normalizeH="0" baseline="0" dirty="0" smtClean="0">
                    <a:ln>
                      <a:noFill/>
                    </a:ln>
                    <a:solidFill>
                      <a:schemeClr val="tx1"/>
                    </a:solidFill>
                    <a:effectLst/>
                    <a:latin typeface="Calibri" pitchFamily="34" charset="0"/>
                    <a:ea typeface="Arial" pitchFamily="34" charset="0"/>
                    <a:cs typeface="B Traffic" pitchFamily="2" charset="-78"/>
                  </a:rPr>
                  <a:t>                                                            </a:t>
                </a:r>
                <a:r>
                  <a:rPr kumimoji="0" lang="fa-IR" sz="1600" b="0" i="0" u="none" strike="noStrike" cap="none" normalizeH="0" dirty="0" smtClean="0">
                    <a:ln>
                      <a:noFill/>
                    </a:ln>
                    <a:solidFill>
                      <a:schemeClr val="tx1"/>
                    </a:solidFill>
                    <a:effectLst/>
                    <a:latin typeface="Calibri" pitchFamily="34" charset="0"/>
                    <a:ea typeface="Arial" pitchFamily="34" charset="0"/>
                    <a:cs typeface="B Traffic" pitchFamily="2" charset="-78"/>
                  </a:rPr>
                  <a:t>            </a:t>
                </a:r>
                <a:r>
                  <a:rPr kumimoji="0" lang="fa-IR" sz="1600" b="0" i="0" u="none" strike="noStrike" cap="none" normalizeH="0" baseline="0" dirty="0" smtClean="0">
                    <a:ln>
                      <a:noFill/>
                    </a:ln>
                    <a:solidFill>
                      <a:schemeClr val="tx1"/>
                    </a:solidFill>
                    <a:effectLst/>
                    <a:latin typeface="Calibri" pitchFamily="34" charset="0"/>
                    <a:ea typeface="Arial" pitchFamily="34" charset="0"/>
                    <a:cs typeface="B Traffic" pitchFamily="2" charset="-78"/>
                  </a:rPr>
                  <a:t>ب) نشانه های محبت به خدا                                </a:t>
                </a:r>
              </a:p>
              <a:p>
                <a:pPr marL="0" marR="0" lvl="0" indent="0" algn="r" defTabSz="914400" rtl="1" eaLnBrk="1" fontAlgn="base" latinLnBrk="0" hangingPunct="1">
                  <a:lnSpc>
                    <a:spcPct val="100000"/>
                  </a:lnSpc>
                  <a:spcBef>
                    <a:spcPct val="0"/>
                  </a:spcBef>
                  <a:spcAft>
                    <a:spcPts val="1000"/>
                  </a:spcAft>
                  <a:buClrTx/>
                  <a:buSzTx/>
                  <a:buFontTx/>
                  <a:buNone/>
                  <a:tabLst/>
                </a:pPr>
                <a:r>
                  <a:rPr kumimoji="0" lang="fa-IR" sz="1600" b="0" i="0" u="none" strike="noStrike" cap="none" normalizeH="0" baseline="0" dirty="0" smtClean="0">
                    <a:ln>
                      <a:noFill/>
                    </a:ln>
                    <a:solidFill>
                      <a:schemeClr val="tx1"/>
                    </a:solidFill>
                    <a:effectLst/>
                    <a:latin typeface="Calibri" pitchFamily="34" charset="0"/>
                    <a:ea typeface="Arial" pitchFamily="34" charset="0"/>
                    <a:cs typeface="B Badr" pitchFamily="2" charset="-78"/>
                  </a:rPr>
                  <a:t>			           </a:t>
                </a:r>
                <a:r>
                  <a:rPr kumimoji="0" lang="fa-IR" sz="1600" b="0" i="0" u="none" strike="noStrike" cap="none" normalizeH="0" baseline="0" dirty="0" smtClean="0">
                    <a:ln>
                      <a:noFill/>
                    </a:ln>
                    <a:solidFill>
                      <a:schemeClr val="tx1"/>
                    </a:solidFill>
                    <a:effectLst/>
                    <a:latin typeface="Calibri" pitchFamily="34" charset="0"/>
                    <a:ea typeface="Arial" pitchFamily="34" charset="0"/>
                    <a:cs typeface="B Traffic" pitchFamily="2" charset="-78"/>
                  </a:rPr>
                  <a:t>ج) آثار محبت به خدا</a:t>
                </a:r>
              </a:p>
              <a:p>
                <a:pPr marL="0" marR="0" lvl="0" indent="0" algn="r" defTabSz="914400" rtl="1" eaLnBrk="1" fontAlgn="base" latinLnBrk="0" hangingPunct="1">
                  <a:lnSpc>
                    <a:spcPct val="100000"/>
                  </a:lnSpc>
                  <a:spcBef>
                    <a:spcPct val="0"/>
                  </a:spcBef>
                  <a:spcAft>
                    <a:spcPts val="1000"/>
                  </a:spcAft>
                  <a:buClrTx/>
                  <a:buSzTx/>
                  <a:buFontTx/>
                  <a:buNone/>
                  <a:tabLst/>
                </a:pPr>
                <a:r>
                  <a:rPr kumimoji="0" lang="fa-IR" sz="1600" b="0" i="0" u="none" strike="noStrike" cap="none" normalizeH="0" baseline="0" dirty="0" smtClean="0">
                    <a:ln>
                      <a:noFill/>
                    </a:ln>
                    <a:solidFill>
                      <a:schemeClr val="tx1"/>
                    </a:solidFill>
                    <a:effectLst/>
                    <a:latin typeface="Calibri" pitchFamily="34" charset="0"/>
                    <a:ea typeface="Arial" pitchFamily="34" charset="0"/>
                    <a:cs typeface="B Traffic" pitchFamily="2" charset="-78"/>
                  </a:rPr>
                  <a:t>	    2-محبت خدا به بستگان            د) سرانجام محبت خدا</a:t>
                </a:r>
              </a:p>
              <a:p>
                <a:pPr marL="0" marR="0" lvl="0" indent="0" algn="r" defTabSz="914400" rtl="1" eaLnBrk="1" fontAlgn="base" latinLnBrk="0" hangingPunct="1">
                  <a:lnSpc>
                    <a:spcPct val="100000"/>
                  </a:lnSpc>
                  <a:spcBef>
                    <a:spcPct val="0"/>
                  </a:spcBef>
                  <a:spcAft>
                    <a:spcPts val="1000"/>
                  </a:spcAft>
                  <a:buClrTx/>
                  <a:buSzTx/>
                  <a:buFontTx/>
                  <a:buNone/>
                  <a:tabLst/>
                </a:pPr>
                <a:endParaRPr kumimoji="0" lang="fa-IR" sz="1600" b="0" i="0" u="none" strike="noStrike" cap="none" normalizeH="0" baseline="0" dirty="0" smtClean="0">
                  <a:ln>
                    <a:noFill/>
                  </a:ln>
                  <a:solidFill>
                    <a:schemeClr val="tx1"/>
                  </a:solidFill>
                  <a:effectLst/>
                  <a:latin typeface="Calibri" pitchFamily="34" charset="0"/>
                  <a:ea typeface="Arial" pitchFamily="34" charset="0"/>
                  <a:cs typeface="B Badr" pitchFamily="2" charset="-78"/>
                </a:endParaRPr>
              </a:p>
              <a:p>
                <a:pPr marL="0" marR="0" lvl="0" indent="0" defTabSz="914400" rtl="1" eaLnBrk="1" fontAlgn="base" latinLnBrk="0" hangingPunct="1">
                  <a:lnSpc>
                    <a:spcPct val="100000"/>
                  </a:lnSpc>
                  <a:spcBef>
                    <a:spcPct val="0"/>
                  </a:spcBef>
                  <a:spcAft>
                    <a:spcPts val="1000"/>
                  </a:spcAft>
                  <a:buClrTx/>
                  <a:buSzTx/>
                  <a:buFontTx/>
                  <a:buNone/>
                  <a:tabLst/>
                </a:pPr>
                <a:r>
                  <a:rPr kumimoji="0" lang="fa-IR" sz="1600" b="0" i="0" u="none" strike="noStrike" cap="none" normalizeH="0" baseline="0" dirty="0" smtClean="0">
                    <a:ln>
                      <a:noFill/>
                    </a:ln>
                    <a:solidFill>
                      <a:schemeClr val="tx1"/>
                    </a:solidFill>
                    <a:effectLst/>
                    <a:latin typeface="Calibri" pitchFamily="34" charset="0"/>
                    <a:ea typeface="Arial" pitchFamily="34" charset="0"/>
                    <a:cs typeface="B Badr" pitchFamily="2" charset="-78"/>
                  </a:rPr>
                  <a:t>  	  </a:t>
                </a:r>
                <a:r>
                  <a:rPr kumimoji="0" lang="fa-IR" sz="1600" b="0" i="0" u="none" strike="noStrike" cap="none" normalizeH="0" dirty="0" smtClean="0">
                    <a:ln>
                      <a:noFill/>
                    </a:ln>
                    <a:solidFill>
                      <a:schemeClr val="tx1"/>
                    </a:solidFill>
                    <a:effectLst/>
                    <a:latin typeface="Calibri" pitchFamily="34" charset="0"/>
                    <a:ea typeface="Arial" pitchFamily="34" charset="0"/>
                    <a:cs typeface="B Badr" pitchFamily="2" charset="-78"/>
                  </a:rPr>
                  <a:t>  </a:t>
                </a:r>
                <a:r>
                  <a:rPr kumimoji="0" lang="fa-IR" sz="1600" b="0" i="0" u="none" strike="noStrike" cap="none" normalizeH="0" baseline="0" dirty="0" smtClean="0">
                    <a:ln>
                      <a:noFill/>
                    </a:ln>
                    <a:solidFill>
                      <a:schemeClr val="tx1"/>
                    </a:solidFill>
                    <a:effectLst/>
                    <a:latin typeface="Calibri" pitchFamily="34" charset="0"/>
                    <a:ea typeface="Arial" pitchFamily="34" charset="0"/>
                    <a:cs typeface="B Badr" pitchFamily="2" charset="-78"/>
                  </a:rPr>
                  <a:t>1</a:t>
                </a:r>
                <a:r>
                  <a:rPr kumimoji="0" lang="fa-IR" sz="1600" b="0" i="0" u="none" strike="noStrike" cap="none" normalizeH="0" baseline="0" dirty="0" smtClean="0">
                    <a:ln>
                      <a:noFill/>
                    </a:ln>
                    <a:solidFill>
                      <a:schemeClr val="tx1"/>
                    </a:solidFill>
                    <a:effectLst/>
                    <a:latin typeface="Calibri" pitchFamily="34" charset="0"/>
                    <a:ea typeface="Arial" pitchFamily="34" charset="0"/>
                    <a:cs typeface="B Traffic" pitchFamily="2" charset="-78"/>
                  </a:rPr>
                  <a:t>- ماهیت توکل</a:t>
                </a:r>
              </a:p>
              <a:p>
                <a:pPr marL="0" marR="0" lvl="0" indent="0" defTabSz="914400" rtl="1" eaLnBrk="1" fontAlgn="base" latinLnBrk="0" hangingPunct="1">
                  <a:lnSpc>
                    <a:spcPct val="100000"/>
                  </a:lnSpc>
                  <a:spcBef>
                    <a:spcPct val="0"/>
                  </a:spcBef>
                  <a:spcAft>
                    <a:spcPts val="1000"/>
                  </a:spcAft>
                  <a:buClrTx/>
                  <a:buSzTx/>
                  <a:buFontTx/>
                  <a:buNone/>
                  <a:tabLst/>
                </a:pPr>
                <a:r>
                  <a:rPr kumimoji="0" lang="fa-IR" sz="1600" b="0" i="0" u="none" strike="noStrike" cap="none" normalizeH="0" baseline="0" dirty="0" smtClean="0">
                    <a:ln>
                      <a:noFill/>
                    </a:ln>
                    <a:solidFill>
                      <a:schemeClr val="tx1"/>
                    </a:solidFill>
                    <a:effectLst/>
                    <a:latin typeface="Calibri" pitchFamily="34" charset="0"/>
                    <a:ea typeface="Arial" pitchFamily="34" charset="0"/>
                    <a:cs typeface="B Traffic" pitchFamily="2" charset="-78"/>
                  </a:rPr>
                  <a:t>2- توکل 	    2- درجات توکل</a:t>
                </a:r>
              </a:p>
              <a:p>
                <a:pPr marL="0" marR="0" lvl="0" indent="0" defTabSz="914400" rtl="1" eaLnBrk="1" fontAlgn="base" latinLnBrk="0" hangingPunct="1">
                  <a:lnSpc>
                    <a:spcPct val="100000"/>
                  </a:lnSpc>
                  <a:spcBef>
                    <a:spcPct val="0"/>
                  </a:spcBef>
                  <a:spcAft>
                    <a:spcPts val="1000"/>
                  </a:spcAft>
                  <a:buClrTx/>
                  <a:buSzTx/>
                  <a:buFontTx/>
                  <a:buNone/>
                  <a:tabLst/>
                </a:pPr>
                <a:r>
                  <a:rPr kumimoji="0" lang="fa-IR" sz="1600" b="0" i="0" u="none" strike="noStrike" cap="none" normalizeH="0" baseline="0" dirty="0" smtClean="0">
                    <a:ln>
                      <a:noFill/>
                    </a:ln>
                    <a:solidFill>
                      <a:schemeClr val="tx1"/>
                    </a:solidFill>
                    <a:effectLst/>
                    <a:latin typeface="Calibri" pitchFamily="34" charset="0"/>
                    <a:ea typeface="Arial" pitchFamily="34" charset="0"/>
                    <a:cs typeface="B Badr" pitchFamily="2" charset="-78"/>
                  </a:rPr>
                  <a:t>	    </a:t>
                </a:r>
                <a:r>
                  <a:rPr kumimoji="0" lang="fa-IR" sz="1600" b="0" i="0" u="none" strike="noStrike" cap="none" normalizeH="0" baseline="0" dirty="0" smtClean="0">
                    <a:ln>
                      <a:noFill/>
                    </a:ln>
                    <a:solidFill>
                      <a:schemeClr val="tx1"/>
                    </a:solidFill>
                    <a:effectLst/>
                    <a:latin typeface="Calibri" pitchFamily="34" charset="0"/>
                    <a:ea typeface="Arial" pitchFamily="34" charset="0"/>
                    <a:cs typeface="B Traffic" pitchFamily="2" charset="-78"/>
                  </a:rPr>
                  <a:t>3- ارزش توکل </a:t>
                </a:r>
              </a:p>
              <a:p>
                <a:pPr marL="0" marR="0" lvl="0" indent="0" algn="r" defTabSz="914400" rtl="1" eaLnBrk="1" fontAlgn="base" latinLnBrk="0" hangingPunct="1">
                  <a:lnSpc>
                    <a:spcPct val="100000"/>
                  </a:lnSpc>
                  <a:spcBef>
                    <a:spcPct val="0"/>
                  </a:spcBef>
                  <a:spcAft>
                    <a:spcPts val="1000"/>
                  </a:spcAft>
                  <a:buClrTx/>
                  <a:buSzTx/>
                  <a:buFontTx/>
                  <a:buNone/>
                  <a:tabLst/>
                </a:pPr>
                <a:r>
                  <a:rPr kumimoji="0" lang="fa-IR" sz="1600" b="0" i="0" u="none" strike="noStrike" cap="none" normalizeH="0" baseline="0" dirty="0" smtClean="0">
                    <a:ln>
                      <a:noFill/>
                    </a:ln>
                    <a:solidFill>
                      <a:schemeClr val="tx1"/>
                    </a:solidFill>
                    <a:effectLst/>
                    <a:latin typeface="Calibri" pitchFamily="34" charset="0"/>
                    <a:ea typeface="Arial" pitchFamily="34" charset="0"/>
                    <a:cs typeface="B Badr" pitchFamily="2" charset="-78"/>
                  </a:rPr>
                  <a:t>	    </a:t>
                </a:r>
                <a:r>
                  <a:rPr kumimoji="0" lang="fa-IR" sz="1600" b="0" i="0" u="none" strike="noStrike" cap="none" normalizeH="0" baseline="0" dirty="0" smtClean="0">
                    <a:ln>
                      <a:noFill/>
                    </a:ln>
                    <a:solidFill>
                      <a:schemeClr val="tx1"/>
                    </a:solidFill>
                    <a:effectLst/>
                    <a:latin typeface="Calibri" pitchFamily="34" charset="0"/>
                    <a:ea typeface="Arial" pitchFamily="34" charset="0"/>
                    <a:cs typeface="B Traffic" pitchFamily="2" charset="-78"/>
                  </a:rPr>
                  <a:t>4- تلاش و توکل</a:t>
                </a:r>
              </a:p>
              <a:p>
                <a:pPr marL="0" marR="0" lvl="0" indent="0" algn="r" defTabSz="914400" rtl="1" eaLnBrk="1" fontAlgn="base" latinLnBrk="0" hangingPunct="1">
                  <a:lnSpc>
                    <a:spcPct val="100000"/>
                  </a:lnSpc>
                  <a:spcBef>
                    <a:spcPct val="0"/>
                  </a:spcBef>
                  <a:spcAft>
                    <a:spcPts val="1000"/>
                  </a:spcAft>
                  <a:buClrTx/>
                  <a:buSzTx/>
                  <a:buFontTx/>
                  <a:buNone/>
                  <a:tabLst/>
                </a:pPr>
                <a:r>
                  <a:rPr kumimoji="0" lang="en-US" sz="1600" b="0" i="0" u="none" strike="noStrike" cap="none" normalizeH="0" baseline="0" dirty="0" smtClean="0">
                    <a:ln>
                      <a:noFill/>
                    </a:ln>
                    <a:solidFill>
                      <a:schemeClr val="tx1"/>
                    </a:solidFill>
                    <a:effectLst/>
                    <a:latin typeface="Calibri" pitchFamily="34" charset="0"/>
                    <a:ea typeface="Arial" pitchFamily="34" charset="0"/>
                    <a:cs typeface="B Badr" pitchFamily="2" charset="-78"/>
                  </a:rPr>
                  <a:t>	</a:t>
                </a:r>
              </a:p>
              <a:p>
                <a:pPr marL="0" marR="0" lvl="0" indent="0" algn="r" defTabSz="914400" rtl="1" eaLnBrk="1" fontAlgn="base" latinLnBrk="0" hangingPunct="1">
                  <a:lnSpc>
                    <a:spcPct val="100000"/>
                  </a:lnSpc>
                  <a:spcBef>
                    <a:spcPct val="0"/>
                  </a:spcBef>
                  <a:spcAft>
                    <a:spcPts val="1000"/>
                  </a:spcAft>
                  <a:buClrTx/>
                  <a:buSzTx/>
                  <a:buFontTx/>
                  <a:buNone/>
                  <a:tabLst/>
                </a:pPr>
                <a:r>
                  <a:rPr kumimoji="0" lang="fa-IR" sz="1600" b="0" i="0" u="none" strike="noStrike" cap="none" normalizeH="0" baseline="0" dirty="0" smtClean="0">
                    <a:ln>
                      <a:noFill/>
                    </a:ln>
                    <a:solidFill>
                      <a:schemeClr val="tx1"/>
                    </a:solidFill>
                    <a:effectLst/>
                    <a:latin typeface="Calibri" pitchFamily="34" charset="0"/>
                    <a:ea typeface="Arial" pitchFamily="34" charset="0"/>
                    <a:cs typeface="B Traffic" pitchFamily="2" charset="-78"/>
                  </a:rPr>
                  <a:t>3- شکر 	    1- ماهیت و مراتب شکر</a:t>
                </a:r>
              </a:p>
              <a:p>
                <a:pPr marL="0" marR="0" lvl="0" indent="0" algn="r" defTabSz="914400" rtl="1" eaLnBrk="1" fontAlgn="base" latinLnBrk="0" hangingPunct="1">
                  <a:lnSpc>
                    <a:spcPct val="100000"/>
                  </a:lnSpc>
                  <a:spcBef>
                    <a:spcPct val="0"/>
                  </a:spcBef>
                  <a:spcAft>
                    <a:spcPts val="1000"/>
                  </a:spcAft>
                  <a:buClrTx/>
                  <a:buSzTx/>
                  <a:buFontTx/>
                  <a:buNone/>
                  <a:tabLst/>
                </a:pPr>
                <a:r>
                  <a:rPr kumimoji="0" lang="fa-IR" sz="1600" b="0" i="0" u="none" strike="noStrike" cap="none" normalizeH="0" baseline="0" dirty="0" smtClean="0">
                    <a:ln>
                      <a:noFill/>
                    </a:ln>
                    <a:solidFill>
                      <a:schemeClr val="tx1"/>
                    </a:solidFill>
                    <a:effectLst/>
                    <a:latin typeface="Calibri" pitchFamily="34" charset="0"/>
                    <a:ea typeface="Arial" pitchFamily="34" charset="0"/>
                    <a:cs typeface="B Traffic" pitchFamily="2" charset="-78"/>
                  </a:rPr>
                  <a:t>  	     2- ارزش شکر</a:t>
                </a:r>
              </a:p>
              <a:p>
                <a:pPr marL="0" marR="0" lvl="0" indent="0" algn="r" defTabSz="914400" rtl="1" eaLnBrk="1" fontAlgn="base" latinLnBrk="0" hangingPunct="1">
                  <a:lnSpc>
                    <a:spcPct val="100000"/>
                  </a:lnSpc>
                  <a:spcBef>
                    <a:spcPct val="0"/>
                  </a:spcBef>
                  <a:spcAft>
                    <a:spcPts val="1000"/>
                  </a:spcAft>
                  <a:buClrTx/>
                  <a:buSzTx/>
                  <a:buFontTx/>
                  <a:buNone/>
                  <a:tabLst/>
                </a:pPr>
                <a:r>
                  <a:rPr kumimoji="0" lang="fa-IR" sz="1600" b="0" i="0" u="none" strike="noStrike" cap="none" normalizeH="0" baseline="0" dirty="0" smtClean="0">
                    <a:ln>
                      <a:noFill/>
                    </a:ln>
                    <a:solidFill>
                      <a:schemeClr val="tx1"/>
                    </a:solidFill>
                    <a:effectLst/>
                    <a:latin typeface="Calibri" pitchFamily="34" charset="0"/>
                    <a:ea typeface="Arial" pitchFamily="34" charset="0"/>
                    <a:cs typeface="B Badr" pitchFamily="2" charset="-78"/>
                  </a:rPr>
                  <a:t>  	    </a:t>
                </a:r>
                <a:r>
                  <a:rPr kumimoji="0" lang="fa-IR" sz="1600" b="0" i="0" u="none" strike="noStrike" cap="none" normalizeH="0" baseline="0" dirty="0" smtClean="0">
                    <a:ln>
                      <a:noFill/>
                    </a:ln>
                    <a:solidFill>
                      <a:schemeClr val="tx1"/>
                    </a:solidFill>
                    <a:effectLst/>
                    <a:latin typeface="Calibri" pitchFamily="34" charset="0"/>
                    <a:ea typeface="Arial" pitchFamily="34" charset="0"/>
                    <a:cs typeface="B Traffic" pitchFamily="2" charset="-78"/>
                  </a:rPr>
                  <a:t>3- نتیجه دینوی شکر الهی </a:t>
                </a:r>
                <a:endParaRPr kumimoji="0" lang="fa-IR" sz="2000" b="0" i="0" u="none" strike="noStrike" cap="none" normalizeH="0" baseline="0" dirty="0" smtClean="0">
                  <a:ln>
                    <a:noFill/>
                  </a:ln>
                  <a:solidFill>
                    <a:schemeClr val="tx1"/>
                  </a:solidFill>
                  <a:effectLst/>
                  <a:latin typeface="Arial" pitchFamily="34" charset="0"/>
                  <a:cs typeface="Arial" pitchFamily="34" charset="0"/>
                </a:endParaRPr>
              </a:p>
            </p:txBody>
          </p:sp>
          <p:sp>
            <p:nvSpPr>
              <p:cNvPr id="77828" name="AutoShape 4"/>
              <p:cNvSpPr>
                <a:spLocks/>
              </p:cNvSpPr>
              <p:nvPr/>
            </p:nvSpPr>
            <p:spPr bwMode="auto">
              <a:xfrm>
                <a:off x="6526" y="221"/>
                <a:ext cx="176" cy="1738"/>
              </a:xfrm>
              <a:prstGeom prst="rightBrace">
                <a:avLst>
                  <a:gd name="adj1" fmla="val 108333"/>
                  <a:gd name="adj2" fmla="val 50000"/>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fa-IR" sz="2400"/>
              </a:p>
            </p:txBody>
          </p:sp>
          <p:sp>
            <p:nvSpPr>
              <p:cNvPr id="77830" name="AutoShape 6"/>
              <p:cNvSpPr>
                <a:spLocks/>
              </p:cNvSpPr>
              <p:nvPr/>
            </p:nvSpPr>
            <p:spPr bwMode="auto">
              <a:xfrm>
                <a:off x="6526" y="2456"/>
                <a:ext cx="176" cy="1490"/>
              </a:xfrm>
              <a:prstGeom prst="rightBrace">
                <a:avLst>
                  <a:gd name="adj1" fmla="val 33333"/>
                  <a:gd name="adj2" fmla="val 30687"/>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fa-IR" sz="2400"/>
              </a:p>
            </p:txBody>
          </p:sp>
          <p:sp>
            <p:nvSpPr>
              <p:cNvPr id="77831" name="AutoShape 7"/>
              <p:cNvSpPr>
                <a:spLocks/>
              </p:cNvSpPr>
              <p:nvPr/>
            </p:nvSpPr>
            <p:spPr bwMode="auto">
              <a:xfrm>
                <a:off x="6526" y="4442"/>
                <a:ext cx="180" cy="1324"/>
              </a:xfrm>
              <a:prstGeom prst="rightBrace">
                <a:avLst>
                  <a:gd name="adj1" fmla="val 83333"/>
                  <a:gd name="adj2" fmla="val 50000"/>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fa-IR" sz="2400"/>
              </a:p>
            </p:txBody>
          </p:sp>
        </p:grpSp>
        <p:sp>
          <p:nvSpPr>
            <p:cNvPr id="77832" name="AutoShape 8"/>
            <p:cNvSpPr>
              <a:spLocks/>
            </p:cNvSpPr>
            <p:nvPr/>
          </p:nvSpPr>
          <p:spPr bwMode="auto">
            <a:xfrm>
              <a:off x="3143240" y="128574"/>
              <a:ext cx="161925" cy="1371600"/>
            </a:xfrm>
            <a:prstGeom prst="rightBrace">
              <a:avLst>
                <a:gd name="adj1" fmla="val 70588"/>
                <a:gd name="adj2" fmla="val 16667"/>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fa-IR"/>
            </a:p>
          </p:txBody>
        </p:sp>
        <p:sp>
          <p:nvSpPr>
            <p:cNvPr id="12" name="TextBox 11"/>
            <p:cNvSpPr txBox="1"/>
            <p:nvPr/>
          </p:nvSpPr>
          <p:spPr>
            <a:xfrm>
              <a:off x="6819846" y="2221048"/>
              <a:ext cx="2109872" cy="707886"/>
            </a:xfrm>
            <a:prstGeom prst="rect">
              <a:avLst/>
            </a:prstGeom>
            <a:noFill/>
          </p:spPr>
          <p:txBody>
            <a:bodyPr wrap="none" rtlCol="1">
              <a:spAutoFit/>
            </a:bodyPr>
            <a:lstStyle/>
            <a:p>
              <a:r>
                <a:rPr lang="fa-IR" sz="2000" dirty="0"/>
                <a:t>جهت گیری نفس </a:t>
              </a:r>
              <a:r>
                <a:rPr lang="fa-IR" sz="2000" dirty="0" smtClean="0"/>
                <a:t>نسبت</a:t>
              </a:r>
            </a:p>
            <a:p>
              <a:r>
                <a:rPr lang="fa-IR" sz="2000" dirty="0"/>
                <a:t>به مبدأ را نشان می دهد</a:t>
              </a:r>
            </a:p>
          </p:txBody>
        </p:sp>
      </p:grpSp>
    </p:spTree>
  </p:cSld>
  <p:clrMapOvr>
    <a:masterClrMapping/>
  </p:clrMapOvr>
  <p:transition spd="slow">
    <p:strips/>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00042"/>
            <a:ext cx="8229600" cy="5626121"/>
          </a:xfrm>
        </p:spPr>
        <p:txBody>
          <a:bodyPr>
            <a:normAutofit fontScale="70000" lnSpcReduction="20000"/>
          </a:bodyPr>
          <a:lstStyle/>
          <a:p>
            <a:pPr marL="0" indent="0">
              <a:lnSpc>
                <a:spcPct val="210000"/>
              </a:lnSpc>
            </a:pPr>
            <a:r>
              <a:rPr lang="fa-IR" dirty="0"/>
              <a:t>الف) جهت گیری نفس نسبت به خدا: بخشی از صفات نفسانی جهت گیری درونی انسان را به خدا نشان می دهد که عبارتند از  1- محبت خداوند	2- توکل 	3- شکر</a:t>
            </a:r>
            <a:endParaRPr lang="en-US" dirty="0"/>
          </a:p>
          <a:p>
            <a:pPr marL="0" indent="0">
              <a:lnSpc>
                <a:spcPct val="210000"/>
              </a:lnSpc>
            </a:pPr>
            <a:r>
              <a:rPr lang="fa-IR" dirty="0"/>
              <a:t>محبت خدا: چون جاذبه های و دافعه های انسان تحت تاثیر محبت ها و نفرت هاست و برخی از حکما غایت انسان را سعادتمندی یعنی زندگی لذت بخش و بدون درد و رنج داشته اند و تحقق این هدف را فقط در سایه زندگی محبت آمیز و حیات عاشقانه مسیر می دانند حال محبوب و معشوق حقیقی کدام است که شایسته جانبازی است خدا باوران صرفاً خدا را شایسته جانبازی می دانند ( والذین امنو اشد حباً للثه ) ( یجهم و یحبونه) پاداش اینهمه جانبازی در راه خدا را محبت پروردگار معرفی کرده است </a:t>
            </a:r>
          </a:p>
        </p:txBody>
      </p:sp>
    </p:spTree>
  </p:cSld>
  <p:clrMapOvr>
    <a:masterClrMapping/>
  </p:clrMapOvr>
  <p:transition spd="slow">
    <p:strips/>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28604"/>
            <a:ext cx="8229600" cy="5697559"/>
          </a:xfrm>
        </p:spPr>
        <p:txBody>
          <a:bodyPr>
            <a:normAutofit fontScale="85000" lnSpcReduction="20000"/>
          </a:bodyPr>
          <a:lstStyle/>
          <a:p>
            <a:pPr marL="0" indent="0">
              <a:lnSpc>
                <a:spcPct val="200000"/>
              </a:lnSpc>
              <a:buNone/>
            </a:pPr>
            <a:r>
              <a:rPr lang="fa-IR" dirty="0"/>
              <a:t>یعنی محبوب خدا فقط مجاهدان محسنین توابین، مطهرین ، مفسطین ، صابرین و متوکلین هستند یعنی نوعی ملازمه بین محبت بنده و پروردگار است پس باید محبت خدا از دو نظر بررسی شود </a:t>
            </a:r>
            <a:endParaRPr lang="en-US" dirty="0"/>
          </a:p>
          <a:p>
            <a:pPr marL="0" indent="0">
              <a:lnSpc>
                <a:spcPct val="200000"/>
              </a:lnSpc>
              <a:buNone/>
            </a:pPr>
            <a:r>
              <a:rPr lang="fa-IR" dirty="0"/>
              <a:t>1- محبت بندگان به خدا   2- محبت خدا به بندگان </a:t>
            </a:r>
            <a:endParaRPr lang="en-US" dirty="0"/>
          </a:p>
          <a:p>
            <a:pPr marL="0" indent="0">
              <a:lnSpc>
                <a:spcPct val="200000"/>
              </a:lnSpc>
              <a:buNone/>
            </a:pPr>
            <a:r>
              <a:rPr lang="fa-IR" dirty="0"/>
              <a:t>1- محبت بندگان به خداوند : الف) خدا تنها محبوب حقیقی است وا  اشخاص دیگر به تناسبی که با خداوند شایسته محبت هستند  زیرا اسباب پیدایش محبت و عشق عبارتند از: </a:t>
            </a:r>
            <a:endParaRPr lang="en-US" dirty="0"/>
          </a:p>
          <a:p>
            <a:pPr marL="0" indent="0">
              <a:lnSpc>
                <a:spcPct val="200000"/>
              </a:lnSpc>
              <a:buNone/>
            </a:pPr>
            <a:endParaRPr lang="fa-IR" dirty="0"/>
          </a:p>
        </p:txBody>
      </p:sp>
    </p:spTree>
  </p:cSld>
  <p:clrMapOvr>
    <a:masterClrMapping/>
  </p:clrMapOvr>
  <p:transition spd="slow">
    <p:strips/>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28604"/>
            <a:ext cx="8229600" cy="5697559"/>
          </a:xfrm>
        </p:spPr>
        <p:txBody>
          <a:bodyPr>
            <a:normAutofit fontScale="77500" lnSpcReduction="20000"/>
          </a:bodyPr>
          <a:lstStyle/>
          <a:p>
            <a:pPr>
              <a:lnSpc>
                <a:spcPct val="200000"/>
              </a:lnSpc>
              <a:buNone/>
            </a:pPr>
            <a:r>
              <a:rPr lang="fa-IR" dirty="0"/>
              <a:t>1- آنچه سبب بقاء و کمال انسان می شود چون انسان بقاء و کمال نفس خود را دوست دارد هر چه کمک کند به بقاء و کمال انسان ادرا مورد محبت و عشق قرار می دهد </a:t>
            </a:r>
            <a:endParaRPr lang="en-US" dirty="0"/>
          </a:p>
          <a:p>
            <a:pPr>
              <a:lnSpc>
                <a:spcPct val="200000"/>
              </a:lnSpc>
              <a:buNone/>
            </a:pPr>
            <a:r>
              <a:rPr lang="fa-IR" dirty="0"/>
              <a:t>2- لذت : چه لذت مادی به معنوی موجب محبت می شود انسان آنچه را که موجب لذت می گردد بدلیل لذت آور بودن    دارد نه برای ذات آن البته محبت هایی که بوسیله لذتهای مادی حاصل می شود بدلیل پستی و مادی بودن آن بسرعت زائل می شود اما لذت معنوی دارای عمدی دراز و چه بسا جاویدان است </a:t>
            </a:r>
            <a:endParaRPr lang="en-US" dirty="0"/>
          </a:p>
          <a:p>
            <a:pPr>
              <a:lnSpc>
                <a:spcPct val="200000"/>
              </a:lnSpc>
              <a:buNone/>
            </a:pPr>
            <a:endParaRPr lang="fa-IR" dirty="0"/>
          </a:p>
        </p:txBody>
      </p:sp>
    </p:spTree>
  </p:cSld>
  <p:clrMapOvr>
    <a:masterClrMapping/>
  </p:clrMapOvr>
  <p:transition spd="slow">
    <p:strips/>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57166"/>
            <a:ext cx="8229600" cy="5768997"/>
          </a:xfrm>
        </p:spPr>
        <p:txBody>
          <a:bodyPr>
            <a:normAutofit fontScale="85000" lnSpcReduction="20000"/>
          </a:bodyPr>
          <a:lstStyle/>
          <a:p>
            <a:pPr marL="0" indent="0">
              <a:lnSpc>
                <a:spcPct val="200000"/>
              </a:lnSpc>
              <a:buNone/>
            </a:pPr>
            <a:r>
              <a:rPr lang="fa-IR" dirty="0"/>
              <a:t>3- احسان « الانسان عبدا الاحسان » </a:t>
            </a:r>
            <a:endParaRPr lang="en-US" dirty="0"/>
          </a:p>
          <a:p>
            <a:pPr marL="0" indent="0">
              <a:lnSpc>
                <a:spcPct val="200000"/>
              </a:lnSpc>
              <a:buNone/>
            </a:pPr>
            <a:r>
              <a:rPr lang="fa-IR" dirty="0"/>
              <a:t>4- حسن و  جمال ظاهری و باطنی « ان اله جمیل و یحب الجمال » زیبایی مادی و معنوی را انسان دوست دارد </a:t>
            </a:r>
            <a:endParaRPr lang="en-US" dirty="0"/>
          </a:p>
          <a:p>
            <a:pPr marL="0" indent="0">
              <a:lnSpc>
                <a:spcPct val="200000"/>
              </a:lnSpc>
              <a:buNone/>
            </a:pPr>
            <a:r>
              <a:rPr lang="fa-IR" dirty="0"/>
              <a:t>5- تناسب و مساتخت باطنی و روحی : گاهی انسان بخاطر اینکه کسی با او هم سنخ و مناسبت دارد خواه معنوی خواه مادی به او محبت می ورزد </a:t>
            </a:r>
            <a:endParaRPr lang="en-US" dirty="0"/>
          </a:p>
          <a:p>
            <a:pPr marL="0" indent="0">
              <a:lnSpc>
                <a:spcPct val="200000"/>
              </a:lnSpc>
              <a:buNone/>
            </a:pPr>
            <a:r>
              <a:rPr lang="fa-IR" dirty="0"/>
              <a:t>6- الغت و اجتماع:  زندگی در کنار هم موجب محبت  انس می گردد پس انسان از ماده انس است نه شیان </a:t>
            </a:r>
            <a:endParaRPr lang="en-US" dirty="0"/>
          </a:p>
          <a:p>
            <a:pPr marL="0" indent="0">
              <a:lnSpc>
                <a:spcPct val="200000"/>
              </a:lnSpc>
              <a:buNone/>
            </a:pPr>
            <a:endParaRPr lang="fa-IR" dirty="0"/>
          </a:p>
        </p:txBody>
      </p:sp>
    </p:spTree>
  </p:cSld>
  <p:clrMapOvr>
    <a:masterClrMapping/>
  </p:clrMapOvr>
  <p:transition spd="slow">
    <p:strips/>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pPr>
              <a:lnSpc>
                <a:spcPct val="200000"/>
              </a:lnSpc>
              <a:buNone/>
            </a:pPr>
            <a:r>
              <a:rPr lang="fa-IR" sz="2400" dirty="0"/>
              <a:t>7- شباهت در اوصاف ظاهری: افراد هم شغل و کودکان بدلیل اشتراک در یک یا چند ویژگی باعث پیدایش محبت است </a:t>
            </a:r>
            <a:endParaRPr lang="en-US" sz="2400" dirty="0"/>
          </a:p>
          <a:p>
            <a:pPr>
              <a:lnSpc>
                <a:spcPct val="200000"/>
              </a:lnSpc>
              <a:buNone/>
            </a:pPr>
            <a:r>
              <a:rPr lang="fa-IR" sz="2400" dirty="0"/>
              <a:t>8- رابطه علیت: چون معلول ناشی از علت و هم سنخ با آن است پس محبوب علت است </a:t>
            </a:r>
            <a:endParaRPr lang="en-US" sz="2400" dirty="0"/>
          </a:p>
          <a:p>
            <a:pPr>
              <a:lnSpc>
                <a:spcPct val="200000"/>
              </a:lnSpc>
              <a:buNone/>
            </a:pPr>
            <a:endParaRPr lang="fa-IR" sz="2400" dirty="0"/>
          </a:p>
        </p:txBody>
      </p:sp>
    </p:spTree>
  </p:cSld>
  <p:clrMapOvr>
    <a:masterClrMapping/>
  </p:clrMapOvr>
  <p:transition spd="slow">
    <p:strips/>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57166"/>
            <a:ext cx="8229600" cy="5768997"/>
          </a:xfrm>
        </p:spPr>
        <p:txBody>
          <a:bodyPr>
            <a:normAutofit/>
          </a:bodyPr>
          <a:lstStyle/>
          <a:p>
            <a:pPr>
              <a:lnSpc>
                <a:spcPct val="210000"/>
              </a:lnSpc>
              <a:buNone/>
            </a:pPr>
            <a:r>
              <a:rPr lang="fa-IR" sz="2400" dirty="0"/>
              <a:t>نتیجه گیری همه اسباب محبت آفرین بطور حقیقی فقط در خدا وجود دارد و تصور وجود آن در غیر خدا  تو همی بیش نیست خالق احسان   است بنابراین جمال و کمال در خدا بالذات وجود دارد تنها انسان شباهت در اوصاف ظاهری و اجتماع مادی با خدا ندارد </a:t>
            </a:r>
            <a:endParaRPr lang="en-US" sz="2400" dirty="0"/>
          </a:p>
          <a:p>
            <a:pPr>
              <a:lnSpc>
                <a:spcPct val="210000"/>
              </a:lnSpc>
              <a:buNone/>
            </a:pPr>
            <a:r>
              <a:rPr lang="fa-IR" sz="2400" dirty="0"/>
              <a:t>ب) نشانه های محبت به خداوند: گاهی مدعیان دروغینی که خود را دوستای خاص الهی می دانند و ادعای عشق به خدا دارند در حالی که با الفبای محبت و عشق بیگانه اند با توجه به روایات اخلاق اسلامی شاخص ترین نشانه های </a:t>
            </a:r>
            <a:r>
              <a:rPr lang="fa-IR" sz="2400" dirty="0" smtClean="0"/>
              <a:t>آن:</a:t>
            </a:r>
            <a:endParaRPr lang="en-US" sz="2400" dirty="0"/>
          </a:p>
        </p:txBody>
      </p:sp>
    </p:spTree>
  </p:cSld>
  <p:clrMapOvr>
    <a:masterClrMapping/>
  </p:clrMapOvr>
  <p:transition spd="slow">
    <p:strips/>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00042"/>
            <a:ext cx="8229600" cy="5626121"/>
          </a:xfrm>
        </p:spPr>
        <p:txBody>
          <a:bodyPr>
            <a:normAutofit fontScale="70000" lnSpcReduction="20000"/>
          </a:bodyPr>
          <a:lstStyle/>
          <a:p>
            <a:pPr>
              <a:lnSpc>
                <a:spcPct val="200000"/>
              </a:lnSpc>
              <a:buNone/>
            </a:pPr>
            <a:r>
              <a:rPr lang="fa-IR" dirty="0"/>
              <a:t>1- دوست داشتن مرگ: همانطور که محبت خدا مراتب و درجاتی دارد خوشانیدی و عدم خوشایندی مرگ نعم در نظر افراد درجاتی دارد اگر علاقه به بقاء در دنیا برای کسب آمادگی ملاقات خدا باشد با دولتی خدا منافات ندارد </a:t>
            </a:r>
            <a:endParaRPr lang="en-US" dirty="0"/>
          </a:p>
          <a:p>
            <a:pPr>
              <a:lnSpc>
                <a:spcPct val="200000"/>
              </a:lnSpc>
              <a:buNone/>
            </a:pPr>
            <a:r>
              <a:rPr lang="fa-IR" dirty="0"/>
              <a:t>2- مقدم داشتن خداست خداوند دوست واقعی خدا خواست خدا را بر اراده خود مقدم میدارد </a:t>
            </a:r>
            <a:endParaRPr lang="en-US" dirty="0"/>
          </a:p>
          <a:p>
            <a:pPr>
              <a:lnSpc>
                <a:spcPct val="200000"/>
              </a:lnSpc>
              <a:buNone/>
            </a:pPr>
            <a:r>
              <a:rPr lang="fa-IR" dirty="0"/>
              <a:t>3- عدم غفلت از یاد خدا: « اقم الصلوه لذکری» </a:t>
            </a:r>
            <a:endParaRPr lang="en-US" dirty="0"/>
          </a:p>
          <a:p>
            <a:pPr>
              <a:lnSpc>
                <a:spcPct val="200000"/>
              </a:lnSpc>
              <a:buNone/>
            </a:pPr>
            <a:r>
              <a:rPr lang="fa-IR" dirty="0"/>
              <a:t>دوستان خدا دائم سخن از او و دوستان او می گویند از تلاوت کلام او لذت و در خلوت مناجات با او انس می گیرد </a:t>
            </a:r>
          </a:p>
        </p:txBody>
      </p:sp>
    </p:spTree>
  </p:cSld>
  <p:clrMapOvr>
    <a:masterClrMapping/>
  </p:clrMapOvr>
  <p:transition spd="slow">
    <p:strips/>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28604"/>
            <a:ext cx="8229600" cy="6000792"/>
          </a:xfrm>
        </p:spPr>
        <p:txBody>
          <a:bodyPr>
            <a:normAutofit fontScale="70000" lnSpcReduction="20000"/>
          </a:bodyPr>
          <a:lstStyle/>
          <a:p>
            <a:pPr>
              <a:lnSpc>
                <a:spcPct val="210000"/>
              </a:lnSpc>
              <a:buNone/>
            </a:pPr>
            <a:r>
              <a:rPr lang="fa-IR" dirty="0"/>
              <a:t>4- غم و شادی برای خدا: دوست خدا اندوهگین نمی شود مگر بخاطر چیزی که او را از محبوب دور کند شادمانی نمی شود مگر از چیزی که او را به محبوب را دل برساند </a:t>
            </a:r>
            <a:endParaRPr lang="en-US" dirty="0"/>
          </a:p>
          <a:p>
            <a:pPr>
              <a:lnSpc>
                <a:spcPct val="210000"/>
              </a:lnSpc>
              <a:buNone/>
            </a:pPr>
            <a:r>
              <a:rPr lang="fa-IR" dirty="0"/>
              <a:t>5- دوستی با دوستان خدا و دشمنی با دشمنان او « محمد رسول ا.. و الذین معه اشداء  علی الکفار حماء بینهم» </a:t>
            </a:r>
            <a:endParaRPr lang="en-US" dirty="0"/>
          </a:p>
          <a:p>
            <a:pPr>
              <a:lnSpc>
                <a:spcPct val="210000"/>
              </a:lnSpc>
              <a:buNone/>
            </a:pPr>
            <a:r>
              <a:rPr lang="fa-IR" dirty="0"/>
              <a:t>6- بیمناکی در عین محبت و امیدواری : دوستان خدا در عین اینک شیفته جمال او هستند از عظمت او بدهیم و هراسند بیمشان تنها از دور مانده اوست بیم و امید مکمل هم در بندگی خداوند است </a:t>
            </a:r>
            <a:endParaRPr lang="en-US" dirty="0"/>
          </a:p>
          <a:p>
            <a:pPr>
              <a:lnSpc>
                <a:spcPct val="210000"/>
              </a:lnSpc>
              <a:buNone/>
            </a:pPr>
            <a:endParaRPr lang="fa-IR" dirty="0"/>
          </a:p>
        </p:txBody>
      </p:sp>
    </p:spTree>
  </p:cSld>
  <p:clrMapOvr>
    <a:masterClrMapping/>
  </p:clrMapOvr>
  <p:transition spd="slow">
    <p:strips/>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28604"/>
            <a:ext cx="8229600" cy="5697559"/>
          </a:xfrm>
        </p:spPr>
        <p:txBody>
          <a:bodyPr>
            <a:normAutofit fontScale="85000" lnSpcReduction="10000"/>
          </a:bodyPr>
          <a:lstStyle/>
          <a:p>
            <a:pPr marL="0" indent="0">
              <a:lnSpc>
                <a:spcPct val="200000"/>
              </a:lnSpc>
              <a:buNone/>
            </a:pPr>
            <a:r>
              <a:rPr lang="fa-IR" dirty="0"/>
              <a:t>7- کتمان محبت خدا و ترک ادعای آن : نشانه محبت واقعی آنست که محبت خوش را ناچیز و به هیچ انکار دو خود را عاجز از ان بداند </a:t>
            </a:r>
            <a:endParaRPr lang="en-US" dirty="0"/>
          </a:p>
          <a:p>
            <a:pPr marL="0" indent="0">
              <a:lnSpc>
                <a:spcPct val="200000"/>
              </a:lnSpc>
              <a:buNone/>
            </a:pPr>
            <a:r>
              <a:rPr lang="fa-IR" dirty="0"/>
              <a:t>ج) آثار محبت خداوند : محبت خدا را آثاری است که عبارتند از 1- انس با پروردگار وقتی محبت خدا در قلب وارد شد قلب اسنا به « مقام انس» می رسد که نشانه انس خلوت با خدا را به خلوت و همنشینی با غیر خدا نمی دهد حتی وقتی در جمع است در واقع خود را تنها و فقط همنشین خدا می یابد </a:t>
            </a:r>
            <a:endParaRPr lang="en-US" dirty="0"/>
          </a:p>
        </p:txBody>
      </p:sp>
    </p:spTree>
  </p:cSld>
  <p:clrMapOvr>
    <a:masterClrMapping/>
  </p:clrMapOvr>
  <p:transition spd="slow">
    <p:strips/>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85728"/>
            <a:ext cx="8229600" cy="5840435"/>
          </a:xfrm>
        </p:spPr>
        <p:txBody>
          <a:bodyPr>
            <a:normAutofit fontScale="70000" lnSpcReduction="20000"/>
          </a:bodyPr>
          <a:lstStyle/>
          <a:p>
            <a:pPr marL="0" indent="0">
              <a:lnSpc>
                <a:spcPct val="210000"/>
              </a:lnSpc>
              <a:buNone/>
            </a:pPr>
            <a:r>
              <a:rPr lang="fa-IR" dirty="0"/>
              <a:t>2- اشتیاق به سوی خداوند: دوستداران مشاهده جمال خداوقتی خود را در حجاب های غیب تشنگی ولع دیدار در آنها غزولی گرفته و به مقام « شوق » می رسند </a:t>
            </a:r>
            <a:endParaRPr lang="en-US" dirty="0"/>
          </a:p>
          <a:p>
            <a:pPr marL="0" indent="0">
              <a:lnSpc>
                <a:spcPct val="210000"/>
              </a:lnSpc>
              <a:buNone/>
            </a:pPr>
            <a:r>
              <a:rPr lang="fa-IR" dirty="0"/>
              <a:t>3- رضا به قضای الهی: « رضا» مقابل « سخط » یعنی ترک عتراض در ظاهر و باطن و گفتار و رفتار نسبت به آنچه خدا مقرر کرده چون « رضا» از لوازم محبت است هر چه از محبوب صادر می گردد زیبا می بیند </a:t>
            </a:r>
            <a:endParaRPr lang="en-US" dirty="0"/>
          </a:p>
          <a:p>
            <a:pPr marL="0" indent="0">
              <a:lnSpc>
                <a:spcPct val="210000"/>
              </a:lnSpc>
              <a:buNone/>
            </a:pPr>
            <a:r>
              <a:rPr lang="fa-IR" dirty="0"/>
              <a:t>« یکی درد و یکی درمان پسند و یکی وصل و یکی هجران  پسند و من از میان درد و درمان وصل و هجران پسندم آنکه یزدان پسندد » در این حالت همواره دولت خداوند در سرور و بهجت و راحتی بسر می برد چون  به همه چیز به چشم رضایت می نگرد </a:t>
            </a:r>
            <a:endParaRPr lang="en-US" dirty="0"/>
          </a:p>
          <a:p>
            <a:pPr marL="0" indent="0">
              <a:lnSpc>
                <a:spcPct val="210000"/>
              </a:lnSpc>
              <a:buNone/>
            </a:pPr>
            <a:endParaRPr lang="fa-IR" dirty="0"/>
          </a:p>
        </p:txBody>
      </p:sp>
    </p:spTree>
  </p:cSld>
  <p:clrMapOvr>
    <a:masterClrMapping/>
  </p:clrMapOvr>
  <p:transition spd="slow">
    <p:strips/>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85728"/>
            <a:ext cx="8229600" cy="5840435"/>
          </a:xfrm>
        </p:spPr>
        <p:txBody>
          <a:bodyPr>
            <a:normAutofit fontScale="85000" lnSpcReduction="10000"/>
          </a:bodyPr>
          <a:lstStyle/>
          <a:p>
            <a:pPr>
              <a:lnSpc>
                <a:spcPct val="220000"/>
              </a:lnSpc>
              <a:buNone/>
            </a:pPr>
            <a:r>
              <a:rPr lang="fa-IR" dirty="0"/>
              <a:t>خدا از آنها و آنها از خدا راضیند خوب خدا نیامد </a:t>
            </a:r>
            <a:endParaRPr lang="en-US" dirty="0"/>
          </a:p>
          <a:p>
            <a:pPr>
              <a:lnSpc>
                <a:spcPct val="220000"/>
              </a:lnSpc>
              <a:buNone/>
            </a:pPr>
            <a:r>
              <a:rPr lang="fa-IR" dirty="0"/>
              <a:t>امام سجاد </a:t>
            </a:r>
            <a:endParaRPr lang="en-US" dirty="0"/>
          </a:p>
          <a:p>
            <a:pPr>
              <a:lnSpc>
                <a:spcPct val="220000"/>
              </a:lnSpc>
              <a:buNone/>
            </a:pPr>
            <a:r>
              <a:rPr lang="fa-IR" dirty="0"/>
              <a:t>« بالاترین درجه زهد، پست ترین درجه ورع بالاترین درجه ورع پست ترین درجه یقین و بالاترین درجه تعیین پست ترین درجه رضاست </a:t>
            </a:r>
            <a:endParaRPr lang="en-US" dirty="0"/>
          </a:p>
          <a:p>
            <a:pPr>
              <a:lnSpc>
                <a:spcPct val="220000"/>
              </a:lnSpc>
              <a:buNone/>
            </a:pPr>
            <a:r>
              <a:rPr lang="fa-IR" dirty="0"/>
              <a:t>« در دایره قسمت ما بنده تقسیم» </a:t>
            </a:r>
            <a:endParaRPr lang="en-US" dirty="0"/>
          </a:p>
          <a:p>
            <a:pPr>
              <a:lnSpc>
                <a:spcPct val="220000"/>
              </a:lnSpc>
              <a:buNone/>
            </a:pPr>
            <a:endParaRPr lang="en-US" dirty="0"/>
          </a:p>
          <a:p>
            <a:pPr>
              <a:lnSpc>
                <a:spcPct val="220000"/>
              </a:lnSpc>
              <a:buNone/>
            </a:pPr>
            <a:endParaRPr lang="fa-IR" dirty="0"/>
          </a:p>
        </p:txBody>
      </p:sp>
    </p:spTree>
  </p:cSld>
  <p:clrMapOvr>
    <a:masterClrMapping/>
  </p:clrMapOvr>
  <p:transition spd="slow">
    <p:strips/>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28604"/>
            <a:ext cx="8229600" cy="5697559"/>
          </a:xfrm>
        </p:spPr>
        <p:txBody>
          <a:bodyPr>
            <a:normAutofit fontScale="62500" lnSpcReduction="20000"/>
          </a:bodyPr>
          <a:lstStyle/>
          <a:p>
            <a:pPr>
              <a:lnSpc>
                <a:spcPct val="220000"/>
              </a:lnSpc>
              <a:buNone/>
            </a:pPr>
            <a:r>
              <a:rPr lang="fa-IR" dirty="0" smtClean="0"/>
              <a:t>سرانجام محبت پروردگار : پایان محبت خدا تنها ملاقات و صال اوست که متوقف بر معرفت خداست که جز با صفای باطن و پیراستن دل از علاقه های دینوی ممکن نیست این امر درد دنیا تنها برای سالکان طریق محبت خدا میسر است اینجاست که امام علی در پرسش آن خوارجی می گوید « چگونه کسی را بپرستم که ندیده باشم »  و ماهیت این ملاقات : « دیدگان او را درک نکنند اما دلها با حقایق ایمان او را می بینند » مشاهده جمال الهی به وصف ناید کسی که حتی به مرتبه ضعیف از مشاهده برسد لذت آن را به هیچ سودا نکند عارفان و سالکان و زاهدان رنج فراق دوست را به تصویر کشیده اند  ملاقات خدا اوج قلم عرفان و پایان سیر سالکان است </a:t>
            </a:r>
            <a:endParaRPr lang="en-US" dirty="0" smtClean="0"/>
          </a:p>
          <a:p>
            <a:pPr>
              <a:lnSpc>
                <a:spcPct val="220000"/>
              </a:lnSpc>
              <a:buNone/>
            </a:pPr>
            <a:r>
              <a:rPr lang="fa-IR" dirty="0" smtClean="0"/>
              <a:t>منازل و مراحل سالکان و عارفان در رساله هایی آمده است</a:t>
            </a:r>
            <a:endParaRPr lang="fa-IR" dirty="0"/>
          </a:p>
        </p:txBody>
      </p:sp>
    </p:spTree>
  </p:cSld>
  <p:clrMapOvr>
    <a:masterClrMapping/>
  </p:clrMapOvr>
  <p:transition spd="slow">
    <p:strips/>
  </p:transition>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28604"/>
            <a:ext cx="8229600" cy="5697559"/>
          </a:xfrm>
        </p:spPr>
        <p:txBody>
          <a:bodyPr>
            <a:normAutofit fontScale="77500" lnSpcReduction="20000"/>
          </a:bodyPr>
          <a:lstStyle/>
          <a:p>
            <a:pPr>
              <a:lnSpc>
                <a:spcPct val="200000"/>
              </a:lnSpc>
              <a:buNone/>
            </a:pPr>
            <a:r>
              <a:rPr lang="fa-IR" dirty="0"/>
              <a:t>محبت خدا به بندگان </a:t>
            </a:r>
            <a:endParaRPr lang="en-US" dirty="0"/>
          </a:p>
          <a:p>
            <a:pPr>
              <a:lnSpc>
                <a:spcPct val="200000"/>
              </a:lnSpc>
              <a:buNone/>
            </a:pPr>
            <a:r>
              <a:rPr lang="fa-IR" dirty="0"/>
              <a:t>آیات و روایات فراوانی وجود دارد که دلالت بر محبت خدا به بندگان می شود رحمت عام خدا شامل همگان است همان رحمانیت است اما رحمت خاص خدا که همان « دوستی خودش » است را مخصوص مجاهدان و نیکوکاران و بسیار توجه کنندگان و پرهیزگاران عدالت پیشگان صابران پاکان مطهران توکل اعتماد کنندگان به خدا اعلام می کند پر محبت بین خالق و بنده دو سویه است بنده در حسرت دیدار او می سوزد و خداوند ندای محبت آمیز بنده اش را دوست دارد </a:t>
            </a:r>
            <a:endParaRPr lang="en-US" dirty="0"/>
          </a:p>
          <a:p>
            <a:pPr>
              <a:lnSpc>
                <a:spcPct val="200000"/>
              </a:lnSpc>
              <a:buNone/>
            </a:pPr>
            <a:endParaRPr lang="fa-IR" dirty="0"/>
          </a:p>
        </p:txBody>
      </p:sp>
    </p:spTree>
  </p:cSld>
  <p:clrMapOvr>
    <a:masterClrMapping/>
  </p:clrMapOvr>
  <p:transition spd="slow">
    <p:strips/>
  </p:transition>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57166"/>
            <a:ext cx="8229600" cy="6000792"/>
          </a:xfrm>
        </p:spPr>
        <p:txBody>
          <a:bodyPr>
            <a:normAutofit fontScale="70000" lnSpcReduction="20000"/>
          </a:bodyPr>
          <a:lstStyle/>
          <a:p>
            <a:pPr marL="0" indent="0">
              <a:lnSpc>
                <a:spcPct val="170000"/>
              </a:lnSpc>
              <a:buNone/>
            </a:pPr>
            <a:r>
              <a:rPr lang="fa-IR" dirty="0" smtClean="0"/>
              <a:t>2-توکل : دومین  بخش از صفات نفسانی که رابطه دورنی انسان به خدا را رقم می زند توکل است ما در اینجا به بررسی ماهیت توکل – درجات توکل – ارزش توکل- تلاش و توکل می پردازیم</a:t>
            </a:r>
            <a:endParaRPr lang="en-US" dirty="0" smtClean="0"/>
          </a:p>
          <a:p>
            <a:pPr marL="0" indent="0">
              <a:lnSpc>
                <a:spcPct val="170000"/>
              </a:lnSpc>
              <a:buNone/>
            </a:pPr>
            <a:r>
              <a:rPr lang="fa-IR" dirty="0" smtClean="0"/>
              <a:t> توکل یکی از مفاهیم عام اخلاقی است که ناظر به صفات نفسانی و رابطه بین انسان و خداست </a:t>
            </a:r>
            <a:endParaRPr lang="en-US" dirty="0" smtClean="0"/>
          </a:p>
          <a:p>
            <a:pPr marL="0" indent="0">
              <a:lnSpc>
                <a:spcPct val="170000"/>
              </a:lnSpc>
              <a:buNone/>
            </a:pPr>
            <a:r>
              <a:rPr lang="fa-IR" dirty="0" smtClean="0"/>
              <a:t>الف) ماهیت توکل : عالمان اخلاق: یعنی اعتماد اطمینان قبلی انسان به خدا در تمام امور خویش و بیزاری از هر قدرتی غیر او که متوقف است بر ایمان و یقین و قوت قلب نسبت به اینکه هیچ قدرتی جدا از او کارساز نیست پس ریشه و اساس توکل توحید است خداوند سبب مستقل و برتر است و منتسب کردن کارها به فاعل از نوع سلطه اصل نیست و علل طبیعی و فاعلهای انسانی استقلال در تاثیر گذاری ندارند بنابراین توکل به معنای نفی انتساب امور به انسان یه اسباب طبیعی و ارجاعع اصالت و استقلال به خداست </a:t>
            </a:r>
            <a:endParaRPr lang="en-US" dirty="0" smtClean="0"/>
          </a:p>
          <a:p>
            <a:pPr marL="0" indent="0">
              <a:lnSpc>
                <a:spcPct val="170000"/>
              </a:lnSpc>
              <a:buNone/>
            </a:pPr>
            <a:endParaRPr lang="fa-IR" dirty="0"/>
          </a:p>
        </p:txBody>
      </p:sp>
    </p:spTree>
  </p:cSld>
  <p:clrMapOvr>
    <a:masterClrMapping/>
  </p:clrMapOvr>
  <p:transition spd="slow">
    <p:strips/>
  </p:transition>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85728"/>
            <a:ext cx="8229600" cy="6215106"/>
          </a:xfrm>
        </p:spPr>
        <p:txBody>
          <a:bodyPr>
            <a:normAutofit fontScale="77500" lnSpcReduction="20000"/>
          </a:bodyPr>
          <a:lstStyle/>
          <a:p>
            <a:pPr marL="0" indent="0">
              <a:lnSpc>
                <a:spcPct val="160000"/>
              </a:lnSpc>
              <a:buNone/>
            </a:pPr>
            <a:r>
              <a:rPr lang="fa-IR" dirty="0" smtClean="0"/>
              <a:t>ب) درجات توکل : برخی سه درجه برای توکل قائلند اول اعتماد و اطمینان نسان به او همانند وکیلی که به او اعتماد می کنیم که پایین ترین درجه توکل است دوم فانی شدن در وکیل ( خداوند ) یعنی از اصل توکل غافل می شویم و به وکیل خود یعنی خرافاتی گردیم شخص در این حالت تلاش خود را صرف گریه و درخواست و دعا از درگاه خدا می کند ولی این درجه کمتر تحقق پیدا می کند و زودتر از بین می رود </a:t>
            </a:r>
            <a:endParaRPr lang="en-US" dirty="0" smtClean="0"/>
          </a:p>
          <a:p>
            <a:pPr marL="0" indent="0">
              <a:lnSpc>
                <a:spcPct val="160000"/>
              </a:lnSpc>
              <a:buNone/>
            </a:pPr>
            <a:r>
              <a:rPr lang="fa-IR" dirty="0" smtClean="0"/>
              <a:t>سوم: عالیترین درجه توکل: انسان تمام حرکات و سکنات خود را به دست خدا می بیند در این حالت حتی شخص درخواست و تضرع را رها می کند و باور دارد که خدا امور را بر حکمت خویش تدبیر کند به گفته ابراهیم ( ع)  « اطلاع خدا از حال من مرا بی نیاز از درخواست نجات او او می کند» </a:t>
            </a:r>
            <a:endParaRPr lang="en-US" dirty="0" smtClean="0"/>
          </a:p>
          <a:p>
            <a:pPr marL="0" indent="0">
              <a:lnSpc>
                <a:spcPct val="160000"/>
              </a:lnSpc>
              <a:buNone/>
            </a:pPr>
            <a:r>
              <a:rPr lang="fa-IR" dirty="0" smtClean="0"/>
              <a:t>خداوند به میزان توکل هر کس او را به مقاصدش می رساند </a:t>
            </a:r>
            <a:endParaRPr lang="en-US" dirty="0" smtClean="0"/>
          </a:p>
        </p:txBody>
      </p:sp>
    </p:spTree>
  </p:cSld>
  <p:clrMapOvr>
    <a:masterClrMapping/>
  </p:clrMapOvr>
  <p:transition spd="slow">
    <p:strips/>
  </p:transition>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28604"/>
            <a:ext cx="8229600" cy="6143668"/>
          </a:xfrm>
        </p:spPr>
        <p:txBody>
          <a:bodyPr>
            <a:normAutofit fontScale="77500" lnSpcReduction="20000"/>
          </a:bodyPr>
          <a:lstStyle/>
          <a:p>
            <a:pPr marL="0" indent="0">
              <a:lnSpc>
                <a:spcPct val="160000"/>
              </a:lnSpc>
              <a:buNone/>
            </a:pPr>
            <a:r>
              <a:rPr lang="fa-IR" dirty="0" smtClean="0"/>
              <a:t>امام صادق ( ع) : « خدا ابا دارد از اینکه روزی مومنان را جز از راهی که گمان ندارند فراهم نماید» یعنی به هر چیز توکل کردی باید از همان چیز به مقصدت برسی . هر کس به خدا توکل کند او برایش کافی است </a:t>
            </a:r>
            <a:endParaRPr lang="en-US" dirty="0" smtClean="0"/>
          </a:p>
          <a:p>
            <a:pPr marL="0" indent="0">
              <a:lnSpc>
                <a:spcPct val="160000"/>
              </a:lnSpc>
              <a:buNone/>
            </a:pPr>
            <a:r>
              <a:rPr lang="fa-IR" dirty="0" smtClean="0"/>
              <a:t>ج) ارزش توکل: قرآن کریم و احادیث نبوی و سخنان اهل بیت ( ع) بر از عباراتی است که منزلت توکل و فضلیت آنرا بیان شده است </a:t>
            </a:r>
            <a:endParaRPr lang="en-US" dirty="0" smtClean="0"/>
          </a:p>
          <a:p>
            <a:pPr marL="0" indent="0">
              <a:lnSpc>
                <a:spcPct val="160000"/>
              </a:lnSpc>
              <a:buNone/>
            </a:pPr>
            <a:r>
              <a:rPr lang="fa-IR" dirty="0" smtClean="0"/>
              <a:t>د) تلاش و توکل: مسلماً منظور از توکل عدم تلاش و کوشش برای رسیدن به هدف نیست بلکه بالعکس توکل کننده باید وظیفه خود را در استفاده از ابراز انجام دهد البته نسبت به اموری که از اراده انسانها حارج است چاره ای جزتوکل ندارد اما درباره اموری که در توان انسان است و به علت آن یقین با آسمان دارد تلاش کند دستور با اسلحه نمار خواندن یا « با توکل زانوی اشتر بیند» پس به بهانه توکل بی توجهی کردن کار عارفانه ای نیست </a:t>
            </a:r>
            <a:endParaRPr lang="en-US" dirty="0" smtClean="0"/>
          </a:p>
        </p:txBody>
      </p:sp>
    </p:spTree>
  </p:cSld>
  <p:clrMapOvr>
    <a:masterClrMapping/>
  </p:clrMapOvr>
  <p:transition spd="slow">
    <p:strips/>
  </p:transition>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28604"/>
            <a:ext cx="8229600" cy="6072230"/>
          </a:xfrm>
        </p:spPr>
        <p:txBody>
          <a:bodyPr>
            <a:normAutofit fontScale="77500" lnSpcReduction="20000"/>
          </a:bodyPr>
          <a:lstStyle/>
          <a:p>
            <a:pPr marL="0" indent="0">
              <a:lnSpc>
                <a:spcPct val="160000"/>
              </a:lnSpc>
              <a:buNone/>
            </a:pPr>
            <a:r>
              <a:rPr lang="fa-IR" dirty="0" smtClean="0"/>
              <a:t>3- شکر : یکی دیگر از مفاهیم عام اخلاقی شکر است که از چند جهت قابل بررسی است </a:t>
            </a:r>
            <a:endParaRPr lang="en-US" dirty="0" smtClean="0"/>
          </a:p>
          <a:p>
            <a:pPr marL="0" indent="0">
              <a:lnSpc>
                <a:spcPct val="160000"/>
              </a:lnSpc>
              <a:buNone/>
            </a:pPr>
            <a:r>
              <a:rPr lang="fa-IR" dirty="0" smtClean="0"/>
              <a:t>الف) ماهیت و مراتب شکر: « توسر نعمت و اظهار آن » « شناخت منعم – شناخت نعمت اظهار شادمانی نسبت به ان نعمت و عمل به مقتصایی آن سرور و سپاسگزاری از منعم طبق دستور منعم » « اظهار نعمت » که تعریف اخیر معنی واقعی شکر است چون مستلزم ادراک و تصور نعمت است و اظهار نعمت یعنی استعمال ان نعمت در راهی که او اراده کدره و مدح شاکی او بخاطر نعمتش بنابراین شکر دارای سه مرتبه قلبی یادآوری زبانی ( موج وثنا ) و عملی است یعنی اولاً  دل همواره متوجه نعمتهای او باشد ثانیاً به هنگام استفاده زبانی به حمد و ستایش بگشاید ثالثاً نعمت ها را در راه اراده خدا بکار گیرد در مقابل شکر کفر است که مخفی کردن نعمتهای الهی است </a:t>
            </a:r>
            <a:endParaRPr lang="en-US" dirty="0" smtClean="0"/>
          </a:p>
          <a:p>
            <a:pPr marL="0" indent="0">
              <a:lnSpc>
                <a:spcPct val="160000"/>
              </a:lnSpc>
              <a:buNone/>
            </a:pPr>
            <a:endParaRPr lang="fa-IR" dirty="0"/>
          </a:p>
        </p:txBody>
      </p:sp>
    </p:spTree>
  </p:cSld>
  <p:clrMapOvr>
    <a:masterClrMapping/>
  </p:clrMapOvr>
  <p:transition spd="slow">
    <p:strips/>
  </p:transition>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57166"/>
            <a:ext cx="8229600" cy="6000792"/>
          </a:xfrm>
        </p:spPr>
        <p:txBody>
          <a:bodyPr>
            <a:normAutofit fontScale="77500" lnSpcReduction="20000"/>
          </a:bodyPr>
          <a:lstStyle/>
          <a:p>
            <a:pPr marL="0" indent="0">
              <a:lnSpc>
                <a:spcPct val="150000"/>
              </a:lnSpc>
              <a:buNone/>
            </a:pPr>
            <a:r>
              <a:rPr lang="fa-IR" dirty="0" smtClean="0"/>
              <a:t>ب) ارزش شکرک آیات در روایات فراوانی در شرح مقام شکر و سپاسگزاری آمده تا جائیکه حق شناسی و سپاسگزاری از خداوند را از عناصر اساسی تنظیم کننده رابطه انسان با خدا بیان کرده اند مسلماً شکر خداوند شامل شکر مخلوقات هم می شود </a:t>
            </a:r>
            <a:endParaRPr lang="en-US" dirty="0" smtClean="0"/>
          </a:p>
          <a:p>
            <a:pPr marL="0" indent="0">
              <a:lnSpc>
                <a:spcPct val="150000"/>
              </a:lnSpc>
              <a:buNone/>
            </a:pPr>
            <a:r>
              <a:rPr lang="fa-IR" dirty="0" smtClean="0"/>
              <a:t>ج) نتیجه دینوی شکر الهی: فزونی یافتن نعمت است زیرا توفیق بر سپاسگزاری خود نعمتی است از طرف خدا که مستلزم شکری دیگر است گر چه شکر شایسته مقام الهی از انسان بر نمی آید «ما حق شکر خدا بر آن  است ک انسان نهایت تلاش خود را بکار بسته و باور کند که از عهده سپاس شایسته خدا برنمی آید » </a:t>
            </a:r>
            <a:endParaRPr lang="en-US" dirty="0" smtClean="0"/>
          </a:p>
          <a:p>
            <a:pPr marL="0" indent="0">
              <a:lnSpc>
                <a:spcPct val="150000"/>
              </a:lnSpc>
              <a:buNone/>
            </a:pPr>
            <a:r>
              <a:rPr lang="fa-IR" dirty="0" smtClean="0"/>
              <a:t>تا اینجا ما جهت گیری نفس نسبت به خدا را جهت گیری نفس نسبت به عاقبت خود است ( معاد) </a:t>
            </a:r>
            <a:endParaRPr lang="en-US" dirty="0" smtClean="0"/>
          </a:p>
          <a:p>
            <a:pPr marL="0" indent="0">
              <a:lnSpc>
                <a:spcPct val="150000"/>
              </a:lnSpc>
              <a:buNone/>
            </a:pPr>
            <a:endParaRPr lang="fa-IR" dirty="0"/>
          </a:p>
        </p:txBody>
      </p:sp>
    </p:spTree>
  </p:cSld>
  <p:clrMapOvr>
    <a:masterClrMapping/>
  </p:clrMapOvr>
  <p:transition spd="slow">
    <p:strips/>
  </p:transition>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57166"/>
            <a:ext cx="8229600" cy="6215106"/>
          </a:xfrm>
        </p:spPr>
        <p:txBody>
          <a:bodyPr>
            <a:normAutofit fontScale="85000" lnSpcReduction="10000"/>
          </a:bodyPr>
          <a:lstStyle/>
          <a:p>
            <a:pPr marL="0" indent="0">
              <a:lnSpc>
                <a:spcPct val="150000"/>
              </a:lnSpc>
              <a:buNone/>
            </a:pPr>
            <a:r>
              <a:rPr lang="fa-IR" dirty="0" smtClean="0"/>
              <a:t>ب) جهت گیری نفس نسبت به عاقبت خویش </a:t>
            </a:r>
            <a:endParaRPr lang="en-US" dirty="0" smtClean="0"/>
          </a:p>
          <a:p>
            <a:pPr marL="0" indent="0">
              <a:lnSpc>
                <a:spcPct val="150000"/>
              </a:lnSpc>
              <a:buNone/>
            </a:pPr>
            <a:r>
              <a:rPr lang="fa-IR" dirty="0" smtClean="0"/>
              <a:t>تعدادی از مفاهیم عام اخلاقی عاقبت کار انسان را بیان می کنند مثل خوف، رجا « یاس، قنوط»  که و قنوط آفتی برای « خوف و بیم » و « ایمنی ا زمکر خدا» آفتی برای  « امید درجا» هستند که در اینجا به بررسی بیم و امید بعنوان « مفهوم عام اخلاقی می پردازیم» </a:t>
            </a:r>
            <a:endParaRPr lang="en-US" dirty="0" smtClean="0"/>
          </a:p>
          <a:p>
            <a:pPr marL="0" lvl="0" indent="0">
              <a:lnSpc>
                <a:spcPct val="150000"/>
              </a:lnSpc>
              <a:buNone/>
            </a:pPr>
            <a:r>
              <a:rPr lang="fa-IR" dirty="0" smtClean="0"/>
              <a:t>بیم : الف ) مفهوم و ماهیت بیم :  بیم یعنی احتمال بروز امری ناخوشایند  برای انسان در اینده با توجه به دلایل قطعی یا ظنی تفاوت « خوف و بیم» با « حین و ترس» : حین عبارت است از خودداری نفس از دفاع و انتقام و امثال آن در جایی که عقداً و شرعاً نیکو باشد خوف را بخی به دو نوع پسندیده و ناپسند تقسیم کرده اند </a:t>
            </a:r>
            <a:endParaRPr lang="en-US" dirty="0" smtClean="0"/>
          </a:p>
          <a:p>
            <a:pPr marL="0" indent="0">
              <a:lnSpc>
                <a:spcPct val="150000"/>
              </a:lnSpc>
              <a:buNone/>
            </a:pPr>
            <a:endParaRPr lang="fa-IR" dirty="0"/>
          </a:p>
        </p:txBody>
      </p:sp>
    </p:spTree>
  </p:cSld>
  <p:clrMapOvr>
    <a:masterClrMapping/>
  </p:clrMapOvr>
  <p:transition spd="slow">
    <p:strips/>
  </p:transition>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28604"/>
            <a:ext cx="8229600" cy="5697559"/>
          </a:xfrm>
        </p:spPr>
        <p:txBody>
          <a:bodyPr>
            <a:normAutofit fontScale="92500" lnSpcReduction="20000"/>
          </a:bodyPr>
          <a:lstStyle/>
          <a:p>
            <a:pPr marL="0" indent="0">
              <a:lnSpc>
                <a:spcPct val="150000"/>
              </a:lnSpc>
              <a:buNone/>
            </a:pPr>
            <a:r>
              <a:rPr lang="fa-IR" dirty="0" smtClean="0"/>
              <a:t>خوف پسندیده بیم از عذاب الهی و ناپسند از غیر خدا است ب) درجات بیم : درع- تقوا و صدق از درجات حقوق است پایین ترین درجه خوف ورع است یعنی باعث شود که از ارتکاب مخظومات اخلاقی بپرهیزد </a:t>
            </a:r>
            <a:endParaRPr lang="en-US" dirty="0" smtClean="0"/>
          </a:p>
          <a:p>
            <a:pPr marL="0" indent="0">
              <a:lnSpc>
                <a:spcPct val="150000"/>
              </a:lnSpc>
              <a:buNone/>
            </a:pPr>
            <a:r>
              <a:rPr lang="fa-IR" dirty="0" smtClean="0"/>
              <a:t>علاوه بر خودداری از محرمات اخلاقی از ارتکاب شد است هم خود داری نماید تقواست صدق در تقوا حتی ا انجام برخی امور مجاز و مباح می پرهیزد تا زمینه ارتکاب حرام فراهم نشود هیچ نفسی از نفسهایش را در راه غیر خدا صرف نمی کند بیش از نیاز به امور دینوی توجه نمی کند </a:t>
            </a:r>
            <a:endParaRPr lang="en-US" dirty="0" smtClean="0"/>
          </a:p>
          <a:p>
            <a:pPr marL="0" indent="0">
              <a:lnSpc>
                <a:spcPct val="150000"/>
              </a:lnSpc>
              <a:buNone/>
            </a:pPr>
            <a:endParaRPr lang="fa-IR" dirty="0"/>
          </a:p>
        </p:txBody>
      </p:sp>
    </p:spTree>
  </p:cSld>
  <p:clrMapOvr>
    <a:masterClrMapping/>
  </p:clrMapOvr>
  <p:transition spd="slow">
    <p:strips/>
  </p:transition>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57166"/>
            <a:ext cx="8229600" cy="5768997"/>
          </a:xfrm>
        </p:spPr>
        <p:txBody>
          <a:bodyPr>
            <a:normAutofit fontScale="85000" lnSpcReduction="20000"/>
          </a:bodyPr>
          <a:lstStyle/>
          <a:p>
            <a:pPr marL="0" indent="0">
              <a:lnSpc>
                <a:spcPct val="150000"/>
              </a:lnSpc>
              <a:buNone/>
            </a:pPr>
            <a:r>
              <a:rPr lang="fa-IR" dirty="0" smtClean="0"/>
              <a:t>ج) ارزش بیم: اولاً بیم در سعادت آفرین بودن نقش بنیادین دارد چون فکر و ذکر الهی جزدر سایه بندگی و بریدگی دل از محبت دنیا حاصل نمی شود ثانیاً آیات و روایات فراوانی به منزلت و اهمیت خوف اشاره دارند خوف از لوازم ایمان است تنها دانایان حقیقی بیمناکی از خدا را می پذیرند </a:t>
            </a:r>
            <a:endParaRPr lang="en-US" dirty="0" smtClean="0"/>
          </a:p>
          <a:p>
            <a:pPr marL="0" indent="0">
              <a:lnSpc>
                <a:spcPct val="150000"/>
              </a:lnSpc>
              <a:buNone/>
            </a:pPr>
            <a:r>
              <a:rPr lang="fa-IR" dirty="0" smtClean="0"/>
              <a:t>د) آفت بیم: بیمناکی از خدا بمنزله تا  زیانه  ای است  برای سلوک بندگان دروادی قرب الهی  افراط و فزولی آن چراغ امید را خاموش می کند و توان حرکت را انسان می گیرد </a:t>
            </a:r>
            <a:endParaRPr lang="en-US" dirty="0" smtClean="0"/>
          </a:p>
          <a:p>
            <a:pPr marL="0" indent="0">
              <a:lnSpc>
                <a:spcPct val="150000"/>
              </a:lnSpc>
              <a:buNone/>
            </a:pPr>
            <a:r>
              <a:rPr lang="fa-IR" dirty="0" smtClean="0"/>
              <a:t>« قنوط درجه شدید یأس است » </a:t>
            </a:r>
            <a:endParaRPr lang="en-US" dirty="0" smtClean="0"/>
          </a:p>
          <a:p>
            <a:pPr marL="0" indent="0">
              <a:lnSpc>
                <a:spcPct val="150000"/>
              </a:lnSpc>
              <a:buNone/>
            </a:pPr>
            <a:r>
              <a:rPr lang="fa-IR" dirty="0" smtClean="0"/>
              <a:t>قنوط و یاس از رحمت الهی آفت بزرگ خوف از خداست </a:t>
            </a:r>
            <a:endParaRPr lang="en-US" dirty="0" smtClean="0"/>
          </a:p>
          <a:p>
            <a:pPr marL="0" indent="0">
              <a:lnSpc>
                <a:spcPct val="150000"/>
              </a:lnSpc>
              <a:buNone/>
            </a:pPr>
            <a:endParaRPr lang="fa-IR" dirty="0"/>
          </a:p>
        </p:txBody>
      </p:sp>
    </p:spTree>
  </p:cSld>
  <p:clrMapOvr>
    <a:masterClrMapping/>
  </p:clrMapOvr>
  <p:transition spd="slow">
    <p:strips/>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57166"/>
            <a:ext cx="8229600" cy="5768997"/>
          </a:xfrm>
        </p:spPr>
        <p:txBody>
          <a:bodyPr>
            <a:normAutofit fontScale="92500"/>
          </a:bodyPr>
          <a:lstStyle/>
          <a:p>
            <a:pPr marL="0" indent="0">
              <a:lnSpc>
                <a:spcPct val="150000"/>
              </a:lnSpc>
              <a:buNone/>
            </a:pPr>
            <a:r>
              <a:rPr lang="fa-IR" dirty="0" smtClean="0"/>
              <a:t>2- امید: الف) مفهوم و ماهیت امید: رجاء عبارت است از احساس راحتی قلب در نتیجه انتظار تحقق امری خوشایند است در صورتی که اسباب آن فراهم باشد اگر فراهم نباشد این انتظار را « آرزو » یا «تمنّی » گویند ولی اگر اسباب فراهم هم بنود اما شخص انتظار تحقق داشت می شود غرور حماقت . </a:t>
            </a:r>
            <a:endParaRPr lang="en-US" dirty="0" smtClean="0"/>
          </a:p>
          <a:p>
            <a:pPr marL="0" indent="0">
              <a:lnSpc>
                <a:spcPct val="150000"/>
              </a:lnSpc>
              <a:buNone/>
            </a:pPr>
            <a:r>
              <a:rPr lang="fa-IR" dirty="0" smtClean="0"/>
              <a:t>ب) ارزش امید: آیاد و روایات فراوانی در مذمت یاس و قنوط و ترغیب و تشویق به امیدواری به فضل خدا وارد شده است در خواست گذشت منعزت 0 شفاعت پیامبر اکرم و ائمه </a:t>
            </a:r>
            <a:endParaRPr lang="en-US" dirty="0" smtClean="0"/>
          </a:p>
          <a:p>
            <a:pPr marL="0" indent="0">
              <a:lnSpc>
                <a:spcPct val="150000"/>
              </a:lnSpc>
              <a:buNone/>
            </a:pPr>
            <a:endParaRPr lang="fa-IR" dirty="0"/>
          </a:p>
        </p:txBody>
      </p:sp>
    </p:spTree>
  </p:cSld>
  <p:clrMapOvr>
    <a:masterClrMapping/>
  </p:clrMapOvr>
  <p:transition spd="slow">
    <p:strips/>
  </p:transition>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85728"/>
            <a:ext cx="8229600" cy="6286544"/>
          </a:xfrm>
        </p:spPr>
        <p:txBody>
          <a:bodyPr>
            <a:normAutofit fontScale="70000" lnSpcReduction="20000"/>
          </a:bodyPr>
          <a:lstStyle/>
          <a:p>
            <a:pPr marL="0" indent="0">
              <a:lnSpc>
                <a:spcPct val="170000"/>
              </a:lnSpc>
              <a:buNone/>
            </a:pPr>
            <a:r>
              <a:rPr lang="fa-IR" dirty="0" smtClean="0"/>
              <a:t>ج) آفات امیدواری : 1 امیدواری بدون عمل چیزی جز غرور و حماقت در پی ندارد امام علی ( ع) به این افراد هشدار داده اند 2- احساس ایمنی از مکر خداوند: زیادی روی در امید به بخشایش خدا این احساس را همراه دارد  و سرآغاز غلتیدن در عصیان خداست </a:t>
            </a:r>
            <a:endParaRPr lang="en-US" dirty="0" smtClean="0"/>
          </a:p>
          <a:p>
            <a:pPr marL="0" indent="0">
              <a:lnSpc>
                <a:spcPct val="170000"/>
              </a:lnSpc>
              <a:buNone/>
            </a:pPr>
            <a:r>
              <a:rPr lang="fa-IR" dirty="0" smtClean="0"/>
              <a:t>د) مناسبات بیم و امید: صحبت این است که امید ارزشمند تر است یا بیم اولاً و امید به مفهوم پیش گفته در اصل وجود با هم ملازمند زیرا بیم و امید ابزاری برای عمل صالح و تقرب به خداست و باید هر دو در حالت تعادل قرار گیرند ثانیاً بستگی به افراد دارد فردی بیم او را به حرکت در راه درست وا می دارد باید بیم را مقدم شمارد و برعکس فردی امید </a:t>
            </a:r>
            <a:endParaRPr lang="en-US" dirty="0" smtClean="0"/>
          </a:p>
          <a:p>
            <a:pPr marL="0" indent="0">
              <a:lnSpc>
                <a:spcPct val="170000"/>
              </a:lnSpc>
              <a:buNone/>
            </a:pPr>
            <a:r>
              <a:rPr lang="fa-IR" dirty="0" smtClean="0"/>
              <a:t>اکنون می خواهیم به جهت گیری  نفر نسبت به خویشن بپردازیم بحث « جهت بررسی نفر نسبت به خدا» و « جهت گیری  نسبت به عاقبت خویش » بپایان رسید </a:t>
            </a:r>
            <a:endParaRPr lang="en-US" dirty="0" smtClean="0"/>
          </a:p>
          <a:p>
            <a:pPr marL="0" indent="0">
              <a:lnSpc>
                <a:spcPct val="170000"/>
              </a:lnSpc>
              <a:buNone/>
            </a:pPr>
            <a:endParaRPr lang="fa-IR" dirty="0"/>
          </a:p>
        </p:txBody>
      </p:sp>
    </p:spTree>
  </p:cSld>
  <p:clrMapOvr>
    <a:masterClrMapping/>
  </p:clrMapOvr>
  <p:transition spd="slow">
    <p:strips/>
  </p:transition>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85728"/>
            <a:ext cx="8229600" cy="6143668"/>
          </a:xfrm>
        </p:spPr>
        <p:txBody>
          <a:bodyPr>
            <a:normAutofit fontScale="70000" lnSpcReduction="20000"/>
          </a:bodyPr>
          <a:lstStyle/>
          <a:p>
            <a:pPr marL="0" indent="0">
              <a:lnSpc>
                <a:spcPct val="160000"/>
              </a:lnSpc>
              <a:buNone/>
            </a:pPr>
            <a:r>
              <a:rPr lang="fa-IR" dirty="0" smtClean="0"/>
              <a:t>ج) جهت گیری    نسبت به خویشتن : </a:t>
            </a:r>
            <a:endParaRPr lang="en-US" dirty="0" smtClean="0"/>
          </a:p>
          <a:p>
            <a:pPr marL="0" indent="0">
              <a:lnSpc>
                <a:spcPct val="160000"/>
              </a:lnSpc>
              <a:buNone/>
            </a:pPr>
            <a:r>
              <a:rPr lang="fa-IR" dirty="0" smtClean="0"/>
              <a:t>اگر ارزیابی درستی از کار خود داشته باشیم قطعاً جهت گیری درستی نسبت به  خویش خواهیم دانست دسته ای دیگر از مفاهیم اخلاقی که در جهت گیری نفس مؤثر است « انکار نفس» « خودشکنی» « تواضع » </a:t>
            </a:r>
            <a:endParaRPr lang="en-US" dirty="0" smtClean="0"/>
          </a:p>
          <a:p>
            <a:pPr marL="0" indent="0">
              <a:lnSpc>
                <a:spcPct val="160000"/>
              </a:lnSpc>
              <a:buNone/>
            </a:pPr>
            <a:r>
              <a:rPr lang="fa-IR" dirty="0" smtClean="0"/>
              <a:t>1 انکار    :   انکار رو خودشکنی آن است که بدون مقایسه با دیگرانی انسان خود را کوچک شمرده و خود پسند نباشد منشاء تواضع است بدون آن تواشع حاصل نمی شود </a:t>
            </a:r>
            <a:endParaRPr lang="en-US" dirty="0" smtClean="0"/>
          </a:p>
          <a:p>
            <a:pPr marL="0" indent="0">
              <a:lnSpc>
                <a:spcPct val="160000"/>
              </a:lnSpc>
              <a:buNone/>
            </a:pPr>
            <a:r>
              <a:rPr lang="fa-IR" dirty="0" smtClean="0"/>
              <a:t>موانع تواضع عبارتست از </a:t>
            </a:r>
            <a:endParaRPr lang="en-US" dirty="0" smtClean="0"/>
          </a:p>
          <a:p>
            <a:pPr marL="0" indent="0">
              <a:lnSpc>
                <a:spcPct val="160000"/>
              </a:lnSpc>
              <a:buNone/>
            </a:pPr>
            <a:r>
              <a:rPr lang="fa-IR" dirty="0" smtClean="0"/>
              <a:t>یک عجب و خودپسندی : یک مفهوم عام اخلاقی است عجب خودستایی و غرور موانع اصلی فروتنی و کوچک شمردن خود است خودستایی  از آثار خوپسندی است </a:t>
            </a:r>
            <a:endParaRPr lang="en-US" dirty="0" smtClean="0"/>
          </a:p>
        </p:txBody>
      </p:sp>
    </p:spTree>
  </p:cSld>
  <p:clrMapOvr>
    <a:masterClrMapping/>
  </p:clrMapOvr>
  <p:transition spd="slow">
    <p:strips/>
  </p:transition>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28604"/>
            <a:ext cx="8229600" cy="6072230"/>
          </a:xfrm>
        </p:spPr>
        <p:txBody>
          <a:bodyPr>
            <a:normAutofit fontScale="70000" lnSpcReduction="20000"/>
          </a:bodyPr>
          <a:lstStyle/>
          <a:p>
            <a:pPr marL="0" indent="0">
              <a:lnSpc>
                <a:spcPct val="160000"/>
              </a:lnSpc>
              <a:buNone/>
            </a:pPr>
            <a:r>
              <a:rPr lang="fa-IR" dirty="0" smtClean="0"/>
              <a:t>الف) مفهوم و ماهیت عجب : بزرگ پنداشتن خود به دلیل کمالی که در خود می بیند چه واقعاً دارای کمال باشد و چه نباشد و چه واقعاً کمال پنداشته شود یا نشود از خود راحتی می شود و خود را می پسندد و نوعی حق برای خود قائل می شود تحقق کبرمستلزم عجب است ولی عجب و خودپسندی متسلزم کبر نیست </a:t>
            </a:r>
            <a:endParaRPr lang="en-US" dirty="0" smtClean="0"/>
          </a:p>
          <a:p>
            <a:pPr marL="0" indent="0">
              <a:lnSpc>
                <a:spcPct val="160000"/>
              </a:lnSpc>
              <a:buNone/>
            </a:pPr>
            <a:r>
              <a:rPr lang="fa-IR" dirty="0" smtClean="0"/>
              <a:t>ادلال : وصعیتی است که بروز حوادث ناخوشانید را برای خود بعید می پندارد درجه بالای خودپسندی است </a:t>
            </a:r>
            <a:endParaRPr lang="en-US" dirty="0" smtClean="0"/>
          </a:p>
          <a:p>
            <a:pPr marL="0" indent="0">
              <a:lnSpc>
                <a:spcPct val="160000"/>
              </a:lnSpc>
              <a:buNone/>
            </a:pPr>
            <a:r>
              <a:rPr lang="fa-IR" dirty="0" smtClean="0"/>
              <a:t>ب) نکوهش خوپسندی : </a:t>
            </a:r>
            <a:endParaRPr lang="en-US" dirty="0" smtClean="0"/>
          </a:p>
          <a:p>
            <a:pPr marL="0" indent="0">
              <a:lnSpc>
                <a:spcPct val="160000"/>
              </a:lnSpc>
              <a:buNone/>
            </a:pPr>
            <a:r>
              <a:rPr lang="fa-IR" dirty="0" smtClean="0"/>
              <a:t>قرآن کریم و روایات فراوانی از خودپسندی نکوهش کریحتی علت شکست بسیاری جنگهای مسلمانان را خودپسندی معرفی کرده اند یک رذیلت اخلاقی است بلکه یکی از شاهراههای راذائل اخلاقی است </a:t>
            </a:r>
            <a:endParaRPr lang="en-US" dirty="0" smtClean="0"/>
          </a:p>
          <a:p>
            <a:pPr marL="0" indent="0">
              <a:lnSpc>
                <a:spcPct val="160000"/>
              </a:lnSpc>
              <a:buNone/>
            </a:pPr>
            <a:endParaRPr lang="fa-IR" dirty="0"/>
          </a:p>
        </p:txBody>
      </p:sp>
    </p:spTree>
  </p:cSld>
  <p:clrMapOvr>
    <a:masterClrMapping/>
  </p:clrMapOvr>
  <p:transition spd="slow">
    <p:strips/>
  </p:transition>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57166"/>
            <a:ext cx="8229600" cy="5768997"/>
          </a:xfrm>
        </p:spPr>
        <p:txBody>
          <a:bodyPr>
            <a:normAutofit fontScale="92500" lnSpcReduction="10000"/>
          </a:bodyPr>
          <a:lstStyle/>
          <a:p>
            <a:pPr marL="0" indent="0">
              <a:lnSpc>
                <a:spcPct val="150000"/>
              </a:lnSpc>
              <a:buNone/>
            </a:pPr>
            <a:r>
              <a:rPr lang="fa-IR" dirty="0" smtClean="0"/>
              <a:t>ج) اسباب خودپسندی  خودپسندی به دلیل وضعیت جسمانی </a:t>
            </a:r>
            <a:endParaRPr lang="en-US" dirty="0" smtClean="0"/>
          </a:p>
          <a:p>
            <a:pPr marL="0" indent="0">
              <a:lnSpc>
                <a:spcPct val="150000"/>
              </a:lnSpc>
              <a:buNone/>
            </a:pPr>
            <a:r>
              <a:rPr lang="fa-IR" dirty="0" smtClean="0"/>
              <a:t>1- زیبایش ، تناسب اندام ، صحت و قوت خوش جدایی و غیره </a:t>
            </a:r>
            <a:endParaRPr lang="en-US" dirty="0" smtClean="0"/>
          </a:p>
          <a:p>
            <a:pPr marL="0" indent="0">
              <a:lnSpc>
                <a:spcPct val="150000"/>
              </a:lnSpc>
              <a:buNone/>
            </a:pPr>
            <a:r>
              <a:rPr lang="fa-IR" dirty="0" smtClean="0"/>
              <a:t>2- خودبینی بخاطر اقتدار و قدرتمند بودن ( قوم عاد ) </a:t>
            </a:r>
            <a:endParaRPr lang="en-US" dirty="0" smtClean="0"/>
          </a:p>
          <a:p>
            <a:pPr marL="0" indent="0">
              <a:lnSpc>
                <a:spcPct val="150000"/>
              </a:lnSpc>
              <a:buNone/>
            </a:pPr>
            <a:r>
              <a:rPr lang="fa-IR" dirty="0" smtClean="0"/>
              <a:t>3- خودپسندی بخاطر وابستگی به نسب و نیاکان </a:t>
            </a:r>
            <a:endParaRPr lang="en-US" dirty="0" smtClean="0"/>
          </a:p>
          <a:p>
            <a:pPr marL="0" indent="0">
              <a:lnSpc>
                <a:spcPct val="150000"/>
              </a:lnSpc>
              <a:buNone/>
            </a:pPr>
            <a:r>
              <a:rPr lang="fa-IR" dirty="0" smtClean="0"/>
              <a:t>4- بخاطر بهره مندی از عقل ک احساس بی نیازی از مشورت می کند </a:t>
            </a:r>
            <a:endParaRPr lang="en-US" dirty="0" smtClean="0"/>
          </a:p>
          <a:p>
            <a:pPr marL="0" indent="0">
              <a:lnSpc>
                <a:spcPct val="150000"/>
              </a:lnSpc>
              <a:buNone/>
            </a:pPr>
            <a:r>
              <a:rPr lang="fa-IR" dirty="0" smtClean="0"/>
              <a:t>5- بخاطر زیادی فرزند و غلام </a:t>
            </a:r>
            <a:endParaRPr lang="en-US" dirty="0" smtClean="0"/>
          </a:p>
          <a:p>
            <a:pPr marL="0" indent="0">
              <a:lnSpc>
                <a:spcPct val="150000"/>
              </a:lnSpc>
              <a:buNone/>
            </a:pPr>
            <a:r>
              <a:rPr lang="fa-IR" dirty="0" smtClean="0"/>
              <a:t>6- ناشی از مال و ثروت </a:t>
            </a:r>
            <a:endParaRPr lang="en-US" dirty="0" smtClean="0"/>
          </a:p>
          <a:p>
            <a:pPr marL="0" indent="0">
              <a:lnSpc>
                <a:spcPct val="150000"/>
              </a:lnSpc>
              <a:buNone/>
            </a:pPr>
            <a:endParaRPr lang="fa-IR" dirty="0"/>
          </a:p>
        </p:txBody>
      </p:sp>
    </p:spTree>
  </p:cSld>
  <p:clrMapOvr>
    <a:masterClrMapping/>
  </p:clrMapOvr>
  <p:transition spd="slow">
    <p:strips/>
  </p:transition>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57166"/>
            <a:ext cx="8229600" cy="5768997"/>
          </a:xfrm>
        </p:spPr>
        <p:txBody>
          <a:bodyPr>
            <a:normAutofit fontScale="85000" lnSpcReduction="10000"/>
          </a:bodyPr>
          <a:lstStyle/>
          <a:p>
            <a:pPr marL="0" indent="0">
              <a:lnSpc>
                <a:spcPct val="150000"/>
              </a:lnSpc>
              <a:buNone/>
            </a:pPr>
            <a:r>
              <a:rPr lang="fa-IR" dirty="0" smtClean="0"/>
              <a:t>د) آثار زیانبار خودپسندی   1- کبر و خود بزرگ بینی</a:t>
            </a:r>
          </a:p>
          <a:p>
            <a:pPr marL="0" indent="0">
              <a:lnSpc>
                <a:spcPct val="150000"/>
              </a:lnSpc>
              <a:buNone/>
            </a:pPr>
            <a:r>
              <a:rPr lang="fa-IR" dirty="0" smtClean="0"/>
              <a:t>2- فراموش گناهان   3- خود را مصون می داند و احساس نوعی امنیت می کند و در نهایت اعمال خود را ضایع می کند</a:t>
            </a:r>
          </a:p>
          <a:p>
            <a:pPr marL="0" indent="0">
              <a:lnSpc>
                <a:spcPct val="150000"/>
              </a:lnSpc>
              <a:buNone/>
            </a:pPr>
            <a:r>
              <a:rPr lang="fa-IR" dirty="0" smtClean="0"/>
              <a:t>4- قدرشناس را وظیفه نمی داند   5- احساس ضعف نیاز نمی کند</a:t>
            </a:r>
          </a:p>
          <a:p>
            <a:pPr marL="0" indent="0">
              <a:lnSpc>
                <a:spcPct val="150000"/>
              </a:lnSpc>
              <a:buNone/>
            </a:pPr>
            <a:r>
              <a:rPr lang="fa-IR" dirty="0" smtClean="0"/>
              <a:t>6- توجه به نصایح نمی کند چون خود را نیازمند نمی بیند </a:t>
            </a:r>
            <a:endParaRPr lang="en-US" dirty="0" smtClean="0"/>
          </a:p>
          <a:p>
            <a:pPr marL="0" indent="0">
              <a:lnSpc>
                <a:spcPct val="150000"/>
              </a:lnSpc>
              <a:buNone/>
            </a:pPr>
            <a:r>
              <a:rPr lang="fa-IR" dirty="0" smtClean="0"/>
              <a:t>7- همیشه و در هر فرصتی خودستایی می کند </a:t>
            </a:r>
            <a:endParaRPr lang="en-US" dirty="0" smtClean="0"/>
          </a:p>
          <a:p>
            <a:pPr marL="0" indent="0">
              <a:lnSpc>
                <a:spcPct val="150000"/>
              </a:lnSpc>
              <a:buNone/>
            </a:pPr>
            <a:r>
              <a:rPr lang="fa-IR" dirty="0" smtClean="0"/>
              <a:t>هـ ) درمان خودپسندی : با از بین بردن اسباب خودپسندی میتوان درمان کرد مثلاً اگر بخاطر زیبایی است باید بداند که ابتدای آفرینش چه محوری بوده و بداند که سریع الزوال است </a:t>
            </a:r>
            <a:endParaRPr lang="en-US" dirty="0" smtClean="0"/>
          </a:p>
          <a:p>
            <a:pPr marL="0" indent="0">
              <a:lnSpc>
                <a:spcPct val="150000"/>
              </a:lnSpc>
              <a:buNone/>
            </a:pPr>
            <a:endParaRPr lang="fa-IR" dirty="0"/>
          </a:p>
        </p:txBody>
      </p:sp>
    </p:spTree>
  </p:cSld>
  <p:clrMapOvr>
    <a:masterClrMapping/>
  </p:clrMapOvr>
  <p:transition spd="slow">
    <p:strips/>
  </p:transition>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00042"/>
            <a:ext cx="8229600" cy="5929354"/>
          </a:xfrm>
        </p:spPr>
        <p:txBody>
          <a:bodyPr>
            <a:normAutofit fontScale="92500"/>
          </a:bodyPr>
          <a:lstStyle/>
          <a:p>
            <a:pPr marL="0" indent="0">
              <a:lnSpc>
                <a:spcPct val="150000"/>
              </a:lnSpc>
              <a:buNone/>
            </a:pPr>
            <a:r>
              <a:rPr lang="fa-IR" dirty="0" smtClean="0"/>
              <a:t>عالمان اخلاق گروههایی که در معرض غرورند را بر شمرده اند </a:t>
            </a:r>
            <a:endParaRPr lang="en-US" dirty="0" smtClean="0"/>
          </a:p>
          <a:p>
            <a:pPr marL="0" indent="0">
              <a:lnSpc>
                <a:spcPct val="150000"/>
              </a:lnSpc>
              <a:buNone/>
            </a:pPr>
            <a:r>
              <a:rPr lang="fa-IR" dirty="0" smtClean="0"/>
              <a:t>1- کافران  تعهد دنیا را به نسیه آخرت نمی دهند   2- مؤمنان گناهکار وفاسق که به بهانه  بزرگواری خداوند   3- عالمان : که فکر کنند تنها علم و آگاهی نجات می دهد  4- واعظان و مبلغان که با نسبت دادن امور خلاف واقع به دین    5- اهل عبارت و عمل که ریا و خودنمایی کنند  6- مدعیان عرفان: صرف پوشیدن لباس اهل معرفت   7- اغنیاء و ثروتمندان از راه حرام کسب کرده در راه خیر مصرف کنند </a:t>
            </a:r>
            <a:endParaRPr lang="en-US" dirty="0" smtClean="0"/>
          </a:p>
          <a:p>
            <a:pPr marL="0" indent="0">
              <a:lnSpc>
                <a:spcPct val="150000"/>
              </a:lnSpc>
              <a:buNone/>
            </a:pPr>
            <a:endParaRPr lang="fa-IR" dirty="0"/>
          </a:p>
        </p:txBody>
      </p:sp>
    </p:spTree>
  </p:cSld>
  <p:clrMapOvr>
    <a:masterClrMapping/>
  </p:clrMapOvr>
  <p:transition spd="slow">
    <p:strips/>
  </p:transition>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57166"/>
            <a:ext cx="8229600" cy="6072230"/>
          </a:xfrm>
        </p:spPr>
        <p:txBody>
          <a:bodyPr>
            <a:normAutofit fontScale="77500" lnSpcReduction="20000"/>
          </a:bodyPr>
          <a:lstStyle/>
          <a:p>
            <a:pPr marL="0" indent="0">
              <a:lnSpc>
                <a:spcPct val="160000"/>
              </a:lnSpc>
              <a:buNone/>
            </a:pPr>
            <a:r>
              <a:rPr lang="fa-IR" dirty="0" smtClean="0"/>
              <a:t>2- تواضع : بعد از انکار نفس نوبت به تواضع می رسد مفهوم تواضع آن است که انسان در مقایسه با دیگران برای خویش امتیازی قائل نشود. دیگران را بزرگ می شمارد تواضع مقابل کبر و تکبر است </a:t>
            </a:r>
            <a:endParaRPr lang="en-US" dirty="0" smtClean="0"/>
          </a:p>
          <a:p>
            <a:pPr marL="0" indent="0">
              <a:lnSpc>
                <a:spcPct val="160000"/>
              </a:lnSpc>
              <a:buNone/>
            </a:pPr>
            <a:r>
              <a:rPr lang="fa-IR" dirty="0" smtClean="0"/>
              <a:t>ارزش تواضع : آیات و روایات فراوانی فروتنی را از ویژگیهای واقعی مؤمنانی شمرده است » مولی عل( ع) فروتن تر از تمام بندگان در برابر خدا بود » </a:t>
            </a:r>
            <a:endParaRPr lang="en-US" dirty="0" smtClean="0"/>
          </a:p>
          <a:p>
            <a:pPr marL="0" indent="0">
              <a:lnSpc>
                <a:spcPct val="160000"/>
              </a:lnSpc>
              <a:buNone/>
            </a:pPr>
            <a:r>
              <a:rPr lang="fa-IR" dirty="0" smtClean="0"/>
              <a:t>نشانه های تواضع: 1- به نشستن در پایین مجلس رضایت می دهد 2- فرومتواضع در سلام کردن پیش می گیرد  3- مجادله نمی کند گر چه حق با او باشد 4- دوست ندارد به پرهیزکاری او را ستایش کند </a:t>
            </a:r>
            <a:endParaRPr lang="en-US" dirty="0" smtClean="0"/>
          </a:p>
          <a:p>
            <a:pPr marL="0" indent="0">
              <a:lnSpc>
                <a:spcPct val="160000"/>
              </a:lnSpc>
              <a:buNone/>
            </a:pPr>
            <a:r>
              <a:rPr lang="fa-IR" dirty="0" smtClean="0"/>
              <a:t>موانع فروتنی :  کبر – تفاخر – عصبیت – سرکش – ذلت </a:t>
            </a:r>
            <a:endParaRPr lang="en-US" dirty="0" smtClean="0"/>
          </a:p>
          <a:p>
            <a:pPr marL="0" indent="0">
              <a:lnSpc>
                <a:spcPct val="160000"/>
              </a:lnSpc>
              <a:buNone/>
            </a:pPr>
            <a:endParaRPr lang="fa-IR" dirty="0"/>
          </a:p>
        </p:txBody>
      </p:sp>
    </p:spTree>
  </p:cSld>
  <p:clrMapOvr>
    <a:masterClrMapping/>
  </p:clrMapOvr>
  <p:transition spd="slow">
    <p:strips/>
  </p:transition>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28604"/>
            <a:ext cx="8229600" cy="5697559"/>
          </a:xfrm>
        </p:spPr>
        <p:txBody>
          <a:bodyPr>
            <a:normAutofit fontScale="77500" lnSpcReduction="20000"/>
          </a:bodyPr>
          <a:lstStyle/>
          <a:p>
            <a:pPr marL="0" indent="0">
              <a:lnSpc>
                <a:spcPct val="160000"/>
              </a:lnSpc>
              <a:buNone/>
            </a:pPr>
            <a:r>
              <a:rPr lang="fa-IR" dirty="0" smtClean="0"/>
              <a:t>الف) مفهوم و ماهیت کبر: از مفاهیم عام اخلاقی است که در نتیجه عجب و خودپسندی پیش می آید اگر خود بزرگ بینی در باطن و درون باشد کبر است اگر در رفتار خارجی ظاهر شود تکبر است </a:t>
            </a:r>
            <a:endParaRPr lang="en-US" dirty="0" smtClean="0"/>
          </a:p>
          <a:p>
            <a:pPr marL="0" indent="0">
              <a:lnSpc>
                <a:spcPct val="160000"/>
              </a:lnSpc>
              <a:buNone/>
            </a:pPr>
            <a:r>
              <a:rPr lang="fa-IR" dirty="0" smtClean="0"/>
              <a:t>نکوهش تکبر: آیات و روایات فراوانی به متکبرین وعده دوزخ داده شده و مورد مذمت قرار گرفته اند </a:t>
            </a:r>
            <a:endParaRPr lang="en-US" dirty="0" smtClean="0"/>
          </a:p>
          <a:p>
            <a:pPr marL="0" indent="0">
              <a:lnSpc>
                <a:spcPct val="160000"/>
              </a:lnSpc>
              <a:buNone/>
            </a:pPr>
            <a:r>
              <a:rPr lang="fa-IR" dirty="0" smtClean="0"/>
              <a:t>اقسام تکبر: سه نوع است   1- تکبر بر خداوند   2- بر پیامبر خود را برتر از ان بداند به دعوتشان گردن تعهد 3- تکبر بر مردم: یعنی خود را بزرگ و دیگران را کوچک شمردن </a:t>
            </a:r>
            <a:endParaRPr lang="en-US" dirty="0" smtClean="0"/>
          </a:p>
          <a:p>
            <a:pPr marL="0" indent="0">
              <a:lnSpc>
                <a:spcPct val="160000"/>
              </a:lnSpc>
              <a:buNone/>
            </a:pPr>
            <a:r>
              <a:rPr lang="fa-IR" dirty="0" smtClean="0"/>
              <a:t>درمان تکبر جلوگیری از اسباب تکبر یا رفع آنها است البته با اسباب خود پسندی و عجب مشترک است </a:t>
            </a:r>
            <a:endParaRPr lang="en-US" dirty="0" smtClean="0"/>
          </a:p>
          <a:p>
            <a:pPr marL="0" indent="0">
              <a:lnSpc>
                <a:spcPct val="160000"/>
              </a:lnSpc>
              <a:buNone/>
            </a:pPr>
            <a:endParaRPr lang="fa-IR" dirty="0"/>
          </a:p>
        </p:txBody>
      </p:sp>
    </p:spTree>
  </p:cSld>
  <p:clrMapOvr>
    <a:masterClrMapping/>
  </p:clrMapOvr>
  <p:transition spd="slow">
    <p:strips/>
  </p:transition>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71480"/>
            <a:ext cx="8229600" cy="5554683"/>
          </a:xfrm>
        </p:spPr>
        <p:txBody>
          <a:bodyPr/>
          <a:lstStyle/>
          <a:p>
            <a:pPr marL="0" indent="0">
              <a:lnSpc>
                <a:spcPct val="150000"/>
              </a:lnSpc>
              <a:buNone/>
            </a:pPr>
            <a:r>
              <a:rPr lang="fa-IR" dirty="0" smtClean="0"/>
              <a:t>ذلت و خواری : یکی دیگر از مفاهیم عام اخلاقی است ذلت و خواری مانع تواضع است و با عزت نفس منافات دارد تکبر افراط در ارزش گذاری خویش است و ذلت و خواری تفریط در ارزش گذاری خویش است برای همین تواضع در مقابل متکبران شایسته نیست چون آنان فروتنی را به مفهوم خواری می گیرند  </a:t>
            </a:r>
            <a:endParaRPr lang="en-US" dirty="0" smtClean="0"/>
          </a:p>
          <a:p>
            <a:pPr marL="0" indent="0">
              <a:lnSpc>
                <a:spcPct val="150000"/>
              </a:lnSpc>
              <a:buNone/>
            </a:pPr>
            <a:endParaRPr lang="fa-IR" dirty="0"/>
          </a:p>
        </p:txBody>
      </p:sp>
    </p:spTree>
  </p:cSld>
  <p:clrMapOvr>
    <a:masterClrMapping/>
  </p:clrMapOvr>
  <p:transition spd="slow">
    <p:strips/>
  </p:transition>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00042"/>
            <a:ext cx="8229600" cy="5626121"/>
          </a:xfrm>
        </p:spPr>
        <p:txBody>
          <a:bodyPr>
            <a:normAutofit fontScale="62500" lnSpcReduction="20000"/>
          </a:bodyPr>
          <a:lstStyle/>
          <a:p>
            <a:pPr marL="0" indent="0">
              <a:lnSpc>
                <a:spcPct val="160000"/>
              </a:lnSpc>
              <a:buNone/>
            </a:pPr>
            <a:r>
              <a:rPr lang="fa-IR" dirty="0" smtClean="0"/>
              <a:t>بخش اول: </a:t>
            </a:r>
            <a:endParaRPr lang="en-US" dirty="0" smtClean="0"/>
          </a:p>
          <a:p>
            <a:pPr marL="0" indent="0">
              <a:lnSpc>
                <a:spcPct val="160000"/>
              </a:lnSpc>
              <a:buNone/>
            </a:pPr>
            <a:r>
              <a:rPr lang="fa-IR" dirty="0" smtClean="0"/>
              <a:t>وحی و پیامبری </a:t>
            </a:r>
            <a:endParaRPr lang="en-US" dirty="0" smtClean="0"/>
          </a:p>
          <a:p>
            <a:pPr marL="0" indent="0">
              <a:lnSpc>
                <a:spcPct val="160000"/>
              </a:lnSpc>
              <a:buNone/>
            </a:pPr>
            <a:r>
              <a:rPr lang="fa-IR" dirty="0" smtClean="0"/>
              <a:t>مباحث: </a:t>
            </a:r>
            <a:endParaRPr lang="en-US" dirty="0" smtClean="0"/>
          </a:p>
          <a:p>
            <a:pPr marL="514350" lvl="0" indent="-514350">
              <a:lnSpc>
                <a:spcPct val="160000"/>
              </a:lnSpc>
              <a:buFont typeface="+mj-lt"/>
              <a:buAutoNum type="arabicPeriod"/>
            </a:pPr>
            <a:r>
              <a:rPr lang="fa-IR" dirty="0" smtClean="0"/>
              <a:t>تعریف و ضرورت نبوت </a:t>
            </a:r>
            <a:endParaRPr lang="en-US" dirty="0" smtClean="0"/>
          </a:p>
          <a:p>
            <a:pPr marL="514350" lvl="0" indent="-514350">
              <a:lnSpc>
                <a:spcPct val="160000"/>
              </a:lnSpc>
              <a:buFont typeface="+mj-lt"/>
              <a:buAutoNum type="arabicPeriod"/>
            </a:pPr>
            <a:r>
              <a:rPr lang="fa-IR" dirty="0" smtClean="0"/>
              <a:t>رابطه ی علم و دین </a:t>
            </a:r>
            <a:endParaRPr lang="en-US" dirty="0" smtClean="0"/>
          </a:p>
          <a:p>
            <a:pPr marL="514350" lvl="0" indent="-514350">
              <a:lnSpc>
                <a:spcPct val="160000"/>
              </a:lnSpc>
              <a:buFont typeface="+mj-lt"/>
              <a:buAutoNum type="arabicPeriod"/>
            </a:pPr>
            <a:r>
              <a:rPr lang="fa-IR" dirty="0" smtClean="0"/>
              <a:t>صنعت در قرآن کریم </a:t>
            </a:r>
            <a:endParaRPr lang="en-US" dirty="0" smtClean="0"/>
          </a:p>
          <a:p>
            <a:pPr marL="514350" lvl="0" indent="-514350">
              <a:lnSpc>
                <a:spcPct val="160000"/>
              </a:lnSpc>
              <a:buFont typeface="+mj-lt"/>
              <a:buAutoNum type="arabicPeriod"/>
            </a:pPr>
            <a:r>
              <a:rPr lang="fa-IR" dirty="0" smtClean="0"/>
              <a:t>قرآن، اعجاز و مصونیت از تحریف </a:t>
            </a:r>
            <a:endParaRPr lang="en-US" dirty="0" smtClean="0"/>
          </a:p>
          <a:p>
            <a:pPr marL="514350" lvl="0" indent="-514350">
              <a:lnSpc>
                <a:spcPct val="160000"/>
              </a:lnSpc>
              <a:buFont typeface="+mj-lt"/>
              <a:buAutoNum type="arabicPeriod"/>
            </a:pPr>
            <a:r>
              <a:rPr lang="fa-IR" dirty="0" smtClean="0"/>
              <a:t>خاتمیت </a:t>
            </a:r>
            <a:endParaRPr lang="en-US" dirty="0" smtClean="0"/>
          </a:p>
          <a:p>
            <a:pPr marL="514350" lvl="0" indent="-514350">
              <a:lnSpc>
                <a:spcPct val="160000"/>
              </a:lnSpc>
              <a:buFont typeface="+mj-lt"/>
              <a:buAutoNum type="arabicPeriod"/>
            </a:pPr>
            <a:r>
              <a:rPr lang="fa-IR" dirty="0" smtClean="0"/>
              <a:t>اسلام و مقتضیات زمان </a:t>
            </a:r>
            <a:endParaRPr lang="en-US" dirty="0" smtClean="0"/>
          </a:p>
          <a:p>
            <a:pPr marL="514350" lvl="0" indent="-514350">
              <a:lnSpc>
                <a:spcPct val="160000"/>
              </a:lnSpc>
              <a:buFont typeface="+mj-lt"/>
              <a:buAutoNum type="arabicPeriod"/>
            </a:pPr>
            <a:r>
              <a:rPr lang="fa-IR" dirty="0" smtClean="0"/>
              <a:t>قلمرو دین </a:t>
            </a:r>
            <a:endParaRPr lang="en-US" dirty="0" smtClean="0"/>
          </a:p>
          <a:p>
            <a:pPr marL="514350" lvl="0" indent="-514350">
              <a:lnSpc>
                <a:spcPct val="160000"/>
              </a:lnSpc>
              <a:buFont typeface="+mj-lt"/>
              <a:buAutoNum type="arabicPeriod"/>
            </a:pPr>
            <a:r>
              <a:rPr lang="fa-IR" dirty="0" smtClean="0"/>
              <a:t>تعدد ادیان. </a:t>
            </a:r>
            <a:endParaRPr lang="en-US" dirty="0" smtClean="0"/>
          </a:p>
          <a:p>
            <a:pPr marL="0" indent="0">
              <a:lnSpc>
                <a:spcPct val="160000"/>
              </a:lnSpc>
              <a:buNone/>
            </a:pPr>
            <a:endParaRPr lang="fa-IR" dirty="0"/>
          </a:p>
        </p:txBody>
      </p:sp>
    </p:spTree>
  </p:cSld>
  <p:clrMapOvr>
    <a:masterClrMapping/>
  </p:clrMapOvr>
  <p:transition spd="slow">
    <p:strips/>
  </p:transition>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8" name="Picture 14"/>
          <p:cNvPicPr>
            <a:picLocks noChangeAspect="1" noChangeArrowheads="1"/>
          </p:cNvPicPr>
          <p:nvPr/>
        </p:nvPicPr>
        <p:blipFill>
          <a:blip r:embed="rId2"/>
          <a:srcRect l="29297" t="31250" r="26432" b="20138"/>
          <a:stretch>
            <a:fillRect/>
          </a:stretch>
        </p:blipFill>
        <p:spPr bwMode="auto">
          <a:xfrm>
            <a:off x="744978" y="428604"/>
            <a:ext cx="7113170" cy="5857940"/>
          </a:xfrm>
          <a:prstGeom prst="rect">
            <a:avLst/>
          </a:prstGeom>
          <a:noFill/>
          <a:ln w="9525">
            <a:noFill/>
            <a:miter lim="800000"/>
            <a:headEnd/>
            <a:tailEnd/>
          </a:ln>
          <a:effectLst/>
        </p:spPr>
      </p:pic>
      <p:pic>
        <p:nvPicPr>
          <p:cNvPr id="18" name="Picture 17"/>
          <p:cNvPicPr/>
          <p:nvPr/>
        </p:nvPicPr>
        <p:blipFill>
          <a:blip r:embed="rId3"/>
          <a:srcRect l="75754" t="54570" r="22387" b="14785"/>
          <a:stretch>
            <a:fillRect/>
          </a:stretch>
        </p:blipFill>
        <p:spPr bwMode="auto">
          <a:xfrm>
            <a:off x="8286776" y="2000240"/>
            <a:ext cx="244549" cy="2966484"/>
          </a:xfrm>
          <a:prstGeom prst="rect">
            <a:avLst/>
          </a:prstGeom>
          <a:noFill/>
          <a:ln w="9525">
            <a:noFill/>
            <a:miter lim="800000"/>
            <a:headEnd/>
            <a:tailEnd/>
          </a:ln>
        </p:spPr>
      </p:pic>
      <p:sp>
        <p:nvSpPr>
          <p:cNvPr id="1039" name="AutoShape 15"/>
          <p:cNvSpPr>
            <a:spLocks/>
          </p:cNvSpPr>
          <p:nvPr/>
        </p:nvSpPr>
        <p:spPr bwMode="auto">
          <a:xfrm>
            <a:off x="7929586" y="357166"/>
            <a:ext cx="214314" cy="6143668"/>
          </a:xfrm>
          <a:prstGeom prst="rightBrace">
            <a:avLst>
              <a:gd name="adj1" fmla="val 145536"/>
              <a:gd name="adj2" fmla="val 50000"/>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fa-IR"/>
          </a:p>
        </p:txBody>
      </p:sp>
    </p:spTree>
  </p:cSld>
  <p:clrMapOvr>
    <a:masterClrMapping/>
  </p:clrMapOvr>
  <p:transition spd="slow">
    <p:strips/>
  </p:transition>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a:blip r:embed="rId2"/>
          <a:srcRect l="23634" t="37903" r="26560" b="16129"/>
          <a:stretch>
            <a:fillRect/>
          </a:stretch>
        </p:blipFill>
        <p:spPr bwMode="auto">
          <a:xfrm>
            <a:off x="357158" y="500042"/>
            <a:ext cx="7604586" cy="5643602"/>
          </a:xfrm>
          <a:prstGeom prst="rect">
            <a:avLst/>
          </a:prstGeom>
          <a:noFill/>
          <a:ln w="9525">
            <a:noFill/>
            <a:miter lim="800000"/>
            <a:headEnd/>
            <a:tailEnd/>
          </a:ln>
        </p:spPr>
      </p:pic>
      <p:grpSp>
        <p:nvGrpSpPr>
          <p:cNvPr id="7" name="Group 6"/>
          <p:cNvGrpSpPr/>
          <p:nvPr/>
        </p:nvGrpSpPr>
        <p:grpSpPr>
          <a:xfrm>
            <a:off x="7970789" y="357166"/>
            <a:ext cx="601739" cy="6143668"/>
            <a:chOff x="7970789" y="357166"/>
            <a:chExt cx="601739" cy="6143668"/>
          </a:xfrm>
        </p:grpSpPr>
        <p:pic>
          <p:nvPicPr>
            <p:cNvPr id="5" name="Picture 4"/>
            <p:cNvPicPr/>
            <p:nvPr/>
          </p:nvPicPr>
          <p:blipFill>
            <a:blip r:embed="rId3"/>
            <a:srcRect l="75754" t="54570" r="22387" b="14785"/>
            <a:stretch>
              <a:fillRect/>
            </a:stretch>
          </p:blipFill>
          <p:spPr bwMode="auto">
            <a:xfrm>
              <a:off x="8327979" y="2000240"/>
              <a:ext cx="244549" cy="2966484"/>
            </a:xfrm>
            <a:prstGeom prst="rect">
              <a:avLst/>
            </a:prstGeom>
            <a:noFill/>
            <a:ln w="9525">
              <a:noFill/>
              <a:miter lim="800000"/>
              <a:headEnd/>
              <a:tailEnd/>
            </a:ln>
          </p:spPr>
        </p:pic>
        <p:sp>
          <p:nvSpPr>
            <p:cNvPr id="6" name="AutoShape 15"/>
            <p:cNvSpPr>
              <a:spLocks/>
            </p:cNvSpPr>
            <p:nvPr/>
          </p:nvSpPr>
          <p:spPr bwMode="auto">
            <a:xfrm>
              <a:off x="7970789" y="357166"/>
              <a:ext cx="214314" cy="6143668"/>
            </a:xfrm>
            <a:prstGeom prst="rightBrace">
              <a:avLst>
                <a:gd name="adj1" fmla="val 145536"/>
                <a:gd name="adj2" fmla="val 50000"/>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fa-IR"/>
            </a:p>
          </p:txBody>
        </p:sp>
      </p:grpSp>
    </p:spTree>
  </p:cSld>
  <p:clrMapOvr>
    <a:masterClrMapping/>
  </p:clrMapOvr>
  <p:transition spd="slow">
    <p:strips/>
  </p:transition>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a:blip r:embed="rId2"/>
          <a:srcRect l="20974" t="34318" r="27623" b="28814"/>
          <a:stretch>
            <a:fillRect/>
          </a:stretch>
        </p:blipFill>
        <p:spPr bwMode="auto">
          <a:xfrm>
            <a:off x="357158" y="1285860"/>
            <a:ext cx="7286676" cy="5143536"/>
          </a:xfrm>
          <a:prstGeom prst="rect">
            <a:avLst/>
          </a:prstGeom>
          <a:noFill/>
          <a:ln w="9525">
            <a:noFill/>
            <a:miter lim="800000"/>
            <a:headEnd/>
            <a:tailEnd/>
          </a:ln>
        </p:spPr>
      </p:pic>
      <p:sp>
        <p:nvSpPr>
          <p:cNvPr id="7" name="AutoShape 15"/>
          <p:cNvSpPr>
            <a:spLocks/>
          </p:cNvSpPr>
          <p:nvPr/>
        </p:nvSpPr>
        <p:spPr bwMode="auto">
          <a:xfrm>
            <a:off x="7858148" y="1142984"/>
            <a:ext cx="214314" cy="5500726"/>
          </a:xfrm>
          <a:prstGeom prst="rightBrace">
            <a:avLst>
              <a:gd name="adj1" fmla="val 145536"/>
              <a:gd name="adj2" fmla="val 50000"/>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fa-IR"/>
          </a:p>
        </p:txBody>
      </p:sp>
      <p:pic>
        <p:nvPicPr>
          <p:cNvPr id="9" name="Picture 8"/>
          <p:cNvPicPr/>
          <p:nvPr/>
        </p:nvPicPr>
        <p:blipFill>
          <a:blip r:embed="rId3"/>
          <a:srcRect l="74065" t="72794" r="24029" b="11452"/>
          <a:stretch>
            <a:fillRect/>
          </a:stretch>
        </p:blipFill>
        <p:spPr bwMode="auto">
          <a:xfrm>
            <a:off x="8215338" y="2928934"/>
            <a:ext cx="285752" cy="2143140"/>
          </a:xfrm>
          <a:prstGeom prst="rect">
            <a:avLst/>
          </a:prstGeom>
          <a:noFill/>
          <a:ln w="9525">
            <a:noFill/>
            <a:miter lim="800000"/>
            <a:headEnd/>
            <a:tailEnd/>
          </a:ln>
        </p:spPr>
      </p:pic>
      <p:sp>
        <p:nvSpPr>
          <p:cNvPr id="10" name="Rectangle 9"/>
          <p:cNvSpPr/>
          <p:nvPr/>
        </p:nvSpPr>
        <p:spPr>
          <a:xfrm>
            <a:off x="2532793" y="262574"/>
            <a:ext cx="4325223" cy="584775"/>
          </a:xfrm>
          <a:prstGeom prst="rect">
            <a:avLst/>
          </a:prstGeom>
        </p:spPr>
        <p:txBody>
          <a:bodyPr wrap="none">
            <a:spAutoFit/>
          </a:bodyPr>
          <a:lstStyle/>
          <a:p>
            <a:r>
              <a:rPr lang="fa-IR" sz="3200" u="sng" dirty="0" smtClean="0"/>
              <a:t>مبحث دوم: رابطه ی علم و دین</a:t>
            </a:r>
            <a:endParaRPr lang="fa-IR" sz="3200" u="sng" dirty="0"/>
          </a:p>
        </p:txBody>
      </p:sp>
    </p:spTree>
  </p:cSld>
  <p:clrMapOvr>
    <a:masterClrMapping/>
  </p:clrMapOvr>
  <p:transition spd="slow">
    <p:strips/>
  </p:transition>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a:blip r:embed="rId2"/>
          <a:srcRect l="23231" t="27688" r="27403" b="16700"/>
          <a:stretch>
            <a:fillRect/>
          </a:stretch>
        </p:blipFill>
        <p:spPr bwMode="auto">
          <a:xfrm>
            <a:off x="714348" y="500042"/>
            <a:ext cx="6786610" cy="5786478"/>
          </a:xfrm>
          <a:prstGeom prst="rect">
            <a:avLst/>
          </a:prstGeom>
          <a:noFill/>
          <a:ln w="9525">
            <a:noFill/>
            <a:miter lim="800000"/>
            <a:headEnd/>
            <a:tailEnd/>
          </a:ln>
        </p:spPr>
      </p:pic>
      <p:sp>
        <p:nvSpPr>
          <p:cNvPr id="5" name="AutoShape 15"/>
          <p:cNvSpPr>
            <a:spLocks/>
          </p:cNvSpPr>
          <p:nvPr/>
        </p:nvSpPr>
        <p:spPr bwMode="auto">
          <a:xfrm>
            <a:off x="7643834" y="357166"/>
            <a:ext cx="214314" cy="6143668"/>
          </a:xfrm>
          <a:prstGeom prst="rightBrace">
            <a:avLst>
              <a:gd name="adj1" fmla="val 145536"/>
              <a:gd name="adj2" fmla="val 50000"/>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fa-IR"/>
          </a:p>
        </p:txBody>
      </p:sp>
      <p:pic>
        <p:nvPicPr>
          <p:cNvPr id="6" name="Picture 5"/>
          <p:cNvPicPr/>
          <p:nvPr/>
        </p:nvPicPr>
        <p:blipFill>
          <a:blip r:embed="rId3"/>
          <a:srcRect l="74065" t="72794" r="24029" b="11452"/>
          <a:stretch>
            <a:fillRect/>
          </a:stretch>
        </p:blipFill>
        <p:spPr bwMode="auto">
          <a:xfrm>
            <a:off x="8001024" y="2571744"/>
            <a:ext cx="285752" cy="2143140"/>
          </a:xfrm>
          <a:prstGeom prst="rect">
            <a:avLst/>
          </a:prstGeom>
          <a:noFill/>
          <a:ln w="9525">
            <a:noFill/>
            <a:miter lim="800000"/>
            <a:headEnd/>
            <a:tailEnd/>
          </a:ln>
        </p:spPr>
      </p:pic>
    </p:spTree>
  </p:cSld>
  <p:clrMapOvr>
    <a:masterClrMapping/>
  </p:clrMapOvr>
  <p:transition spd="slow">
    <p:strips/>
  </p:transition>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28604"/>
            <a:ext cx="8229600" cy="5697559"/>
          </a:xfrm>
        </p:spPr>
        <p:txBody>
          <a:bodyPr>
            <a:normAutofit fontScale="70000" lnSpcReduction="20000"/>
          </a:bodyPr>
          <a:lstStyle/>
          <a:p>
            <a:pPr marL="0" indent="0">
              <a:lnSpc>
                <a:spcPct val="160000"/>
              </a:lnSpc>
              <a:buNone/>
            </a:pPr>
            <a:r>
              <a:rPr lang="fa-IR" dirty="0" smtClean="0"/>
              <a:t>راه حل تعارضات احتمالی: </a:t>
            </a:r>
            <a:endParaRPr lang="en-US" dirty="0" smtClean="0"/>
          </a:p>
          <a:p>
            <a:pPr marL="0" indent="0">
              <a:lnSpc>
                <a:spcPct val="160000"/>
              </a:lnSpc>
              <a:buNone/>
            </a:pPr>
            <a:r>
              <a:rPr lang="fa-IR" dirty="0" smtClean="0"/>
              <a:t>فرض های احتمالی: </a:t>
            </a:r>
            <a:endParaRPr lang="en-US" dirty="0" smtClean="0"/>
          </a:p>
          <a:p>
            <a:pPr marL="0" lvl="0" indent="0">
              <a:lnSpc>
                <a:spcPct val="160000"/>
              </a:lnSpc>
              <a:buNone/>
            </a:pPr>
            <a:r>
              <a:rPr lang="fa-IR" dirty="0" smtClean="0"/>
              <a:t>مفاد گزاره های دین و علم، ظنی و غیر یقینی باشد. </a:t>
            </a:r>
            <a:endParaRPr lang="en-US" dirty="0" smtClean="0"/>
          </a:p>
          <a:p>
            <a:pPr marL="0" lvl="0" indent="0">
              <a:lnSpc>
                <a:spcPct val="160000"/>
              </a:lnSpc>
              <a:buNone/>
            </a:pPr>
            <a:r>
              <a:rPr lang="fa-IR" dirty="0" smtClean="0"/>
              <a:t>مفاد گزاره های دین و علم، هر دو یقینی است. </a:t>
            </a:r>
            <a:endParaRPr lang="en-US" dirty="0" smtClean="0"/>
          </a:p>
          <a:p>
            <a:pPr marL="0" lvl="0" indent="0">
              <a:lnSpc>
                <a:spcPct val="160000"/>
              </a:lnSpc>
              <a:buNone/>
            </a:pPr>
            <a:r>
              <a:rPr lang="fa-IR" dirty="0" smtClean="0"/>
              <a:t>مفاد گزاره های دین، ظن آور و گزاره های علمی، یقینی باشد. </a:t>
            </a:r>
            <a:endParaRPr lang="en-US" dirty="0" smtClean="0"/>
          </a:p>
          <a:p>
            <a:pPr marL="0" lvl="0" indent="0">
              <a:lnSpc>
                <a:spcPct val="160000"/>
              </a:lnSpc>
              <a:buNone/>
            </a:pPr>
            <a:r>
              <a:rPr lang="fa-IR" dirty="0" smtClean="0"/>
              <a:t>مفاد گزاره های دین، یقینی و گزاره های علمی، ظنی باشد. </a:t>
            </a:r>
            <a:endParaRPr lang="en-US" dirty="0" smtClean="0"/>
          </a:p>
          <a:p>
            <a:pPr marL="0" indent="0">
              <a:lnSpc>
                <a:spcPct val="160000"/>
              </a:lnSpc>
              <a:buNone/>
            </a:pPr>
            <a:r>
              <a:rPr lang="fa-IR" dirty="0" smtClean="0"/>
              <a:t>تکلیف انسان در سه فرض، کاملاً مشخص است. فقط در فرض دوم است که تعارض دیده می شود، که هرگز صورت واقع به خود نگرفته است. </a:t>
            </a:r>
            <a:endParaRPr lang="en-US" dirty="0" smtClean="0"/>
          </a:p>
          <a:p>
            <a:pPr marL="0" indent="0">
              <a:lnSpc>
                <a:spcPct val="160000"/>
              </a:lnSpc>
              <a:buNone/>
            </a:pPr>
            <a:r>
              <a:rPr lang="fa-IR" dirty="0" smtClean="0"/>
              <a:t>فرض سوم هم منتفی است؛ چون هرگز امکان ندارد که گزاره های حقیقی دین ظن آور باشد. </a:t>
            </a:r>
            <a:endParaRPr lang="en-US" dirty="0" smtClean="0"/>
          </a:p>
          <a:p>
            <a:pPr marL="0" indent="0">
              <a:lnSpc>
                <a:spcPct val="160000"/>
              </a:lnSpc>
              <a:buNone/>
            </a:pPr>
            <a:endParaRPr lang="fa-IR" dirty="0"/>
          </a:p>
        </p:txBody>
      </p:sp>
    </p:spTree>
  </p:cSld>
  <p:clrMapOvr>
    <a:masterClrMapping/>
  </p:clrMapOvr>
  <p:transition spd="slow">
    <p:strips/>
  </p:transition>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p:nvPr/>
        </p:nvPicPr>
        <p:blipFill>
          <a:blip r:embed="rId2"/>
          <a:srcRect l="27798" t="33654" r="27617" b="6010"/>
          <a:stretch>
            <a:fillRect/>
          </a:stretch>
        </p:blipFill>
        <p:spPr bwMode="auto">
          <a:xfrm>
            <a:off x="1500166" y="1142984"/>
            <a:ext cx="5929354" cy="5429288"/>
          </a:xfrm>
          <a:prstGeom prst="rect">
            <a:avLst/>
          </a:prstGeom>
          <a:noFill/>
          <a:ln w="9525">
            <a:noFill/>
            <a:miter lim="800000"/>
            <a:headEnd/>
            <a:tailEnd/>
          </a:ln>
        </p:spPr>
      </p:pic>
      <p:pic>
        <p:nvPicPr>
          <p:cNvPr id="5" name="Picture 4"/>
          <p:cNvPicPr/>
          <p:nvPr/>
        </p:nvPicPr>
        <p:blipFill>
          <a:blip r:embed="rId3"/>
          <a:srcRect l="74113" t="49081" r="24016" b="35423"/>
          <a:stretch>
            <a:fillRect/>
          </a:stretch>
        </p:blipFill>
        <p:spPr bwMode="auto">
          <a:xfrm>
            <a:off x="7858148" y="3286124"/>
            <a:ext cx="183823" cy="1143000"/>
          </a:xfrm>
          <a:prstGeom prst="rect">
            <a:avLst/>
          </a:prstGeom>
          <a:noFill/>
          <a:ln w="9525">
            <a:noFill/>
            <a:miter lim="800000"/>
            <a:headEnd/>
            <a:tailEnd/>
          </a:ln>
        </p:spPr>
      </p:pic>
      <p:sp>
        <p:nvSpPr>
          <p:cNvPr id="6" name="AutoShape 15"/>
          <p:cNvSpPr>
            <a:spLocks/>
          </p:cNvSpPr>
          <p:nvPr/>
        </p:nvSpPr>
        <p:spPr bwMode="auto">
          <a:xfrm>
            <a:off x="7429520" y="1142984"/>
            <a:ext cx="214314" cy="5357850"/>
          </a:xfrm>
          <a:prstGeom prst="rightBrace">
            <a:avLst>
              <a:gd name="adj1" fmla="val 145536"/>
              <a:gd name="adj2" fmla="val 50000"/>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fa-IR"/>
          </a:p>
        </p:txBody>
      </p:sp>
      <p:sp>
        <p:nvSpPr>
          <p:cNvPr id="7" name="Rectangle 6"/>
          <p:cNvSpPr/>
          <p:nvPr/>
        </p:nvSpPr>
        <p:spPr>
          <a:xfrm>
            <a:off x="2743554" y="214290"/>
            <a:ext cx="3542958" cy="461665"/>
          </a:xfrm>
          <a:prstGeom prst="rect">
            <a:avLst/>
          </a:prstGeom>
        </p:spPr>
        <p:txBody>
          <a:bodyPr wrap="none">
            <a:spAutoFit/>
          </a:bodyPr>
          <a:lstStyle/>
          <a:p>
            <a:r>
              <a:rPr lang="fa-IR" sz="2400" u="sng" dirty="0" smtClean="0"/>
              <a:t>مبحث دوم: صنعت در قرآن کریم </a:t>
            </a:r>
            <a:endParaRPr lang="fa-IR" sz="2400" u="sng" dirty="0"/>
          </a:p>
        </p:txBody>
      </p:sp>
    </p:spTree>
  </p:cSld>
  <p:clrMapOvr>
    <a:masterClrMapping/>
  </p:clrMapOvr>
  <p:transition spd="slow">
    <p:strips/>
  </p:transition>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7" name="Group 6"/>
          <p:cNvGrpSpPr/>
          <p:nvPr/>
        </p:nvGrpSpPr>
        <p:grpSpPr>
          <a:xfrm>
            <a:off x="857224" y="1071546"/>
            <a:ext cx="7429552" cy="4429156"/>
            <a:chOff x="785786" y="2357430"/>
            <a:chExt cx="6756119" cy="3786214"/>
          </a:xfrm>
        </p:grpSpPr>
        <p:pic>
          <p:nvPicPr>
            <p:cNvPr id="4" name="Picture 3"/>
            <p:cNvPicPr/>
            <p:nvPr/>
          </p:nvPicPr>
          <p:blipFill>
            <a:blip r:embed="rId2"/>
            <a:srcRect l="22924" t="46394" r="28233" b="21394"/>
            <a:stretch>
              <a:fillRect/>
            </a:stretch>
          </p:blipFill>
          <p:spPr bwMode="auto">
            <a:xfrm>
              <a:off x="785786" y="2357430"/>
              <a:ext cx="6143668" cy="3765317"/>
            </a:xfrm>
            <a:prstGeom prst="rect">
              <a:avLst/>
            </a:prstGeom>
            <a:noFill/>
            <a:ln w="9525">
              <a:noFill/>
              <a:miter lim="800000"/>
              <a:headEnd/>
              <a:tailEnd/>
            </a:ln>
          </p:spPr>
        </p:pic>
        <p:pic>
          <p:nvPicPr>
            <p:cNvPr id="5" name="Picture 4"/>
            <p:cNvPicPr/>
            <p:nvPr/>
          </p:nvPicPr>
          <p:blipFill>
            <a:blip r:embed="rId3"/>
            <a:srcRect l="74113" t="49081" r="24016" b="35423"/>
            <a:stretch>
              <a:fillRect/>
            </a:stretch>
          </p:blipFill>
          <p:spPr bwMode="auto">
            <a:xfrm>
              <a:off x="7358082" y="3714752"/>
              <a:ext cx="183823" cy="1143000"/>
            </a:xfrm>
            <a:prstGeom prst="rect">
              <a:avLst/>
            </a:prstGeom>
            <a:noFill/>
            <a:ln w="9525">
              <a:noFill/>
              <a:miter lim="800000"/>
              <a:headEnd/>
              <a:tailEnd/>
            </a:ln>
          </p:spPr>
        </p:pic>
        <p:sp>
          <p:nvSpPr>
            <p:cNvPr id="6" name="AutoShape 15"/>
            <p:cNvSpPr>
              <a:spLocks/>
            </p:cNvSpPr>
            <p:nvPr/>
          </p:nvSpPr>
          <p:spPr bwMode="auto">
            <a:xfrm>
              <a:off x="7000892" y="2357430"/>
              <a:ext cx="214314" cy="3786214"/>
            </a:xfrm>
            <a:prstGeom prst="rightBrace">
              <a:avLst>
                <a:gd name="adj1" fmla="val 145536"/>
                <a:gd name="adj2" fmla="val 50000"/>
              </a:avLst>
            </a:prstGeom>
            <a:noFill/>
            <a:ln w="9525">
              <a:solidFill>
                <a:srgbClr val="000000"/>
              </a:solidFill>
              <a:round/>
              <a:headEnd/>
              <a:tailEnd/>
            </a:ln>
          </p:spPr>
          <p:txBody>
            <a:bodyPr vert="horz" wrap="square" lIns="91440" tIns="45720" rIns="91440" bIns="45720" numCol="1" anchor="t" anchorCtr="0" compatLnSpc="1">
              <a:prstTxWarp prst="textNoShape">
                <a:avLst/>
              </a:prstTxWarp>
            </a:bodyPr>
            <a:lstStyle/>
            <a:p>
              <a:endParaRPr lang="fa-IR"/>
            </a:p>
          </p:txBody>
        </p:sp>
      </p:grpSp>
    </p:spTree>
  </p:cSld>
  <p:clrMapOvr>
    <a:masterClrMapping/>
  </p:clrMapOvr>
  <p:transition spd="slow">
    <p:strips/>
  </p:transition>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00042"/>
            <a:ext cx="8229600" cy="5626121"/>
          </a:xfrm>
        </p:spPr>
        <p:txBody>
          <a:bodyPr>
            <a:normAutofit fontScale="70000" lnSpcReduction="20000"/>
          </a:bodyPr>
          <a:lstStyle/>
          <a:p>
            <a:pPr marL="0" indent="0">
              <a:lnSpc>
                <a:spcPct val="160000"/>
              </a:lnSpc>
              <a:buNone/>
            </a:pPr>
            <a:r>
              <a:rPr lang="fa-IR" dirty="0" smtClean="0"/>
              <a:t>جمع بندی: </a:t>
            </a:r>
            <a:endParaRPr lang="en-US" dirty="0" smtClean="0"/>
          </a:p>
          <a:p>
            <a:pPr marL="0" lvl="0" indent="0">
              <a:lnSpc>
                <a:spcPct val="160000"/>
              </a:lnSpc>
              <a:buNone/>
            </a:pPr>
            <a:r>
              <a:rPr lang="fa-IR" dirty="0" smtClean="0"/>
              <a:t>قرآن به صنایع مختلف تصریح دارد، که برخی در آیات اعجاز و قیامت آمده، برخی در متن آیات خلقت آمده و برخی خارج از این هاست. </a:t>
            </a:r>
            <a:endParaRPr lang="en-US" dirty="0" smtClean="0"/>
          </a:p>
          <a:p>
            <a:pPr marL="0" lvl="0" indent="0">
              <a:lnSpc>
                <a:spcPct val="160000"/>
              </a:lnSpc>
              <a:buNone/>
            </a:pPr>
            <a:r>
              <a:rPr lang="fa-IR" dirty="0" smtClean="0"/>
              <a:t>برخی وحی مدار است. برخی با تجارب بشری و زحمات عرفانی به دست می آید و برخی به خاطر تأکید دین بر ارزش گذاری بر عقل و فراورده ها آمده است. </a:t>
            </a:r>
            <a:endParaRPr lang="en-US" dirty="0" smtClean="0"/>
          </a:p>
          <a:p>
            <a:pPr marL="0" lvl="0" indent="0">
              <a:lnSpc>
                <a:spcPct val="160000"/>
              </a:lnSpc>
              <a:buNone/>
            </a:pPr>
            <a:r>
              <a:rPr lang="fa-IR" dirty="0" smtClean="0"/>
              <a:t>در جهان، سه پارادایم فکر برای تولید تکنیک وجود دارد که با هم فرق دارند: </a:t>
            </a:r>
            <a:endParaRPr lang="en-US" dirty="0" smtClean="0"/>
          </a:p>
          <a:p>
            <a:pPr marL="0" indent="0">
              <a:lnSpc>
                <a:spcPct val="160000"/>
              </a:lnSpc>
              <a:buNone/>
            </a:pPr>
            <a:r>
              <a:rPr lang="fa-IR" dirty="0" smtClean="0"/>
              <a:t>الف) صنعتی </a:t>
            </a:r>
            <a:endParaRPr lang="en-US" dirty="0" smtClean="0"/>
          </a:p>
          <a:p>
            <a:pPr marL="0" indent="0">
              <a:lnSpc>
                <a:spcPct val="160000"/>
              </a:lnSpc>
              <a:buNone/>
            </a:pPr>
            <a:r>
              <a:rPr lang="fa-IR" dirty="0" smtClean="0"/>
              <a:t>ب) عرفانی </a:t>
            </a:r>
            <a:endParaRPr lang="en-US" dirty="0" smtClean="0"/>
          </a:p>
          <a:p>
            <a:pPr marL="0" indent="0">
              <a:lnSpc>
                <a:spcPct val="160000"/>
              </a:lnSpc>
              <a:buNone/>
            </a:pPr>
            <a:r>
              <a:rPr lang="fa-IR" dirty="0" smtClean="0"/>
              <a:t>ج) کامل یا وحی مدار </a:t>
            </a:r>
            <a:endParaRPr lang="en-US" dirty="0" smtClean="0"/>
          </a:p>
          <a:p>
            <a:pPr marL="0" indent="0">
              <a:lnSpc>
                <a:spcPct val="160000"/>
              </a:lnSpc>
              <a:buNone/>
            </a:pPr>
            <a:endParaRPr lang="fa-IR" dirty="0"/>
          </a:p>
        </p:txBody>
      </p:sp>
    </p:spTree>
  </p:cSld>
  <p:clrMapOvr>
    <a:masterClrMapping/>
  </p:clrMapOvr>
  <p:transition spd="slow">
    <p:strips/>
  </p:transition>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00042"/>
            <a:ext cx="8229600" cy="5626121"/>
          </a:xfrm>
        </p:spPr>
        <p:txBody>
          <a:bodyPr>
            <a:normAutofit fontScale="85000" lnSpcReduction="20000"/>
          </a:bodyPr>
          <a:lstStyle/>
          <a:p>
            <a:pPr marL="0" indent="0">
              <a:lnSpc>
                <a:spcPct val="150000"/>
              </a:lnSpc>
              <a:buNone/>
            </a:pPr>
            <a:r>
              <a:rPr lang="fa-IR" dirty="0" smtClean="0"/>
              <a:t>مبحث چهارم: </a:t>
            </a:r>
            <a:endParaRPr lang="en-US" dirty="0" smtClean="0"/>
          </a:p>
          <a:p>
            <a:pPr marL="0" indent="0">
              <a:lnSpc>
                <a:spcPct val="150000"/>
              </a:lnSpc>
              <a:buNone/>
            </a:pPr>
            <a:r>
              <a:rPr lang="fa-IR" dirty="0" smtClean="0"/>
              <a:t>قرآن، اعجاز و مصونیت از تحریف</a:t>
            </a:r>
            <a:endParaRPr lang="en-US" dirty="0" smtClean="0"/>
          </a:p>
          <a:p>
            <a:pPr marL="0" indent="0">
              <a:lnSpc>
                <a:spcPct val="150000"/>
              </a:lnSpc>
              <a:buNone/>
            </a:pPr>
            <a:r>
              <a:rPr lang="fa-IR" dirty="0" smtClean="0"/>
              <a:t> </a:t>
            </a:r>
            <a:endParaRPr lang="en-US" dirty="0" smtClean="0"/>
          </a:p>
          <a:p>
            <a:pPr marL="0" indent="0">
              <a:lnSpc>
                <a:spcPct val="150000"/>
              </a:lnSpc>
              <a:buNone/>
            </a:pPr>
            <a:r>
              <a:rPr lang="fa-IR" dirty="0" smtClean="0"/>
              <a:t>قرآن، اعجاز و مصونیت از تحریف: </a:t>
            </a:r>
            <a:endParaRPr lang="en-US" dirty="0" smtClean="0"/>
          </a:p>
          <a:p>
            <a:pPr marL="0" indent="0">
              <a:lnSpc>
                <a:spcPct val="150000"/>
              </a:lnSpc>
              <a:buNone/>
            </a:pPr>
            <a:r>
              <a:rPr lang="fa-IR" dirty="0" smtClean="0"/>
              <a:t>الف) از سوی خدا بودن قرآن: </a:t>
            </a:r>
            <a:endParaRPr lang="en-US" dirty="0" smtClean="0"/>
          </a:p>
          <a:p>
            <a:pPr marL="514350" lvl="0" indent="-514350">
              <a:lnSpc>
                <a:spcPct val="150000"/>
              </a:lnSpc>
              <a:buFont typeface="+mj-lt"/>
              <a:buAutoNum type="arabicPeriod"/>
            </a:pPr>
            <a:r>
              <a:rPr lang="fa-IR" dirty="0" smtClean="0"/>
              <a:t>فصاحت و بلاغت و نظم قرآن؛ </a:t>
            </a:r>
            <a:endParaRPr lang="en-US" dirty="0" smtClean="0"/>
          </a:p>
          <a:p>
            <a:pPr marL="514350" lvl="0" indent="-514350">
              <a:lnSpc>
                <a:spcPct val="150000"/>
              </a:lnSpc>
              <a:buFont typeface="+mj-lt"/>
              <a:buAutoNum type="arabicPeriod"/>
            </a:pPr>
            <a:r>
              <a:rPr lang="fa-IR" dirty="0" smtClean="0"/>
              <a:t>امی بودن پیامبر (ص)؛ </a:t>
            </a:r>
            <a:endParaRPr lang="en-US" dirty="0" smtClean="0"/>
          </a:p>
          <a:p>
            <a:pPr marL="514350" lvl="0" indent="-514350">
              <a:lnSpc>
                <a:spcPct val="150000"/>
              </a:lnSpc>
              <a:buFont typeface="+mj-lt"/>
              <a:buAutoNum type="arabicPeriod"/>
            </a:pPr>
            <a:r>
              <a:rPr lang="fa-IR" dirty="0" smtClean="0"/>
              <a:t>هماهنگی آیات. </a:t>
            </a:r>
            <a:endParaRPr lang="en-US" dirty="0" smtClean="0"/>
          </a:p>
          <a:p>
            <a:pPr marL="514350" indent="-514350">
              <a:lnSpc>
                <a:spcPct val="150000"/>
              </a:lnSpc>
              <a:buFont typeface="+mj-lt"/>
              <a:buAutoNum type="arabicPeriod"/>
            </a:pPr>
            <a:r>
              <a:rPr lang="fa-IR" dirty="0" smtClean="0"/>
              <a:t>(تمام این موارد در آیات تحدی آمده است). </a:t>
            </a:r>
            <a:endParaRPr lang="en-US" dirty="0" smtClean="0"/>
          </a:p>
          <a:p>
            <a:pPr marL="0" indent="0">
              <a:lnSpc>
                <a:spcPct val="150000"/>
              </a:lnSpc>
              <a:buNone/>
            </a:pPr>
            <a:endParaRPr lang="fa-IR" dirty="0"/>
          </a:p>
        </p:txBody>
      </p:sp>
    </p:spTree>
  </p:cSld>
  <p:clrMapOvr>
    <a:masterClrMapping/>
  </p:clrMapOvr>
  <p:transition spd="slow">
    <p:strips/>
  </p:transition>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85728"/>
            <a:ext cx="8229600" cy="5840435"/>
          </a:xfrm>
        </p:spPr>
        <p:txBody>
          <a:bodyPr>
            <a:normAutofit fontScale="70000" lnSpcReduction="20000"/>
          </a:bodyPr>
          <a:lstStyle/>
          <a:p>
            <a:pPr marL="0" indent="0">
              <a:lnSpc>
                <a:spcPct val="160000"/>
              </a:lnSpc>
              <a:buNone/>
            </a:pPr>
            <a:r>
              <a:rPr lang="fa-IR" dirty="0" smtClean="0"/>
              <a:t>ب) مصونیت از تحریف قرآن: </a:t>
            </a:r>
            <a:endParaRPr lang="en-US" dirty="0" smtClean="0"/>
          </a:p>
          <a:p>
            <a:pPr marL="514350" lvl="0" indent="-514350">
              <a:lnSpc>
                <a:spcPct val="160000"/>
              </a:lnSpc>
              <a:buFont typeface="+mj-lt"/>
              <a:buAutoNum type="arabicPeriod"/>
            </a:pPr>
            <a:r>
              <a:rPr lang="fa-IR" dirty="0" smtClean="0"/>
              <a:t> معنای تحریف: حَرَفَ : لبه – کناره – مرز یک چیز – مایل کردن – منحرف ساختن – دگرگونی. </a:t>
            </a:r>
            <a:endParaRPr lang="en-US" dirty="0" smtClean="0"/>
          </a:p>
          <a:p>
            <a:pPr marL="514350" lvl="0" indent="-514350">
              <a:lnSpc>
                <a:spcPct val="160000"/>
              </a:lnSpc>
              <a:buFont typeface="+mj-lt"/>
              <a:buAutoNum type="arabicPeriod"/>
            </a:pPr>
            <a:r>
              <a:rPr lang="fa-IR" dirty="0" smtClean="0"/>
              <a:t>شواهد تاریخی: الف) حافظه ی شگرف – علاقه – انس مسلمانان با قرآن؛ ب) تقدیس قرآن – تأکیدات نبی اکرم (ص) – مطرح نشدن تحریف از صحابه. </a:t>
            </a:r>
            <a:endParaRPr lang="en-US" dirty="0" smtClean="0"/>
          </a:p>
          <a:p>
            <a:pPr marL="514350" lvl="0" indent="-514350">
              <a:lnSpc>
                <a:spcPct val="160000"/>
              </a:lnSpc>
              <a:buFont typeface="+mj-lt"/>
              <a:buAutoNum type="arabicPeriod"/>
            </a:pPr>
            <a:r>
              <a:rPr lang="fa-IR" dirty="0" smtClean="0"/>
              <a:t>دلایل روایی: حدیث ثقلین – مرجع و معیار بودن. </a:t>
            </a:r>
            <a:endParaRPr lang="en-US" dirty="0" smtClean="0"/>
          </a:p>
          <a:p>
            <a:pPr marL="514350" lvl="0" indent="-514350">
              <a:lnSpc>
                <a:spcPct val="160000"/>
              </a:lnSpc>
              <a:buFont typeface="+mj-lt"/>
              <a:buAutoNum type="arabicPeriod"/>
            </a:pPr>
            <a:r>
              <a:rPr lang="fa-IR" dirty="0" smtClean="0"/>
              <a:t>دلایل قرآنی: ما خودمان حفظ می کنیم: </a:t>
            </a:r>
            <a:endParaRPr lang="en-US" dirty="0" smtClean="0"/>
          </a:p>
          <a:p>
            <a:pPr marL="0" indent="0">
              <a:lnSpc>
                <a:spcPct val="160000"/>
              </a:lnSpc>
              <a:buNone/>
            </a:pPr>
            <a:r>
              <a:rPr lang="fa-IR" dirty="0" smtClean="0"/>
              <a:t>الف) آیات تحدی </a:t>
            </a:r>
            <a:endParaRPr lang="en-US" dirty="0" smtClean="0"/>
          </a:p>
          <a:p>
            <a:pPr marL="0" indent="0">
              <a:lnSpc>
                <a:spcPct val="160000"/>
              </a:lnSpc>
              <a:buNone/>
            </a:pPr>
            <a:r>
              <a:rPr lang="fa-IR" dirty="0" smtClean="0"/>
              <a:t>ب) اوصاف قرآن </a:t>
            </a:r>
            <a:endParaRPr lang="en-US" dirty="0" smtClean="0"/>
          </a:p>
          <a:p>
            <a:pPr marL="0" indent="0">
              <a:lnSpc>
                <a:spcPct val="160000"/>
              </a:lnSpc>
              <a:buNone/>
            </a:pPr>
            <a:r>
              <a:rPr lang="fa-IR" dirty="0" smtClean="0"/>
              <a:t>ج) ضمانت الهی </a:t>
            </a:r>
            <a:endParaRPr lang="en-US" dirty="0" smtClean="0"/>
          </a:p>
          <a:p>
            <a:pPr marL="0" indent="0">
              <a:lnSpc>
                <a:spcPct val="160000"/>
              </a:lnSpc>
              <a:buNone/>
            </a:pPr>
            <a:endParaRPr lang="fa-IR" dirty="0"/>
          </a:p>
        </p:txBody>
      </p:sp>
    </p:spTree>
  </p:cSld>
  <p:clrMapOvr>
    <a:masterClrMapping/>
  </p:clrMapOvr>
  <p:transition spd="slow">
    <p:strips/>
  </p:transition>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28604"/>
            <a:ext cx="8229600" cy="6215106"/>
          </a:xfrm>
        </p:spPr>
        <p:txBody>
          <a:bodyPr>
            <a:normAutofit fontScale="55000" lnSpcReduction="20000"/>
          </a:bodyPr>
          <a:lstStyle/>
          <a:p>
            <a:pPr marL="0" indent="0">
              <a:lnSpc>
                <a:spcPct val="170000"/>
              </a:lnSpc>
              <a:buNone/>
            </a:pPr>
            <a:r>
              <a:rPr lang="fa-IR" dirty="0" smtClean="0"/>
              <a:t>مبحث پنجم: خاتمیّت </a:t>
            </a:r>
            <a:endParaRPr lang="en-US" dirty="0" smtClean="0"/>
          </a:p>
          <a:p>
            <a:pPr marL="0" indent="0">
              <a:lnSpc>
                <a:spcPct val="170000"/>
              </a:lnSpc>
              <a:buNone/>
            </a:pPr>
            <a:r>
              <a:rPr lang="fa-IR" dirty="0" smtClean="0"/>
              <a:t>خاتمیت: </a:t>
            </a:r>
            <a:endParaRPr lang="en-US" dirty="0" smtClean="0"/>
          </a:p>
          <a:p>
            <a:pPr marL="0" indent="0">
              <a:lnSpc>
                <a:spcPct val="170000"/>
              </a:lnSpc>
              <a:buNone/>
            </a:pPr>
            <a:r>
              <a:rPr lang="fa-IR" dirty="0" smtClean="0"/>
              <a:t>الف) ادله ی نقلی خاتمیت: </a:t>
            </a:r>
            <a:endParaRPr lang="en-US" dirty="0" smtClean="0"/>
          </a:p>
          <a:p>
            <a:pPr marL="0" indent="0">
              <a:lnSpc>
                <a:spcPct val="170000"/>
              </a:lnSpc>
              <a:buNone/>
            </a:pPr>
            <a:r>
              <a:rPr lang="fa-IR" dirty="0" smtClean="0"/>
              <a:t>آیه ی خاتم النبیین – حدیث منزلت – از امام باقر (ع) از قول نبی اکرم (ص): بعد از من و پیامبر، آیینی نخواهد بود. </a:t>
            </a:r>
            <a:endParaRPr lang="en-US" dirty="0" smtClean="0"/>
          </a:p>
          <a:p>
            <a:pPr marL="0" indent="0">
              <a:lnSpc>
                <a:spcPct val="170000"/>
              </a:lnSpc>
              <a:buNone/>
            </a:pPr>
            <a:r>
              <a:rPr lang="fa-IR" dirty="0" smtClean="0"/>
              <a:t>ب) مبانی ختم نبوت: </a:t>
            </a:r>
            <a:endParaRPr lang="en-US" dirty="0" smtClean="0"/>
          </a:p>
          <a:p>
            <a:pPr marL="514350" lvl="0" indent="-514350">
              <a:lnSpc>
                <a:spcPct val="170000"/>
              </a:lnSpc>
              <a:buFont typeface="+mj-lt"/>
              <a:buAutoNum type="arabicPeriod"/>
            </a:pPr>
            <a:r>
              <a:rPr lang="fa-IR" dirty="0" smtClean="0"/>
              <a:t>جهانی بودن </a:t>
            </a:r>
            <a:endParaRPr lang="en-US" dirty="0" smtClean="0"/>
          </a:p>
          <a:p>
            <a:pPr marL="514350" lvl="0" indent="-514350">
              <a:lnSpc>
                <a:spcPct val="170000"/>
              </a:lnSpc>
              <a:buFont typeface="+mj-lt"/>
              <a:buAutoNum type="arabicPeriod"/>
            </a:pPr>
            <a:r>
              <a:rPr lang="fa-IR" dirty="0" smtClean="0"/>
              <a:t>جاودانگی اسلام </a:t>
            </a:r>
            <a:endParaRPr lang="en-US" dirty="0" smtClean="0"/>
          </a:p>
          <a:p>
            <a:pPr marL="514350" lvl="0" indent="-514350">
              <a:lnSpc>
                <a:spcPct val="170000"/>
              </a:lnSpc>
              <a:buFont typeface="+mj-lt"/>
              <a:buAutoNum type="arabicPeriod"/>
            </a:pPr>
            <a:r>
              <a:rPr lang="fa-IR" dirty="0" smtClean="0"/>
              <a:t>جامعیت دین اسلام: توجه به جوانب مادی و معنوی، فردی، اجتماعی. </a:t>
            </a:r>
            <a:endParaRPr lang="en-US" dirty="0" smtClean="0"/>
          </a:p>
          <a:p>
            <a:pPr marL="514350" lvl="0" indent="-514350">
              <a:lnSpc>
                <a:spcPct val="170000"/>
              </a:lnSpc>
              <a:buFont typeface="+mj-lt"/>
              <a:buAutoNum type="arabicPeriod"/>
            </a:pPr>
            <a:r>
              <a:rPr lang="fa-IR" dirty="0" smtClean="0"/>
              <a:t>مراتب دین </a:t>
            </a:r>
            <a:endParaRPr lang="en-US" dirty="0" smtClean="0"/>
          </a:p>
          <a:p>
            <a:pPr marL="514350" lvl="0" indent="-514350">
              <a:lnSpc>
                <a:spcPct val="170000"/>
              </a:lnSpc>
              <a:buFont typeface="+mj-lt"/>
              <a:buAutoNum type="arabicPeriod"/>
            </a:pPr>
            <a:r>
              <a:rPr lang="fa-IR" dirty="0" smtClean="0"/>
              <a:t>خاتمیت </a:t>
            </a:r>
            <a:endParaRPr lang="en-US" dirty="0" smtClean="0"/>
          </a:p>
          <a:p>
            <a:pPr marL="0" indent="0">
              <a:lnSpc>
                <a:spcPct val="170000"/>
              </a:lnSpc>
              <a:buNone/>
            </a:pPr>
            <a:r>
              <a:rPr lang="fa-IR" dirty="0" smtClean="0"/>
              <a:t>جهانی بودن: إنّی رسول الله إلیکم جمیعاً – ما أرسَلناکَ إلاّ کافةً لِلنّاسِ – ما أرسَلناکَ إلاّ رَحمةً لِلعالَمینَ – اوحِیَ إلَیَّ هذا القُرآنَ لأُنذِرَکُم به و من بلغ – لِیُنذرَ من کانَ حیّاً – حدیث جلال محمد جلال و ..... </a:t>
            </a:r>
            <a:endParaRPr lang="en-US" dirty="0" smtClean="0"/>
          </a:p>
          <a:p>
            <a:pPr marL="0" indent="0">
              <a:lnSpc>
                <a:spcPct val="170000"/>
              </a:lnSpc>
              <a:buNone/>
            </a:pPr>
            <a:endParaRPr lang="fa-IR" dirty="0"/>
          </a:p>
        </p:txBody>
      </p:sp>
    </p:spTree>
  </p:cSld>
  <p:clrMapOvr>
    <a:masterClrMapping/>
  </p:clrMapOvr>
  <p:transition spd="slow">
    <p:strips/>
  </p:transition>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28604"/>
            <a:ext cx="8229600" cy="6072230"/>
          </a:xfrm>
        </p:spPr>
        <p:txBody>
          <a:bodyPr>
            <a:normAutofit fontScale="70000" lnSpcReduction="20000"/>
          </a:bodyPr>
          <a:lstStyle/>
          <a:p>
            <a:pPr marL="0" indent="0">
              <a:lnSpc>
                <a:spcPct val="170000"/>
              </a:lnSpc>
              <a:buNone/>
            </a:pPr>
            <a:r>
              <a:rPr lang="fa-IR" dirty="0" smtClean="0"/>
              <a:t>مراتب دین: </a:t>
            </a:r>
            <a:endParaRPr lang="en-US" dirty="0" smtClean="0"/>
          </a:p>
          <a:p>
            <a:pPr marL="0" indent="0">
              <a:lnSpc>
                <a:spcPct val="170000"/>
              </a:lnSpc>
              <a:buNone/>
            </a:pPr>
            <a:r>
              <a:rPr lang="fa-IR" dirty="0" smtClean="0"/>
              <a:t>إن هذه أمتکم أمَّةً واحدةً؛ چون همه ی انبیاء هدفشان یکی است؛ مکاشفه ی محمّدیه، کامل ترین مکاشفه ای است که در امکان یک انسان است و آخرین مراحل آن است – إنّ الدین عنداللهِ الإسلام. </a:t>
            </a:r>
            <a:endParaRPr lang="en-US" dirty="0" smtClean="0"/>
          </a:p>
          <a:p>
            <a:pPr marL="0" indent="0">
              <a:lnSpc>
                <a:spcPct val="170000"/>
              </a:lnSpc>
              <a:buNone/>
            </a:pPr>
            <a:r>
              <a:rPr lang="fa-IR" dirty="0" smtClean="0"/>
              <a:t>خاتمیت: </a:t>
            </a:r>
            <a:endParaRPr lang="en-US" dirty="0" smtClean="0"/>
          </a:p>
          <a:p>
            <a:pPr marL="514350" lvl="0" indent="-514350">
              <a:lnSpc>
                <a:spcPct val="170000"/>
              </a:lnSpc>
              <a:buFont typeface="+mj-lt"/>
              <a:buAutoNum type="arabicPeriod"/>
            </a:pPr>
            <a:r>
              <a:rPr lang="fa-IR" dirty="0" smtClean="0"/>
              <a:t>ختم نبوت تبلیغی </a:t>
            </a:r>
            <a:endParaRPr lang="en-US" dirty="0" smtClean="0"/>
          </a:p>
          <a:p>
            <a:pPr marL="514350" lvl="0" indent="-514350">
              <a:lnSpc>
                <a:spcPct val="170000"/>
              </a:lnSpc>
              <a:buFont typeface="+mj-lt"/>
              <a:buAutoNum type="arabicPeriod"/>
            </a:pPr>
            <a:r>
              <a:rPr lang="fa-IR" dirty="0" smtClean="0"/>
              <a:t>ختم نبوت تشریعی </a:t>
            </a:r>
            <a:endParaRPr lang="en-US" dirty="0" smtClean="0"/>
          </a:p>
          <a:p>
            <a:pPr marL="0" indent="0">
              <a:lnSpc>
                <a:spcPct val="170000"/>
              </a:lnSpc>
              <a:buNone/>
            </a:pPr>
            <a:r>
              <a:rPr lang="fa-IR" dirty="0" smtClean="0"/>
              <a:t>پیامبران دو دسته بودند؛ گروهی برای بشر دستور العمل می آوردند و دسته ای، برای پاسداری و نگهبانی آن قوانین و تبلیغ و ترویج آن ها برانگیخته می شدند. </a:t>
            </a:r>
            <a:endParaRPr lang="en-US" dirty="0" smtClean="0"/>
          </a:p>
          <a:p>
            <a:pPr marL="0" indent="0">
              <a:lnSpc>
                <a:spcPct val="170000"/>
              </a:lnSpc>
              <a:buNone/>
            </a:pPr>
            <a:r>
              <a:rPr lang="fa-IR" dirty="0" smtClean="0"/>
              <a:t>و کامل ترین دستورالعمل آمد و مردم توانستند آن را از هر گونه تحریف حفظ کنند. دیگر نیازی به نبوت تشریعی و تبلیغی نخواهد بود. </a:t>
            </a:r>
            <a:endParaRPr lang="en-US" dirty="0" smtClean="0"/>
          </a:p>
          <a:p>
            <a:pPr marL="0" indent="0">
              <a:lnSpc>
                <a:spcPct val="170000"/>
              </a:lnSpc>
              <a:buNone/>
            </a:pPr>
            <a:endParaRPr lang="fa-IR" dirty="0"/>
          </a:p>
        </p:txBody>
      </p:sp>
    </p:spTree>
  </p:cSld>
  <p:clrMapOvr>
    <a:masterClrMapping/>
  </p:clrMapOvr>
  <p:transition spd="slow">
    <p:strips/>
  </p:transition>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57166"/>
            <a:ext cx="8229600" cy="6286544"/>
          </a:xfrm>
        </p:spPr>
        <p:txBody>
          <a:bodyPr>
            <a:normAutofit fontScale="62500" lnSpcReduction="20000"/>
          </a:bodyPr>
          <a:lstStyle/>
          <a:p>
            <a:pPr>
              <a:lnSpc>
                <a:spcPct val="160000"/>
              </a:lnSpc>
              <a:buNone/>
            </a:pPr>
            <a:r>
              <a:rPr lang="fa-IR" dirty="0" smtClean="0"/>
              <a:t>مبحث ششم: </a:t>
            </a:r>
            <a:endParaRPr lang="en-US" dirty="0" smtClean="0"/>
          </a:p>
          <a:p>
            <a:pPr>
              <a:lnSpc>
                <a:spcPct val="160000"/>
              </a:lnSpc>
              <a:buNone/>
            </a:pPr>
            <a:r>
              <a:rPr lang="fa-IR" dirty="0" smtClean="0"/>
              <a:t>اسلام و مقتضیات زندگی </a:t>
            </a:r>
            <a:endParaRPr lang="en-US" dirty="0" smtClean="0"/>
          </a:p>
          <a:p>
            <a:pPr>
              <a:lnSpc>
                <a:spcPct val="160000"/>
              </a:lnSpc>
              <a:buNone/>
            </a:pPr>
            <a:r>
              <a:rPr lang="fa-IR" sz="1900" dirty="0" smtClean="0"/>
              <a:t> </a:t>
            </a:r>
            <a:endParaRPr lang="en-US" sz="1900" dirty="0" smtClean="0"/>
          </a:p>
          <a:p>
            <a:pPr>
              <a:lnSpc>
                <a:spcPct val="160000"/>
              </a:lnSpc>
              <a:buNone/>
            </a:pPr>
            <a:r>
              <a:rPr lang="fa-IR" dirty="0" smtClean="0"/>
              <a:t>اسلام و مقتضیات زندگی: </a:t>
            </a:r>
            <a:endParaRPr lang="en-US" dirty="0" smtClean="0"/>
          </a:p>
          <a:p>
            <a:pPr>
              <a:lnSpc>
                <a:spcPct val="160000"/>
              </a:lnSpc>
              <a:buNone/>
            </a:pPr>
            <a:r>
              <a:rPr lang="fa-IR" dirty="0" smtClean="0"/>
              <a:t>الف) رابطه ی اسلام با مقتضیات زمان </a:t>
            </a:r>
            <a:endParaRPr lang="en-US" dirty="0" smtClean="0"/>
          </a:p>
          <a:p>
            <a:pPr marL="514350" lvl="0" indent="-514350">
              <a:lnSpc>
                <a:spcPct val="160000"/>
              </a:lnSpc>
              <a:buFont typeface="+mj-lt"/>
              <a:buAutoNum type="arabicPeriod"/>
            </a:pPr>
            <a:r>
              <a:rPr lang="fa-IR" dirty="0" smtClean="0"/>
              <a:t>دین باید خود را با زمان هماهنگ کند. </a:t>
            </a:r>
            <a:endParaRPr lang="en-US" dirty="0" smtClean="0"/>
          </a:p>
          <a:p>
            <a:pPr marL="514350" lvl="0" indent="-514350">
              <a:lnSpc>
                <a:spcPct val="160000"/>
              </a:lnSpc>
              <a:buFont typeface="+mj-lt"/>
              <a:buAutoNum type="arabicPeriod"/>
            </a:pPr>
            <a:r>
              <a:rPr lang="fa-IR" dirty="0" smtClean="0"/>
              <a:t>پسند مردم شرط است؛ یعنی هر چه مردم پسند کنند، درست است. </a:t>
            </a:r>
            <a:endParaRPr lang="en-US" dirty="0" smtClean="0"/>
          </a:p>
          <a:p>
            <a:pPr marL="514350" lvl="0" indent="-514350">
              <a:lnSpc>
                <a:spcPct val="160000"/>
              </a:lnSpc>
              <a:buFont typeface="+mj-lt"/>
              <a:buAutoNum type="arabicPeriod"/>
            </a:pPr>
            <a:r>
              <a:rPr lang="fa-IR" dirty="0" smtClean="0"/>
              <a:t>محور مقتضیات زمان، نیاز واقعی بشر است، که دین با ویژگی هایی که دارد، قادر است نیازهای واقعی بشر را پاسخ گو باشد. </a:t>
            </a:r>
            <a:endParaRPr lang="en-US" dirty="0" smtClean="0"/>
          </a:p>
          <a:p>
            <a:pPr>
              <a:lnSpc>
                <a:spcPct val="160000"/>
              </a:lnSpc>
              <a:buNone/>
            </a:pPr>
            <a:r>
              <a:rPr lang="fa-IR" dirty="0" smtClean="0"/>
              <a:t>ب) کیفیت هماهنگی دین ثابت با نیازهای متغیر: </a:t>
            </a:r>
            <a:endParaRPr lang="en-US" dirty="0" smtClean="0"/>
          </a:p>
          <a:p>
            <a:pPr>
              <a:lnSpc>
                <a:spcPct val="160000"/>
              </a:lnSpc>
              <a:buNone/>
            </a:pPr>
            <a:r>
              <a:rPr lang="fa-IR" dirty="0" smtClean="0"/>
              <a:t>نیازهای ثابت انسان، از ساختمان جسمی و روحی سرچشمه می گیرد، که ثابت است. نیازهای متغیر، با توجه به گسترش زندگی، فقط شیوه عوض می شود. هدف، همان رسیدن به سعادت است. </a:t>
            </a:r>
            <a:endParaRPr lang="en-US" dirty="0" smtClean="0"/>
          </a:p>
        </p:txBody>
      </p:sp>
    </p:spTree>
  </p:cSld>
  <p:clrMapOvr>
    <a:masterClrMapping/>
  </p:clrMapOvr>
  <p:transition spd="slow">
    <p:strips/>
  </p:transition>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85728"/>
            <a:ext cx="8229600" cy="6357982"/>
          </a:xfrm>
        </p:spPr>
        <p:txBody>
          <a:bodyPr>
            <a:normAutofit/>
          </a:bodyPr>
          <a:lstStyle/>
          <a:p>
            <a:pPr marL="0" indent="0">
              <a:lnSpc>
                <a:spcPct val="170000"/>
              </a:lnSpc>
              <a:buNone/>
            </a:pPr>
            <a:r>
              <a:rPr lang="fa-IR" sz="1600" dirty="0" smtClean="0"/>
              <a:t>ج) قانون پویای اسلام: </a:t>
            </a:r>
            <a:endParaRPr lang="en-US" sz="1600" dirty="0" smtClean="0"/>
          </a:p>
          <a:p>
            <a:pPr marL="0" lvl="0" indent="0">
              <a:lnSpc>
                <a:spcPct val="170000"/>
              </a:lnSpc>
              <a:buNone/>
            </a:pPr>
            <a:r>
              <a:rPr lang="fa-IR" sz="1600" dirty="0" smtClean="0"/>
              <a:t>ورود عقل در قانون گذاری: ملازمه ی عقل و شرع؛ </a:t>
            </a:r>
            <a:endParaRPr lang="en-US" sz="1600" dirty="0" smtClean="0"/>
          </a:p>
          <a:p>
            <a:pPr marL="0" lvl="0" indent="0">
              <a:lnSpc>
                <a:spcPct val="170000"/>
              </a:lnSpc>
              <a:buNone/>
            </a:pPr>
            <a:r>
              <a:rPr lang="fa-IR" sz="1600" dirty="0" smtClean="0"/>
              <a:t>اجتهاد پویا: اسلام شناسی – زمان شناسی – موضوع شناسی و احاطه ی کامل بر تناسب حکم و موضوع؛ </a:t>
            </a:r>
            <a:endParaRPr lang="en-US" sz="1600" dirty="0" smtClean="0"/>
          </a:p>
          <a:p>
            <a:pPr marL="0" lvl="0" indent="0">
              <a:lnSpc>
                <a:spcPct val="170000"/>
              </a:lnSpc>
              <a:buNone/>
            </a:pPr>
            <a:r>
              <a:rPr lang="fa-IR" sz="1600" dirty="0" smtClean="0"/>
              <a:t>بنای احکام بر مصالح واقعی؛ </a:t>
            </a:r>
            <a:endParaRPr lang="en-US" sz="1600" dirty="0" smtClean="0"/>
          </a:p>
          <a:p>
            <a:pPr marL="0" lvl="0" indent="0">
              <a:lnSpc>
                <a:spcPct val="170000"/>
              </a:lnSpc>
              <a:buNone/>
            </a:pPr>
            <a:r>
              <a:rPr lang="fa-IR" sz="1600" dirty="0" smtClean="0"/>
              <a:t>توجه به احکام اولی و ثانوی؛ </a:t>
            </a:r>
            <a:endParaRPr lang="en-US" sz="1600" dirty="0" smtClean="0"/>
          </a:p>
          <a:p>
            <a:pPr marL="0" lvl="0" indent="0">
              <a:lnSpc>
                <a:spcPct val="170000"/>
              </a:lnSpc>
              <a:buNone/>
            </a:pPr>
            <a:r>
              <a:rPr lang="fa-IR" sz="1600" dirty="0" smtClean="0"/>
              <a:t>عدم جمود به شکل خاص ظاهری؛ </a:t>
            </a:r>
            <a:endParaRPr lang="en-US" sz="1600" dirty="0" smtClean="0"/>
          </a:p>
          <a:p>
            <a:pPr marL="0" lvl="0" indent="0">
              <a:lnSpc>
                <a:spcPct val="170000"/>
              </a:lnSpc>
              <a:buNone/>
            </a:pPr>
            <a:r>
              <a:rPr lang="fa-IR" sz="1600" dirty="0" smtClean="0"/>
              <a:t>قوانین کنترل کننده؛ </a:t>
            </a:r>
            <a:endParaRPr lang="en-US" sz="1600" dirty="0" smtClean="0"/>
          </a:p>
          <a:p>
            <a:pPr marL="0" lvl="0" indent="0">
              <a:lnSpc>
                <a:spcPct val="170000"/>
              </a:lnSpc>
              <a:buNone/>
            </a:pPr>
            <a:r>
              <a:rPr lang="fa-IR" sz="1600" dirty="0" smtClean="0"/>
              <a:t>اختیارات حکومت اسلامی. </a:t>
            </a:r>
            <a:endParaRPr lang="en-US" sz="1600" dirty="0" smtClean="0"/>
          </a:p>
          <a:p>
            <a:pPr marL="0" indent="0">
              <a:lnSpc>
                <a:spcPct val="170000"/>
              </a:lnSpc>
              <a:buNone/>
            </a:pPr>
            <a:r>
              <a:rPr lang="fa-IR" sz="1600" dirty="0" smtClean="0"/>
              <a:t>بنای احکام بر مصالح واقعی: </a:t>
            </a:r>
            <a:endParaRPr lang="en-US" sz="1600" dirty="0" smtClean="0"/>
          </a:p>
          <a:p>
            <a:pPr marL="0" indent="0">
              <a:lnSpc>
                <a:spcPct val="170000"/>
              </a:lnSpc>
              <a:buNone/>
            </a:pPr>
            <a:r>
              <a:rPr lang="fa-IR" sz="1600" dirty="0" smtClean="0"/>
              <a:t>چون شارع حکیم است، دستوراتش مبتنی بر مصالح و مفاسد واقعی است. خواه مکلف درک کند، خواه درک نکند. </a:t>
            </a:r>
            <a:endParaRPr lang="en-US" sz="1600" dirty="0" smtClean="0"/>
          </a:p>
          <a:p>
            <a:pPr marL="0" indent="0">
              <a:lnSpc>
                <a:spcPct val="170000"/>
              </a:lnSpc>
              <a:buNone/>
            </a:pPr>
            <a:r>
              <a:rPr lang="fa-IR" sz="1600" dirty="0" smtClean="0"/>
              <a:t>توجه به احکام اولی و ثانوی: </a:t>
            </a:r>
            <a:endParaRPr lang="en-US" sz="1600" dirty="0" smtClean="0"/>
          </a:p>
          <a:p>
            <a:pPr marL="0" indent="0">
              <a:lnSpc>
                <a:spcPct val="170000"/>
              </a:lnSpc>
              <a:buNone/>
            </a:pPr>
            <a:r>
              <a:rPr lang="fa-IR" sz="1600" dirty="0" smtClean="0"/>
              <a:t>مهم ترین عواملی که باعث عدم التزام به احکام اولی می شود: حرج – اضطرار – ضرر و ضرار – تقیه – حفظ نظام و اساس دین. </a:t>
            </a:r>
            <a:endParaRPr lang="en-US" sz="1600" dirty="0" smtClean="0"/>
          </a:p>
        </p:txBody>
      </p:sp>
    </p:spTree>
  </p:cSld>
  <p:clrMapOvr>
    <a:masterClrMapping/>
  </p:clrMapOvr>
  <p:transition spd="slow">
    <p:strips/>
  </p:transition>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57166"/>
            <a:ext cx="8229600" cy="5768997"/>
          </a:xfrm>
        </p:spPr>
        <p:txBody>
          <a:bodyPr>
            <a:normAutofit fontScale="85000" lnSpcReduction="20000"/>
          </a:bodyPr>
          <a:lstStyle/>
          <a:p>
            <a:pPr marL="0" indent="0">
              <a:lnSpc>
                <a:spcPct val="160000"/>
              </a:lnSpc>
              <a:buNone/>
            </a:pPr>
            <a:r>
              <a:rPr lang="fa-IR" dirty="0" smtClean="0"/>
              <a:t>عدم جمود به شکل خاص: </a:t>
            </a:r>
            <a:endParaRPr lang="en-US" dirty="0" smtClean="0"/>
          </a:p>
          <a:p>
            <a:pPr marL="0" indent="0">
              <a:lnSpc>
                <a:spcPct val="160000"/>
              </a:lnSpc>
              <a:buNone/>
            </a:pPr>
            <a:r>
              <a:rPr lang="fa-IR" dirty="0" smtClean="0"/>
              <a:t>دین فقط به دنبال هدف و راه رسیدن به آن است. عقل از هر ابزاری استفاده کرد، مهم نیست. آسان و سخت بودن مطرح نیست. </a:t>
            </a:r>
            <a:endParaRPr lang="en-US" dirty="0" smtClean="0"/>
          </a:p>
          <a:p>
            <a:pPr marL="0" indent="0">
              <a:lnSpc>
                <a:spcPct val="160000"/>
              </a:lnSpc>
              <a:buNone/>
            </a:pPr>
            <a:r>
              <a:rPr lang="fa-IR" dirty="0" smtClean="0"/>
              <a:t>قوانین کنترل کننده: </a:t>
            </a:r>
            <a:endParaRPr lang="en-US" dirty="0" smtClean="0"/>
          </a:p>
          <a:p>
            <a:pPr marL="0" indent="0">
              <a:lnSpc>
                <a:spcPct val="160000"/>
              </a:lnSpc>
              <a:buNone/>
            </a:pPr>
            <a:r>
              <a:rPr lang="fa-IR" dirty="0" smtClean="0"/>
              <a:t>قاعده ی لا ضرر و لا ضرار فی الإسلام – این قوانین، بر دیگر قوانین اسلام حاکم است. </a:t>
            </a:r>
            <a:endParaRPr lang="en-US" dirty="0" smtClean="0"/>
          </a:p>
          <a:p>
            <a:pPr marL="0" indent="0">
              <a:lnSpc>
                <a:spcPct val="160000"/>
              </a:lnSpc>
              <a:buNone/>
            </a:pPr>
            <a:r>
              <a:rPr lang="fa-IR" dirty="0" smtClean="0"/>
              <a:t>اختیارات حاکم اسلامی: </a:t>
            </a:r>
            <a:endParaRPr lang="en-US" dirty="0" smtClean="0"/>
          </a:p>
          <a:p>
            <a:pPr marL="0" indent="0">
              <a:lnSpc>
                <a:spcPct val="160000"/>
              </a:lnSpc>
              <a:buNone/>
            </a:pPr>
            <a:r>
              <a:rPr lang="fa-IR" dirty="0" smtClean="0"/>
              <a:t>حاکم اسلامی، به صورت مطلق می تواند در امور دخل و تصرف کرده و احکام لازم را برای اداره ی جامعه صادر کند و به اجرا در آورد. </a:t>
            </a:r>
            <a:endParaRPr lang="en-US" dirty="0" smtClean="0"/>
          </a:p>
          <a:p>
            <a:pPr marL="0" indent="0">
              <a:lnSpc>
                <a:spcPct val="160000"/>
              </a:lnSpc>
              <a:buNone/>
            </a:pPr>
            <a:endParaRPr lang="fa-IR" dirty="0"/>
          </a:p>
        </p:txBody>
      </p:sp>
    </p:spTree>
  </p:cSld>
  <p:clrMapOvr>
    <a:masterClrMapping/>
  </p:clrMapOvr>
  <p:transition spd="slow">
    <p:strips/>
  </p:transition>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28604"/>
            <a:ext cx="8229600" cy="5697559"/>
          </a:xfrm>
        </p:spPr>
        <p:txBody>
          <a:bodyPr>
            <a:normAutofit fontScale="92500" lnSpcReduction="20000"/>
          </a:bodyPr>
          <a:lstStyle/>
          <a:p>
            <a:pPr>
              <a:lnSpc>
                <a:spcPct val="150000"/>
              </a:lnSpc>
              <a:buNone/>
            </a:pPr>
            <a:r>
              <a:rPr lang="fa-IR" dirty="0" smtClean="0"/>
              <a:t>مبحث هفتم: قلمرو دین </a:t>
            </a:r>
            <a:endParaRPr lang="en-US" dirty="0" smtClean="0"/>
          </a:p>
          <a:p>
            <a:pPr>
              <a:lnSpc>
                <a:spcPct val="150000"/>
              </a:lnSpc>
              <a:buNone/>
            </a:pPr>
            <a:r>
              <a:rPr lang="fa-IR" dirty="0" smtClean="0"/>
              <a:t> قلمرو دین: </a:t>
            </a:r>
            <a:endParaRPr lang="en-US" dirty="0" smtClean="0"/>
          </a:p>
          <a:p>
            <a:pPr>
              <a:lnSpc>
                <a:spcPct val="150000"/>
              </a:lnSpc>
              <a:buNone/>
            </a:pPr>
            <a:r>
              <a:rPr lang="fa-IR" dirty="0" smtClean="0"/>
              <a:t>الف) هدف بعثت پیامبران: </a:t>
            </a:r>
            <a:endParaRPr lang="en-US" dirty="0" smtClean="0"/>
          </a:p>
          <a:p>
            <a:pPr marL="514350" lvl="0" indent="-514350">
              <a:lnSpc>
                <a:spcPct val="150000"/>
              </a:lnSpc>
              <a:buFont typeface="+mj-lt"/>
              <a:buAutoNum type="arabicPeriod"/>
            </a:pPr>
            <a:r>
              <a:rPr lang="fa-IR" dirty="0" smtClean="0"/>
              <a:t>تفسیر دنیا گرایانه </a:t>
            </a:r>
            <a:endParaRPr lang="en-US" dirty="0" smtClean="0"/>
          </a:p>
          <a:p>
            <a:pPr marL="514350" lvl="0" indent="-514350">
              <a:lnSpc>
                <a:spcPct val="150000"/>
              </a:lnSpc>
              <a:buFont typeface="+mj-lt"/>
              <a:buAutoNum type="arabicPeriod"/>
            </a:pPr>
            <a:r>
              <a:rPr lang="fa-IR" dirty="0" smtClean="0"/>
              <a:t>تفسیر آخرت گرایانه </a:t>
            </a:r>
            <a:endParaRPr lang="en-US" dirty="0" smtClean="0"/>
          </a:p>
          <a:p>
            <a:pPr marL="514350" lvl="0" indent="-514350">
              <a:lnSpc>
                <a:spcPct val="150000"/>
              </a:lnSpc>
              <a:buFont typeface="+mj-lt"/>
              <a:buAutoNum type="arabicPeriod"/>
            </a:pPr>
            <a:r>
              <a:rPr lang="fa-IR" dirty="0" smtClean="0"/>
              <a:t>تفسیر جامع گرایانه </a:t>
            </a:r>
            <a:endParaRPr lang="en-US" dirty="0" smtClean="0"/>
          </a:p>
          <a:p>
            <a:pPr marL="514350" lvl="0" indent="-514350">
              <a:lnSpc>
                <a:spcPct val="150000"/>
              </a:lnSpc>
              <a:buFont typeface="+mj-lt"/>
              <a:buAutoNum type="arabicPeriod"/>
            </a:pPr>
            <a:r>
              <a:rPr lang="fa-IR" dirty="0" smtClean="0"/>
              <a:t>دلایل نظریه ی جامع گرا </a:t>
            </a:r>
            <a:endParaRPr lang="en-US" dirty="0" smtClean="0"/>
          </a:p>
          <a:p>
            <a:pPr marL="514350" lvl="0" indent="-514350">
              <a:lnSpc>
                <a:spcPct val="150000"/>
              </a:lnSpc>
              <a:buFont typeface="+mj-lt"/>
              <a:buAutoNum type="arabicPeriod"/>
            </a:pPr>
            <a:r>
              <a:rPr lang="fa-IR" dirty="0" smtClean="0"/>
              <a:t>اهداف پیامبران در قرآن </a:t>
            </a:r>
            <a:endParaRPr lang="en-US" dirty="0" smtClean="0"/>
          </a:p>
          <a:p>
            <a:pPr>
              <a:lnSpc>
                <a:spcPct val="150000"/>
              </a:lnSpc>
              <a:buNone/>
            </a:pPr>
            <a:endParaRPr lang="fa-IR" dirty="0"/>
          </a:p>
        </p:txBody>
      </p:sp>
      <p:sp>
        <p:nvSpPr>
          <p:cNvPr id="10241" name="Rectangle 1"/>
          <p:cNvSpPr>
            <a:spLocks noChangeArrowheads="1"/>
          </p:cNvSpPr>
          <p:nvPr/>
        </p:nvSpPr>
        <p:spPr bwMode="auto">
          <a:xfrm>
            <a:off x="285720" y="857232"/>
            <a:ext cx="3929090" cy="5262979"/>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Low" defTabSz="914400" rtl="1" eaLnBrk="1" fontAlgn="base" latinLnBrk="0" hangingPunct="1">
              <a:lnSpc>
                <a:spcPct val="150000"/>
              </a:lnSpc>
              <a:spcBef>
                <a:spcPct val="0"/>
              </a:spcBef>
              <a:spcAft>
                <a:spcPct val="0"/>
              </a:spcAft>
              <a:buClrTx/>
              <a:buSzTx/>
              <a:tabLst/>
            </a:pPr>
            <a:r>
              <a:rPr kumimoji="0" lang="fa-IR" sz="2800" b="0" i="0" u="none" strike="noStrike" cap="none" normalizeH="0" baseline="0" dirty="0" smtClean="0">
                <a:ln>
                  <a:noFill/>
                </a:ln>
                <a:solidFill>
                  <a:schemeClr val="tx1"/>
                </a:solidFill>
                <a:effectLst/>
                <a:latin typeface="Calibri" pitchFamily="34" charset="0"/>
                <a:ea typeface="Calibri" pitchFamily="34" charset="0"/>
                <a:cs typeface="B Zar" pitchFamily="2" charset="-78"/>
              </a:rPr>
              <a:t>ب) سیره ی عملی نبی اکرم (ص) </a:t>
            </a:r>
            <a:endParaRPr kumimoji="0" lang="en-US" sz="1600" b="0" i="0" u="none" strike="noStrike" cap="none" normalizeH="0" baseline="0" dirty="0" smtClean="0">
              <a:ln>
                <a:noFill/>
              </a:ln>
              <a:solidFill>
                <a:schemeClr val="tx1"/>
              </a:solidFill>
              <a:effectLst/>
              <a:latin typeface="Arial" pitchFamily="34" charset="0"/>
              <a:cs typeface="Arial" pitchFamily="34" charset="0"/>
            </a:endParaRPr>
          </a:p>
          <a:p>
            <a:pPr marL="514350" marR="0" lvl="0" indent="-514350" algn="justLow" defTabSz="914400" rtl="1" eaLnBrk="0" fontAlgn="base" latinLnBrk="0" hangingPunct="0">
              <a:lnSpc>
                <a:spcPct val="150000"/>
              </a:lnSpc>
              <a:spcBef>
                <a:spcPct val="0"/>
              </a:spcBef>
              <a:spcAft>
                <a:spcPct val="0"/>
              </a:spcAft>
              <a:buClrTx/>
              <a:buSzTx/>
              <a:buFont typeface="+mj-lt"/>
              <a:buAutoNum type="arabicPeriod"/>
              <a:tabLst/>
            </a:pPr>
            <a:r>
              <a:rPr kumimoji="0" lang="fa-IR" sz="2800" b="0" i="0" u="none" strike="noStrike" cap="none" normalizeH="0" baseline="0" dirty="0" smtClean="0">
                <a:ln>
                  <a:noFill/>
                </a:ln>
                <a:solidFill>
                  <a:schemeClr val="tx1"/>
                </a:solidFill>
                <a:effectLst/>
                <a:latin typeface="Calibri" pitchFamily="34" charset="0"/>
                <a:ea typeface="Calibri" pitchFamily="34" charset="0"/>
                <a:cs typeface="B Zar" pitchFamily="2" charset="-78"/>
              </a:rPr>
              <a:t>دعوت به خدا و توحید </a:t>
            </a:r>
            <a:endParaRPr kumimoji="0" lang="en-US" sz="1600" b="0" i="0" u="none" strike="noStrike" cap="none" normalizeH="0" baseline="0" dirty="0" smtClean="0">
              <a:ln>
                <a:noFill/>
              </a:ln>
              <a:solidFill>
                <a:schemeClr val="tx1"/>
              </a:solidFill>
              <a:effectLst/>
              <a:latin typeface="Arial" pitchFamily="34" charset="0"/>
              <a:cs typeface="Arial" pitchFamily="34" charset="0"/>
            </a:endParaRPr>
          </a:p>
          <a:p>
            <a:pPr marL="514350" marR="0" lvl="0" indent="-514350" algn="justLow" defTabSz="914400" rtl="1" eaLnBrk="0" fontAlgn="base" latinLnBrk="0" hangingPunct="0">
              <a:lnSpc>
                <a:spcPct val="150000"/>
              </a:lnSpc>
              <a:spcBef>
                <a:spcPct val="0"/>
              </a:spcBef>
              <a:spcAft>
                <a:spcPct val="0"/>
              </a:spcAft>
              <a:buClrTx/>
              <a:buSzTx/>
              <a:buFont typeface="+mj-lt"/>
              <a:buAutoNum type="arabicPeriod"/>
              <a:tabLst/>
            </a:pPr>
            <a:r>
              <a:rPr kumimoji="0" lang="fa-IR" sz="2800" b="0" i="0" u="none" strike="noStrike" cap="none" normalizeH="0" baseline="0" dirty="0" smtClean="0">
                <a:ln>
                  <a:noFill/>
                </a:ln>
                <a:solidFill>
                  <a:schemeClr val="tx1"/>
                </a:solidFill>
                <a:effectLst/>
                <a:latin typeface="Calibri" pitchFamily="34" charset="0"/>
                <a:ea typeface="Calibri" pitchFamily="34" charset="0"/>
                <a:cs typeface="B Zar" pitchFamily="2" charset="-78"/>
              </a:rPr>
              <a:t>دعوت به معاد </a:t>
            </a:r>
            <a:endParaRPr kumimoji="0" lang="en-US" sz="1600" b="0" i="0" u="none" strike="noStrike" cap="none" normalizeH="0" baseline="0" dirty="0" smtClean="0">
              <a:ln>
                <a:noFill/>
              </a:ln>
              <a:solidFill>
                <a:schemeClr val="tx1"/>
              </a:solidFill>
              <a:effectLst/>
              <a:latin typeface="Arial" pitchFamily="34" charset="0"/>
              <a:cs typeface="Arial" pitchFamily="34" charset="0"/>
            </a:endParaRPr>
          </a:p>
          <a:p>
            <a:pPr marL="514350" marR="0" lvl="0" indent="-514350" algn="justLow" defTabSz="914400" rtl="1" eaLnBrk="0" fontAlgn="base" latinLnBrk="0" hangingPunct="0">
              <a:lnSpc>
                <a:spcPct val="150000"/>
              </a:lnSpc>
              <a:spcBef>
                <a:spcPct val="0"/>
              </a:spcBef>
              <a:spcAft>
                <a:spcPct val="0"/>
              </a:spcAft>
              <a:buClrTx/>
              <a:buSzTx/>
              <a:buFont typeface="+mj-lt"/>
              <a:buAutoNum type="arabicPeriod"/>
              <a:tabLst/>
            </a:pPr>
            <a:r>
              <a:rPr kumimoji="0" lang="fa-IR" sz="2800" b="0" i="0" u="none" strike="noStrike" cap="none" normalizeH="0" baseline="0" dirty="0" smtClean="0">
                <a:ln>
                  <a:noFill/>
                </a:ln>
                <a:solidFill>
                  <a:schemeClr val="tx1"/>
                </a:solidFill>
                <a:effectLst/>
                <a:latin typeface="Calibri" pitchFamily="34" charset="0"/>
                <a:ea typeface="Calibri" pitchFamily="34" charset="0"/>
                <a:cs typeface="B Zar" pitchFamily="2" charset="-78"/>
              </a:rPr>
              <a:t>تعلیم و تربیت </a:t>
            </a:r>
            <a:endParaRPr kumimoji="0" lang="en-US" sz="1600" b="0" i="0" u="none" strike="noStrike" cap="none" normalizeH="0" baseline="0" dirty="0" smtClean="0">
              <a:ln>
                <a:noFill/>
              </a:ln>
              <a:solidFill>
                <a:schemeClr val="tx1"/>
              </a:solidFill>
              <a:effectLst/>
              <a:latin typeface="Arial" pitchFamily="34" charset="0"/>
              <a:cs typeface="Arial" pitchFamily="34" charset="0"/>
            </a:endParaRPr>
          </a:p>
          <a:p>
            <a:pPr marL="514350" marR="0" lvl="0" indent="-514350" algn="justLow" defTabSz="914400" rtl="1" eaLnBrk="0" fontAlgn="base" latinLnBrk="0" hangingPunct="0">
              <a:lnSpc>
                <a:spcPct val="150000"/>
              </a:lnSpc>
              <a:spcBef>
                <a:spcPct val="0"/>
              </a:spcBef>
              <a:spcAft>
                <a:spcPct val="0"/>
              </a:spcAft>
              <a:buClrTx/>
              <a:buSzTx/>
              <a:buFont typeface="+mj-lt"/>
              <a:buAutoNum type="arabicPeriod"/>
              <a:tabLst/>
            </a:pPr>
            <a:r>
              <a:rPr kumimoji="0" lang="fa-IR" sz="2800" b="0" i="0" u="none" strike="noStrike" cap="none" normalizeH="0" baseline="0" dirty="0" smtClean="0">
                <a:ln>
                  <a:noFill/>
                </a:ln>
                <a:solidFill>
                  <a:schemeClr val="tx1"/>
                </a:solidFill>
                <a:effectLst/>
                <a:latin typeface="Calibri" pitchFamily="34" charset="0"/>
                <a:ea typeface="Calibri" pitchFamily="34" charset="0"/>
                <a:cs typeface="B Zar" pitchFamily="2" charset="-78"/>
              </a:rPr>
              <a:t>دعوت به تزکیه و تقوا </a:t>
            </a:r>
            <a:endParaRPr kumimoji="0" lang="en-US" sz="1600" b="0" i="0" u="none" strike="noStrike" cap="none" normalizeH="0" baseline="0" dirty="0" smtClean="0">
              <a:ln>
                <a:noFill/>
              </a:ln>
              <a:solidFill>
                <a:schemeClr val="tx1"/>
              </a:solidFill>
              <a:effectLst/>
              <a:latin typeface="Arial" pitchFamily="34" charset="0"/>
              <a:cs typeface="Arial" pitchFamily="34" charset="0"/>
            </a:endParaRPr>
          </a:p>
          <a:p>
            <a:pPr marL="514350" marR="0" lvl="0" indent="-514350" algn="justLow" defTabSz="914400" rtl="1" eaLnBrk="0" fontAlgn="base" latinLnBrk="0" hangingPunct="0">
              <a:lnSpc>
                <a:spcPct val="150000"/>
              </a:lnSpc>
              <a:spcBef>
                <a:spcPct val="0"/>
              </a:spcBef>
              <a:spcAft>
                <a:spcPct val="0"/>
              </a:spcAft>
              <a:buClrTx/>
              <a:buSzTx/>
              <a:buFont typeface="+mj-lt"/>
              <a:buAutoNum type="arabicPeriod"/>
              <a:tabLst/>
            </a:pPr>
            <a:r>
              <a:rPr kumimoji="0" lang="fa-IR" sz="2800" b="0" i="0" u="none" strike="noStrike" cap="none" normalizeH="0" baseline="0" dirty="0" smtClean="0">
                <a:ln>
                  <a:noFill/>
                </a:ln>
                <a:solidFill>
                  <a:schemeClr val="tx1"/>
                </a:solidFill>
                <a:effectLst/>
                <a:latin typeface="Calibri" pitchFamily="34" charset="0"/>
                <a:ea typeface="Calibri" pitchFamily="34" charset="0"/>
                <a:cs typeface="B Zar" pitchFamily="2" charset="-78"/>
              </a:rPr>
              <a:t>آزادی انسان </a:t>
            </a:r>
            <a:endParaRPr kumimoji="0" lang="en-US" sz="1600" b="0" i="0" u="none" strike="noStrike" cap="none" normalizeH="0" baseline="0" dirty="0" smtClean="0">
              <a:ln>
                <a:noFill/>
              </a:ln>
              <a:solidFill>
                <a:schemeClr val="tx1"/>
              </a:solidFill>
              <a:effectLst/>
              <a:latin typeface="Arial" pitchFamily="34" charset="0"/>
              <a:cs typeface="Arial" pitchFamily="34" charset="0"/>
            </a:endParaRPr>
          </a:p>
          <a:p>
            <a:pPr marL="514350" marR="0" lvl="0" indent="-514350" algn="justLow" defTabSz="914400" rtl="1" eaLnBrk="0" fontAlgn="base" latinLnBrk="0" hangingPunct="0">
              <a:lnSpc>
                <a:spcPct val="150000"/>
              </a:lnSpc>
              <a:spcBef>
                <a:spcPct val="0"/>
              </a:spcBef>
              <a:spcAft>
                <a:spcPct val="0"/>
              </a:spcAft>
              <a:buClrTx/>
              <a:buSzTx/>
              <a:buFont typeface="+mj-lt"/>
              <a:buAutoNum type="arabicPeriod"/>
              <a:tabLst/>
            </a:pPr>
            <a:r>
              <a:rPr kumimoji="0" lang="fa-IR" sz="2800" b="0" i="0" u="none" strike="noStrike" cap="none" normalizeH="0" baseline="0" dirty="0" smtClean="0">
                <a:ln>
                  <a:noFill/>
                </a:ln>
                <a:solidFill>
                  <a:schemeClr val="tx1"/>
                </a:solidFill>
                <a:effectLst/>
                <a:latin typeface="Calibri" pitchFamily="34" charset="0"/>
                <a:ea typeface="Calibri" pitchFamily="34" charset="0"/>
                <a:cs typeface="B Zar" pitchFamily="2" charset="-78"/>
              </a:rPr>
              <a:t>عدالت اجتماعی </a:t>
            </a:r>
            <a:endParaRPr kumimoji="0" lang="en-US" sz="1600" b="0" i="0" u="none" strike="noStrike" cap="none" normalizeH="0" baseline="0" dirty="0" smtClean="0">
              <a:ln>
                <a:noFill/>
              </a:ln>
              <a:solidFill>
                <a:schemeClr val="tx1"/>
              </a:solidFill>
              <a:effectLst/>
              <a:latin typeface="Arial" pitchFamily="34" charset="0"/>
              <a:cs typeface="Arial" pitchFamily="34" charset="0"/>
            </a:endParaRPr>
          </a:p>
          <a:p>
            <a:pPr marL="514350" marR="0" lvl="0" indent="-514350" algn="justLow" defTabSz="914400" rtl="1" eaLnBrk="0" fontAlgn="base" latinLnBrk="0" hangingPunct="0">
              <a:lnSpc>
                <a:spcPct val="150000"/>
              </a:lnSpc>
              <a:spcBef>
                <a:spcPct val="0"/>
              </a:spcBef>
              <a:spcAft>
                <a:spcPct val="0"/>
              </a:spcAft>
              <a:buClrTx/>
              <a:buSzTx/>
              <a:buFont typeface="+mj-lt"/>
              <a:buAutoNum type="arabicPeriod"/>
              <a:tabLst/>
            </a:pPr>
            <a:r>
              <a:rPr kumimoji="0" lang="fa-IR" sz="2800" b="0" i="0" u="none" strike="noStrike" cap="none" normalizeH="0" baseline="0" dirty="0" smtClean="0">
                <a:ln>
                  <a:noFill/>
                </a:ln>
                <a:solidFill>
                  <a:schemeClr val="tx1"/>
                </a:solidFill>
                <a:effectLst/>
                <a:latin typeface="Calibri" pitchFamily="34" charset="0"/>
                <a:ea typeface="Calibri" pitchFamily="34" charset="0"/>
                <a:cs typeface="B Zar" pitchFamily="2" charset="-78"/>
              </a:rPr>
              <a:t>اصلاح جامعه و مبارزه با فساد </a:t>
            </a:r>
            <a:endParaRPr kumimoji="0" lang="fa-IR" sz="3600" b="0" i="0" u="none" strike="noStrike" cap="none" normalizeH="0" baseline="0" dirty="0" smtClean="0">
              <a:ln>
                <a:noFill/>
              </a:ln>
              <a:solidFill>
                <a:schemeClr val="tx1"/>
              </a:solidFill>
              <a:effectLst/>
              <a:latin typeface="Arial" pitchFamily="34" charset="0"/>
              <a:cs typeface="Arial" pitchFamily="34" charset="0"/>
            </a:endParaRPr>
          </a:p>
        </p:txBody>
      </p:sp>
      <p:cxnSp>
        <p:nvCxnSpPr>
          <p:cNvPr id="6" name="Straight Connector 5"/>
          <p:cNvCxnSpPr/>
          <p:nvPr/>
        </p:nvCxnSpPr>
        <p:spPr>
          <a:xfrm rot="5400000">
            <a:off x="1750993" y="3464719"/>
            <a:ext cx="5786478" cy="1588"/>
          </a:xfrm>
          <a:prstGeom prst="line">
            <a:avLst/>
          </a:prstGeom>
          <a:ln w="28575" cmpd="thinThick"/>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strips/>
  </p:transition>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71480"/>
            <a:ext cx="8229600" cy="5715040"/>
          </a:xfrm>
        </p:spPr>
        <p:txBody>
          <a:bodyPr>
            <a:normAutofit fontScale="92500" lnSpcReduction="10000"/>
          </a:bodyPr>
          <a:lstStyle/>
          <a:p>
            <a:pPr marL="0" indent="0">
              <a:lnSpc>
                <a:spcPct val="150000"/>
              </a:lnSpc>
              <a:buNone/>
            </a:pPr>
            <a:r>
              <a:rPr lang="fa-IR" dirty="0" smtClean="0"/>
              <a:t>ج) جامعیت دین </a:t>
            </a:r>
            <a:endParaRPr lang="en-US" dirty="0" smtClean="0"/>
          </a:p>
          <a:p>
            <a:pPr marL="0" indent="0">
              <a:lnSpc>
                <a:spcPct val="150000"/>
              </a:lnSpc>
              <a:buNone/>
            </a:pPr>
            <a:r>
              <a:rPr lang="fa-IR" dirty="0" smtClean="0"/>
              <a:t>د) مهدویت و احیاء دین </a:t>
            </a:r>
            <a:endParaRPr lang="en-US" dirty="0" smtClean="0"/>
          </a:p>
          <a:p>
            <a:pPr marL="0" indent="0">
              <a:lnSpc>
                <a:spcPct val="150000"/>
              </a:lnSpc>
              <a:buNone/>
            </a:pPr>
            <a:r>
              <a:rPr lang="fa-IR" dirty="0" smtClean="0"/>
              <a:t>روش ها و رویکردهای مختلف هدف بعثت تفسیر شده. </a:t>
            </a:r>
            <a:endParaRPr lang="en-US" dirty="0" smtClean="0"/>
          </a:p>
          <a:p>
            <a:pPr marL="0" indent="0">
              <a:lnSpc>
                <a:spcPct val="150000"/>
              </a:lnSpc>
              <a:buNone/>
            </a:pPr>
            <a:r>
              <a:rPr lang="fa-IR" dirty="0" smtClean="0"/>
              <a:t>* دنیا گرایانه: </a:t>
            </a:r>
            <a:endParaRPr lang="en-US" dirty="0" smtClean="0"/>
          </a:p>
          <a:p>
            <a:pPr marL="0" indent="0">
              <a:lnSpc>
                <a:spcPct val="150000"/>
              </a:lnSpc>
              <a:buNone/>
            </a:pPr>
            <a:r>
              <a:rPr lang="fa-IR" dirty="0" smtClean="0"/>
              <a:t>قلمرو رسالت پیامبران را در مصالح دنیوی جستجو می شود. غایت پیام آنان به زندگی این جهان محدود می شود. این تفسیر، روی سه هدف عدالت  اجتماعی – رفاه – رهایی از رنج و اضطراب متمرکز است. </a:t>
            </a:r>
            <a:endParaRPr lang="en-US" dirty="0" smtClean="0"/>
          </a:p>
          <a:p>
            <a:pPr marL="0" indent="0">
              <a:lnSpc>
                <a:spcPct val="150000"/>
              </a:lnSpc>
              <a:buNone/>
            </a:pPr>
            <a:endParaRPr lang="fa-IR" dirty="0"/>
          </a:p>
        </p:txBody>
      </p:sp>
    </p:spTree>
  </p:cSld>
  <p:clrMapOvr>
    <a:masterClrMapping/>
  </p:clrMapOvr>
  <p:transition spd="slow">
    <p:strips/>
  </p:transition>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85728"/>
            <a:ext cx="8229600" cy="5840435"/>
          </a:xfrm>
        </p:spPr>
        <p:txBody>
          <a:bodyPr/>
          <a:lstStyle/>
          <a:p>
            <a:pPr marL="0" indent="0">
              <a:lnSpc>
                <a:spcPct val="150000"/>
              </a:lnSpc>
              <a:buNone/>
            </a:pPr>
            <a:r>
              <a:rPr lang="fa-IR" dirty="0" smtClean="0"/>
              <a:t>نقد:  </a:t>
            </a:r>
            <a:endParaRPr lang="en-US" dirty="0" smtClean="0"/>
          </a:p>
          <a:p>
            <a:pPr marL="0" lvl="0" indent="0">
              <a:lnSpc>
                <a:spcPct val="150000"/>
              </a:lnSpc>
              <a:buNone/>
            </a:pPr>
            <a:r>
              <a:rPr lang="fa-IR" dirty="0" smtClean="0"/>
              <a:t>امور دنیا اهداف فرعی و تبعی است؛ </a:t>
            </a:r>
            <a:endParaRPr lang="en-US" dirty="0" smtClean="0"/>
          </a:p>
          <a:p>
            <a:pPr marL="0" lvl="0" indent="0">
              <a:lnSpc>
                <a:spcPct val="150000"/>
              </a:lnSpc>
              <a:buNone/>
            </a:pPr>
            <a:r>
              <a:rPr lang="fa-IR" dirty="0" smtClean="0"/>
              <a:t>به دلیل فراوانی مسائل قدسی – عالم غیب  سعادت اخروی و تعالیم اخلاقی نمی تواند فقط تفسیر دنیا گرایانه داشته باشد؛ </a:t>
            </a:r>
            <a:endParaRPr lang="en-US" dirty="0" smtClean="0"/>
          </a:p>
          <a:p>
            <a:pPr marL="0" lvl="0" indent="0">
              <a:lnSpc>
                <a:spcPct val="150000"/>
              </a:lnSpc>
              <a:buNone/>
            </a:pPr>
            <a:r>
              <a:rPr lang="fa-IR" dirty="0" smtClean="0"/>
              <a:t>مقام پیامبران به مقام مصلحان اجتماعی تغییر می یافت؛ </a:t>
            </a:r>
            <a:endParaRPr lang="en-US" dirty="0" smtClean="0"/>
          </a:p>
          <a:p>
            <a:pPr marL="0" lvl="0" indent="0">
              <a:lnSpc>
                <a:spcPct val="150000"/>
              </a:lnSpc>
              <a:buNone/>
            </a:pPr>
            <a:r>
              <a:rPr lang="fa-IR" dirty="0" smtClean="0"/>
              <a:t>این گونه دین فقط ابزاری است برای سعادت دنیوی. </a:t>
            </a:r>
            <a:endParaRPr lang="en-US" dirty="0" smtClean="0"/>
          </a:p>
          <a:p>
            <a:pPr marL="0" indent="0">
              <a:lnSpc>
                <a:spcPct val="150000"/>
              </a:lnSpc>
              <a:buNone/>
            </a:pPr>
            <a:r>
              <a:rPr lang="fa-IR" dirty="0" smtClean="0"/>
              <a:t>* تفسیر آخرت گرایانه </a:t>
            </a:r>
            <a:endParaRPr lang="en-US" dirty="0" smtClean="0"/>
          </a:p>
          <a:p>
            <a:pPr marL="0" indent="0">
              <a:lnSpc>
                <a:spcPct val="150000"/>
              </a:lnSpc>
              <a:buNone/>
            </a:pPr>
            <a:endParaRPr lang="fa-IR" dirty="0"/>
          </a:p>
        </p:txBody>
      </p:sp>
    </p:spTree>
  </p:cSld>
  <p:clrMapOvr>
    <a:masterClrMapping/>
  </p:clrMapOvr>
  <p:transition spd="slow">
    <p:strips/>
  </p:transition>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14356"/>
            <a:ext cx="8229600" cy="5411807"/>
          </a:xfrm>
        </p:spPr>
        <p:txBody>
          <a:bodyPr>
            <a:normAutofit/>
          </a:bodyPr>
          <a:lstStyle/>
          <a:p>
            <a:pPr>
              <a:lnSpc>
                <a:spcPct val="150000"/>
              </a:lnSpc>
              <a:buNone/>
            </a:pPr>
            <a:r>
              <a:rPr lang="fa-IR" dirty="0" smtClean="0"/>
              <a:t>مبحث هشتم: تعدد ادیان </a:t>
            </a:r>
            <a:endParaRPr lang="en-US" dirty="0" smtClean="0"/>
          </a:p>
          <a:p>
            <a:pPr>
              <a:lnSpc>
                <a:spcPct val="150000"/>
              </a:lnSpc>
              <a:buNone/>
            </a:pPr>
            <a:r>
              <a:rPr lang="fa-IR" dirty="0" smtClean="0"/>
              <a:t> </a:t>
            </a:r>
            <a:endParaRPr lang="en-US" dirty="0" smtClean="0"/>
          </a:p>
          <a:p>
            <a:pPr>
              <a:lnSpc>
                <a:spcPct val="150000"/>
              </a:lnSpc>
              <a:buNone/>
            </a:pPr>
            <a:r>
              <a:rPr lang="fa-IR" dirty="0" smtClean="0"/>
              <a:t>تعدد ادیان: </a:t>
            </a:r>
            <a:endParaRPr lang="en-US" dirty="0" smtClean="0"/>
          </a:p>
          <a:p>
            <a:pPr>
              <a:lnSpc>
                <a:spcPct val="150000"/>
              </a:lnSpc>
              <a:buNone/>
            </a:pPr>
            <a:r>
              <a:rPr lang="fa-IR" dirty="0" smtClean="0"/>
              <a:t>الف) دین یا ادیان </a:t>
            </a:r>
            <a:endParaRPr lang="en-US" dirty="0" smtClean="0"/>
          </a:p>
          <a:p>
            <a:pPr>
              <a:lnSpc>
                <a:spcPct val="150000"/>
              </a:lnSpc>
              <a:buNone/>
            </a:pPr>
            <a:r>
              <a:rPr lang="fa-IR" dirty="0" smtClean="0"/>
              <a:t>ب) وظیفه ی مسلمانان درباره ی ادیان آسمانی </a:t>
            </a:r>
            <a:endParaRPr lang="en-US" dirty="0" smtClean="0"/>
          </a:p>
          <a:p>
            <a:pPr>
              <a:lnSpc>
                <a:spcPct val="150000"/>
              </a:lnSpc>
              <a:buNone/>
            </a:pPr>
            <a:r>
              <a:rPr lang="fa-IR" dirty="0" smtClean="0"/>
              <a:t>ج) گزینش در میان ادیان </a:t>
            </a:r>
            <a:endParaRPr lang="en-US" dirty="0" smtClean="0"/>
          </a:p>
          <a:p>
            <a:pPr>
              <a:lnSpc>
                <a:spcPct val="150000"/>
              </a:lnSpc>
              <a:buNone/>
            </a:pPr>
            <a:endParaRPr lang="fa-IR" dirty="0"/>
          </a:p>
        </p:txBody>
      </p:sp>
    </p:spTree>
  </p:cSld>
  <p:clrMapOvr>
    <a:masterClrMapping/>
  </p:clrMapOvr>
  <p:transition spd="slow">
    <p:strips/>
  </p:transition>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28604"/>
            <a:ext cx="8229600" cy="5697559"/>
          </a:xfrm>
        </p:spPr>
        <p:txBody>
          <a:bodyPr>
            <a:normAutofit fontScale="85000" lnSpcReduction="10000"/>
          </a:bodyPr>
          <a:lstStyle/>
          <a:p>
            <a:pPr marL="0" indent="0">
              <a:lnSpc>
                <a:spcPct val="150000"/>
              </a:lnSpc>
              <a:buNone/>
            </a:pPr>
            <a:r>
              <a:rPr lang="fa-IR" dirty="0" smtClean="0"/>
              <a:t>بخش دوم: </a:t>
            </a:r>
            <a:endParaRPr lang="en-US" dirty="0" smtClean="0"/>
          </a:p>
          <a:p>
            <a:pPr marL="0" indent="0">
              <a:lnSpc>
                <a:spcPct val="150000"/>
              </a:lnSpc>
              <a:buNone/>
            </a:pPr>
            <a:r>
              <a:rPr lang="fa-IR" dirty="0" smtClean="0"/>
              <a:t>امامت و رهبری </a:t>
            </a:r>
            <a:endParaRPr lang="en-US" dirty="0" smtClean="0"/>
          </a:p>
          <a:p>
            <a:pPr marL="0" indent="0">
              <a:lnSpc>
                <a:spcPct val="150000"/>
              </a:lnSpc>
              <a:buNone/>
            </a:pPr>
            <a:r>
              <a:rPr lang="fa-IR" dirty="0" smtClean="0"/>
              <a:t>مباحث: </a:t>
            </a:r>
            <a:endParaRPr lang="en-US" dirty="0" smtClean="0"/>
          </a:p>
          <a:p>
            <a:pPr marL="0" indent="0">
              <a:lnSpc>
                <a:spcPct val="150000"/>
              </a:lnSpc>
              <a:buNone/>
            </a:pPr>
            <a:r>
              <a:rPr lang="fa-IR" dirty="0" smtClean="0"/>
              <a:t>مبحث اول: کلیات شامل: </a:t>
            </a:r>
            <a:endParaRPr lang="en-US" dirty="0" smtClean="0"/>
          </a:p>
          <a:p>
            <a:pPr marL="0" indent="0">
              <a:lnSpc>
                <a:spcPct val="150000"/>
              </a:lnSpc>
              <a:buNone/>
            </a:pPr>
            <a:r>
              <a:rPr lang="fa-IR" dirty="0" smtClean="0"/>
              <a:t>الف) ماهیت امامت </a:t>
            </a:r>
            <a:endParaRPr lang="en-US" dirty="0" smtClean="0"/>
          </a:p>
          <a:p>
            <a:pPr marL="0" indent="0">
              <a:lnSpc>
                <a:spcPct val="150000"/>
              </a:lnSpc>
              <a:buNone/>
            </a:pPr>
            <a:r>
              <a:rPr lang="fa-IR" dirty="0" smtClean="0"/>
              <a:t>ب) تفاوت در تعریف امامت </a:t>
            </a:r>
            <a:endParaRPr lang="en-US" dirty="0" smtClean="0"/>
          </a:p>
          <a:p>
            <a:pPr marL="0" indent="0">
              <a:lnSpc>
                <a:spcPct val="150000"/>
              </a:lnSpc>
              <a:buNone/>
            </a:pPr>
            <a:r>
              <a:rPr lang="fa-IR" dirty="0" smtClean="0"/>
              <a:t>ج) تعیین امامت </a:t>
            </a:r>
            <a:endParaRPr lang="en-US" dirty="0" smtClean="0"/>
          </a:p>
          <a:p>
            <a:pPr marL="0" indent="0">
              <a:lnSpc>
                <a:spcPct val="150000"/>
              </a:lnSpc>
              <a:buNone/>
            </a:pPr>
            <a:r>
              <a:rPr lang="fa-IR" dirty="0" smtClean="0"/>
              <a:t>د) ضرورت عقلی امامت: مرجعیت علمی امام – مرجعیت سیاسی امام </a:t>
            </a:r>
            <a:endParaRPr lang="en-US" dirty="0" smtClean="0"/>
          </a:p>
          <a:p>
            <a:pPr marL="0" indent="0">
              <a:lnSpc>
                <a:spcPct val="150000"/>
              </a:lnSpc>
              <a:buNone/>
            </a:pPr>
            <a:endParaRPr lang="fa-IR" dirty="0"/>
          </a:p>
        </p:txBody>
      </p:sp>
    </p:spTree>
  </p:cSld>
  <p:clrMapOvr>
    <a:masterClrMapping/>
  </p:clrMapOvr>
  <p:transition spd="slow">
    <p:strips/>
  </p:transition>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0" y="660399"/>
            <a:ext cx="4400552" cy="5483245"/>
          </a:xfrm>
        </p:spPr>
        <p:txBody>
          <a:bodyPr/>
          <a:lstStyle/>
          <a:p>
            <a:pPr marL="0" indent="0">
              <a:lnSpc>
                <a:spcPct val="150000"/>
              </a:lnSpc>
              <a:buNone/>
            </a:pPr>
            <a:r>
              <a:rPr lang="fa-IR" dirty="0" smtClean="0"/>
              <a:t>مبحث دوم: امامت خاصه شامل: </a:t>
            </a:r>
            <a:endParaRPr lang="en-US" dirty="0" smtClean="0"/>
          </a:p>
          <a:p>
            <a:pPr marL="0" indent="0">
              <a:lnSpc>
                <a:spcPct val="150000"/>
              </a:lnSpc>
              <a:buNone/>
            </a:pPr>
            <a:r>
              <a:rPr lang="fa-IR" dirty="0" smtClean="0"/>
              <a:t>الف) حدیث ثقلین </a:t>
            </a:r>
            <a:endParaRPr lang="en-US" dirty="0" smtClean="0"/>
          </a:p>
          <a:p>
            <a:pPr marL="0" indent="0">
              <a:lnSpc>
                <a:spcPct val="150000"/>
              </a:lnSpc>
              <a:buNone/>
            </a:pPr>
            <a:r>
              <a:rPr lang="fa-IR" dirty="0" smtClean="0"/>
              <a:t>ب) حدیث غدیر </a:t>
            </a:r>
            <a:endParaRPr lang="en-US" dirty="0" smtClean="0"/>
          </a:p>
          <a:p>
            <a:pPr marL="0" indent="0">
              <a:lnSpc>
                <a:spcPct val="150000"/>
              </a:lnSpc>
              <a:buNone/>
            </a:pPr>
            <a:r>
              <a:rPr lang="fa-IR" dirty="0" smtClean="0"/>
              <a:t>ج) حدیث منزلت </a:t>
            </a:r>
            <a:endParaRPr lang="en-US" dirty="0" smtClean="0"/>
          </a:p>
          <a:p>
            <a:pPr marL="0" indent="0">
              <a:lnSpc>
                <a:spcPct val="150000"/>
              </a:lnSpc>
              <a:buNone/>
            </a:pPr>
            <a:r>
              <a:rPr lang="fa-IR" dirty="0" smtClean="0"/>
              <a:t>د) حدیث اثنا عشر خلیفه </a:t>
            </a:r>
            <a:endParaRPr lang="en-US" dirty="0" smtClean="0"/>
          </a:p>
          <a:p>
            <a:pPr marL="0" indent="0">
              <a:lnSpc>
                <a:spcPct val="150000"/>
              </a:lnSpc>
              <a:buNone/>
            </a:pPr>
            <a:endParaRPr lang="fa-IR" dirty="0"/>
          </a:p>
        </p:txBody>
      </p:sp>
      <p:sp>
        <p:nvSpPr>
          <p:cNvPr id="4" name="Content Placeholder 2"/>
          <p:cNvSpPr txBox="1">
            <a:spLocks/>
          </p:cNvSpPr>
          <p:nvPr/>
        </p:nvSpPr>
        <p:spPr>
          <a:xfrm>
            <a:off x="214282" y="803275"/>
            <a:ext cx="3900486" cy="5483245"/>
          </a:xfrm>
          <a:prstGeom prst="rect">
            <a:avLst/>
          </a:prstGeom>
        </p:spPr>
        <p:txBody>
          <a:bodyPr vert="horz" lIns="91440" tIns="45720" rIns="91440" bIns="45720" rtlCol="1">
            <a:normAutofit fontScale="92500" lnSpcReduction="20000"/>
          </a:bodyPr>
          <a:lstStyle/>
          <a:p>
            <a:pPr>
              <a:lnSpc>
                <a:spcPct val="150000"/>
              </a:lnSpc>
            </a:pPr>
            <a:r>
              <a:rPr lang="fa-IR" sz="3200" dirty="0" smtClean="0"/>
              <a:t>مبحث سوم: مهدویت شامل: </a:t>
            </a:r>
            <a:endParaRPr lang="en-US" sz="3200" dirty="0" smtClean="0"/>
          </a:p>
          <a:p>
            <a:pPr>
              <a:lnSpc>
                <a:spcPct val="150000"/>
              </a:lnSpc>
            </a:pPr>
            <a:r>
              <a:rPr lang="fa-IR" sz="3200" dirty="0" smtClean="0"/>
              <a:t>الف) مبانی مهدویت: </a:t>
            </a:r>
            <a:endParaRPr lang="en-US" sz="3200" dirty="0" smtClean="0"/>
          </a:p>
          <a:p>
            <a:pPr lvl="0">
              <a:lnSpc>
                <a:spcPct val="150000"/>
              </a:lnSpc>
            </a:pPr>
            <a:r>
              <a:rPr lang="fa-IR" sz="3200" dirty="0" smtClean="0"/>
              <a:t>بشارت ادیان قبل از اسلام </a:t>
            </a:r>
            <a:endParaRPr lang="en-US" sz="3200" dirty="0" smtClean="0"/>
          </a:p>
          <a:p>
            <a:pPr lvl="0">
              <a:lnSpc>
                <a:spcPct val="150000"/>
              </a:lnSpc>
            </a:pPr>
            <a:r>
              <a:rPr lang="fa-IR" sz="3200" dirty="0" smtClean="0"/>
              <a:t>بشارت قرآن کریم </a:t>
            </a:r>
            <a:endParaRPr lang="en-US" sz="3200" dirty="0" smtClean="0"/>
          </a:p>
          <a:p>
            <a:pPr lvl="0">
              <a:lnSpc>
                <a:spcPct val="150000"/>
              </a:lnSpc>
            </a:pPr>
            <a:r>
              <a:rPr lang="fa-IR" sz="3200" dirty="0" smtClean="0"/>
              <a:t>فلسفه ی خلقت بعثت </a:t>
            </a:r>
            <a:endParaRPr lang="en-US" sz="3200" dirty="0" smtClean="0"/>
          </a:p>
          <a:p>
            <a:pPr>
              <a:lnSpc>
                <a:spcPct val="150000"/>
              </a:lnSpc>
            </a:pPr>
            <a:r>
              <a:rPr lang="fa-IR" sz="3200" dirty="0" smtClean="0"/>
              <a:t>ب) موعود اسلام: </a:t>
            </a:r>
            <a:endParaRPr lang="en-US" sz="3200" dirty="0" smtClean="0"/>
          </a:p>
          <a:p>
            <a:pPr lvl="0">
              <a:lnSpc>
                <a:spcPct val="150000"/>
              </a:lnSpc>
            </a:pPr>
            <a:r>
              <a:rPr lang="fa-IR" sz="3200" dirty="0" smtClean="0"/>
              <a:t>غیبت امام مهدی (عج) </a:t>
            </a:r>
            <a:endParaRPr lang="en-US" sz="3200" dirty="0" smtClean="0"/>
          </a:p>
          <a:p>
            <a:pPr lvl="0">
              <a:lnSpc>
                <a:spcPct val="150000"/>
              </a:lnSpc>
            </a:pPr>
            <a:r>
              <a:rPr lang="fa-IR" sz="3200" dirty="0" smtClean="0"/>
              <a:t>راز غیبت امام مهدی (عج) </a:t>
            </a:r>
            <a:endParaRPr lang="en-US" sz="3200" dirty="0" smtClean="0"/>
          </a:p>
          <a:p>
            <a:pPr lvl="0">
              <a:lnSpc>
                <a:spcPct val="150000"/>
              </a:lnSpc>
            </a:pPr>
            <a:r>
              <a:rPr lang="fa-IR" sz="3200" dirty="0" smtClean="0"/>
              <a:t>طول عمر امام مهدی (عج) </a:t>
            </a:r>
            <a:endParaRPr lang="en-US" sz="3200" dirty="0"/>
          </a:p>
        </p:txBody>
      </p:sp>
      <p:cxnSp>
        <p:nvCxnSpPr>
          <p:cNvPr id="5" name="Straight Connector 4"/>
          <p:cNvCxnSpPr/>
          <p:nvPr/>
        </p:nvCxnSpPr>
        <p:spPr>
          <a:xfrm rot="5400000">
            <a:off x="1608117" y="3535363"/>
            <a:ext cx="5786478" cy="1588"/>
          </a:xfrm>
          <a:prstGeom prst="line">
            <a:avLst/>
          </a:prstGeom>
          <a:ln w="28575" cmpd="thinThick"/>
        </p:spPr>
        <p:style>
          <a:lnRef idx="1">
            <a:schemeClr val="accent1"/>
          </a:lnRef>
          <a:fillRef idx="0">
            <a:schemeClr val="accent1"/>
          </a:fillRef>
          <a:effectRef idx="0">
            <a:schemeClr val="accent1"/>
          </a:effectRef>
          <a:fontRef idx="minor">
            <a:schemeClr val="tx1"/>
          </a:fontRef>
        </p:style>
      </p:cxnSp>
    </p:spTree>
  </p:cSld>
  <p:clrMapOvr>
    <a:masterClrMapping/>
  </p:clrMapOvr>
  <p:transition spd="slow">
    <p:strips/>
  </p:transition>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71480"/>
            <a:ext cx="8229600" cy="5554683"/>
          </a:xfrm>
        </p:spPr>
        <p:txBody>
          <a:bodyPr>
            <a:normAutofit lnSpcReduction="10000"/>
          </a:bodyPr>
          <a:lstStyle/>
          <a:p>
            <a:pPr marL="0" indent="0">
              <a:lnSpc>
                <a:spcPct val="150000"/>
              </a:lnSpc>
              <a:buNone/>
            </a:pPr>
            <a:r>
              <a:rPr lang="fa-IR" dirty="0" smtClean="0"/>
              <a:t>امامت و رهبری: </a:t>
            </a:r>
            <a:endParaRPr lang="en-US" dirty="0" smtClean="0"/>
          </a:p>
          <a:p>
            <a:pPr marL="0" indent="0">
              <a:lnSpc>
                <a:spcPct val="150000"/>
              </a:lnSpc>
              <a:buNone/>
            </a:pPr>
            <a:r>
              <a:rPr lang="fa-IR" dirty="0" smtClean="0"/>
              <a:t>1- کلیات امامت: </a:t>
            </a:r>
            <a:endParaRPr lang="en-US" dirty="0" smtClean="0"/>
          </a:p>
          <a:p>
            <a:pPr marL="0" indent="0">
              <a:lnSpc>
                <a:spcPct val="150000"/>
              </a:lnSpc>
              <a:buNone/>
            </a:pPr>
            <a:r>
              <a:rPr lang="fa-IR" dirty="0" smtClean="0"/>
              <a:t>الف) ماهیت امامت </a:t>
            </a:r>
            <a:endParaRPr lang="en-US" dirty="0" smtClean="0"/>
          </a:p>
          <a:p>
            <a:pPr marL="0" indent="0">
              <a:lnSpc>
                <a:spcPct val="150000"/>
              </a:lnSpc>
              <a:buNone/>
            </a:pPr>
            <a:r>
              <a:rPr lang="fa-IR" dirty="0" smtClean="0"/>
              <a:t>ب) تفاوت در تعریف امامت </a:t>
            </a:r>
            <a:endParaRPr lang="en-US" dirty="0" smtClean="0"/>
          </a:p>
          <a:p>
            <a:pPr marL="0" indent="0">
              <a:lnSpc>
                <a:spcPct val="150000"/>
              </a:lnSpc>
              <a:buNone/>
            </a:pPr>
            <a:r>
              <a:rPr lang="fa-IR" dirty="0" smtClean="0"/>
              <a:t>ج) تعیین امام </a:t>
            </a:r>
            <a:endParaRPr lang="en-US" dirty="0" smtClean="0"/>
          </a:p>
          <a:p>
            <a:pPr marL="0" indent="0">
              <a:lnSpc>
                <a:spcPct val="150000"/>
              </a:lnSpc>
              <a:buNone/>
            </a:pPr>
            <a:r>
              <a:rPr lang="fa-IR" dirty="0" smtClean="0"/>
              <a:t>د) ضرورت عقلی امامت: 1- مرجعیت علمی امام ؛ 2- مرجعیت سیاسی امام. </a:t>
            </a:r>
            <a:endParaRPr lang="en-US" dirty="0" smtClean="0"/>
          </a:p>
          <a:p>
            <a:pPr marL="0" indent="0">
              <a:lnSpc>
                <a:spcPct val="150000"/>
              </a:lnSpc>
              <a:buNone/>
            </a:pPr>
            <a:endParaRPr lang="fa-IR" dirty="0"/>
          </a:p>
        </p:txBody>
      </p:sp>
    </p:spTree>
  </p:cSld>
  <p:clrMapOvr>
    <a:masterClrMapping/>
  </p:clrMapOvr>
  <p:transition spd="slow">
    <p:strips/>
  </p:transition>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28604"/>
            <a:ext cx="8229600" cy="5697559"/>
          </a:xfrm>
        </p:spPr>
        <p:txBody>
          <a:bodyPr>
            <a:normAutofit fontScale="77500" lnSpcReduction="20000"/>
          </a:bodyPr>
          <a:lstStyle/>
          <a:p>
            <a:pPr marL="0" indent="0">
              <a:lnSpc>
                <a:spcPct val="150000"/>
              </a:lnSpc>
              <a:buNone/>
            </a:pPr>
            <a:r>
              <a:rPr lang="fa-IR" dirty="0" smtClean="0"/>
              <a:t>2- امامت خاصه: </a:t>
            </a:r>
            <a:endParaRPr lang="en-US" dirty="0" smtClean="0"/>
          </a:p>
          <a:p>
            <a:pPr marL="0" indent="0">
              <a:lnSpc>
                <a:spcPct val="150000"/>
              </a:lnSpc>
              <a:buNone/>
            </a:pPr>
            <a:r>
              <a:rPr lang="fa-IR" dirty="0" smtClean="0"/>
              <a:t>الف) حدیث ثقلین </a:t>
            </a:r>
            <a:endParaRPr lang="en-US" dirty="0" smtClean="0"/>
          </a:p>
          <a:p>
            <a:pPr marL="0" indent="0">
              <a:lnSpc>
                <a:spcPct val="150000"/>
              </a:lnSpc>
              <a:buNone/>
            </a:pPr>
            <a:r>
              <a:rPr lang="fa-IR" dirty="0" smtClean="0"/>
              <a:t>ب) حدیث غدیر </a:t>
            </a:r>
            <a:endParaRPr lang="en-US" dirty="0" smtClean="0"/>
          </a:p>
          <a:p>
            <a:pPr marL="0" indent="0">
              <a:lnSpc>
                <a:spcPct val="150000"/>
              </a:lnSpc>
              <a:buNone/>
            </a:pPr>
            <a:r>
              <a:rPr lang="fa-IR" dirty="0" smtClean="0"/>
              <a:t>ج) حدیث منزلت </a:t>
            </a:r>
            <a:endParaRPr lang="en-US" dirty="0" smtClean="0"/>
          </a:p>
          <a:p>
            <a:pPr marL="0" indent="0">
              <a:lnSpc>
                <a:spcPct val="150000"/>
              </a:lnSpc>
              <a:buNone/>
            </a:pPr>
            <a:r>
              <a:rPr lang="fa-IR" dirty="0" smtClean="0"/>
              <a:t>د) حدیث اثنا عشر خلیفه </a:t>
            </a:r>
            <a:endParaRPr lang="en-US" dirty="0" smtClean="0"/>
          </a:p>
          <a:p>
            <a:pPr marL="0" indent="0">
              <a:lnSpc>
                <a:spcPct val="150000"/>
              </a:lnSpc>
              <a:buNone/>
            </a:pPr>
            <a:r>
              <a:rPr lang="fa-IR" dirty="0" smtClean="0"/>
              <a:t>3- مهدویت: </a:t>
            </a:r>
            <a:endParaRPr lang="en-US" dirty="0" smtClean="0"/>
          </a:p>
          <a:p>
            <a:pPr marL="0" indent="0">
              <a:lnSpc>
                <a:spcPct val="150000"/>
              </a:lnSpc>
              <a:buNone/>
            </a:pPr>
            <a:r>
              <a:rPr lang="fa-IR" dirty="0" smtClean="0"/>
              <a:t>الف) مبانی مهدویت: 1- بشارت ادیان قبل از اسلام؛ 2- بشارت قرآن کریم؛ 3- فلسفه ی خلقت و بعثت. </a:t>
            </a:r>
            <a:endParaRPr lang="en-US" dirty="0" smtClean="0"/>
          </a:p>
          <a:p>
            <a:pPr marL="0" indent="0">
              <a:lnSpc>
                <a:spcPct val="150000"/>
              </a:lnSpc>
              <a:buNone/>
            </a:pPr>
            <a:r>
              <a:rPr lang="fa-IR" dirty="0" smtClean="0"/>
              <a:t>ب) موعود اسلام: 1- غیبت امام مهدی (عج)؛ 2- راز غیبت امام مهدی (عج)؛ 3- طول عمر امام مهدی (عج). </a:t>
            </a:r>
            <a:endParaRPr lang="en-US" dirty="0" smtClean="0"/>
          </a:p>
          <a:p>
            <a:pPr marL="0" indent="0">
              <a:lnSpc>
                <a:spcPct val="150000"/>
              </a:lnSpc>
              <a:buNone/>
            </a:pPr>
            <a:endParaRPr lang="fa-IR" dirty="0"/>
          </a:p>
        </p:txBody>
      </p:sp>
    </p:spTree>
  </p:cSld>
  <p:clrMapOvr>
    <a:masterClrMapping/>
  </p:clrMapOvr>
  <p:transition spd="slow">
    <p:strips/>
  </p:transition>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00042"/>
            <a:ext cx="8229600" cy="5626121"/>
          </a:xfrm>
        </p:spPr>
        <p:txBody>
          <a:bodyPr>
            <a:normAutofit fontScale="77500" lnSpcReduction="20000"/>
          </a:bodyPr>
          <a:lstStyle/>
          <a:p>
            <a:pPr marL="0" indent="0">
              <a:lnSpc>
                <a:spcPct val="160000"/>
              </a:lnSpc>
              <a:buNone/>
            </a:pPr>
            <a:r>
              <a:rPr lang="fa-IR" dirty="0" smtClean="0"/>
              <a:t>مبحث اول: کلیات امامت </a:t>
            </a:r>
            <a:endParaRPr lang="en-US" dirty="0" smtClean="0"/>
          </a:p>
          <a:p>
            <a:pPr marL="0" indent="0">
              <a:lnSpc>
                <a:spcPct val="160000"/>
              </a:lnSpc>
              <a:buNone/>
            </a:pPr>
            <a:r>
              <a:rPr lang="fa-IR" dirty="0" smtClean="0"/>
              <a:t>کلیات امامت: </a:t>
            </a:r>
            <a:endParaRPr lang="en-US" dirty="0" smtClean="0"/>
          </a:p>
          <a:p>
            <a:pPr marL="0" indent="0">
              <a:lnSpc>
                <a:spcPct val="160000"/>
              </a:lnSpc>
              <a:buNone/>
            </a:pPr>
            <a:r>
              <a:rPr lang="fa-IR" dirty="0" smtClean="0"/>
              <a:t>الف) ماهیت امامت: </a:t>
            </a:r>
            <a:endParaRPr lang="en-US" dirty="0" smtClean="0"/>
          </a:p>
          <a:p>
            <a:pPr marL="0" indent="0">
              <a:lnSpc>
                <a:spcPct val="160000"/>
              </a:lnSpc>
              <a:buNone/>
            </a:pPr>
            <a:r>
              <a:rPr lang="fa-IR" dirty="0" smtClean="0"/>
              <a:t>در لغت: پیشوا – سرپرست – مقتدا. </a:t>
            </a:r>
            <a:endParaRPr lang="en-US" dirty="0" smtClean="0"/>
          </a:p>
          <a:p>
            <a:pPr marL="0" indent="0">
              <a:lnSpc>
                <a:spcPct val="160000"/>
              </a:lnSpc>
              <a:buNone/>
            </a:pPr>
            <a:r>
              <a:rPr lang="fa-IR" dirty="0" smtClean="0"/>
              <a:t>در اصطلاح متکلمان: جانشین پیامبر – ریاست عامه – واجب الاطاعه بودن. </a:t>
            </a:r>
            <a:endParaRPr lang="en-US" dirty="0" smtClean="0"/>
          </a:p>
          <a:p>
            <a:pPr marL="0" indent="0">
              <a:lnSpc>
                <a:spcPct val="160000"/>
              </a:lnSpc>
              <a:buNone/>
            </a:pPr>
            <a:r>
              <a:rPr lang="fa-IR" dirty="0" smtClean="0"/>
              <a:t>ب) تفاوت در تعریف امامت: </a:t>
            </a:r>
            <a:endParaRPr lang="en-US" dirty="0" smtClean="0"/>
          </a:p>
          <a:p>
            <a:pPr marL="0" indent="0">
              <a:lnSpc>
                <a:spcPct val="160000"/>
              </a:lnSpc>
              <a:buNone/>
            </a:pPr>
            <a:r>
              <a:rPr lang="fa-IR" dirty="0" smtClean="0"/>
              <a:t>شیعه: دو وظیفه ی رسول خدا، تبیین ولی و ریاست و اداره ی امور با امام جماعت. </a:t>
            </a:r>
            <a:endParaRPr lang="en-US" dirty="0" smtClean="0"/>
          </a:p>
          <a:p>
            <a:pPr marL="0" indent="0">
              <a:lnSpc>
                <a:spcPct val="160000"/>
              </a:lnSpc>
              <a:buNone/>
            </a:pPr>
            <a:r>
              <a:rPr lang="fa-IR" dirty="0" smtClean="0"/>
              <a:t>سنی: امامت از مصالح همگانی است </a:t>
            </a:r>
            <a:endParaRPr lang="en-US" dirty="0" smtClean="0"/>
          </a:p>
          <a:p>
            <a:pPr marL="0" indent="0">
              <a:lnSpc>
                <a:spcPct val="160000"/>
              </a:lnSpc>
              <a:buNone/>
            </a:pPr>
            <a:endParaRPr lang="fa-IR" dirty="0"/>
          </a:p>
        </p:txBody>
      </p:sp>
    </p:spTree>
  </p:cSld>
  <p:clrMapOvr>
    <a:masterClrMapping/>
  </p:clrMapOvr>
  <p:transition spd="slow">
    <p:strips/>
  </p:transition>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28604"/>
            <a:ext cx="8229600" cy="5929354"/>
          </a:xfrm>
        </p:spPr>
        <p:txBody>
          <a:bodyPr>
            <a:normAutofit fontScale="92500" lnSpcReduction="10000"/>
          </a:bodyPr>
          <a:lstStyle/>
          <a:p>
            <a:pPr marL="0" indent="0">
              <a:lnSpc>
                <a:spcPct val="170000"/>
              </a:lnSpc>
              <a:buNone/>
            </a:pPr>
            <a:r>
              <a:rPr lang="fa-IR" dirty="0" smtClean="0"/>
              <a:t>ج) تعیین امام </a:t>
            </a:r>
            <a:endParaRPr lang="en-US" dirty="0" smtClean="0"/>
          </a:p>
          <a:p>
            <a:pPr marL="0" indent="0">
              <a:lnSpc>
                <a:spcPct val="170000"/>
              </a:lnSpc>
              <a:buNone/>
            </a:pPr>
            <a:r>
              <a:rPr lang="fa-IR" dirty="0" smtClean="0"/>
              <a:t>نظر اهل سنت: </a:t>
            </a:r>
            <a:endParaRPr lang="en-US" dirty="0" smtClean="0"/>
          </a:p>
          <a:p>
            <a:pPr marL="0" lvl="0" indent="0">
              <a:lnSpc>
                <a:spcPct val="170000"/>
              </a:lnSpc>
              <a:buNone/>
            </a:pPr>
            <a:r>
              <a:rPr lang="fa-IR" dirty="0" smtClean="0"/>
              <a:t>امامت فقط با حضور همه ی  ارباب حل و عقد؛ </a:t>
            </a:r>
            <a:endParaRPr lang="en-US" dirty="0" smtClean="0"/>
          </a:p>
          <a:p>
            <a:pPr marL="0" lvl="0" indent="0">
              <a:lnSpc>
                <a:spcPct val="170000"/>
              </a:lnSpc>
              <a:buNone/>
            </a:pPr>
            <a:r>
              <a:rPr lang="fa-IR" dirty="0" smtClean="0"/>
              <a:t>کمترین تعداد دخیل در گزینش امام پنج تن از اهل حل و عقد؛ </a:t>
            </a:r>
            <a:endParaRPr lang="en-US" dirty="0" smtClean="0"/>
          </a:p>
          <a:p>
            <a:pPr marL="0" lvl="0" indent="0">
              <a:lnSpc>
                <a:spcPct val="170000"/>
              </a:lnSpc>
              <a:buNone/>
            </a:pPr>
            <a:r>
              <a:rPr lang="fa-IR" dirty="0" smtClean="0"/>
              <a:t>امامت به رأی سه تن هم حاصل می شود. </a:t>
            </a:r>
            <a:endParaRPr lang="en-US" dirty="0" smtClean="0"/>
          </a:p>
          <a:p>
            <a:pPr marL="0" lvl="0" indent="0">
              <a:lnSpc>
                <a:spcPct val="170000"/>
              </a:lnSpc>
              <a:buNone/>
            </a:pPr>
            <a:r>
              <a:rPr lang="fa-IR" dirty="0" smtClean="0"/>
              <a:t>امامت با گزینش یک نفر هم حاصل است. </a:t>
            </a:r>
            <a:endParaRPr lang="en-US" dirty="0" smtClean="0"/>
          </a:p>
          <a:p>
            <a:pPr marL="0" lvl="0" indent="0">
              <a:lnSpc>
                <a:spcPct val="170000"/>
              </a:lnSpc>
              <a:buNone/>
            </a:pPr>
            <a:r>
              <a:rPr lang="fa-IR" dirty="0" smtClean="0"/>
              <a:t>امامت با اعمال زور حاصل می شود و نیاز به بیعت مردم نیست. </a:t>
            </a:r>
            <a:endParaRPr lang="en-US" dirty="0" smtClean="0"/>
          </a:p>
          <a:p>
            <a:pPr marL="0" indent="0">
              <a:lnSpc>
                <a:spcPct val="170000"/>
              </a:lnSpc>
              <a:buNone/>
            </a:pPr>
            <a:endParaRPr lang="fa-IR" dirty="0"/>
          </a:p>
        </p:txBody>
      </p:sp>
    </p:spTree>
  </p:cSld>
  <p:clrMapOvr>
    <a:masterClrMapping/>
  </p:clrMapOvr>
  <p:transition spd="slow">
    <p:strips/>
  </p:transition>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57166"/>
            <a:ext cx="8229600" cy="6072230"/>
          </a:xfrm>
        </p:spPr>
        <p:txBody>
          <a:bodyPr>
            <a:normAutofit fontScale="70000" lnSpcReduction="20000"/>
          </a:bodyPr>
          <a:lstStyle/>
          <a:p>
            <a:pPr marL="0" indent="0">
              <a:lnSpc>
                <a:spcPct val="170000"/>
              </a:lnSpc>
              <a:buNone/>
            </a:pPr>
            <a:r>
              <a:rPr lang="fa-IR" dirty="0" smtClean="0"/>
              <a:t>نظر شیعه: </a:t>
            </a:r>
            <a:endParaRPr lang="en-US" dirty="0" smtClean="0"/>
          </a:p>
          <a:p>
            <a:pPr marL="0" indent="0">
              <a:lnSpc>
                <a:spcPct val="170000"/>
              </a:lnSpc>
              <a:buNone/>
            </a:pPr>
            <a:r>
              <a:rPr lang="fa-IR" dirty="0" smtClean="0"/>
              <a:t>تعیین امام باید طبق نصّ دینی یا هر امر الهی دیگر است که حاکیا ز انتصاب الهی است. </a:t>
            </a:r>
            <a:endParaRPr lang="en-US" dirty="0" smtClean="0"/>
          </a:p>
          <a:p>
            <a:pPr marL="0" indent="0">
              <a:lnSpc>
                <a:spcPct val="170000"/>
              </a:lnSpc>
              <a:buNone/>
            </a:pPr>
            <a:r>
              <a:rPr lang="fa-IR" dirty="0" smtClean="0"/>
              <a:t>د) ضرورت عقلی امامت: 1- مرجعیت علمی امام؛ 2- مرجعیت سیاسی امام. </a:t>
            </a:r>
            <a:endParaRPr lang="en-US" dirty="0" smtClean="0"/>
          </a:p>
          <a:p>
            <a:pPr marL="0" indent="0">
              <a:lnSpc>
                <a:spcPct val="170000"/>
              </a:lnSpc>
              <a:buNone/>
            </a:pPr>
            <a:r>
              <a:rPr lang="fa-IR" dirty="0" smtClean="0"/>
              <a:t>طبق قاعده ی لطف: امامت مجوز ختم نبوت است. </a:t>
            </a:r>
            <a:endParaRPr lang="en-US" dirty="0" smtClean="0"/>
          </a:p>
          <a:p>
            <a:pPr marL="0" indent="0">
              <a:lnSpc>
                <a:spcPct val="170000"/>
              </a:lnSpc>
              <a:buNone/>
            </a:pPr>
            <a:r>
              <a:rPr lang="fa-IR" dirty="0" smtClean="0"/>
              <a:t>طبق حکمت: امامت مجوز ختم نبوت است بر اساس دو مدعای جاودانی بودن و تحریف ناپذیری. </a:t>
            </a:r>
          </a:p>
          <a:p>
            <a:pPr marL="0" indent="0">
              <a:lnSpc>
                <a:spcPct val="170000"/>
              </a:lnSpc>
              <a:buNone/>
            </a:pPr>
            <a:r>
              <a:rPr lang="fa-IR" dirty="0" smtClean="0"/>
              <a:t>قرآن با تمام جامعیت، همه ی جزئیات تبیین ابهامات قرآن بر عهده ی پیامبر است. پیامبر (ص) همه ی جزئیات را بیان نکرده – در سنت پیامبر (ص) تحریف صورت گرفته؛ پس امام باید تبیین کند. </a:t>
            </a:r>
            <a:endParaRPr lang="en-US" dirty="0" smtClean="0"/>
          </a:p>
          <a:p>
            <a:pPr>
              <a:buNone/>
            </a:pPr>
            <a:endParaRPr lang="fa-IR" dirty="0"/>
          </a:p>
        </p:txBody>
      </p:sp>
    </p:spTree>
  </p:cSld>
  <p:clrMapOvr>
    <a:masterClrMapping/>
  </p:clrMapOvr>
  <p:transition spd="slow">
    <p:strips/>
  </p:transition>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14290"/>
            <a:ext cx="8229600" cy="6357982"/>
          </a:xfrm>
        </p:spPr>
        <p:txBody>
          <a:bodyPr>
            <a:normAutofit fontScale="62500" lnSpcReduction="20000"/>
          </a:bodyPr>
          <a:lstStyle/>
          <a:p>
            <a:pPr marL="0" indent="0">
              <a:lnSpc>
                <a:spcPct val="170000"/>
              </a:lnSpc>
              <a:buNone/>
            </a:pPr>
            <a:r>
              <a:rPr lang="fa-IR" dirty="0" smtClean="0"/>
              <a:t>مبحث دوم: امامت خاصه </a:t>
            </a:r>
            <a:endParaRPr lang="en-US" dirty="0" smtClean="0"/>
          </a:p>
          <a:p>
            <a:pPr marL="0" indent="0">
              <a:lnSpc>
                <a:spcPct val="170000"/>
              </a:lnSpc>
              <a:buNone/>
            </a:pPr>
            <a:r>
              <a:rPr lang="fa-IR" dirty="0" smtClean="0"/>
              <a:t>امامت خاصه: </a:t>
            </a:r>
            <a:endParaRPr lang="en-US" dirty="0" smtClean="0"/>
          </a:p>
          <a:p>
            <a:pPr marL="0" indent="0">
              <a:lnSpc>
                <a:spcPct val="170000"/>
              </a:lnSpc>
              <a:buNone/>
            </a:pPr>
            <a:r>
              <a:rPr lang="fa-IR" dirty="0" smtClean="0"/>
              <a:t>الف) حدیث ثقلین </a:t>
            </a:r>
            <a:endParaRPr lang="en-US" dirty="0" smtClean="0"/>
          </a:p>
          <a:p>
            <a:pPr marL="0" indent="0">
              <a:lnSpc>
                <a:spcPct val="170000"/>
              </a:lnSpc>
              <a:buNone/>
            </a:pPr>
            <a:r>
              <a:rPr lang="fa-IR" dirty="0" smtClean="0"/>
              <a:t>ب) حدیث غدیر </a:t>
            </a:r>
            <a:endParaRPr lang="en-US" dirty="0" smtClean="0"/>
          </a:p>
          <a:p>
            <a:pPr marL="0" indent="0">
              <a:lnSpc>
                <a:spcPct val="170000"/>
              </a:lnSpc>
              <a:buNone/>
            </a:pPr>
            <a:r>
              <a:rPr lang="fa-IR" dirty="0" smtClean="0"/>
              <a:t>ج) حدیث منزلت </a:t>
            </a:r>
            <a:endParaRPr lang="en-US" dirty="0" smtClean="0"/>
          </a:p>
          <a:p>
            <a:pPr marL="0" indent="0">
              <a:lnSpc>
                <a:spcPct val="170000"/>
              </a:lnSpc>
              <a:buNone/>
            </a:pPr>
            <a:r>
              <a:rPr lang="fa-IR" dirty="0" smtClean="0"/>
              <a:t>د) حدیث اثنی عشر خلیفه </a:t>
            </a:r>
            <a:endParaRPr lang="en-US" dirty="0" smtClean="0"/>
          </a:p>
          <a:p>
            <a:pPr marL="0" indent="0">
              <a:lnSpc>
                <a:spcPct val="170000"/>
              </a:lnSpc>
              <a:buNone/>
            </a:pPr>
            <a:r>
              <a:rPr lang="fa-IR" dirty="0" smtClean="0"/>
              <a:t>* در قرآن: </a:t>
            </a:r>
            <a:endParaRPr lang="en-US" dirty="0" smtClean="0"/>
          </a:p>
          <a:p>
            <a:pPr marL="0" indent="0">
              <a:lnSpc>
                <a:spcPct val="170000"/>
              </a:lnSpc>
              <a:buNone/>
            </a:pPr>
            <a:r>
              <a:rPr lang="fa-IR" dirty="0" smtClean="0"/>
              <a:t>«إنَّما وَلیّکم الله و  رسولُه وَ الَّذینَ آمنوا الّذین یُقیمونَ الصَّلوةَ و یُؤتونَ الزّکوةَ و هم راکعون». </a:t>
            </a:r>
            <a:endParaRPr lang="en-US" dirty="0" smtClean="0"/>
          </a:p>
          <a:p>
            <a:pPr marL="0" indent="0">
              <a:lnSpc>
                <a:spcPct val="170000"/>
              </a:lnSpc>
              <a:buNone/>
            </a:pPr>
            <a:r>
              <a:rPr lang="fa-IR" dirty="0" smtClean="0"/>
              <a:t>* حدیث ثقلین: </a:t>
            </a:r>
            <a:endParaRPr lang="en-US" dirty="0" smtClean="0"/>
          </a:p>
          <a:p>
            <a:pPr marL="0" indent="0">
              <a:lnSpc>
                <a:spcPct val="170000"/>
              </a:lnSpc>
              <a:buNone/>
            </a:pPr>
            <a:r>
              <a:rPr lang="fa-IR" dirty="0" smtClean="0"/>
              <a:t>«یا أیّهَا النّاس، إنی ترکتُ فیکم ما إن أخذتم به لن تضلّوا أبداً کتاب الله و عترتی أهل بیتی». </a:t>
            </a:r>
            <a:endParaRPr lang="en-US" dirty="0" smtClean="0"/>
          </a:p>
        </p:txBody>
      </p:sp>
    </p:spTree>
  </p:cSld>
  <p:clrMapOvr>
    <a:masterClrMapping/>
  </p:clrMapOvr>
  <p:transition spd="slow">
    <p:strips/>
  </p:transition>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28604"/>
            <a:ext cx="8229600" cy="6143668"/>
          </a:xfrm>
        </p:spPr>
        <p:txBody>
          <a:bodyPr>
            <a:normAutofit fontScale="92500" lnSpcReduction="20000"/>
          </a:bodyPr>
          <a:lstStyle/>
          <a:p>
            <a:pPr marL="0" indent="0">
              <a:lnSpc>
                <a:spcPct val="150000"/>
              </a:lnSpc>
              <a:buNone/>
            </a:pPr>
            <a:r>
              <a:rPr lang="fa-IR" dirty="0" smtClean="0"/>
              <a:t>* حدیث غدیر: </a:t>
            </a:r>
            <a:endParaRPr lang="en-US" dirty="0" smtClean="0"/>
          </a:p>
          <a:p>
            <a:pPr marL="0" indent="0">
              <a:lnSpc>
                <a:spcPct val="150000"/>
              </a:lnSpc>
              <a:buNone/>
            </a:pPr>
            <a:r>
              <a:rPr lang="fa-IR" dirty="0" smtClean="0"/>
              <a:t>«اول اقرار می گیرد؛ بعد از سخنرانی دعا می کند؛ در حین سخنرانی و خطبه ی «من کُنتُ مَولاهُ فعلیٌ مولاهُ»، بعد دعا می کند و تبریک و تهنیت می گویند و بیعت می کنند. </a:t>
            </a:r>
            <a:endParaRPr lang="en-US" dirty="0" smtClean="0"/>
          </a:p>
          <a:p>
            <a:pPr marL="0" indent="0">
              <a:lnSpc>
                <a:spcPct val="150000"/>
              </a:lnSpc>
              <a:buNone/>
            </a:pPr>
            <a:r>
              <a:rPr lang="fa-IR" dirty="0" smtClean="0"/>
              <a:t>* حدیث منزلت: </a:t>
            </a:r>
            <a:endParaRPr lang="en-US" dirty="0" smtClean="0"/>
          </a:p>
          <a:p>
            <a:pPr marL="0" indent="0">
              <a:lnSpc>
                <a:spcPct val="150000"/>
              </a:lnSpc>
              <a:buNone/>
            </a:pPr>
            <a:r>
              <a:rPr lang="fa-IR" dirty="0" smtClean="0"/>
              <a:t>«أنت منی بمنزلةِ هارون من موسی إلاّ لا نبیَّ بعدی.» </a:t>
            </a:r>
            <a:endParaRPr lang="en-US" dirty="0" smtClean="0"/>
          </a:p>
          <a:p>
            <a:pPr marL="0" indent="0">
              <a:lnSpc>
                <a:spcPct val="150000"/>
              </a:lnSpc>
              <a:buNone/>
            </a:pPr>
            <a:r>
              <a:rPr lang="fa-IR" dirty="0" smtClean="0"/>
              <a:t>* حدیث اثنی عشر خلیفه: </a:t>
            </a:r>
            <a:endParaRPr lang="en-US" dirty="0" smtClean="0"/>
          </a:p>
          <a:p>
            <a:pPr marL="0" indent="0">
              <a:lnSpc>
                <a:spcPct val="150000"/>
              </a:lnSpc>
              <a:buNone/>
            </a:pPr>
            <a:r>
              <a:rPr lang="fa-IR" dirty="0" smtClean="0"/>
              <a:t>«عَهِدَ إلینا نبینا إنَّهُ یکونُ بَعدَهُ أثنی عَشَرَ خلیفةٍ بعددِ نقباء بنی أسرائیل.» </a:t>
            </a:r>
            <a:endParaRPr lang="en-US" dirty="0" smtClean="0"/>
          </a:p>
          <a:p>
            <a:pPr marL="0" indent="0">
              <a:lnSpc>
                <a:spcPct val="150000"/>
              </a:lnSpc>
              <a:buNone/>
            </a:pPr>
            <a:endParaRPr lang="fa-IR" dirty="0"/>
          </a:p>
        </p:txBody>
      </p:sp>
    </p:spTree>
  </p:cSld>
  <p:clrMapOvr>
    <a:masterClrMapping/>
  </p:clrMapOvr>
  <p:transition spd="slow">
    <p:strips/>
  </p:transition>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57166"/>
            <a:ext cx="8229600" cy="5768997"/>
          </a:xfrm>
        </p:spPr>
        <p:txBody>
          <a:bodyPr>
            <a:normAutofit fontScale="77500" lnSpcReduction="20000"/>
          </a:bodyPr>
          <a:lstStyle/>
          <a:p>
            <a:pPr marL="0" indent="0">
              <a:lnSpc>
                <a:spcPct val="150000"/>
              </a:lnSpc>
              <a:buNone/>
            </a:pPr>
            <a:r>
              <a:rPr lang="fa-IR" dirty="0" smtClean="0"/>
              <a:t>مبحث سوم: مهدویت </a:t>
            </a:r>
            <a:endParaRPr lang="en-US" dirty="0" smtClean="0"/>
          </a:p>
          <a:p>
            <a:pPr marL="0" indent="0">
              <a:lnSpc>
                <a:spcPct val="150000"/>
              </a:lnSpc>
              <a:buNone/>
            </a:pPr>
            <a:r>
              <a:rPr lang="fa-IR" dirty="0" smtClean="0"/>
              <a:t>مهدویت: الف) مبانی مهدویت: </a:t>
            </a:r>
            <a:endParaRPr lang="en-US" dirty="0" smtClean="0"/>
          </a:p>
          <a:p>
            <a:pPr marL="514350" lvl="0" indent="-514350">
              <a:lnSpc>
                <a:spcPct val="150000"/>
              </a:lnSpc>
              <a:buFont typeface="+mj-lt"/>
              <a:buAutoNum type="arabicPeriod"/>
            </a:pPr>
            <a:r>
              <a:rPr lang="fa-IR" dirty="0" smtClean="0"/>
              <a:t>بشارت ادیان پیش از اسلام: در یهود – در آیین هندو – آیین بودا – آیین زرتشت – آیین مسیح. </a:t>
            </a:r>
            <a:endParaRPr lang="en-US" dirty="0" smtClean="0"/>
          </a:p>
          <a:p>
            <a:pPr marL="514350" lvl="0" indent="-514350">
              <a:lnSpc>
                <a:spcPct val="150000"/>
              </a:lnSpc>
              <a:buFont typeface="+mj-lt"/>
              <a:buAutoNum type="arabicPeriod"/>
            </a:pPr>
            <a:r>
              <a:rPr lang="fa-IR" dirty="0" smtClean="0"/>
              <a:t>بشارت قرآن کریم </a:t>
            </a:r>
            <a:endParaRPr lang="en-US" dirty="0" smtClean="0"/>
          </a:p>
          <a:p>
            <a:pPr marL="514350" lvl="0" indent="-514350">
              <a:lnSpc>
                <a:spcPct val="150000"/>
              </a:lnSpc>
              <a:buFont typeface="+mj-lt"/>
              <a:buAutoNum type="arabicPeriod"/>
            </a:pPr>
            <a:r>
              <a:rPr lang="fa-IR" dirty="0" smtClean="0"/>
              <a:t>فلسفه ی خلقت و بعثت </a:t>
            </a:r>
            <a:endParaRPr lang="en-US" dirty="0" smtClean="0"/>
          </a:p>
          <a:p>
            <a:pPr marL="0" indent="0">
              <a:lnSpc>
                <a:spcPct val="150000"/>
              </a:lnSpc>
              <a:buNone/>
            </a:pPr>
            <a:r>
              <a:rPr lang="fa-IR" dirty="0" smtClean="0"/>
              <a:t>ب) موعود اسلام: </a:t>
            </a:r>
            <a:endParaRPr lang="en-US" dirty="0" smtClean="0"/>
          </a:p>
          <a:p>
            <a:pPr marL="514350" lvl="0" indent="-514350">
              <a:lnSpc>
                <a:spcPct val="150000"/>
              </a:lnSpc>
              <a:buFont typeface="+mj-lt"/>
              <a:buAutoNum type="arabicPeriod"/>
            </a:pPr>
            <a:r>
              <a:rPr lang="fa-IR" dirty="0" smtClean="0"/>
              <a:t>غیبت امام مهدی (عج) </a:t>
            </a:r>
            <a:endParaRPr lang="en-US" dirty="0" smtClean="0"/>
          </a:p>
          <a:p>
            <a:pPr marL="514350" lvl="0" indent="-514350">
              <a:lnSpc>
                <a:spcPct val="150000"/>
              </a:lnSpc>
              <a:buFont typeface="+mj-lt"/>
              <a:buAutoNum type="arabicPeriod"/>
            </a:pPr>
            <a:r>
              <a:rPr lang="fa-IR" dirty="0" smtClean="0"/>
              <a:t>راز غیبت امام مهدی (عج) </a:t>
            </a:r>
            <a:endParaRPr lang="en-US" dirty="0" smtClean="0"/>
          </a:p>
          <a:p>
            <a:pPr marL="514350" lvl="0" indent="-514350">
              <a:lnSpc>
                <a:spcPct val="150000"/>
              </a:lnSpc>
              <a:buFont typeface="+mj-lt"/>
              <a:buAutoNum type="arabicPeriod"/>
            </a:pPr>
            <a:r>
              <a:rPr lang="fa-IR" dirty="0" smtClean="0"/>
              <a:t>طول عمر امام مهدی (عج) </a:t>
            </a:r>
            <a:endParaRPr lang="en-US" dirty="0" smtClean="0"/>
          </a:p>
          <a:p>
            <a:pPr marL="0" indent="0">
              <a:lnSpc>
                <a:spcPct val="150000"/>
              </a:lnSpc>
              <a:buNone/>
            </a:pPr>
            <a:endParaRPr lang="fa-IR" dirty="0"/>
          </a:p>
        </p:txBody>
      </p:sp>
    </p:spTree>
  </p:cSld>
  <p:clrMapOvr>
    <a:masterClrMapping/>
  </p:clrMapOvr>
  <p:transition spd="slow">
    <p:strips/>
  </p:transition>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57166"/>
            <a:ext cx="8229600" cy="6072230"/>
          </a:xfrm>
        </p:spPr>
        <p:txBody>
          <a:bodyPr>
            <a:normAutofit fontScale="70000" lnSpcReduction="20000"/>
          </a:bodyPr>
          <a:lstStyle/>
          <a:p>
            <a:pPr marL="0" indent="0">
              <a:lnSpc>
                <a:spcPct val="160000"/>
              </a:lnSpc>
              <a:buNone/>
            </a:pPr>
            <a:r>
              <a:rPr lang="fa-IR" dirty="0" smtClean="0"/>
              <a:t>1- بشارت از زمان پیش از اسلام: </a:t>
            </a:r>
            <a:endParaRPr lang="en-US" dirty="0" smtClean="0"/>
          </a:p>
          <a:p>
            <a:pPr marL="0" indent="0">
              <a:lnSpc>
                <a:spcPct val="160000"/>
              </a:lnSpc>
              <a:buNone/>
            </a:pPr>
            <a:r>
              <a:rPr lang="fa-IR" dirty="0" smtClean="0"/>
              <a:t>منجی موعود، از ویژگی های اندیشه ی بشری است؛ اما با نگاه های مختلف: </a:t>
            </a:r>
            <a:endParaRPr lang="en-US" dirty="0" smtClean="0"/>
          </a:p>
          <a:p>
            <a:pPr marL="0" indent="0">
              <a:lnSpc>
                <a:spcPct val="160000"/>
              </a:lnSpc>
              <a:buNone/>
            </a:pPr>
            <a:r>
              <a:rPr lang="fa-IR" dirty="0" smtClean="0"/>
              <a:t>(1) یهود: </a:t>
            </a:r>
            <a:endParaRPr lang="en-US" dirty="0" smtClean="0"/>
          </a:p>
          <a:p>
            <a:pPr marL="0" indent="0">
              <a:lnSpc>
                <a:spcPct val="160000"/>
              </a:lnSpc>
              <a:buNone/>
            </a:pPr>
            <a:r>
              <a:rPr lang="fa-IR" dirty="0" smtClean="0"/>
              <a:t>بنا بر باور یهود، آن گاه که مسیح بیاید، پادشاهی خدا بر زمین مستقر می شود؛ </a:t>
            </a:r>
            <a:endParaRPr lang="en-US" dirty="0" smtClean="0"/>
          </a:p>
          <a:p>
            <a:pPr marL="0" indent="0">
              <a:lnSpc>
                <a:spcPct val="160000"/>
              </a:lnSpc>
              <a:buNone/>
            </a:pPr>
            <a:r>
              <a:rPr lang="fa-IR" dirty="0" smtClean="0"/>
              <a:t>(2) در آیین هندو: </a:t>
            </a:r>
            <a:endParaRPr lang="en-US" dirty="0" smtClean="0"/>
          </a:p>
          <a:p>
            <a:pPr marL="0" indent="0">
              <a:lnSpc>
                <a:spcPct val="160000"/>
              </a:lnSpc>
              <a:buNone/>
            </a:pPr>
            <a:r>
              <a:rPr lang="fa-IR" dirty="0" smtClean="0"/>
              <a:t>در آیین هندو، موعود با شخصیتی به نام کلکی یا کلکین شکل می گیرد. در پایان دوره ی سیاهی که در چهارمین دوره ی عصر کلی است، کل جهان را ستم و تاریکی و دزدی و رشوه و دروغ فراگیر شده، ناشایستگان بر جان و مال مردم مسلط می شوند. آخرین تنزل (اوتاره) وشنو که کلکی نام دارد، سوار بر اسبی سفید و شمشیری آخته شهاب گون ظهور می کند، تا شرارت را ریشه کن کند و فضیلت را برقرار سازد. او مردی الوهی و متحد با مقام بی انتهای خداست. </a:t>
            </a:r>
            <a:endParaRPr lang="en-US" dirty="0" smtClean="0"/>
          </a:p>
          <a:p>
            <a:pPr marL="0" indent="0">
              <a:lnSpc>
                <a:spcPct val="160000"/>
              </a:lnSpc>
              <a:buNone/>
            </a:pPr>
            <a:endParaRPr lang="fa-IR" dirty="0"/>
          </a:p>
        </p:txBody>
      </p:sp>
    </p:spTree>
  </p:cSld>
  <p:clrMapOvr>
    <a:masterClrMapping/>
  </p:clrMapOvr>
  <p:transition spd="slow">
    <p:strips/>
  </p:transition>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57166"/>
            <a:ext cx="8229600" cy="6000792"/>
          </a:xfrm>
        </p:spPr>
        <p:txBody>
          <a:bodyPr>
            <a:normAutofit fontScale="85000" lnSpcReduction="10000"/>
          </a:bodyPr>
          <a:lstStyle/>
          <a:p>
            <a:pPr marL="0" indent="0">
              <a:lnSpc>
                <a:spcPct val="150000"/>
              </a:lnSpc>
              <a:buNone/>
            </a:pPr>
            <a:r>
              <a:rPr lang="fa-IR" dirty="0" smtClean="0"/>
              <a:t>(3) آیین بودا: </a:t>
            </a:r>
            <a:endParaRPr lang="en-US" dirty="0" smtClean="0"/>
          </a:p>
          <a:p>
            <a:pPr marL="0" indent="0">
              <a:lnSpc>
                <a:spcPct val="150000"/>
              </a:lnSpc>
              <a:buNone/>
            </a:pPr>
            <a:r>
              <a:rPr lang="fa-IR" dirty="0" smtClean="0"/>
              <a:t>منجی موعود با نام میتریه، به معنای مهربان، او را پنجمین و آخرین بودای زمینی می دانند. او خواهد آمد، تا همگان را نجات دهد. </a:t>
            </a:r>
            <a:endParaRPr lang="en-US" dirty="0" smtClean="0"/>
          </a:p>
          <a:p>
            <a:pPr marL="0" indent="0">
              <a:lnSpc>
                <a:spcPct val="150000"/>
              </a:lnSpc>
              <a:buNone/>
            </a:pPr>
            <a:r>
              <a:rPr lang="fa-IR" dirty="0" smtClean="0"/>
              <a:t>(4) زرتشت: </a:t>
            </a:r>
            <a:endParaRPr lang="en-US" dirty="0" smtClean="0"/>
          </a:p>
          <a:p>
            <a:pPr marL="0" indent="0">
              <a:lnSpc>
                <a:spcPct val="150000"/>
              </a:lnSpc>
              <a:buNone/>
            </a:pPr>
            <a:r>
              <a:rPr lang="fa-IR" dirty="0" smtClean="0"/>
              <a:t>موضوع منجی با مفهوم «سوشینت یا سوشیانت»، به معنی «سود رساننده»، که به نوبت در رأس هر هزاره می آیند تا پلیدی را ریشه کن کنند. مهم ترین آنان، آخرینشان است. </a:t>
            </a:r>
            <a:endParaRPr lang="en-US" dirty="0" smtClean="0"/>
          </a:p>
          <a:p>
            <a:pPr marL="0" indent="0">
              <a:lnSpc>
                <a:spcPct val="150000"/>
              </a:lnSpc>
              <a:buNone/>
            </a:pPr>
            <a:r>
              <a:rPr lang="fa-IR" dirty="0" smtClean="0"/>
              <a:t>دریشت ها از آمدن سوشینت پیروزگر یا قهرمان اسطوره ای فریدون و کیخسرو و افراسیاب و کیخسرو خبر می دهد. </a:t>
            </a:r>
            <a:endParaRPr lang="en-US" dirty="0" smtClean="0"/>
          </a:p>
          <a:p>
            <a:pPr marL="0" indent="0">
              <a:lnSpc>
                <a:spcPct val="150000"/>
              </a:lnSpc>
              <a:buNone/>
            </a:pPr>
            <a:endParaRPr lang="fa-IR" dirty="0"/>
          </a:p>
        </p:txBody>
      </p:sp>
    </p:spTree>
  </p:cSld>
  <p:clrMapOvr>
    <a:masterClrMapping/>
  </p:clrMapOvr>
  <p:transition spd="slow">
    <p:strips/>
  </p:transition>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85728"/>
            <a:ext cx="8229600" cy="6286544"/>
          </a:xfrm>
        </p:spPr>
        <p:txBody>
          <a:bodyPr>
            <a:normAutofit fontScale="70000" lnSpcReduction="20000"/>
          </a:bodyPr>
          <a:lstStyle/>
          <a:p>
            <a:pPr marL="0" indent="0">
              <a:lnSpc>
                <a:spcPct val="170000"/>
              </a:lnSpc>
              <a:buNone/>
            </a:pPr>
            <a:r>
              <a:rPr lang="fa-IR" dirty="0" smtClean="0"/>
              <a:t>(5) آیین مسیح: </a:t>
            </a:r>
            <a:endParaRPr lang="en-US" dirty="0" smtClean="0"/>
          </a:p>
          <a:p>
            <a:pPr marL="0" indent="0">
              <a:lnSpc>
                <a:spcPct val="170000"/>
              </a:lnSpc>
              <a:buNone/>
            </a:pPr>
            <a:r>
              <a:rPr lang="fa-IR" dirty="0" smtClean="0"/>
              <a:t>سه گونه است: </a:t>
            </a:r>
            <a:endParaRPr lang="en-US" dirty="0" smtClean="0"/>
          </a:p>
          <a:p>
            <a:pPr marL="0" indent="0">
              <a:lnSpc>
                <a:spcPct val="170000"/>
              </a:lnSpc>
              <a:buNone/>
            </a:pPr>
            <a:r>
              <a:rPr lang="fa-IR" dirty="0" smtClean="0"/>
              <a:t>اول: همان اندیشه ی یهودی است؛ عیسای ناصری نقش مسیح نجات بخش را ایفا می کند.</a:t>
            </a:r>
            <a:endParaRPr lang="en-US" dirty="0" smtClean="0"/>
          </a:p>
          <a:p>
            <a:pPr marL="0" indent="0">
              <a:lnSpc>
                <a:spcPct val="170000"/>
              </a:lnSpc>
              <a:buNone/>
            </a:pPr>
            <a:r>
              <a:rPr lang="fa-IR" dirty="0" smtClean="0"/>
              <a:t>دوم: رجعت عیسی به مثابه داور جهان در آخرالزمان. </a:t>
            </a:r>
            <a:endParaRPr lang="en-US" dirty="0" smtClean="0"/>
          </a:p>
          <a:p>
            <a:pPr marL="0" indent="0">
              <a:lnSpc>
                <a:spcPct val="170000"/>
              </a:lnSpc>
              <a:buNone/>
            </a:pPr>
            <a:r>
              <a:rPr lang="fa-IR" dirty="0" smtClean="0"/>
              <a:t>سوم: شخص دیگری است که خود عیسی وعده داده و آن، روح القدس است. </a:t>
            </a:r>
            <a:endParaRPr lang="en-US" dirty="0" smtClean="0"/>
          </a:p>
          <a:p>
            <a:pPr marL="0" indent="0">
              <a:lnSpc>
                <a:spcPct val="170000"/>
              </a:lnSpc>
              <a:buNone/>
            </a:pPr>
            <a:r>
              <a:rPr lang="fa-IR" dirty="0" smtClean="0"/>
              <a:t>2- بشارت قرآن کریم: </a:t>
            </a:r>
            <a:endParaRPr lang="en-US" dirty="0" smtClean="0"/>
          </a:p>
          <a:p>
            <a:pPr marL="0" indent="0">
              <a:lnSpc>
                <a:spcPct val="170000"/>
              </a:lnSpc>
              <a:buNone/>
            </a:pPr>
            <a:r>
              <a:rPr lang="fa-IR" dirty="0" smtClean="0"/>
              <a:t>قرآن کریم، در آیات فراوانی بشارت منجی را داده است. </a:t>
            </a:r>
            <a:endParaRPr lang="en-US" dirty="0" smtClean="0"/>
          </a:p>
          <a:p>
            <a:pPr marL="0" indent="0">
              <a:lnSpc>
                <a:spcPct val="170000"/>
              </a:lnSpc>
              <a:buNone/>
            </a:pPr>
            <a:r>
              <a:rPr lang="fa-IR" dirty="0" smtClean="0"/>
              <a:t>روزی حق پرستان و صالحان جهان، وارثان زمین خواهند شد – از قول موسی (ع) نقل شده، که زمین از آن خداست؛ به هر کس که بخواهد، می دهد. </a:t>
            </a:r>
            <a:endParaRPr lang="en-US" dirty="0" smtClean="0"/>
          </a:p>
          <a:p>
            <a:pPr marL="0" indent="0">
              <a:lnSpc>
                <a:spcPct val="170000"/>
              </a:lnSpc>
              <a:buNone/>
            </a:pPr>
            <a:r>
              <a:rPr lang="fa-IR" dirty="0" smtClean="0"/>
              <a:t>در روایات هم مصداق کامل وعده ی الهی را، زمان ظهور حضرت حجت (عج) بیان کرده است. </a:t>
            </a:r>
            <a:endParaRPr lang="en-US" dirty="0" smtClean="0"/>
          </a:p>
          <a:p>
            <a:pPr marL="0" indent="0">
              <a:lnSpc>
                <a:spcPct val="170000"/>
              </a:lnSpc>
              <a:buNone/>
            </a:pPr>
            <a:endParaRPr lang="fa-IR" dirty="0"/>
          </a:p>
        </p:txBody>
      </p:sp>
    </p:spTree>
  </p:cSld>
  <p:clrMapOvr>
    <a:masterClrMapping/>
  </p:clrMapOvr>
  <p:transition spd="slow">
    <p:strips/>
  </p:transition>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28604"/>
            <a:ext cx="8229600" cy="6072230"/>
          </a:xfrm>
        </p:spPr>
        <p:txBody>
          <a:bodyPr>
            <a:normAutofit fontScale="85000" lnSpcReduction="10000"/>
          </a:bodyPr>
          <a:lstStyle/>
          <a:p>
            <a:pPr marL="0" indent="0">
              <a:lnSpc>
                <a:spcPct val="150000"/>
              </a:lnSpc>
              <a:buNone/>
            </a:pPr>
            <a:r>
              <a:rPr lang="fa-IR" dirty="0" smtClean="0"/>
              <a:t>3- فلسفه ی خلقت و بعثت: </a:t>
            </a:r>
            <a:endParaRPr lang="en-US" dirty="0" smtClean="0"/>
          </a:p>
          <a:p>
            <a:pPr marL="0" indent="0">
              <a:lnSpc>
                <a:spcPct val="150000"/>
              </a:lnSpc>
              <a:buNone/>
            </a:pPr>
            <a:r>
              <a:rPr lang="fa-IR" dirty="0" smtClean="0"/>
              <a:t>هدف اصلی بعثت، کامل کردن شرایط رشد و تکامل آگاهانه است که در زمان نبی اکرم (ص)، همه ی موارد تحقق نیافت. </a:t>
            </a:r>
            <a:endParaRPr lang="en-US" dirty="0" smtClean="0"/>
          </a:p>
          <a:p>
            <a:pPr marL="0" indent="0">
              <a:lnSpc>
                <a:spcPct val="150000"/>
              </a:lnSpc>
              <a:buNone/>
            </a:pPr>
            <a:r>
              <a:rPr lang="fa-IR" dirty="0" smtClean="0"/>
              <a:t>برای ائمه (ع) هم، شرایط تأسیس جامعه ی ایده آل جهانی تا امروز فراهم نشده است. اگر بپذیریم که سرانجام تاریخ با اراده ی قاهر و مشیت او رقم می خورد و این دین، آخرین دین الهی است، باید نتیجه بگیریم، که اولاً: هدف از بعثت در قلمرو این دین است. ثانیاً: رهبر دینی باید از پیروان همین دین و پیامبر باشد. ثالثاً: باید کامل ترین و صالح ترین </a:t>
            </a:r>
          </a:p>
          <a:p>
            <a:pPr marL="0" indent="0">
              <a:lnSpc>
                <a:spcPct val="150000"/>
              </a:lnSpc>
              <a:buNone/>
            </a:pPr>
            <a:r>
              <a:rPr lang="fa-IR" dirty="0" smtClean="0"/>
              <a:t>انسان ها که به مفهوم دقیق کلمه، مهدی و هدایت یافته خواهد بود. </a:t>
            </a:r>
            <a:endParaRPr lang="en-US" dirty="0" smtClean="0"/>
          </a:p>
          <a:p>
            <a:pPr marL="0" indent="0">
              <a:lnSpc>
                <a:spcPct val="150000"/>
              </a:lnSpc>
              <a:buNone/>
            </a:pPr>
            <a:endParaRPr lang="fa-IR" dirty="0"/>
          </a:p>
        </p:txBody>
      </p:sp>
    </p:spTree>
  </p:cSld>
  <p:clrMapOvr>
    <a:masterClrMapping/>
  </p:clrMapOvr>
  <p:transition spd="slow">
    <p:strips/>
  </p:transition>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71480"/>
            <a:ext cx="8229600" cy="6000792"/>
          </a:xfrm>
        </p:spPr>
        <p:txBody>
          <a:bodyPr>
            <a:normAutofit fontScale="92500" lnSpcReduction="20000"/>
          </a:bodyPr>
          <a:lstStyle/>
          <a:p>
            <a:pPr marL="0" indent="0">
              <a:lnSpc>
                <a:spcPct val="150000"/>
              </a:lnSpc>
              <a:buNone/>
            </a:pPr>
            <a:r>
              <a:rPr lang="fa-IR" dirty="0" smtClean="0"/>
              <a:t>ب) موعود اسلام: </a:t>
            </a:r>
            <a:endParaRPr lang="en-US" dirty="0" smtClean="0"/>
          </a:p>
          <a:p>
            <a:pPr marL="0" indent="0">
              <a:lnSpc>
                <a:spcPct val="150000"/>
              </a:lnSpc>
              <a:buNone/>
            </a:pPr>
            <a:r>
              <a:rPr lang="fa-IR" dirty="0" smtClean="0"/>
              <a:t>موعود سنت و عترت کاملاً روشن است. بر اساس روایات مطمئن: </a:t>
            </a:r>
            <a:endParaRPr lang="en-US" dirty="0" smtClean="0"/>
          </a:p>
          <a:p>
            <a:pPr marL="0" indent="0">
              <a:lnSpc>
                <a:spcPct val="150000"/>
              </a:lnSpc>
              <a:buNone/>
            </a:pPr>
            <a:r>
              <a:rPr lang="fa-IR" dirty="0" smtClean="0"/>
              <a:t>لقبش مهدی، نامش هم نام نبی اکرم (ص) – از خاندان نبی اکرم (ص) – از فرزندان حضرت فاطمه (س) – اگر یک روز در آخرالزمان بیش باقی نمانده باشد، آن روز را خدا طولانی می کند، تا قیام کند و به خلافت برسد. در پرتو ولایتش، مردم به نعمت بی سابقه خواهند رسید. او از خلق و امیران دوازده گانه ای است که نبی اکرم (ص) بشارت داده است. </a:t>
            </a:r>
            <a:endParaRPr lang="en-US" dirty="0" smtClean="0"/>
          </a:p>
          <a:p>
            <a:pPr marL="0" indent="0">
              <a:lnSpc>
                <a:spcPct val="150000"/>
              </a:lnSpc>
              <a:buNone/>
            </a:pPr>
            <a:endParaRPr lang="fa-IR" dirty="0"/>
          </a:p>
        </p:txBody>
      </p:sp>
    </p:spTree>
  </p:cSld>
  <p:clrMapOvr>
    <a:masterClrMapping/>
  </p:clrMapOvr>
  <p:transition spd="slow">
    <p:strips/>
  </p:transition>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74671"/>
            <a:ext cx="8229600" cy="6126163"/>
          </a:xfrm>
        </p:spPr>
        <p:txBody>
          <a:bodyPr>
            <a:normAutofit fontScale="85000" lnSpcReduction="10000"/>
          </a:bodyPr>
          <a:lstStyle/>
          <a:p>
            <a:pPr marL="0" indent="0">
              <a:lnSpc>
                <a:spcPct val="150000"/>
              </a:lnSpc>
              <a:buNone/>
            </a:pPr>
            <a:r>
              <a:rPr lang="fa-IR" dirty="0" smtClean="0"/>
              <a:t>(1) غیبت امام مهدی (عج): </a:t>
            </a:r>
            <a:endParaRPr lang="en-US" dirty="0" smtClean="0"/>
          </a:p>
          <a:p>
            <a:pPr marL="0" indent="0">
              <a:lnSpc>
                <a:spcPct val="150000"/>
              </a:lnSpc>
              <a:buNone/>
            </a:pPr>
            <a:r>
              <a:rPr lang="fa-IR" dirty="0" smtClean="0"/>
              <a:t>از دویست سال قبل از غیبت کبری، روایات فراوان از نبی اکرم (ص) و ائمه (ع)، پیرامون حضرت مهدی (عج) بیان شده است؛ اما به اشتباه برخی شیعیان، امام صادق (ع) را، برخی امام موسی کاظم (ع) و برخی امام حسن عسکری (ع) را مهدی موعود دانسته اند. حتی برخی به خطا گروهی از علویان که نهضت های مختلف را رهبری می کردند، مهدی موعود دانسته اند. مثل حسن بن قاسم – یحیی بن عمر – محمد بن قاسم. حتی برخی سفاح – منصور – هادی – رشید – امین و مأمون را به خاطر القابی که در روایات آمده است، آن را موعود تصور کرده اند. </a:t>
            </a:r>
            <a:endParaRPr lang="en-US" dirty="0" smtClean="0"/>
          </a:p>
          <a:p>
            <a:pPr marL="0" indent="0">
              <a:lnSpc>
                <a:spcPct val="150000"/>
              </a:lnSpc>
              <a:buNone/>
            </a:pPr>
            <a:endParaRPr lang="fa-IR" dirty="0"/>
          </a:p>
        </p:txBody>
      </p:sp>
    </p:spTree>
  </p:cSld>
  <p:clrMapOvr>
    <a:masterClrMapping/>
  </p:clrMapOvr>
  <p:transition spd="slow">
    <p:strips/>
  </p:transition>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85728"/>
            <a:ext cx="8229600" cy="6215106"/>
          </a:xfrm>
        </p:spPr>
        <p:txBody>
          <a:bodyPr>
            <a:normAutofit fontScale="70000" lnSpcReduction="20000"/>
          </a:bodyPr>
          <a:lstStyle/>
          <a:p>
            <a:pPr marL="0" indent="0">
              <a:lnSpc>
                <a:spcPct val="170000"/>
              </a:lnSpc>
              <a:buNone/>
            </a:pPr>
            <a:r>
              <a:rPr lang="fa-IR" dirty="0" smtClean="0"/>
              <a:t>(2) راز غیبت امام مهدی (عج): </a:t>
            </a:r>
            <a:endParaRPr lang="en-US" dirty="0" smtClean="0"/>
          </a:p>
          <a:p>
            <a:pPr marL="0" indent="0">
              <a:lnSpc>
                <a:spcPct val="170000"/>
              </a:lnSpc>
              <a:buNone/>
            </a:pPr>
            <a:r>
              <a:rPr lang="fa-IR" dirty="0" smtClean="0"/>
              <a:t>شاید بر اساس روایت امام صادق (ع)، راز غیبت معلوم شود که فرموده: «در قائم، سنتی از موسی و سنتی از عیسی و سنتی از یوسف و سنتی از محمد (ص) است. سنتش از موسی بیمناک و نگرانی – سنتش از یوسف، ناشناخته بودن بین مردم؛ سنتش از عیسی، گردشگری و سنتش از نبی اکرم (ص)، جهاد است. </a:t>
            </a:r>
            <a:endParaRPr lang="en-US" dirty="0" smtClean="0"/>
          </a:p>
          <a:p>
            <a:pPr marL="0" indent="0">
              <a:lnSpc>
                <a:spcPct val="170000"/>
              </a:lnSpc>
              <a:buNone/>
            </a:pPr>
            <a:r>
              <a:rPr lang="fa-IR" dirty="0" smtClean="0"/>
              <a:t>علاوه بر این، راز این غیبت هم مانند راز غیبت حجت های دیگر، بعد از ظهور آشکار می شود. مثل راز آن چه خضر نبی با موسی انجام شد که تا جدا نشد، آشکار نشد. </a:t>
            </a:r>
            <a:br>
              <a:rPr lang="fa-IR" dirty="0" smtClean="0"/>
            </a:br>
            <a:r>
              <a:rPr lang="fa-IR" dirty="0" smtClean="0"/>
              <a:t>در روایات آمده است، غیبت اولیای الهی، جزئی از امور غیبی است که فقط باید باور داشت و فقط خدا می داند و اولیای الهی اجازه ی افشای آن را ندارند. مثل بسیاری از رازها ناشناخته است. مثل بوسعید حجر، که رازش ناشناخته است. </a:t>
            </a:r>
            <a:endParaRPr lang="en-US" dirty="0" smtClean="0"/>
          </a:p>
          <a:p>
            <a:pPr marL="0" indent="0">
              <a:lnSpc>
                <a:spcPct val="170000"/>
              </a:lnSpc>
              <a:buNone/>
            </a:pPr>
            <a:endParaRPr lang="fa-IR" dirty="0"/>
          </a:p>
        </p:txBody>
      </p:sp>
    </p:spTree>
  </p:cSld>
  <p:clrMapOvr>
    <a:masterClrMapping/>
  </p:clrMapOvr>
  <p:transition spd="slow">
    <p:strips/>
  </p:transition>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28604"/>
            <a:ext cx="8229600" cy="5697559"/>
          </a:xfrm>
        </p:spPr>
        <p:txBody>
          <a:bodyPr>
            <a:normAutofit fontScale="92500" lnSpcReduction="20000"/>
          </a:bodyPr>
          <a:lstStyle/>
          <a:p>
            <a:pPr marL="0" indent="0">
              <a:lnSpc>
                <a:spcPct val="150000"/>
              </a:lnSpc>
              <a:buNone/>
            </a:pPr>
            <a:r>
              <a:rPr lang="fa-IR" dirty="0" smtClean="0"/>
              <a:t>(3) طول عمر امام مهدی (عج): </a:t>
            </a:r>
            <a:endParaRPr lang="en-US" dirty="0" smtClean="0"/>
          </a:p>
          <a:p>
            <a:pPr marL="0" indent="0">
              <a:lnSpc>
                <a:spcPct val="150000"/>
              </a:lnSpc>
              <a:buNone/>
            </a:pPr>
            <a:r>
              <a:rPr lang="fa-IR" dirty="0" smtClean="0"/>
              <a:t>همان طور که راز غیبت ناشناخته است، راز چگونگی طول عمر ناشناخته است؛ اما باز هم این مسئله از منظر دین، علم و عقل قابل دفاع است. حضرت نوح (ع)، حدود 1600 سال عمر کرد. اصحاب کهف 300 سال خفتند. عمرشان بر ما مجهول است. حضرت عیسی (ع)، هنوز ادامه ی حیات دارد. حضرت خضر هم چنین و مطالعات زیست شناختی، طول عمر را تأیید کرده است. از همه ی این ها که بگذریم، خود یک معجزه است مربوط به آخرین دین الهی. </a:t>
            </a:r>
            <a:endParaRPr lang="en-US" dirty="0" smtClean="0"/>
          </a:p>
          <a:p>
            <a:pPr marL="0" indent="0">
              <a:lnSpc>
                <a:spcPct val="150000"/>
              </a:lnSpc>
              <a:buNone/>
            </a:pPr>
            <a:endParaRPr lang="fa-IR" dirty="0"/>
          </a:p>
        </p:txBody>
      </p:sp>
    </p:spTree>
  </p:cSld>
  <p:clrMapOvr>
    <a:masterClrMapping/>
  </p:clrMapOvr>
  <p:transition spd="slow">
    <p:strips/>
  </p:transition>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57166"/>
            <a:ext cx="8229600" cy="6143668"/>
          </a:xfrm>
        </p:spPr>
        <p:txBody>
          <a:bodyPr>
            <a:normAutofit fontScale="77500" lnSpcReduction="20000"/>
          </a:bodyPr>
          <a:lstStyle/>
          <a:p>
            <a:pPr marL="358775" indent="-358775">
              <a:buNone/>
            </a:pPr>
            <a:r>
              <a:rPr lang="fa-IR" dirty="0" smtClean="0"/>
              <a:t>بخش سوم: </a:t>
            </a:r>
            <a:endParaRPr lang="en-US" dirty="0" smtClean="0"/>
          </a:p>
          <a:p>
            <a:pPr marL="358775" indent="-358775">
              <a:buNone/>
            </a:pPr>
            <a:r>
              <a:rPr lang="fa-IR" dirty="0" smtClean="0"/>
              <a:t>مرجعیت و ولایت در عصر غیبت </a:t>
            </a:r>
            <a:endParaRPr lang="en-US" dirty="0" smtClean="0"/>
          </a:p>
          <a:p>
            <a:pPr marL="358775" indent="-358775">
              <a:buNone/>
            </a:pPr>
            <a:r>
              <a:rPr lang="fa-IR" dirty="0" smtClean="0"/>
              <a:t>مباحث این بخش عبارت اند از: </a:t>
            </a:r>
            <a:endParaRPr lang="en-US" dirty="0" smtClean="0"/>
          </a:p>
          <a:p>
            <a:pPr marL="358775" lvl="0" indent="-358775">
              <a:buFont typeface="+mj-lt"/>
              <a:buAutoNum type="arabicPeriod"/>
            </a:pPr>
            <a:r>
              <a:rPr lang="fa-IR" dirty="0" smtClean="0"/>
              <a:t>مناصب رسول اکرم (ص) </a:t>
            </a:r>
            <a:endParaRPr lang="en-US" dirty="0" smtClean="0"/>
          </a:p>
          <a:p>
            <a:pPr marL="358775" lvl="0" indent="-358775">
              <a:buFont typeface="+mj-lt"/>
              <a:buAutoNum type="arabicPeriod"/>
            </a:pPr>
            <a:r>
              <a:rPr lang="fa-IR" dirty="0" smtClean="0"/>
              <a:t>وظایف عصر غیبت </a:t>
            </a:r>
            <a:endParaRPr lang="en-US" dirty="0" smtClean="0"/>
          </a:p>
          <a:p>
            <a:pPr marL="358775" lvl="0" indent="-358775">
              <a:buFont typeface="+mj-lt"/>
              <a:buAutoNum type="arabicPeriod"/>
            </a:pPr>
            <a:r>
              <a:rPr lang="fa-IR" dirty="0" smtClean="0"/>
              <a:t>ضرورت نصب جانشین </a:t>
            </a:r>
            <a:endParaRPr lang="en-US" dirty="0" smtClean="0"/>
          </a:p>
          <a:p>
            <a:pPr marL="358775" lvl="0" indent="-358775">
              <a:buFont typeface="+mj-lt"/>
              <a:buAutoNum type="arabicPeriod"/>
            </a:pPr>
            <a:r>
              <a:rPr lang="fa-IR" dirty="0" smtClean="0"/>
              <a:t>تاریخچه ی ولایت: الف) ولایت آغاز غیبت؛ ب) ولایت در عصر غیبت. </a:t>
            </a:r>
            <a:endParaRPr lang="en-US" dirty="0" smtClean="0"/>
          </a:p>
          <a:p>
            <a:pPr marL="358775" lvl="0" indent="-358775">
              <a:buFont typeface="+mj-lt"/>
              <a:buAutoNum type="arabicPeriod"/>
            </a:pPr>
            <a:r>
              <a:rPr lang="fa-IR" dirty="0" smtClean="0"/>
              <a:t>ماهیت و شرایط ولایت: الف) ولایت چیست؟؛ ب) فقیه کیست؟ </a:t>
            </a:r>
            <a:endParaRPr lang="en-US" dirty="0" smtClean="0"/>
          </a:p>
          <a:p>
            <a:pPr marL="358775" lvl="0" indent="-358775">
              <a:buFont typeface="+mj-lt"/>
              <a:buAutoNum type="arabicPeriod"/>
            </a:pPr>
            <a:r>
              <a:rPr lang="fa-IR" dirty="0" smtClean="0"/>
              <a:t>ضرورت ولایت فقیه: الف) ضرورت عقلی؛ ب) دلایل نقلی ولایت </a:t>
            </a:r>
            <a:endParaRPr lang="en-US" dirty="0" smtClean="0"/>
          </a:p>
          <a:p>
            <a:pPr marL="358775" lvl="0" indent="-358775">
              <a:buFont typeface="+mj-lt"/>
              <a:buAutoNum type="arabicPeriod"/>
            </a:pPr>
            <a:r>
              <a:rPr lang="fa-IR" dirty="0" smtClean="0"/>
              <a:t>ولایت مطلقه ی فقیه: الف) تعریف ولایت مطلقه؛ ب) ادله ی ولایت مطلقه. </a:t>
            </a:r>
            <a:endParaRPr lang="en-US" dirty="0" smtClean="0"/>
          </a:p>
          <a:p>
            <a:pPr marL="358775" lvl="0" indent="-358775">
              <a:buFont typeface="+mj-lt"/>
              <a:buAutoNum type="arabicPeriod"/>
            </a:pPr>
            <a:r>
              <a:rPr lang="fa-IR" dirty="0" smtClean="0"/>
              <a:t>مشروعیت ولایت فقیه: الف) منشأ مشروعیت حکومت؛ ب) مشروعیت ولایت فقیه. </a:t>
            </a:r>
            <a:endParaRPr lang="en-US" dirty="0" smtClean="0"/>
          </a:p>
          <a:p>
            <a:pPr marL="358775" lvl="0" indent="-358775">
              <a:buFont typeface="+mj-lt"/>
              <a:buAutoNum type="arabicPeriod"/>
            </a:pPr>
            <a:r>
              <a:rPr lang="fa-IR" dirty="0" smtClean="0"/>
              <a:t>ولایت و دموکراسی: الف) مبانی نظریه ی انتصاب؛ ب) جایگاه مردم در نظام ولایی؛ ج) حکومت دینی و دموکراسی. </a:t>
            </a:r>
            <a:endParaRPr lang="en-US" dirty="0" smtClean="0"/>
          </a:p>
        </p:txBody>
      </p:sp>
    </p:spTree>
  </p:cSld>
  <p:clrMapOvr>
    <a:masterClrMapping/>
  </p:clrMapOvr>
  <p:transition spd="slow">
    <p:strips/>
  </p:transition>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71480"/>
            <a:ext cx="8229600" cy="5554683"/>
          </a:xfrm>
        </p:spPr>
        <p:txBody>
          <a:bodyPr>
            <a:normAutofit lnSpcReduction="10000"/>
          </a:bodyPr>
          <a:lstStyle/>
          <a:p>
            <a:pPr marL="0" indent="0">
              <a:lnSpc>
                <a:spcPct val="150000"/>
              </a:lnSpc>
              <a:buNone/>
            </a:pPr>
            <a:r>
              <a:rPr lang="fa-IR" dirty="0" smtClean="0"/>
              <a:t>مرجعیت و ولایت در عصر غیبت: </a:t>
            </a:r>
            <a:endParaRPr lang="en-US" dirty="0" smtClean="0"/>
          </a:p>
          <a:p>
            <a:pPr marL="514350" lvl="0" indent="-514350">
              <a:lnSpc>
                <a:spcPct val="150000"/>
              </a:lnSpc>
              <a:buFont typeface="+mj-lt"/>
              <a:buAutoNum type="arabicPeriod"/>
            </a:pPr>
            <a:r>
              <a:rPr lang="fa-IR" dirty="0" smtClean="0"/>
              <a:t>مناصب رسول اکرم (ص) </a:t>
            </a:r>
            <a:endParaRPr lang="en-US" dirty="0" smtClean="0"/>
          </a:p>
          <a:p>
            <a:pPr marL="514350" lvl="0" indent="-514350">
              <a:lnSpc>
                <a:spcPct val="150000"/>
              </a:lnSpc>
              <a:buFont typeface="+mj-lt"/>
              <a:buAutoNum type="arabicPeriod"/>
            </a:pPr>
            <a:r>
              <a:rPr lang="fa-IR" dirty="0" smtClean="0"/>
              <a:t>وظایف عصر غیبت </a:t>
            </a:r>
            <a:endParaRPr lang="en-US" dirty="0" smtClean="0"/>
          </a:p>
          <a:p>
            <a:pPr marL="514350" lvl="0" indent="-514350">
              <a:lnSpc>
                <a:spcPct val="150000"/>
              </a:lnSpc>
              <a:buFont typeface="+mj-lt"/>
              <a:buAutoNum type="arabicPeriod"/>
            </a:pPr>
            <a:r>
              <a:rPr lang="fa-IR" dirty="0" smtClean="0"/>
              <a:t>ضرورت نصب جانشین </a:t>
            </a:r>
            <a:endParaRPr lang="en-US" dirty="0" smtClean="0"/>
          </a:p>
          <a:p>
            <a:pPr marL="514350" lvl="0" indent="-514350">
              <a:lnSpc>
                <a:spcPct val="150000"/>
              </a:lnSpc>
              <a:buFont typeface="+mj-lt"/>
              <a:buAutoNum type="arabicPeriod"/>
            </a:pPr>
            <a:r>
              <a:rPr lang="fa-IR" dirty="0" smtClean="0"/>
              <a:t>تاریخچه ی ولایت: </a:t>
            </a:r>
            <a:endParaRPr lang="en-US" dirty="0" smtClean="0"/>
          </a:p>
          <a:p>
            <a:pPr marL="0" indent="0">
              <a:lnSpc>
                <a:spcPct val="150000"/>
              </a:lnSpc>
              <a:buNone/>
            </a:pPr>
            <a:r>
              <a:rPr lang="fa-IR" dirty="0" smtClean="0"/>
              <a:t>الف) ولایت آغاز غیبت؛ </a:t>
            </a:r>
            <a:endParaRPr lang="en-US" dirty="0" smtClean="0"/>
          </a:p>
          <a:p>
            <a:pPr marL="0" indent="0">
              <a:lnSpc>
                <a:spcPct val="150000"/>
              </a:lnSpc>
              <a:buNone/>
            </a:pPr>
            <a:r>
              <a:rPr lang="fa-IR" dirty="0" smtClean="0"/>
              <a:t>ب) ولایت در عصر غیبت. </a:t>
            </a:r>
            <a:endParaRPr lang="en-US" dirty="0" smtClean="0"/>
          </a:p>
          <a:p>
            <a:pPr marL="0" indent="0">
              <a:lnSpc>
                <a:spcPct val="150000"/>
              </a:lnSpc>
              <a:buNone/>
            </a:pPr>
            <a:endParaRPr lang="fa-IR" dirty="0"/>
          </a:p>
        </p:txBody>
      </p:sp>
    </p:spTree>
  </p:cSld>
  <p:clrMapOvr>
    <a:masterClrMapping/>
  </p:clrMapOvr>
  <p:transition spd="slow">
    <p:strips/>
  </p:transition>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71480"/>
            <a:ext cx="8229600" cy="5554683"/>
          </a:xfrm>
        </p:spPr>
        <p:txBody>
          <a:bodyPr>
            <a:normAutofit fontScale="77500" lnSpcReduction="20000"/>
          </a:bodyPr>
          <a:lstStyle/>
          <a:p>
            <a:pPr marL="514350" lvl="0" indent="-514350">
              <a:lnSpc>
                <a:spcPct val="150000"/>
              </a:lnSpc>
              <a:buFont typeface="+mj-lt"/>
              <a:buAutoNum type="arabicPeriod" startAt="5"/>
            </a:pPr>
            <a:r>
              <a:rPr lang="fa-IR" dirty="0" smtClean="0"/>
              <a:t>ماهیت و شرایط ولایت: </a:t>
            </a:r>
            <a:endParaRPr lang="en-US" dirty="0" smtClean="0"/>
          </a:p>
          <a:p>
            <a:pPr marL="0" indent="0">
              <a:lnSpc>
                <a:spcPct val="150000"/>
              </a:lnSpc>
              <a:buNone/>
            </a:pPr>
            <a:r>
              <a:rPr lang="fa-IR" dirty="0" smtClean="0"/>
              <a:t>الف) ولایت چیست؟؛ </a:t>
            </a:r>
            <a:endParaRPr lang="en-US" dirty="0" smtClean="0"/>
          </a:p>
          <a:p>
            <a:pPr marL="0" indent="0">
              <a:lnSpc>
                <a:spcPct val="150000"/>
              </a:lnSpc>
              <a:buNone/>
            </a:pPr>
            <a:r>
              <a:rPr lang="fa-IR" dirty="0" smtClean="0"/>
              <a:t>ب) فقیه کیست؟ </a:t>
            </a:r>
            <a:endParaRPr lang="en-US" dirty="0" smtClean="0"/>
          </a:p>
          <a:p>
            <a:pPr marL="514350" lvl="0" indent="-514350">
              <a:lnSpc>
                <a:spcPct val="150000"/>
              </a:lnSpc>
              <a:buFont typeface="+mj-lt"/>
              <a:buAutoNum type="arabicPeriod" startAt="6"/>
            </a:pPr>
            <a:r>
              <a:rPr lang="fa-IR" dirty="0" smtClean="0"/>
              <a:t>ضرورت ولایت فقیه: </a:t>
            </a:r>
            <a:endParaRPr lang="en-US" dirty="0" smtClean="0"/>
          </a:p>
          <a:p>
            <a:pPr marL="0" indent="0">
              <a:lnSpc>
                <a:spcPct val="150000"/>
              </a:lnSpc>
              <a:buNone/>
            </a:pPr>
            <a:r>
              <a:rPr lang="fa-IR" dirty="0" smtClean="0"/>
              <a:t>الف) ضرورت عقلی؛ </a:t>
            </a:r>
            <a:endParaRPr lang="en-US" dirty="0" smtClean="0"/>
          </a:p>
          <a:p>
            <a:pPr marL="0" indent="0">
              <a:lnSpc>
                <a:spcPct val="150000"/>
              </a:lnSpc>
              <a:buNone/>
            </a:pPr>
            <a:r>
              <a:rPr lang="fa-IR" dirty="0" smtClean="0"/>
              <a:t>ب) دلایل نقلی ولایت </a:t>
            </a:r>
            <a:endParaRPr lang="en-US" dirty="0" smtClean="0"/>
          </a:p>
          <a:p>
            <a:pPr marL="514350" lvl="0" indent="-514350">
              <a:lnSpc>
                <a:spcPct val="150000"/>
              </a:lnSpc>
              <a:buFont typeface="+mj-lt"/>
              <a:buAutoNum type="arabicPeriod" startAt="7"/>
            </a:pPr>
            <a:r>
              <a:rPr lang="fa-IR" dirty="0" smtClean="0"/>
              <a:t>ولایت مطلقه ی فقیه: </a:t>
            </a:r>
            <a:endParaRPr lang="en-US" dirty="0" smtClean="0"/>
          </a:p>
          <a:p>
            <a:pPr marL="0" indent="0">
              <a:lnSpc>
                <a:spcPct val="150000"/>
              </a:lnSpc>
              <a:buNone/>
            </a:pPr>
            <a:r>
              <a:rPr lang="fa-IR" dirty="0" smtClean="0"/>
              <a:t>الف) تعریف ولایت مطلقه؛ </a:t>
            </a:r>
            <a:endParaRPr lang="en-US" dirty="0" smtClean="0"/>
          </a:p>
          <a:p>
            <a:pPr marL="0" indent="0">
              <a:lnSpc>
                <a:spcPct val="150000"/>
              </a:lnSpc>
              <a:buNone/>
            </a:pPr>
            <a:r>
              <a:rPr lang="fa-IR" dirty="0" smtClean="0"/>
              <a:t>ب) ادله ی ولایت مطلقه. </a:t>
            </a:r>
            <a:endParaRPr lang="en-US" dirty="0" smtClean="0"/>
          </a:p>
          <a:p>
            <a:pPr marL="0" indent="0">
              <a:lnSpc>
                <a:spcPct val="150000"/>
              </a:lnSpc>
              <a:buNone/>
            </a:pPr>
            <a:endParaRPr lang="fa-IR" dirty="0"/>
          </a:p>
        </p:txBody>
      </p:sp>
    </p:spTree>
  </p:cSld>
  <p:clrMapOvr>
    <a:masterClrMapping/>
  </p:clrMapOvr>
  <p:transition spd="slow">
    <p:strips/>
  </p:transition>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28604"/>
            <a:ext cx="8229600" cy="5697559"/>
          </a:xfrm>
        </p:spPr>
        <p:txBody>
          <a:bodyPr>
            <a:normAutofit lnSpcReduction="10000"/>
          </a:bodyPr>
          <a:lstStyle/>
          <a:p>
            <a:pPr marL="514350" lvl="0" indent="-514350">
              <a:lnSpc>
                <a:spcPct val="150000"/>
              </a:lnSpc>
              <a:buFont typeface="+mj-lt"/>
              <a:buAutoNum type="arabicPeriod" startAt="9"/>
            </a:pPr>
            <a:r>
              <a:rPr lang="fa-IR" dirty="0" smtClean="0"/>
              <a:t>مشروعیت ولایت فقیه: </a:t>
            </a:r>
            <a:endParaRPr lang="en-US" dirty="0" smtClean="0"/>
          </a:p>
          <a:p>
            <a:pPr marL="0" indent="0">
              <a:lnSpc>
                <a:spcPct val="150000"/>
              </a:lnSpc>
              <a:buNone/>
            </a:pPr>
            <a:r>
              <a:rPr lang="fa-IR" dirty="0" smtClean="0"/>
              <a:t>الف) منشأ مشروعیت حکومت؛ </a:t>
            </a:r>
            <a:endParaRPr lang="en-US" dirty="0" smtClean="0"/>
          </a:p>
          <a:p>
            <a:pPr marL="0" indent="0">
              <a:lnSpc>
                <a:spcPct val="150000"/>
              </a:lnSpc>
              <a:buNone/>
            </a:pPr>
            <a:r>
              <a:rPr lang="fa-IR" dirty="0" smtClean="0"/>
              <a:t>ب) مشروعیت ولایت فقیه. </a:t>
            </a:r>
            <a:endParaRPr lang="en-US" dirty="0" smtClean="0"/>
          </a:p>
          <a:p>
            <a:pPr marL="514350" lvl="0" indent="-514350">
              <a:lnSpc>
                <a:spcPct val="150000"/>
              </a:lnSpc>
              <a:buFont typeface="+mj-lt"/>
              <a:buAutoNum type="arabicPeriod" startAt="10"/>
            </a:pPr>
            <a:r>
              <a:rPr lang="fa-IR" dirty="0" smtClean="0"/>
              <a:t>ولایت و دموکراسی: </a:t>
            </a:r>
            <a:endParaRPr lang="en-US" dirty="0" smtClean="0"/>
          </a:p>
          <a:p>
            <a:pPr marL="0" indent="0">
              <a:lnSpc>
                <a:spcPct val="150000"/>
              </a:lnSpc>
              <a:buNone/>
            </a:pPr>
            <a:r>
              <a:rPr lang="fa-IR" dirty="0" smtClean="0"/>
              <a:t>الف) مبانی نظریه ی انتصاب؛ </a:t>
            </a:r>
            <a:endParaRPr lang="en-US" dirty="0" smtClean="0"/>
          </a:p>
          <a:p>
            <a:pPr marL="0" indent="0">
              <a:lnSpc>
                <a:spcPct val="150000"/>
              </a:lnSpc>
              <a:buNone/>
            </a:pPr>
            <a:r>
              <a:rPr lang="fa-IR" dirty="0" smtClean="0"/>
              <a:t>ب) جایگاه مردم در نظام ولایی؛ </a:t>
            </a:r>
            <a:endParaRPr lang="en-US" dirty="0" smtClean="0"/>
          </a:p>
          <a:p>
            <a:pPr marL="0" indent="0">
              <a:lnSpc>
                <a:spcPct val="150000"/>
              </a:lnSpc>
              <a:buNone/>
            </a:pPr>
            <a:r>
              <a:rPr lang="fa-IR" dirty="0" smtClean="0"/>
              <a:t>ج) حکومت دینی و دموکراسی. </a:t>
            </a:r>
            <a:endParaRPr lang="en-US" dirty="0" smtClean="0"/>
          </a:p>
          <a:p>
            <a:pPr marL="0" indent="0">
              <a:lnSpc>
                <a:spcPct val="150000"/>
              </a:lnSpc>
              <a:buNone/>
            </a:pPr>
            <a:endParaRPr lang="fa-IR" dirty="0"/>
          </a:p>
        </p:txBody>
      </p:sp>
    </p:spTree>
  </p:cSld>
  <p:clrMapOvr>
    <a:masterClrMapping/>
  </p:clrMapOvr>
  <p:transition spd="slow">
    <p:strips/>
  </p:transition>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57166"/>
            <a:ext cx="8229600" cy="6215106"/>
          </a:xfrm>
        </p:spPr>
        <p:txBody>
          <a:bodyPr>
            <a:normAutofit fontScale="85000" lnSpcReduction="20000"/>
          </a:bodyPr>
          <a:lstStyle/>
          <a:p>
            <a:pPr marL="0" indent="0">
              <a:lnSpc>
                <a:spcPct val="160000"/>
              </a:lnSpc>
              <a:buNone/>
            </a:pPr>
            <a:r>
              <a:rPr lang="fa-IR" dirty="0" smtClean="0"/>
              <a:t>مبحث اول: </a:t>
            </a:r>
            <a:endParaRPr lang="en-US" dirty="0" smtClean="0"/>
          </a:p>
          <a:p>
            <a:pPr marL="0" indent="0">
              <a:lnSpc>
                <a:spcPct val="160000"/>
              </a:lnSpc>
              <a:buNone/>
            </a:pPr>
            <a:r>
              <a:rPr lang="fa-IR" dirty="0" smtClean="0"/>
              <a:t>مناصب رسول اکرم (ص): </a:t>
            </a:r>
            <a:endParaRPr lang="en-US" dirty="0" smtClean="0"/>
          </a:p>
          <a:p>
            <a:pPr marL="0" indent="0">
              <a:lnSpc>
                <a:spcPct val="160000"/>
              </a:lnSpc>
              <a:buNone/>
            </a:pPr>
            <a:r>
              <a:rPr lang="fa-IR" dirty="0" smtClean="0"/>
              <a:t>ابلاغ، تبیین، تفسیر مفاهیم و مضامین وحی، رسالت و مرجعیت دینی، ولایت و سرپرستی، تدبیر امور، قضاوت. بر مردم واجب است، هم از وحی قرآنی، هم از وحی بیانی و تمام دستورات نبی اکرم (ص) پیروی کنند؛ یعنی ریاست عامه ی مردم بر عهده ی اوست. با رحلتش، انقطاع وحی مسلم است. از نظر شیعه، تمام مسئولیت های نبی اکرم (ص) به جز وحی، با امام معصوم است و امامان، عالمانی هستند که علم خود را وامدار کسب یا اجتهاد نیستند؛ از خطا و گناه معصوم اند؛ اگر معصوم نباشند، مردم بی نیاز از رهبری نیستند. </a:t>
            </a:r>
            <a:endParaRPr lang="en-US" dirty="0" smtClean="0"/>
          </a:p>
          <a:p>
            <a:pPr marL="0" indent="0">
              <a:lnSpc>
                <a:spcPct val="160000"/>
              </a:lnSpc>
              <a:buNone/>
            </a:pPr>
            <a:endParaRPr lang="fa-IR" dirty="0"/>
          </a:p>
        </p:txBody>
      </p:sp>
    </p:spTree>
  </p:cSld>
  <p:clrMapOvr>
    <a:masterClrMapping/>
  </p:clrMapOvr>
  <p:transition spd="slow">
    <p:strips/>
  </p:transition>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57166"/>
            <a:ext cx="8229600" cy="6215106"/>
          </a:xfrm>
        </p:spPr>
        <p:txBody>
          <a:bodyPr>
            <a:normAutofit fontScale="70000" lnSpcReduction="20000"/>
          </a:bodyPr>
          <a:lstStyle/>
          <a:p>
            <a:pPr marL="0" indent="0">
              <a:lnSpc>
                <a:spcPct val="170000"/>
              </a:lnSpc>
              <a:buNone/>
            </a:pPr>
            <a:r>
              <a:rPr lang="fa-IR" dirty="0" smtClean="0"/>
              <a:t>مبحث دوم: </a:t>
            </a:r>
            <a:endParaRPr lang="en-US" dirty="0" smtClean="0"/>
          </a:p>
          <a:p>
            <a:pPr marL="0" indent="0">
              <a:lnSpc>
                <a:spcPct val="170000"/>
              </a:lnSpc>
              <a:buNone/>
            </a:pPr>
            <a:r>
              <a:rPr lang="fa-IR" dirty="0" smtClean="0"/>
              <a:t>وظایف عصر غیبت: </a:t>
            </a:r>
            <a:endParaRPr lang="en-US" dirty="0" smtClean="0"/>
          </a:p>
          <a:p>
            <a:pPr marL="0" indent="0">
              <a:lnSpc>
                <a:spcPct val="170000"/>
              </a:lnSpc>
              <a:buNone/>
            </a:pPr>
            <a:r>
              <a:rPr lang="fa-IR" dirty="0" smtClean="0"/>
              <a:t>یعنی تکلیف ولایت در عصر غیبت چیست؟ یعنی می تواند مردم را رها کند، بلا تکلیف – مردم این زمان، تبیین و تفسیر آموزه های دینی و رهبری خود را به چه کسی رجوع کنند – تفاوت امام معصوم یا رهبران غیر معصوم چیست. </a:t>
            </a:r>
            <a:endParaRPr lang="en-US" dirty="0" smtClean="0"/>
          </a:p>
          <a:p>
            <a:pPr marL="0" indent="0">
              <a:lnSpc>
                <a:spcPct val="170000"/>
              </a:lnSpc>
              <a:buNone/>
            </a:pPr>
            <a:r>
              <a:rPr lang="fa-IR" dirty="0" smtClean="0"/>
              <a:t> </a:t>
            </a:r>
            <a:endParaRPr lang="en-US" dirty="0" smtClean="0"/>
          </a:p>
          <a:p>
            <a:pPr marL="0" indent="0">
              <a:lnSpc>
                <a:spcPct val="170000"/>
              </a:lnSpc>
              <a:buNone/>
            </a:pPr>
            <a:r>
              <a:rPr lang="fa-IR" dirty="0" smtClean="0"/>
              <a:t>مبحث سوم: </a:t>
            </a:r>
            <a:endParaRPr lang="en-US" dirty="0" smtClean="0"/>
          </a:p>
          <a:p>
            <a:pPr marL="0" indent="0">
              <a:lnSpc>
                <a:spcPct val="170000"/>
              </a:lnSpc>
              <a:buNone/>
            </a:pPr>
            <a:r>
              <a:rPr lang="fa-IR" dirty="0" smtClean="0"/>
              <a:t>بر امامان معصوم فرض است تکلیف مردم را در امور سیاسی و رهبری و هدایت مشخص کنند – طبق نظر شیخ مفید و سید مرتضی: همان طور که بر خدا طبق قاعده ی لطف و حکمت نصب امام و حجت واجب است، بر امام همه در زمان غیبت نصب قائم مقام واجب است. صفات رهبری و جانشین بحث جداگانه ای است. </a:t>
            </a:r>
            <a:endParaRPr lang="en-US" dirty="0" smtClean="0"/>
          </a:p>
          <a:p>
            <a:pPr marL="0" indent="0">
              <a:lnSpc>
                <a:spcPct val="170000"/>
              </a:lnSpc>
              <a:buNone/>
            </a:pPr>
            <a:endParaRPr lang="fa-IR" dirty="0"/>
          </a:p>
        </p:txBody>
      </p:sp>
    </p:spTree>
  </p:cSld>
  <p:clrMapOvr>
    <a:masterClrMapping/>
  </p:clrMapOvr>
  <p:transition spd="slow">
    <p:strips/>
  </p:transition>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28604"/>
            <a:ext cx="8229600" cy="5697559"/>
          </a:xfrm>
        </p:spPr>
        <p:txBody>
          <a:bodyPr>
            <a:normAutofit fontScale="77500" lnSpcReduction="20000"/>
          </a:bodyPr>
          <a:lstStyle/>
          <a:p>
            <a:pPr marL="0" indent="0">
              <a:lnSpc>
                <a:spcPct val="160000"/>
              </a:lnSpc>
              <a:buNone/>
            </a:pPr>
            <a:r>
              <a:rPr lang="fa-IR" dirty="0" smtClean="0"/>
              <a:t>مبحث چهارم: </a:t>
            </a:r>
            <a:endParaRPr lang="en-US" dirty="0" smtClean="0"/>
          </a:p>
          <a:p>
            <a:pPr marL="0" indent="0">
              <a:lnSpc>
                <a:spcPct val="160000"/>
              </a:lnSpc>
              <a:buNone/>
            </a:pPr>
            <a:r>
              <a:rPr lang="fa-IR" dirty="0" smtClean="0"/>
              <a:t>تاریخچه ی ولایت: </a:t>
            </a:r>
            <a:endParaRPr lang="en-US" dirty="0" smtClean="0"/>
          </a:p>
          <a:p>
            <a:pPr marL="0" indent="0">
              <a:lnSpc>
                <a:spcPct val="160000"/>
              </a:lnSpc>
              <a:buNone/>
            </a:pPr>
            <a:r>
              <a:rPr lang="fa-IR" dirty="0" smtClean="0"/>
              <a:t>در دوره ی نبی اکرم (ص) و ائمه ی معصومین، افراد زیادی بودند که در شهرهای مختلف، نماینده ی آنان برای تبیین مسائل بودند. منزل ارقم، اولین مدرسه ی فقهی بود که از آن جا نمایندگان به جاهای دیگر فرستاده می شدند. </a:t>
            </a:r>
            <a:endParaRPr lang="en-US" dirty="0" smtClean="0"/>
          </a:p>
          <a:p>
            <a:pPr marL="0" indent="0">
              <a:lnSpc>
                <a:spcPct val="160000"/>
              </a:lnSpc>
              <a:buNone/>
            </a:pPr>
            <a:r>
              <a:rPr lang="fa-IR" dirty="0" smtClean="0"/>
              <a:t>نبی اکرم، ولایت عالمان به سنت را بر جامعه، عقلاً و شرعاً لازم دانسته، فرموده: جانشینان من کسانی هستند که پس از من روایان حدیث و سنت من هستند. پیامبر (ص)، جانشینان خاص خود (امامان) و جانشینان عام را فقیهان غیر معصوم معرفی کرده، فقیهان، امینان پیامبرند، تا زمانی که وارد دستگاه سلطنتی نشده اند. </a:t>
            </a:r>
            <a:endParaRPr lang="en-US" dirty="0" smtClean="0"/>
          </a:p>
          <a:p>
            <a:pPr marL="0" indent="0">
              <a:lnSpc>
                <a:spcPct val="160000"/>
              </a:lnSpc>
              <a:buNone/>
            </a:pPr>
            <a:endParaRPr lang="fa-IR" dirty="0"/>
          </a:p>
        </p:txBody>
      </p:sp>
    </p:spTree>
  </p:cSld>
  <p:clrMapOvr>
    <a:masterClrMapping/>
  </p:clrMapOvr>
  <p:transition spd="slow">
    <p:strips/>
  </p:transition>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28604"/>
            <a:ext cx="8229600" cy="5697559"/>
          </a:xfrm>
        </p:spPr>
        <p:txBody>
          <a:bodyPr>
            <a:normAutofit fontScale="85000" lnSpcReduction="10000"/>
          </a:bodyPr>
          <a:lstStyle/>
          <a:p>
            <a:pPr marL="0" indent="0">
              <a:lnSpc>
                <a:spcPct val="160000"/>
              </a:lnSpc>
              <a:buNone/>
            </a:pPr>
            <a:r>
              <a:rPr lang="fa-IR" dirty="0" smtClean="0"/>
              <a:t>از دیدگاه امام علی (ع)، اگر رهبری جامعه، علم به احکام الهی نداشته باشد و فقیه نباشد، حلال خدا حرام خواهد شد و مردم گمراه می شوند. – امام حسین (ع)، حق حکومت را از آن عالمان الهی می داند – عالمان الهی، امین حلال و حرام خداوندند. </a:t>
            </a:r>
            <a:endParaRPr lang="en-US" dirty="0" smtClean="0"/>
          </a:p>
          <a:p>
            <a:pPr marL="0" indent="0">
              <a:lnSpc>
                <a:spcPct val="160000"/>
              </a:lnSpc>
              <a:buNone/>
            </a:pPr>
            <a:r>
              <a:rPr lang="fa-IR" dirty="0" smtClean="0"/>
              <a:t>الف) ولایت تا آغاز غیبت: </a:t>
            </a:r>
            <a:endParaRPr lang="en-US" dirty="0" smtClean="0"/>
          </a:p>
          <a:p>
            <a:pPr marL="0" indent="0">
              <a:lnSpc>
                <a:spcPct val="160000"/>
              </a:lnSpc>
              <a:buNone/>
            </a:pPr>
            <a:r>
              <a:rPr lang="fa-IR" dirty="0" smtClean="0"/>
              <a:t>امام باقر (ع)، در رد حاکمان ظالم و حکومت های عرفی و تثبیت حکومت ولایی اظهار کرده اند، در سده ی دوم هجری، هشام و مؤمن الطاق، برای بقای جامعه با استدلال ضرورت ولایت را مطرح کرده اند. </a:t>
            </a:r>
            <a:endParaRPr lang="en-US" dirty="0" smtClean="0"/>
          </a:p>
          <a:p>
            <a:pPr marL="0" indent="0">
              <a:lnSpc>
                <a:spcPct val="160000"/>
              </a:lnSpc>
              <a:buNone/>
            </a:pPr>
            <a:endParaRPr lang="fa-IR" dirty="0"/>
          </a:p>
        </p:txBody>
      </p:sp>
    </p:spTree>
  </p:cSld>
  <p:clrMapOvr>
    <a:masterClrMapping/>
  </p:clrMapOvr>
  <p:transition spd="slow">
    <p:strips/>
  </p:transition>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28604"/>
            <a:ext cx="8229600" cy="6143668"/>
          </a:xfrm>
        </p:spPr>
        <p:txBody>
          <a:bodyPr>
            <a:normAutofit fontScale="70000" lnSpcReduction="20000"/>
          </a:bodyPr>
          <a:lstStyle/>
          <a:p>
            <a:pPr marL="0" indent="0">
              <a:lnSpc>
                <a:spcPct val="160000"/>
              </a:lnSpc>
              <a:buNone/>
            </a:pPr>
            <a:r>
              <a:rPr lang="fa-IR" dirty="0" smtClean="0"/>
              <a:t>چهارهزار شاگرد مکتب صادقین، 6600 کتاب اصول چهارصد گانه را فقهی رقم زده اند – امام صادق (ع)، فقیهانی مثل زرارة بن اعین، هشام بن حکم، ابا بصیر، ابان بن تغلب، محمد بن مسلم ثقفی را برای مراجعه معرفی کرده اند. - هم ولایت در قضاء، هم اجرای حدود و زعامت سیاسی را حق راویان حدیث و فقیهان دانسته اند. </a:t>
            </a:r>
            <a:endParaRPr lang="en-US" dirty="0" smtClean="0"/>
          </a:p>
          <a:p>
            <a:pPr marL="0" indent="0">
              <a:lnSpc>
                <a:spcPct val="160000"/>
              </a:lnSpc>
              <a:buNone/>
            </a:pPr>
            <a:r>
              <a:rPr lang="fa-IR" dirty="0" smtClean="0"/>
              <a:t>ب)  ولایت در عصر غیبت: </a:t>
            </a:r>
            <a:endParaRPr lang="en-US" dirty="0" smtClean="0"/>
          </a:p>
          <a:p>
            <a:pPr marL="0" indent="0">
              <a:lnSpc>
                <a:spcPct val="160000"/>
              </a:lnSpc>
              <a:buNone/>
            </a:pPr>
            <a:r>
              <a:rPr lang="fa-IR" dirty="0" smtClean="0"/>
              <a:t>در زمان حضور، عالمان رابط بین امام و مردم بودند. اما در زمان غیبت، دسترسی مستقیم به امام نبود. تفسیر دین به دوش عالمان و مجتهدان بود. </a:t>
            </a:r>
            <a:endParaRPr lang="en-US" dirty="0" smtClean="0"/>
          </a:p>
          <a:p>
            <a:pPr marL="0" indent="0">
              <a:lnSpc>
                <a:spcPct val="160000"/>
              </a:lnSpc>
              <a:buNone/>
            </a:pPr>
            <a:r>
              <a:rPr lang="fa-IR" dirty="0" smtClean="0"/>
              <a:t>وقوع مسائل پیچیده و جدید، لزوم مراجعه به فتواهای فقیهان را تأیید می کند. مرز بین اجتهاد و تفسیر، به رأی همان ضابطه مندی است. </a:t>
            </a:r>
            <a:endParaRPr lang="en-US" dirty="0" smtClean="0"/>
          </a:p>
          <a:p>
            <a:pPr marL="0" indent="0">
              <a:lnSpc>
                <a:spcPct val="160000"/>
              </a:lnSpc>
              <a:buNone/>
            </a:pPr>
            <a:r>
              <a:rPr lang="fa-IR" dirty="0" smtClean="0"/>
              <a:t>مراجع تقلید، علاوه بر صلاحیت علمی، باید صلاحیت اخلاقیتی و مدیریتی داشته باشند. در زمان غیبت صغری، نایبان خاص، نقش سرپرستی و رهبری امت را زیر نظر امام داشتند. </a:t>
            </a:r>
            <a:endParaRPr lang="en-US" dirty="0" smtClean="0"/>
          </a:p>
          <a:p>
            <a:pPr marL="0" indent="0">
              <a:lnSpc>
                <a:spcPct val="160000"/>
              </a:lnSpc>
              <a:buNone/>
            </a:pPr>
            <a:endParaRPr lang="fa-IR" dirty="0"/>
          </a:p>
        </p:txBody>
      </p:sp>
    </p:spTree>
  </p:cSld>
  <p:clrMapOvr>
    <a:masterClrMapping/>
  </p:clrMapOvr>
  <p:transition spd="slow">
    <p:strips/>
  </p:transition>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000108"/>
            <a:ext cx="8229600" cy="5126055"/>
          </a:xfrm>
        </p:spPr>
        <p:txBody>
          <a:bodyPr>
            <a:normAutofit/>
          </a:bodyPr>
          <a:lstStyle/>
          <a:p>
            <a:pPr marL="0" indent="0">
              <a:lnSpc>
                <a:spcPct val="150000"/>
              </a:lnSpc>
              <a:buNone/>
            </a:pPr>
            <a:r>
              <a:rPr lang="fa-IR" dirty="0" smtClean="0"/>
              <a:t>شیخ مفید – ملام محمد نراقی: </a:t>
            </a:r>
            <a:endParaRPr lang="en-US" dirty="0" smtClean="0"/>
          </a:p>
          <a:p>
            <a:pPr marL="0" indent="0">
              <a:lnSpc>
                <a:spcPct val="150000"/>
              </a:lnSpc>
              <a:buNone/>
            </a:pPr>
            <a:r>
              <a:rPr lang="fa-IR" dirty="0" smtClean="0"/>
              <a:t>بر آن چه پیامبر (ص) و امام ولایت دارد، فقیه نیز ولایت دارد. </a:t>
            </a:r>
            <a:endParaRPr lang="en-US" dirty="0" smtClean="0"/>
          </a:p>
          <a:p>
            <a:pPr marL="0" indent="0">
              <a:lnSpc>
                <a:spcPct val="150000"/>
              </a:lnSpc>
              <a:buNone/>
            </a:pPr>
            <a:r>
              <a:rPr lang="fa-IR" dirty="0" smtClean="0"/>
              <a:t>امام خمینی نیز معتقد است، فقیه دارای ولایت مطلقه است. </a:t>
            </a:r>
            <a:endParaRPr lang="en-US" dirty="0" smtClean="0"/>
          </a:p>
          <a:p>
            <a:pPr marL="0" indent="0">
              <a:lnSpc>
                <a:spcPct val="150000"/>
              </a:lnSpc>
              <a:buNone/>
            </a:pPr>
            <a:r>
              <a:rPr lang="fa-IR" dirty="0" smtClean="0"/>
              <a:t>از آغاز غیبت، همه ی فقها ولایت فقیه را ضروری دانسته اند. پس ولایت فقیه چیز نوظهوری نیست. </a:t>
            </a:r>
            <a:endParaRPr lang="en-US" dirty="0" smtClean="0"/>
          </a:p>
          <a:p>
            <a:pPr marL="0" indent="0">
              <a:lnSpc>
                <a:spcPct val="150000"/>
              </a:lnSpc>
              <a:buNone/>
            </a:pPr>
            <a:endParaRPr lang="fa-IR" dirty="0"/>
          </a:p>
        </p:txBody>
      </p:sp>
    </p:spTree>
  </p:cSld>
  <p:clrMapOvr>
    <a:masterClrMapping/>
  </p:clrMapOvr>
  <p:transition spd="slow">
    <p:strips/>
  </p:transition>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14290"/>
            <a:ext cx="8229600" cy="6357982"/>
          </a:xfrm>
        </p:spPr>
        <p:txBody>
          <a:bodyPr>
            <a:normAutofit fontScale="55000" lnSpcReduction="20000"/>
          </a:bodyPr>
          <a:lstStyle/>
          <a:p>
            <a:pPr marL="0" indent="0">
              <a:lnSpc>
                <a:spcPct val="170000"/>
              </a:lnSpc>
              <a:buNone/>
            </a:pPr>
            <a:r>
              <a:rPr lang="fa-IR" dirty="0" smtClean="0"/>
              <a:t>مبحث پنجم: </a:t>
            </a:r>
            <a:endParaRPr lang="en-US" dirty="0" smtClean="0"/>
          </a:p>
          <a:p>
            <a:pPr marL="0" indent="0">
              <a:lnSpc>
                <a:spcPct val="170000"/>
              </a:lnSpc>
              <a:buNone/>
            </a:pPr>
            <a:r>
              <a:rPr lang="fa-IR" dirty="0" smtClean="0"/>
              <a:t>ماهیت و شرایط ولایت </a:t>
            </a:r>
            <a:endParaRPr lang="en-US" dirty="0" smtClean="0"/>
          </a:p>
          <a:p>
            <a:pPr marL="0" indent="0">
              <a:lnSpc>
                <a:spcPct val="170000"/>
              </a:lnSpc>
              <a:buNone/>
            </a:pPr>
            <a:r>
              <a:rPr lang="fa-IR" dirty="0" smtClean="0"/>
              <a:t>الف) ولایت چیست؟ </a:t>
            </a:r>
            <a:endParaRPr lang="en-US" dirty="0" smtClean="0"/>
          </a:p>
          <a:p>
            <a:pPr marL="514350" lvl="0" indent="-514350">
              <a:lnSpc>
                <a:spcPct val="170000"/>
              </a:lnSpc>
              <a:buFont typeface="+mj-lt"/>
              <a:buAutoNum type="arabicPeriod"/>
            </a:pPr>
            <a:r>
              <a:rPr lang="fa-IR" dirty="0" smtClean="0"/>
              <a:t>ولایت تکوینی: که ولایت حقیقی است. ولی حقیقی، اشیاء و اشخاص که نفس همه ی انسان ها در ولایت داشتن مظهر اویند، که فقط ذات خداوند است. </a:t>
            </a:r>
            <a:endParaRPr lang="en-US" dirty="0" smtClean="0"/>
          </a:p>
          <a:p>
            <a:pPr marL="514350" lvl="0" indent="-514350">
              <a:lnSpc>
                <a:spcPct val="170000"/>
              </a:lnSpc>
              <a:buFont typeface="+mj-lt"/>
              <a:buAutoNum type="arabicPeriod"/>
            </a:pPr>
            <a:r>
              <a:rPr lang="fa-IR" dirty="0" smtClean="0"/>
              <a:t>ولایت بر تشریع: ولایت بر قانون گذاری؛ این ولایت حق اختصاصی خداست و در مواردی، حق جعل قانون شرعی به پیامبر اکرم (ص) داده شده بود. </a:t>
            </a:r>
            <a:endParaRPr lang="en-US" dirty="0" smtClean="0"/>
          </a:p>
          <a:p>
            <a:pPr marL="514350" lvl="0" indent="-514350">
              <a:lnSpc>
                <a:spcPct val="170000"/>
              </a:lnSpc>
              <a:buFont typeface="+mj-lt"/>
              <a:buAutoNum type="arabicPeriod"/>
            </a:pPr>
            <a:r>
              <a:rPr lang="fa-IR" dirty="0" smtClean="0"/>
              <a:t>ولایت بر مردم: ولایت تشریعی، یعنی ولایت و سرپرستی امور در محدوده ی قانون الهی، که در دو مورد به کار رفته است.  </a:t>
            </a:r>
            <a:endParaRPr lang="en-US" dirty="0" smtClean="0"/>
          </a:p>
          <a:p>
            <a:pPr marL="185738" indent="-185738">
              <a:lnSpc>
                <a:spcPct val="170000"/>
              </a:lnSpc>
            </a:pPr>
            <a:r>
              <a:rPr lang="fa-IR" dirty="0" smtClean="0"/>
              <a:t>ولایت بر محجوران: قادر به اداره ی امور خود نبوده و نیاز به سرپرستی دارد که حق او را استیفا کند. مثل سفیه، مجنون، صغیر. </a:t>
            </a:r>
            <a:endParaRPr lang="en-US" dirty="0" smtClean="0"/>
          </a:p>
          <a:p>
            <a:pPr marL="185738" indent="-185738">
              <a:lnSpc>
                <a:spcPct val="170000"/>
              </a:lnSpc>
            </a:pPr>
            <a:r>
              <a:rPr lang="fa-IR" dirty="0" smtClean="0"/>
              <a:t>ولایت بر خردمندان: این ولایت هم ضرورت و نیاز اجتماعی است: «لا بدَّ للنّاسِ من امیرٍ برّ أو فاجر». </a:t>
            </a:r>
          </a:p>
          <a:p>
            <a:pPr marL="185738" indent="-185738">
              <a:lnSpc>
                <a:spcPct val="170000"/>
              </a:lnSpc>
              <a:buNone/>
            </a:pPr>
            <a:r>
              <a:rPr lang="fa-IR" dirty="0" smtClean="0"/>
              <a:t>اما اسلام برای این مدیر، شرایط فراوانی گفته که مهم ترین آن ها، فقاهت است که از آن به ولایت فقیه تعبیر می شود. </a:t>
            </a:r>
            <a:endParaRPr lang="en-US" dirty="0" smtClean="0"/>
          </a:p>
          <a:p>
            <a:pPr marL="0" indent="0">
              <a:lnSpc>
                <a:spcPct val="170000"/>
              </a:lnSpc>
              <a:buNone/>
            </a:pPr>
            <a:endParaRPr lang="fa-IR" dirty="0"/>
          </a:p>
        </p:txBody>
      </p:sp>
    </p:spTree>
  </p:cSld>
  <p:clrMapOvr>
    <a:masterClrMapping/>
  </p:clrMapOvr>
  <p:transition spd="slow">
    <p:strips/>
  </p:transition>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85728"/>
            <a:ext cx="8229600" cy="6286544"/>
          </a:xfrm>
        </p:spPr>
        <p:txBody>
          <a:bodyPr>
            <a:normAutofit/>
          </a:bodyPr>
          <a:lstStyle/>
          <a:p>
            <a:pPr marL="0" indent="0">
              <a:lnSpc>
                <a:spcPct val="170000"/>
              </a:lnSpc>
              <a:buNone/>
            </a:pPr>
            <a:r>
              <a:rPr lang="fa-IR" sz="2250" dirty="0" smtClean="0"/>
              <a:t>ب) فقیه کیست؟ </a:t>
            </a:r>
            <a:endParaRPr lang="en-US" sz="2250" dirty="0" smtClean="0"/>
          </a:p>
          <a:p>
            <a:pPr marL="0" indent="0">
              <a:lnSpc>
                <a:spcPct val="170000"/>
              </a:lnSpc>
              <a:buNone/>
            </a:pPr>
            <a:r>
              <a:rPr lang="fa-IR" sz="2250" dirty="0" smtClean="0"/>
              <a:t>مجتهد جامع الشرایط است که علاوه بر شرایط عمومی (عقل – ایمان – پاکزادی و ....)، باید سه ویژگی داشته باشد: </a:t>
            </a:r>
            <a:endParaRPr lang="en-US" sz="2250" dirty="0" smtClean="0"/>
          </a:p>
          <a:p>
            <a:pPr marL="185738" indent="-185738">
              <a:lnSpc>
                <a:spcPct val="170000"/>
              </a:lnSpc>
            </a:pPr>
            <a:r>
              <a:rPr lang="fa-IR" sz="2250" dirty="0" smtClean="0"/>
              <a:t>اجتهاد مطلق (اسلام شناسی واقعی)؛ </a:t>
            </a:r>
            <a:endParaRPr lang="en-US" sz="2250" dirty="0" smtClean="0"/>
          </a:p>
          <a:p>
            <a:pPr marL="185738" indent="-185738">
              <a:lnSpc>
                <a:spcPct val="170000"/>
              </a:lnSpc>
            </a:pPr>
            <a:r>
              <a:rPr lang="fa-IR" sz="2250" dirty="0" smtClean="0"/>
              <a:t>عدالت مطلق: مطیع تمایلات نفسانی نبوده، گناهی نکند، واجبی را ترک و حرامی را مرتکب نشود. دارای فضایل اخلاقی باشد؛ عدالت را در خود استقرار بخشد. </a:t>
            </a:r>
            <a:endParaRPr lang="en-US" sz="2250" dirty="0" smtClean="0"/>
          </a:p>
          <a:p>
            <a:pPr marL="185738" indent="-185738">
              <a:lnSpc>
                <a:spcPct val="170000"/>
              </a:lnSpc>
            </a:pPr>
            <a:r>
              <a:rPr lang="fa-IR" sz="2250" dirty="0" smtClean="0"/>
              <a:t>قدرت مدیریت و رهبری: علاوه بر اجتهاد و عدالت، باید بینش سیاسی و اجتماعی صحیح و بر ساز و کارهای اجرایی مسلط باشد. آگاه از خواسته های عصر خود، آگاه از شرایط زمان خود، شجاع، قدرت اراده و قاطعیت در تصمیم گیری «حسن ولایت». </a:t>
            </a:r>
            <a:endParaRPr lang="en-US" sz="2250" dirty="0" smtClean="0"/>
          </a:p>
        </p:txBody>
      </p:sp>
    </p:spTree>
  </p:cSld>
  <p:clrMapOvr>
    <a:masterClrMapping/>
  </p:clrMapOvr>
  <p:transition spd="slow">
    <p:strips/>
  </p:transition>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28604"/>
            <a:ext cx="8229600" cy="5697559"/>
          </a:xfrm>
        </p:spPr>
        <p:txBody>
          <a:bodyPr/>
          <a:lstStyle/>
          <a:p>
            <a:pPr marL="0" indent="0">
              <a:lnSpc>
                <a:spcPct val="150000"/>
              </a:lnSpc>
              <a:buNone/>
            </a:pPr>
            <a:r>
              <a:rPr lang="fa-IR" dirty="0" smtClean="0"/>
              <a:t>پیامبر (ص) می فرماید: «امامت و زمامداری» شایسته نیست؛ مگر برای کسی که سه ویژگی داشته باشد: تقوایی که او را از گناه باز دارد؛ حلمی که باعث کنترل غضب شود؛ حسن الولایه: بر زیر دستان به گونه ای که برای آنان همانند پدر مهربان باشد. </a:t>
            </a:r>
            <a:endParaRPr lang="en-US" dirty="0" smtClean="0"/>
          </a:p>
          <a:p>
            <a:pPr marL="0" indent="0">
              <a:lnSpc>
                <a:spcPct val="150000"/>
              </a:lnSpc>
              <a:buNone/>
            </a:pPr>
            <a:endParaRPr lang="fa-IR" dirty="0"/>
          </a:p>
        </p:txBody>
      </p:sp>
    </p:spTree>
  </p:cSld>
  <p:clrMapOvr>
    <a:masterClrMapping/>
  </p:clrMapOvr>
  <p:transition spd="slow">
    <p:strips/>
  </p:transition>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00042"/>
            <a:ext cx="8229600" cy="5626121"/>
          </a:xfrm>
        </p:spPr>
        <p:txBody>
          <a:bodyPr/>
          <a:lstStyle/>
          <a:p>
            <a:pPr>
              <a:buNone/>
            </a:pPr>
            <a:r>
              <a:rPr lang="fa-IR" dirty="0" smtClean="0"/>
              <a:t>ویژگی های رهبر در قانون اساسی: </a:t>
            </a:r>
            <a:endParaRPr lang="en-US" dirty="0" smtClean="0"/>
          </a:p>
          <a:p>
            <a:pPr marL="514350" lvl="0" indent="-514350">
              <a:buFont typeface="+mj-lt"/>
              <a:buAutoNum type="arabicPeriod"/>
            </a:pPr>
            <a:r>
              <a:rPr lang="fa-IR" dirty="0" smtClean="0"/>
              <a:t>صلاحیت علمی لازم برای افتاء در ابواب مختلف فقه؛ </a:t>
            </a:r>
            <a:endParaRPr lang="en-US" dirty="0" smtClean="0"/>
          </a:p>
          <a:p>
            <a:pPr marL="514350" lvl="0" indent="-514350">
              <a:buFont typeface="+mj-lt"/>
              <a:buAutoNum type="arabicPeriod"/>
            </a:pPr>
            <a:r>
              <a:rPr lang="fa-IR" dirty="0" smtClean="0"/>
              <a:t>عدالت و تقوای لازم برای رهبری امت اسلامی؛ </a:t>
            </a:r>
            <a:endParaRPr lang="en-US" dirty="0" smtClean="0"/>
          </a:p>
          <a:p>
            <a:pPr marL="514350" lvl="0" indent="-514350">
              <a:buFont typeface="+mj-lt"/>
              <a:buAutoNum type="arabicPeriod"/>
            </a:pPr>
            <a:r>
              <a:rPr lang="fa-IR" dirty="0" smtClean="0"/>
              <a:t>بینش صحیح سیاسی – اجتماعی، تدبیر، شجاعت، مدیریت و قدرت کافی برای رهبری. </a:t>
            </a:r>
            <a:endParaRPr lang="en-US" dirty="0" smtClean="0"/>
          </a:p>
          <a:p>
            <a:pPr marL="514350" indent="-514350">
              <a:buFont typeface="+mj-lt"/>
              <a:buAutoNum type="arabicPeriod"/>
            </a:pPr>
            <a:r>
              <a:rPr lang="fa-IR" dirty="0" smtClean="0"/>
              <a:t>در صورت تعدد واجدین شرایط فوق، شخصی که دارای بینش فقهی و سیاسی قوی تری باشد، مقدم است. </a:t>
            </a:r>
            <a:endParaRPr lang="en-US" dirty="0" smtClean="0"/>
          </a:p>
          <a:p>
            <a:pPr>
              <a:buNone/>
            </a:pPr>
            <a:endParaRPr lang="fa-IR" dirty="0"/>
          </a:p>
        </p:txBody>
      </p:sp>
    </p:spTree>
  </p:cSld>
  <p:clrMapOvr>
    <a:masterClrMapping/>
  </p:clrMapOvr>
  <p:transition spd="slow">
    <p:strips/>
  </p:transition>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00042"/>
            <a:ext cx="8229600" cy="6000792"/>
          </a:xfrm>
        </p:spPr>
        <p:txBody>
          <a:bodyPr>
            <a:normAutofit fontScale="62500" lnSpcReduction="20000"/>
          </a:bodyPr>
          <a:lstStyle/>
          <a:p>
            <a:pPr>
              <a:lnSpc>
                <a:spcPct val="170000"/>
              </a:lnSpc>
              <a:buNone/>
            </a:pPr>
            <a:r>
              <a:rPr lang="fa-IR" dirty="0" smtClean="0"/>
              <a:t>مبحث ششم: </a:t>
            </a:r>
            <a:endParaRPr lang="en-US" dirty="0" smtClean="0"/>
          </a:p>
          <a:p>
            <a:pPr>
              <a:lnSpc>
                <a:spcPct val="170000"/>
              </a:lnSpc>
              <a:buNone/>
            </a:pPr>
            <a:r>
              <a:rPr lang="fa-IR" dirty="0" smtClean="0"/>
              <a:t>ضرورت ولایت فقیه </a:t>
            </a:r>
            <a:endParaRPr lang="en-US" dirty="0" smtClean="0"/>
          </a:p>
          <a:p>
            <a:pPr>
              <a:lnSpc>
                <a:spcPct val="170000"/>
              </a:lnSpc>
              <a:buNone/>
            </a:pPr>
            <a:r>
              <a:rPr lang="fa-IR" dirty="0" smtClean="0"/>
              <a:t>الف) ضرورت عقلی: </a:t>
            </a:r>
            <a:endParaRPr lang="en-US" dirty="0" smtClean="0"/>
          </a:p>
          <a:p>
            <a:pPr marL="514350" lvl="0" indent="-514350">
              <a:lnSpc>
                <a:spcPct val="170000"/>
              </a:lnSpc>
              <a:buFont typeface="+mj-lt"/>
              <a:buAutoNum type="arabicPeriod"/>
            </a:pPr>
            <a:r>
              <a:rPr lang="fa-IR" dirty="0" smtClean="0"/>
              <a:t>عقل بشر دارای نقص است و نمی تواند قانونی جامع تدوین کند؛ </a:t>
            </a:r>
            <a:endParaRPr lang="en-US" dirty="0" smtClean="0"/>
          </a:p>
          <a:p>
            <a:pPr marL="514350" lvl="0" indent="-514350">
              <a:lnSpc>
                <a:spcPct val="170000"/>
              </a:lnSpc>
              <a:buFont typeface="+mj-lt"/>
              <a:buAutoNum type="arabicPeriod"/>
            </a:pPr>
            <a:r>
              <a:rPr lang="fa-IR" dirty="0" smtClean="0"/>
              <a:t>قانون وحی، نیاز به تبیین و تفسیر دارد؛ </a:t>
            </a:r>
            <a:endParaRPr lang="en-US" dirty="0" smtClean="0"/>
          </a:p>
          <a:p>
            <a:pPr marL="514350" lvl="0" indent="-514350">
              <a:lnSpc>
                <a:spcPct val="170000"/>
              </a:lnSpc>
              <a:buFont typeface="+mj-lt"/>
              <a:buAutoNum type="arabicPeriod"/>
            </a:pPr>
            <a:r>
              <a:rPr lang="fa-IR" dirty="0" smtClean="0"/>
              <a:t>احکام و قوانین اسلام جاودانه است؛ </a:t>
            </a:r>
            <a:endParaRPr lang="en-US" dirty="0" smtClean="0"/>
          </a:p>
          <a:p>
            <a:pPr marL="514350" lvl="0" indent="-514350">
              <a:lnSpc>
                <a:spcPct val="170000"/>
              </a:lnSpc>
              <a:buFont typeface="+mj-lt"/>
              <a:buAutoNum type="arabicPeriod"/>
            </a:pPr>
            <a:r>
              <a:rPr lang="fa-IR" dirty="0" smtClean="0"/>
              <a:t>لزوم احیاء و اجرای قوانین اجتماعی دین، که فقط در سایه ی تشکیل حکومت دینی محقق می شود؛ </a:t>
            </a:r>
          </a:p>
          <a:p>
            <a:pPr marL="85725" indent="-85725">
              <a:lnSpc>
                <a:spcPct val="170000"/>
              </a:lnSpc>
              <a:buNone/>
            </a:pPr>
            <a:r>
              <a:rPr lang="fa-IR" dirty="0" smtClean="0"/>
              <a:t>در زمان پیامبر (ص)، خود نبی اکرم (ص)؛ بعد از پیامبر (ص)، امام معصوم و در عصر غیبت، کسی که به امام معصوم شبیه تر است. پس ولایت فقیه، به معنای رجوع به اسلام شناس عادل، مدیر و مدبری است که از دیگران به معصوم نزدیک تر است. </a:t>
            </a:r>
            <a:endParaRPr lang="en-US" dirty="0" smtClean="0"/>
          </a:p>
          <a:p>
            <a:pPr marL="514350" lvl="0" indent="-514350">
              <a:lnSpc>
                <a:spcPct val="170000"/>
              </a:lnSpc>
              <a:buNone/>
            </a:pPr>
            <a:endParaRPr lang="en-US" dirty="0" smtClean="0"/>
          </a:p>
          <a:p>
            <a:pPr>
              <a:lnSpc>
                <a:spcPct val="170000"/>
              </a:lnSpc>
              <a:buNone/>
            </a:pPr>
            <a:endParaRPr lang="fa-IR" dirty="0"/>
          </a:p>
        </p:txBody>
      </p:sp>
    </p:spTree>
  </p:cSld>
  <p:clrMapOvr>
    <a:masterClrMapping/>
  </p:clrMapOvr>
  <p:transition spd="slow">
    <p:strips/>
  </p:transition>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00042"/>
            <a:ext cx="8229600" cy="6072230"/>
          </a:xfrm>
        </p:spPr>
        <p:txBody>
          <a:bodyPr>
            <a:normAutofit fontScale="92500"/>
          </a:bodyPr>
          <a:lstStyle/>
          <a:p>
            <a:pPr marL="0" indent="0">
              <a:lnSpc>
                <a:spcPct val="160000"/>
              </a:lnSpc>
              <a:buNone/>
            </a:pPr>
            <a:r>
              <a:rPr lang="fa-IR" sz="2100" dirty="0" smtClean="0"/>
              <a:t>ب) دلایل نقلی ولایت: </a:t>
            </a:r>
            <a:endParaRPr lang="en-US" sz="2100" dirty="0" smtClean="0"/>
          </a:p>
          <a:p>
            <a:pPr marL="457200" lvl="0" indent="-457200">
              <a:lnSpc>
                <a:spcPct val="160000"/>
              </a:lnSpc>
              <a:buFont typeface="+mj-lt"/>
              <a:buAutoNum type="arabicPeriod"/>
            </a:pPr>
            <a:r>
              <a:rPr lang="fa-IR" sz="2100" dirty="0" smtClean="0"/>
              <a:t>امام صادق (ع): طبق مقبوله عمر بن حنظله، رجوع به سلطان غیر دینی حکومت طاغوت، برای قضاوت ممنوع است. </a:t>
            </a:r>
            <a:endParaRPr lang="en-US" sz="2100" dirty="0" smtClean="0"/>
          </a:p>
          <a:p>
            <a:pPr marL="457200" lvl="0" indent="-457200">
              <a:lnSpc>
                <a:spcPct val="160000"/>
              </a:lnSpc>
              <a:buFont typeface="+mj-lt"/>
              <a:buAutoNum type="arabicPeriod"/>
            </a:pPr>
            <a:r>
              <a:rPr lang="fa-IR" sz="2100" dirty="0" smtClean="0"/>
              <a:t>نبی اکرم (ص): أللّهُمَّ ارحَم خلفایی، قیل یا رسول الله و مِن خلفائکَ؟ قالَ: الَّذینَ یأتون من بعدی و یرونَ حدیثی و سنّتی. </a:t>
            </a:r>
            <a:endParaRPr lang="en-US" sz="2100" dirty="0" smtClean="0"/>
          </a:p>
          <a:p>
            <a:pPr marL="457200" indent="-457200">
              <a:lnSpc>
                <a:spcPct val="160000"/>
              </a:lnSpc>
              <a:buFont typeface="+mj-lt"/>
              <a:buAutoNum type="arabicPeriod"/>
            </a:pPr>
            <a:r>
              <a:rPr lang="fa-IR" sz="2100" dirty="0" smtClean="0"/>
              <a:t>نبی اکرم (ص)، علاوه بر مقام نبوت، سه منصب به عهده داشتند: </a:t>
            </a:r>
            <a:endParaRPr lang="en-US" sz="2100" dirty="0" smtClean="0"/>
          </a:p>
          <a:p>
            <a:pPr marL="457200" indent="-457200">
              <a:lnSpc>
                <a:spcPct val="160000"/>
              </a:lnSpc>
              <a:buFont typeface="+mj-lt"/>
              <a:buAutoNum type="arabicPeriod"/>
            </a:pPr>
            <a:r>
              <a:rPr lang="fa-IR" sz="2100" dirty="0" smtClean="0"/>
              <a:t>تفسیر و تبلیغ آیات الهی – قضاوت و رفع خصوص – زمامداری و تدبیر جامعه، یعنی ولایت. </a:t>
            </a:r>
            <a:endParaRPr lang="en-US" sz="2100" dirty="0" smtClean="0"/>
          </a:p>
          <a:p>
            <a:pPr marL="457200" lvl="0" indent="-457200">
              <a:lnSpc>
                <a:spcPct val="160000"/>
              </a:lnSpc>
              <a:buFont typeface="+mj-lt"/>
              <a:buAutoNum type="arabicPeriod"/>
            </a:pPr>
            <a:r>
              <a:rPr lang="fa-IR" sz="2100" dirty="0" smtClean="0"/>
              <a:t>حضرت صاحب (عج) در پاسخ به نامه ی یکی از یاران خود، وظیفه ی شیعیان را در خصوص حوادثی که پیش می آید، </a:t>
            </a:r>
            <a:endParaRPr lang="en-US" sz="2100" dirty="0" smtClean="0"/>
          </a:p>
          <a:p>
            <a:pPr marL="457200" indent="-457200">
              <a:lnSpc>
                <a:spcPct val="160000"/>
              </a:lnSpc>
              <a:buFont typeface="+mj-lt"/>
              <a:buAutoNum type="arabicPeriod"/>
            </a:pPr>
            <a:r>
              <a:rPr lang="fa-IR" sz="2100" dirty="0" smtClean="0"/>
              <a:t>«أمَّا الحوادِث الواقعة فارجعوا فیها إلی رُواةِ حدیثنا فإنَّهُم حُجَّتی علیکم و أنا حجة الله علیهم.» </a:t>
            </a:r>
            <a:endParaRPr lang="en-US" sz="2100" dirty="0" smtClean="0"/>
          </a:p>
        </p:txBody>
      </p:sp>
    </p:spTree>
  </p:cSld>
  <p:clrMapOvr>
    <a:masterClrMapping/>
  </p:clrMapOvr>
  <p:transition spd="slow">
    <p:strips/>
  </p:transition>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00042"/>
            <a:ext cx="8229600" cy="5626121"/>
          </a:xfrm>
        </p:spPr>
        <p:txBody>
          <a:bodyPr>
            <a:normAutofit fontScale="92500" lnSpcReduction="10000"/>
          </a:bodyPr>
          <a:lstStyle/>
          <a:p>
            <a:pPr marL="0" indent="0">
              <a:lnSpc>
                <a:spcPct val="150000"/>
              </a:lnSpc>
              <a:buNone/>
            </a:pPr>
            <a:r>
              <a:rPr lang="fa-IR" dirty="0" smtClean="0"/>
              <a:t>مبحث هفتم: </a:t>
            </a:r>
            <a:endParaRPr lang="en-US" dirty="0" smtClean="0"/>
          </a:p>
          <a:p>
            <a:pPr marL="0" indent="0">
              <a:lnSpc>
                <a:spcPct val="150000"/>
              </a:lnSpc>
              <a:buNone/>
            </a:pPr>
            <a:r>
              <a:rPr lang="fa-IR" dirty="0" smtClean="0"/>
              <a:t>ولایت مطلقه ی فقیه </a:t>
            </a:r>
            <a:endParaRPr lang="en-US" dirty="0" smtClean="0"/>
          </a:p>
          <a:p>
            <a:pPr marL="0" indent="0">
              <a:lnSpc>
                <a:spcPct val="150000"/>
              </a:lnSpc>
              <a:buNone/>
            </a:pPr>
            <a:r>
              <a:rPr lang="fa-IR" dirty="0" smtClean="0"/>
              <a:t>الف) تعریف ولایت مطلقه (ولایت عامه در برابر ولایت مقیده): </a:t>
            </a:r>
            <a:endParaRPr lang="en-US" dirty="0" smtClean="0"/>
          </a:p>
          <a:p>
            <a:pPr marL="0" indent="0">
              <a:lnSpc>
                <a:spcPct val="150000"/>
              </a:lnSpc>
              <a:buNone/>
            </a:pPr>
            <a:r>
              <a:rPr lang="fa-IR" dirty="0" smtClean="0"/>
              <a:t>حدود و حیطه ی اختیارات و قلمرو اعمال ولایت، محدوده ی حق حاکمیت و تصرف فقیه در امور اجتماعی مردم. </a:t>
            </a:r>
            <a:endParaRPr lang="en-US" dirty="0" smtClean="0"/>
          </a:p>
          <a:p>
            <a:pPr marL="0" indent="0">
              <a:lnSpc>
                <a:spcPct val="150000"/>
              </a:lnSpc>
              <a:buNone/>
            </a:pPr>
            <a:r>
              <a:rPr lang="fa-IR" dirty="0" smtClean="0"/>
              <a:t>مطلقه، توضیح گستره و دایره ی شمول ولایت است. در دو مورد اتفاق نظر وجود دارد: فتوا دادن – قضاوت، که با توجه به احکام اسلام به اجرای حدود الهی می پردازد. </a:t>
            </a:r>
            <a:endParaRPr lang="en-US" dirty="0" smtClean="0"/>
          </a:p>
          <a:p>
            <a:pPr marL="0" indent="0">
              <a:lnSpc>
                <a:spcPct val="150000"/>
              </a:lnSpc>
              <a:buNone/>
            </a:pPr>
            <a:endParaRPr lang="fa-IR" dirty="0"/>
          </a:p>
        </p:txBody>
      </p:sp>
    </p:spTree>
  </p:cSld>
  <p:clrMapOvr>
    <a:masterClrMapping/>
  </p:clrMapOvr>
  <p:transition spd="slow">
    <p:strips/>
  </p:transition>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28604"/>
            <a:ext cx="8229600" cy="5697559"/>
          </a:xfrm>
        </p:spPr>
        <p:txBody>
          <a:bodyPr>
            <a:normAutofit/>
          </a:bodyPr>
          <a:lstStyle/>
          <a:p>
            <a:pPr marL="0" indent="0">
              <a:buNone/>
            </a:pPr>
            <a:r>
              <a:rPr lang="fa-IR" dirty="0" smtClean="0"/>
              <a:t>دیدگاه ها: </a:t>
            </a:r>
            <a:endParaRPr lang="en-US" dirty="0" smtClean="0"/>
          </a:p>
          <a:p>
            <a:pPr marL="0" indent="0">
              <a:buNone/>
            </a:pPr>
            <a:r>
              <a:rPr lang="fa-IR" dirty="0" smtClean="0"/>
              <a:t>در بحث حق تصمیم گیری و تصرف در امور مردم:  </a:t>
            </a:r>
            <a:endParaRPr lang="en-US" dirty="0" smtClean="0"/>
          </a:p>
          <a:p>
            <a:pPr marL="514350" lvl="0" indent="-514350">
              <a:buFont typeface="+mj-lt"/>
              <a:buAutoNum type="arabicPeriod"/>
            </a:pPr>
            <a:r>
              <a:rPr lang="fa-IR" dirty="0" smtClean="0"/>
              <a:t>ولایت بر اطفال نابالغ ... هیچ کس منکر این ولایت نیست؛ از آن به امور حسبیّه تعبیر می شود. </a:t>
            </a:r>
            <a:endParaRPr lang="en-US" dirty="0" smtClean="0"/>
          </a:p>
          <a:p>
            <a:pPr marL="514350" lvl="0" indent="-514350">
              <a:buFont typeface="+mj-lt"/>
              <a:buAutoNum type="arabicPeriod"/>
            </a:pPr>
            <a:r>
              <a:rPr lang="fa-IR" dirty="0" smtClean="0"/>
              <a:t>ولایت بر تمام امور عمومی مسلمانان – تدبیر شئون سیاسی و اجتماعی؛ ولایت بر اموال و اشخاص، در صورتی که حکومت اقتضای آن را داشته باشد، حتی امور شخصی را نیز شامل می گردد. </a:t>
            </a:r>
            <a:endParaRPr lang="en-US" dirty="0" smtClean="0"/>
          </a:p>
          <a:p>
            <a:pPr marL="514350" lvl="0" indent="-514350">
              <a:buFont typeface="+mj-lt"/>
              <a:buAutoNum type="arabicPeriod"/>
            </a:pPr>
            <a:r>
              <a:rPr lang="fa-IR" dirty="0" smtClean="0"/>
              <a:t>مسائل خصوصی افراد، ربطی به حوزه ی اجتماعی ندارد و تحت ولایت مطلقه ی فقیه قرار نمی گیرد. </a:t>
            </a:r>
            <a:endParaRPr lang="en-US" dirty="0" smtClean="0"/>
          </a:p>
          <a:p>
            <a:pPr marL="0" indent="0">
              <a:buNone/>
            </a:pPr>
            <a:endParaRPr lang="fa-IR" dirty="0"/>
          </a:p>
        </p:txBody>
      </p:sp>
    </p:spTree>
  </p:cSld>
  <p:clrMapOvr>
    <a:masterClrMapping/>
  </p:clrMapOvr>
  <p:transition spd="slow">
    <p:strips/>
  </p:transition>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71480"/>
            <a:ext cx="8229600" cy="5554683"/>
          </a:xfrm>
        </p:spPr>
        <p:txBody>
          <a:bodyPr>
            <a:normAutofit fontScale="55000" lnSpcReduction="20000"/>
          </a:bodyPr>
          <a:lstStyle/>
          <a:p>
            <a:pPr marL="0" indent="0">
              <a:lnSpc>
                <a:spcPct val="170000"/>
              </a:lnSpc>
              <a:buNone/>
            </a:pPr>
            <a:r>
              <a:rPr lang="fa-IR" dirty="0" smtClean="0"/>
              <a:t>نظر امام خمینی (ره): </a:t>
            </a:r>
            <a:endParaRPr lang="en-US" dirty="0" smtClean="0"/>
          </a:p>
          <a:p>
            <a:pPr marL="0" indent="0">
              <a:lnSpc>
                <a:spcPct val="170000"/>
              </a:lnSpc>
              <a:buNone/>
            </a:pPr>
            <a:r>
              <a:rPr lang="fa-IR" dirty="0" smtClean="0"/>
              <a:t>همه ی اختیارات که برای پیامبر (ص) و امام (ع) است، برای فقیه ثابت است. فرق گذاشتن معقول نیست. ولایت مطلقه در مواردی که امور شخصی به گونه ای به امور عمومی و اجتماع باز گردد، ثابت است. در غیر این صورت، خیر. </a:t>
            </a:r>
            <a:endParaRPr lang="en-US" dirty="0" smtClean="0"/>
          </a:p>
          <a:p>
            <a:pPr marL="0" indent="0">
              <a:lnSpc>
                <a:spcPct val="170000"/>
              </a:lnSpc>
              <a:buNone/>
            </a:pPr>
            <a:r>
              <a:rPr lang="fa-IR" dirty="0" smtClean="0"/>
              <a:t>ب) دلایل ولایت مطلقه: </a:t>
            </a:r>
            <a:endParaRPr lang="en-US" dirty="0" smtClean="0"/>
          </a:p>
          <a:p>
            <a:pPr marL="0" indent="0">
              <a:lnSpc>
                <a:spcPct val="170000"/>
              </a:lnSpc>
              <a:buNone/>
            </a:pPr>
            <a:r>
              <a:rPr lang="fa-IR" dirty="0" smtClean="0"/>
              <a:t>عقلی: </a:t>
            </a:r>
            <a:endParaRPr lang="en-US" dirty="0" smtClean="0"/>
          </a:p>
          <a:p>
            <a:pPr marL="0" indent="0">
              <a:lnSpc>
                <a:spcPct val="170000"/>
              </a:lnSpc>
              <a:buNone/>
            </a:pPr>
            <a:r>
              <a:rPr lang="fa-IR" dirty="0" smtClean="0"/>
              <a:t>فقیه جامع الشرایط، در زمان غیبت، جانشین و متولی دین و مجری قوانین دین است. بدون اختیارات گسترده، نمی تواند اهداف دین را تأمین کند. روایات و احادیث زیادی بیانگر اصل نیابت و ولایت است. تا زمانی که ولایت قید نخورده، از حالت کلی و عام و مطلق خارج نمی شود و به طور طبیعی از آن مطلق فهمیده می شود. </a:t>
            </a:r>
            <a:endParaRPr lang="en-US" dirty="0" smtClean="0"/>
          </a:p>
          <a:p>
            <a:pPr marL="0" indent="0">
              <a:lnSpc>
                <a:spcPct val="170000"/>
              </a:lnSpc>
              <a:buNone/>
            </a:pPr>
            <a:r>
              <a:rPr lang="fa-IR" dirty="0" smtClean="0"/>
              <a:t>مقبوله عمر بن حنظله: «فإنَّهم حُجَّتی علیکم و أنا حجة الله»، توقیع امام زمان (عج) - «فإنی قد جَعَلتٌهُ علیکم حاکماً»، بدون قید است. </a:t>
            </a:r>
            <a:endParaRPr lang="en-US" dirty="0" smtClean="0"/>
          </a:p>
          <a:p>
            <a:pPr marL="0" indent="0">
              <a:lnSpc>
                <a:spcPct val="170000"/>
              </a:lnSpc>
              <a:buNone/>
            </a:pPr>
            <a:endParaRPr lang="fa-IR" dirty="0"/>
          </a:p>
        </p:txBody>
      </p:sp>
    </p:spTree>
  </p:cSld>
  <p:clrMapOvr>
    <a:masterClrMapping/>
  </p:clrMapOvr>
  <p:transition spd="slow">
    <p:strips/>
  </p:transition>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28604"/>
            <a:ext cx="8229600" cy="5697559"/>
          </a:xfrm>
        </p:spPr>
        <p:txBody>
          <a:bodyPr>
            <a:normAutofit fontScale="77500" lnSpcReduction="20000"/>
          </a:bodyPr>
          <a:lstStyle/>
          <a:p>
            <a:pPr marL="0" indent="0">
              <a:lnSpc>
                <a:spcPct val="150000"/>
              </a:lnSpc>
              <a:buNone/>
            </a:pPr>
            <a:r>
              <a:rPr lang="fa-IR" dirty="0" smtClean="0"/>
              <a:t>مبحث هشتم: </a:t>
            </a:r>
            <a:endParaRPr lang="en-US" dirty="0" smtClean="0"/>
          </a:p>
          <a:p>
            <a:pPr marL="0" indent="0">
              <a:lnSpc>
                <a:spcPct val="150000"/>
              </a:lnSpc>
              <a:buNone/>
            </a:pPr>
            <a:r>
              <a:rPr lang="fa-IR" dirty="0" smtClean="0"/>
              <a:t>مشروعیت ولایت فقیه </a:t>
            </a:r>
            <a:endParaRPr lang="en-US" dirty="0" smtClean="0"/>
          </a:p>
          <a:p>
            <a:pPr marL="0" indent="0">
              <a:lnSpc>
                <a:spcPct val="150000"/>
              </a:lnSpc>
              <a:buNone/>
            </a:pPr>
            <a:r>
              <a:rPr lang="fa-IR" dirty="0" smtClean="0"/>
              <a:t>مشروعیت، مورد توجه همه ی فلاسفه و متکلمان و سیاست گذاران بوده است؛ مانند افلاطون، ارسطو، آگوستین، توماس اکوئیناس، فارابی، ابن رشد، غزالی، ماوردی، ابن سینا. </a:t>
            </a:r>
            <a:endParaRPr lang="en-US" dirty="0" smtClean="0"/>
          </a:p>
          <a:p>
            <a:pPr marL="0" indent="0">
              <a:lnSpc>
                <a:spcPct val="150000"/>
              </a:lnSpc>
              <a:buNone/>
            </a:pPr>
            <a:r>
              <a:rPr lang="fa-IR" dirty="0" smtClean="0"/>
              <a:t>مشروعیت در فلسفه و کلام و فقه حقانیت در مقابل غصب – در جامعه شناسی، مقبولیت و رضایت مردم است. </a:t>
            </a:r>
            <a:endParaRPr lang="en-US" dirty="0" smtClean="0"/>
          </a:p>
          <a:p>
            <a:pPr marL="0" indent="0">
              <a:lnSpc>
                <a:spcPct val="150000"/>
              </a:lnSpc>
              <a:buNone/>
            </a:pPr>
            <a:r>
              <a:rPr lang="fa-IR" dirty="0" smtClean="0"/>
              <a:t>الف) منشأ مشروعیت حکومت: </a:t>
            </a:r>
            <a:endParaRPr lang="en-US" dirty="0" smtClean="0"/>
          </a:p>
          <a:p>
            <a:pPr marL="0" indent="0">
              <a:lnSpc>
                <a:spcPct val="150000"/>
              </a:lnSpc>
              <a:buNone/>
            </a:pPr>
            <a:r>
              <a:rPr lang="fa-IR" dirty="0" smtClean="0"/>
              <a:t>در جهان بینی توحیدی، حق حاکمیت از آن خداست: «فَاللهُ هو الولیّ»؛ «کلّ شیءٍ هالکٌ إلاّ وجهَهُ لهُ الحُکم». </a:t>
            </a:r>
            <a:endParaRPr lang="en-US" dirty="0" smtClean="0"/>
          </a:p>
          <a:p>
            <a:pPr marL="0" indent="0">
              <a:lnSpc>
                <a:spcPct val="150000"/>
              </a:lnSpc>
              <a:buNone/>
            </a:pPr>
            <a:endParaRPr lang="fa-IR" dirty="0"/>
          </a:p>
        </p:txBody>
      </p:sp>
    </p:spTree>
  </p:cSld>
  <p:clrMapOvr>
    <a:masterClrMapping/>
  </p:clrMapOvr>
  <p:transition spd="slow">
    <p:strips/>
  </p:transition>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28604"/>
            <a:ext cx="8229600" cy="6215106"/>
          </a:xfrm>
        </p:spPr>
        <p:txBody>
          <a:bodyPr>
            <a:normAutofit fontScale="55000" lnSpcReduction="20000"/>
          </a:bodyPr>
          <a:lstStyle/>
          <a:p>
            <a:pPr marL="0" indent="0">
              <a:lnSpc>
                <a:spcPct val="170000"/>
              </a:lnSpc>
              <a:buNone/>
            </a:pPr>
            <a:r>
              <a:rPr lang="fa-IR" dirty="0" smtClean="0"/>
              <a:t>حاکمیت خداوند، اصالتاً است و دیگران، تنها با جعل و نصب، متصدی امور می شوند. هیچ شخصی یا گروهی حق حاکمیت بر دیگری را ندارد؛ مگر از سوی خدا این حق به او واگذار شده باشد. </a:t>
            </a:r>
            <a:endParaRPr lang="en-US" dirty="0" smtClean="0"/>
          </a:p>
          <a:p>
            <a:pPr marL="0" indent="0">
              <a:lnSpc>
                <a:spcPct val="170000"/>
              </a:lnSpc>
              <a:buNone/>
            </a:pPr>
            <a:r>
              <a:rPr lang="fa-IR" dirty="0" smtClean="0"/>
              <a:t>به اتفاق همه ی مسلمانان در عصر نبی اکرم (ص)، حکومت در اختیار نبی بوده؛ پس از دوران رسول اکرم (ص)، به اعتقاد شیعه، ولایت امام معصوم (ع) به نصب خاص مستند است. پس از دوران امامان، ولایت به نصب عام، مخصوص فقهای جامع الشرایط است. </a:t>
            </a:r>
            <a:endParaRPr lang="en-US" dirty="0" smtClean="0"/>
          </a:p>
          <a:p>
            <a:pPr marL="0" indent="0">
              <a:lnSpc>
                <a:spcPct val="170000"/>
              </a:lnSpc>
              <a:buNone/>
            </a:pPr>
            <a:r>
              <a:rPr lang="fa-IR" dirty="0" smtClean="0"/>
              <a:t>ب) مشروعیت ولایت فقیه: </a:t>
            </a:r>
            <a:endParaRPr lang="en-US" dirty="0" smtClean="0"/>
          </a:p>
          <a:p>
            <a:pPr marL="0" indent="0">
              <a:lnSpc>
                <a:spcPct val="170000"/>
              </a:lnSpc>
              <a:buNone/>
            </a:pPr>
            <a:r>
              <a:rPr lang="fa-IR" dirty="0" smtClean="0"/>
              <a:t>فقها و اندیشمندان شیعه اتفاق نظر دارند، که حکومت پیامبر (ص) و امام معصوم (ع)، مستند به نصب الهی است و مردم هیچ نقشی در مشروعیت ولایت سیاسی – اجتماعی آنان ندارند. </a:t>
            </a:r>
            <a:endParaRPr lang="en-US" dirty="0" smtClean="0"/>
          </a:p>
          <a:p>
            <a:pPr marL="0" indent="0">
              <a:lnSpc>
                <a:spcPct val="170000"/>
              </a:lnSpc>
              <a:buNone/>
            </a:pPr>
            <a:r>
              <a:rPr lang="fa-IR" dirty="0" smtClean="0"/>
              <a:t>برخی همین مسئله را به دوران غیبت هم جاری می دانند، اما به صورت نصب عام. مردم فقط در تحقق خارجی و اعمال ولایت و کارآمدی حاکمیت نقش آفرین هستند. </a:t>
            </a:r>
            <a:endParaRPr lang="en-US" dirty="0" smtClean="0"/>
          </a:p>
          <a:p>
            <a:pPr marL="0" indent="0">
              <a:lnSpc>
                <a:spcPct val="170000"/>
              </a:lnSpc>
              <a:buNone/>
            </a:pPr>
            <a:r>
              <a:rPr lang="fa-IR" dirty="0" smtClean="0"/>
              <a:t>حضرت امام خمینی (ره)، به نقش مردم تأکید کرده و به رأی مردم احترام می گذارد؛ زیرا مشروعیت الهی، بدون حضور و رأی مردم تحقق و فعلیت نمی یابد. </a:t>
            </a:r>
            <a:endParaRPr lang="en-US" dirty="0" smtClean="0"/>
          </a:p>
          <a:p>
            <a:pPr marL="0" indent="0">
              <a:lnSpc>
                <a:spcPct val="170000"/>
              </a:lnSpc>
              <a:buNone/>
            </a:pPr>
            <a:endParaRPr lang="fa-IR" dirty="0"/>
          </a:p>
        </p:txBody>
      </p:sp>
    </p:spTree>
  </p:cSld>
  <p:clrMapOvr>
    <a:masterClrMapping/>
  </p:clrMapOvr>
  <p:transition spd="slow">
    <p:strips/>
  </p:transition>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642918"/>
            <a:ext cx="8229600" cy="6072230"/>
          </a:xfrm>
        </p:spPr>
        <p:txBody>
          <a:bodyPr>
            <a:normAutofit fontScale="77500" lnSpcReduction="20000"/>
          </a:bodyPr>
          <a:lstStyle/>
          <a:p>
            <a:pPr marL="0" indent="0">
              <a:lnSpc>
                <a:spcPct val="160000"/>
              </a:lnSpc>
              <a:buNone/>
            </a:pPr>
            <a:r>
              <a:rPr lang="fa-IR" dirty="0" smtClean="0"/>
              <a:t>مبحث نهم: </a:t>
            </a:r>
            <a:endParaRPr lang="en-US" dirty="0" smtClean="0"/>
          </a:p>
          <a:p>
            <a:pPr marL="0" indent="0">
              <a:lnSpc>
                <a:spcPct val="160000"/>
              </a:lnSpc>
              <a:buNone/>
            </a:pPr>
            <a:r>
              <a:rPr lang="fa-IR" dirty="0" smtClean="0"/>
              <a:t>ولایت و دموکراسی </a:t>
            </a:r>
            <a:endParaRPr lang="en-US" dirty="0" smtClean="0"/>
          </a:p>
          <a:p>
            <a:pPr marL="0" indent="0">
              <a:lnSpc>
                <a:spcPct val="160000"/>
              </a:lnSpc>
              <a:buNone/>
            </a:pPr>
            <a:r>
              <a:rPr lang="fa-IR" dirty="0" smtClean="0"/>
              <a:t>الف) مبانی نظریه ی انتخاب: </a:t>
            </a:r>
            <a:endParaRPr lang="en-US" dirty="0" smtClean="0"/>
          </a:p>
          <a:p>
            <a:pPr marL="358775" indent="-358775">
              <a:lnSpc>
                <a:spcPct val="160000"/>
              </a:lnSpc>
              <a:buFont typeface="+mj-lt"/>
              <a:buAutoNum type="arabicPeriod"/>
            </a:pPr>
            <a:r>
              <a:rPr lang="fa-IR" dirty="0" smtClean="0"/>
              <a:t>ولایت انتصابی فقیه و مشروعیت به دلایل عقلی و نقلی تمسک شده است: </a:t>
            </a:r>
            <a:endParaRPr lang="en-US" dirty="0" smtClean="0"/>
          </a:p>
          <a:p>
            <a:pPr marL="358775" indent="-358775">
              <a:lnSpc>
                <a:spcPct val="160000"/>
              </a:lnSpc>
              <a:buFont typeface="+mj-lt"/>
              <a:buAutoNum type="arabicPeriod"/>
            </a:pPr>
            <a:r>
              <a:rPr lang="fa-IR" dirty="0" smtClean="0"/>
              <a:t>استدلال آیت الله بروجردی: با چند مقدمه نتیجه می گیرد: </a:t>
            </a:r>
            <a:endParaRPr lang="en-US" dirty="0" smtClean="0"/>
          </a:p>
          <a:p>
            <a:pPr marL="358775" lvl="0" indent="-358775">
              <a:lnSpc>
                <a:spcPct val="160000"/>
              </a:lnSpc>
              <a:buFont typeface="+mj-lt"/>
              <a:buAutoNum type="arabicPeriod"/>
            </a:pPr>
            <a:r>
              <a:rPr lang="fa-IR" dirty="0" smtClean="0"/>
              <a:t>در جامعه اموری است، که مربوط به فرد خاص نیست؛ باید رهبر آن را انجام دهد. مثل داوری و قضاوت. </a:t>
            </a:r>
            <a:endParaRPr lang="en-US" dirty="0" smtClean="0"/>
          </a:p>
          <a:p>
            <a:pPr marL="358775" lvl="0" indent="-358775">
              <a:lnSpc>
                <a:spcPct val="160000"/>
              </a:lnSpc>
              <a:buFont typeface="+mj-lt"/>
              <a:buAutoNum type="arabicPeriod"/>
            </a:pPr>
            <a:r>
              <a:rPr lang="fa-IR" dirty="0" smtClean="0"/>
              <a:t>اسلام دینی اجتماعی و سیاسی است. منحصر به امور اخروی نیست؛ مثل احکام معاملات. </a:t>
            </a:r>
            <a:endParaRPr lang="en-US" dirty="0" smtClean="0"/>
          </a:p>
          <a:p>
            <a:pPr marL="358775" lvl="0" indent="-358775">
              <a:lnSpc>
                <a:spcPct val="160000"/>
              </a:lnSpc>
              <a:buFont typeface="+mj-lt"/>
              <a:buAutoNum type="arabicPeriod"/>
            </a:pPr>
            <a:r>
              <a:rPr lang="fa-IR" dirty="0" smtClean="0"/>
              <a:t>از صدر اسلام، سیاست با دیانت عجین بوده. </a:t>
            </a:r>
            <a:endParaRPr lang="en-US" dirty="0" smtClean="0"/>
          </a:p>
          <a:p>
            <a:pPr marL="0" indent="0">
              <a:lnSpc>
                <a:spcPct val="160000"/>
              </a:lnSpc>
              <a:buNone/>
            </a:pPr>
            <a:endParaRPr lang="fa-IR" dirty="0"/>
          </a:p>
        </p:txBody>
      </p:sp>
    </p:spTree>
  </p:cSld>
  <p:clrMapOvr>
    <a:masterClrMapping/>
  </p:clrMapOvr>
  <p:transition spd="slow">
    <p:strips/>
  </p:transition>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57166"/>
            <a:ext cx="8229600" cy="5768997"/>
          </a:xfrm>
        </p:spPr>
        <p:txBody>
          <a:bodyPr>
            <a:normAutofit lnSpcReduction="10000"/>
          </a:bodyPr>
          <a:lstStyle/>
          <a:p>
            <a:pPr marL="0" indent="0">
              <a:lnSpc>
                <a:spcPct val="150000"/>
              </a:lnSpc>
              <a:buNone/>
            </a:pPr>
            <a:r>
              <a:rPr lang="fa-IR" dirty="0" smtClean="0"/>
              <a:t>سیره ی نبی اکرم (ص) و خلفا و دوران امامت امامان (ع)، چنین امری را تأیید کرده و در دوران غیبت امامان، سکوت نکرده و شخص یا گروهی را برای مرجعیت دینی و رهبری سیاسی تعیین کرده اند. عقل حکم می کند، که جانشین آنان، متخصص، کارشناس امور دینی، متقی، عادل، مدیر توانا و مقتدر باشد، که به آن فقیه جامع الشرایط گفته می شود: «أنا حجة الله و هم حجّتی علیکم»، همه ی شک و تردیدها را می زداید. </a:t>
            </a:r>
            <a:endParaRPr lang="en-US" dirty="0" smtClean="0"/>
          </a:p>
          <a:p>
            <a:pPr marL="0" indent="0">
              <a:lnSpc>
                <a:spcPct val="150000"/>
              </a:lnSpc>
              <a:buNone/>
            </a:pPr>
            <a:endParaRPr lang="fa-IR" dirty="0"/>
          </a:p>
        </p:txBody>
      </p:sp>
    </p:spTree>
  </p:cSld>
  <p:clrMapOvr>
    <a:masterClrMapping/>
  </p:clrMapOvr>
  <p:transition spd="slow">
    <p:strips/>
  </p:transition>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85728"/>
            <a:ext cx="8229600" cy="6143668"/>
          </a:xfrm>
        </p:spPr>
        <p:txBody>
          <a:bodyPr>
            <a:normAutofit fontScale="70000" lnSpcReduction="20000"/>
          </a:bodyPr>
          <a:lstStyle/>
          <a:p>
            <a:pPr marL="0" indent="0">
              <a:lnSpc>
                <a:spcPct val="170000"/>
              </a:lnSpc>
              <a:buNone/>
            </a:pPr>
            <a:r>
              <a:rPr lang="fa-IR" dirty="0" smtClean="0"/>
              <a:t>ب) جایگاه مردم در نظام ولایی: </a:t>
            </a:r>
            <a:endParaRPr lang="en-US" dirty="0" smtClean="0"/>
          </a:p>
          <a:p>
            <a:pPr marL="0" indent="0">
              <a:lnSpc>
                <a:spcPct val="170000"/>
              </a:lnSpc>
              <a:buNone/>
            </a:pPr>
            <a:r>
              <a:rPr lang="fa-IR" dirty="0" smtClean="0"/>
              <a:t>نصب فقیه واجد شرایط به عنوان ولی، همان مشروعیت ولایت فقیه الهی است. اما در مرحله ی حکومت و اعمال قدرت، چاره ای جز همراهی مردم ندارد. پذیرش و رضایت مردم، باعث تحقق عینی حکومت می شود. بنا بر نظریه ی انتخاب، مردم نقش محوری در تعیین رهبری دارند. طبق اصول 110 و 107، ولایت امر و امامت امت، بر عهده ی فقیه عادل و با تقوا، آگاه به زمان، شجاع، مدیر و مدبر است. </a:t>
            </a:r>
            <a:endParaRPr lang="en-US" dirty="0" smtClean="0"/>
          </a:p>
          <a:p>
            <a:pPr marL="0" indent="0">
              <a:lnSpc>
                <a:spcPct val="170000"/>
              </a:lnSpc>
              <a:buNone/>
            </a:pPr>
            <a:r>
              <a:rPr lang="fa-IR" dirty="0" smtClean="0"/>
              <a:t>ج) حکومت دینی و دموکراسی: </a:t>
            </a:r>
            <a:endParaRPr lang="en-US" dirty="0" smtClean="0"/>
          </a:p>
          <a:p>
            <a:pPr marL="0" indent="0">
              <a:lnSpc>
                <a:spcPct val="170000"/>
              </a:lnSpc>
              <a:buNone/>
            </a:pPr>
            <a:r>
              <a:rPr lang="fa-IR" dirty="0" smtClean="0"/>
              <a:t>نظرات مختلف در امکان سازگاری حکومت دینی با دموکراسی: </a:t>
            </a:r>
            <a:endParaRPr lang="en-US" dirty="0" smtClean="0"/>
          </a:p>
          <a:p>
            <a:pPr marL="514350" lvl="0" indent="-514350">
              <a:lnSpc>
                <a:spcPct val="170000"/>
              </a:lnSpc>
              <a:buFont typeface="+mj-lt"/>
              <a:buAutoNum type="arabicPeriod"/>
            </a:pPr>
            <a:r>
              <a:rPr lang="fa-IR" dirty="0" smtClean="0"/>
              <a:t>اعتقاد به ناسازگاری به دلیل جانبداری از دین؛ </a:t>
            </a:r>
            <a:endParaRPr lang="en-US" dirty="0" smtClean="0"/>
          </a:p>
          <a:p>
            <a:pPr marL="514350" lvl="0" indent="-514350">
              <a:lnSpc>
                <a:spcPct val="170000"/>
              </a:lnSpc>
              <a:buFont typeface="+mj-lt"/>
              <a:buAutoNum type="arabicPeriod"/>
            </a:pPr>
            <a:r>
              <a:rPr lang="fa-IR" dirty="0" smtClean="0"/>
              <a:t>ناسازگاری به دلیل جانبداری از دموکراسی؛ </a:t>
            </a:r>
            <a:endParaRPr lang="en-US" dirty="0" smtClean="0"/>
          </a:p>
          <a:p>
            <a:pPr marL="514350" lvl="0" indent="-514350">
              <a:lnSpc>
                <a:spcPct val="170000"/>
              </a:lnSpc>
              <a:buFont typeface="+mj-lt"/>
              <a:buAutoNum type="arabicPeriod"/>
            </a:pPr>
            <a:r>
              <a:rPr lang="fa-IR" dirty="0" smtClean="0"/>
              <a:t>سازگاری مشروط. </a:t>
            </a:r>
            <a:endParaRPr lang="en-US" dirty="0" smtClean="0"/>
          </a:p>
          <a:p>
            <a:pPr marL="0" indent="0">
              <a:lnSpc>
                <a:spcPct val="170000"/>
              </a:lnSpc>
              <a:buNone/>
            </a:pPr>
            <a:endParaRPr lang="fa-IR" dirty="0"/>
          </a:p>
        </p:txBody>
      </p:sp>
    </p:spTree>
  </p:cSld>
  <p:clrMapOvr>
    <a:masterClrMapping/>
  </p:clrMapOvr>
  <p:transition spd="slow">
    <p:strips/>
  </p:transition>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85728"/>
            <a:ext cx="8229600" cy="6357982"/>
          </a:xfrm>
        </p:spPr>
        <p:txBody>
          <a:bodyPr>
            <a:normAutofit fontScale="70000" lnSpcReduction="20000"/>
          </a:bodyPr>
          <a:lstStyle/>
          <a:p>
            <a:pPr marL="0" indent="0">
              <a:lnSpc>
                <a:spcPct val="160000"/>
              </a:lnSpc>
              <a:buNone/>
            </a:pPr>
            <a:r>
              <a:rPr lang="fa-IR" dirty="0" smtClean="0"/>
              <a:t>گروه اول: حکم و حکومت را تنها از جانب خدا می داند، نه از سوی خواست و خرسندی مردم. </a:t>
            </a:r>
            <a:endParaRPr lang="en-US" dirty="0" smtClean="0"/>
          </a:p>
          <a:p>
            <a:pPr marL="0" indent="0">
              <a:lnSpc>
                <a:spcPct val="160000"/>
              </a:lnSpc>
              <a:buNone/>
            </a:pPr>
            <a:r>
              <a:rPr lang="fa-IR" dirty="0" smtClean="0"/>
              <a:t>گروه دوم: دین سکولاریزه نشده، نقش اراده و انتخاب گری انسان را تهدید می کند. </a:t>
            </a:r>
            <a:endParaRPr lang="en-US" dirty="0" smtClean="0"/>
          </a:p>
          <a:p>
            <a:pPr marL="0" indent="0">
              <a:lnSpc>
                <a:spcPct val="160000"/>
              </a:lnSpc>
              <a:buNone/>
            </a:pPr>
            <a:r>
              <a:rPr lang="fa-IR" dirty="0" smtClean="0"/>
              <a:t>گروه سوم: معتقد به نوعی مردم سالاری دینی هستند. </a:t>
            </a:r>
            <a:endParaRPr lang="en-US" dirty="0" smtClean="0"/>
          </a:p>
          <a:p>
            <a:pPr marL="0" indent="0">
              <a:lnSpc>
                <a:spcPct val="160000"/>
              </a:lnSpc>
              <a:buNone/>
            </a:pPr>
            <a:r>
              <a:rPr lang="fa-IR" dirty="0" smtClean="0"/>
              <a:t>دموکراسی را به دو گروه تقسیم می کنند: </a:t>
            </a:r>
            <a:endParaRPr lang="en-US" dirty="0" smtClean="0"/>
          </a:p>
          <a:p>
            <a:pPr marL="0" indent="0">
              <a:lnSpc>
                <a:spcPct val="160000"/>
              </a:lnSpc>
              <a:buNone/>
            </a:pPr>
            <a:r>
              <a:rPr lang="fa-IR" dirty="0" smtClean="0"/>
              <a:t>یک گروه، دموکراسی را نوعی هدف و ارزش تلقی کرده اند، که می تواند در مقابل حکم خدا قرار گیرد، که باطل است. </a:t>
            </a:r>
            <a:endParaRPr lang="en-US" dirty="0" smtClean="0"/>
          </a:p>
          <a:p>
            <a:pPr marL="0" indent="0">
              <a:lnSpc>
                <a:spcPct val="160000"/>
              </a:lnSpc>
              <a:buNone/>
            </a:pPr>
            <a:r>
              <a:rPr lang="fa-IR" dirty="0" smtClean="0"/>
              <a:t>اما رویکرد دوم، رویکرد و قرائتی است که دموکراسی را به مثابه یک روش برای توزیع قدرت سیاسی می داند. </a:t>
            </a:r>
          </a:p>
          <a:p>
            <a:pPr marL="0" indent="0">
              <a:lnSpc>
                <a:spcPct val="160000"/>
              </a:lnSpc>
              <a:buNone/>
            </a:pPr>
            <a:r>
              <a:rPr lang="fa-IR" dirty="0" smtClean="0"/>
              <a:t>بر اساس نظریه ی سازگاری مشروط، اعتقاد دارد که اسلام آرمان ها را بیان کرده و ساختار و روش را حکومت تعیین می کند. متخصصین دینی مراقب اند، که حکومت در قالب های لیبرال و دموکراسی اروپایی قرار نگیرد و فقط در قالب اسلامی باشد. </a:t>
            </a:r>
            <a:endParaRPr lang="en-US" dirty="0" smtClean="0"/>
          </a:p>
          <a:p>
            <a:pPr marL="0" indent="0">
              <a:lnSpc>
                <a:spcPct val="160000"/>
              </a:lnSpc>
              <a:buNone/>
            </a:pPr>
            <a:endParaRPr lang="fa-IR" dirty="0"/>
          </a:p>
        </p:txBody>
      </p:sp>
    </p:spTree>
  </p:cSld>
  <p:clrMapOvr>
    <a:masterClrMapping/>
  </p:clrMapOvr>
  <p:transition spd="slow">
    <p:strips/>
  </p:transition>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03209"/>
            <a:ext cx="8229600" cy="6340501"/>
          </a:xfrm>
        </p:spPr>
        <p:txBody>
          <a:bodyPr>
            <a:normAutofit fontScale="85000" lnSpcReduction="20000"/>
          </a:bodyPr>
          <a:lstStyle/>
          <a:p>
            <a:pPr marL="0" indent="0">
              <a:lnSpc>
                <a:spcPct val="150000"/>
              </a:lnSpc>
              <a:buNone/>
            </a:pPr>
            <a:r>
              <a:rPr lang="fa-IR" dirty="0" smtClean="0"/>
              <a:t>جهت گیری نفس نسبت به خویشتن</a:t>
            </a:r>
            <a:endParaRPr lang="en-US" dirty="0" smtClean="0"/>
          </a:p>
          <a:p>
            <a:pPr marL="0" indent="0">
              <a:lnSpc>
                <a:spcPct val="150000"/>
              </a:lnSpc>
              <a:buNone/>
            </a:pPr>
            <a:r>
              <a:rPr lang="fa-IR" dirty="0" smtClean="0"/>
              <a:t>انکسار نفس:</a:t>
            </a:r>
            <a:endParaRPr lang="en-US" dirty="0" smtClean="0"/>
          </a:p>
          <a:p>
            <a:pPr marL="0" indent="0">
              <a:lnSpc>
                <a:spcPct val="150000"/>
              </a:lnSpc>
              <a:buNone/>
            </a:pPr>
            <a:r>
              <a:rPr lang="fa-IR" dirty="0" smtClean="0"/>
              <a:t>مراد از انکسار نفس و خودشکنی آن است که انسان بدون اینکه خود را با دیگران مقایسه کند خود را کوچک و پایین شمرده و خودپسند و از خود راضی نباشد. خودشکنی منشأ و مبنای تواضع است و بدون آن تواضع محقق نمی شود. بنابراین آنچه در باب فضیلت و منزلت تواضع بیان خواهد شد، همگی بر فضیلت فروتنی و خودشکی نیز دلالت خواهد کرد و شاید به همین دلیل است که در آیات و ورایات، بیشتر به تواضع تأکیید شده و از انکسار نفس و کوچک شمردن خود کمتر سخن رفته است. ابعاد مختلف فضیلت انکسار نفس را در مقایسه با موانع آن و مفاهیم متضاد با آن به خوبی می توان دریافت.</a:t>
            </a:r>
            <a:endParaRPr lang="en-US" dirty="0" smtClean="0"/>
          </a:p>
          <a:p>
            <a:pPr marL="0" indent="0">
              <a:lnSpc>
                <a:spcPct val="150000"/>
              </a:lnSpc>
              <a:buNone/>
            </a:pPr>
            <a:endParaRPr lang="fa-IR" dirty="0"/>
          </a:p>
        </p:txBody>
      </p:sp>
    </p:spTree>
  </p:cSld>
  <p:clrMapOvr>
    <a:masterClrMapping/>
  </p:clrMapOvr>
  <p:transition spd="slow">
    <p:strips/>
  </p:transition>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57166"/>
            <a:ext cx="8229600" cy="6215106"/>
          </a:xfrm>
        </p:spPr>
        <p:txBody>
          <a:bodyPr>
            <a:normAutofit fontScale="77500" lnSpcReduction="20000"/>
          </a:bodyPr>
          <a:lstStyle/>
          <a:p>
            <a:pPr marL="0" indent="0">
              <a:lnSpc>
                <a:spcPct val="160000"/>
              </a:lnSpc>
              <a:buNone/>
            </a:pPr>
            <a:r>
              <a:rPr lang="fa-IR" dirty="0" smtClean="0"/>
              <a:t>خودپسندی (عجب):</a:t>
            </a:r>
            <a:endParaRPr lang="en-US" dirty="0" smtClean="0"/>
          </a:p>
          <a:p>
            <a:pPr marL="0" indent="0">
              <a:lnSpc>
                <a:spcPct val="160000"/>
              </a:lnSpc>
              <a:buNone/>
            </a:pPr>
            <a:r>
              <a:rPr lang="fa-IR" dirty="0" smtClean="0"/>
              <a:t>عجب، خودستایی و غرور موانع اصلی فروتنی و کوچک شمردن خویش است، از انجا که خودستایی در واقع از آثار و توابع خودپسندی است بحث از موانع محور خودپسندی و غرور سامان می دهیم.</a:t>
            </a:r>
            <a:endParaRPr lang="en-US" dirty="0" smtClean="0"/>
          </a:p>
          <a:p>
            <a:pPr marL="0" indent="0">
              <a:lnSpc>
                <a:spcPct val="160000"/>
              </a:lnSpc>
              <a:buNone/>
            </a:pPr>
            <a:r>
              <a:rPr lang="fa-IR" dirty="0" smtClean="0"/>
              <a:t>مفهوم و ماهیت عجب:</a:t>
            </a:r>
            <a:endParaRPr lang="en-US" dirty="0" smtClean="0"/>
          </a:p>
          <a:p>
            <a:pPr marL="0" indent="0">
              <a:lnSpc>
                <a:spcPct val="160000"/>
              </a:lnSpc>
              <a:buNone/>
            </a:pPr>
            <a:r>
              <a:rPr lang="fa-IR" dirty="0" smtClean="0"/>
              <a:t>عجب عبارت است از بزرگ پنداشتن خویش و به دلیل کمالی که فرد در خود می بیند چه این که در واقع چنین کمالی را داشته باشد یا خیر و اعم از آنکه آن چرا که او کمال پنداشته است در واقع کمال باشد سا خیر. بنابراین در خودپسندی همانند انکسار نفس و فروتنی، مقاله با دیگران وجود ندارد و شخص بدون اینکه خود را با دیگران مقایسه کند به دلیل تصور وجود کمالی واقعی یا خیالی در خود و با غفلت از این که هر کمالی از جانب خداوند است.</a:t>
            </a:r>
            <a:endParaRPr lang="en-US" dirty="0" smtClean="0"/>
          </a:p>
          <a:p>
            <a:pPr marL="0" indent="0">
              <a:lnSpc>
                <a:spcPct val="160000"/>
              </a:lnSpc>
              <a:buNone/>
            </a:pPr>
            <a:endParaRPr lang="fa-IR" dirty="0"/>
          </a:p>
        </p:txBody>
      </p:sp>
    </p:spTree>
  </p:cSld>
  <p:clrMapOvr>
    <a:masterClrMapping/>
  </p:clrMapOvr>
  <p:transition spd="slow">
    <p:strips/>
  </p:transition>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00042"/>
            <a:ext cx="8229600" cy="6000792"/>
          </a:xfrm>
        </p:spPr>
        <p:txBody>
          <a:bodyPr>
            <a:normAutofit fontScale="55000" lnSpcReduction="20000"/>
          </a:bodyPr>
          <a:lstStyle/>
          <a:p>
            <a:pPr marL="0" indent="0">
              <a:lnSpc>
                <a:spcPct val="170000"/>
              </a:lnSpc>
              <a:buNone/>
            </a:pPr>
            <a:r>
              <a:rPr lang="fa-IR" dirty="0" smtClean="0"/>
              <a:t>از خود راضی و خشنود است و وضع خویش را می پسندد. بنابراین تحقق کبر مستلزم وجود عجب است ولی همیشه عجب و خودپسندی کبر و خود برتر بینی را در پی دارد. گاهس خودپسندی فرد به درجه ای می رسد که بر اثر کمالی که در خود نتصور می کند، برای خود از خداوند حقوق و مطالبی را انتظار دارد و برای خود نزد پروردگار جایگاهی قائل است به طوری که مثلاً بروز حوادث ناخوشایند را در حق خود بعید می پندارد به چنین حالتی ادلال گفته </a:t>
            </a:r>
            <a:br>
              <a:rPr lang="fa-IR" dirty="0" smtClean="0"/>
            </a:br>
            <a:r>
              <a:rPr lang="fa-IR" dirty="0" smtClean="0"/>
              <a:t>می شود و در واقع این حالت درجه ی بالای خودپسندی و زشت ترین آنهاست.</a:t>
            </a:r>
            <a:endParaRPr lang="en-US" dirty="0" smtClean="0"/>
          </a:p>
          <a:p>
            <a:pPr marL="0" indent="0">
              <a:lnSpc>
                <a:spcPct val="170000"/>
              </a:lnSpc>
              <a:buNone/>
            </a:pPr>
            <a:r>
              <a:rPr lang="fa-IR" dirty="0" smtClean="0"/>
              <a:t>نکوهش خودپسندی:</a:t>
            </a:r>
            <a:endParaRPr lang="en-US" dirty="0" smtClean="0"/>
          </a:p>
          <a:p>
            <a:pPr marL="0" indent="0">
              <a:lnSpc>
                <a:spcPct val="170000"/>
              </a:lnSpc>
              <a:buNone/>
            </a:pPr>
            <a:r>
              <a:rPr lang="fa-IR" dirty="0" smtClean="0"/>
              <a:t>در قرآن کریم خودپسندی بارها مورد نکوهش قرار گرفته است از جمله در تحلیل علت شکست مسلمانان در جنگ صفین می فرماید: قطعاً خداوند شما را در مواضع بسیاری یاری کرده است و نیز در روز چنین آن هنگام که شما را ؟؟؟، شما را به شگفتی آورده بود. ولی به هیچ وجه از شما دفع خطر نکرد و از همین با همۀ فراخی برای شما تنگ گردید. سپس در حالی که پشت به دشمن کرده کرده بودید، برگشتید. در این آیه خودپسندی به عنوان یک رذیلت اخلاقی که حتی موجب شکست سپاه اسلام شده است معرض می گردد.</a:t>
            </a:r>
            <a:endParaRPr lang="en-US" dirty="0" smtClean="0"/>
          </a:p>
          <a:p>
            <a:pPr marL="0" indent="0">
              <a:lnSpc>
                <a:spcPct val="170000"/>
              </a:lnSpc>
              <a:buNone/>
            </a:pPr>
            <a:endParaRPr lang="fa-IR" dirty="0"/>
          </a:p>
        </p:txBody>
      </p:sp>
    </p:spTree>
  </p:cSld>
  <p:clrMapOvr>
    <a:masterClrMapping/>
  </p:clrMapOvr>
  <p:transition spd="slow">
    <p:strips/>
  </p:transition>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00042"/>
            <a:ext cx="8229600" cy="5626121"/>
          </a:xfrm>
        </p:spPr>
        <p:txBody>
          <a:bodyPr>
            <a:normAutofit fontScale="77500" lnSpcReduction="20000"/>
          </a:bodyPr>
          <a:lstStyle/>
          <a:p>
            <a:pPr marL="0" indent="0">
              <a:lnSpc>
                <a:spcPct val="160000"/>
              </a:lnSpc>
              <a:buNone/>
            </a:pPr>
            <a:r>
              <a:rPr lang="fa-IR" dirty="0" smtClean="0"/>
              <a:t>اسباب خودپسندی:</a:t>
            </a:r>
            <a:endParaRPr lang="en-US" dirty="0" smtClean="0"/>
          </a:p>
          <a:p>
            <a:pPr marL="514350" lvl="0" indent="-514350">
              <a:lnSpc>
                <a:spcPct val="160000"/>
              </a:lnSpc>
              <a:buFont typeface="+mj-lt"/>
              <a:buAutoNum type="arabicPeriod"/>
            </a:pPr>
            <a:r>
              <a:rPr lang="fa-IR" dirty="0" smtClean="0"/>
              <a:t>خودپسندی به دلیل وضعیت خوب جسمانی: از قبیل زیبایی و تناسب اندام ـ صحت و قوت آن ـ خوش صدایی و مانند آن.</a:t>
            </a:r>
            <a:endParaRPr lang="en-US" dirty="0" smtClean="0"/>
          </a:p>
          <a:p>
            <a:pPr marL="514350" lvl="0" indent="-514350">
              <a:lnSpc>
                <a:spcPct val="160000"/>
              </a:lnSpc>
              <a:buFont typeface="+mj-lt"/>
              <a:buAutoNum type="arabicPeriod"/>
            </a:pPr>
            <a:r>
              <a:rPr lang="fa-IR" dirty="0" smtClean="0"/>
              <a:t>خودبینی به دلیل قدرتمندی و احساس اقتدار: چنان که خداوند از قوم عاد نقل می کند دچار چنین توهمی شدند و گفتند: از ما نیرومندتر کیست؟</a:t>
            </a:r>
            <a:endParaRPr lang="en-US" dirty="0" smtClean="0"/>
          </a:p>
          <a:p>
            <a:pPr marL="514350" lvl="0" indent="-514350">
              <a:lnSpc>
                <a:spcPct val="160000"/>
              </a:lnSpc>
              <a:buFont typeface="+mj-lt"/>
              <a:buAutoNum type="arabicPeriod"/>
            </a:pPr>
            <a:r>
              <a:rPr lang="fa-IR" dirty="0" smtClean="0"/>
              <a:t>خودپسندی با تصور بهره مندی از عقل و زیرکی و آگاهی از دقیق ترین امور دینی و دنیوی: ثمرۀ این نوع خودپسندی استبداد ؟؟؟، احساس بی نیازب از مشورت، جاهل پنداشتن دیگران و کراهت داشتن نسبت به گوش فرا دادن به سخت اندیشمندان.</a:t>
            </a:r>
            <a:endParaRPr lang="en-US" dirty="0" smtClean="0"/>
          </a:p>
          <a:p>
            <a:pPr marL="0" indent="0">
              <a:lnSpc>
                <a:spcPct val="160000"/>
              </a:lnSpc>
              <a:buNone/>
            </a:pPr>
            <a:endParaRPr lang="fa-IR" dirty="0"/>
          </a:p>
        </p:txBody>
      </p:sp>
    </p:spTree>
  </p:cSld>
  <p:clrMapOvr>
    <a:masterClrMapping/>
  </p:clrMapOvr>
  <p:transition spd="slow">
    <p:strips/>
  </p:transition>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28604"/>
            <a:ext cx="8229600" cy="6143668"/>
          </a:xfrm>
        </p:spPr>
        <p:txBody>
          <a:bodyPr>
            <a:normAutofit fontScale="70000" lnSpcReduction="20000"/>
          </a:bodyPr>
          <a:lstStyle/>
          <a:p>
            <a:pPr marL="514350" lvl="0" indent="-514350">
              <a:lnSpc>
                <a:spcPct val="170000"/>
              </a:lnSpc>
              <a:buFont typeface="+mj-lt"/>
              <a:buAutoNum type="arabicPeriod"/>
            </a:pPr>
            <a:r>
              <a:rPr lang="fa-IR" dirty="0" smtClean="0"/>
              <a:t>خودپسندی بر اثر انتساب به نَسَب و نیاکان شرافتمند و بزرگ و یا انتساب شاهان و صلاطین چنین گمانی انسان را جویای خدمتگزاری مردم نسبت به او می کند.</a:t>
            </a:r>
            <a:endParaRPr lang="en-US" dirty="0" smtClean="0"/>
          </a:p>
          <a:p>
            <a:pPr marL="514350" lvl="0" indent="-514350">
              <a:lnSpc>
                <a:spcPct val="170000"/>
              </a:lnSpc>
              <a:buFont typeface="+mj-lt"/>
              <a:buAutoNum type="arabicPeriod"/>
            </a:pPr>
            <a:r>
              <a:rPr lang="fa-IR" dirty="0" smtClean="0"/>
              <a:t>خودبینی به سبب زیادی فرزندان، غلامان، طایفه و اقوام و پیروان، چنان که خداوند از قول کافران نقل می کند و گفتند دارایی و فرزندان ما از همه بیشتر است و ما عذاب ؟؟؟ شد.</a:t>
            </a:r>
            <a:endParaRPr lang="en-US" dirty="0" smtClean="0"/>
          </a:p>
          <a:p>
            <a:pPr marL="514350" lvl="0" indent="-514350">
              <a:lnSpc>
                <a:spcPct val="170000"/>
              </a:lnSpc>
              <a:buFont typeface="+mj-lt"/>
              <a:buAutoNum type="arabicPeriod"/>
            </a:pPr>
            <a:r>
              <a:rPr lang="fa-IR" dirty="0" smtClean="0"/>
              <a:t>خودپسندی ناشی از اموال و ثروت فراوان: قرآن از زبان یکی از دو صاحب باغ می گوید: مال من از تو بیشتر است و از حیث افراد از تو نیرومندترم. ولی دارایی را از آن خود و سبب برتری خویش دانست و خداوند هر چه به او داده بود بازستاند، به طور کلی هرگاه انسان خود را دارنده ی کمال بداند اعم از آن که آنچه واقعاً کمال پنداشته است کمال باشد یا خیر، فراموش میکند که آنچه دارد متعلق به خداوند و ناشی از رحمت و توفیق او است.</a:t>
            </a:r>
            <a:endParaRPr lang="en-US" dirty="0" smtClean="0"/>
          </a:p>
          <a:p>
            <a:pPr marL="514350" indent="-514350">
              <a:lnSpc>
                <a:spcPct val="170000"/>
              </a:lnSpc>
              <a:buFont typeface="+mj-lt"/>
              <a:buAutoNum type="arabicPeriod"/>
            </a:pPr>
            <a:endParaRPr lang="fa-IR" dirty="0"/>
          </a:p>
        </p:txBody>
      </p:sp>
    </p:spTree>
  </p:cSld>
  <p:clrMapOvr>
    <a:masterClrMapping/>
  </p:clrMapOvr>
  <p:transition spd="slow">
    <p:strips/>
  </p:transition>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85728"/>
            <a:ext cx="8229600" cy="6429420"/>
          </a:xfrm>
        </p:spPr>
        <p:txBody>
          <a:bodyPr>
            <a:normAutofit fontScale="70000" lnSpcReduction="20000"/>
          </a:bodyPr>
          <a:lstStyle/>
          <a:p>
            <a:pPr marL="358775" indent="-358775">
              <a:lnSpc>
                <a:spcPct val="170000"/>
              </a:lnSpc>
              <a:buFont typeface="+mj-lt"/>
              <a:buAutoNum type="arabicPeriod"/>
            </a:pPr>
            <a:r>
              <a:rPr lang="fa-IR" dirty="0" smtClean="0"/>
              <a:t>آثار زیان بار خودپسندی </a:t>
            </a:r>
            <a:endParaRPr lang="en-US" dirty="0" smtClean="0"/>
          </a:p>
          <a:p>
            <a:pPr marL="358775" lvl="0" indent="-358775">
              <a:lnSpc>
                <a:spcPct val="170000"/>
              </a:lnSpc>
              <a:buFont typeface="+mj-lt"/>
              <a:buAutoNum type="arabicPeriod"/>
            </a:pPr>
            <a:r>
              <a:rPr lang="fa-IR" dirty="0" smtClean="0"/>
              <a:t>خودپسندی منشأ کبر یعنی خود بزرگ تر بینی است و اصولاً کبر بدون خود بینی امکان تحقق ندارد.</a:t>
            </a:r>
            <a:endParaRPr lang="en-US" dirty="0" smtClean="0"/>
          </a:p>
          <a:p>
            <a:pPr marL="358775" lvl="0" indent="-358775">
              <a:lnSpc>
                <a:spcPct val="170000"/>
              </a:lnSpc>
              <a:buFont typeface="+mj-lt"/>
              <a:buAutoNum type="arabicPeriod"/>
            </a:pPr>
            <a:r>
              <a:rPr lang="fa-IR" dirty="0" smtClean="0"/>
              <a:t>خودبینی موجب فراموش گناهان است و اگر ایشان متوجه برخی از گناهان خود هم باشد آنها را کوچک و بخشوده شمرده و درصدد جبران آنها بر نمی آید.</a:t>
            </a:r>
            <a:endParaRPr lang="en-US" dirty="0" smtClean="0"/>
          </a:p>
          <a:p>
            <a:pPr marL="358775" lvl="0" indent="-358775">
              <a:lnSpc>
                <a:spcPct val="170000"/>
              </a:lnSpc>
              <a:buFont typeface="+mj-lt"/>
              <a:buAutoNum type="arabicPeriod"/>
            </a:pPr>
            <a:r>
              <a:rPr lang="fa-IR" dirty="0" smtClean="0"/>
              <a:t>فرد خودپسند در مراحل بالای خودبینی برای خود در نزد خداوند مکان و منزلتی قائل است و در نتیجه خود را در نوعی امنیت و مصونیت می بیند از این رو درصدد وارسی اعمال خود و رفع نقایص آن بر نمی آید و در نهایت اعمال خویش را ضایع می کند.</a:t>
            </a:r>
            <a:endParaRPr lang="en-US" dirty="0" smtClean="0"/>
          </a:p>
          <a:p>
            <a:pPr marL="358775" lvl="0" indent="-358775">
              <a:lnSpc>
                <a:spcPct val="170000"/>
              </a:lnSpc>
              <a:buFont typeface="+mj-lt"/>
              <a:buAutoNum type="arabicPeriod"/>
            </a:pPr>
            <a:r>
              <a:rPr lang="fa-IR" dirty="0" smtClean="0"/>
              <a:t>شخص خودپسند چون نوعی مطالبات از خداوند برای خود انتظار دارد، سپاس و قدرشناسی را وظیفه ی خود نمی داند و نسبت به نعمت های الهی ناسپاس و قدر ناشناس خواهد بود.</a:t>
            </a:r>
            <a:endParaRPr lang="en-US" dirty="0" smtClean="0"/>
          </a:p>
          <a:p>
            <a:pPr marL="358775" indent="-358775">
              <a:lnSpc>
                <a:spcPct val="170000"/>
              </a:lnSpc>
              <a:buFont typeface="+mj-lt"/>
              <a:buAutoNum type="arabicPeriod"/>
            </a:pPr>
            <a:endParaRPr lang="fa-IR" dirty="0"/>
          </a:p>
        </p:txBody>
      </p:sp>
    </p:spTree>
  </p:cSld>
  <p:clrMapOvr>
    <a:masterClrMapping/>
  </p:clrMapOvr>
  <p:transition spd="slow">
    <p:strips/>
  </p:transition>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14290"/>
            <a:ext cx="8229600" cy="6143668"/>
          </a:xfrm>
        </p:spPr>
        <p:txBody>
          <a:bodyPr>
            <a:normAutofit fontScale="92500" lnSpcReduction="10000"/>
          </a:bodyPr>
          <a:lstStyle/>
          <a:p>
            <a:pPr marL="358775" lvl="0" indent="-358775">
              <a:lnSpc>
                <a:spcPct val="150000"/>
              </a:lnSpc>
              <a:buFont typeface="+mj-lt"/>
              <a:buAutoNum type="arabicPeriod"/>
            </a:pPr>
            <a:r>
              <a:rPr lang="fa-IR" dirty="0" smtClean="0"/>
              <a:t>شخص خودبین چون از وضعیت خود راضی و خشنود است، احساس ضعف و نیاز نمی کند و در نتیجه هرگز خود را محتاج پرسش و مشورت نم یداند.</a:t>
            </a:r>
            <a:endParaRPr lang="en-US" dirty="0" smtClean="0"/>
          </a:p>
          <a:p>
            <a:pPr marL="358775" lvl="0" indent="-358775">
              <a:lnSpc>
                <a:spcPct val="150000"/>
              </a:lnSpc>
              <a:buFont typeface="+mj-lt"/>
              <a:buAutoNum type="arabicPeriod"/>
            </a:pPr>
            <a:r>
              <a:rPr lang="fa-IR" dirty="0" smtClean="0"/>
              <a:t>خودپسند چون کاستی و خدشه ای از خود نمی بیند خود را بی نیاز از نصیحت و خیر خواهی دیگران دانسته توجهی به نصایح آنان نمی کند.</a:t>
            </a:r>
            <a:endParaRPr lang="en-US" dirty="0" smtClean="0"/>
          </a:p>
          <a:p>
            <a:pPr marL="358775" lvl="0" indent="-358775">
              <a:lnSpc>
                <a:spcPct val="150000"/>
              </a:lnSpc>
              <a:buFont typeface="+mj-lt"/>
              <a:buAutoNum type="arabicPeriod"/>
            </a:pPr>
            <a:r>
              <a:rPr lang="fa-IR" dirty="0" smtClean="0"/>
              <a:t>خودستایی یکی دیگر از آثار خودپسندی است. خودبین در هر فرصتی زبان به ستایش خویش می گشاید و از هر آن چه مربوط به اوست به نیکی یاد می کند.</a:t>
            </a:r>
            <a:endParaRPr lang="en-US" dirty="0" smtClean="0"/>
          </a:p>
          <a:p>
            <a:pPr marL="358775" indent="-358775">
              <a:lnSpc>
                <a:spcPct val="150000"/>
              </a:lnSpc>
              <a:buFont typeface="+mj-lt"/>
              <a:buAutoNum type="arabicPeriod"/>
            </a:pPr>
            <a:endParaRPr lang="fa-IR" dirty="0"/>
          </a:p>
        </p:txBody>
      </p:sp>
    </p:spTree>
  </p:cSld>
  <p:clrMapOvr>
    <a:masterClrMapping/>
  </p:clrMapOvr>
  <p:transition spd="slow">
    <p:strips/>
  </p:transition>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00042"/>
            <a:ext cx="8229600" cy="5857916"/>
          </a:xfrm>
        </p:spPr>
        <p:txBody>
          <a:bodyPr>
            <a:normAutofit fontScale="62500" lnSpcReduction="20000"/>
          </a:bodyPr>
          <a:lstStyle/>
          <a:p>
            <a:pPr marL="0" indent="0">
              <a:lnSpc>
                <a:spcPct val="170000"/>
              </a:lnSpc>
              <a:buNone/>
            </a:pPr>
            <a:r>
              <a:rPr lang="fa-IR" dirty="0" smtClean="0"/>
              <a:t>درمان خودپسندی:</a:t>
            </a:r>
            <a:endParaRPr lang="en-US" dirty="0" smtClean="0"/>
          </a:p>
          <a:p>
            <a:pPr marL="0" indent="0">
              <a:lnSpc>
                <a:spcPct val="170000"/>
              </a:lnSpc>
              <a:buNone/>
            </a:pPr>
            <a:r>
              <a:rPr lang="fa-IR" dirty="0" smtClean="0"/>
              <a:t>درمان هر دردی به زدودن علل و اسباب آن است. بنابراین کسی که به جمال و صحت جسم خویش مغرور است باید در آغاز پیدایش خویش و انجام آن اندیشه کند و بداند که آنچه دارد چقدر سریع الزوال و فانی است. صاحب قدرت باید بداند که همه ی آنچه که دارد با بیماری یک روزه نابود خواهد شد و هر لحظه ممکن است که خداوند آن چه به او داده بازستاند.</a:t>
            </a:r>
            <a:endParaRPr lang="en-US" dirty="0" smtClean="0"/>
          </a:p>
          <a:p>
            <a:pPr marL="0" indent="0">
              <a:lnSpc>
                <a:spcPct val="170000"/>
              </a:lnSpc>
              <a:buNone/>
            </a:pPr>
            <a:r>
              <a:rPr lang="fa-IR" dirty="0" smtClean="0"/>
              <a:t>غرور یعنی اطمینان و آرامش قلب نسبت به آنچه که با هوای نفس موافق بوده و طبیعت انسان به آن تمایل داشته باشد. منشأ این گرایش جهالت یا وسوسه های شیطانی است. بنابراین کسی که بر اساس اوهام و شبهات خویشتن را بر خیر و صلاح می داند. در واقع فریب خورده و مغرور گشته است و ارزیابی درسی از خود و کار خود ندارد. مانند آن کسی که از راه حرام مالی بدست آورد و آن را در راه های خیر از قبیل ساختن مسجد و مدرسه و سیر کردن گرسنگان مصرف نماید. به این خیال و اطمینان که در راه خیر و سعادت گام بر می دارد، حال آنکه فریب خورد و مغرور است.</a:t>
            </a:r>
            <a:endParaRPr lang="en-US" dirty="0" smtClean="0"/>
          </a:p>
          <a:p>
            <a:pPr marL="0" indent="0">
              <a:lnSpc>
                <a:spcPct val="170000"/>
              </a:lnSpc>
              <a:buNone/>
            </a:pPr>
            <a:endParaRPr lang="fa-IR" dirty="0"/>
          </a:p>
        </p:txBody>
      </p:sp>
    </p:spTree>
  </p:cSld>
  <p:clrMapOvr>
    <a:masterClrMapping/>
  </p:clrMapOvr>
  <p:transition spd="slow">
    <p:strips/>
  </p:transition>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28596" y="1071546"/>
            <a:ext cx="8229600" cy="4525963"/>
          </a:xfrm>
        </p:spPr>
        <p:txBody>
          <a:bodyPr>
            <a:normAutofit lnSpcReduction="10000"/>
          </a:bodyPr>
          <a:lstStyle/>
          <a:p>
            <a:pPr marL="0" indent="0">
              <a:lnSpc>
                <a:spcPct val="150000"/>
              </a:lnSpc>
              <a:buNone/>
            </a:pPr>
            <a:r>
              <a:rPr lang="fa-IR" dirty="0" smtClean="0"/>
              <a:t>دو رکن اساسی غرور:</a:t>
            </a:r>
            <a:endParaRPr lang="en-US" dirty="0" smtClean="0"/>
          </a:p>
          <a:p>
            <a:pPr marL="0" lvl="0" indent="0">
              <a:lnSpc>
                <a:spcPct val="150000"/>
              </a:lnSpc>
              <a:buNone/>
            </a:pPr>
            <a:r>
              <a:rPr lang="fa-IR" dirty="0" smtClean="0"/>
              <a:t>جهل مرکب: یعنی اعتقاد قلبی به اینکه عملاو خیر و صالح است و در حالی که در واقع چنین نیست.</a:t>
            </a:r>
            <a:endParaRPr lang="en-US" dirty="0" smtClean="0"/>
          </a:p>
          <a:p>
            <a:pPr marL="0" lvl="0" indent="0">
              <a:lnSpc>
                <a:spcPct val="150000"/>
              </a:lnSpc>
              <a:buNone/>
            </a:pPr>
            <a:r>
              <a:rPr lang="fa-IR" dirty="0" smtClean="0"/>
              <a:t>بر خلاف آنچه در ظاره ادعا می شود، منشأ و انگیزه ی اصلی فرد نه ؟؟؟ و سعادت، بلکه حب شهواب و پیروی از غضب و انتقام جویی است.</a:t>
            </a:r>
            <a:endParaRPr lang="en-US" dirty="0" smtClean="0"/>
          </a:p>
          <a:p>
            <a:pPr marL="0" indent="0">
              <a:lnSpc>
                <a:spcPct val="150000"/>
              </a:lnSpc>
              <a:buNone/>
            </a:pPr>
            <a:endParaRPr lang="fa-IR" dirty="0"/>
          </a:p>
        </p:txBody>
      </p:sp>
    </p:spTree>
  </p:cSld>
  <p:clrMapOvr>
    <a:masterClrMapping/>
  </p:clrMapOvr>
  <p:transition spd="slow">
    <p:strips/>
  </p:transition>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00042"/>
            <a:ext cx="8229600" cy="6215106"/>
          </a:xfrm>
        </p:spPr>
        <p:txBody>
          <a:bodyPr>
            <a:normAutofit fontScale="70000" lnSpcReduction="20000"/>
          </a:bodyPr>
          <a:lstStyle/>
          <a:p>
            <a:pPr marL="0" indent="0">
              <a:lnSpc>
                <a:spcPct val="170000"/>
              </a:lnSpc>
              <a:buNone/>
            </a:pPr>
            <a:r>
              <a:rPr lang="fa-IR" dirty="0" smtClean="0"/>
              <a:t>عمده ترین گروه هایی که در معرض غرورند:</a:t>
            </a:r>
            <a:endParaRPr lang="en-US" dirty="0" smtClean="0"/>
          </a:p>
          <a:p>
            <a:pPr marL="0" indent="0">
              <a:lnSpc>
                <a:spcPct val="170000"/>
              </a:lnSpc>
              <a:buNone/>
            </a:pPr>
            <a:r>
              <a:rPr lang="fa-IR" dirty="0" smtClean="0"/>
              <a:t>الف) کافران: زیرا مغتقدند که نقد دنیا بهتر از نسیه ی آخرت است و همچنین لذات یقینی دنیا بهتر از لذت های موعود اخروی می باشد.</a:t>
            </a:r>
            <a:endParaRPr lang="en-US" dirty="0" smtClean="0"/>
          </a:p>
          <a:p>
            <a:pPr marL="0" indent="0">
              <a:lnSpc>
                <a:spcPct val="170000"/>
              </a:lnSpc>
              <a:buNone/>
            </a:pPr>
            <a:r>
              <a:rPr lang="fa-IR" dirty="0" smtClean="0"/>
              <a:t>ب) مومنان گناهکار و فاسق: زیرا به این بهانه که خداوند بزرکوار و دارای رحمت گسترده است، گناهان  آنان در کنار مهر و عقو او ناچیز بوده و قطعاً مشمول بخشش خداوند قرار گرفت.</a:t>
            </a:r>
            <a:endParaRPr lang="en-US" dirty="0" smtClean="0"/>
          </a:p>
          <a:p>
            <a:pPr marL="0" indent="0">
              <a:lnSpc>
                <a:spcPct val="170000"/>
              </a:lnSpc>
              <a:buNone/>
            </a:pPr>
            <a:r>
              <a:rPr lang="fa-IR" dirty="0" smtClean="0"/>
              <a:t>ج) عالمان: چون ممکن است تصور کنند که دانش و آگاهی، موجب رستگاری است و در نتیجه درصدد عمل کردن به علم خویش بر نیایند.</a:t>
            </a:r>
            <a:endParaRPr lang="en-US" dirty="0" smtClean="0"/>
          </a:p>
          <a:p>
            <a:pPr marL="0" indent="0">
              <a:lnSpc>
                <a:spcPct val="170000"/>
              </a:lnSpc>
              <a:buNone/>
            </a:pPr>
            <a:r>
              <a:rPr lang="fa-IR" dirty="0" smtClean="0"/>
              <a:t>و) واعظان و مبلغان: زیرا شاید گمان کنند که نیت آنان هدایت مردم است در حالی که در پی ازضای نفس خویش اند، و در این راه از نسبت دادن امور خلاف واقع به دین ابایی نکنند.</a:t>
            </a:r>
            <a:endParaRPr lang="en-US" dirty="0" smtClean="0"/>
          </a:p>
          <a:p>
            <a:pPr marL="0" indent="0">
              <a:lnSpc>
                <a:spcPct val="170000"/>
              </a:lnSpc>
              <a:buNone/>
            </a:pPr>
            <a:endParaRPr lang="fa-IR" dirty="0"/>
          </a:p>
        </p:txBody>
      </p:sp>
    </p:spTree>
  </p:cSld>
  <p:clrMapOvr>
    <a:masterClrMapping/>
  </p:clrMapOvr>
  <p:transition spd="slow">
    <p:strips/>
  </p:transition>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85728"/>
            <a:ext cx="8229600" cy="6286544"/>
          </a:xfrm>
        </p:spPr>
        <p:txBody>
          <a:bodyPr>
            <a:normAutofit fontScale="92500" lnSpcReduction="20000"/>
          </a:bodyPr>
          <a:lstStyle/>
          <a:p>
            <a:pPr marL="0" indent="0">
              <a:lnSpc>
                <a:spcPct val="150000"/>
              </a:lnSpc>
              <a:buNone/>
            </a:pPr>
            <a:r>
              <a:rPr lang="fa-IR" dirty="0" smtClean="0"/>
              <a:t>هـ) اهل عبادت و عمل: چون ممکن است، در واقع در پی ریا و خودنمایی باشند ولی تصور کنند که انگیزه ی آنان کسب رضایت پروردگار و تقرب معنوی است.</a:t>
            </a:r>
            <a:endParaRPr lang="en-US" dirty="0" smtClean="0"/>
          </a:p>
          <a:p>
            <a:pPr marL="0" indent="0">
              <a:lnSpc>
                <a:spcPct val="150000"/>
              </a:lnSpc>
              <a:buNone/>
            </a:pPr>
            <a:r>
              <a:rPr lang="fa-IR" dirty="0" smtClean="0"/>
              <a:t>و) مدعیان عرفان: زیرا شاید تصور کنند که به صرف پوشیدن لباس اهل معرفت و به کار بردن اصطلاحات ایشان بدون اینکه حقیقت و باطن خود را تغییر دهد و به سعادت و حقیقت دست یافته اند.</a:t>
            </a:r>
            <a:endParaRPr lang="en-US" dirty="0" smtClean="0"/>
          </a:p>
          <a:p>
            <a:pPr marL="0" indent="0">
              <a:lnSpc>
                <a:spcPct val="150000"/>
              </a:lnSpc>
              <a:buNone/>
            </a:pPr>
            <a:r>
              <a:rPr lang="fa-IR" dirty="0" smtClean="0"/>
              <a:t>ز) اغنیاء و ثروتمندان: زیرا گاهی با تحصیل از مجاری حرام و مصرف آن در راه های خیر به منظور نشان دادن به مردم به سعات خویش دلخوش اند.</a:t>
            </a:r>
            <a:endParaRPr lang="en-US" dirty="0"/>
          </a:p>
        </p:txBody>
      </p:sp>
    </p:spTree>
  </p:cSld>
  <p:clrMapOvr>
    <a:masterClrMapping/>
  </p:clrMapOvr>
  <p:transition spd="slow">
    <p:strips/>
  </p:transition>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28604"/>
            <a:ext cx="8229600" cy="6000792"/>
          </a:xfrm>
        </p:spPr>
        <p:txBody>
          <a:bodyPr>
            <a:normAutofit fontScale="55000" lnSpcReduction="20000"/>
          </a:bodyPr>
          <a:lstStyle/>
          <a:p>
            <a:pPr marL="0" indent="0">
              <a:lnSpc>
                <a:spcPct val="170000"/>
              </a:lnSpc>
              <a:buNone/>
            </a:pPr>
            <a:r>
              <a:rPr lang="fa-IR" dirty="0" smtClean="0"/>
              <a:t>تواضع:</a:t>
            </a:r>
            <a:endParaRPr lang="en-US" dirty="0" smtClean="0"/>
          </a:p>
          <a:p>
            <a:pPr marL="0" indent="0">
              <a:lnSpc>
                <a:spcPct val="170000"/>
              </a:lnSpc>
              <a:buNone/>
            </a:pPr>
            <a:r>
              <a:rPr lang="fa-IR" dirty="0" smtClean="0"/>
              <a:t>مفهوم آن است که انسان در مقایسه با دیگران برای خویش امتیاز و برتری قایل نشود وجود چنین حالتی در فرد باعث می شود که دیگران را بزرگ و گرامی بدارد.</a:t>
            </a:r>
            <a:endParaRPr lang="en-US" dirty="0" smtClean="0"/>
          </a:p>
          <a:p>
            <a:pPr marL="0" indent="0">
              <a:lnSpc>
                <a:spcPct val="170000"/>
              </a:lnSpc>
              <a:buNone/>
            </a:pPr>
            <a:r>
              <a:rPr lang="fa-IR" dirty="0" smtClean="0"/>
              <a:t>ارزش تواضع:</a:t>
            </a:r>
            <a:endParaRPr lang="en-US" dirty="0" smtClean="0"/>
          </a:p>
          <a:p>
            <a:pPr marL="0" indent="0">
              <a:lnSpc>
                <a:spcPct val="170000"/>
              </a:lnSpc>
              <a:buNone/>
            </a:pPr>
            <a:r>
              <a:rPr lang="fa-IR" dirty="0" smtClean="0"/>
              <a:t>خداوند در قرآن تواضع و فروتنی را از ویژگی های واقعی مومن خود می داند و می فرماید: پویندگان خدای رحمان کسانی هستند که بر روی زمین به نرمی گام بر می دارند و آن گاه که ؟؟؟ ایشان را خطاب کنند به ملایمت پاسخ می دهند.</a:t>
            </a:r>
            <a:endParaRPr lang="en-US" dirty="0" smtClean="0"/>
          </a:p>
          <a:p>
            <a:pPr marL="0" indent="0">
              <a:lnSpc>
                <a:spcPct val="170000"/>
              </a:lnSpc>
              <a:buNone/>
            </a:pPr>
            <a:r>
              <a:rPr lang="fa-IR" dirty="0" smtClean="0"/>
              <a:t>در برخی از روایات نشانه هایی برای شخص متواضع بیان شده است.</a:t>
            </a:r>
            <a:endParaRPr lang="en-US" dirty="0" smtClean="0"/>
          </a:p>
          <a:p>
            <a:pPr marL="514350" lvl="0" indent="-514350">
              <a:lnSpc>
                <a:spcPct val="170000"/>
              </a:lnSpc>
              <a:buFont typeface="+mj-lt"/>
              <a:buAutoNum type="arabicPeriod"/>
            </a:pPr>
            <a:r>
              <a:rPr lang="fa-IR" dirty="0" smtClean="0"/>
              <a:t>شخص فروتن به نشستن در پاسسن مجلس رضایت می دهد.</a:t>
            </a:r>
            <a:endParaRPr lang="en-US" dirty="0" smtClean="0"/>
          </a:p>
          <a:p>
            <a:pPr marL="514350" lvl="0" indent="-514350">
              <a:lnSpc>
                <a:spcPct val="170000"/>
              </a:lnSpc>
              <a:buFont typeface="+mj-lt"/>
              <a:buAutoNum type="arabicPeriod"/>
            </a:pPr>
            <a:r>
              <a:rPr lang="fa-IR" dirty="0" smtClean="0"/>
              <a:t>فرد متواضع در سلام کردن از دیگران پیشی می گیرد.</a:t>
            </a:r>
            <a:endParaRPr lang="en-US" dirty="0" smtClean="0"/>
          </a:p>
          <a:p>
            <a:pPr marL="514350" lvl="0" indent="-514350">
              <a:lnSpc>
                <a:spcPct val="170000"/>
              </a:lnSpc>
              <a:buFont typeface="+mj-lt"/>
              <a:buAutoNum type="arabicPeriod"/>
            </a:pPr>
            <a:r>
              <a:rPr lang="fa-IR" dirty="0" smtClean="0"/>
              <a:t>از مجادله خودداری می کند اگر چه حق با او باشد.</a:t>
            </a:r>
            <a:endParaRPr lang="en-US" dirty="0" smtClean="0"/>
          </a:p>
          <a:p>
            <a:pPr marL="514350" lvl="0" indent="-514350">
              <a:lnSpc>
                <a:spcPct val="170000"/>
              </a:lnSpc>
              <a:buFont typeface="+mj-lt"/>
              <a:buAutoNum type="arabicPeriod"/>
            </a:pPr>
            <a:r>
              <a:rPr lang="fa-IR" dirty="0" smtClean="0"/>
              <a:t>دوست ندارد که او را به پرهیزکاری ؟؟؟.</a:t>
            </a:r>
            <a:endParaRPr lang="en-US" dirty="0" smtClean="0"/>
          </a:p>
          <a:p>
            <a:pPr marL="0" indent="0">
              <a:lnSpc>
                <a:spcPct val="170000"/>
              </a:lnSpc>
              <a:buNone/>
            </a:pPr>
            <a:endParaRPr lang="fa-IR" dirty="0"/>
          </a:p>
        </p:txBody>
      </p:sp>
    </p:spTree>
  </p:cSld>
  <p:clrMapOvr>
    <a:masterClrMapping/>
  </p:clrMapOvr>
  <p:transition spd="slow">
    <p:strips/>
  </p:transition>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57166"/>
            <a:ext cx="8229600" cy="6143668"/>
          </a:xfrm>
        </p:spPr>
        <p:txBody>
          <a:bodyPr>
            <a:normAutofit fontScale="55000" lnSpcReduction="20000"/>
          </a:bodyPr>
          <a:lstStyle/>
          <a:p>
            <a:pPr marL="0" indent="0">
              <a:lnSpc>
                <a:spcPct val="170000"/>
              </a:lnSpc>
              <a:buNone/>
            </a:pPr>
            <a:r>
              <a:rPr lang="fa-IR" dirty="0" smtClean="0"/>
              <a:t>سه مانع فروتنی:</a:t>
            </a:r>
            <a:endParaRPr lang="en-US" dirty="0" smtClean="0"/>
          </a:p>
          <a:p>
            <a:pPr marL="0" indent="0">
              <a:lnSpc>
                <a:spcPct val="170000"/>
              </a:lnSpc>
              <a:buNone/>
            </a:pPr>
            <a:r>
              <a:rPr lang="fa-IR" dirty="0" smtClean="0"/>
              <a:t>کبر ـ تکبر ـ تفاخر ـ عصبیت ـ سرکشی ـ ذلت</a:t>
            </a:r>
            <a:endParaRPr lang="en-US" dirty="0" smtClean="0"/>
          </a:p>
          <a:p>
            <a:pPr marL="0" indent="0">
              <a:lnSpc>
                <a:spcPct val="170000"/>
              </a:lnSpc>
              <a:buNone/>
            </a:pPr>
            <a:r>
              <a:rPr lang="fa-IR" dirty="0" smtClean="0"/>
              <a:t>مفهوم و ماهیت کبر:</a:t>
            </a:r>
            <a:endParaRPr lang="en-US" dirty="0" smtClean="0"/>
          </a:p>
          <a:p>
            <a:pPr marL="0" indent="0">
              <a:lnSpc>
                <a:spcPct val="170000"/>
              </a:lnSpc>
              <a:buNone/>
            </a:pPr>
            <a:r>
              <a:rPr lang="fa-IR" dirty="0" smtClean="0"/>
              <a:t>کبر آن است که انسان در نتیجه ی عجب و خودپسندی در مقام مقایسه خود را برتر از دیگران بپندارد خود بزرگ بینی هرگاه فقط به عنوان حالتی در درون و باطن انسان وجود داشته باشد به آن کبر می گویند ولی اگر در اعمال و رفتار خارجی ظاهر گردد به تکبر یاد می کنند. </a:t>
            </a:r>
            <a:endParaRPr lang="en-US" dirty="0" smtClean="0"/>
          </a:p>
          <a:p>
            <a:pPr marL="0" indent="0">
              <a:lnSpc>
                <a:spcPct val="170000"/>
              </a:lnSpc>
              <a:buNone/>
            </a:pPr>
            <a:r>
              <a:rPr lang="fa-IR" dirty="0" smtClean="0"/>
              <a:t>کبر و نخوت:</a:t>
            </a:r>
            <a:endParaRPr lang="en-US" dirty="0" smtClean="0"/>
          </a:p>
          <a:p>
            <a:pPr marL="0" indent="0">
              <a:lnSpc>
                <a:spcPct val="170000"/>
              </a:lnSpc>
              <a:buNone/>
            </a:pPr>
            <a:r>
              <a:rPr lang="fa-IR" dirty="0" smtClean="0"/>
              <a:t>یکی دیگر از آثار شوم غلبه خودخواهی این است که وقتی انسان امیتازی هر چند کوچک و موفقیتی هر چند ناچیز بدست می آورد، دست خوش غرور و نخوت شده، خویشتن را برتر از دیگران می پندارد شاید کمتر کسی را بتوان در جامعه پیدا کرد که تغییر شرایط مادی و بدست آوردن ثروت و جاه و مقام، تغییری در حال درونی او به وجود نیاورد و آثار آزار دهنده ی غرور و احساس برتری به وجود آمده در او، هر بیننده ی حساسی را نیازارد. این تغییرات روحی در بعضی افراد چنان عمیق است که به سرعت منتهی به تحلیل رفتن شخصیت آنها شده باعث سقوط آنان از عوالم انسانی می گردد.</a:t>
            </a:r>
            <a:endParaRPr lang="en-US" dirty="0" smtClean="0"/>
          </a:p>
          <a:p>
            <a:pPr marL="0" indent="0">
              <a:lnSpc>
                <a:spcPct val="170000"/>
              </a:lnSpc>
              <a:buNone/>
            </a:pPr>
            <a:endParaRPr lang="fa-IR" dirty="0"/>
          </a:p>
        </p:txBody>
      </p:sp>
    </p:spTree>
  </p:cSld>
  <p:clrMapOvr>
    <a:masterClrMapping/>
  </p:clrMapOvr>
  <p:transition spd="slow">
    <p:strips/>
  </p:transition>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57166"/>
            <a:ext cx="8229600" cy="6143668"/>
          </a:xfrm>
        </p:spPr>
        <p:txBody>
          <a:bodyPr>
            <a:normAutofit fontScale="70000" lnSpcReduction="20000"/>
          </a:bodyPr>
          <a:lstStyle/>
          <a:p>
            <a:pPr marL="0" indent="0">
              <a:buNone/>
            </a:pPr>
            <a:r>
              <a:rPr lang="fa-IR" dirty="0" smtClean="0"/>
              <a:t>چه بسا که انسان صاحب فضیلتی شود یا آن فضیلت به طور موروثی و خدادادی در اختیار او قرار گیرد. اما با دخالت نفس همان امتیاز سبب خودپسندی و رضایت از خود می شود، فرد را مغلوب و مقهور آن فضیلت می گرداند.</a:t>
            </a:r>
            <a:endParaRPr lang="en-US" dirty="0" smtClean="0"/>
          </a:p>
          <a:p>
            <a:pPr marL="0" indent="0">
              <a:buNone/>
            </a:pPr>
            <a:r>
              <a:rPr lang="fa-IR" dirty="0" smtClean="0"/>
              <a:t>در این صورت است که شخص همواره به دنبال فرصتی می گردد که امیتاز و فضیلت خود را به رخ دیگران بکشد و به هر حال دیگران را به نحوی از وجود آن آگاه گرداند و از طریق عرضه ی فضیلت و ارائه ی امتیاز خود، حس خودنمایی خویش را ارضا کند.</a:t>
            </a:r>
            <a:endParaRPr lang="en-US" dirty="0" smtClean="0"/>
          </a:p>
          <a:p>
            <a:pPr marL="0" indent="0">
              <a:buNone/>
            </a:pPr>
            <a:r>
              <a:rPr lang="fa-IR" dirty="0" smtClean="0"/>
              <a:t>غرور علمی:</a:t>
            </a:r>
            <a:endParaRPr lang="en-US" dirty="0" smtClean="0"/>
          </a:p>
          <a:p>
            <a:pPr marL="0" indent="0">
              <a:buNone/>
            </a:pPr>
            <a:r>
              <a:rPr lang="fa-IR" dirty="0" smtClean="0"/>
              <a:t>یکی از آفات مهمی که غالباً دامن جویندگان علم را می گیرد و سرچشمه ی بسیاری از فسادها می شود، غرور علمی است. این آفات چنان عظیم است که اغلب رهایی از چنگ آن حتی از مجاهدات معمولی امکان پذیر نیست و لذا کمتر صاحب علمی یافت می شود که به نحوی گرفتار این بلا نباشد. اگر برای انسان های عادی و عامی بزرگتری حایل، شهوات و نفساینات و زرق و برق دنیاست و گرفتاری آنها بیش تر در این مرحله است و به مراحل دیگر نمی رشد در مورد معما و صاحبان علم و دانش آنها که تا حدی از قید زرق و برق دنیا رسته و به مراتبی از زهد و بی رغبتی به مادیات رسیده اند بزرگترین و سنگین ترین حجاب همانا غرور حاصله از مشاهده ی علم و دانش خویش است و کیست که بتواند در عالم علم به مراتب و مراحلی برسد اما بر خودبینی و خودپسندی و کبر او افزوده نشود و خویشتن را برتر از دیگران احساس کنند آفت غرور و غلبه ی کبر و نخوت سبب می شود که علم عالم در حکم دنیای او و محفوظاتش در حکم دام او درآیند چنان علمی است که پیامبر اکرم (ص) از آن به حجاب اکبر تعبیر فرمود. </a:t>
            </a:r>
            <a:endParaRPr lang="en-US" dirty="0" smtClean="0"/>
          </a:p>
          <a:p>
            <a:pPr marL="0" indent="0">
              <a:buNone/>
            </a:pPr>
            <a:endParaRPr lang="fa-IR" dirty="0"/>
          </a:p>
        </p:txBody>
      </p:sp>
    </p:spTree>
  </p:cSld>
  <p:clrMapOvr>
    <a:masterClrMapping/>
  </p:clrMapOvr>
  <p:transition spd="slow">
    <p:strips/>
  </p:transition>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85728"/>
            <a:ext cx="8229600" cy="5840435"/>
          </a:xfrm>
        </p:spPr>
        <p:txBody>
          <a:bodyPr>
            <a:normAutofit fontScale="85000" lnSpcReduction="20000"/>
          </a:bodyPr>
          <a:lstStyle/>
          <a:p>
            <a:pPr marL="0" indent="0">
              <a:buNone/>
            </a:pPr>
            <a:r>
              <a:rPr lang="fa-IR" dirty="0" smtClean="0"/>
              <a:t>این آفت تنها مخصوص کسانی که علوم غیر دینی می آموزند نیست، بلکه حتی ممکن است کسانی هم که به تحقیق علم دین و فراگیری آیات و روایات و عناوین مقدسه و علم توحید و اخلاق می پردازند با جدی نگرفتن مسأله مبارزه با نفس دچار چنین حجابی می گردند و تمامی زحماتشان را در تحصیل آن علوم نقش بر آب نمایند تا آنجا که دنیا را در حالی ترک کنند که از آن همه رنج و زحمت جز ظلمت ؟؟؟ عایدشان نگردد. </a:t>
            </a:r>
            <a:endParaRPr lang="en-US" dirty="0" smtClean="0"/>
          </a:p>
          <a:p>
            <a:pPr marL="0" indent="0">
              <a:buNone/>
            </a:pPr>
            <a:r>
              <a:rPr lang="fa-IR" dirty="0" smtClean="0"/>
              <a:t>غرور تقدس:</a:t>
            </a:r>
            <a:endParaRPr lang="en-US" dirty="0" smtClean="0"/>
          </a:p>
          <a:p>
            <a:pPr marL="0" indent="0">
              <a:buNone/>
            </a:pPr>
            <a:r>
              <a:rPr lang="fa-IR" dirty="0" smtClean="0"/>
              <a:t>حساسیت حیرت انگیز مسأله ی خودخواهی زمانی روشن می شود که بدانیم حتی عبادت و تقوی ممکن است سبب تقویت خودخواهی و پیدایش کبر و نخوت شوند و انسان را مطرود درگاه الهی گردانند، آری اگر انسان به موقع به تربیت اصولی نفس بپردازد و ضعف های موجود در شخصیت خود را به موقع شناسایی و برطرف نکند ممکن است در مراحلی به خاطر پاره ای طاعات و عبادات ظاهری یا فداکاری در راه دین، خویشتن را در پیشگاه الهی صاحب مقام و منزلتی بداند و از این راه، خودخواهی و احساس برتری بر او غلبه کند.</a:t>
            </a:r>
            <a:endParaRPr lang="en-US" dirty="0" smtClean="0"/>
          </a:p>
          <a:p>
            <a:pPr marL="0" indent="0">
              <a:buNone/>
            </a:pPr>
            <a:endParaRPr lang="fa-IR" dirty="0"/>
          </a:p>
        </p:txBody>
      </p:sp>
    </p:spTree>
  </p:cSld>
  <p:clrMapOvr>
    <a:masterClrMapping/>
  </p:clrMapOvr>
  <p:transition spd="slow">
    <p:strips/>
  </p:transition>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28604"/>
            <a:ext cx="8229600" cy="5697559"/>
          </a:xfrm>
        </p:spPr>
        <p:txBody>
          <a:bodyPr>
            <a:normAutofit fontScale="92500" lnSpcReduction="10000"/>
          </a:bodyPr>
          <a:lstStyle/>
          <a:p>
            <a:pPr marL="0" indent="0">
              <a:buNone/>
            </a:pPr>
            <a:r>
              <a:rPr lang="fa-IR" dirty="0" smtClean="0"/>
              <a:t>قرآن ماجرای ابلیس و چگونگی رانده شدن او را از درگاه الهی بیان می کند و از آن نتایج بسیار مهمی می گیرد که توجه به آنها در سرنوشت مومنین نقش به سزایی دارد، به فرمودۀ امام علی (ع) در نهج البلاغه، مدت شش هزار سال در درگاه الهی بندگی کرده است. همین بنده ی خالص درگاه الهی، چون آزمایش الهی فرا رسید و مأمور به خضوع در برابر آدم (ع) شده به جهت احساس برتری از این فرمان الهی سرپیچی کرد و از پذیرفتن حق، استکبار ورزید و همین سرکشی او را از درگاه الهی پس از شش هزار سال بندگی و عبودیت، تا ابد مطرود گردانید.</a:t>
            </a:r>
            <a:endParaRPr lang="en-US" dirty="0" smtClean="0"/>
          </a:p>
          <a:p>
            <a:pPr marL="0" indent="0">
              <a:buNone/>
            </a:pPr>
            <a:r>
              <a:rPr lang="fa-IR" dirty="0" smtClean="0"/>
              <a:t>نهج البلاغه، خطبه ی صاسعه در حدیث قدسی آمده است: ای انسان! تا زمانی که خود را بی مقدار می دانی، در نزد ما قدر و مرتبه داری و چون برای خود قدر و مقامی تصور کنی، در پیش ما بی ارزش خواهی شد.</a:t>
            </a:r>
            <a:endParaRPr lang="en-US" dirty="0" smtClean="0"/>
          </a:p>
          <a:p>
            <a:pPr marL="0" indent="0">
              <a:buNone/>
            </a:pPr>
            <a:endParaRPr lang="fa-IR" dirty="0"/>
          </a:p>
        </p:txBody>
      </p:sp>
    </p:spTree>
  </p:cSld>
  <p:clrMapOvr>
    <a:masterClrMapping/>
  </p:clrMapOvr>
  <p:transition spd="slow">
    <p:strips/>
  </p:transition>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57166"/>
            <a:ext cx="8229600" cy="6215106"/>
          </a:xfrm>
        </p:spPr>
        <p:txBody>
          <a:bodyPr>
            <a:normAutofit/>
          </a:bodyPr>
          <a:lstStyle/>
          <a:p>
            <a:pPr marL="0" indent="0">
              <a:lnSpc>
                <a:spcPct val="160000"/>
              </a:lnSpc>
              <a:buNone/>
            </a:pPr>
            <a:r>
              <a:rPr lang="fa-IR" sz="2240" dirty="0" smtClean="0"/>
              <a:t>حضرت سجاد (ع) در ضمن یکی از مناجاتهای خود می فرمایند: خدایا! مرا بر بندگی خود رام کن و عبادتم را به سبب خودپسندی تباه مساز (آمین) «صحیفه سجایده، دعای بیستم.</a:t>
            </a:r>
            <a:endParaRPr lang="en-US" sz="2240" dirty="0" smtClean="0"/>
          </a:p>
          <a:p>
            <a:pPr marL="0" indent="0">
              <a:lnSpc>
                <a:spcPct val="160000"/>
              </a:lnSpc>
              <a:buNone/>
            </a:pPr>
            <a:r>
              <a:rPr lang="fa-IR" sz="2240" dirty="0" smtClean="0"/>
              <a:t>پیامبر اکرم می فرمایند: خدای متعال به داوود فرمود: ای داوود! گناهکاران را مژده و صدیقان را بتریان، عرض کرد چونه گناهکاران را مژده دهم و صدیقان را بترسانم؟ فرمود: ای داوود! به گناهکاران مژده بده که من توبه را می پذیرم و از گناه در می گذرم و به صدیقان بین ده که مبادا به کردار خود عجب کنند و خودبین شوند، زیرا هیچ بنده ای نیست که من او را پای حساب نکشم جز آن که هلاک شود.</a:t>
            </a:r>
            <a:endParaRPr lang="en-US" sz="2240" dirty="0" smtClean="0"/>
          </a:p>
          <a:p>
            <a:pPr marL="0" indent="0">
              <a:lnSpc>
                <a:spcPct val="160000"/>
              </a:lnSpc>
              <a:buNone/>
            </a:pPr>
            <a:r>
              <a:rPr lang="fa-IR" sz="2240" dirty="0" smtClean="0"/>
              <a:t>حضرت اما محد باقر (ع) خطاب به جابر یکی از اصحاب خویش فرمود: ای جابر! خدا تو را از نقص و تقصیر بیرون نکند. «اصول کافی، کتاب ایمان و کفر».</a:t>
            </a:r>
            <a:endParaRPr lang="en-US" sz="2240" dirty="0" smtClean="0"/>
          </a:p>
          <a:p>
            <a:pPr marL="0" indent="0">
              <a:lnSpc>
                <a:spcPct val="160000"/>
              </a:lnSpc>
              <a:buNone/>
            </a:pPr>
            <a:endParaRPr lang="fa-IR" sz="2240" dirty="0"/>
          </a:p>
        </p:txBody>
      </p:sp>
    </p:spTree>
  </p:cSld>
  <p:clrMapOvr>
    <a:masterClrMapping/>
  </p:clrMapOvr>
  <p:transition spd="slow">
    <p:strips/>
  </p:transition>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85728"/>
            <a:ext cx="8229600" cy="6143668"/>
          </a:xfrm>
        </p:spPr>
        <p:txBody>
          <a:bodyPr>
            <a:normAutofit fontScale="62500" lnSpcReduction="20000"/>
          </a:bodyPr>
          <a:lstStyle/>
          <a:p>
            <a:pPr marL="0" indent="0">
              <a:lnSpc>
                <a:spcPct val="170000"/>
              </a:lnSpc>
              <a:buNone/>
            </a:pPr>
            <a:r>
              <a:rPr lang="fa-IR" dirty="0" smtClean="0"/>
              <a:t>تواضع:</a:t>
            </a:r>
            <a:endParaRPr lang="en-US" dirty="0" smtClean="0"/>
          </a:p>
          <a:p>
            <a:pPr marL="0" indent="0">
              <a:lnSpc>
                <a:spcPct val="170000"/>
              </a:lnSpc>
              <a:buNone/>
            </a:pPr>
            <a:r>
              <a:rPr lang="fa-IR" dirty="0" smtClean="0"/>
              <a:t> یکی از مهمترین صفات انسانی صفت تواضع است. جهان فرازها و نشیب ها ببیند، ناراحتی ها بکشد، ریاضتها ببیند، کارهای مشکل برخود هموار کنند، تا به قله ی کمال انسانیت برسند. کمال شما به این است که سپاهیان ؟؟؟ عظمت شما به این است که بر نفستان مسلط شوید، در برابر هر کس که باشید، در کیفیت برخوردتان با مردم برخورد بسیار متواضعانه باشد. سپاهیان ؟؟؟ باید روش مالک اشتر علی را پیدا کنند. سپاهیان ؟؟؟ فرزندان انقلاب باید مش مالک اشتر را پیدا کنند، شنیده اید این مرد با این عظمت که نسبت مالک اشتر به علی نسبت علی به پیغمبر بود و همچنان که پیامبر گرامی شمشیری مثل علی داشت و هرگاه لشگری حمله می کرد، علی را به جلو می انداخت و در هر جا آتشی افروخته می شد، علی را برای خاموش کردن او به جلو می انداخت ، پشتوانه حرکت پیغمبر علی بود. موتور حرکت جیش و لشگر پیغمبر علی بود، به همین مصاحبه حرکت علی مالک اشتر بود، اما این مرد بزرگ وقتی در کوچه و خیابان و در بازار راه می رفت آنقدر متواضع بود که خیال می کردند گدایی در حال عبور است.</a:t>
            </a:r>
            <a:endParaRPr lang="en-US" dirty="0" smtClean="0"/>
          </a:p>
          <a:p>
            <a:pPr marL="0" indent="0">
              <a:lnSpc>
                <a:spcPct val="170000"/>
              </a:lnSpc>
              <a:buNone/>
            </a:pPr>
            <a:endParaRPr lang="en-US" dirty="0" smtClean="0"/>
          </a:p>
          <a:p>
            <a:pPr marL="0" indent="0">
              <a:lnSpc>
                <a:spcPct val="170000"/>
              </a:lnSpc>
              <a:buNone/>
            </a:pPr>
            <a:endParaRPr lang="fa-IR" dirty="0"/>
          </a:p>
        </p:txBody>
      </p:sp>
    </p:spTree>
  </p:cSld>
  <p:clrMapOvr>
    <a:masterClrMapping/>
  </p:clrMapOvr>
  <p:transition spd="slow">
    <p:strips/>
  </p:transition>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85728"/>
            <a:ext cx="8229600" cy="6143668"/>
          </a:xfrm>
        </p:spPr>
        <p:txBody>
          <a:bodyPr>
            <a:normAutofit fontScale="62500" lnSpcReduction="20000"/>
          </a:bodyPr>
          <a:lstStyle/>
          <a:p>
            <a:pPr marL="0" indent="0">
              <a:lnSpc>
                <a:spcPct val="170000"/>
              </a:lnSpc>
              <a:buNone/>
            </a:pPr>
            <a:r>
              <a:rPr lang="fa-IR" dirty="0" smtClean="0"/>
              <a:t>متکبر:</a:t>
            </a:r>
            <a:endParaRPr lang="en-US" dirty="0" smtClean="0"/>
          </a:p>
          <a:p>
            <a:pPr marL="0" indent="0">
              <a:lnSpc>
                <a:spcPct val="170000"/>
              </a:lnSpc>
              <a:buNone/>
            </a:pPr>
            <a:r>
              <a:rPr lang="fa-IR" dirty="0" smtClean="0"/>
              <a:t>هر متکبری عقب است و هر متکبری شکست می خورد. حضرت عیسی می فرماید: تواضع نه فقط در انسان بلکه در حیوان و زمین و تکبر در انسان و حیوان و زمین وجود دارد. زمینی که تپه باشد یک متر از جای دیگر بالا باشد نه آب آنجا می رود و نه باران آنجا می ایستد و نه زراعت می دهد و زارع هم از آنجا بدش می آید و می گوید که این جای زمین متکبر هیچ چیزی به ما نمی دهد و اما در مورد حیوان یک روز یک عرب بادیه نشین شتری داشت، پیغمبر اکرم هم شتری داشت که بسیار تندخو بود و با هر شتر مسابقه می کرد، این شتر جلو مزد، روزی یک عربی آمد و گفت: یا رسول الله! من بادیه نشین هستم و این هم شترم. من آمده ام با تو مسابقه بدهم. پیامبر فرمود: بسم الله، پیغمبر شترش را سوار شد و عرب بادیه نشین هم به شتر خودش، با هم مسابقه دادند و مرد عرب بادیه نشین مسابقه را برد. همه ی مسلمانان ناراحت شدند که پیغمبر در مسابقه عقب افتاد، بعد حضرت محمد (ص) فرمودند: می دانید علت چیست؟ این شتر در چند مسابقه شرکت کرده و تکبر پیدا کرده و من به واسطه ی تکبر این حیوان عقب مانده ام و هر متکبری عقب است و هر متکبری شکست می خورد، تکبر در حیوان هم اثر می گذارد.</a:t>
            </a:r>
            <a:endParaRPr lang="en-US" dirty="0" smtClean="0"/>
          </a:p>
          <a:p>
            <a:pPr marL="0" indent="0">
              <a:lnSpc>
                <a:spcPct val="170000"/>
              </a:lnSpc>
              <a:buNone/>
            </a:pPr>
            <a:endParaRPr lang="fa-IR" dirty="0"/>
          </a:p>
        </p:txBody>
      </p:sp>
    </p:spTree>
  </p:cSld>
  <p:clrMapOvr>
    <a:masterClrMapping/>
  </p:clrMapOvr>
  <p:transition spd="slow">
    <p:strips/>
  </p:transition>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1414"/>
            <a:ext cx="8229600" cy="6143668"/>
          </a:xfrm>
        </p:spPr>
        <p:txBody>
          <a:bodyPr>
            <a:noAutofit/>
          </a:bodyPr>
          <a:lstStyle/>
          <a:p>
            <a:pPr marL="0" indent="0">
              <a:lnSpc>
                <a:spcPct val="170000"/>
              </a:lnSpc>
              <a:buNone/>
            </a:pPr>
            <a:r>
              <a:rPr lang="fa-IR" sz="1900" dirty="0" smtClean="0"/>
              <a:t>نفاست نفس:</a:t>
            </a:r>
            <a:endParaRPr lang="en-US" sz="1900" dirty="0" smtClean="0"/>
          </a:p>
          <a:p>
            <a:pPr marL="0" indent="0">
              <a:lnSpc>
                <a:spcPct val="170000"/>
              </a:lnSpc>
              <a:buNone/>
            </a:pPr>
            <a:r>
              <a:rPr lang="fa-IR" sz="1900" dirty="0" smtClean="0"/>
              <a:t>نفاست نفس یعنی روح انسان به مقداری یک شیء نفیس تلقی شده و اخلاق خوب به عنوان اشیاء متناسب با این شیء نفیس و اخلاق رذیله به عنوان اشیاء نامتناسب با این شیء نفیس که آن را از ارزش می اندازد. انسان دارای یک سرمایه ی پر ارزش تلقی شده که آن همان خود اوست و به انسان می گویند مواظب باش که اینِ خود را از دست ندهی یا آلوده نکنی. زیرا این خود خیلی با ارزش و نفیس است.</a:t>
            </a:r>
            <a:endParaRPr lang="en-US" sz="1900" dirty="0" smtClean="0"/>
          </a:p>
          <a:p>
            <a:pPr marL="0" indent="0">
              <a:lnSpc>
                <a:spcPct val="170000"/>
              </a:lnSpc>
              <a:buNone/>
            </a:pPr>
            <a:r>
              <a:rPr lang="fa-IR" sz="1900" dirty="0" smtClean="0"/>
              <a:t>امام علی (ع) می فرمایند: «اَکرَم نَفسَکَ عَنَّ کُلِّ ؟؟؟» (نفس خویش را از هر پستی بزرگ بدار، برتر بدار.</a:t>
            </a:r>
            <a:endParaRPr lang="en-US" sz="1900" dirty="0" smtClean="0"/>
          </a:p>
          <a:p>
            <a:pPr marL="0" indent="0">
              <a:lnSpc>
                <a:spcPct val="170000"/>
              </a:lnSpc>
              <a:buNone/>
            </a:pPr>
            <a:r>
              <a:rPr lang="fa-IR" sz="1900" dirty="0" smtClean="0"/>
              <a:t>«فَاِنَّکَ لَن تَعتاضَ بِما تَبذُلُ مِن نَفَسِکَ عوَضاً» (آنچه که از نفس خود ببازی عوض ندارد) نفس خود را نباز که آن گوهری است که آن را با هرچه معامله کنی مجنون هستی. پس تعبیر، تعبیر نفاست و با ارزش بودن است و این که این شیء با ارزش را که مافوق هر ارزشی است</a:t>
            </a:r>
            <a:br>
              <a:rPr lang="fa-IR" sz="1900" dirty="0" smtClean="0"/>
            </a:br>
            <a:r>
              <a:rPr lang="fa-IR" sz="1900" dirty="0" smtClean="0"/>
              <a:t>ـ آن قدر ارزش دارد که هیچ چیزی با آن برابر نمی کند ـ باز می فرمایند: «وَ اَنَّ اَعظَمَ النّاسَ قَدراً مَن لایَرَی الدُنیا بِنَفسهِ خَطَراً» از همه ی مردم با ارزش تر و بلند مرتبه تر آن کسی است که تمام دنیا را برای خود کم می داند که اگر دنیا را در مقابل آن بدهند او خود را برتر از دنیا و مافیها می داند.</a:t>
            </a:r>
            <a:endParaRPr lang="en-US" sz="1900" dirty="0" smtClean="0"/>
          </a:p>
          <a:p>
            <a:pPr marL="0" indent="0">
              <a:lnSpc>
                <a:spcPct val="170000"/>
              </a:lnSpc>
              <a:buNone/>
            </a:pPr>
            <a:endParaRPr lang="fa-IR" sz="1900" dirty="0"/>
          </a:p>
        </p:txBody>
      </p:sp>
    </p:spTree>
  </p:cSld>
  <p:clrMapOvr>
    <a:masterClrMapping/>
  </p:clrMapOvr>
  <p:transition spd="slow">
    <p:strips/>
  </p:transition>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85728"/>
            <a:ext cx="8229600" cy="6357982"/>
          </a:xfrm>
        </p:spPr>
        <p:txBody>
          <a:bodyPr>
            <a:normAutofit/>
          </a:bodyPr>
          <a:lstStyle/>
          <a:p>
            <a:pPr marL="0" indent="0">
              <a:lnSpc>
                <a:spcPct val="170000"/>
              </a:lnSpc>
              <a:buNone/>
            </a:pPr>
            <a:r>
              <a:rPr lang="fa-IR" sz="2050" dirty="0" smtClean="0"/>
              <a:t>تسلط بر نفس:</a:t>
            </a:r>
            <a:endParaRPr lang="en-US" sz="2050" dirty="0" smtClean="0"/>
          </a:p>
          <a:p>
            <a:pPr marL="0" indent="0">
              <a:lnSpc>
                <a:spcPct val="170000"/>
              </a:lnSpc>
              <a:buNone/>
            </a:pPr>
            <a:r>
              <a:rPr lang="fa-IR" sz="2050" dirty="0" smtClean="0"/>
              <a:t>در اسلام به مسأله تقویت اراده توجه شده است. امام علی (ع) در نهج البلاغه می فرمایند: مثل گناهان مثل اسب های چموش است که اختیار را از کف سوارمی گیرند، «اَلا وَ اِنَّ ؟؟؟ خَیلٌ شَمسٌ حَمِلَ عَلَیها اَهلُها». می دانیم گناه از آنجا پیدا می شود که انسان تحت تأثیر شهوات و میل های نفسانی خودش بر خلاف آنچه ه عقل و ایمانش حکم می کند، عملی را انجام </a:t>
            </a:r>
            <a:br>
              <a:rPr lang="fa-IR" sz="2050" dirty="0" smtClean="0"/>
            </a:br>
            <a:r>
              <a:rPr lang="fa-IR" sz="2050" dirty="0" smtClean="0"/>
              <a:t>می دهد.</a:t>
            </a:r>
            <a:endParaRPr lang="en-US" sz="2050" dirty="0" smtClean="0"/>
          </a:p>
          <a:p>
            <a:pPr marL="0" indent="0">
              <a:lnSpc>
                <a:spcPct val="170000"/>
              </a:lnSpc>
              <a:buNone/>
            </a:pPr>
            <a:r>
              <a:rPr lang="fa-IR" sz="2050" dirty="0" smtClean="0"/>
              <a:t>ایشان می فرمایند: حالت گناه، حالت از دست دادن انسان مالکیت نفس خود را است و هیچ مکتب تربیتی پیدا در دنیا اعم از مادی یا الهی پیدا نشده است که بگوید خیر، تقویت اراده یعنی چه؟</a:t>
            </a:r>
            <a:endParaRPr lang="en-US" sz="2050" dirty="0" smtClean="0"/>
          </a:p>
          <a:p>
            <a:pPr marL="0" indent="0">
              <a:lnSpc>
                <a:spcPct val="170000"/>
              </a:lnSpc>
              <a:buNone/>
            </a:pPr>
            <a:r>
              <a:rPr lang="fa-IR" sz="2050" dirty="0" smtClean="0"/>
              <a:t>انسان باید صددرصد تسلیم میل های خودش باشد و هر طور که خواهش نفاسنی او حکومت کرده، همانطور عمل کند، بله، بدینسان افراد در دنیا فراوان اند. اما یک مکتبی که مدعی تربیت انسان باشد و از این اصل طرفداری کند وجود ندارد. </a:t>
            </a:r>
            <a:endParaRPr lang="en-US" sz="2050" dirty="0" smtClean="0"/>
          </a:p>
          <a:p>
            <a:pPr marL="0" indent="0">
              <a:lnSpc>
                <a:spcPct val="170000"/>
              </a:lnSpc>
              <a:buNone/>
            </a:pPr>
            <a:endParaRPr lang="fa-IR" sz="2050" dirty="0"/>
          </a:p>
        </p:txBody>
      </p:sp>
    </p:spTree>
  </p:cSld>
  <p:clrMapOvr>
    <a:masterClrMapping/>
  </p:clrMapOvr>
  <p:transition spd="slow">
    <p:strips/>
  </p:transition>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28604"/>
            <a:ext cx="8229600" cy="6072230"/>
          </a:xfrm>
        </p:spPr>
        <p:txBody>
          <a:bodyPr>
            <a:normAutofit fontScale="77500" lnSpcReduction="20000"/>
          </a:bodyPr>
          <a:lstStyle/>
          <a:p>
            <a:pPr marL="0" indent="0">
              <a:lnSpc>
                <a:spcPct val="150000"/>
              </a:lnSpc>
              <a:buNone/>
            </a:pPr>
            <a:r>
              <a:rPr lang="fa-IR" dirty="0" smtClean="0"/>
              <a:t>کبریایی:</a:t>
            </a:r>
            <a:endParaRPr lang="en-US" dirty="0" smtClean="0"/>
          </a:p>
          <a:p>
            <a:pPr marL="0" indent="0">
              <a:lnSpc>
                <a:spcPct val="150000"/>
              </a:lnSpc>
              <a:buNone/>
            </a:pPr>
            <a:r>
              <a:rPr lang="fa-IR" dirty="0" smtClean="0"/>
              <a:t>زراره از امام باقر و امام صادق (ع) چنین نقل می کند که این دو بزرگوار فرمودند: کسی که ذره ای کبر در دل داشته باشد، داخل بهشت نمی شود. عَن زاره: عن ابی جعفر و ابی عبدالله (ع) قالا لایَدخُلَ الجَنَّهِ مِن فی قَلبِه مِثقالً ذَرَهٌ.</a:t>
            </a:r>
            <a:endParaRPr lang="en-US" dirty="0" smtClean="0"/>
          </a:p>
          <a:p>
            <a:pPr marL="0" indent="0">
              <a:lnSpc>
                <a:spcPct val="150000"/>
              </a:lnSpc>
              <a:buNone/>
            </a:pPr>
            <a:r>
              <a:rPr lang="fa-IR" dirty="0" smtClean="0"/>
              <a:t>از امام صادق چنین نقل شده که فرمودند متکبران در روز قیامت به صورت مورچگان ریز در می آیند و مردم آنها را لگدمال می کنند تا زمانی که خداوند متعال از حساب خلایق فارق گردد.</a:t>
            </a:r>
            <a:endParaRPr lang="en-US" dirty="0" smtClean="0"/>
          </a:p>
          <a:p>
            <a:pPr marL="0" indent="0">
              <a:lnSpc>
                <a:spcPct val="150000"/>
              </a:lnSpc>
              <a:buNone/>
            </a:pPr>
            <a:r>
              <a:rPr lang="fa-IR" dirty="0" smtClean="0"/>
              <a:t>عَن اَبی عَبدالله: اِنَّ المُتِکَبرینَ یَجعَلونَ فی صُور ؟؟؟ تیوطأ هُم النّاس حَتی یَفرِغ الله مِن الحَساب. سخن در مسایل مربوط به کبر و امور متعلق به آن از قبیل منشأ کبر و علاج آن و ... فراوان است.</a:t>
            </a:r>
            <a:endParaRPr lang="en-US" dirty="0" smtClean="0"/>
          </a:p>
          <a:p>
            <a:pPr marL="0" indent="0">
              <a:lnSpc>
                <a:spcPct val="150000"/>
              </a:lnSpc>
              <a:buNone/>
            </a:pPr>
            <a:endParaRPr lang="fa-IR" dirty="0"/>
          </a:p>
        </p:txBody>
      </p:sp>
    </p:spTree>
  </p:cSld>
  <p:clrMapOvr>
    <a:masterClrMapping/>
  </p:clrMapOvr>
  <p:transition spd="slow">
    <p:strips/>
  </p:transition>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00042"/>
            <a:ext cx="8229600" cy="6072230"/>
          </a:xfrm>
        </p:spPr>
        <p:txBody>
          <a:bodyPr>
            <a:normAutofit fontScale="70000" lnSpcReduction="20000"/>
          </a:bodyPr>
          <a:lstStyle/>
          <a:p>
            <a:pPr marL="0" indent="0">
              <a:lnSpc>
                <a:spcPct val="160000"/>
              </a:lnSpc>
              <a:buNone/>
            </a:pPr>
            <a:r>
              <a:rPr lang="fa-IR" dirty="0" smtClean="0"/>
              <a:t>مقصود ما این است که اولاً بکوشیم تا آن صفت زشت و خطرناک را از خود دور سازیم، زیرا اصلاح و آبادی دنیا و آخرت ما تا حدودی مرهون این امر است و ثانیاً باید ملاک دوری و نزدیکی ما نسبت به دیگران تولاّ و تبرّا باشد، نه این که گروهی را کوچک بشماریم و خود را بزرگ ببینیم و در نتیجه از این گروه دوری جوییم و از انها کناره بگیریم، چون همه ی انسان ها از یک ماده یعنی نطفه خلق شده اند و همگی ضعیف و فقیر و محتاج اند و تنها کسی که از انسان ها و بلکه از همه ی ممکنات و مخلوقات جداست، وجود اقس الهی است و کبریایی از آن اوست و بس، هیچ کس نمی تواند در کبریایی، خود را شبیه خداوند متعال گرداند.</a:t>
            </a:r>
            <a:endParaRPr lang="en-US" dirty="0" smtClean="0"/>
          </a:p>
          <a:p>
            <a:pPr marL="0" indent="0">
              <a:lnSpc>
                <a:spcPct val="160000"/>
              </a:lnSpc>
              <a:buNone/>
            </a:pPr>
            <a:r>
              <a:rPr lang="fa-IR" dirty="0" smtClean="0"/>
              <a:t>نتیجه ی تواضع و تکبر:</a:t>
            </a:r>
            <a:endParaRPr lang="en-US" dirty="0" smtClean="0"/>
          </a:p>
          <a:p>
            <a:pPr marL="0" indent="0">
              <a:lnSpc>
                <a:spcPct val="160000"/>
              </a:lnSpc>
              <a:buNone/>
            </a:pPr>
            <a:r>
              <a:rPr lang="fa-IR" dirty="0" smtClean="0"/>
              <a:t>کسی که برای خدا تواضع و فروتنی نماید، خداوند او را بلند می کند و کسی که تکبر نماید خداوند او را پست و خوار می کند و کسی که به خدا قسم دروغ بخورد خدا او را تکذیب می کند. «مَن تَواضِعُ لِلّهِ رَفَعَهُ اللهُ وَ مَن تَکبُرَ وَضَعَهُ اللهُ وَ مَن یَتألَّ عَلَی اللهِ یُکذّبهِ اللهُ.</a:t>
            </a:r>
            <a:endParaRPr lang="en-US" dirty="0" smtClean="0"/>
          </a:p>
          <a:p>
            <a:pPr marL="0" indent="0">
              <a:lnSpc>
                <a:spcPct val="160000"/>
              </a:lnSpc>
              <a:buNone/>
            </a:pPr>
            <a:endParaRPr lang="fa-IR" dirty="0"/>
          </a:p>
        </p:txBody>
      </p:sp>
    </p:spTree>
  </p:cSld>
  <p:clrMapOvr>
    <a:masterClrMapping/>
  </p:clrMapOvr>
  <p:transition spd="slow">
    <p:strips/>
  </p:transition>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28604"/>
            <a:ext cx="8229600" cy="6143668"/>
          </a:xfrm>
        </p:spPr>
        <p:txBody>
          <a:bodyPr>
            <a:normAutofit fontScale="77500" lnSpcReduction="20000"/>
          </a:bodyPr>
          <a:lstStyle/>
          <a:p>
            <a:pPr marL="0" indent="0">
              <a:lnSpc>
                <a:spcPct val="160000"/>
              </a:lnSpc>
              <a:buNone/>
            </a:pPr>
            <a:r>
              <a:rPr lang="fa-IR" dirty="0" smtClean="0"/>
              <a:t>راه رفتن با غرور:</a:t>
            </a:r>
            <a:endParaRPr lang="en-US" dirty="0" smtClean="0"/>
          </a:p>
          <a:p>
            <a:pPr marL="0" indent="0">
              <a:lnSpc>
                <a:spcPct val="160000"/>
              </a:lnSpc>
              <a:buNone/>
            </a:pPr>
            <a:r>
              <a:rPr lang="fa-IR" dirty="0" smtClean="0"/>
              <a:t>کسی که خود را بزرگ بپندارد و با غرور راه برود، خداوند را خشمگین ملاقات می کند، «ما مِن رَجُل یَتعاظُمَ فِی نَفسِهِ وَ یَحتالُ فِی مَشیَهٍ إلاّ لَقَی اللهَ تعالی وَ هُوَ عَلَیه غَضبان».</a:t>
            </a:r>
            <a:endParaRPr lang="en-US" dirty="0" smtClean="0"/>
          </a:p>
          <a:p>
            <a:pPr marL="0" indent="0">
              <a:lnSpc>
                <a:spcPct val="160000"/>
              </a:lnSpc>
              <a:buNone/>
            </a:pPr>
            <a:r>
              <a:rPr lang="fa-IR" dirty="0" smtClean="0"/>
              <a:t>ذلت و خواری مؤمن:</a:t>
            </a:r>
            <a:endParaRPr lang="en-US" dirty="0" smtClean="0"/>
          </a:p>
          <a:p>
            <a:pPr marL="0" indent="0">
              <a:lnSpc>
                <a:spcPct val="160000"/>
              </a:lnSpc>
              <a:buNone/>
            </a:pPr>
            <a:r>
              <a:rPr lang="fa-IR" dirty="0" smtClean="0"/>
              <a:t>سزاوار نیست که مؤمن خودش را خوار و ذلیل کند.</a:t>
            </a:r>
            <a:endParaRPr lang="en-US" dirty="0" smtClean="0"/>
          </a:p>
          <a:p>
            <a:pPr marL="0" indent="0">
              <a:lnSpc>
                <a:spcPct val="160000"/>
              </a:lnSpc>
              <a:buNone/>
            </a:pPr>
            <a:r>
              <a:rPr lang="fa-IR" dirty="0" smtClean="0"/>
              <a:t>«لا یَنبَغی لِمُومِنٍ أن یُذِلَّ نَفسَهً»</a:t>
            </a:r>
            <a:endParaRPr lang="en-US" dirty="0" smtClean="0"/>
          </a:p>
          <a:p>
            <a:pPr marL="0" indent="0">
              <a:lnSpc>
                <a:spcPct val="160000"/>
              </a:lnSpc>
              <a:buNone/>
            </a:pPr>
            <a:r>
              <a:rPr lang="fa-IR" dirty="0" smtClean="0"/>
              <a:t>رابطه ی تواضع و زهد:</a:t>
            </a:r>
            <a:endParaRPr lang="en-US" dirty="0" smtClean="0"/>
          </a:p>
          <a:p>
            <a:pPr marL="0" indent="0">
              <a:lnSpc>
                <a:spcPct val="160000"/>
              </a:lnSpc>
              <a:buNone/>
            </a:pPr>
            <a:r>
              <a:rPr lang="fa-IR" dirty="0" smtClean="0"/>
              <a:t>تا متواضع و فروتن نباشی نمی توانی زاهد و دوری کننده از دنیا باشی.</a:t>
            </a:r>
            <a:endParaRPr lang="en-US" dirty="0" smtClean="0"/>
          </a:p>
          <a:p>
            <a:pPr marL="0" indent="0">
              <a:lnSpc>
                <a:spcPct val="160000"/>
              </a:lnSpc>
              <a:buNone/>
            </a:pPr>
            <a:r>
              <a:rPr lang="fa-IR" dirty="0" smtClean="0"/>
              <a:t>«لا تَکونَ زاهِداً حَتّی تَکونُ مَتواضِعَاً»</a:t>
            </a:r>
            <a:endParaRPr lang="en-US" dirty="0" smtClean="0"/>
          </a:p>
          <a:p>
            <a:pPr marL="0" indent="0">
              <a:lnSpc>
                <a:spcPct val="160000"/>
              </a:lnSpc>
              <a:buNone/>
            </a:pPr>
            <a:endParaRPr lang="fa-IR" dirty="0"/>
          </a:p>
        </p:txBody>
      </p:sp>
    </p:spTree>
  </p:cSld>
  <p:clrMapOvr>
    <a:masterClrMapping/>
  </p:clrMapOvr>
  <p:transition spd="slow">
    <p:strips/>
  </p:transition>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57166"/>
            <a:ext cx="8229600" cy="6143668"/>
          </a:xfrm>
        </p:spPr>
        <p:txBody>
          <a:bodyPr>
            <a:normAutofit fontScale="55000" lnSpcReduction="20000"/>
          </a:bodyPr>
          <a:lstStyle/>
          <a:p>
            <a:pPr marL="0" indent="0">
              <a:lnSpc>
                <a:spcPct val="170000"/>
              </a:lnSpc>
              <a:buNone/>
            </a:pPr>
            <a:r>
              <a:rPr lang="fa-IR" dirty="0" smtClean="0"/>
              <a:t>خودپسندی:</a:t>
            </a:r>
            <a:endParaRPr lang="en-US" dirty="0" smtClean="0"/>
          </a:p>
          <a:p>
            <a:pPr marL="0" indent="0">
              <a:lnSpc>
                <a:spcPct val="170000"/>
              </a:lnSpc>
              <a:buNone/>
            </a:pPr>
            <a:r>
              <a:rPr lang="fa-IR" dirty="0" smtClean="0"/>
              <a:t>اگر گناه نمی کردید از چیزی بیش تر از آن برای شما می ترسیدم و آن خودپسندی است. «لَو لَم تُذنبوا لَخَشَیتُ عَلَیکُم بِأشدَّ مِن ذلِکَ، العُجبُ العُجبُ ».</a:t>
            </a:r>
            <a:endParaRPr lang="en-US" dirty="0" smtClean="0"/>
          </a:p>
          <a:p>
            <a:pPr marL="0" indent="0">
              <a:lnSpc>
                <a:spcPct val="170000"/>
              </a:lnSpc>
              <a:buNone/>
            </a:pPr>
            <a:r>
              <a:rPr lang="fa-IR" dirty="0" smtClean="0"/>
              <a:t>اگر خودپیندی به شکل مردی بود، مرد بدی بود.</a:t>
            </a:r>
            <a:endParaRPr lang="en-US" dirty="0" smtClean="0"/>
          </a:p>
          <a:p>
            <a:pPr marL="0" indent="0">
              <a:lnSpc>
                <a:spcPct val="170000"/>
              </a:lnSpc>
              <a:buNone/>
            </a:pPr>
            <a:r>
              <a:rPr lang="fa-IR" dirty="0" smtClean="0"/>
              <a:t>«لَو کانَ العُجبُ رَجُلاً کانَ رَجُلَ سوءٌ».</a:t>
            </a:r>
            <a:endParaRPr lang="en-US" dirty="0" smtClean="0"/>
          </a:p>
          <a:p>
            <a:pPr marL="0" indent="0">
              <a:lnSpc>
                <a:spcPct val="170000"/>
              </a:lnSpc>
              <a:buNone/>
            </a:pPr>
            <a:r>
              <a:rPr lang="fa-IR" dirty="0" smtClean="0"/>
              <a:t>روش فروتنی:</a:t>
            </a:r>
            <a:endParaRPr lang="en-US" dirty="0" smtClean="0"/>
          </a:p>
          <a:p>
            <a:pPr marL="0" indent="0">
              <a:lnSpc>
                <a:spcPct val="170000"/>
              </a:lnSpc>
              <a:buNone/>
            </a:pPr>
            <a:r>
              <a:rPr lang="fa-IR" dirty="0" smtClean="0"/>
              <a:t>آن حضرت در روش فروتنی فرمود:</a:t>
            </a:r>
            <a:endParaRPr lang="en-US" dirty="0" smtClean="0"/>
          </a:p>
          <a:p>
            <a:pPr marL="0" indent="0">
              <a:lnSpc>
                <a:spcPct val="170000"/>
              </a:lnSpc>
              <a:buNone/>
            </a:pPr>
            <a:r>
              <a:rPr lang="fa-IR" dirty="0" smtClean="0"/>
              <a:t>خدایا تو به من داناتری و من به خود از آنها داناترم، خدایا قرار ده ما را بهتر از آنچه ایشان گمان می برند و آنچه (زشتیهایی) را که برای ما نمی دانند و تو (می دانی) بیامرز.</a:t>
            </a:r>
            <a:endParaRPr lang="en-US" dirty="0" smtClean="0"/>
          </a:p>
          <a:p>
            <a:pPr marL="0" indent="0">
              <a:lnSpc>
                <a:spcPct val="170000"/>
              </a:lnSpc>
              <a:buNone/>
            </a:pPr>
            <a:r>
              <a:rPr lang="fa-IR" dirty="0" smtClean="0"/>
              <a:t>زیان خودپسندی:</a:t>
            </a:r>
            <a:endParaRPr lang="en-US" dirty="0" smtClean="0"/>
          </a:p>
          <a:p>
            <a:pPr marL="0" indent="0">
              <a:lnSpc>
                <a:spcPct val="170000"/>
              </a:lnSpc>
              <a:buNone/>
            </a:pPr>
            <a:r>
              <a:rPr lang="fa-IR" dirty="0" smtClean="0"/>
              <a:t>خودپسندی شخص را از بدست آوردن افزونی باز می دارد. (زیرا خودپسند در هر مقامی گمان دارد که منتهی درجه آن را یافته واین گمان او را از بدست آوردن مقام بالاتر باز می دارد. «الإ عجاب یَمنَعُ مِنَ الإزدیاد».</a:t>
            </a:r>
            <a:endParaRPr lang="en-US" dirty="0" smtClean="0"/>
          </a:p>
          <a:p>
            <a:pPr marL="0" indent="0">
              <a:lnSpc>
                <a:spcPct val="170000"/>
              </a:lnSpc>
              <a:buNone/>
            </a:pPr>
            <a:endParaRPr lang="fa-IR" dirty="0"/>
          </a:p>
        </p:txBody>
      </p:sp>
    </p:spTree>
  </p:cSld>
  <p:clrMapOvr>
    <a:masterClrMapping/>
  </p:clrMapOvr>
  <p:transition spd="slow">
    <p:strips/>
  </p:transition>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57166"/>
            <a:ext cx="8229600" cy="6286544"/>
          </a:xfrm>
        </p:spPr>
        <p:txBody>
          <a:bodyPr>
            <a:normAutofit fontScale="62500" lnSpcReduction="20000"/>
          </a:bodyPr>
          <a:lstStyle/>
          <a:p>
            <a:pPr marL="0" indent="0">
              <a:lnSpc>
                <a:spcPct val="170000"/>
              </a:lnSpc>
              <a:buNone/>
            </a:pPr>
            <a:r>
              <a:rPr lang="fa-IR" dirty="0" smtClean="0"/>
              <a:t>زیان کبر و سرفرازی:</a:t>
            </a:r>
            <a:endParaRPr lang="en-US" dirty="0" smtClean="0"/>
          </a:p>
          <a:p>
            <a:pPr marL="0" indent="0">
              <a:lnSpc>
                <a:spcPct val="170000"/>
              </a:lnSpc>
              <a:buNone/>
            </a:pPr>
            <a:r>
              <a:rPr lang="fa-IR" dirty="0" smtClean="0"/>
              <a:t>آگاه باشید که شما در ستمگری بسیار جهد و کوشش نمودید و در زمین فساد و تباه کاری کردید، از روی آشکار کردن دشمنی با خدا و بیرون آمدن برای جنگ با مؤمنین شاید مقصود امام (ع) در این جا اشاره به مخالفت به آن حضرت بوده، بعد از رحلت رسول خدا (ص) یا رفتار اهل شام و پیروان معاویه به آن بزرگوار، پس از خدا بترسید، از خدا بترسید و در گردنکشی ناشی از تعصب و خودپسندی جاهلیت، زیرا کبر ایجاد کننده های دشمنی و دمیدنگاه های شیطان است که با آن دمیدنها امت های گذشته و پیشینیان مثل قوم نوح، عاد، ثمود و فرعون و نمرود را فریب داده است. خودخواهی و نخوت را در برابر ایشان جلوه داده، پس از روی خودپسندی پسغمبران را تکذیب کرده، قوم در راه راست ؟؟؟ تا این که در تاریکیهای نادانی و دام های گمراهی او شناختند، در حالیکه در برابر راندن ؟؟؟ و کشیدنش آرام (در پیروی از او تسلیم) بودند و شتافتند به سوی کاری که دل ها در آن ها یکسانند و پیشینیان بر آنکار از پس یکدیگر رفتند و به طرف خودپسندی و سربلندی که سینه ها با سبب آن (از کینه و رشک) تنگ گشت.</a:t>
            </a:r>
            <a:endParaRPr lang="en-US" dirty="0" smtClean="0"/>
          </a:p>
          <a:p>
            <a:pPr marL="0" indent="0">
              <a:lnSpc>
                <a:spcPct val="170000"/>
              </a:lnSpc>
              <a:buNone/>
            </a:pPr>
            <a:endParaRPr lang="fa-IR" dirty="0"/>
          </a:p>
        </p:txBody>
      </p:sp>
    </p:spTree>
  </p:cSld>
  <p:clrMapOvr>
    <a:masterClrMapping/>
  </p:clrMapOvr>
  <p:transition spd="slow">
    <p:strips/>
  </p:transition>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85728"/>
            <a:ext cx="8229600" cy="6357982"/>
          </a:xfrm>
        </p:spPr>
        <p:txBody>
          <a:bodyPr>
            <a:normAutofit fontScale="77500" lnSpcReduction="20000"/>
          </a:bodyPr>
          <a:lstStyle/>
          <a:p>
            <a:pPr marL="0" indent="0">
              <a:lnSpc>
                <a:spcPct val="160000"/>
              </a:lnSpc>
              <a:buNone/>
            </a:pPr>
            <a:r>
              <a:rPr lang="fa-IR" dirty="0" smtClean="0"/>
              <a:t>در حالی که آنها پایه ی فسق (خروج از طاعت خدا) و ملازم و همراه معصیت و مخالفت (خدا و رسول و امام) هستند که شیطان آنها را (بجای) شتران بارکش گمراهی گرفته و سپاهی که به وسیله ی ایشان بر مردم مسلط شود و ترجمه کنند هایی که به زبان آنها سخن می گوید، برای این که عقل های شما را بدزدد و با گفتار دروغ شما را از ذکر حق و آخرت باز نموده و در چشم هایتان داخل گردد زندگانی دنیا و گناهان را در چشم شما بیاراید تا از نظر در آیات خدا باز مانید و در گوش هایتان بدمد (آنقدر سخنان بیهوده و زشت شما بیاموزد که به سخن خدا و پیامبر گوش فرا ندهید و نتیجه ای که از دزدیدن عقل و داخل شدن در چشم و دمیدن در گوش هایتان می برد این است که شما را هدف تیر (هلاک و تباهی) و جاپای (ذلت و خواری) و دستگیری (اسیر و گرفتار) خود قرار می دهد.</a:t>
            </a:r>
            <a:endParaRPr lang="en-US" dirty="0" smtClean="0"/>
          </a:p>
          <a:p>
            <a:pPr marL="0" indent="0">
              <a:lnSpc>
                <a:spcPct val="160000"/>
              </a:lnSpc>
              <a:buNone/>
            </a:pPr>
            <a:endParaRPr lang="fa-IR" dirty="0"/>
          </a:p>
        </p:txBody>
      </p:sp>
    </p:spTree>
  </p:cSld>
  <p:clrMapOvr>
    <a:masterClrMapping/>
  </p:clrMapOvr>
  <p:transition spd="slow">
    <p:strips/>
  </p:transition>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14290"/>
            <a:ext cx="8229600" cy="6357982"/>
          </a:xfrm>
        </p:spPr>
        <p:txBody>
          <a:bodyPr>
            <a:normAutofit fontScale="62500" lnSpcReduction="20000"/>
          </a:bodyPr>
          <a:lstStyle/>
          <a:p>
            <a:pPr marL="0" indent="0">
              <a:lnSpc>
                <a:spcPct val="170000"/>
              </a:lnSpc>
              <a:buNone/>
            </a:pPr>
            <a:r>
              <a:rPr lang="fa-IR" dirty="0" smtClean="0"/>
              <a:t>ستودن تواضع و فروتنی:</a:t>
            </a:r>
            <a:endParaRPr lang="en-US" dirty="0" smtClean="0"/>
          </a:p>
          <a:p>
            <a:pPr marL="0" indent="0">
              <a:lnSpc>
                <a:spcPct val="170000"/>
              </a:lnSpc>
              <a:buNone/>
            </a:pPr>
            <a:r>
              <a:rPr lang="fa-IR" dirty="0" smtClean="0"/>
              <a:t>و اگر خدا به کسی از بندگانش خودپسندی و سربلندی را رحصت و اذن می داد (برای او حائزی می دانست) به پیغمبران و دوستان خود اجازه میداد ولیکن آنها را از خودخواهی و سربلندی منع کرده و تواضع و فروتنی شان را پسندیده داشت (بی آنکه کسی را استثناد فرماید). پس ایشان هم امر و فرمان او را به تواضع و فروتنی نموده از بسیاری خضوع و افتادگی (رخسارهای خود به زمین نهاده، چهره شان بر خاک مالیدند و بال های (خدمتگزاری ـ خوش رویی) خویش را برای مؤمنینو خداپرستان ؟؟؟ افکندند (بلندپروازی و سرفرازی نشان ندادند و انبیاء و دوستان خدا گروهی بودند ضعیف شمرده شده که مردم و دنیا دوستان آنان را در نظر خود ضعیف و ناتوان می پنداشتند)، خداوند آنها را به گرسنگی آزمود، به سختی گرفتار و مواضع خوف و ترس امتحان فرمود و از ناشایسته ها پاک و خالص گردانید، چنانکه وقتی حضرت موسی و برادرش هارون به قصر فرعون رفتند که آنان را به دین یکتاپرستی خدای یکتا دعوت کنند، فرعون خندید و گفت: چطور شماها با سر و روی نامرتب و بدون زر و زیور مأمور چنین کاری هستید.</a:t>
            </a:r>
            <a:endParaRPr lang="en-US" dirty="0" smtClean="0"/>
          </a:p>
          <a:p>
            <a:pPr marL="0" indent="0">
              <a:lnSpc>
                <a:spcPct val="170000"/>
              </a:lnSpc>
              <a:buNone/>
            </a:pPr>
            <a:endParaRPr lang="fa-IR" dirty="0"/>
          </a:p>
        </p:txBody>
      </p:sp>
    </p:spTree>
  </p:cSld>
  <p:clrMapOvr>
    <a:masterClrMapping/>
  </p:clrMapOvr>
  <p:transition spd="slow">
    <p:strips/>
  </p:transition>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85728"/>
            <a:ext cx="8229600" cy="6357982"/>
          </a:xfrm>
        </p:spPr>
        <p:txBody>
          <a:bodyPr>
            <a:normAutofit fontScale="55000" lnSpcReduction="20000"/>
          </a:bodyPr>
          <a:lstStyle/>
          <a:p>
            <a:pPr marL="0" indent="0">
              <a:lnSpc>
                <a:spcPct val="170000"/>
              </a:lnSpc>
              <a:buNone/>
            </a:pPr>
            <a:r>
              <a:rPr lang="fa-IR" dirty="0" smtClean="0"/>
              <a:t>تواضع:</a:t>
            </a:r>
            <a:endParaRPr lang="en-US" dirty="0" smtClean="0"/>
          </a:p>
          <a:p>
            <a:pPr marL="0" indent="0">
              <a:lnSpc>
                <a:spcPct val="170000"/>
              </a:lnSpc>
              <a:buNone/>
            </a:pPr>
            <a:r>
              <a:rPr lang="fa-IR" dirty="0" smtClean="0"/>
              <a:t>تواضع و فروتنی جایگاه و اهیمت خاصی در اخلاق اسلامی دارد، تا جایی که خداوند به پیامبر امر می فرماید: «وَ اَخفَض جَناحَکَ لِمَن اِتَّبَعَک مِنَ المؤمِنین» (ای رسول من و پر و بال مرحمت بر تمام با ایمانت به تواضع بگستران،این سفارش به پیامبری است که حق تعالی در عظمت مقام او فرموده است:</a:t>
            </a:r>
            <a:endParaRPr lang="en-US" dirty="0" smtClean="0"/>
          </a:p>
          <a:p>
            <a:pPr marL="0" indent="0">
              <a:lnSpc>
                <a:spcPct val="170000"/>
              </a:lnSpc>
              <a:buNone/>
            </a:pPr>
            <a:r>
              <a:rPr lang="fa-IR" dirty="0" smtClean="0"/>
              <a:t>«لَو لاکَ لَما خَلَقتُ الافلاک» و دارای آنچنان مقام والای معنوی است که در شب معراج به نقطه ای می رسد که راهنمای او جبرئیل در این سیر آسمانی، دیگر اجازه عروج ندارد و حضرتش با راهنمایی مستقیم خداوند تا سد ره المنتهی ـ یعنی بالاترین مقام معنوی و عرفانی متصور برای یک انسان ـ به پیش می رود، پیامبری که به حق مصداق کامل و آیه ظاهر و روشن تواضع و فروتنی بود و این خود از جمله رموز موفقیت ان حضرت در پیشبرد اهداف مقدس خویش و جذب افراد به سوی دین الهی اسلام بود (عدی بن حاتم). علت اسلام آوردن خود را چنین بیان می کند:</a:t>
            </a:r>
            <a:endParaRPr lang="en-US" dirty="0" smtClean="0"/>
          </a:p>
          <a:p>
            <a:pPr marL="0" indent="0">
              <a:lnSpc>
                <a:spcPct val="170000"/>
              </a:lnSpc>
              <a:buNone/>
            </a:pPr>
            <a:r>
              <a:rPr lang="fa-IR" dirty="0" smtClean="0"/>
              <a:t>وقتی به مدینه رفتم و از مسجد با ان حصرت به سوی خانه حرکت می کردیم در بین راه پیرزنی سئوالی از آن بزرگوار کرد و آن حضرت با تواضع خاص مدتی طولانی کنار او ایستاد و به او پاسخ داد و چون به منزل رفتیم زیرا انداز خود را برای من انداخت و خودش روی زمین در مقابل من نشست، من گفتم این تواضع از اخلاق انبیاء است نه از سلاطین تو ایمان آوردم.</a:t>
            </a:r>
            <a:endParaRPr lang="en-US" dirty="0" smtClean="0"/>
          </a:p>
          <a:p>
            <a:pPr marL="0" indent="0">
              <a:lnSpc>
                <a:spcPct val="170000"/>
              </a:lnSpc>
              <a:buNone/>
            </a:pPr>
            <a:endParaRPr lang="fa-IR" dirty="0"/>
          </a:p>
        </p:txBody>
      </p:sp>
    </p:spTree>
  </p:cSld>
  <p:clrMapOvr>
    <a:masterClrMapping/>
  </p:clrMapOvr>
  <p:transition spd="slow">
    <p:strips/>
  </p:transition>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57166"/>
            <a:ext cx="8229600" cy="5768997"/>
          </a:xfrm>
        </p:spPr>
        <p:txBody>
          <a:bodyPr>
            <a:normAutofit fontScale="92500" lnSpcReduction="10000"/>
          </a:bodyPr>
          <a:lstStyle/>
          <a:p>
            <a:pPr marL="0" indent="0">
              <a:buNone/>
            </a:pPr>
            <a:r>
              <a:rPr lang="fa-IR" dirty="0" smtClean="0"/>
              <a:t>قسم های کبر از نظر علمای اخلاق:</a:t>
            </a:r>
            <a:endParaRPr lang="en-US" dirty="0" smtClean="0"/>
          </a:p>
          <a:p>
            <a:pPr marL="0" indent="0">
              <a:buNone/>
            </a:pPr>
            <a:r>
              <a:rPr lang="fa-IR" dirty="0" smtClean="0"/>
              <a:t>علمای اخلاق کبر را به دو قسم تقسیم کرده اند:</a:t>
            </a:r>
            <a:endParaRPr lang="en-US" dirty="0" smtClean="0"/>
          </a:p>
          <a:p>
            <a:pPr marL="514350" lvl="0" indent="-514350">
              <a:buFont typeface="+mj-lt"/>
              <a:buAutoNum type="arabicPeriod"/>
            </a:pPr>
            <a:r>
              <a:rPr lang="fa-IR" dirty="0" smtClean="0"/>
              <a:t>کبر ظاهر (اعمالی که از انسان سر می زند).</a:t>
            </a:r>
            <a:endParaRPr lang="en-US" dirty="0" smtClean="0"/>
          </a:p>
          <a:p>
            <a:pPr marL="514350" lvl="0" indent="-514350">
              <a:buFont typeface="+mj-lt"/>
              <a:buAutoNum type="arabicPeriod"/>
            </a:pPr>
            <a:r>
              <a:rPr lang="fa-IR" dirty="0" smtClean="0"/>
              <a:t>کبر باطن (خلق و خوی انسان) که بسیار خطرناک است و کبر ظاهر نتیجه ی آن می باشد.</a:t>
            </a:r>
            <a:endParaRPr lang="en-US" dirty="0" smtClean="0"/>
          </a:p>
          <a:p>
            <a:pPr marL="0" indent="0">
              <a:buNone/>
            </a:pPr>
            <a:r>
              <a:rPr lang="fa-IR" dirty="0" smtClean="0"/>
              <a:t>متکبرین را به سه دسته ی عمده تقسیم کرد:</a:t>
            </a:r>
            <a:endParaRPr lang="en-US" dirty="0" smtClean="0"/>
          </a:p>
          <a:p>
            <a:pPr marL="514350" lvl="0" indent="-514350">
              <a:buFont typeface="+mj-lt"/>
              <a:buAutoNum type="arabicPeriod"/>
            </a:pPr>
            <a:r>
              <a:rPr lang="fa-IR" dirty="0" smtClean="0"/>
              <a:t>متکبر در برابر خدا.</a:t>
            </a:r>
            <a:endParaRPr lang="en-US" dirty="0" smtClean="0"/>
          </a:p>
          <a:p>
            <a:pPr marL="514350" lvl="0" indent="-514350">
              <a:buFont typeface="+mj-lt"/>
              <a:buAutoNum type="arabicPeriod"/>
            </a:pPr>
            <a:r>
              <a:rPr lang="fa-IR" dirty="0" smtClean="0"/>
              <a:t>متکبر در برابر فرستادگان خدا.</a:t>
            </a:r>
            <a:endParaRPr lang="en-US" dirty="0" smtClean="0"/>
          </a:p>
          <a:p>
            <a:pPr marL="514350" lvl="0" indent="-514350">
              <a:buFont typeface="+mj-lt"/>
              <a:buAutoNum type="arabicPeriod"/>
            </a:pPr>
            <a:r>
              <a:rPr lang="fa-IR" dirty="0" smtClean="0"/>
              <a:t>متکبر در برابر بندگان خدا.</a:t>
            </a:r>
            <a:endParaRPr lang="en-US" dirty="0" smtClean="0"/>
          </a:p>
          <a:p>
            <a:pPr marL="0" indent="0">
              <a:buNone/>
            </a:pPr>
            <a:r>
              <a:rPr lang="fa-IR" dirty="0" smtClean="0"/>
              <a:t>از این سه گروه، قسم اول دارای بدترین نوع تکبر می باشند که سرچشمه ی آن جهل محض و یا طغیان است.</a:t>
            </a:r>
            <a:endParaRPr lang="fa-IR" dirty="0"/>
          </a:p>
        </p:txBody>
      </p:sp>
    </p:spTree>
  </p:cSld>
  <p:clrMapOvr>
    <a:masterClrMapping/>
  </p:clrMapOvr>
  <p:transition spd="slow">
    <p:strips/>
  </p:transition>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14282" y="357166"/>
            <a:ext cx="8715436" cy="6286544"/>
          </a:xfrm>
        </p:spPr>
        <p:txBody>
          <a:bodyPr>
            <a:noAutofit/>
          </a:bodyPr>
          <a:lstStyle/>
          <a:p>
            <a:pPr marL="0" indent="0">
              <a:lnSpc>
                <a:spcPct val="170000"/>
              </a:lnSpc>
              <a:buNone/>
            </a:pPr>
            <a:r>
              <a:rPr lang="fa-IR" sz="1750" dirty="0" smtClean="0"/>
              <a:t>در اینجا لازم است به چند مطلب ضروری و لازم در مورد شخص متکبر اشاره ای بنمائیم:</a:t>
            </a:r>
            <a:endParaRPr lang="en-US" sz="1750" dirty="0" smtClean="0"/>
          </a:p>
          <a:p>
            <a:pPr marL="0" indent="0">
              <a:lnSpc>
                <a:spcPct val="170000"/>
              </a:lnSpc>
              <a:buNone/>
            </a:pPr>
            <a:r>
              <a:rPr lang="fa-IR" sz="1750" dirty="0" smtClean="0"/>
              <a:t>الف) علت کبر، برای کبر و نخوت هفت سبب ذکر گردیده است که فهرست وار چنین است:</a:t>
            </a:r>
            <a:endParaRPr lang="en-US" sz="1750" dirty="0" smtClean="0"/>
          </a:p>
          <a:p>
            <a:pPr marL="0" indent="0">
              <a:lnSpc>
                <a:spcPct val="170000"/>
              </a:lnSpc>
              <a:buNone/>
            </a:pPr>
            <a:r>
              <a:rPr lang="fa-IR" sz="1750" dirty="0" smtClean="0"/>
              <a:t>1- علم	2- عمل	3- نسب	4- جمال	5- قدرت	6- مال	7- طرفدار</a:t>
            </a:r>
            <a:endParaRPr lang="en-US" sz="1750" dirty="0" smtClean="0"/>
          </a:p>
          <a:p>
            <a:pPr marL="0" indent="0">
              <a:lnSpc>
                <a:spcPct val="170000"/>
              </a:lnSpc>
              <a:buNone/>
            </a:pPr>
            <a:r>
              <a:rPr lang="fa-IR" sz="1750" dirty="0" smtClean="0"/>
              <a:t>ب) عاقبت کبر، چنانکه خواهیم دید از عبارات قرآن کریم و ؟؟؟ معصومین (ع) بر </a:t>
            </a:r>
            <a:br>
              <a:rPr lang="fa-IR" sz="1750" dirty="0" smtClean="0"/>
            </a:br>
            <a:r>
              <a:rPr lang="fa-IR" sz="1750" dirty="0" smtClean="0"/>
              <a:t>می آید که متکبر را عاقبت بسیار دردآور و زجردهنده چه در دنیا و چه در آخرت در انتظار است. قرآن کریم می فرماید:</a:t>
            </a:r>
            <a:endParaRPr lang="en-US" sz="1750" dirty="0" smtClean="0"/>
          </a:p>
          <a:p>
            <a:pPr marL="0" indent="0">
              <a:lnSpc>
                <a:spcPct val="170000"/>
              </a:lnSpc>
              <a:buNone/>
            </a:pPr>
            <a:r>
              <a:rPr lang="fa-IR" sz="1750" dirty="0" smtClean="0"/>
              <a:t>«فادخُلوا اَبوابَ جَهَنَّم خالدَینَ فیها فَلَبِئسَ مَثوَی المُتَکَبرین»</a:t>
            </a:r>
            <a:endParaRPr lang="en-US" sz="1750" dirty="0" smtClean="0"/>
          </a:p>
          <a:p>
            <a:pPr marL="0" indent="0">
              <a:lnSpc>
                <a:spcPct val="170000"/>
              </a:lnSpc>
              <a:buNone/>
            </a:pPr>
            <a:r>
              <a:rPr lang="fa-IR" sz="1750" dirty="0" smtClean="0"/>
              <a:t>پس فرشتگان خطاب کنند که از هر در به دوزخ داخل شوید که در آنجا همیشه معذب خواهید بود و جایگاه متکبران بسیار بد منزلگاهی است.</a:t>
            </a:r>
            <a:endParaRPr lang="en-US" sz="1750" dirty="0" smtClean="0"/>
          </a:p>
          <a:p>
            <a:pPr marL="0" indent="0">
              <a:lnSpc>
                <a:spcPct val="170000"/>
              </a:lnSpc>
              <a:buNone/>
            </a:pPr>
            <a:r>
              <a:rPr lang="fa-IR" sz="1750" dirty="0" smtClean="0"/>
              <a:t>از پیامبر اکرم نیز روایت شده که فرمودند: هر کس تکبر ورزد خداوند او را ذلیل می کند. «مَن یَتَکَبرُ یَضعَهُ الله»</a:t>
            </a:r>
          </a:p>
          <a:p>
            <a:pPr marL="0" indent="0">
              <a:buNone/>
            </a:pPr>
            <a:r>
              <a:rPr lang="fa-IR" sz="1750" dirty="0" smtClean="0"/>
              <a:t>امام علی (ع) در عاقبت شخص متکبر می فرماید: «لَیسَ لِلمُتَکَبّر صدیق» برای انسان با تکبر، دوست و رفیقی نمی ماند.</a:t>
            </a:r>
            <a:endParaRPr lang="en-US" sz="1750" dirty="0" smtClean="0"/>
          </a:p>
          <a:p>
            <a:pPr marL="0" indent="0">
              <a:buNone/>
            </a:pPr>
            <a:r>
              <a:rPr lang="fa-IR" sz="1750" dirty="0" smtClean="0"/>
              <a:t>و می فرماید: «اِخذَروا الکِبّرُ فَاِنَّهُ رَأسُ الطُغیان وَ ؟؟؟ الرَّحمن» از تکبر نمودن بپرهیزید که منشأ سرکشی و نافرمانی خدا است.</a:t>
            </a:r>
            <a:endParaRPr lang="fa-IR" sz="1750" dirty="0"/>
          </a:p>
        </p:txBody>
      </p:sp>
    </p:spTree>
  </p:cSld>
  <p:clrMapOvr>
    <a:masterClrMapping/>
  </p:clrMapOvr>
  <p:transition spd="slow">
    <p:strips/>
  </p:transition>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57166"/>
            <a:ext cx="8229600" cy="5768997"/>
          </a:xfrm>
        </p:spPr>
        <p:txBody>
          <a:bodyPr>
            <a:normAutofit fontScale="77500" lnSpcReduction="20000"/>
          </a:bodyPr>
          <a:lstStyle/>
          <a:p>
            <a:pPr marL="0" indent="0">
              <a:lnSpc>
                <a:spcPct val="160000"/>
              </a:lnSpc>
              <a:buNone/>
            </a:pPr>
            <a:r>
              <a:rPr lang="fa-IR" dirty="0" smtClean="0"/>
              <a:t>راه هایی برای سنجش درجه تواضع قلب:</a:t>
            </a:r>
            <a:endParaRPr lang="en-US" dirty="0" smtClean="0"/>
          </a:p>
          <a:p>
            <a:pPr marL="0" indent="0">
              <a:lnSpc>
                <a:spcPct val="160000"/>
              </a:lnSpc>
              <a:buNone/>
            </a:pPr>
            <a:r>
              <a:rPr lang="fa-IR" dirty="0" smtClean="0"/>
              <a:t>1- در مناظرات و مباحثات با دیگران اگر به راحتی حق آنها را پذیرفت قلبی متواضع دارد و اگر نه در قلب او تکبر وجود دارد.</a:t>
            </a:r>
            <a:endParaRPr lang="en-US" dirty="0" smtClean="0"/>
          </a:p>
          <a:p>
            <a:pPr marL="0" indent="0">
              <a:lnSpc>
                <a:spcPct val="160000"/>
              </a:lnSpc>
              <a:buNone/>
            </a:pPr>
            <a:r>
              <a:rPr lang="fa-IR" dirty="0" smtClean="0"/>
              <a:t>2- اگر مقدم داشتن هم ردیفانش بر او گران نیاید و در مجالس پایین تر نشستن از دیگران برای آسان باشد، دارای تواضع است وگرنه متکبر می باشد.</a:t>
            </a:r>
            <a:endParaRPr lang="en-US" dirty="0" smtClean="0"/>
          </a:p>
          <a:p>
            <a:pPr marL="0" indent="0">
              <a:lnSpc>
                <a:spcPct val="160000"/>
              </a:lnSpc>
              <a:buNone/>
            </a:pPr>
            <a:r>
              <a:rPr lang="fa-IR" dirty="0" smtClean="0"/>
              <a:t>3- اگر پذیرش دعوت افراد فقیر و اقوام جهت رفع حاجت دوستان و خویشان بر او دشوار نباشد، ضعف خوب متواضع را دارا می باشد وگرنه باید به درمان قلب متکبر خود بپردازد.</a:t>
            </a:r>
            <a:endParaRPr lang="en-US" dirty="0" smtClean="0"/>
          </a:p>
          <a:p>
            <a:pPr marL="0" indent="0">
              <a:lnSpc>
                <a:spcPct val="160000"/>
              </a:lnSpc>
              <a:buNone/>
            </a:pPr>
            <a:r>
              <a:rPr lang="fa-IR" dirty="0" smtClean="0"/>
              <a:t>4- اگر خرید و حمل اشیاء مورد نیاز منزل بر او آسان باشد و از انجام آن احساس شرم نکند متواضع و درغیر اینصورت متکبر است.</a:t>
            </a:r>
            <a:endParaRPr lang="en-US" dirty="0" smtClean="0"/>
          </a:p>
          <a:p>
            <a:pPr marL="0" indent="0">
              <a:lnSpc>
                <a:spcPct val="160000"/>
              </a:lnSpc>
              <a:buNone/>
            </a:pPr>
            <a:endParaRPr lang="fa-IR" dirty="0"/>
          </a:p>
        </p:txBody>
      </p:sp>
    </p:spTree>
  </p:cSld>
  <p:clrMapOvr>
    <a:masterClrMapping/>
  </p:clrMapOvr>
  <p:transition spd="slow">
    <p:strips/>
  </p:transition>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42852"/>
            <a:ext cx="8229600" cy="6143668"/>
          </a:xfrm>
        </p:spPr>
        <p:txBody>
          <a:bodyPr>
            <a:noAutofit/>
          </a:bodyPr>
          <a:lstStyle/>
          <a:p>
            <a:pPr marL="0" indent="0">
              <a:lnSpc>
                <a:spcPct val="170000"/>
              </a:lnSpc>
              <a:buNone/>
            </a:pPr>
            <a:r>
              <a:rPr lang="fa-IR" sz="1850" dirty="0" smtClean="0"/>
              <a:t>صبر و استقامت:</a:t>
            </a:r>
            <a:endParaRPr lang="en-US" sz="1850" dirty="0" smtClean="0"/>
          </a:p>
          <a:p>
            <a:pPr marL="0" indent="0">
              <a:lnSpc>
                <a:spcPct val="170000"/>
              </a:lnSpc>
              <a:buNone/>
            </a:pPr>
            <a:r>
              <a:rPr lang="fa-IR" sz="1850" dirty="0" smtClean="0"/>
              <a:t>معنای صبر:</a:t>
            </a:r>
            <a:endParaRPr lang="en-US" sz="1850" dirty="0" smtClean="0"/>
          </a:p>
          <a:p>
            <a:pPr marL="0" indent="0">
              <a:lnSpc>
                <a:spcPct val="170000"/>
              </a:lnSpc>
              <a:buNone/>
            </a:pPr>
            <a:r>
              <a:rPr lang="fa-IR" sz="1850" dirty="0" smtClean="0"/>
              <a:t>صبر به معنایی است که حضرت علی (ع) آن را نسبت به ایمان به منزله ی سر نسبت به جسد معرفی کرده است و ایمان بدون صبر را چون جسد بدون سر فاقد هر گونه ارزش دانسته است. خداوند بزرگ در قرآن کریم در آیه 153 سوره بقره بارها اعلام </a:t>
            </a:r>
            <a:br>
              <a:rPr lang="fa-IR" sz="1850" dirty="0" smtClean="0"/>
            </a:br>
            <a:r>
              <a:rPr lang="fa-IR" sz="1850" dirty="0" smtClean="0"/>
              <a:t>می دارد که با صابران است و در آیه 146 سوره آل عمران می گوید: صابران را دوست دارد و بالاتر از همه صبر نصف ایمان است یا تمام ایمان قرار داده شده است، اسلام به مردم دستور به صبر می دهد.</a:t>
            </a:r>
            <a:endParaRPr lang="en-US" sz="1850" dirty="0" smtClean="0"/>
          </a:p>
          <a:p>
            <a:pPr marL="0" indent="0">
              <a:lnSpc>
                <a:spcPct val="170000"/>
              </a:lnSpc>
              <a:buNone/>
            </a:pPr>
            <a:r>
              <a:rPr lang="fa-IR" sz="1850" dirty="0" smtClean="0"/>
              <a:t>یعنی اگر کسی در طراف راست صورت شما سیلی زد، طرف چپ را نیز باید تقدیم او کند تا سیلی بزند، یعنی اینکه در مقابل استعمارگر و استثمار کننده آرام باشید، خدا صابران را دوست دارد و با صابران است. مثلاً برخی واژه ها گاهی به غلظ ترجمه و تفسیر می شود که گاهی صبر را به تحمل و قبول ظلم معنا می کنند و می گویند یک مسلمان صبور باید هر ظلمی بر او وارد شد صبر کند، این اشتباه است و به معنای ظالم پروری و ؟؟؟ طلبی است و در مورد صبر صدق نمی کند، بلکه صبر به معنای مقاومت و یا ؟؟؟ هر چند مستلزم از دست دادن مال و جان و آبرو باشد. </a:t>
            </a:r>
            <a:endParaRPr lang="fa-IR" sz="1850" dirty="0"/>
          </a:p>
        </p:txBody>
      </p:sp>
    </p:spTree>
  </p:cSld>
  <p:clrMapOvr>
    <a:masterClrMapping/>
  </p:clrMapOvr>
  <p:transition spd="slow">
    <p:strips/>
  </p:transition>
</p:sld>
</file>

<file path=ppt/slides/slide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85728"/>
            <a:ext cx="8229600" cy="6357982"/>
          </a:xfrm>
        </p:spPr>
        <p:txBody>
          <a:bodyPr>
            <a:normAutofit/>
          </a:bodyPr>
          <a:lstStyle/>
          <a:p>
            <a:pPr marL="0" indent="0">
              <a:lnSpc>
                <a:spcPct val="160000"/>
              </a:lnSpc>
              <a:buNone/>
            </a:pPr>
            <a:r>
              <a:rPr lang="fa-IR" sz="2250" dirty="0" smtClean="0"/>
              <a:t>قیام امام حسین (ع) یک نمونه بارز صبر است و صلح امام حسن (ع) هم همچنین.</a:t>
            </a:r>
          </a:p>
          <a:p>
            <a:pPr marL="0" indent="0">
              <a:lnSpc>
                <a:spcPct val="160000"/>
              </a:lnSpc>
              <a:buNone/>
            </a:pPr>
            <a:r>
              <a:rPr lang="fa-IR" sz="2250" dirty="0" smtClean="0"/>
              <a:t>این جاست که امام و حجت خدا کاسه صبر را هر چند که تلخ است می نوشد و با صلح خود، جان شیعیان را حفظ می کند، صبر گاهی در لباس سکوت است و گاهی در لباس فریاد و خون است.</a:t>
            </a:r>
            <a:endParaRPr lang="en-US" sz="2250" dirty="0" smtClean="0"/>
          </a:p>
          <a:p>
            <a:pPr marL="0" indent="0">
              <a:lnSpc>
                <a:spcPct val="160000"/>
              </a:lnSpc>
              <a:buNone/>
            </a:pPr>
            <a:r>
              <a:rPr lang="fa-IR" sz="2250" dirty="0" smtClean="0"/>
              <a:t>قرآن کریم در آیات زیادی مردم و مسلمانان را دعوت به صبر و استقامت می نماید و بارها اعلام می دارد که مؤمن واقعی شدن بدون صبر و استقامت غیرممکن است و </a:t>
            </a:r>
            <a:br>
              <a:rPr lang="fa-IR" sz="2250" dirty="0" smtClean="0"/>
            </a:br>
            <a:r>
              <a:rPr lang="fa-IR" sz="2250" dirty="0" smtClean="0"/>
              <a:t>آیه ای از قرآن کریم، آیه 34 و 35 سوره حج می فرماید: مژده بده به فروتنان و کسانی را که با ایمان به خدا و آرامش و اطمینان پیدا کردند. آنهایی که چون ؟؟؟ کنند، دلهایشان هراسان شود و هر چه معصیت ببینند صبور باشند و نماز را بپا دارند و از آن چه که به آنها روزی کردیم انفاق می کنند.</a:t>
            </a:r>
            <a:endParaRPr lang="en-US" sz="2250" dirty="0" smtClean="0"/>
          </a:p>
          <a:p>
            <a:pPr marL="0" indent="0">
              <a:lnSpc>
                <a:spcPct val="160000"/>
              </a:lnSpc>
              <a:buNone/>
            </a:pPr>
            <a:endParaRPr lang="fa-IR" sz="2250" dirty="0"/>
          </a:p>
        </p:txBody>
      </p:sp>
    </p:spTree>
  </p:cSld>
  <p:clrMapOvr>
    <a:masterClrMapping/>
  </p:clrMapOvr>
  <p:transition spd="slow">
    <p:strips/>
  </p:transition>
</p:sld>
</file>

<file path=ppt/slides/slide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57166"/>
            <a:ext cx="8229600" cy="6286544"/>
          </a:xfrm>
        </p:spPr>
        <p:txBody>
          <a:bodyPr>
            <a:normAutofit fontScale="55000" lnSpcReduction="20000"/>
          </a:bodyPr>
          <a:lstStyle/>
          <a:p>
            <a:pPr marL="0" indent="0">
              <a:lnSpc>
                <a:spcPct val="170000"/>
              </a:lnSpc>
              <a:buNone/>
            </a:pPr>
            <a:r>
              <a:rPr lang="fa-IR" dirty="0" smtClean="0"/>
              <a:t>4 صفت خوب با توجه به همین آیه آمده که منجمله ی آن</a:t>
            </a:r>
            <a:endParaRPr lang="en-US" dirty="0" smtClean="0"/>
          </a:p>
          <a:p>
            <a:pPr marL="0" indent="0">
              <a:lnSpc>
                <a:spcPct val="170000"/>
              </a:lnSpc>
              <a:buNone/>
            </a:pPr>
            <a:r>
              <a:rPr lang="fa-IR" dirty="0" smtClean="0"/>
              <a:t>1- خوف از خدا</a:t>
            </a:r>
            <a:endParaRPr lang="en-US" dirty="0" smtClean="0"/>
          </a:p>
          <a:p>
            <a:pPr marL="0" indent="0">
              <a:lnSpc>
                <a:spcPct val="170000"/>
              </a:lnSpc>
              <a:buNone/>
            </a:pPr>
            <a:r>
              <a:rPr lang="fa-IR" dirty="0" smtClean="0"/>
              <a:t>2- صبر و شکیبایی</a:t>
            </a:r>
            <a:endParaRPr lang="en-US" dirty="0" smtClean="0"/>
          </a:p>
          <a:p>
            <a:pPr marL="0" indent="0">
              <a:lnSpc>
                <a:spcPct val="170000"/>
              </a:lnSpc>
              <a:buNone/>
            </a:pPr>
            <a:r>
              <a:rPr lang="fa-IR" dirty="0" smtClean="0"/>
              <a:t>3- برپا داشتن نماز</a:t>
            </a:r>
            <a:endParaRPr lang="en-US" dirty="0" smtClean="0"/>
          </a:p>
          <a:p>
            <a:pPr marL="0" indent="0">
              <a:lnSpc>
                <a:spcPct val="170000"/>
              </a:lnSpc>
              <a:buNone/>
            </a:pPr>
            <a:r>
              <a:rPr lang="fa-IR" dirty="0" smtClean="0"/>
              <a:t>4- انفاق کردن</a:t>
            </a:r>
            <a:endParaRPr lang="en-US" dirty="0" smtClean="0"/>
          </a:p>
          <a:p>
            <a:pPr marL="0" indent="0">
              <a:lnSpc>
                <a:spcPct val="170000"/>
              </a:lnSpc>
              <a:buNone/>
            </a:pPr>
            <a:r>
              <a:rPr lang="fa-IR" dirty="0" smtClean="0"/>
              <a:t>است.</a:t>
            </a:r>
            <a:endParaRPr lang="en-US" dirty="0" smtClean="0"/>
          </a:p>
          <a:p>
            <a:pPr marL="0" indent="0">
              <a:lnSpc>
                <a:spcPct val="170000"/>
              </a:lnSpc>
              <a:buNone/>
            </a:pPr>
            <a:r>
              <a:rPr lang="fa-IR" dirty="0" smtClean="0"/>
              <a:t>سبر از پایه های ایمان:</a:t>
            </a:r>
            <a:endParaRPr lang="en-US" dirty="0" smtClean="0"/>
          </a:p>
          <a:p>
            <a:pPr marL="0" indent="0">
              <a:lnSpc>
                <a:spcPct val="170000"/>
              </a:lnSpc>
              <a:buNone/>
            </a:pPr>
            <a:r>
              <a:rPr lang="fa-IR" dirty="0" smtClean="0"/>
              <a:t>از حضرت علی (ع) از ایمان سئوال شد و حضرت در جواب فرمودند که ایمان بر 4 چیز استوار است و قوام آن به این چهار پایه بستگی دارد:</a:t>
            </a:r>
            <a:endParaRPr lang="en-US" dirty="0" smtClean="0"/>
          </a:p>
          <a:p>
            <a:pPr marL="514350" lvl="0" indent="-514350">
              <a:lnSpc>
                <a:spcPct val="170000"/>
              </a:lnSpc>
              <a:buFont typeface="+mj-lt"/>
              <a:buAutoNum type="arabicPeriod"/>
            </a:pPr>
            <a:r>
              <a:rPr lang="fa-IR" dirty="0" smtClean="0"/>
              <a:t>صبر و استقامت.</a:t>
            </a:r>
            <a:endParaRPr lang="en-US" dirty="0" smtClean="0"/>
          </a:p>
          <a:p>
            <a:pPr marL="514350" lvl="0" indent="-514350">
              <a:lnSpc>
                <a:spcPct val="170000"/>
              </a:lnSpc>
              <a:buFont typeface="+mj-lt"/>
              <a:buAutoNum type="arabicPeriod"/>
            </a:pPr>
            <a:r>
              <a:rPr lang="fa-IR" dirty="0" smtClean="0"/>
              <a:t>یقین و اعتقاد.</a:t>
            </a:r>
            <a:endParaRPr lang="en-US" dirty="0" smtClean="0"/>
          </a:p>
          <a:p>
            <a:pPr marL="514350" lvl="0" indent="-514350">
              <a:lnSpc>
                <a:spcPct val="170000"/>
              </a:lnSpc>
              <a:buFont typeface="+mj-lt"/>
              <a:buAutoNum type="arabicPeriod"/>
            </a:pPr>
            <a:r>
              <a:rPr lang="fa-IR" dirty="0" smtClean="0"/>
              <a:t>عدل و برقراری عدالت در زندگی و جامعه.</a:t>
            </a:r>
            <a:endParaRPr lang="en-US" dirty="0" smtClean="0"/>
          </a:p>
          <a:p>
            <a:pPr marL="514350" lvl="0" indent="-514350">
              <a:lnSpc>
                <a:spcPct val="170000"/>
              </a:lnSpc>
              <a:buFont typeface="+mj-lt"/>
              <a:buAutoNum type="arabicPeriod"/>
            </a:pPr>
            <a:r>
              <a:rPr lang="fa-IR" dirty="0" smtClean="0"/>
              <a:t>جهاد و مبارزه ی الهی برای صدور اسلام و نجات مستضعفین احقاق حق خویش.</a:t>
            </a:r>
            <a:endParaRPr lang="en-US" dirty="0" smtClean="0"/>
          </a:p>
          <a:p>
            <a:pPr marL="0" indent="0">
              <a:lnSpc>
                <a:spcPct val="170000"/>
              </a:lnSpc>
              <a:buNone/>
            </a:pPr>
            <a:endParaRPr lang="fa-IR" dirty="0"/>
          </a:p>
        </p:txBody>
      </p:sp>
    </p:spTree>
  </p:cSld>
  <p:clrMapOvr>
    <a:masterClrMapping/>
  </p:clrMapOvr>
  <p:transition spd="slow">
    <p:strips/>
  </p:transition>
</p:sld>
</file>

<file path=ppt/slides/slide1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28604"/>
            <a:ext cx="8229600" cy="6000792"/>
          </a:xfrm>
        </p:spPr>
        <p:txBody>
          <a:bodyPr>
            <a:normAutofit fontScale="70000" lnSpcReduction="20000"/>
          </a:bodyPr>
          <a:lstStyle/>
          <a:p>
            <a:pPr marL="0" indent="0">
              <a:lnSpc>
                <a:spcPct val="170000"/>
              </a:lnSpc>
              <a:buNone/>
            </a:pPr>
            <a:r>
              <a:rPr lang="fa-IR" dirty="0" smtClean="0"/>
              <a:t>از این چهار اصل معلوم می شود که حضرت علی (ع)، صبر را مقدم بر سایر پایه ها دانسته و ان را اولین پایه، از پایه های ایمان معرفی کرده و میتوان هم گفت که ارکان نیز ناشی از صبرند.</a:t>
            </a:r>
            <a:endParaRPr lang="en-US" dirty="0" smtClean="0"/>
          </a:p>
          <a:p>
            <a:pPr marL="0" indent="0">
              <a:lnSpc>
                <a:spcPct val="170000"/>
              </a:lnSpc>
              <a:buNone/>
            </a:pPr>
            <a:r>
              <a:rPr lang="fa-IR" dirty="0" smtClean="0"/>
              <a:t>نتیجه ای که از این بحث گرفته می شود که عبد و بنده خدا زمانی که طوق بندگی او بر گردن نهاد باید بر قضا و قدر الهی صبر نماید و بعد آن رضایت دهد و اگر در مقابل قضا و قدر الهی صبر نماید و به آن رضایت دهد، اگر در مقابل قضا و قدر الهی صبر ننماید نشانه این است که رسم عبودیت را بلد نبوده و اگر رسم عبودیت را عالم باشد بدان عمل نمی نماید باید یک مولائی دیگر و پروردگاری غیر خدا برای خویشتن انتخاب نماید و در حدیث قدسی وارد شده، کسی که راضی به قضا و قدر من نباشد و شاکر و سپاس گذار بر نعمت های من نباشد و بر بلایی که می فرستیم صبر نکند، پس باید یک پروردگار و مولائی غیر من طلب کند و پروردگار دیگری برای خود انتخاب کند.</a:t>
            </a:r>
            <a:endParaRPr lang="en-US" dirty="0" smtClean="0"/>
          </a:p>
          <a:p>
            <a:pPr marL="0" indent="0">
              <a:lnSpc>
                <a:spcPct val="170000"/>
              </a:lnSpc>
              <a:buNone/>
            </a:pPr>
            <a:endParaRPr lang="fa-IR" dirty="0"/>
          </a:p>
        </p:txBody>
      </p:sp>
    </p:spTree>
  </p:cSld>
  <p:clrMapOvr>
    <a:masterClrMapping/>
  </p:clrMapOvr>
  <p:transition spd="slow">
    <p:strips/>
  </p:transition>
</p:sld>
</file>

<file path=ppt/slides/slide1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57166"/>
            <a:ext cx="8229600" cy="6286544"/>
          </a:xfrm>
        </p:spPr>
        <p:txBody>
          <a:bodyPr>
            <a:normAutofit/>
          </a:bodyPr>
          <a:lstStyle/>
          <a:p>
            <a:pPr marL="0" indent="0">
              <a:lnSpc>
                <a:spcPct val="170000"/>
              </a:lnSpc>
              <a:buNone/>
            </a:pPr>
            <a:r>
              <a:rPr lang="fa-IR" sz="1840" dirty="0" smtClean="0"/>
              <a:t>مشکل ترین صبرها:</a:t>
            </a:r>
            <a:endParaRPr lang="en-US" sz="1840" dirty="0" smtClean="0"/>
          </a:p>
          <a:p>
            <a:pPr marL="0" indent="0">
              <a:lnSpc>
                <a:spcPct val="170000"/>
              </a:lnSpc>
              <a:buNone/>
            </a:pPr>
            <a:r>
              <a:rPr lang="fa-IR" sz="1840" dirty="0" smtClean="0"/>
              <a:t>صبر از معصیت یعنی انسان علی رغم میل باطنی به ارتکاب محرمات و فراهم بودن مقدمات ارتکاب به آن از محرمات اجتناب نموده و دست رد به سینه نفس سرکش بزند و به تقاضاها و خواهش های آنها جواب منفی بگوید، در روایتی آمده: پرارج ترین و بهترین اعمال به مشکل ترین آنهاست و هر قدرعملی مشکل تر باشد اجرایش بیشتر خواهد شد، پس صبر از گناه مشکل ترین صبرهاست، به دلیل مشکل بودن صبر پیامبر صبر از معصیت را از بزرگترین جهاد معرفی می نماید.</a:t>
            </a:r>
            <a:endParaRPr lang="en-US" sz="1840" dirty="0" smtClean="0"/>
          </a:p>
          <a:p>
            <a:pPr marL="0" indent="0">
              <a:lnSpc>
                <a:spcPct val="170000"/>
              </a:lnSpc>
              <a:buNone/>
            </a:pPr>
            <a:r>
              <a:rPr lang="fa-IR" sz="1840" dirty="0" smtClean="0"/>
              <a:t>خداوند بزرگ در قرآن کریم بارها پیامبر را امر مینماید که در مقابل اذیت و ازار قولی و فعلی افراد سینه صبر کند و با صبر خود مردم را به حقایق رهنمون باشد، چراکه با خشم و عصب و انتقام نتوان به مقصد رسید و قرآن به پیامبر می فرماید: صبر نما و حلیم باشد و بزرگوار باش، این امر به تمام مسلمانان است و خداوند در سوره مزمل آیه 9 می فرماید: بر طعن و یاوه گویی کافران و مکذبان صبور و شکیبایی کن و به طرزی نیکو که مقتضای مداراو علم و بزرگواری از آنان دوری گزین و حضرت یونس به خاطر بی صبری کردن خداوند آن را به مدت 40 روز در شکم ماهی، حبس و زندانی کرد.</a:t>
            </a:r>
            <a:endParaRPr lang="en-US" sz="1840" dirty="0" smtClean="0"/>
          </a:p>
          <a:p>
            <a:pPr marL="0" indent="0">
              <a:lnSpc>
                <a:spcPct val="170000"/>
              </a:lnSpc>
              <a:buNone/>
            </a:pPr>
            <a:endParaRPr lang="fa-IR" sz="1840" dirty="0"/>
          </a:p>
        </p:txBody>
      </p:sp>
    </p:spTree>
  </p:cSld>
  <p:clrMapOvr>
    <a:masterClrMapping/>
  </p:clrMapOvr>
  <p:transition spd="slow">
    <p:strips/>
  </p:transition>
</p:sld>
</file>

<file path=ppt/slides/slide1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57166"/>
            <a:ext cx="8229600" cy="6286544"/>
          </a:xfrm>
        </p:spPr>
        <p:txBody>
          <a:bodyPr>
            <a:normAutofit fontScale="55000" lnSpcReduction="20000"/>
          </a:bodyPr>
          <a:lstStyle/>
          <a:p>
            <a:pPr marL="0" indent="0">
              <a:lnSpc>
                <a:spcPct val="170000"/>
              </a:lnSpc>
              <a:buNone/>
            </a:pPr>
            <a:r>
              <a:rPr lang="fa-IR" dirty="0" smtClean="0"/>
              <a:t>مقامات صابران:</a:t>
            </a:r>
            <a:endParaRPr lang="en-US" dirty="0" smtClean="0"/>
          </a:p>
          <a:p>
            <a:pPr marL="0" indent="0">
              <a:lnSpc>
                <a:spcPct val="170000"/>
              </a:lnSpc>
              <a:buNone/>
            </a:pPr>
            <a:r>
              <a:rPr lang="fa-IR" dirty="0" smtClean="0"/>
              <a:t>اهل صبر و صابران بر همه سه مقامند:</a:t>
            </a:r>
            <a:endParaRPr lang="en-US" dirty="0" smtClean="0"/>
          </a:p>
          <a:p>
            <a:pPr marL="0" indent="0">
              <a:lnSpc>
                <a:spcPct val="170000"/>
              </a:lnSpc>
              <a:buNone/>
            </a:pPr>
            <a:r>
              <a:rPr lang="fa-IR" dirty="0" smtClean="0"/>
              <a:t>1- ترک شکایت بردن است (فقط صبر می کند، فریاد بر نمی آورد و اعتراض نمی کند و گریان نمی گردد و از بلا و معصیتی که به او رسیده شکایت نمی کند).</a:t>
            </a:r>
            <a:endParaRPr lang="en-US" dirty="0" smtClean="0"/>
          </a:p>
          <a:p>
            <a:pPr marL="0" indent="0">
              <a:lnSpc>
                <a:spcPct val="170000"/>
              </a:lnSpc>
              <a:buNone/>
            </a:pPr>
            <a:r>
              <a:rPr lang="fa-IR" dirty="0" smtClean="0"/>
              <a:t>2- راضی بودن به مقدارت است (علاوه بر ترک جزع راضی است به آنچه خدای عزوجلاز بلا بر او مقدر فرموده).</a:t>
            </a:r>
            <a:endParaRPr lang="en-US" dirty="0" smtClean="0"/>
          </a:p>
          <a:p>
            <a:pPr marL="0" indent="0">
              <a:lnSpc>
                <a:spcPct val="170000"/>
              </a:lnSpc>
              <a:buNone/>
            </a:pPr>
            <a:r>
              <a:rPr lang="fa-IR" dirty="0" smtClean="0"/>
              <a:t>3- دوست داشتن به آن چیزی است که مولا به انسان انجام می دهد (کسانی که به این مقام رسیده اند نه تنها بر معصیت و بلا صبر می کنند و به ان راضی می باشند و از رسیدن مصیبت و بلا خوشحال و شادمان گردند و از نیامدن آن دلتنگ باشند که این درجه صدیقان است.</a:t>
            </a:r>
            <a:endParaRPr lang="en-US" dirty="0" smtClean="0"/>
          </a:p>
          <a:p>
            <a:pPr marL="0" indent="0">
              <a:lnSpc>
                <a:spcPct val="170000"/>
              </a:lnSpc>
              <a:buNone/>
            </a:pPr>
            <a:r>
              <a:rPr lang="fa-IR" dirty="0" smtClean="0"/>
              <a:t>صبر بر 3 نوع است:</a:t>
            </a:r>
            <a:endParaRPr lang="en-US" dirty="0" smtClean="0"/>
          </a:p>
          <a:p>
            <a:pPr marL="0" indent="0">
              <a:lnSpc>
                <a:spcPct val="170000"/>
              </a:lnSpc>
              <a:buNone/>
            </a:pPr>
            <a:r>
              <a:rPr lang="fa-IR" dirty="0" smtClean="0"/>
              <a:t>1- صبر در مصیبت.</a:t>
            </a:r>
            <a:endParaRPr lang="en-US" dirty="0" smtClean="0"/>
          </a:p>
          <a:p>
            <a:pPr marL="0" indent="0">
              <a:lnSpc>
                <a:spcPct val="170000"/>
              </a:lnSpc>
              <a:buNone/>
            </a:pPr>
            <a:r>
              <a:rPr lang="fa-IR" dirty="0" smtClean="0"/>
              <a:t>2- صبر در طاعت.</a:t>
            </a:r>
            <a:endParaRPr lang="en-US" dirty="0" smtClean="0"/>
          </a:p>
          <a:p>
            <a:pPr marL="0" indent="0">
              <a:lnSpc>
                <a:spcPct val="170000"/>
              </a:lnSpc>
              <a:buNone/>
            </a:pPr>
            <a:r>
              <a:rPr lang="fa-IR" dirty="0" smtClean="0"/>
              <a:t>3- صبر از گناه.</a:t>
            </a:r>
            <a:endParaRPr lang="en-US" dirty="0" smtClean="0"/>
          </a:p>
          <a:p>
            <a:pPr marL="0" indent="0">
              <a:lnSpc>
                <a:spcPct val="170000"/>
              </a:lnSpc>
              <a:buNone/>
            </a:pPr>
            <a:endParaRPr lang="fa-IR" dirty="0"/>
          </a:p>
        </p:txBody>
      </p:sp>
    </p:spTree>
  </p:cSld>
  <p:clrMapOvr>
    <a:masterClrMapping/>
  </p:clrMapOvr>
  <p:transition spd="slow">
    <p:strips/>
  </p:transition>
</p:sld>
</file>

<file path=ppt/slides/slide1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14290"/>
            <a:ext cx="8229600" cy="6357982"/>
          </a:xfrm>
        </p:spPr>
        <p:txBody>
          <a:bodyPr>
            <a:normAutofit fontScale="92500" lnSpcReduction="20000"/>
          </a:bodyPr>
          <a:lstStyle/>
          <a:p>
            <a:pPr marL="0" indent="0">
              <a:lnSpc>
                <a:spcPct val="150000"/>
              </a:lnSpc>
              <a:buNone/>
            </a:pPr>
            <a:r>
              <a:rPr lang="fa-IR" dirty="0" smtClean="0"/>
              <a:t>پس هرکه بر صبر بر معصیبت صبر کند تا ان را به تسلی خوبی جواب می گوید خدا برایش سیصد درجه بنویسد که فاصله میان هر درجه تا درجه دیگر همانند فاصله میان آسمان و زمین است و هر که بر طاعت صبر کند خدا برایش ششصد درجه بنویسد که میان هر درجه دیگر از عمق زمین است تا ؟؟؟ و هر که بر گناه صر گناه خدا برایش نهصد درجه بنویسد که فاصله هر درجه تا درجه دیگر از عمق زمین تا پایان ؟؟؟ باشد و امام صادق (ع) نسبت به صبر را نسبت به ایمان همانند سر نسبت به تن که چون ؟؟؟ هم برود و همچنین اگر صبر هم برود، ایمان هم برود و حضرت علی (ع) در حدیث دیگری فرموده است:</a:t>
            </a:r>
            <a:endParaRPr lang="fa-IR" dirty="0"/>
          </a:p>
        </p:txBody>
      </p:sp>
    </p:spTree>
  </p:cSld>
  <p:clrMapOvr>
    <a:masterClrMapping/>
  </p:clrMapOvr>
  <p:transition spd="slow">
    <p:strips/>
  </p:transition>
</p:sld>
</file>

<file path=ppt/slides/slide1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28604"/>
            <a:ext cx="8229600" cy="6072230"/>
          </a:xfrm>
        </p:spPr>
        <p:txBody>
          <a:bodyPr>
            <a:normAutofit fontScale="92500" lnSpcReduction="20000"/>
          </a:bodyPr>
          <a:lstStyle/>
          <a:p>
            <a:pPr marL="0" indent="0">
              <a:lnSpc>
                <a:spcPct val="150000"/>
              </a:lnSpc>
              <a:buNone/>
            </a:pPr>
            <a:r>
              <a:rPr lang="fa-IR" dirty="0" smtClean="0"/>
              <a:t>صبر بر دو نوع است، صبر بر مصیبت که نیکو و زیباست و نیکوتر از آن صبر و خودداری از چیزی است که خدای عزوجل ان را بر توحرام کرده است، حضرت علی (ع) فرمودند که ایمان بر 4 پایه استوار است:</a:t>
            </a:r>
            <a:endParaRPr lang="en-US" dirty="0" smtClean="0"/>
          </a:p>
          <a:p>
            <a:pPr marL="0" indent="0">
              <a:lnSpc>
                <a:spcPct val="150000"/>
              </a:lnSpc>
              <a:buNone/>
            </a:pPr>
            <a:r>
              <a:rPr lang="fa-IR" dirty="0" smtClean="0"/>
              <a:t>1- صبر و استقامت.</a:t>
            </a:r>
            <a:endParaRPr lang="en-US" dirty="0" smtClean="0"/>
          </a:p>
          <a:p>
            <a:pPr marL="0" indent="0">
              <a:lnSpc>
                <a:spcPct val="150000"/>
              </a:lnSpc>
              <a:buNone/>
            </a:pPr>
            <a:r>
              <a:rPr lang="fa-IR" dirty="0" smtClean="0"/>
              <a:t>2- یقین و اعتماد.</a:t>
            </a:r>
            <a:endParaRPr lang="en-US" dirty="0" smtClean="0"/>
          </a:p>
          <a:p>
            <a:pPr marL="0" indent="0">
              <a:lnSpc>
                <a:spcPct val="150000"/>
              </a:lnSpc>
              <a:buNone/>
            </a:pPr>
            <a:r>
              <a:rPr lang="fa-IR" dirty="0" smtClean="0"/>
              <a:t>3- عدل و برقراری عدالت در زندگی و جامعه.</a:t>
            </a:r>
            <a:endParaRPr lang="en-US" dirty="0" smtClean="0"/>
          </a:p>
          <a:p>
            <a:pPr marL="0" indent="0">
              <a:lnSpc>
                <a:spcPct val="150000"/>
              </a:lnSpc>
              <a:buNone/>
            </a:pPr>
            <a:r>
              <a:rPr lang="fa-IR" dirty="0" smtClean="0"/>
              <a:t>4- جهاد و مبارزه الهی برای صدور اسلام و نجات مستضعفین احقاق حق خویش.</a:t>
            </a:r>
            <a:endParaRPr lang="en-US" dirty="0" smtClean="0"/>
          </a:p>
          <a:p>
            <a:pPr marL="0" indent="0">
              <a:lnSpc>
                <a:spcPct val="150000"/>
              </a:lnSpc>
              <a:buNone/>
            </a:pPr>
            <a:endParaRPr lang="fa-IR" dirty="0"/>
          </a:p>
        </p:txBody>
      </p:sp>
    </p:spTree>
  </p:cSld>
  <p:clrMapOvr>
    <a:masterClrMapping/>
  </p:clrMapOvr>
  <p:transition spd="slow">
    <p:strips/>
  </p:transition>
</p:sld>
</file>

<file path=ppt/slides/slide1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42852"/>
            <a:ext cx="8229600" cy="6357982"/>
          </a:xfrm>
        </p:spPr>
        <p:txBody>
          <a:bodyPr>
            <a:noAutofit/>
          </a:bodyPr>
          <a:lstStyle/>
          <a:p>
            <a:pPr marL="0" indent="0">
              <a:lnSpc>
                <a:spcPct val="170000"/>
              </a:lnSpc>
              <a:buNone/>
            </a:pPr>
            <a:r>
              <a:rPr lang="fa-IR" sz="2040" dirty="0" smtClean="0"/>
              <a:t>صبر جمیل:</a:t>
            </a:r>
            <a:endParaRPr lang="en-US" sz="2040" dirty="0" smtClean="0"/>
          </a:p>
          <a:p>
            <a:pPr marL="0" indent="0">
              <a:lnSpc>
                <a:spcPct val="170000"/>
              </a:lnSpc>
              <a:buNone/>
            </a:pPr>
            <a:r>
              <a:rPr lang="fa-IR" sz="2040" dirty="0" smtClean="0"/>
              <a:t>آمده است که حضرت زهرا مورد اهانت قرار گرفتند و خشمگین وارد خانه می شود و با جملاتی که کوه را از جا می کند، شوهر غیور خود را مورد ختاب قرار می دهد و می گوید ای پسر ابوطالب چرا به گوشه ای خزیده ای تو همانی که شجاعان از بیم تو خواب نداشتند. اکنون در برابر مردمی ضعیف سستی نشان می دهی، ای کاش مرده بودم چنین روزی را نمی دیدم، علی خشمگین شد از ماجرا از طرف همسری که بی نهایت او را عزیز می دارد این چنین تهییج می شود، این چه قدرتی است که علی را ازجا نمی کند، پس از استماع سخنان زهرا، با نرمی او را آرام می کند که من فرقی نکرده ام و همانم که بوده ام، مصلحت چیز دیگری است تا آن جا که زهرا را قانع می کند و از زبان زهرا می شنود «جسمی الله و نعم الوکیل» روز دیگری باز فاطمه علی را دعوت به قیام می کند و در همین حال فریاد مؤذن بلند می شود که «اشهدُ انَّ مُحَمَداً رَسولَ الله» حضرت علی (ع) به زهرا می فرماید: آیا دوست داری این فریاد خاموش شود، حضرت زهرا فرمودند: حضرت علی فرمود، که سخن من جز این چیز دیگری نیست.</a:t>
            </a:r>
            <a:endParaRPr lang="en-US" sz="2040" dirty="0" smtClean="0"/>
          </a:p>
          <a:p>
            <a:pPr marL="0" indent="0">
              <a:lnSpc>
                <a:spcPct val="170000"/>
              </a:lnSpc>
              <a:buNone/>
            </a:pPr>
            <a:endParaRPr lang="fa-IR" sz="2040" dirty="0"/>
          </a:p>
        </p:txBody>
      </p:sp>
    </p:spTree>
  </p:cSld>
  <p:clrMapOvr>
    <a:masterClrMapping/>
  </p:clrMapOvr>
  <p:transition spd="slow">
    <p:strips/>
  </p:transition>
</p:sld>
</file>

<file path=ppt/slides/slide1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46085"/>
            <a:ext cx="8229600" cy="5911873"/>
          </a:xfrm>
        </p:spPr>
        <p:txBody>
          <a:bodyPr>
            <a:normAutofit fontScale="62500" lnSpcReduction="20000"/>
          </a:bodyPr>
          <a:lstStyle/>
          <a:p>
            <a:pPr marL="0" indent="0">
              <a:lnSpc>
                <a:spcPct val="170000"/>
              </a:lnSpc>
              <a:buNone/>
            </a:pPr>
            <a:r>
              <a:rPr lang="fa-IR" dirty="0" smtClean="0"/>
              <a:t>گناه چیست؟</a:t>
            </a:r>
            <a:endParaRPr lang="en-US" dirty="0" smtClean="0"/>
          </a:p>
          <a:p>
            <a:pPr marL="0" indent="0">
              <a:lnSpc>
                <a:spcPct val="170000"/>
              </a:lnSpc>
              <a:buNone/>
            </a:pPr>
            <a:r>
              <a:rPr lang="fa-IR" dirty="0" smtClean="0"/>
              <a:t>کسی که در راه ترک گناه زحمت می کشد و صبر و در مقابل نفس و شیطان می نماید به سوی بهشت روانه است و کسی که ذلت گناه کاری را به دوش می کشد و به سوی جهنم روانه خواهد بود و هر کس در گرو اعمال خود است. خدای تعالی فرموده انسان باید برای آخرتش برای استراحت در زندگی ابدیش برای تجات از عذاب الهی برای آنکه مبادا، قلبش بمیرد گناهان را ترک می نماید و حتی کوچک ترین گناه در نظرش بزرگ و با عشمت جلوه می کند. </a:t>
            </a:r>
            <a:endParaRPr lang="en-US" dirty="0" smtClean="0"/>
          </a:p>
          <a:p>
            <a:pPr marL="0" indent="0">
              <a:lnSpc>
                <a:spcPct val="170000"/>
              </a:lnSpc>
              <a:buNone/>
            </a:pPr>
            <a:r>
              <a:rPr lang="fa-IR" dirty="0" smtClean="0"/>
              <a:t>صبر میوه پر منفعت:</a:t>
            </a:r>
            <a:endParaRPr lang="en-US" dirty="0" smtClean="0"/>
          </a:p>
          <a:p>
            <a:pPr marL="0" indent="0">
              <a:lnSpc>
                <a:spcPct val="170000"/>
              </a:lnSpc>
              <a:buNone/>
            </a:pPr>
            <a:r>
              <a:rPr lang="fa-IR" dirty="0" smtClean="0"/>
              <a:t>صبر تلخ است ولیکن عاقبت میوه شیرین دهد پر منفعت، این کلام بسیار حکیمانه است. واقعاً اگر انسان صبر و شکیبایی را فراموش کند در تمام کارها عاجز است، امام صادق (ع) می فرمایند: کسی که صبر و بردباری را برای فشارهای روزگار ذخیره نکند عاجز خواهد شد و زندگی با رنج آمیخته است، فردی که کم صبر با روبرو شدن با این گونه مصائب خود را از دست می دهد و اگر دست به کاری بزند ؟؟؟ بسیار جزئی دیگر نمی تواند استقامت کند و از پا در می آید.</a:t>
            </a:r>
            <a:endParaRPr lang="en-US" dirty="0" smtClean="0"/>
          </a:p>
          <a:p>
            <a:pPr marL="0" indent="0">
              <a:lnSpc>
                <a:spcPct val="170000"/>
              </a:lnSpc>
              <a:buNone/>
            </a:pPr>
            <a:endParaRPr lang="fa-IR" dirty="0"/>
          </a:p>
        </p:txBody>
      </p:sp>
    </p:spTree>
  </p:cSld>
  <p:clrMapOvr>
    <a:masterClrMapping/>
  </p:clrMapOvr>
  <p:transition spd="slow">
    <p:strips/>
  </p:transition>
</p:sld>
</file>

<file path=ppt/slides/slide1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85728"/>
            <a:ext cx="8229600" cy="6215106"/>
          </a:xfrm>
        </p:spPr>
        <p:txBody>
          <a:bodyPr>
            <a:normAutofit fontScale="92500" lnSpcReduction="10000"/>
          </a:bodyPr>
          <a:lstStyle/>
          <a:p>
            <a:pPr marL="0" indent="0">
              <a:lnSpc>
                <a:spcPct val="150000"/>
              </a:lnSpc>
              <a:buNone/>
            </a:pPr>
            <a:r>
              <a:rPr lang="fa-IR" dirty="0" smtClean="0"/>
              <a:t>خداوند در سوره بقره آیه 177 درباره ی متقین می فرمایند: آنها در سختی ها و بلایا صبر را پیشه می کنند و با پایمردی و استقامت قدم بر می دارند، صبر نوعی مشقت است که اگر با ؟؟؟ الهی توأم باشد، ارزش فوق العاده دارد، نمونه دیگر صبر امام حسین (ع) اگر منطق را بر این می دید که درخانه بنشیند و با یزید مقابله نکند دیگر هیچ کس را یارای آن نیست که این مردم خفته و جاهل را از خواب غفلت بیدار کند و هشدار دهد، لذا خونش را در این راه ریخت و جوانان خود را قربانی کرد و به اسارت زنان و فرزندانش رضایت داد.</a:t>
            </a:r>
            <a:endParaRPr lang="en-US" dirty="0" smtClean="0"/>
          </a:p>
          <a:p>
            <a:pPr marL="0" indent="0">
              <a:lnSpc>
                <a:spcPct val="150000"/>
              </a:lnSpc>
              <a:buNone/>
            </a:pPr>
            <a:endParaRPr lang="fa-IR" dirty="0"/>
          </a:p>
        </p:txBody>
      </p:sp>
    </p:spTree>
  </p:cSld>
  <p:clrMapOvr>
    <a:masterClrMapping/>
  </p:clrMapOvr>
  <p:transition spd="slow">
    <p:strips/>
  </p:transition>
</p:sld>
</file>

<file path=ppt/slides/slide1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57166"/>
            <a:ext cx="8229600" cy="5768997"/>
          </a:xfrm>
        </p:spPr>
        <p:txBody>
          <a:bodyPr>
            <a:normAutofit fontScale="70000" lnSpcReduction="20000"/>
          </a:bodyPr>
          <a:lstStyle/>
          <a:p>
            <a:pPr marL="0" indent="0">
              <a:lnSpc>
                <a:spcPct val="170000"/>
              </a:lnSpc>
              <a:buNone/>
            </a:pPr>
            <a:r>
              <a:rPr lang="fa-IR" dirty="0" smtClean="0"/>
              <a:t>صبر و حلم حضرت علی (ع):</a:t>
            </a:r>
            <a:endParaRPr lang="en-US" dirty="0" smtClean="0"/>
          </a:p>
          <a:p>
            <a:pPr marL="0" indent="0">
              <a:lnSpc>
                <a:spcPct val="170000"/>
              </a:lnSpc>
              <a:buNone/>
            </a:pPr>
            <a:r>
              <a:rPr lang="fa-IR" dirty="0" smtClean="0"/>
              <a:t>صبر و حلم از صفات فاضله نفسانی است و از نظر علم النفس معرف علوم همت و بلندی نظر و غلبه بر امیال درونی است و تسکین دردها و آلام روحی به وسیله صبر و شکیبایی انجام می گیرد. صبر و تحمل شداید و ناملایمات است و یا شکیبایی در انجام واجبات و یا تحمل بر خودداری از ارتکاب معاصی و محرمات است و در هر حال این صفت ؟؟؟ آدمی و هر کس باید خود را به زیور صبر آراسته نماید. علی (ع) از هر جهت صبور و شکیبا و حلیم بود، زیرا رفتار او خود مبین حالات او بود، حتی در جنگ ها نیز صبور و بردباری می کرد، تا دشمن با بی شرمی تجاوز را آشکار می کرد.</a:t>
            </a:r>
            <a:endParaRPr lang="en-US" dirty="0" smtClean="0"/>
          </a:p>
          <a:p>
            <a:pPr marL="0" indent="0">
              <a:lnSpc>
                <a:spcPct val="170000"/>
              </a:lnSpc>
              <a:buNone/>
            </a:pPr>
            <a:r>
              <a:rPr lang="fa-IR" dirty="0" smtClean="0"/>
              <a:t>حضرت علی (ع) در حلم و بردباری بعد کمال بود و تا حریم دین و شرافت انسانی را در معرض تهاجم و تجاوز نمی دید صبر و حوصله به مزج می داد ولی در مقابل دفاع از حقیقت از هیچ حادثه ای رویگردان نبود.</a:t>
            </a:r>
            <a:endParaRPr lang="en-US" dirty="0" smtClean="0"/>
          </a:p>
          <a:p>
            <a:pPr marL="0" indent="0">
              <a:lnSpc>
                <a:spcPct val="170000"/>
              </a:lnSpc>
              <a:buNone/>
            </a:pPr>
            <a:endParaRPr lang="fa-IR" dirty="0"/>
          </a:p>
        </p:txBody>
      </p:sp>
    </p:spTree>
  </p:cSld>
  <p:clrMapOvr>
    <a:masterClrMapping/>
  </p:clrMapOvr>
  <p:transition spd="slow">
    <p:strips/>
  </p:transition>
</p:sld>
</file>

<file path=ppt/slides/slide1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57166"/>
            <a:ext cx="8229600" cy="6072230"/>
          </a:xfrm>
        </p:spPr>
        <p:txBody>
          <a:bodyPr>
            <a:normAutofit fontScale="70000" lnSpcReduction="20000"/>
          </a:bodyPr>
          <a:lstStyle/>
          <a:p>
            <a:pPr marL="0" indent="0">
              <a:lnSpc>
                <a:spcPct val="170000"/>
              </a:lnSpc>
              <a:buNone/>
            </a:pPr>
            <a:r>
              <a:rPr lang="fa-IR" dirty="0" smtClean="0"/>
              <a:t>رسول اکرم چون از فتنه هایی که پس از رحلتش در امر خلافت به وجود آمده او را آگاه کرد و به صبر و تحمل توصیه فرمود و حضرت علی (ع) نیز به علت مصلحۀ برای حفظ ظاهر اسلام مدت 25 سال در نهایت سختی صبر نمود چنان که فرمودند: می مانند کسی صبر کردم که گویی خاری در چشمش ؟؟؟ و استخوانی در گلویش گیر کرده باشد.</a:t>
            </a:r>
            <a:endParaRPr lang="en-US" dirty="0" smtClean="0"/>
          </a:p>
          <a:p>
            <a:pPr marL="0" indent="0">
              <a:lnSpc>
                <a:spcPct val="170000"/>
              </a:lnSpc>
              <a:buNone/>
            </a:pPr>
            <a:r>
              <a:rPr lang="fa-IR" dirty="0" smtClean="0"/>
              <a:t>امام باقر (ع) می فرمایند: «بهشت در سختی و صبر پیچیده شده است، هر کس در دنیا بر سختی ها و ناملایمات صبر و بردباری ورزد داخل بهشت می شود، جهنم نیز به لذات و شهوات پیچیده شده است و هر کس به دنبال لذت ها و خواسته های نفسانی برود، به جهنم داخل می گردد».</a:t>
            </a:r>
            <a:endParaRPr lang="en-US" dirty="0" smtClean="0"/>
          </a:p>
          <a:p>
            <a:pPr marL="0" indent="0">
              <a:lnSpc>
                <a:spcPct val="170000"/>
              </a:lnSpc>
              <a:buNone/>
            </a:pPr>
            <a:r>
              <a:rPr lang="fa-IR" dirty="0" smtClean="0"/>
              <a:t>امام صادق (ع) می فرمایند: ما صابر و شکیباییم و شیعیان ما صابرتر و شیکباترند، زیرا ما از همه چیز آگاهییم و صبر می کنیم ولی شیعیان ما از بسیاری چیزها آگاهی ندارند و با این حال همچنان صبر پیشه می کنند.</a:t>
            </a:r>
            <a:endParaRPr lang="en-US" dirty="0" smtClean="0"/>
          </a:p>
          <a:p>
            <a:pPr marL="0" indent="0">
              <a:lnSpc>
                <a:spcPct val="170000"/>
              </a:lnSpc>
              <a:buNone/>
            </a:pPr>
            <a:endParaRPr lang="fa-IR" dirty="0"/>
          </a:p>
        </p:txBody>
      </p:sp>
    </p:spTree>
  </p:cSld>
  <p:clrMapOvr>
    <a:masterClrMapping/>
  </p:clrMapOvr>
  <p:transition spd="slow">
    <p:strips/>
  </p:transition>
</p:sld>
</file>

<file path=ppt/slides/slide1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28604"/>
            <a:ext cx="8229600" cy="5697559"/>
          </a:xfrm>
        </p:spPr>
        <p:txBody>
          <a:bodyPr>
            <a:normAutofit fontScale="85000" lnSpcReduction="10000"/>
          </a:bodyPr>
          <a:lstStyle/>
          <a:p>
            <a:pPr marL="0" indent="0">
              <a:lnSpc>
                <a:spcPct val="150000"/>
              </a:lnSpc>
              <a:buNone/>
            </a:pPr>
            <a:r>
              <a:rPr lang="fa-IR" dirty="0" smtClean="0"/>
              <a:t>جابر از امام باقر (ع) پرسید: صبر جمیل چیست؟ فرمود: صبری است که شخص زبان شکوه و شکایت به سوی مردم باز نکند.</a:t>
            </a:r>
            <a:endParaRPr lang="en-US" dirty="0" smtClean="0"/>
          </a:p>
          <a:p>
            <a:pPr marL="0" indent="0">
              <a:lnSpc>
                <a:spcPct val="150000"/>
              </a:lnSpc>
              <a:buNone/>
            </a:pPr>
            <a:r>
              <a:rPr lang="fa-IR" dirty="0" smtClean="0"/>
              <a:t>پیامبر اسلام فرمود: روز قیامت که همه خلایق جمع هستند منادی از طرف خداوند، ندا می کند که اهل صبر کجایند؟</a:t>
            </a:r>
            <a:endParaRPr lang="en-US" dirty="0" smtClean="0"/>
          </a:p>
          <a:p>
            <a:pPr marL="0" indent="0">
              <a:lnSpc>
                <a:spcPct val="150000"/>
              </a:lnSpc>
              <a:buNone/>
            </a:pPr>
            <a:r>
              <a:rPr lang="fa-IR" dirty="0" smtClean="0"/>
              <a:t>گروهی از مردم برمیخیزند، دسته ای از ملائکه به استقبال آنها می آیند و می پرسند: صبر شما چه بوده است؟ می گویند: ما بر طاعت خداوند و ترک معصیت او صبر کرده ایم.</a:t>
            </a:r>
            <a:endParaRPr lang="en-US" dirty="0" smtClean="0"/>
          </a:p>
          <a:p>
            <a:pPr marL="0" indent="0">
              <a:lnSpc>
                <a:spcPct val="150000"/>
              </a:lnSpc>
              <a:buNone/>
            </a:pPr>
            <a:r>
              <a:rPr lang="fa-IR" dirty="0" smtClean="0"/>
              <a:t>منادی ندا می کند که: بندگان من را می گویند، راه آنها را باز کنید تا بدون حساب به بهشت بروند.</a:t>
            </a:r>
            <a:endParaRPr lang="en-US" dirty="0" smtClean="0"/>
          </a:p>
          <a:p>
            <a:pPr marL="0" indent="0">
              <a:lnSpc>
                <a:spcPct val="150000"/>
              </a:lnSpc>
              <a:buNone/>
            </a:pPr>
            <a:endParaRPr lang="fa-IR" dirty="0"/>
          </a:p>
        </p:txBody>
      </p:sp>
    </p:spTree>
  </p:cSld>
  <p:clrMapOvr>
    <a:masterClrMapping/>
  </p:clrMapOvr>
  <p:transition spd="slow">
    <p:strips/>
  </p:transition>
</p:sld>
</file>

<file path=ppt/slides/slide1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28604"/>
            <a:ext cx="8229600" cy="5697559"/>
          </a:xfrm>
        </p:spPr>
        <p:txBody>
          <a:bodyPr>
            <a:normAutofit fontScale="62500" lnSpcReduction="20000"/>
          </a:bodyPr>
          <a:lstStyle/>
          <a:p>
            <a:pPr marL="0" indent="0">
              <a:lnSpc>
                <a:spcPct val="170000"/>
              </a:lnSpc>
              <a:buNone/>
            </a:pPr>
            <a:r>
              <a:rPr lang="fa-IR" dirty="0" smtClean="0"/>
              <a:t>اخلاص:</a:t>
            </a:r>
            <a:endParaRPr lang="en-US" dirty="0" smtClean="0"/>
          </a:p>
          <a:p>
            <a:pPr marL="514350" lvl="0" indent="-514350">
              <a:lnSpc>
                <a:spcPct val="170000"/>
              </a:lnSpc>
              <a:buFont typeface="+mj-lt"/>
              <a:buAutoNum type="arabicPeriod"/>
            </a:pPr>
            <a:r>
              <a:rPr lang="fa-IR" dirty="0" smtClean="0"/>
              <a:t>اخلاص پاک کردن نیت از شرک و ریاست.</a:t>
            </a:r>
            <a:endParaRPr lang="en-US" dirty="0" smtClean="0"/>
          </a:p>
          <a:p>
            <a:pPr marL="514350" lvl="0" indent="-514350">
              <a:lnSpc>
                <a:spcPct val="170000"/>
              </a:lnSpc>
              <a:buFont typeface="+mj-lt"/>
              <a:buAutoNum type="arabicPeriod"/>
            </a:pPr>
            <a:r>
              <a:rPr lang="fa-IR" dirty="0" smtClean="0"/>
              <a:t>پاک کردن ظواهر جسم و روان از نجاست و آلودگی های ظاهری است.</a:t>
            </a:r>
            <a:endParaRPr lang="en-US" dirty="0" smtClean="0"/>
          </a:p>
          <a:p>
            <a:pPr marL="514350" lvl="0" indent="-514350">
              <a:lnSpc>
                <a:spcPct val="170000"/>
              </a:lnSpc>
              <a:buFont typeface="+mj-lt"/>
              <a:buAutoNum type="arabicPeriod"/>
            </a:pPr>
            <a:r>
              <a:rPr lang="fa-IR" dirty="0" smtClean="0"/>
              <a:t>اخلاص امری قلبی و وجدانی است.</a:t>
            </a:r>
            <a:endParaRPr lang="en-US" dirty="0" smtClean="0"/>
          </a:p>
          <a:p>
            <a:pPr marL="0" indent="0">
              <a:lnSpc>
                <a:spcPct val="170000"/>
              </a:lnSpc>
              <a:buNone/>
            </a:pPr>
            <a:r>
              <a:rPr lang="fa-IR" dirty="0" smtClean="0"/>
              <a:t>اخلاص از خلوص بمعنی داخل نداشتن است.</a:t>
            </a:r>
            <a:endParaRPr lang="en-US" dirty="0" smtClean="0"/>
          </a:p>
          <a:p>
            <a:pPr marL="0" indent="0">
              <a:lnSpc>
                <a:spcPct val="170000"/>
              </a:lnSpc>
              <a:buNone/>
            </a:pPr>
            <a:r>
              <a:rPr lang="fa-IR" dirty="0" smtClean="0"/>
              <a:t>اخلاص در عبودیت یعنی برای غیر خدا خاضع و ذلیل نشود، هر کسی می خواهد باشد، بهر مقامی که هست بدان او هم مثل تو مخلوقی است.</a:t>
            </a:r>
            <a:endParaRPr lang="en-US" dirty="0" smtClean="0"/>
          </a:p>
          <a:p>
            <a:pPr marL="0" indent="0">
              <a:lnSpc>
                <a:spcPct val="170000"/>
              </a:lnSpc>
              <a:buNone/>
            </a:pPr>
            <a:r>
              <a:rPr lang="fa-IR" dirty="0" smtClean="0"/>
              <a:t>اخلاص در اصطلاح فرهنگی اسلامی:</a:t>
            </a:r>
            <a:endParaRPr lang="en-US" dirty="0" smtClean="0"/>
          </a:p>
          <a:p>
            <a:pPr marL="0" indent="0">
              <a:lnSpc>
                <a:spcPct val="170000"/>
              </a:lnSpc>
              <a:buNone/>
            </a:pPr>
            <a:r>
              <a:rPr lang="fa-IR" dirty="0" smtClean="0"/>
              <a:t>1: به معنی پاک کردن نیت از غیر خدا.</a:t>
            </a:r>
            <a:endParaRPr lang="en-US" dirty="0" smtClean="0"/>
          </a:p>
          <a:p>
            <a:pPr marL="0" indent="0">
              <a:lnSpc>
                <a:spcPct val="170000"/>
              </a:lnSpc>
              <a:buNone/>
            </a:pPr>
            <a:r>
              <a:rPr lang="fa-IR" dirty="0" smtClean="0"/>
              <a:t>2: انجام عمل برای خدا: یعنی این که غیر خدا را هنگام عدل در نداشتن و خالص ساختن خویشن از بندگی غیر خدا.</a:t>
            </a:r>
            <a:endParaRPr lang="en-US" dirty="0" smtClean="0"/>
          </a:p>
          <a:p>
            <a:pPr marL="0" indent="0">
              <a:lnSpc>
                <a:spcPct val="170000"/>
              </a:lnSpc>
              <a:buNone/>
            </a:pPr>
            <a:endParaRPr lang="fa-IR" dirty="0"/>
          </a:p>
        </p:txBody>
      </p:sp>
    </p:spTree>
  </p:cSld>
  <p:clrMapOvr>
    <a:masterClrMapping/>
  </p:clrMapOvr>
  <p:transition spd="slow">
    <p:strips/>
  </p:transition>
</p:sld>
</file>

<file path=ppt/slides/slide1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571480"/>
            <a:ext cx="8229600" cy="5554683"/>
          </a:xfrm>
        </p:spPr>
        <p:txBody>
          <a:bodyPr>
            <a:normAutofit fontScale="85000" lnSpcReduction="10000"/>
          </a:bodyPr>
          <a:lstStyle/>
          <a:p>
            <a:pPr marL="0" indent="0">
              <a:lnSpc>
                <a:spcPct val="160000"/>
              </a:lnSpc>
              <a:buNone/>
            </a:pPr>
            <a:r>
              <a:rPr lang="fa-IR" dirty="0" smtClean="0"/>
              <a:t>یعنی این که: بنده، خدا خویشتن را از ؟؟؟ که شایسته مقام خدا ؟؟؟ خالص و منزه بداند.</a:t>
            </a:r>
            <a:endParaRPr lang="en-US" dirty="0" smtClean="0"/>
          </a:p>
          <a:p>
            <a:pPr marL="0" indent="0">
              <a:lnSpc>
                <a:spcPct val="160000"/>
              </a:lnSpc>
              <a:buNone/>
            </a:pPr>
            <a:r>
              <a:rPr lang="fa-IR" dirty="0" smtClean="0"/>
              <a:t>نخستین مرتبه آن: عبادت از ریا و تظاهر و خودنمایی خالص باشد.</a:t>
            </a:r>
            <a:endParaRPr lang="en-US" dirty="0" smtClean="0"/>
          </a:p>
          <a:p>
            <a:pPr marL="0" indent="0">
              <a:lnSpc>
                <a:spcPct val="160000"/>
              </a:lnSpc>
              <a:buNone/>
            </a:pPr>
            <a:r>
              <a:rPr lang="fa-IR" dirty="0" smtClean="0"/>
              <a:t>دومین مرتبه: اساس اخلاص بر ترک ریا و یا خودنمایی استوار است.</a:t>
            </a:r>
            <a:endParaRPr lang="en-US" dirty="0" smtClean="0"/>
          </a:p>
          <a:p>
            <a:pPr marL="0" indent="0">
              <a:lnSpc>
                <a:spcPct val="160000"/>
              </a:lnSpc>
              <a:buNone/>
            </a:pPr>
            <a:r>
              <a:rPr lang="fa-IR" dirty="0" smtClean="0"/>
              <a:t>یعنی این که: کسی که برای خداوند نماز میگذارد در ضمن از او حاجت می خواهد یا انتظار پاداشی را دارد ریاکار نیست. البته چنین شخصی اخلاصش کامل نیست، زیرا اخلاص کامل آن است که بنده جز خدا نخواهد و دردش چیزی جز خدا نباشد.</a:t>
            </a:r>
            <a:endParaRPr lang="en-US" dirty="0" smtClean="0"/>
          </a:p>
          <a:p>
            <a:pPr marL="0" indent="0">
              <a:lnSpc>
                <a:spcPct val="160000"/>
              </a:lnSpc>
              <a:buNone/>
            </a:pPr>
            <a:endParaRPr lang="fa-IR" dirty="0"/>
          </a:p>
        </p:txBody>
      </p:sp>
    </p:spTree>
  </p:cSld>
  <p:clrMapOvr>
    <a:masterClrMapping/>
  </p:clrMapOvr>
  <p:transition spd="slow">
    <p:strips/>
  </p:transition>
</p:sld>
</file>

<file path=ppt/slides/slide1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28604"/>
            <a:ext cx="8229600" cy="6000792"/>
          </a:xfrm>
        </p:spPr>
        <p:txBody>
          <a:bodyPr>
            <a:normAutofit fontScale="77500" lnSpcReduction="20000"/>
          </a:bodyPr>
          <a:lstStyle/>
          <a:p>
            <a:pPr marL="0" indent="0">
              <a:lnSpc>
                <a:spcPct val="160000"/>
              </a:lnSpc>
              <a:buNone/>
            </a:pPr>
            <a:r>
              <a:rPr lang="fa-IR" dirty="0" smtClean="0"/>
              <a:t>آثار اخلاص:</a:t>
            </a:r>
            <a:endParaRPr lang="en-US" dirty="0" smtClean="0"/>
          </a:p>
          <a:p>
            <a:pPr marL="0" indent="0">
              <a:lnSpc>
                <a:spcPct val="160000"/>
              </a:lnSpc>
              <a:buNone/>
            </a:pPr>
            <a:r>
              <a:rPr lang="fa-IR" dirty="0" smtClean="0"/>
              <a:t>1- احساس امنیت: در سوره انعام، آیه 82 در قرآن کریم آمده، ایمان خالص، امنیت </a:t>
            </a:r>
            <a:br>
              <a:rPr lang="fa-IR" dirty="0" smtClean="0"/>
            </a:br>
            <a:r>
              <a:rPr lang="fa-IR" dirty="0" smtClean="0"/>
              <a:t>می آورد و ایمان ناخالص دلهره و اضطراب درپی دارد.</a:t>
            </a:r>
            <a:endParaRPr lang="en-US" dirty="0" smtClean="0"/>
          </a:p>
          <a:p>
            <a:pPr marL="0" indent="0">
              <a:lnSpc>
                <a:spcPct val="160000"/>
              </a:lnSpc>
              <a:buNone/>
            </a:pPr>
            <a:r>
              <a:rPr lang="fa-IR" dirty="0" smtClean="0"/>
              <a:t>در سوره بقره، آیه 112 هم آمده است: کسی که خود را تسلیم محض خدا می کند از هیچ چیزی نمی هراسد و هرگز دچار ترس نمی گردد.</a:t>
            </a:r>
            <a:endParaRPr lang="en-US" dirty="0" smtClean="0"/>
          </a:p>
          <a:p>
            <a:pPr marL="0" indent="0">
              <a:lnSpc>
                <a:spcPct val="160000"/>
              </a:lnSpc>
              <a:buNone/>
            </a:pPr>
            <a:r>
              <a:rPr lang="fa-IR" dirty="0" smtClean="0"/>
              <a:t>2- پاداش مضاعف: اعمال خالص مانند مزرعه ای در منطقه مرتفع که از خطر سیل محفوظ است.</a:t>
            </a:r>
            <a:endParaRPr lang="en-US" dirty="0" smtClean="0"/>
          </a:p>
          <a:p>
            <a:pPr marL="0" indent="0">
              <a:lnSpc>
                <a:spcPct val="160000"/>
              </a:lnSpc>
              <a:buNone/>
            </a:pPr>
            <a:r>
              <a:rPr lang="fa-IR" dirty="0" smtClean="0"/>
              <a:t>3- نجات از دشواری: امیر مؤمنان (ع) یکی از نتایج راه نجات از پرتگاه ذکر نموده است. نمونه آن حضرت یوسف.</a:t>
            </a:r>
            <a:endParaRPr lang="en-US" dirty="0" smtClean="0"/>
          </a:p>
          <a:p>
            <a:pPr marL="0" indent="0">
              <a:lnSpc>
                <a:spcPct val="160000"/>
              </a:lnSpc>
              <a:buNone/>
            </a:pPr>
            <a:endParaRPr lang="fa-IR" dirty="0"/>
          </a:p>
        </p:txBody>
      </p:sp>
    </p:spTree>
  </p:cSld>
  <p:clrMapOvr>
    <a:masterClrMapping/>
  </p:clrMapOvr>
  <p:transition spd="slow">
    <p:strips/>
  </p:transition>
</p:sld>
</file>

<file path=ppt/slides/slide1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57166"/>
            <a:ext cx="8229600" cy="6072230"/>
          </a:xfrm>
        </p:spPr>
        <p:txBody>
          <a:bodyPr>
            <a:normAutofit fontScale="77500" lnSpcReduction="20000"/>
          </a:bodyPr>
          <a:lstStyle/>
          <a:p>
            <a:pPr marL="0" indent="0">
              <a:lnSpc>
                <a:spcPct val="160000"/>
              </a:lnSpc>
              <a:buNone/>
            </a:pPr>
            <a:r>
              <a:rPr lang="fa-IR" dirty="0" smtClean="0"/>
              <a:t>ویژگی بندگان مخلص از دیدگاه قرآن:</a:t>
            </a:r>
            <a:endParaRPr lang="en-US" dirty="0" smtClean="0"/>
          </a:p>
          <a:p>
            <a:pPr marL="0" indent="0">
              <a:lnSpc>
                <a:spcPct val="160000"/>
              </a:lnSpc>
              <a:buNone/>
            </a:pPr>
            <a:r>
              <a:rPr lang="fa-IR" dirty="0" smtClean="0"/>
              <a:t>1: نجات از نابودی دنیوی و عذاب اخروی.</a:t>
            </a:r>
            <a:endParaRPr lang="en-US" dirty="0" smtClean="0"/>
          </a:p>
          <a:p>
            <a:pPr marL="0" indent="0">
              <a:lnSpc>
                <a:spcPct val="160000"/>
              </a:lnSpc>
              <a:buNone/>
            </a:pPr>
            <a:r>
              <a:rPr lang="fa-IR" dirty="0" smtClean="0"/>
              <a:t>2: عصمت.</a:t>
            </a:r>
            <a:endParaRPr lang="en-US" dirty="0" smtClean="0"/>
          </a:p>
          <a:p>
            <a:pPr marL="0" indent="0">
              <a:lnSpc>
                <a:spcPct val="160000"/>
              </a:lnSpc>
              <a:buNone/>
            </a:pPr>
            <a:r>
              <a:rPr lang="fa-IR" dirty="0" smtClean="0"/>
              <a:t>3: ایمنی از فریب ابلیس.</a:t>
            </a:r>
            <a:endParaRPr lang="en-US" dirty="0" smtClean="0"/>
          </a:p>
          <a:p>
            <a:pPr marL="0" indent="0">
              <a:lnSpc>
                <a:spcPct val="160000"/>
              </a:lnSpc>
              <a:buNone/>
            </a:pPr>
            <a:r>
              <a:rPr lang="fa-IR" dirty="0" smtClean="0"/>
              <a:t>4: شایستگی توصیف خدا.</a:t>
            </a:r>
            <a:endParaRPr lang="en-US" dirty="0" smtClean="0"/>
          </a:p>
          <a:p>
            <a:pPr marL="0" indent="0">
              <a:lnSpc>
                <a:spcPct val="160000"/>
              </a:lnSpc>
              <a:buNone/>
            </a:pPr>
            <a:r>
              <a:rPr lang="fa-IR" dirty="0" smtClean="0"/>
              <a:t>5: بهره مندی از پاداش خاص اخروی.</a:t>
            </a:r>
            <a:endParaRPr lang="en-US" dirty="0" smtClean="0"/>
          </a:p>
          <a:p>
            <a:pPr marL="0" indent="0">
              <a:lnSpc>
                <a:spcPct val="160000"/>
              </a:lnSpc>
              <a:buNone/>
            </a:pPr>
            <a:r>
              <a:rPr lang="fa-IR" dirty="0" smtClean="0"/>
              <a:t>امام صادق در مورد نقش امنیت اخلاصی در روان آدمی می فرماید:</a:t>
            </a:r>
            <a:endParaRPr lang="en-US" dirty="0" smtClean="0"/>
          </a:p>
          <a:p>
            <a:pPr marL="0" indent="0">
              <a:lnSpc>
                <a:spcPct val="160000"/>
              </a:lnSpc>
              <a:buNone/>
            </a:pPr>
            <a:r>
              <a:rPr lang="fa-IR" dirty="0" smtClean="0"/>
              <a:t>اگر مؤمن خود را برای خدا خالص گرداند، خداوند هر چیزی را از خود خواهد ترساند، مصل حشرات، پرندگان و هوا. هر چیزی در برابر مؤمن رام است و هیبتش بر همه آشکار است.</a:t>
            </a:r>
            <a:endParaRPr lang="en-US" dirty="0" smtClean="0"/>
          </a:p>
          <a:p>
            <a:pPr marL="0" indent="0">
              <a:lnSpc>
                <a:spcPct val="160000"/>
              </a:lnSpc>
              <a:buNone/>
            </a:pPr>
            <a:endParaRPr lang="fa-IR" dirty="0"/>
          </a:p>
        </p:txBody>
      </p:sp>
    </p:spTree>
  </p:cSld>
  <p:clrMapOvr>
    <a:masterClrMapping/>
  </p:clrMapOvr>
  <p:transition spd="slow">
    <p:strips/>
  </p:transition>
</p:sld>
</file>

<file path=ppt/slides/slide1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28604"/>
            <a:ext cx="8229600" cy="5697559"/>
          </a:xfrm>
        </p:spPr>
        <p:txBody>
          <a:bodyPr>
            <a:normAutofit fontScale="92500" lnSpcReduction="10000"/>
          </a:bodyPr>
          <a:lstStyle/>
          <a:p>
            <a:pPr marL="0" indent="0">
              <a:lnSpc>
                <a:spcPct val="150000"/>
              </a:lnSpc>
              <a:buNone/>
            </a:pPr>
            <a:r>
              <a:rPr lang="fa-IR" dirty="0" smtClean="0"/>
              <a:t>قرآن و اخلاص:</a:t>
            </a:r>
            <a:endParaRPr lang="en-US" dirty="0" smtClean="0"/>
          </a:p>
          <a:p>
            <a:pPr marL="0" indent="0">
              <a:lnSpc>
                <a:spcPct val="150000"/>
              </a:lnSpc>
              <a:buNone/>
            </a:pPr>
            <a:r>
              <a:rPr lang="fa-IR" dirty="0" smtClean="0"/>
              <a:t>سوره کهف، آیه 11: هر کسی امید لقاح پروردگارش را دارد باید عمل صالح انجام دهد و کسی را در عبادت پروردگارش شریک نکند.</a:t>
            </a:r>
            <a:endParaRPr lang="en-US" dirty="0" smtClean="0"/>
          </a:p>
          <a:p>
            <a:pPr marL="0" indent="0">
              <a:lnSpc>
                <a:spcPct val="150000"/>
              </a:lnSpc>
              <a:buNone/>
            </a:pPr>
            <a:r>
              <a:rPr lang="fa-IR" dirty="0" smtClean="0"/>
              <a:t>احادیثی که درباره اخلاص وارد شده به سه دسته تقسیم می شود:</a:t>
            </a:r>
            <a:endParaRPr lang="en-US" dirty="0" smtClean="0"/>
          </a:p>
          <a:p>
            <a:pPr marL="514350" lvl="0" indent="-514350">
              <a:lnSpc>
                <a:spcPct val="150000"/>
              </a:lnSpc>
              <a:buFont typeface="+mj-lt"/>
              <a:buAutoNum type="arabicPeriod"/>
            </a:pPr>
            <a:r>
              <a:rPr lang="fa-IR" dirty="0" smtClean="0"/>
              <a:t>نشانه های اخلاص</a:t>
            </a:r>
            <a:endParaRPr lang="en-US" dirty="0" smtClean="0"/>
          </a:p>
          <a:p>
            <a:pPr marL="514350" lvl="0" indent="-514350">
              <a:lnSpc>
                <a:spcPct val="150000"/>
              </a:lnSpc>
              <a:buFont typeface="+mj-lt"/>
              <a:buAutoNum type="arabicPeriod"/>
            </a:pPr>
            <a:r>
              <a:rPr lang="fa-IR" dirty="0" smtClean="0"/>
              <a:t>عوامل و اسباب اخلاص.</a:t>
            </a:r>
            <a:endParaRPr lang="en-US" dirty="0" smtClean="0"/>
          </a:p>
          <a:p>
            <a:pPr marL="514350" lvl="0" indent="-514350">
              <a:lnSpc>
                <a:spcPct val="150000"/>
              </a:lnSpc>
              <a:buFont typeface="+mj-lt"/>
              <a:buAutoNum type="arabicPeriod"/>
            </a:pPr>
            <a:r>
              <a:rPr lang="fa-IR" dirty="0" smtClean="0"/>
              <a:t>آثار و فواید اخلاص.</a:t>
            </a:r>
            <a:endParaRPr lang="en-US" dirty="0" smtClean="0"/>
          </a:p>
          <a:p>
            <a:pPr marL="0" indent="0">
              <a:lnSpc>
                <a:spcPct val="150000"/>
              </a:lnSpc>
              <a:buNone/>
            </a:pPr>
            <a:endParaRPr lang="fa-IR" dirty="0"/>
          </a:p>
        </p:txBody>
      </p:sp>
    </p:spTree>
  </p:cSld>
  <p:clrMapOvr>
    <a:masterClrMapping/>
  </p:clrMapOvr>
  <p:transition spd="slow">
    <p:strips/>
  </p:transition>
</p:sld>
</file>

<file path=ppt/slides/slide1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85728"/>
            <a:ext cx="8229600" cy="6215106"/>
          </a:xfrm>
        </p:spPr>
        <p:txBody>
          <a:bodyPr>
            <a:normAutofit fontScale="77500" lnSpcReduction="20000"/>
          </a:bodyPr>
          <a:lstStyle/>
          <a:p>
            <a:pPr marL="0" indent="0">
              <a:lnSpc>
                <a:spcPct val="160000"/>
              </a:lnSpc>
              <a:buNone/>
            </a:pPr>
            <a:r>
              <a:rPr lang="fa-IR" dirty="0" smtClean="0"/>
              <a:t>1: نشانه های اخلاص: حضرت علی (ع) فرمود: زهد شیرین اخلاص است. </a:t>
            </a:r>
            <a:endParaRPr lang="en-US" dirty="0" smtClean="0"/>
          </a:p>
          <a:p>
            <a:pPr marL="0" indent="0">
              <a:lnSpc>
                <a:spcPct val="160000"/>
              </a:lnSpc>
              <a:buNone/>
            </a:pPr>
            <a:r>
              <a:rPr lang="fa-IR" dirty="0" smtClean="0"/>
              <a:t>رسول خدا (ص) فرمود: علامت مخلص چهار چیز است: شیء پاک، اعضاء و جوارحش سالم و ؟؟؟ مبذول و ؟؟؟ است (یعنی مردم از خیرش بهره مند و از شرش در امانند.</a:t>
            </a:r>
            <a:endParaRPr lang="en-US" dirty="0" smtClean="0"/>
          </a:p>
          <a:p>
            <a:pPr marL="0" indent="0">
              <a:lnSpc>
                <a:spcPct val="160000"/>
              </a:lnSpc>
              <a:buNone/>
            </a:pPr>
            <a:r>
              <a:rPr lang="fa-IR" dirty="0" smtClean="0"/>
              <a:t>2: اسباب و عوامل اخلاص:</a:t>
            </a:r>
            <a:endParaRPr lang="en-US" dirty="0" smtClean="0"/>
          </a:p>
          <a:p>
            <a:pPr marL="0" indent="0">
              <a:lnSpc>
                <a:spcPct val="160000"/>
              </a:lnSpc>
              <a:buNone/>
            </a:pPr>
            <a:r>
              <a:rPr lang="fa-IR" dirty="0" smtClean="0"/>
              <a:t>1-2- یقین منشأ اخلاص است.</a:t>
            </a:r>
            <a:endParaRPr lang="en-US" dirty="0" smtClean="0"/>
          </a:p>
          <a:p>
            <a:pPr marL="0" indent="0">
              <a:lnSpc>
                <a:spcPct val="160000"/>
              </a:lnSpc>
              <a:buNone/>
            </a:pPr>
            <a:r>
              <a:rPr lang="fa-IR" dirty="0" smtClean="0"/>
              <a:t>2-2- اخلاص میوه یقین است.</a:t>
            </a:r>
            <a:endParaRPr lang="en-US" dirty="0" smtClean="0"/>
          </a:p>
          <a:p>
            <a:pPr marL="0" indent="0">
              <a:lnSpc>
                <a:spcPct val="160000"/>
              </a:lnSpc>
              <a:buNone/>
            </a:pPr>
            <a:r>
              <a:rPr lang="fa-IR" dirty="0" smtClean="0"/>
              <a:t>3-2- اخلاص میوه عبادت است.</a:t>
            </a:r>
            <a:endParaRPr lang="en-US" dirty="0" smtClean="0"/>
          </a:p>
          <a:p>
            <a:pPr marL="0" indent="0">
              <a:lnSpc>
                <a:spcPct val="160000"/>
              </a:lnSpc>
              <a:buNone/>
            </a:pPr>
            <a:r>
              <a:rPr lang="fa-IR" dirty="0" smtClean="0"/>
              <a:t>یقین، قدرت ایمان، علم، قطع امید از مردم، کم کردن آرزوها و عبادت پروردگار است.</a:t>
            </a:r>
            <a:endParaRPr lang="en-US" dirty="0" smtClean="0"/>
          </a:p>
          <a:p>
            <a:pPr marL="0" indent="0">
              <a:lnSpc>
                <a:spcPct val="160000"/>
              </a:lnSpc>
              <a:buNone/>
            </a:pPr>
            <a:endParaRPr lang="fa-IR" dirty="0"/>
          </a:p>
        </p:txBody>
      </p:sp>
    </p:spTree>
  </p:cSld>
  <p:clrMapOvr>
    <a:masterClrMapping/>
  </p:clrMapOvr>
  <p:transition spd="slow">
    <p:strips/>
  </p:transition>
</p:sld>
</file>

<file path=ppt/slides/slide1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57166"/>
            <a:ext cx="8229600" cy="5768997"/>
          </a:xfrm>
        </p:spPr>
        <p:txBody>
          <a:bodyPr>
            <a:normAutofit fontScale="92500" lnSpcReduction="20000"/>
          </a:bodyPr>
          <a:lstStyle/>
          <a:p>
            <a:pPr>
              <a:lnSpc>
                <a:spcPct val="150000"/>
              </a:lnSpc>
              <a:buNone/>
            </a:pPr>
            <a:r>
              <a:rPr lang="fa-IR" dirty="0" smtClean="0"/>
              <a:t>3: آثار و فواید اخلاص:</a:t>
            </a:r>
            <a:endParaRPr lang="en-US" dirty="0" smtClean="0"/>
          </a:p>
          <a:p>
            <a:pPr>
              <a:lnSpc>
                <a:spcPct val="150000"/>
              </a:lnSpc>
              <a:buNone/>
            </a:pPr>
            <a:r>
              <a:rPr lang="fa-IR" dirty="0" smtClean="0"/>
              <a:t>1-3- اصیرت و نوارنیت دل.</a:t>
            </a:r>
            <a:endParaRPr lang="en-US" dirty="0" smtClean="0"/>
          </a:p>
          <a:p>
            <a:pPr>
              <a:lnSpc>
                <a:spcPct val="150000"/>
              </a:lnSpc>
              <a:buNone/>
            </a:pPr>
            <a:r>
              <a:rPr lang="fa-IR" dirty="0" smtClean="0"/>
              <a:t>2-3- حکمت و معرفت.</a:t>
            </a:r>
            <a:endParaRPr lang="en-US" dirty="0" smtClean="0"/>
          </a:p>
          <a:p>
            <a:pPr>
              <a:lnSpc>
                <a:spcPct val="150000"/>
              </a:lnSpc>
              <a:buNone/>
            </a:pPr>
            <a:r>
              <a:rPr lang="fa-IR" dirty="0" smtClean="0"/>
              <a:t>3-3- حضوع تمام ما سول الله در برابر انسان مخلص.</a:t>
            </a:r>
            <a:endParaRPr lang="en-US" dirty="0" smtClean="0"/>
          </a:p>
          <a:p>
            <a:pPr>
              <a:lnSpc>
                <a:spcPct val="150000"/>
              </a:lnSpc>
              <a:buNone/>
            </a:pPr>
            <a:r>
              <a:rPr lang="fa-IR" dirty="0" smtClean="0"/>
              <a:t>4-3- کفایت امر و درمانده شدن درکارها.</a:t>
            </a:r>
            <a:endParaRPr lang="en-US" dirty="0" smtClean="0"/>
          </a:p>
          <a:p>
            <a:pPr>
              <a:lnSpc>
                <a:spcPct val="150000"/>
              </a:lnSpc>
              <a:buNone/>
            </a:pPr>
            <a:r>
              <a:rPr lang="fa-IR" dirty="0" smtClean="0"/>
              <a:t>5-3- سعادت و کامیابی.</a:t>
            </a:r>
            <a:endParaRPr lang="en-US" dirty="0" smtClean="0"/>
          </a:p>
          <a:p>
            <a:pPr>
              <a:lnSpc>
                <a:spcPct val="150000"/>
              </a:lnSpc>
              <a:buNone/>
            </a:pPr>
            <a:r>
              <a:rPr lang="fa-IR" dirty="0" smtClean="0"/>
              <a:t>6-3- بالا رفتن اعمال و قبولی آنها.</a:t>
            </a:r>
            <a:endParaRPr lang="en-US" dirty="0" smtClean="0"/>
          </a:p>
          <a:p>
            <a:pPr>
              <a:lnSpc>
                <a:spcPct val="150000"/>
              </a:lnSpc>
              <a:buNone/>
            </a:pPr>
            <a:r>
              <a:rPr lang="fa-IR" dirty="0" smtClean="0"/>
              <a:t>7-3- کمال عبادت.</a:t>
            </a:r>
            <a:endParaRPr lang="en-US" dirty="0" smtClean="0"/>
          </a:p>
          <a:p>
            <a:pPr>
              <a:lnSpc>
                <a:spcPct val="150000"/>
              </a:lnSpc>
              <a:buNone/>
            </a:pPr>
            <a:endParaRPr lang="fa-IR" dirty="0"/>
          </a:p>
        </p:txBody>
      </p:sp>
    </p:spTree>
  </p:cSld>
  <p:clrMapOvr>
    <a:masterClrMapping/>
  </p:clrMapOvr>
  <p:transition spd="slow">
    <p:strips/>
  </p:transition>
</p:sld>
</file>

<file path=ppt/slides/slide1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57166"/>
            <a:ext cx="8229600" cy="5768997"/>
          </a:xfrm>
        </p:spPr>
        <p:txBody>
          <a:bodyPr>
            <a:normAutofit fontScale="77500" lnSpcReduction="20000"/>
          </a:bodyPr>
          <a:lstStyle/>
          <a:p>
            <a:pPr marL="0" indent="0">
              <a:lnSpc>
                <a:spcPct val="160000"/>
              </a:lnSpc>
              <a:buNone/>
            </a:pPr>
            <a:r>
              <a:rPr lang="fa-IR" dirty="0" smtClean="0"/>
              <a:t>نتیجه و جمع بندی: از روایاتی که گذشت معلوم می شود که اسلام به کیفیت عمل بیشتر توجه می کند تا به کمیت آنها، به تعبیر دیگر آنچه در پیشگاه خداوند ارزشمند است تنها خلوص نیست است و زیاد بودن عمل موجب نقرب نمی شود.</a:t>
            </a:r>
            <a:endParaRPr lang="en-US" dirty="0" smtClean="0"/>
          </a:p>
          <a:p>
            <a:pPr marL="0" indent="0">
              <a:lnSpc>
                <a:spcPct val="160000"/>
              </a:lnSpc>
              <a:buNone/>
            </a:pPr>
            <a:r>
              <a:rPr lang="fa-IR" dirty="0" smtClean="0"/>
              <a:t>عارفان اخلاص، درجات گوناگون بیان کرده به دو دسته تقسیم می شود:</a:t>
            </a:r>
            <a:endParaRPr lang="en-US" dirty="0" smtClean="0"/>
          </a:p>
          <a:p>
            <a:pPr marL="514350" lvl="0" indent="-514350">
              <a:lnSpc>
                <a:spcPct val="160000"/>
              </a:lnSpc>
              <a:buFont typeface="+mj-lt"/>
              <a:buAutoNum type="arabicPeriod"/>
            </a:pPr>
            <a:r>
              <a:rPr lang="fa-IR" dirty="0" smtClean="0"/>
              <a:t>اخلاص مطلق: اخلاص مطلق اخلاص صدیقان است که از هر گونه آمیختگی پیراسته است، با رسیدن به درجه ی اخلاص حقیقت آیه «الا الله الذین الخالص» در وجود شخص تجلی می یابد.</a:t>
            </a:r>
            <a:endParaRPr lang="en-US" dirty="0" smtClean="0"/>
          </a:p>
          <a:p>
            <a:pPr marL="514350" lvl="0" indent="-514350">
              <a:lnSpc>
                <a:spcPct val="160000"/>
              </a:lnSpc>
              <a:buFont typeface="+mj-lt"/>
              <a:buAutoNum type="arabicPeriod"/>
            </a:pPr>
            <a:r>
              <a:rPr lang="fa-IR" dirty="0" smtClean="0"/>
              <a:t>اخلاص اضافی: اخلاص که با نیت دستیابی به پاداش و رهایی از عذاب همراه (اخلاص اضافی) نامیده می شود.</a:t>
            </a:r>
            <a:endParaRPr lang="en-US" dirty="0" smtClean="0"/>
          </a:p>
          <a:p>
            <a:pPr marL="0" indent="0">
              <a:lnSpc>
                <a:spcPct val="160000"/>
              </a:lnSpc>
              <a:buNone/>
            </a:pPr>
            <a:endParaRPr lang="fa-IR" dirty="0"/>
          </a:p>
        </p:txBody>
      </p:sp>
    </p:spTree>
  </p:cSld>
  <p:clrMapOvr>
    <a:masterClrMapping/>
  </p:clrMapOvr>
  <p:transition spd="slow">
    <p:strips/>
  </p:transition>
</p:sld>
</file>

<file path=ppt/slides/slide1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85728"/>
            <a:ext cx="8229600" cy="6286544"/>
          </a:xfrm>
        </p:spPr>
        <p:txBody>
          <a:bodyPr>
            <a:noAutofit/>
          </a:bodyPr>
          <a:lstStyle/>
          <a:p>
            <a:pPr marL="0" indent="0">
              <a:lnSpc>
                <a:spcPct val="170000"/>
              </a:lnSpc>
              <a:buNone/>
            </a:pPr>
            <a:r>
              <a:rPr lang="fa-IR" sz="2200" dirty="0" smtClean="0"/>
              <a:t>اخلاص در احادیث:</a:t>
            </a:r>
            <a:endParaRPr lang="en-US" sz="2200" dirty="0" smtClean="0"/>
          </a:p>
          <a:p>
            <a:pPr marL="0" indent="0">
              <a:lnSpc>
                <a:spcPct val="170000"/>
              </a:lnSpc>
              <a:buNone/>
            </a:pPr>
            <a:r>
              <a:rPr lang="fa-IR" sz="2200" dirty="0" smtClean="0"/>
              <a:t>در روایات و احادیث آمده که به اخلاص تأکید زیاد شده، اخلاص یک پدیده تصویری، تخیلی و ؟؟؟ نیست که از راه تصور و خیال پردازی و بازی باالفاط بتوان آن را ایجاد کرد.</a:t>
            </a:r>
            <a:endParaRPr lang="en-US" sz="2200" dirty="0" smtClean="0"/>
          </a:p>
          <a:p>
            <a:pPr marL="0" indent="0">
              <a:lnSpc>
                <a:spcPct val="170000"/>
              </a:lnSpc>
              <a:buNone/>
            </a:pPr>
            <a:r>
              <a:rPr lang="fa-IR" sz="2200" dirty="0" smtClean="0"/>
              <a:t>چند حدیث درباره اخلاص:</a:t>
            </a:r>
            <a:endParaRPr lang="en-US" sz="2200" dirty="0" smtClean="0"/>
          </a:p>
          <a:p>
            <a:pPr marL="0" indent="0">
              <a:lnSpc>
                <a:spcPct val="170000"/>
              </a:lnSpc>
              <a:buNone/>
            </a:pPr>
            <a:r>
              <a:rPr lang="fa-IR" sz="2200" dirty="0" smtClean="0"/>
              <a:t>پیامبر اکرم (ص) فرمود: جبرئیل به من خبر داد که خداوند عزوجل فرموده است: اخلاص سریی از اسرار من است که آن را دل بندگان که دوستشان می دارم به امانت می سپارم.</a:t>
            </a:r>
            <a:endParaRPr lang="en-US" sz="2200" dirty="0" smtClean="0"/>
          </a:p>
          <a:p>
            <a:pPr marL="0" indent="0">
              <a:lnSpc>
                <a:spcPct val="170000"/>
              </a:lnSpc>
              <a:buNone/>
            </a:pPr>
            <a:r>
              <a:rPr lang="fa-IR" sz="2200" dirty="0" smtClean="0"/>
              <a:t>حضرت فاطمه زهرا (س) فرمود: هر کس عبادت خالص خود را به سوی خدا به بالا بفرستد، خدا عزوجل بالاترین مصلحت را برایش می فرستد.</a:t>
            </a:r>
            <a:endParaRPr lang="en-US" sz="2200" dirty="0" smtClean="0"/>
          </a:p>
        </p:txBody>
      </p:sp>
    </p:spTree>
  </p:cSld>
  <p:clrMapOvr>
    <a:masterClrMapping/>
  </p:clrMapOvr>
  <p:transition spd="slow">
    <p:strips/>
  </p:transition>
</p:sld>
</file>

<file path=ppt/slides/slide1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57166"/>
            <a:ext cx="8229600" cy="5768997"/>
          </a:xfrm>
        </p:spPr>
        <p:txBody>
          <a:bodyPr>
            <a:normAutofit fontScale="77500" lnSpcReduction="20000"/>
          </a:bodyPr>
          <a:lstStyle/>
          <a:p>
            <a:pPr marL="0" indent="0">
              <a:lnSpc>
                <a:spcPct val="170000"/>
              </a:lnSpc>
              <a:buNone/>
            </a:pPr>
            <a:r>
              <a:rPr lang="fa-IR" dirty="0" smtClean="0"/>
              <a:t>رابطه اخلاص با ریا:</a:t>
            </a:r>
            <a:endParaRPr lang="en-US" dirty="0" smtClean="0"/>
          </a:p>
          <a:p>
            <a:pPr marL="0" indent="0">
              <a:lnSpc>
                <a:spcPct val="170000"/>
              </a:lnSpc>
              <a:buNone/>
            </a:pPr>
            <a:r>
              <a:rPr lang="fa-IR" dirty="0" smtClean="0"/>
              <a:t>ریا ضد اخلاص است و از هر دری که ریا و شرکت وارد شود از در دیگر اخلاص خارج می شود.</a:t>
            </a:r>
            <a:endParaRPr lang="en-US" dirty="0" smtClean="0"/>
          </a:p>
          <a:p>
            <a:pPr marL="0" indent="0">
              <a:lnSpc>
                <a:spcPct val="170000"/>
              </a:lnSpc>
              <a:buNone/>
            </a:pPr>
            <a:r>
              <a:rPr lang="fa-IR" dirty="0" smtClean="0"/>
              <a:t>منشأ ریا و اخلاص نیت است:</a:t>
            </a:r>
            <a:endParaRPr lang="en-US" dirty="0" smtClean="0"/>
          </a:p>
          <a:p>
            <a:pPr marL="0" indent="0">
              <a:lnSpc>
                <a:spcPct val="170000"/>
              </a:lnSpc>
              <a:buNone/>
            </a:pPr>
            <a:r>
              <a:rPr lang="fa-IR" dirty="0" smtClean="0"/>
              <a:t>امام صادق (ع) می فرماید: نیست از عمل است، اصلاً نیت همان عمل است. «نیت انسان از اعتقادات او بر می خیزد و به عمل او شکل میدهد».</a:t>
            </a:r>
            <a:endParaRPr lang="en-US" dirty="0" smtClean="0"/>
          </a:p>
          <a:p>
            <a:pPr marL="0" indent="0">
              <a:lnSpc>
                <a:spcPct val="170000"/>
              </a:lnSpc>
              <a:buNone/>
            </a:pPr>
            <a:r>
              <a:rPr lang="fa-IR" dirty="0" smtClean="0"/>
              <a:t>اینکه ریا در انفاق و در هر کار دیگری مقابل اخلاص قرار می گیرد. از آن روست که انجام آن به معنای شرک به خداست.</a:t>
            </a:r>
            <a:endParaRPr lang="en-US" dirty="0" smtClean="0"/>
          </a:p>
          <a:p>
            <a:pPr marL="0" indent="0">
              <a:lnSpc>
                <a:spcPct val="170000"/>
              </a:lnSpc>
              <a:buNone/>
            </a:pPr>
            <a:endParaRPr lang="fa-IR" dirty="0" smtClean="0"/>
          </a:p>
          <a:p>
            <a:pPr>
              <a:buNone/>
            </a:pPr>
            <a:endParaRPr lang="fa-IR" dirty="0"/>
          </a:p>
        </p:txBody>
      </p:sp>
    </p:spTree>
  </p:cSld>
  <p:clrMapOvr>
    <a:masterClrMapping/>
  </p:clrMapOvr>
  <p:transition spd="slow">
    <p:strips/>
  </p:transition>
</p:sld>
</file>

<file path=ppt/slides/slide1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85728"/>
            <a:ext cx="8229600" cy="6143668"/>
          </a:xfrm>
        </p:spPr>
        <p:txBody>
          <a:bodyPr>
            <a:normAutofit lnSpcReduction="10000"/>
          </a:bodyPr>
          <a:lstStyle/>
          <a:p>
            <a:pPr marL="0" indent="0">
              <a:lnSpc>
                <a:spcPct val="150000"/>
              </a:lnSpc>
              <a:buNone/>
            </a:pPr>
            <a:r>
              <a:rPr lang="fa-IR" dirty="0" smtClean="0"/>
              <a:t>حدیثی از امام صادق (ع) در رابطه با اخلاص:</a:t>
            </a:r>
            <a:endParaRPr lang="en-US" dirty="0" smtClean="0"/>
          </a:p>
          <a:p>
            <a:pPr marL="0" indent="0">
              <a:lnSpc>
                <a:spcPct val="150000"/>
              </a:lnSpc>
              <a:buNone/>
            </a:pPr>
            <a:r>
              <a:rPr lang="fa-IR" dirty="0" smtClean="0"/>
              <a:t>امام صادق (ع) می فرماید: نماز، قیام، نشستن و برخاستن نیست، بلکه اخلاص و خداخواهی توست.</a:t>
            </a:r>
            <a:endParaRPr lang="en-US" dirty="0" smtClean="0"/>
          </a:p>
          <a:p>
            <a:pPr marL="0" indent="0">
              <a:lnSpc>
                <a:spcPct val="150000"/>
              </a:lnSpc>
              <a:buNone/>
            </a:pPr>
            <a:r>
              <a:rPr lang="fa-IR" dirty="0" smtClean="0"/>
              <a:t>افرادی که ایمان و عمل صالح دارند:</a:t>
            </a:r>
            <a:endParaRPr lang="en-US" dirty="0" smtClean="0"/>
          </a:p>
          <a:p>
            <a:pPr marL="0" indent="0">
              <a:lnSpc>
                <a:spcPct val="150000"/>
              </a:lnSpc>
              <a:buNone/>
            </a:pPr>
            <a:r>
              <a:rPr lang="fa-IR" dirty="0" smtClean="0"/>
              <a:t>و کسانی که ایمان آورده اند و کارهای شایسته انجام داده اند به زودی آنها را در باغ هایی از بهشت وارد می کنیم که نهرها از زیر درختانشان جاری است.</a:t>
            </a:r>
            <a:endParaRPr lang="en-US" dirty="0" smtClean="0"/>
          </a:p>
          <a:p>
            <a:pPr marL="0" indent="0" algn="l">
              <a:lnSpc>
                <a:spcPct val="150000"/>
              </a:lnSpc>
              <a:buNone/>
            </a:pPr>
            <a:r>
              <a:rPr lang="fa-IR" dirty="0" smtClean="0"/>
              <a:t>سوره نساء، آیه 57</a:t>
            </a:r>
            <a:endParaRPr lang="en-US" dirty="0" smtClean="0"/>
          </a:p>
          <a:p>
            <a:pPr marL="0" indent="0">
              <a:lnSpc>
                <a:spcPct val="150000"/>
              </a:lnSpc>
              <a:buNone/>
            </a:pPr>
            <a:endParaRPr lang="fa-IR" dirty="0"/>
          </a:p>
        </p:txBody>
      </p:sp>
    </p:spTree>
  </p:cSld>
  <p:clrMapOvr>
    <a:masterClrMapping/>
  </p:clrMapOvr>
  <p:transition spd="slow">
    <p:strips/>
  </p:transition>
</p:sld>
</file>

<file path=ppt/slides/slide1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57166"/>
            <a:ext cx="8229600" cy="5768997"/>
          </a:xfrm>
        </p:spPr>
        <p:txBody>
          <a:bodyPr/>
          <a:lstStyle/>
          <a:p>
            <a:pPr marL="0" indent="0">
              <a:lnSpc>
                <a:spcPct val="150000"/>
              </a:lnSpc>
              <a:buNone/>
            </a:pPr>
            <a:r>
              <a:rPr lang="fa-IR" dirty="0" smtClean="0"/>
              <a:t>بهترین سرانجام ها در کنار ایمان و عمل صالح:</a:t>
            </a:r>
            <a:endParaRPr lang="en-US" dirty="0" smtClean="0"/>
          </a:p>
          <a:p>
            <a:pPr marL="0" indent="0">
              <a:lnSpc>
                <a:spcPct val="150000"/>
              </a:lnSpc>
              <a:buNone/>
            </a:pPr>
            <a:r>
              <a:rPr lang="fa-IR" dirty="0" smtClean="0"/>
              <a:t>کسانی که ایمان آورده و کارهای شایسته کرده اند برای آنها زندگی خوش و سرانجام نیک است.</a:t>
            </a:r>
            <a:endParaRPr lang="en-US" dirty="0" smtClean="0"/>
          </a:p>
          <a:p>
            <a:pPr marL="0" indent="0">
              <a:lnSpc>
                <a:spcPct val="150000"/>
              </a:lnSpc>
              <a:buNone/>
            </a:pPr>
            <a:r>
              <a:rPr lang="fa-IR" dirty="0" smtClean="0"/>
              <a:t>اخلاص از نظر امیرالمؤمنین (ع):</a:t>
            </a:r>
            <a:endParaRPr lang="en-US" dirty="0" smtClean="0"/>
          </a:p>
          <a:p>
            <a:pPr marL="0" indent="0">
              <a:lnSpc>
                <a:spcPct val="150000"/>
              </a:lnSpc>
              <a:buNone/>
            </a:pPr>
            <a:r>
              <a:rPr lang="fa-IR" dirty="0" smtClean="0"/>
              <a:t>امیرالمؤمنین (ع) می فرماید: کسی که نهان و آشکار کردار و گفتارش یکسان باشند به راستی که امانش را اَدا و عبادتش را خالص کرده است.</a:t>
            </a:r>
            <a:endParaRPr lang="en-US" dirty="0" smtClean="0"/>
          </a:p>
          <a:p>
            <a:pPr marL="0" indent="0">
              <a:lnSpc>
                <a:spcPct val="150000"/>
              </a:lnSpc>
              <a:buNone/>
            </a:pPr>
            <a:endParaRPr lang="fa-IR" dirty="0"/>
          </a:p>
        </p:txBody>
      </p:sp>
    </p:spTree>
  </p:cSld>
  <p:clrMapOvr>
    <a:masterClrMapping/>
  </p:clrMapOvr>
  <p:transition spd="slow">
    <p:strips/>
  </p:transition>
</p:sld>
</file>

<file path=ppt/slides/slide1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42852"/>
            <a:ext cx="8229600" cy="6215106"/>
          </a:xfrm>
        </p:spPr>
        <p:txBody>
          <a:bodyPr>
            <a:noAutofit/>
          </a:bodyPr>
          <a:lstStyle/>
          <a:p>
            <a:pPr marL="0" indent="0">
              <a:lnSpc>
                <a:spcPct val="170000"/>
              </a:lnSpc>
              <a:buNone/>
            </a:pPr>
            <a:r>
              <a:rPr lang="fa-IR" sz="1840" dirty="0" smtClean="0"/>
              <a:t>حسد</a:t>
            </a:r>
            <a:endParaRPr lang="en-US" sz="1840" dirty="0" smtClean="0"/>
          </a:p>
          <a:p>
            <a:pPr marL="0" indent="0">
              <a:lnSpc>
                <a:spcPct val="170000"/>
              </a:lnSpc>
              <a:buNone/>
            </a:pPr>
            <a:r>
              <a:rPr lang="fa-IR" sz="1840" dirty="0" smtClean="0"/>
              <a:t>مقدمه ای و تعریف حسد:</a:t>
            </a:r>
            <a:endParaRPr lang="en-US" sz="1840" dirty="0" smtClean="0"/>
          </a:p>
          <a:p>
            <a:pPr marL="0" indent="0">
              <a:lnSpc>
                <a:spcPct val="170000"/>
              </a:lnSpc>
              <a:buNone/>
            </a:pPr>
            <a:r>
              <a:rPr lang="fa-IR" sz="1840" dirty="0" smtClean="0"/>
              <a:t>1- حسد از گناهان قلبی و بیماری کشنده اس است. بلائی است خانمان سوز و فتنه ای است آتش افروز و خراب کننده که دین و دنیا و آخرت مبتلای به آن است و کمتر کسی یافت می شود که از حسد پیراسته باشد و حسد را به فارسی رشک می گویند و محکم العدم هر حاسدی فاسق است.</a:t>
            </a:r>
            <a:endParaRPr lang="en-US" sz="1840" dirty="0" smtClean="0"/>
          </a:p>
          <a:p>
            <a:pPr marL="0" indent="0">
              <a:lnSpc>
                <a:spcPct val="170000"/>
              </a:lnSpc>
              <a:buNone/>
            </a:pPr>
            <a:r>
              <a:rPr lang="fa-IR" sz="1840" dirty="0" smtClean="0"/>
              <a:t>2- حسد چیست؟ هر که از دیدن یا شنیدن نعمتی مانند، مال، فرزند، فضیلت و کمالی مانند علم، شجاعت و سعادت دیگری دارا شده ناراحت و ناخشنود و خشمگین شده و نتواند این نعمت و فضیلت را در او ببیند و گرفته شدن آنرا آرزومند باشد. خواه تنها گرفته شدن آن نعمت را از او بخواهد یا گرفته شدن از او و رسیدن به خودش را آرزومند باشد. این حالتی درونی است و صاحبش را حاسد و آنکه به او حسد ورزد محسود گویند.</a:t>
            </a:r>
            <a:endParaRPr lang="en-US" sz="1840" dirty="0" smtClean="0"/>
          </a:p>
          <a:p>
            <a:pPr marL="0" indent="0">
              <a:lnSpc>
                <a:spcPct val="170000"/>
              </a:lnSpc>
              <a:buNone/>
            </a:pPr>
            <a:r>
              <a:rPr lang="fa-IR" sz="1840" dirty="0" smtClean="0"/>
              <a:t>حسد آروزمندی دور شدن نعمتی از کسی، و رسیدن آن به خود حسود است. قسمت دوم تعریف را نمی توان پذیرفت. زیرا گاه می شود که حسود خودش آن نعمت را دارد و با وجود آن، حسد می ورزد، و گاه می شود که حسود زیان خویش، بلکه مرگ خود را می خواهد تا آن نعمت از آن کس سلب شود.</a:t>
            </a:r>
            <a:endParaRPr lang="en-US" sz="1840" dirty="0" smtClean="0"/>
          </a:p>
          <a:p>
            <a:pPr marL="0" indent="0">
              <a:lnSpc>
                <a:spcPct val="170000"/>
              </a:lnSpc>
              <a:buNone/>
            </a:pPr>
            <a:endParaRPr lang="fa-IR" sz="1840" dirty="0"/>
          </a:p>
        </p:txBody>
      </p:sp>
    </p:spTree>
  </p:cSld>
  <p:clrMapOvr>
    <a:masterClrMapping/>
  </p:clrMapOvr>
  <p:transition spd="slow">
    <p:strips/>
  </p:transition>
</p:sld>
</file>

<file path=ppt/slides/slide1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71414"/>
            <a:ext cx="8229600" cy="6215106"/>
          </a:xfrm>
        </p:spPr>
        <p:txBody>
          <a:bodyPr>
            <a:noAutofit/>
          </a:bodyPr>
          <a:lstStyle/>
          <a:p>
            <a:pPr marL="0" indent="0">
              <a:lnSpc>
                <a:spcPct val="170000"/>
              </a:lnSpc>
              <a:buNone/>
            </a:pPr>
            <a:r>
              <a:rPr lang="fa-IR" sz="1840" dirty="0" smtClean="0"/>
              <a:t>آیاتی از حسد: لاراحه لِحَسُود. حسود راحتی ندارد. بهارالنوار، جلد 7، ص 256.</a:t>
            </a:r>
            <a:endParaRPr lang="en-US" sz="1840" dirty="0" smtClean="0"/>
          </a:p>
          <a:p>
            <a:pPr marL="0" indent="0">
              <a:lnSpc>
                <a:spcPct val="170000"/>
              </a:lnSpc>
              <a:buNone/>
            </a:pPr>
            <a:r>
              <a:rPr lang="fa-IR" sz="1840" dirty="0" smtClean="0"/>
              <a:t>«الحَسَدُ شَرَّ الاَمراض» حسد بدترین بیماریهاست. شرح غرر الحکم، ص 331.</a:t>
            </a:r>
            <a:endParaRPr lang="en-US" sz="1840" dirty="0" smtClean="0"/>
          </a:p>
          <a:p>
            <a:pPr marL="0" indent="0">
              <a:lnSpc>
                <a:spcPct val="170000"/>
              </a:lnSpc>
              <a:buNone/>
            </a:pPr>
            <a:r>
              <a:rPr lang="fa-IR" sz="1840" dirty="0" smtClean="0"/>
              <a:t>حضرت علی (ع) فرموده اند: منشأ و ریشه رزایل حسادت است. غرر الحکم ص 256.</a:t>
            </a:r>
            <a:endParaRPr lang="en-US" sz="1840" dirty="0" smtClean="0"/>
          </a:p>
          <a:p>
            <a:pPr marL="0" indent="0">
              <a:lnSpc>
                <a:spcPct val="170000"/>
              </a:lnSpc>
              <a:buNone/>
            </a:pPr>
            <a:r>
              <a:rPr lang="fa-IR" sz="1840" dirty="0" smtClean="0"/>
              <a:t>اَلحَسَدُ لایَجلِبُ اِلّامَضَرَّهَ و غَیظاً، یَومِنَ قَلبِکَ وَ یَمرُمَنُ جسمَکَ. حسد جزء زیان و خشم چیزی در وجود انسان ایجاد نمی کند، حسد سبب می شود که قلب انسان ناتوان و جسم او بیمار شود. بحارالنوار، جلد 7، ص 257.</a:t>
            </a:r>
            <a:endParaRPr lang="en-US" sz="1840" dirty="0" smtClean="0"/>
          </a:p>
          <a:p>
            <a:pPr marL="0" indent="0">
              <a:lnSpc>
                <a:spcPct val="170000"/>
              </a:lnSpc>
              <a:buNone/>
            </a:pPr>
            <a:r>
              <a:rPr lang="fa-IR" sz="1840" dirty="0" smtClean="0"/>
              <a:t>فرق حسد یا غبطه:</a:t>
            </a:r>
            <a:endParaRPr lang="en-US" sz="1840" dirty="0" smtClean="0"/>
          </a:p>
          <a:p>
            <a:pPr marL="0" indent="0">
              <a:lnSpc>
                <a:spcPct val="170000"/>
              </a:lnSpc>
              <a:buNone/>
            </a:pPr>
            <a:r>
              <a:rPr lang="fa-IR" sz="1840" dirty="0" smtClean="0"/>
              <a:t>غبطه با حسد تفاوت بسیاری دارد، غبطه حالت نفسانی است که فرد در طی آن آرزومند کمال یا نعمتی است. اما هرگز سلب آنرا از دیگری آرزو نمی کند و از او </a:t>
            </a:r>
            <a:br>
              <a:rPr lang="fa-IR" sz="1840" dirty="0" smtClean="0"/>
            </a:br>
            <a:r>
              <a:rPr lang="fa-IR" sz="1840" dirty="0" smtClean="0"/>
              <a:t>کینه ای به دل راه نمی دهد. اما حسد حالتی روانی است که فرد در طی آن آرزومند سلب کمال یا نعمت از غیر خود است.</a:t>
            </a:r>
          </a:p>
          <a:p>
            <a:pPr marL="0" indent="0">
              <a:lnSpc>
                <a:spcPct val="170000"/>
              </a:lnSpc>
              <a:buNone/>
            </a:pPr>
            <a:r>
              <a:rPr lang="fa-IR" sz="1840" dirty="0" smtClean="0"/>
              <a:t>امام صادق (ع) می فرمایند: به راستی مؤمن غبطه می خورد ولی حسادت نمی ورزد اما منافق حسادت می ورزد و غبطه نمی خورد. اصول کافی، جلد 2، ص 307.</a:t>
            </a:r>
            <a:endParaRPr lang="en-US" sz="1840" dirty="0" smtClean="0"/>
          </a:p>
          <a:p>
            <a:pPr marL="0" indent="0">
              <a:lnSpc>
                <a:spcPct val="170000"/>
              </a:lnSpc>
              <a:buNone/>
            </a:pPr>
            <a:endParaRPr lang="fa-IR" sz="1840" dirty="0"/>
          </a:p>
        </p:txBody>
      </p:sp>
    </p:spTree>
  </p:cSld>
  <p:clrMapOvr>
    <a:masterClrMapping/>
  </p:clrMapOvr>
  <p:transition spd="slow">
    <p:strips/>
  </p:transition>
</p:sld>
</file>

<file path=ppt/slides/slide1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85728"/>
            <a:ext cx="8229600" cy="6357982"/>
          </a:xfrm>
        </p:spPr>
        <p:txBody>
          <a:bodyPr>
            <a:normAutofit fontScale="70000" lnSpcReduction="20000"/>
          </a:bodyPr>
          <a:lstStyle/>
          <a:p>
            <a:pPr marL="0" indent="0">
              <a:lnSpc>
                <a:spcPct val="170000"/>
              </a:lnSpc>
              <a:buNone/>
            </a:pPr>
            <a:r>
              <a:rPr lang="fa-IR" dirty="0" smtClean="0"/>
              <a:t>نخستین حسد:</a:t>
            </a:r>
            <a:endParaRPr lang="en-US" dirty="0" smtClean="0"/>
          </a:p>
          <a:p>
            <a:pPr marL="0" indent="0">
              <a:lnSpc>
                <a:spcPct val="170000"/>
              </a:lnSpc>
              <a:buNone/>
            </a:pPr>
            <a:r>
              <a:rPr lang="fa-IR" dirty="0" smtClean="0"/>
              <a:t>نخستین حسدی که از سوی انسان در زوی زمین صورت گرفت چه زمانی بود؟ که بود؟ برای چه بود؟ و نتیجه اش چه شد؟ آری، نخستین حسد، حسادت قابیل نسبت به هابیل بیان شده است.</a:t>
            </a:r>
            <a:endParaRPr lang="en-US" dirty="0" smtClean="0"/>
          </a:p>
          <a:p>
            <a:pPr marL="0" indent="0">
              <a:lnSpc>
                <a:spcPct val="170000"/>
              </a:lnSpc>
              <a:buNone/>
            </a:pPr>
            <a:r>
              <a:rPr lang="fa-IR" dirty="0" smtClean="0"/>
              <a:t>آن هم به جهت اینکه خداوند قربانی هابیل را پذیرفت ولی قربانی قابیل را نپذیرفت و این موضوع برای قابیل انگیزه ای برای کشتن برادرش شد. به این آیه شریفه توجه کنید:</a:t>
            </a:r>
            <a:endParaRPr lang="en-US" dirty="0" smtClean="0"/>
          </a:p>
          <a:p>
            <a:pPr marL="0" indent="0">
              <a:lnSpc>
                <a:spcPct val="170000"/>
              </a:lnSpc>
              <a:buNone/>
            </a:pPr>
            <a:r>
              <a:rPr lang="fa-IR" dirty="0" smtClean="0"/>
              <a:t>«واتل نیأ انبی آدم بالحق لذا قرّبا قرباناً» سوره مانده، آیه 27.</a:t>
            </a:r>
            <a:endParaRPr lang="en-US" dirty="0" smtClean="0"/>
          </a:p>
          <a:p>
            <a:pPr marL="0" indent="0">
              <a:lnSpc>
                <a:spcPct val="170000"/>
              </a:lnSpc>
              <a:buNone/>
            </a:pPr>
            <a:r>
              <a:rPr lang="fa-IR" dirty="0" smtClean="0"/>
              <a:t>در این آیه داستان حسادت قابیل نسبت به هابیل بیان شده است و داستان برادران سویف، پسر نوح، هابیل و قابیل و داستانهای عبرت آموز دیگر.</a:t>
            </a:r>
            <a:endParaRPr lang="en-US" dirty="0" smtClean="0"/>
          </a:p>
          <a:p>
            <a:pPr marL="0" indent="0">
              <a:lnSpc>
                <a:spcPct val="170000"/>
              </a:lnSpc>
              <a:buNone/>
            </a:pPr>
            <a:r>
              <a:rPr lang="fa-IR" dirty="0" smtClean="0"/>
              <a:t>عزیران، ما نمی دانیم چه نعمتی به صلاح هست یا نه، پس به جای تقویت حس حسادت، برای جبران کاستی ها و بالا بردن توانایی های خود تلاش کنیم.</a:t>
            </a:r>
            <a:endParaRPr lang="en-US" dirty="0" smtClean="0"/>
          </a:p>
          <a:p>
            <a:pPr marL="0" indent="0">
              <a:lnSpc>
                <a:spcPct val="170000"/>
              </a:lnSpc>
              <a:buNone/>
            </a:pPr>
            <a:endParaRPr lang="fa-IR" dirty="0"/>
          </a:p>
        </p:txBody>
      </p:sp>
    </p:spTree>
  </p:cSld>
  <p:clrMapOvr>
    <a:masterClrMapping/>
  </p:clrMapOvr>
  <p:transition spd="slow">
    <p:strips/>
  </p:transition>
</p:sld>
</file>

<file path=ppt/slides/slide1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85804" y="71414"/>
            <a:ext cx="8229600" cy="6215106"/>
          </a:xfrm>
        </p:spPr>
        <p:txBody>
          <a:bodyPr>
            <a:noAutofit/>
          </a:bodyPr>
          <a:lstStyle/>
          <a:p>
            <a:pPr marL="0" indent="0">
              <a:lnSpc>
                <a:spcPct val="170000"/>
              </a:lnSpc>
              <a:buNone/>
            </a:pPr>
            <a:r>
              <a:rPr lang="fa-IR" sz="2030" dirty="0" smtClean="0"/>
              <a:t>حسد در هر طبقه ای هست:</a:t>
            </a:r>
            <a:endParaRPr lang="en-US" sz="2030" dirty="0" smtClean="0"/>
          </a:p>
          <a:p>
            <a:pPr marL="0" indent="0">
              <a:lnSpc>
                <a:spcPct val="170000"/>
              </a:lnSpc>
              <a:buNone/>
            </a:pPr>
            <a:r>
              <a:rPr lang="fa-IR" sz="2030" dirty="0" smtClean="0"/>
              <a:t>حسد در تمام طبقات موجود است و اختصاص به دسته ای مخصوص ندارد، هم در طبقات بالا یافت می شود و هم در طبقات پایین، گمان نرود که طبقه عالی به واسطه برخورداری از ناز و نعمت، پاکیزه از حسد هستند، بلکه گرفتاران این بیماری مهلک و خطرناک در این دسته نیز فراوانند.</a:t>
            </a:r>
            <a:endParaRPr lang="en-US" sz="2030" dirty="0" smtClean="0"/>
          </a:p>
          <a:p>
            <a:pPr marL="0" indent="0">
              <a:lnSpc>
                <a:spcPct val="170000"/>
              </a:lnSpc>
              <a:buNone/>
            </a:pPr>
            <a:r>
              <a:rPr lang="fa-IR" sz="2030" dirty="0" smtClean="0"/>
              <a:t>حسد ایمان را می سوزاند:</a:t>
            </a:r>
            <a:endParaRPr lang="en-US" sz="2030" dirty="0" smtClean="0"/>
          </a:p>
          <a:p>
            <a:pPr marL="0" indent="0">
              <a:lnSpc>
                <a:spcPct val="170000"/>
              </a:lnSpc>
              <a:buNone/>
            </a:pPr>
            <a:r>
              <a:rPr lang="fa-IR" sz="2030" dirty="0" smtClean="0"/>
              <a:t>از امام باقر و امام صادق (ع) روایت می کنند که: حسد ایمان را می خورد چنان چه آتش هیزم را می خورد». </a:t>
            </a:r>
            <a:endParaRPr lang="en-US" sz="2030" dirty="0" smtClean="0"/>
          </a:p>
          <a:p>
            <a:pPr marL="0" indent="0">
              <a:lnSpc>
                <a:spcPct val="170000"/>
              </a:lnSpc>
              <a:buNone/>
            </a:pPr>
            <a:r>
              <a:rPr lang="fa-IR" sz="2030" dirty="0" smtClean="0"/>
              <a:t>زیرا کوچکترین مرتبه اظهار حسد و بدگویی است.</a:t>
            </a:r>
            <a:endParaRPr lang="en-US" sz="2030" dirty="0" smtClean="0"/>
          </a:p>
          <a:p>
            <a:pPr marL="0" indent="0">
              <a:lnSpc>
                <a:spcPct val="170000"/>
              </a:lnSpc>
              <a:buNone/>
            </a:pPr>
            <a:r>
              <a:rPr lang="fa-IR" sz="2030" dirty="0" smtClean="0"/>
              <a:t>«لا تحاسد و ا فاَنَّ الحَسَدُ یا کَلُ الایمان کما تأکُلُ النارُ الحَطبَ».</a:t>
            </a:r>
            <a:endParaRPr lang="en-US" sz="2030" dirty="0" smtClean="0"/>
          </a:p>
          <a:p>
            <a:pPr marL="0" indent="0">
              <a:lnSpc>
                <a:spcPct val="170000"/>
              </a:lnSpc>
              <a:buNone/>
            </a:pPr>
            <a:r>
              <a:rPr lang="fa-IR" sz="2030" dirty="0" smtClean="0"/>
              <a:t>نسبت به یکدیگر حسد نورزید، چرا که حسد ایمان را می خورد و همان گونه که آتش هیزم را. تصنیف غرر الحکم، صفحه 300، شرح غرر الحکم، 10376.</a:t>
            </a:r>
            <a:endParaRPr lang="en-US" sz="2030" dirty="0" smtClean="0"/>
          </a:p>
          <a:p>
            <a:pPr marL="0" indent="0">
              <a:lnSpc>
                <a:spcPct val="170000"/>
              </a:lnSpc>
              <a:buNone/>
            </a:pPr>
            <a:endParaRPr lang="fa-IR" sz="2030" dirty="0"/>
          </a:p>
        </p:txBody>
      </p:sp>
    </p:spTree>
  </p:cSld>
  <p:clrMapOvr>
    <a:masterClrMapping/>
  </p:clrMapOvr>
  <p:transition spd="slow">
    <p:strips/>
  </p:transition>
</p:sld>
</file>

<file path=ppt/slides/slide1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57166"/>
            <a:ext cx="8229600" cy="6286544"/>
          </a:xfrm>
        </p:spPr>
        <p:txBody>
          <a:bodyPr>
            <a:normAutofit fontScale="70000" lnSpcReduction="20000"/>
          </a:bodyPr>
          <a:lstStyle/>
          <a:p>
            <a:pPr marL="0" indent="0">
              <a:lnSpc>
                <a:spcPct val="160000"/>
              </a:lnSpc>
              <a:buNone/>
            </a:pPr>
            <a:r>
              <a:rPr lang="fa-IR" dirty="0" smtClean="0"/>
              <a:t>خدا از حسود بیزار است:</a:t>
            </a:r>
            <a:endParaRPr lang="en-US" dirty="0" smtClean="0"/>
          </a:p>
          <a:p>
            <a:pPr marL="0" indent="0">
              <a:lnSpc>
                <a:spcPct val="160000"/>
              </a:lnSpc>
              <a:buNone/>
            </a:pPr>
            <a:r>
              <a:rPr lang="fa-IR" dirty="0" smtClean="0"/>
              <a:t>خدای عزوجل، به موسی فرمود: بدان چه در اثر مهر خود به مردم داده ام، رشک صبر و چشمانت را به آن معروز و خود را دنبال آن مینداز، زیرا کهحسود بر نعمت های من خشمگین است واز نصیبی که برای بندگانم تعیین کرده ام، جلوگیری می کند و هر کس چنین باشد از من نیست.</a:t>
            </a:r>
            <a:endParaRPr lang="en-US" dirty="0" smtClean="0"/>
          </a:p>
          <a:p>
            <a:pPr marL="0" indent="0">
              <a:lnSpc>
                <a:spcPct val="160000"/>
              </a:lnSpc>
              <a:buNone/>
            </a:pPr>
            <a:r>
              <a:rPr lang="fa-IR" dirty="0" smtClean="0"/>
              <a:t>آری کسی که از نعمت دادن خدا به کسی خشمناک باشد و بخواهد رحمت الهی را بر بندگان سد کند، خدای بزرگ از او بی زار است و کسی که خدا از او بیزار باشد بدبخت ترین خلق خواهد بود.</a:t>
            </a:r>
            <a:endParaRPr lang="en-US" dirty="0" smtClean="0"/>
          </a:p>
          <a:p>
            <a:pPr marL="0" indent="0">
              <a:lnSpc>
                <a:spcPct val="160000"/>
              </a:lnSpc>
              <a:buNone/>
            </a:pPr>
            <a:r>
              <a:rPr lang="fa-IR" dirty="0" smtClean="0"/>
              <a:t>راهنمایی امام علی (ع) در مورد حسد:</a:t>
            </a:r>
            <a:endParaRPr lang="en-US" dirty="0" smtClean="0"/>
          </a:p>
          <a:p>
            <a:pPr marL="0" indent="0">
              <a:lnSpc>
                <a:spcPct val="160000"/>
              </a:lnSpc>
              <a:buNone/>
            </a:pPr>
            <a:r>
              <a:rPr lang="fa-IR" dirty="0" smtClean="0"/>
              <a:t>حضرت علی (ع) می فرمایند: روزی از آسمان، مانند قطرات باران می آید و به هر کس به اندازه ای که نصیب اوست چه زیاد چه کم می رسد. اگر یک تن از شما دید که برادرش در جهتی فزونی دارد با او دشمن نشود و به او حسد نورزد.</a:t>
            </a:r>
            <a:endParaRPr lang="en-US" dirty="0" smtClean="0"/>
          </a:p>
          <a:p>
            <a:pPr marL="0" indent="0">
              <a:lnSpc>
                <a:spcPct val="160000"/>
              </a:lnSpc>
              <a:buNone/>
            </a:pPr>
            <a:endParaRPr lang="fa-IR" dirty="0"/>
          </a:p>
        </p:txBody>
      </p:sp>
    </p:spTree>
  </p:cSld>
  <p:clrMapOvr>
    <a:masterClrMapping/>
  </p:clrMapOvr>
  <p:transition spd="slow">
    <p:strips/>
  </p:transition>
</p:sld>
</file>

<file path=ppt/slides/slide1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57166"/>
            <a:ext cx="8229600" cy="6215106"/>
          </a:xfrm>
        </p:spPr>
        <p:txBody>
          <a:bodyPr>
            <a:normAutofit fontScale="62500" lnSpcReduction="20000"/>
          </a:bodyPr>
          <a:lstStyle/>
          <a:p>
            <a:pPr marL="0" indent="0">
              <a:lnSpc>
                <a:spcPct val="170000"/>
              </a:lnSpc>
              <a:buNone/>
            </a:pPr>
            <a:r>
              <a:rPr lang="fa-IR" dirty="0" smtClean="0"/>
              <a:t>حسود انسان نیست:</a:t>
            </a:r>
            <a:endParaRPr lang="en-US" dirty="0" smtClean="0"/>
          </a:p>
          <a:p>
            <a:pPr marL="0" indent="0">
              <a:lnSpc>
                <a:spcPct val="170000"/>
              </a:lnSpc>
              <a:buNone/>
            </a:pPr>
            <a:r>
              <a:rPr lang="fa-IR" dirty="0" smtClean="0"/>
              <a:t>حسود از حیوانات و جانوران هم پست تر است. زیرا آنان در برابر زیان یا می گریزند و یا از خود دفاع می کنند، ولی حسود زیان ها را به سوی خود می کشاند و به اختیار، خود را در آتش می اندازد.</a:t>
            </a:r>
            <a:endParaRPr lang="en-US" dirty="0" smtClean="0"/>
          </a:p>
          <a:p>
            <a:pPr marL="0" indent="0">
              <a:lnSpc>
                <a:spcPct val="170000"/>
              </a:lnSpc>
              <a:buNone/>
            </a:pPr>
            <a:r>
              <a:rPr lang="fa-IR" dirty="0" smtClean="0"/>
              <a:t>دشمنی حسود:</a:t>
            </a:r>
            <a:endParaRPr lang="en-US" dirty="0" smtClean="0"/>
          </a:p>
          <a:p>
            <a:pPr marL="0" indent="0">
              <a:lnSpc>
                <a:spcPct val="170000"/>
              </a:lnSpc>
              <a:buNone/>
            </a:pPr>
            <a:r>
              <a:rPr lang="fa-IR" dirty="0" smtClean="0"/>
              <a:t>حسود شدیدترین دشمنان است، زیرا هر دشمنی را با محبت و مهربانی می توان رام نمود و می توان با پوزش خواستن و خوشرویی، ارام ساخت تا از دشمنی درگذرد و از در دوستی درآید، ولی با حسود هر چه دوستی و مهربانی شود و مجبت نشان داده شود، دشمنی اش شدیدتر و خطرناک تر می شود. کینه حسود ریشه اش از بن کندنی نیست. زیرا موجد آن وجود نعمت یا فضیلت در کسی است. پس تا نعمتی در محسودی یافت می شود، حسود در دشمنی ثابت قدم است.</a:t>
            </a:r>
            <a:endParaRPr lang="en-US" dirty="0" smtClean="0"/>
          </a:p>
          <a:p>
            <a:pPr marL="0" indent="0">
              <a:lnSpc>
                <a:spcPct val="170000"/>
              </a:lnSpc>
              <a:buNone/>
            </a:pPr>
            <a:r>
              <a:rPr lang="fa-IR" dirty="0" smtClean="0"/>
              <a:t>گاهی دشمنی حسود با کسی است که هیچگاه از او بدی ندیده، بلکه همیشه از او به وی خوبی رسیده است، اینجاست که آن پاک نهاد هر چه بیش تر نیکی کند، دشمنی آن حسود، افزوده تر می گردد.</a:t>
            </a:r>
            <a:endParaRPr lang="en-US" dirty="0" smtClean="0"/>
          </a:p>
          <a:p>
            <a:pPr marL="0" indent="0">
              <a:lnSpc>
                <a:spcPct val="170000"/>
              </a:lnSpc>
              <a:buNone/>
            </a:pPr>
            <a:endParaRPr lang="fa-IR" dirty="0"/>
          </a:p>
        </p:txBody>
      </p:sp>
    </p:spTree>
  </p:cSld>
  <p:clrMapOvr>
    <a:masterClrMapping/>
  </p:clrMapOvr>
  <p:transition spd="slow">
    <p:strips/>
  </p:transition>
</p:sld>
</file>

<file path=ppt/slides/slide1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57166"/>
            <a:ext cx="8229600" cy="6143668"/>
          </a:xfrm>
        </p:spPr>
        <p:txBody>
          <a:bodyPr>
            <a:normAutofit fontScale="70000" lnSpcReduction="20000"/>
          </a:bodyPr>
          <a:lstStyle/>
          <a:p>
            <a:pPr marL="0" indent="0">
              <a:lnSpc>
                <a:spcPct val="160000"/>
              </a:lnSpc>
              <a:buNone/>
            </a:pPr>
            <a:r>
              <a:rPr lang="fa-IR" dirty="0" smtClean="0"/>
              <a:t>اشتداد حسود:</a:t>
            </a:r>
            <a:endParaRPr lang="en-US" dirty="0" smtClean="0"/>
          </a:p>
          <a:p>
            <a:pPr marL="0" indent="0">
              <a:lnSpc>
                <a:spcPct val="160000"/>
              </a:lnSpc>
              <a:buNone/>
            </a:pPr>
            <a:r>
              <a:rPr lang="fa-IR" dirty="0" smtClean="0"/>
              <a:t>حسد گاهی به قدری شدید است که بغض خدا در دل حسود جای می گیرد و با آفریننده جهان و روزی دهنده جهانیان به ستیزه جویی بر می خیزد. این کار وقتی است که حسود در حسد خود شکست خورده و هر چه می گوشد به مقصد نمی رسد. این وقت است که سوزش درونی اش افزون می گردد و زبان اعتراض بر پروردگار </a:t>
            </a:r>
            <a:br>
              <a:rPr lang="fa-IR" dirty="0" smtClean="0"/>
            </a:br>
            <a:r>
              <a:rPr lang="fa-IR" dirty="0" smtClean="0"/>
              <a:t>می گشاید و می گوید: چرا نعمتی را بدو ارزانی کردی؟ با این سخنان، خود را بدبخت می داند و سخط خداوندی را متوجه خود می سازد.</a:t>
            </a:r>
            <a:endParaRPr lang="en-US" dirty="0" smtClean="0"/>
          </a:p>
          <a:p>
            <a:pPr marL="0" indent="0">
              <a:lnSpc>
                <a:spcPct val="160000"/>
              </a:lnSpc>
              <a:buNone/>
            </a:pPr>
            <a:r>
              <a:rPr lang="fa-IR" dirty="0" smtClean="0"/>
              <a:t>«خَسِرَ الدنیا و الاخِرَهً ؟؟؟ هُوَ الخُسرانُ المُبین» حج آیه 11.</a:t>
            </a:r>
            <a:endParaRPr lang="en-US" dirty="0" smtClean="0"/>
          </a:p>
          <a:p>
            <a:pPr marL="0" indent="0">
              <a:lnSpc>
                <a:spcPct val="160000"/>
              </a:lnSpc>
              <a:buNone/>
            </a:pPr>
            <a:r>
              <a:rPr lang="fa-IR" dirty="0" smtClean="0"/>
              <a:t>قادر این جهان است، می سوزد و در آن جهان به کیفر کردارش می رسد.</a:t>
            </a:r>
            <a:endParaRPr lang="en-US" dirty="0" smtClean="0"/>
          </a:p>
          <a:p>
            <a:pPr marL="0" indent="0">
              <a:lnSpc>
                <a:spcPct val="160000"/>
              </a:lnSpc>
              <a:buNone/>
            </a:pPr>
            <a:r>
              <a:rPr lang="fa-IR" dirty="0" smtClean="0"/>
              <a:t>ابلیس بر منزلت آدم (ع) نزد خدا جسد برد و فرمان الهی را گردن ننهاد، بدبخت ترین موجود عوالم خلقت گردید و رو سیاهی همیشگی را برای خود و پیروان دایمی اش خرید.</a:t>
            </a:r>
            <a:endParaRPr lang="en-US" dirty="0" smtClean="0"/>
          </a:p>
          <a:p>
            <a:pPr marL="0" indent="0">
              <a:lnSpc>
                <a:spcPct val="160000"/>
              </a:lnSpc>
              <a:buNone/>
            </a:pPr>
            <a:endParaRPr lang="fa-IR" dirty="0"/>
          </a:p>
        </p:txBody>
      </p:sp>
    </p:spTree>
  </p:cSld>
  <p:clrMapOvr>
    <a:masterClrMapping/>
  </p:clrMapOvr>
  <p:transition spd="slow">
    <p:strips/>
  </p:transition>
</p:sld>
</file>

<file path=ppt/slides/slide1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85728"/>
            <a:ext cx="8229600" cy="6215106"/>
          </a:xfrm>
        </p:spPr>
        <p:txBody>
          <a:bodyPr>
            <a:normAutofit fontScale="55000" lnSpcReduction="20000"/>
          </a:bodyPr>
          <a:lstStyle/>
          <a:p>
            <a:pPr marL="0" indent="0">
              <a:lnSpc>
                <a:spcPct val="170000"/>
              </a:lnSpc>
              <a:buNone/>
            </a:pPr>
            <a:r>
              <a:rPr lang="fa-IR" dirty="0" smtClean="0"/>
              <a:t>انواع حسد:</a:t>
            </a:r>
            <a:endParaRPr lang="en-US" dirty="0" smtClean="0"/>
          </a:p>
          <a:p>
            <a:pPr marL="0" indent="0">
              <a:lnSpc>
                <a:spcPct val="170000"/>
              </a:lnSpc>
              <a:buNone/>
            </a:pPr>
            <a:r>
              <a:rPr lang="fa-IR" dirty="0" smtClean="0"/>
              <a:t>1- حسد بر جاه و جلال:</a:t>
            </a:r>
            <a:endParaRPr lang="en-US" dirty="0" smtClean="0"/>
          </a:p>
          <a:p>
            <a:pPr marL="0" indent="0">
              <a:lnSpc>
                <a:spcPct val="170000"/>
              </a:lnSpc>
              <a:buNone/>
            </a:pPr>
            <a:r>
              <a:rPr lang="fa-IR" dirty="0" smtClean="0"/>
              <a:t>نمونه کامل و فرد بارز حسد، رشک کردن بر جاه و جلال است. این گونه حسود از دیدن مقام شامخ دیگران رنج می برد و با آنها دشمن می شود. هر کس آنان را به نیکی یاد کند دشمن می شود و طاقت شنیدن مدح و ستایش دیگران را ندارد. اگر حسود ریاکار باشد و خواسته باشد به صورت ظاهر از غیب اجتناب کند، در موقع شنیدن تعریف، سکوت می کند و یا می گوید من نمیدانم، خبر ندارم. آنگاه در جایی که مناسب بداند به طور کلی شروع به انتقاد می کند.</a:t>
            </a:r>
            <a:endParaRPr lang="en-US" dirty="0" smtClean="0"/>
          </a:p>
          <a:p>
            <a:pPr marL="0" indent="0">
              <a:lnSpc>
                <a:spcPct val="170000"/>
              </a:lnSpc>
              <a:buNone/>
            </a:pPr>
            <a:r>
              <a:rPr lang="fa-IR" dirty="0" smtClean="0"/>
              <a:t>2- حسد بردانش:</a:t>
            </a:r>
            <a:endParaRPr lang="en-US" dirty="0" smtClean="0"/>
          </a:p>
          <a:p>
            <a:pPr marL="0" indent="0">
              <a:lnSpc>
                <a:spcPct val="170000"/>
              </a:lnSpc>
              <a:buNone/>
            </a:pPr>
            <a:r>
              <a:rPr lang="fa-IR" dirty="0" smtClean="0"/>
              <a:t>کسانیکه در محیط تحصیلی و شغلی و رشته علم و دانش قدم می نهند، بر برتری علمی دیگران حسد می برند و می کوشند که مرتبه علمی آنها را از بین می برند. یا اگر محصلی را دیدند که با جدیت مشغول تحصیل است و آینده درخشانی دارد، برای او ایجاد موانع می کنند، وسایل تفریح و عیش را فراهم می کنند و او را از تحصیل باز می دارند. اگر استادی در محیط علمی باشد و روز به روز در اثر فکر و کار ترقی علنی کند، او را به هجرت از محیط دانش وادار می کنند و به محیط جهل می فرستند.</a:t>
            </a:r>
            <a:endParaRPr lang="en-US" dirty="0" smtClean="0"/>
          </a:p>
          <a:p>
            <a:pPr marL="0" indent="0">
              <a:lnSpc>
                <a:spcPct val="170000"/>
              </a:lnSpc>
              <a:buNone/>
            </a:pPr>
            <a:endParaRPr lang="fa-IR" dirty="0"/>
          </a:p>
        </p:txBody>
      </p:sp>
    </p:spTree>
  </p:cSld>
  <p:clrMapOvr>
    <a:masterClrMapping/>
  </p:clrMapOvr>
  <p:transition spd="slow">
    <p:strips/>
  </p:transition>
</p:sld>
</file>

<file path=ppt/slides/slide1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74647"/>
            <a:ext cx="8229600" cy="5840435"/>
          </a:xfrm>
        </p:spPr>
        <p:txBody>
          <a:bodyPr>
            <a:noAutofit/>
          </a:bodyPr>
          <a:lstStyle/>
          <a:p>
            <a:pPr marL="0" indent="0">
              <a:lnSpc>
                <a:spcPct val="170000"/>
              </a:lnSpc>
              <a:buNone/>
            </a:pPr>
            <a:r>
              <a:rPr lang="fa-IR" sz="1640" dirty="0" smtClean="0"/>
              <a:t>3- حسادتهای جزئی:</a:t>
            </a:r>
            <a:endParaRPr lang="en-US" sz="1640" dirty="0" smtClean="0"/>
          </a:p>
          <a:p>
            <a:pPr marL="0" indent="0">
              <a:lnSpc>
                <a:spcPct val="170000"/>
              </a:lnSpc>
              <a:buNone/>
            </a:pPr>
            <a:r>
              <a:rPr lang="fa-IR" sz="1640" dirty="0" smtClean="0"/>
              <a:t>نابایق ترین مردم،حسودانی هستند که بر چیزهای جزئی و بی ارزش حسد می ورزند. اگر کسی بسیار بخوابد، بر او حسد می برند، اگر بیشتر از آنان غذا بخورد، بر او حسد می برند، اگر کسی فربه باشد، قدش بلند باشد. حسد می برد و حسد خود را بصورت انتقاد و بدگویی جلوه می دهند و گاه بصورت نصیحت و خیرخواهی حسادت خود را آشکار می کنند.</a:t>
            </a:r>
            <a:endParaRPr lang="en-US" sz="1640" dirty="0" smtClean="0"/>
          </a:p>
          <a:p>
            <a:pPr marL="0" indent="0">
              <a:lnSpc>
                <a:spcPct val="170000"/>
              </a:lnSpc>
              <a:buNone/>
            </a:pPr>
            <a:r>
              <a:rPr lang="fa-IR" sz="1640" dirty="0" smtClean="0"/>
              <a:t>کار به جایی می رسد که دسته ای از مردم هنگامیکه میخواهند به کسی اظهار علاقه کنند به او می گیند چرا لاغر شده ای؟ چرا کم غذا می خوری؟ و...</a:t>
            </a:r>
            <a:endParaRPr lang="en-US" sz="1640" dirty="0" smtClean="0"/>
          </a:p>
          <a:p>
            <a:pPr marL="0" indent="0">
              <a:lnSpc>
                <a:spcPct val="170000"/>
              </a:lnSpc>
              <a:buNone/>
            </a:pPr>
            <a:r>
              <a:rPr lang="fa-IR" sz="1640" dirty="0" smtClean="0"/>
              <a:t>گویا وظیفه اینان، جاسوسی خواب و خوراک و چاقی دیگران است.</a:t>
            </a:r>
            <a:endParaRPr lang="en-US" sz="1640" dirty="0" smtClean="0"/>
          </a:p>
          <a:p>
            <a:pPr marL="0" indent="0">
              <a:lnSpc>
                <a:spcPct val="170000"/>
              </a:lnSpc>
              <a:buNone/>
            </a:pPr>
            <a:r>
              <a:rPr lang="fa-IR" sz="1640" dirty="0" smtClean="0"/>
              <a:t>4- حسد بر همه چیز:</a:t>
            </a:r>
            <a:endParaRPr lang="en-US" sz="1640" dirty="0" smtClean="0"/>
          </a:p>
          <a:p>
            <a:pPr marL="0" indent="0">
              <a:lnSpc>
                <a:spcPct val="170000"/>
              </a:lnSpc>
              <a:buNone/>
            </a:pPr>
            <a:r>
              <a:rPr lang="fa-IR" sz="1640" dirty="0" smtClean="0"/>
              <a:t>این دسته از حسودان که پلیدتر از دسته نخستین هستند. حسودانی هستند که بر همه ؟؟؟ حسد می ورزند و حسدشان اختصاص به نعمت مخصوصی ندارد، بلکه بر همه نعمت و سعادت کی کسی دارا باشد رشک می برد. طبیب است بر تاجر رشک می برد. کارگر است بر معلم رشک می برد، این عده از حسودان آرزومندند هر کس دارای هر نعمتی است.</a:t>
            </a:r>
            <a:endParaRPr lang="en-US" sz="1640" dirty="0" smtClean="0"/>
          </a:p>
          <a:p>
            <a:pPr marL="0" indent="0">
              <a:lnSpc>
                <a:spcPct val="170000"/>
              </a:lnSpc>
              <a:buNone/>
            </a:pPr>
            <a:r>
              <a:rPr lang="fa-IR" sz="1640" dirty="0" smtClean="0"/>
              <a:t>از کفش برود هر چیز حسود از آن نعمت بهره مند باشد و زیان آن شخص را خواهان است. هر چیز به زیان خودش باشد.</a:t>
            </a:r>
            <a:endParaRPr lang="en-US" sz="1640" dirty="0" smtClean="0"/>
          </a:p>
          <a:p>
            <a:pPr marL="0" indent="0">
              <a:lnSpc>
                <a:spcPct val="170000"/>
              </a:lnSpc>
              <a:buNone/>
            </a:pPr>
            <a:endParaRPr lang="fa-IR" sz="1640" dirty="0"/>
          </a:p>
        </p:txBody>
      </p:sp>
    </p:spTree>
  </p:cSld>
  <p:clrMapOvr>
    <a:masterClrMapping/>
  </p:clrMapOvr>
  <p:transition spd="slow">
    <p:strips/>
  </p:transition>
</p:sld>
</file>

<file path=ppt/slides/slide2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57166"/>
            <a:ext cx="8229600" cy="5768997"/>
          </a:xfrm>
        </p:spPr>
        <p:txBody>
          <a:bodyPr>
            <a:normAutofit fontScale="92500" lnSpcReduction="20000"/>
          </a:bodyPr>
          <a:lstStyle/>
          <a:p>
            <a:pPr marL="0" indent="0">
              <a:lnSpc>
                <a:spcPct val="150000"/>
              </a:lnSpc>
              <a:buNone/>
            </a:pPr>
            <a:r>
              <a:rPr lang="fa-IR" dirty="0" smtClean="0"/>
              <a:t>5- حسد بر بیگانگان</a:t>
            </a:r>
            <a:endParaRPr lang="en-US" dirty="0" smtClean="0"/>
          </a:p>
          <a:p>
            <a:pPr marL="0" indent="0">
              <a:lnSpc>
                <a:spcPct val="150000"/>
              </a:lnSpc>
              <a:buNone/>
            </a:pPr>
            <a:r>
              <a:rPr lang="fa-IR" dirty="0" smtClean="0"/>
              <a:t>حسودان بر سه دسته اند: دسته اول که شرارت و جنایتشان مانند عددشان از دو دسته دیگر کمتر است، حسودانی هستند که تنها بر بیگانه حسد می برند و با خودی کاری ندارند. اینان شریف ترین حسودانند و راه سعادت برای آن ها بازتر است. چون این صفت پلید در آن ها ریشه ندوانیده. دوستان و خویشان از این دسته حسودان بدی نمی بینند، اینها با خودی کاری ندارند، هم کیشان آنها از دست آنها در آسایشند. با هم میهنان خود ستیزه جویی نمی کنند. بلکه تمام بدی و دشمن آنها با بیگانگان است.</a:t>
            </a:r>
            <a:endParaRPr lang="en-US" dirty="0" smtClean="0"/>
          </a:p>
          <a:p>
            <a:pPr marL="0" indent="0">
              <a:lnSpc>
                <a:spcPct val="150000"/>
              </a:lnSpc>
              <a:buNone/>
            </a:pPr>
            <a:endParaRPr lang="fa-IR" dirty="0"/>
          </a:p>
        </p:txBody>
      </p:sp>
    </p:spTree>
  </p:cSld>
  <p:clrMapOvr>
    <a:masterClrMapping/>
  </p:clrMapOvr>
  <p:transition spd="slow">
    <p:strips/>
  </p:transition>
</p:sld>
</file>

<file path=ppt/slides/slide2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46085"/>
            <a:ext cx="8229600" cy="5911873"/>
          </a:xfrm>
        </p:spPr>
        <p:txBody>
          <a:bodyPr>
            <a:normAutofit fontScale="85000" lnSpcReduction="10000"/>
          </a:bodyPr>
          <a:lstStyle/>
          <a:p>
            <a:pPr marL="0" indent="0">
              <a:lnSpc>
                <a:spcPct val="150000"/>
              </a:lnSpc>
              <a:buNone/>
            </a:pPr>
            <a:r>
              <a:rPr lang="fa-IR" dirty="0" smtClean="0"/>
              <a:t>6- حسد بر خویش و بیگانه:</a:t>
            </a:r>
            <a:endParaRPr lang="en-US" dirty="0" smtClean="0"/>
          </a:p>
          <a:p>
            <a:pPr marL="0" indent="0">
              <a:lnSpc>
                <a:spcPct val="150000"/>
              </a:lnSpc>
              <a:buNone/>
            </a:pPr>
            <a:r>
              <a:rPr lang="fa-IR" dirty="0" smtClean="0"/>
              <a:t>دسته دوم که شرارتشان از دسته نخست بیش است، حسودانی هستند که خویش و بیگانه در نظرشان یکسان است و بد هر دو دسته را خواستارند.</a:t>
            </a:r>
            <a:endParaRPr lang="en-US" dirty="0" smtClean="0"/>
          </a:p>
          <a:p>
            <a:pPr marL="0" indent="0">
              <a:lnSpc>
                <a:spcPct val="150000"/>
              </a:lnSpc>
              <a:buNone/>
            </a:pPr>
            <a:r>
              <a:rPr lang="fa-IR" dirty="0" smtClean="0"/>
              <a:t>اگر خویش سربلند گردد، با او نیز چنان می کند که افسرده می شود و می کوشند او را سرنگون کنند. پیوسته با همه در ستیزند، همه را دزد و جنایتکار میخوانند، بر دوست رشک می برند و بر دشمن خسد می ورزند. دوست و دشمن را نمی شناسند، با همه خلق خدا دشمنی دارند. هر کسی دارای نعمتی باشد، با وی به جنگ در می آید و در این اندیشه می روند که نعمت را از کف او بیرون کنند.</a:t>
            </a:r>
            <a:endParaRPr lang="en-US" dirty="0" smtClean="0"/>
          </a:p>
          <a:p>
            <a:pPr marL="0" indent="0">
              <a:lnSpc>
                <a:spcPct val="150000"/>
              </a:lnSpc>
              <a:buNone/>
            </a:pPr>
            <a:endParaRPr lang="fa-IR" dirty="0"/>
          </a:p>
        </p:txBody>
      </p:sp>
    </p:spTree>
  </p:cSld>
  <p:clrMapOvr>
    <a:masterClrMapping/>
  </p:clrMapOvr>
  <p:transition spd="slow">
    <p:strips/>
  </p:transition>
</p:sld>
</file>

<file path=ppt/slides/slide2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57166"/>
            <a:ext cx="8229600" cy="5768997"/>
          </a:xfrm>
        </p:spPr>
        <p:txBody>
          <a:bodyPr>
            <a:normAutofit fontScale="85000" lnSpcReduction="10000"/>
          </a:bodyPr>
          <a:lstStyle/>
          <a:p>
            <a:pPr marL="0" indent="0">
              <a:lnSpc>
                <a:spcPct val="150000"/>
              </a:lnSpc>
              <a:buNone/>
            </a:pPr>
            <a:r>
              <a:rPr lang="fa-IR" dirty="0" smtClean="0"/>
              <a:t>6- حسد بر خویش و بیگانه:</a:t>
            </a:r>
            <a:endParaRPr lang="en-US" dirty="0" smtClean="0"/>
          </a:p>
          <a:p>
            <a:pPr marL="0" indent="0">
              <a:lnSpc>
                <a:spcPct val="150000"/>
              </a:lnSpc>
              <a:buNone/>
            </a:pPr>
            <a:r>
              <a:rPr lang="fa-IR" dirty="0" smtClean="0"/>
              <a:t>دسته دوم که شرارتشان از دسته نخست بیش است، حسودانی هستند که خویش و بیگانه در نظرشان یکسان است و بد هر دو دسته را خواستارند.</a:t>
            </a:r>
            <a:endParaRPr lang="en-US" dirty="0" smtClean="0"/>
          </a:p>
          <a:p>
            <a:pPr marL="0" indent="0">
              <a:lnSpc>
                <a:spcPct val="150000"/>
              </a:lnSpc>
              <a:buNone/>
            </a:pPr>
            <a:r>
              <a:rPr lang="fa-IR" dirty="0" smtClean="0"/>
              <a:t>اگر خویش سربلند گردد، با او نیز چنان می کند که افسرده می شود و می کوشند او را سرنگون کنند. پیوسته با همه در ستیزند، همه را دزد و جنایتکار میخوانند، بر دوست رشک می برند و بر دشمن خسد می ورزند. دوست و دشمن را نمی شناسند، با همه خلق خدا دشمنی دارند. هر کسی دارای نعمتی باشد، با وی به جنگ در می آید و در این اندیشه می روند که نعمت را از کف او بیرون کنند.</a:t>
            </a:r>
            <a:endParaRPr lang="en-US" dirty="0" smtClean="0"/>
          </a:p>
          <a:p>
            <a:pPr marL="0" indent="0">
              <a:lnSpc>
                <a:spcPct val="150000"/>
              </a:lnSpc>
              <a:buNone/>
            </a:pPr>
            <a:endParaRPr lang="fa-IR" dirty="0"/>
          </a:p>
        </p:txBody>
      </p:sp>
    </p:spTree>
  </p:cSld>
  <p:clrMapOvr>
    <a:masterClrMapping/>
  </p:clrMapOvr>
  <p:transition spd="slow">
    <p:strips/>
  </p:transition>
</p:sld>
</file>

<file path=ppt/slides/slide2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85728"/>
            <a:ext cx="8229600" cy="5840435"/>
          </a:xfrm>
        </p:spPr>
        <p:txBody>
          <a:bodyPr>
            <a:normAutofit fontScale="77500" lnSpcReduction="20000"/>
          </a:bodyPr>
          <a:lstStyle/>
          <a:p>
            <a:pPr marL="0" indent="0">
              <a:lnSpc>
                <a:spcPct val="170000"/>
              </a:lnSpc>
              <a:buNone/>
            </a:pPr>
            <a:r>
              <a:rPr lang="fa-IR" dirty="0" smtClean="0"/>
              <a:t>7- حسد بر خویشان و نزدیکان:</a:t>
            </a:r>
            <a:endParaRPr lang="en-US" dirty="0" smtClean="0"/>
          </a:p>
          <a:p>
            <a:pPr marL="0" indent="0">
              <a:lnSpc>
                <a:spcPct val="170000"/>
              </a:lnSpc>
              <a:buNone/>
            </a:pPr>
            <a:r>
              <a:rPr lang="fa-IR" dirty="0" smtClean="0"/>
              <a:t>این دسته، پس ترین افراد بشر هستند.</a:t>
            </a:r>
            <a:endParaRPr lang="en-US" dirty="0" smtClean="0"/>
          </a:p>
          <a:p>
            <a:pPr marL="0" indent="0">
              <a:lnSpc>
                <a:spcPct val="170000"/>
              </a:lnSpc>
              <a:buNone/>
            </a:pPr>
            <a:r>
              <a:rPr lang="fa-IR" dirty="0" smtClean="0"/>
              <a:t>بیگانه اگر به بالاترین مقام برسد، با او کاری ندارند، ولی اگر خویشان به مقام کوچکی نائل شدند، یا نعمتی را دارا شود،نیروی خود را به کار می اندازند که مقام را از او بگیرند. اگر بیگانه زیانی ببیند چیزی نمی شنارند. ولی اگر نزدیگی، پایش اندکی لیغزد، روزگارش را سیاه و خانه اش را خراب می کنند. این گونه افراد، خاندانها را بر باد می دهند و خانمان خود و دوستان و همکیشان را می سوزانند. اینگونه مردم در میان مسلمانان بسیار زیاد هستند و دین اسلام هر چه زیان دیده از این دسته بوده است.</a:t>
            </a:r>
            <a:endParaRPr lang="en-US" dirty="0" smtClean="0"/>
          </a:p>
          <a:p>
            <a:pPr marL="0" indent="0">
              <a:lnSpc>
                <a:spcPct val="170000"/>
              </a:lnSpc>
              <a:buNone/>
            </a:pPr>
            <a:endParaRPr lang="fa-IR" dirty="0"/>
          </a:p>
        </p:txBody>
      </p:sp>
    </p:spTree>
  </p:cSld>
  <p:clrMapOvr>
    <a:masterClrMapping/>
  </p:clrMapOvr>
  <p:transition spd="slow">
    <p:strips/>
  </p:transition>
</p:sld>
</file>

<file path=ppt/slides/slide2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57166"/>
            <a:ext cx="8229600" cy="6286544"/>
          </a:xfrm>
        </p:spPr>
        <p:txBody>
          <a:bodyPr>
            <a:normAutofit/>
          </a:bodyPr>
          <a:lstStyle/>
          <a:p>
            <a:pPr marL="0" indent="0">
              <a:lnSpc>
                <a:spcPct val="170000"/>
              </a:lnSpc>
              <a:buNone/>
            </a:pPr>
            <a:r>
              <a:rPr lang="fa-IR" sz="1550" dirty="0" smtClean="0"/>
              <a:t>زیانهای دنیوی:</a:t>
            </a:r>
            <a:endParaRPr lang="en-US" sz="1550" dirty="0" smtClean="0"/>
          </a:p>
          <a:p>
            <a:pPr marL="0" indent="0">
              <a:lnSpc>
                <a:spcPct val="170000"/>
              </a:lnSpc>
              <a:buNone/>
            </a:pPr>
            <a:r>
              <a:rPr lang="fa-IR" sz="1550" dirty="0" smtClean="0"/>
              <a:t>1- ناراحتی همیشگی:</a:t>
            </a:r>
            <a:endParaRPr lang="en-US" sz="1550" dirty="0" smtClean="0"/>
          </a:p>
          <a:p>
            <a:pPr marL="0" indent="0">
              <a:lnSpc>
                <a:spcPct val="170000"/>
              </a:lnSpc>
              <a:buNone/>
            </a:pPr>
            <a:r>
              <a:rPr lang="fa-IR" sz="1550" dirty="0" smtClean="0"/>
              <a:t>حسود که از دیدن نعمت دیگری در عذاب درونی و آشوب داخلی است پیوسته در اضطراب و اندوه است و ساعتی آرامش ندارد همانطور که نعمتهای خدا بر بندگانش پایانی ندارد. حسرت و غصه حسود هم پایانی ندارد. پیامبر (ص) فرموده: «اقل الناس لذت الحسود».</a:t>
            </a:r>
            <a:endParaRPr lang="en-US" sz="1550" dirty="0" smtClean="0"/>
          </a:p>
          <a:p>
            <a:pPr marL="0" indent="0">
              <a:lnSpc>
                <a:spcPct val="170000"/>
              </a:lnSpc>
              <a:buNone/>
            </a:pPr>
            <a:r>
              <a:rPr lang="fa-IR" sz="1550" dirty="0" smtClean="0"/>
              <a:t>امام علی حسود اندوهش فراوان و گناهش دو میزان است. «وسائل الشیعه، شیخ حر عاملی».</a:t>
            </a:r>
            <a:endParaRPr lang="en-US" sz="1550" dirty="0" smtClean="0"/>
          </a:p>
          <a:p>
            <a:pPr marL="0" indent="0">
              <a:lnSpc>
                <a:spcPct val="170000"/>
              </a:lnSpc>
              <a:buNone/>
            </a:pPr>
            <a:r>
              <a:rPr lang="fa-IR" sz="1550" dirty="0" smtClean="0"/>
              <a:t>2- ناکامی همیشگی:</a:t>
            </a:r>
            <a:endParaRPr lang="en-US" sz="1550" dirty="0" smtClean="0"/>
          </a:p>
          <a:p>
            <a:pPr marL="0" indent="0">
              <a:lnSpc>
                <a:spcPct val="170000"/>
              </a:lnSpc>
              <a:buNone/>
            </a:pPr>
            <a:r>
              <a:rPr lang="fa-IR" sz="1550" dirty="0" smtClean="0"/>
              <a:t>حسود که گرفته شدن نعمت را از حود آرزومند است تمام عمرش را در ناکامی بسرخواهد برد. زیرا هر فردی در مدت زندگی از طرف پروردگارش مقدرات ؟؟؟ دارد که هیچ قدرتی از آن نمی تواند جلوگیری کند. گر بنا شود حسودها به آرزویشان برسند باید نعمتها از همه گرفته شود تا جایی که خود حاسد هم محسود دیگری است و خلاصه گرفته شدن نعمت از محسود طمع خاصی است که حسود کامیابی ندارد. به این آیه شریفه توجه کنید:</a:t>
            </a:r>
            <a:endParaRPr lang="en-US" sz="1550" dirty="0" smtClean="0"/>
          </a:p>
          <a:p>
            <a:pPr marL="0" indent="0">
              <a:lnSpc>
                <a:spcPct val="170000"/>
              </a:lnSpc>
              <a:buNone/>
            </a:pPr>
            <a:r>
              <a:rPr lang="fa-IR" sz="1550" dirty="0" smtClean="0"/>
              <a:t>اگر خود را از این گناه پاک نکنید، خود را از دوزخیان بدانید. زیرا دوزخاین درناکامی هستند، چنانکه به بهشتیان در کامیابی همیشگی هستند.</a:t>
            </a:r>
            <a:endParaRPr lang="en-US" sz="1550" dirty="0" smtClean="0"/>
          </a:p>
          <a:p>
            <a:pPr marL="0" indent="0">
              <a:lnSpc>
                <a:spcPct val="170000"/>
              </a:lnSpc>
              <a:buNone/>
            </a:pPr>
            <a:r>
              <a:rPr lang="fa-IR" sz="1550" dirty="0" smtClean="0"/>
              <a:t>سوره فضلت آیه 31.</a:t>
            </a:r>
            <a:endParaRPr lang="en-US" sz="1550" dirty="0" smtClean="0"/>
          </a:p>
          <a:p>
            <a:pPr marL="0" indent="0">
              <a:lnSpc>
                <a:spcPct val="170000"/>
              </a:lnSpc>
              <a:buNone/>
            </a:pPr>
            <a:endParaRPr lang="fa-IR" sz="1550" dirty="0"/>
          </a:p>
        </p:txBody>
      </p:sp>
    </p:spTree>
  </p:cSld>
  <p:clrMapOvr>
    <a:masterClrMapping/>
  </p:clrMapOvr>
  <p:transition spd="slow">
    <p:strips/>
  </p:transition>
</p:sld>
</file>

<file path=ppt/slides/slide2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85728"/>
            <a:ext cx="8229600" cy="6072230"/>
          </a:xfrm>
        </p:spPr>
        <p:txBody>
          <a:bodyPr>
            <a:normAutofit fontScale="62500" lnSpcReduction="20000"/>
          </a:bodyPr>
          <a:lstStyle/>
          <a:p>
            <a:pPr marL="0" indent="0">
              <a:lnSpc>
                <a:spcPct val="160000"/>
              </a:lnSpc>
              <a:buNone/>
            </a:pPr>
            <a:r>
              <a:rPr lang="fa-IR" dirty="0" smtClean="0"/>
              <a:t>3- بیماری</a:t>
            </a:r>
            <a:endParaRPr lang="en-US" dirty="0" smtClean="0"/>
          </a:p>
          <a:p>
            <a:pPr marL="0" indent="0">
              <a:lnSpc>
                <a:spcPct val="160000"/>
              </a:lnSpc>
              <a:buNone/>
            </a:pPr>
            <a:r>
              <a:rPr lang="fa-IR" dirty="0" smtClean="0"/>
              <a:t>ناراحتی خار و پریشانی درونی حسود او را ناتوان و گاهی بیمار می کند، زیرا اندوه همیشگی دستگاه ؟؟؟ را از انجام وظیفه بازی می دارد و در نتیجه مقاومت بدن در برابر بیماری ضعیف شده یا با ناچیزترین بیماری از پا می افتد.</a:t>
            </a:r>
            <a:endParaRPr lang="en-US" dirty="0" smtClean="0"/>
          </a:p>
          <a:p>
            <a:pPr marL="0" indent="0">
              <a:lnSpc>
                <a:spcPct val="160000"/>
              </a:lnSpc>
              <a:buNone/>
            </a:pPr>
            <a:r>
              <a:rPr lang="fa-IR" dirty="0" smtClean="0"/>
              <a:t>حضرت علی (ع): تندرستی بدن از کمی حسد است. (غرر الحکم).</a:t>
            </a:r>
            <a:endParaRPr lang="en-US" dirty="0" smtClean="0"/>
          </a:p>
          <a:p>
            <a:pPr marL="0" indent="0">
              <a:lnSpc>
                <a:spcPct val="160000"/>
              </a:lnSpc>
              <a:buNone/>
            </a:pPr>
            <a:r>
              <a:rPr lang="fa-IR" dirty="0" smtClean="0"/>
              <a:t>4- حسود همیشه تنها است</a:t>
            </a:r>
            <a:endParaRPr lang="en-US" dirty="0" smtClean="0"/>
          </a:p>
          <a:p>
            <a:pPr marL="0" indent="0">
              <a:lnSpc>
                <a:spcPct val="160000"/>
              </a:lnSpc>
              <a:buNone/>
            </a:pPr>
            <a:r>
              <a:rPr lang="fa-IR" dirty="0" smtClean="0"/>
              <a:t>امام علی (ع) می فرمایند: (قال الحسود الخله له)</a:t>
            </a:r>
            <a:endParaRPr lang="en-US" dirty="0" smtClean="0"/>
          </a:p>
          <a:p>
            <a:pPr marL="0" indent="0">
              <a:lnSpc>
                <a:spcPct val="160000"/>
              </a:lnSpc>
              <a:buNone/>
            </a:pPr>
            <a:r>
              <a:rPr lang="fa-IR" dirty="0" smtClean="0"/>
              <a:t>حسود دوستی برایش نمی ماند «غرر الحکم».</a:t>
            </a:r>
            <a:endParaRPr lang="en-US" dirty="0" smtClean="0"/>
          </a:p>
          <a:p>
            <a:pPr marL="0" indent="0">
              <a:lnSpc>
                <a:spcPct val="160000"/>
              </a:lnSpc>
              <a:buNone/>
            </a:pPr>
            <a:r>
              <a:rPr lang="fa-IR" dirty="0" smtClean="0"/>
              <a:t>نه خودش دوست کسی می شود، نه کسی با او رابطه ای دارد. زیرا کسیکه حسود است نمی تواند کسیکه نعمتی دارد ببیند و زوال آنرا آرزو می کند. دشمن آن شخص است و دیگری هم دوست او نخواهد شد، زیرا حسود با نیش زبان محسود را آزار می دهد. تا جایی که همسر و فرزندانش هم دوست او نخواهند بود.</a:t>
            </a:r>
            <a:endParaRPr lang="en-US" dirty="0" smtClean="0"/>
          </a:p>
          <a:p>
            <a:pPr marL="0" indent="0">
              <a:lnSpc>
                <a:spcPct val="160000"/>
              </a:lnSpc>
              <a:buNone/>
            </a:pPr>
            <a:endParaRPr lang="fa-IR" dirty="0"/>
          </a:p>
        </p:txBody>
      </p:sp>
    </p:spTree>
  </p:cSld>
  <p:clrMapOvr>
    <a:masterClrMapping/>
  </p:clrMapOvr>
  <p:transition spd="slow">
    <p:strips/>
  </p:transition>
</p:sld>
</file>

<file path=ppt/slides/slide2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57166"/>
            <a:ext cx="8229600" cy="5768997"/>
          </a:xfrm>
        </p:spPr>
        <p:txBody>
          <a:bodyPr>
            <a:normAutofit fontScale="92500"/>
          </a:bodyPr>
          <a:lstStyle/>
          <a:p>
            <a:pPr marL="0" indent="0">
              <a:lnSpc>
                <a:spcPct val="150000"/>
              </a:lnSpc>
              <a:buNone/>
            </a:pPr>
            <a:r>
              <a:rPr lang="fa-IR" dirty="0" smtClean="0"/>
              <a:t>5- کوتاهی عمر</a:t>
            </a:r>
            <a:endParaRPr lang="en-US" dirty="0" smtClean="0"/>
          </a:p>
          <a:p>
            <a:pPr marL="0" indent="0">
              <a:lnSpc>
                <a:spcPct val="150000"/>
              </a:lnSpc>
              <a:buNone/>
            </a:pPr>
            <a:r>
              <a:rPr lang="fa-IR" dirty="0" smtClean="0"/>
              <a:t>رنج فراوان و بیماری، حسود را برای مرگ زودتر آماده می کند و خلاصه حسرت مرگ می شود و نیز حسادت، او را بکارهائی مانند قطع رحم و آزار دادن به بندگان خدا وا می دارد. اینها کوتاه کننده عمر است و گاه میشود که مرتکب کارهایی شود که سبب هلاکت او شود.</a:t>
            </a:r>
            <a:endParaRPr lang="en-US" dirty="0" smtClean="0"/>
          </a:p>
          <a:p>
            <a:pPr marL="0" indent="0">
              <a:lnSpc>
                <a:spcPct val="150000"/>
              </a:lnSpc>
              <a:buNone/>
            </a:pPr>
            <a:r>
              <a:rPr lang="fa-IR" dirty="0" smtClean="0"/>
              <a:t>امیرالمؤمنین می فرمایند: «کینه که از لوازم حسد است می برد و فانی می سازد عمر را». (قال الحق یدری: غرر الحکم لامدی)</a:t>
            </a:r>
            <a:endParaRPr lang="en-US" dirty="0" smtClean="0"/>
          </a:p>
          <a:p>
            <a:pPr marL="0" indent="0">
              <a:lnSpc>
                <a:spcPct val="150000"/>
              </a:lnSpc>
              <a:buNone/>
            </a:pPr>
            <a:endParaRPr lang="fa-IR" dirty="0"/>
          </a:p>
        </p:txBody>
      </p:sp>
    </p:spTree>
  </p:cSld>
  <p:clrMapOvr>
    <a:masterClrMapping/>
  </p:clrMapOvr>
  <p:transition spd="slow">
    <p:strips/>
  </p:transition>
</p:sld>
</file>

<file path=ppt/slides/slide2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28604"/>
            <a:ext cx="8229600" cy="5697559"/>
          </a:xfrm>
        </p:spPr>
        <p:txBody>
          <a:bodyPr>
            <a:normAutofit fontScale="70000" lnSpcReduction="20000"/>
          </a:bodyPr>
          <a:lstStyle/>
          <a:p>
            <a:pPr marL="0" indent="0">
              <a:lnSpc>
                <a:spcPct val="170000"/>
              </a:lnSpc>
              <a:buNone/>
            </a:pPr>
            <a:r>
              <a:rPr lang="fa-IR" dirty="0" smtClean="0"/>
              <a:t>عوامل پیدایش حسد:</a:t>
            </a:r>
            <a:endParaRPr lang="en-US" sz="2800" dirty="0" smtClean="0"/>
          </a:p>
          <a:p>
            <a:pPr marL="0" indent="0">
              <a:lnSpc>
                <a:spcPct val="170000"/>
              </a:lnSpc>
              <a:buNone/>
            </a:pPr>
            <a:r>
              <a:rPr lang="fa-IR" dirty="0" smtClean="0"/>
              <a:t>عوامل بسیاری در پیدایش حسد دخیل است. این عوامل گاه به تنهایی و گاه با همدیگر به ظهور و بروز حسادت منجر می شوند و نیز این عوامل در شدت و ضعف گوناگونند. مهمترین آنها به شرح زیر است.</a:t>
            </a:r>
            <a:endParaRPr lang="en-US" sz="2800" dirty="0" smtClean="0"/>
          </a:p>
          <a:p>
            <a:pPr marL="0" lvl="1" indent="0">
              <a:lnSpc>
                <a:spcPct val="170000"/>
              </a:lnSpc>
              <a:buNone/>
            </a:pPr>
            <a:r>
              <a:rPr lang="fa-IR" dirty="0" smtClean="0"/>
              <a:t>عداوت: گاه دشمنی با دیگری به ایجاد کنیم در دل منجر می شود. این مسئله مصادیق زیادی دارد. اختلافات و دشمنی بر سر مسایل مادی و اقتصادی، نزاع بر سر مقام و منصب و ... که در بسیاری ازموانع به حسادت منجر می شود.</a:t>
            </a:r>
            <a:endParaRPr lang="en-US" sz="2400" dirty="0" smtClean="0"/>
          </a:p>
          <a:p>
            <a:pPr marL="0" indent="0">
              <a:lnSpc>
                <a:spcPct val="170000"/>
              </a:lnSpc>
              <a:buNone/>
            </a:pPr>
            <a:r>
              <a:rPr lang="fa-IR" dirty="0" smtClean="0"/>
              <a:t>2. تعزر: بدین معنا که گاه فرد خوف آن دارد که دیگری به دلیل دست یافتن به نعمتی یا کمالی بر او تکبر کند و خود را برتر ببیند و در مقابل او هم طاقت آن همه فخر فروشی را نداشته باشد. مثلاً دانش آموز گمان می کند که هم کلاس او نمرات ممتاز خود را دستاویزی برای ؟؟؟ قرار دهد. از این رو خود را در خطر می بیند و به حسد روی می آورد.</a:t>
            </a:r>
            <a:endParaRPr lang="en-US" sz="2800" dirty="0" smtClean="0"/>
          </a:p>
          <a:p>
            <a:pPr marL="0" indent="0">
              <a:lnSpc>
                <a:spcPct val="170000"/>
              </a:lnSpc>
              <a:buNone/>
            </a:pPr>
            <a:endParaRPr lang="fa-IR" dirty="0"/>
          </a:p>
        </p:txBody>
      </p:sp>
    </p:spTree>
  </p:cSld>
  <p:clrMapOvr>
    <a:masterClrMapping/>
  </p:clrMapOvr>
  <p:transition spd="slow">
    <p:strips/>
  </p:transition>
</p:sld>
</file>

<file path=ppt/slides/slide2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446085"/>
            <a:ext cx="8229600" cy="5911873"/>
          </a:xfrm>
        </p:spPr>
        <p:txBody>
          <a:bodyPr>
            <a:normAutofit fontScale="62500" lnSpcReduction="20000"/>
          </a:bodyPr>
          <a:lstStyle/>
          <a:p>
            <a:pPr marL="0" indent="0">
              <a:lnSpc>
                <a:spcPct val="170000"/>
              </a:lnSpc>
              <a:buNone/>
            </a:pPr>
            <a:r>
              <a:rPr lang="fa-IR" dirty="0" smtClean="0"/>
              <a:t>3. تکبر: خودبینی های فریب دهنده، برتری خواهی های بی دلیل،منجر به حسد می شود، بویژه آنجا که شخص احساس کند کسی مزاحم تکبر و غرور او خواهد شد.</a:t>
            </a:r>
            <a:endParaRPr lang="en-US" dirty="0" smtClean="0"/>
          </a:p>
          <a:p>
            <a:pPr marL="0" indent="0">
              <a:lnSpc>
                <a:spcPct val="170000"/>
              </a:lnSpc>
              <a:buNone/>
            </a:pPr>
            <a:r>
              <a:rPr lang="fa-IR" dirty="0" smtClean="0"/>
              <a:t>4. تعجب: شگفتی از این که هم نوع انسان به مرتبه مادی یا معنوی نائل آمده، گاه به حسادت ختم می شود، ؟؟؟، کاهلی خود را با برتری ها و ظرفیتهای موجود در جسم و جان دیگر افراد در نظر می گیرد. مصداق تاریخی آن، حسادت شدگان به پیامبر بود، جوانی از قریش که تا دیروز، در میان آنان می زیست و گمنام بود، اکنون پیامبری شد که امتی از او پیروی می کردند و سخن خوش پروردگار را از زبان او می شوند. این مسئله آنان را به تعجب وا می داشت و آتش حسد را در دلشان شعله ور می ساخت. </a:t>
            </a:r>
            <a:endParaRPr lang="en-US" dirty="0" smtClean="0"/>
          </a:p>
          <a:p>
            <a:pPr marL="0" indent="0">
              <a:lnSpc>
                <a:spcPct val="170000"/>
              </a:lnSpc>
              <a:buNone/>
            </a:pPr>
            <a:r>
              <a:rPr lang="fa-IR" dirty="0" smtClean="0"/>
              <a:t>5. خوف: خوف از اینکه طرف مقابل، مزاحمت ایجاد کند. مانند این که طرف مقابل پس از اینکه ریاستی بدست آورده، به تحقق و تفحص از اعمال زیر دستان بپردازد یا به دیگران زخم زبان و طعنه بزند، ناگفته نماند که بی اعتمادی برخی، بازگشت همه این عوامل به ذلیل بودن نفس است. شخص خود را ذلیل و حقیر می بیند و به خدا امید ندارد. از این رو به بندگان حسادت می ورزد.</a:t>
            </a:r>
            <a:endParaRPr lang="en-US" dirty="0" smtClean="0"/>
          </a:p>
          <a:p>
            <a:pPr marL="0" indent="0">
              <a:lnSpc>
                <a:spcPct val="170000"/>
              </a:lnSpc>
              <a:buNone/>
            </a:pPr>
            <a:endParaRPr lang="fa-IR" dirty="0"/>
          </a:p>
        </p:txBody>
      </p:sp>
    </p:spTree>
  </p:cSld>
  <p:clrMapOvr>
    <a:masterClrMapping/>
  </p:clrMapOvr>
  <p:transition spd="slow">
    <p:strips/>
  </p:transition>
</p:sld>
</file>

<file path=ppt/slides/slide2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85728"/>
            <a:ext cx="8229600" cy="6215106"/>
          </a:xfrm>
        </p:spPr>
        <p:txBody>
          <a:bodyPr>
            <a:normAutofit/>
          </a:bodyPr>
          <a:lstStyle/>
          <a:p>
            <a:pPr marL="0" indent="0">
              <a:lnSpc>
                <a:spcPct val="170000"/>
              </a:lnSpc>
              <a:buNone/>
            </a:pPr>
            <a:r>
              <a:rPr lang="fa-IR" sz="1840" dirty="0" smtClean="0"/>
              <a:t>نشانه های حسد:</a:t>
            </a:r>
            <a:endParaRPr lang="en-US" sz="1840" dirty="0" smtClean="0"/>
          </a:p>
          <a:p>
            <a:pPr marL="0" indent="0">
              <a:lnSpc>
                <a:spcPct val="170000"/>
              </a:lnSpc>
              <a:buNone/>
            </a:pPr>
            <a:r>
              <a:rPr lang="fa-IR" sz="1840" dirty="0" smtClean="0"/>
              <a:t>حسود، نشانه های زیادی دارد. این نشانه ها باعث بازشناختن او از فرد غبطه خورنده می شود. در روایات به علایم این بیماری اشاره شده است. از جمله آنها روایتی از امام صادق (ع) است که چنین آمده:</a:t>
            </a:r>
            <a:endParaRPr lang="en-US" sz="1840" dirty="0" smtClean="0"/>
          </a:p>
          <a:p>
            <a:pPr marL="0" indent="0">
              <a:lnSpc>
                <a:spcPct val="170000"/>
              </a:lnSpc>
              <a:buNone/>
            </a:pPr>
            <a:r>
              <a:rPr lang="fa-IR" sz="1840" dirty="0" smtClean="0"/>
              <a:t>«لقمان به فرزندش گفت: حسود را سه نشانه است: 1. پشت سر دیگران غیبت می کند. 2. رو به رو تعریف می کند، 3. از گرفتاری دیگران شاد است». (خصال، شیخ صدوق).</a:t>
            </a:r>
            <a:endParaRPr lang="en-US" sz="1840" dirty="0" smtClean="0"/>
          </a:p>
          <a:p>
            <a:pPr marL="0" indent="0">
              <a:lnSpc>
                <a:spcPct val="170000"/>
              </a:lnSpc>
              <a:buNone/>
            </a:pPr>
            <a:r>
              <a:rPr lang="fa-IR" sz="1840" dirty="0" smtClean="0"/>
              <a:t>پیشگیری و علاج آن:</a:t>
            </a:r>
            <a:endParaRPr lang="en-US" sz="1840" dirty="0" smtClean="0"/>
          </a:p>
          <a:p>
            <a:pPr marL="0" indent="0">
              <a:lnSpc>
                <a:spcPct val="170000"/>
              </a:lnSpc>
              <a:buNone/>
            </a:pPr>
            <a:r>
              <a:rPr lang="fa-IR" sz="1840" dirty="0" smtClean="0"/>
              <a:t>راه چاره چسیت؟ گاهی انسان بر اثر غفلت دچار حسد می شود. آیا راهی برای پیش گیری و علاج وجود دارد؟ اگر نسبت به فردی حسادت کردیم، رابطه مان را با دوچندان سازیم. این کار تخم حسادت را از دل می زداید، دیگر آنکه همواره با خود بگویم که دیگران نیز بنده خدایند. شاید به فضیلت خاص، خدا به او نعمتی داده و چه بسا </a:t>
            </a:r>
            <a:br>
              <a:rPr lang="fa-IR" sz="1840" dirty="0" smtClean="0"/>
            </a:br>
            <a:r>
              <a:rPr lang="fa-IR" sz="1840" dirty="0" smtClean="0"/>
              <a:t>پاسخ گویی او در قیامت دشوارتر باشد، به ویژه اگر فرد مقابل از اهل علم و تقوا باشد. امام صادق فرمود: «پروردگار حسود را از خود نمی داند» (اصول کافی، ج 2، ص207).</a:t>
            </a:r>
            <a:endParaRPr lang="en-US" sz="1840" dirty="0" smtClean="0"/>
          </a:p>
          <a:p>
            <a:pPr marL="0" indent="0">
              <a:lnSpc>
                <a:spcPct val="170000"/>
              </a:lnSpc>
              <a:buNone/>
            </a:pPr>
            <a:endParaRPr lang="fa-IR" sz="1840" dirty="0"/>
          </a:p>
        </p:txBody>
      </p:sp>
    </p:spTree>
  </p:cSld>
  <p:clrMapOvr>
    <a:masterClrMapping/>
  </p:clrMapOvr>
  <p:transition spd="slow">
    <p:strips/>
  </p:transition>
</p:sld>
</file>

<file path=ppt/slides/slide2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85728"/>
            <a:ext cx="8229600" cy="6215106"/>
          </a:xfrm>
        </p:spPr>
        <p:txBody>
          <a:bodyPr>
            <a:normAutofit/>
          </a:bodyPr>
          <a:lstStyle/>
          <a:p>
            <a:pPr marL="0" indent="0">
              <a:lnSpc>
                <a:spcPct val="160000"/>
              </a:lnSpc>
              <a:buNone/>
            </a:pPr>
            <a:r>
              <a:rPr lang="fa-IR" sz="2240" dirty="0" smtClean="0"/>
              <a:t>1. عمل نافع برای معالجه حسد این که: بر آثار خیرخواهی که ضد حسد است، مواظبت شود. اگر حسد او را بر تکبر بر می انگیزد، خود را به تواضع وادارد، اگر او را بر غیبت و بدگویی ترغیب می کند، زبان به مدح و ستایش وی بگشاید.</a:t>
            </a:r>
            <a:endParaRPr lang="en-US" sz="2240" dirty="0" smtClean="0"/>
          </a:p>
          <a:p>
            <a:pPr marL="0" indent="0">
              <a:lnSpc>
                <a:spcPct val="160000"/>
              </a:lnSpc>
              <a:buNone/>
            </a:pPr>
            <a:r>
              <a:rPr lang="fa-IR" sz="2240" dirty="0" smtClean="0"/>
              <a:t>2. توجه به آثار زیانبار روحی و جسمی حسادت، و تقویت این بینش که جهان هستی تجلی خداست و نعمتهای او بر بندگانش بدون حکمت نیست و هر کس را در دنیا به گونه ای مورد آزمایش قرار می دهد.</a:t>
            </a:r>
            <a:endParaRPr lang="en-US" sz="2240" dirty="0" smtClean="0"/>
          </a:p>
          <a:p>
            <a:pPr marL="0" indent="0">
              <a:lnSpc>
                <a:spcPct val="160000"/>
              </a:lnSpc>
              <a:buNone/>
            </a:pPr>
            <a:r>
              <a:rPr lang="fa-IR" sz="2240" dirty="0" smtClean="0"/>
              <a:t>3. توجه به این که کسب نعمتها و خیرات این جهان زمینه، بشر و شرایط خاص خود را می طلبد و اگر انسان طالب نعمت است باید با توجه به علل آن، سعی نماید و در عین حال به خدا توکل نماید که او را در رسیدن به اهداف خود موفق و پیروز گرداند.</a:t>
            </a:r>
            <a:endParaRPr lang="en-US" sz="2240" dirty="0" smtClean="0"/>
          </a:p>
          <a:p>
            <a:pPr marL="0" indent="0">
              <a:lnSpc>
                <a:spcPct val="160000"/>
              </a:lnSpc>
              <a:buNone/>
            </a:pPr>
            <a:r>
              <a:rPr lang="fa-IR" sz="2240" dirty="0" smtClean="0"/>
              <a:t>(روزنامه کیهان ـ شماره 18909).</a:t>
            </a:r>
            <a:endParaRPr lang="en-US" sz="2240" dirty="0" smtClean="0"/>
          </a:p>
          <a:p>
            <a:pPr marL="0" indent="0">
              <a:lnSpc>
                <a:spcPct val="160000"/>
              </a:lnSpc>
              <a:buNone/>
            </a:pPr>
            <a:endParaRPr lang="fa-IR" sz="2240" dirty="0"/>
          </a:p>
        </p:txBody>
      </p:sp>
    </p:spTree>
  </p:cSld>
  <p:clrMapOvr>
    <a:masterClrMapping/>
  </p:clrMapOvr>
  <p:transition spd="slow">
    <p:strips/>
  </p:transition>
</p:sld>
</file>

<file path=ppt/slides/slide2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357166"/>
            <a:ext cx="8229600" cy="5768997"/>
          </a:xfrm>
        </p:spPr>
        <p:txBody>
          <a:bodyPr>
            <a:normAutofit fontScale="92500" lnSpcReduction="10000"/>
          </a:bodyPr>
          <a:lstStyle/>
          <a:p>
            <a:pPr marL="0" indent="0">
              <a:lnSpc>
                <a:spcPct val="150000"/>
              </a:lnSpc>
              <a:buNone/>
            </a:pPr>
            <a:r>
              <a:rPr lang="fa-IR" dirty="0" smtClean="0"/>
              <a:t>دعای پایانی:</a:t>
            </a:r>
            <a:endParaRPr lang="en-US" dirty="0" smtClean="0"/>
          </a:p>
          <a:p>
            <a:pPr marL="0" indent="0">
              <a:lnSpc>
                <a:spcPct val="150000"/>
              </a:lnSpc>
              <a:buNone/>
            </a:pPr>
            <a:r>
              <a:rPr lang="fa-IR" dirty="0" smtClean="0"/>
              <a:t>بار خدایا! ما را از شر حسودان نگه دار. دلهای ما را از پاک و پاکیزه فرما.</a:t>
            </a:r>
            <a:endParaRPr lang="en-US" dirty="0" smtClean="0"/>
          </a:p>
          <a:p>
            <a:pPr marL="0" indent="0">
              <a:lnSpc>
                <a:spcPct val="150000"/>
              </a:lnSpc>
              <a:buNone/>
            </a:pPr>
            <a:r>
              <a:rPr lang="fa-IR" dirty="0" smtClean="0"/>
              <a:t>بارالها! مگذار این صفت پلید، بر عقل ما مستولی شود و بر روح ما حکومت کند.</a:t>
            </a:r>
            <a:endParaRPr lang="en-US" dirty="0" smtClean="0"/>
          </a:p>
          <a:p>
            <a:pPr marL="0" indent="0">
              <a:lnSpc>
                <a:spcPct val="150000"/>
              </a:lnSpc>
              <a:buNone/>
            </a:pPr>
            <a:r>
              <a:rPr lang="fa-IR" dirty="0" smtClean="0"/>
              <a:t>ما که از خود قدرتی نداریم. تو ما را، هست کردی و گرنه ما نیست بودیم. نمود ما از توست، ظهور ما از توست. بلکه ما همه نشانه های تو هستیم.</a:t>
            </a:r>
            <a:endParaRPr lang="en-US" dirty="0" smtClean="0"/>
          </a:p>
          <a:p>
            <a:pPr marL="0" indent="0">
              <a:lnSpc>
                <a:spcPct val="150000"/>
              </a:lnSpc>
              <a:buNone/>
            </a:pPr>
            <a:endParaRPr lang="fa-IR" dirty="0"/>
          </a:p>
        </p:txBody>
      </p:sp>
    </p:spTree>
  </p:cSld>
  <p:clrMapOvr>
    <a:masterClrMapping/>
  </p:clrMapOvr>
  <p:transition spd="slow">
    <p:strips/>
  </p:transition>
</p:sld>
</file>

<file path=ppt/slides/slide2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fa-IR" dirty="0" smtClean="0"/>
              <a:t>پایان</a:t>
            </a:r>
            <a:endParaRPr lang="en-US" dirty="0"/>
          </a:p>
        </p:txBody>
      </p:sp>
      <p:sp>
        <p:nvSpPr>
          <p:cNvPr id="3" name="Content Placeholder 2"/>
          <p:cNvSpPr>
            <a:spLocks noGrp="1"/>
          </p:cNvSpPr>
          <p:nvPr>
            <p:ph idx="1"/>
          </p:nvPr>
        </p:nvSpPr>
        <p:spPr/>
        <p:txBody>
          <a:bodyPr/>
          <a:lstStyle/>
          <a:p>
            <a:endParaRPr lang="en-US"/>
          </a:p>
        </p:txBody>
      </p:sp>
    </p:spTree>
    <p:extLst>
      <p:ext uri="{BB962C8B-B14F-4D97-AF65-F5344CB8AC3E}">
        <p14:creationId xmlns:p14="http://schemas.microsoft.com/office/powerpoint/2010/main" val="3466776194"/>
      </p:ext>
    </p:extLst>
  </p:cSld>
  <p:clrMapOvr>
    <a:masterClrMapping/>
  </p:clrMapOvr>
  <p:transition spd="slow">
    <p:strips/>
  </p:transition>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991</TotalTime>
  <Words>22992</Words>
  <Application>Microsoft Office PowerPoint</Application>
  <PresentationFormat>On-screen Show (4:3)</PresentationFormat>
  <Paragraphs>998</Paragraphs>
  <Slides>212</Slides>
  <Notes>0</Notes>
  <HiddenSlides>0</HiddenSlides>
  <MMClips>0</MMClips>
  <ScaleCrop>false</ScaleCrop>
  <HeadingPairs>
    <vt:vector size="4" baseType="variant">
      <vt:variant>
        <vt:lpstr>Theme</vt:lpstr>
      </vt:variant>
      <vt:variant>
        <vt:i4>1</vt:i4>
      </vt:variant>
      <vt:variant>
        <vt:lpstr>Slide Titles</vt:lpstr>
      </vt:variant>
      <vt:variant>
        <vt:i4>212</vt:i4>
      </vt:variant>
    </vt:vector>
  </HeadingPairs>
  <TitlesOfParts>
    <vt:vector size="213" baseType="lpstr">
      <vt:lpstr>Office Theme</vt:lpstr>
      <vt:lpstr>PowerPoint Presentation</vt:lpstr>
      <vt:lpstr>اخلاق و مبانی آن</vt:lpstr>
      <vt:lpstr>PowerPoint Presentation</vt:lpstr>
      <vt:lpstr>PowerPoint Presentation</vt:lpstr>
      <vt:lpstr>الف) شناسایی علم اخلاق  با روشن شدن مفاهیم زیر میتوانیم به شناخت اولیه علم اخلاق برسیم </vt:lpstr>
      <vt:lpstr>PowerPoint Presentation</vt:lpstr>
      <vt:lpstr>PowerPoint Presentation</vt:lpstr>
      <vt:lpstr>PowerPoint Presentation</vt:lpstr>
      <vt:lpstr>PowerPoint Presentation</vt:lpstr>
      <vt:lpstr>PowerPoint Presentation</vt:lpstr>
      <vt:lpstr>ج) شیوه های اخلاقی و شیوه مورد قبول: به مکتب و مزب عهده اخلاقی وجود دارد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پایان</vt:lpstr>
    </vt:vector>
  </TitlesOfParts>
  <Company>omidsoft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بخش اول: مبانی اخلاق </dc:title>
  <dc:creator>omid</dc:creator>
  <cp:lastModifiedBy>Peyman-pc</cp:lastModifiedBy>
  <cp:revision>34</cp:revision>
  <dcterms:created xsi:type="dcterms:W3CDTF">2011-01-05T16:05:21Z</dcterms:created>
  <dcterms:modified xsi:type="dcterms:W3CDTF">2017-01-30T22:21:24Z</dcterms:modified>
</cp:coreProperties>
</file>