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3" r:id="rId2"/>
    <p:sldId id="256" r:id="rId3"/>
    <p:sldId id="308" r:id="rId4"/>
    <p:sldId id="309" r:id="rId5"/>
    <p:sldId id="310" r:id="rId6"/>
    <p:sldId id="311" r:id="rId7"/>
    <p:sldId id="312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4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16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33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52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7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00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95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23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97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E2A4E-3265-48B6-A12E-377F737C077D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436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5.wmf"/><Relationship Id="rId4" Type="http://schemas.openxmlformats.org/officeDocument/2006/relationships/image" Target="../media/image2.wmf"/><Relationship Id="rId9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7.bin"/><Relationship Id="rId10" Type="http://schemas.openxmlformats.org/officeDocument/2006/relationships/image" Target="../media/image9.wmf"/><Relationship Id="rId4" Type="http://schemas.openxmlformats.org/officeDocument/2006/relationships/image" Target="../media/image6.wmf"/><Relationship Id="rId9" Type="http://schemas.openxmlformats.org/officeDocument/2006/relationships/oleObject" Target="../embeddings/oleObject9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97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78656" y="255495"/>
            <a:ext cx="12572674" cy="5332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115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آمار و مدلسازی</a:t>
            </a:r>
          </a:p>
          <a:p>
            <a:pPr algn="ctr" rtl="1">
              <a:lnSpc>
                <a:spcPct val="150000"/>
              </a:lnSpc>
            </a:pPr>
            <a:r>
              <a:rPr lang="fa-IR" sz="72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فصل 6، </a:t>
            </a:r>
            <a:r>
              <a:rPr lang="en-US" sz="72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)</a:t>
            </a:r>
            <a:r>
              <a:rPr lang="fa-IR" sz="72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میانه</a:t>
            </a:r>
            <a:r>
              <a:rPr lang="en-US" sz="72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(</a:t>
            </a:r>
            <a:endParaRPr lang="fa-IR" sz="7200" dirty="0" smtClean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  <a:p>
            <a:pPr algn="ctr" rtl="1"/>
            <a:endParaRPr lang="fa-IR" sz="6000" dirty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157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36720" y="2877671"/>
            <a:ext cx="121158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میانه: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پس از مرتب کردن داده ها مقداری که تعداد داده های بعد از آن با داده های قبل از آن برابر است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را میانه می گوییم.</a:t>
            </a:r>
          </a:p>
          <a:p>
            <a:pPr algn="r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5038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541494"/>
            <a:ext cx="119023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800" b="1" dirty="0" smtClean="0">
                <a:cs typeface="B Nazanin" panose="00000400000000000000" pitchFamily="2" charset="-78"/>
              </a:rPr>
              <a:t>برای یافتن میانه کافی است داده ها را مرتب کنیم (از کوچک به بزرگ) داده میانی در داده های فرد و میانگین دو داده میانی در داده های زوج میانه است.</a:t>
            </a:r>
          </a:p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800" b="1" dirty="0" smtClean="0">
                <a:cs typeface="B Nazanin" panose="00000400000000000000" pitchFamily="2" charset="-78"/>
              </a:rPr>
              <a:t>جایگاه میانه اگر    تعداد داده ها باشد.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0390023"/>
              </p:ext>
            </p:extLst>
          </p:nvPr>
        </p:nvGraphicFramePr>
        <p:xfrm>
          <a:off x="9236262" y="4110412"/>
          <a:ext cx="190126" cy="1901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Equation" r:id="rId3" imgW="266400" imgH="266400" progId="Equation.DSMT4">
                  <p:embed/>
                </p:oleObj>
              </mc:Choice>
              <mc:Fallback>
                <p:oleObj name="Equation" r:id="rId3" imgW="266400" imgH="266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36262" y="4110412"/>
                        <a:ext cx="190126" cy="1901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8231416"/>
              </p:ext>
            </p:extLst>
          </p:nvPr>
        </p:nvGraphicFramePr>
        <p:xfrm>
          <a:off x="3561603" y="3890663"/>
          <a:ext cx="929715" cy="8197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Equation" r:id="rId5" imgW="1180800" imgH="1041120" progId="Equation.DSMT4">
                  <p:embed/>
                </p:oleObj>
              </mc:Choice>
              <mc:Fallback>
                <p:oleObj name="Equation" r:id="rId5" imgW="1180800" imgH="1041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561603" y="3890663"/>
                        <a:ext cx="929715" cy="8197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0523593"/>
              </p:ext>
            </p:extLst>
          </p:nvPr>
        </p:nvGraphicFramePr>
        <p:xfrm>
          <a:off x="3561603" y="4710412"/>
          <a:ext cx="1287462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Equation" r:id="rId7" imgW="1638000" imgH="1041120" progId="Equation.DSMT4">
                  <p:embed/>
                </p:oleObj>
              </mc:Choice>
              <mc:Fallback>
                <p:oleObj name="Equation" r:id="rId7" imgW="1638000" imgH="1041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561603" y="4710412"/>
                        <a:ext cx="1287462" cy="819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324474" y="4100482"/>
            <a:ext cx="1237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جایگاه میانه</a:t>
            </a:r>
            <a:endParaRPr lang="en-US" sz="20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24473" y="4903031"/>
            <a:ext cx="1237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جایگاه میانه</a:t>
            </a:r>
            <a:endParaRPr lang="en-US" sz="20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457522"/>
              </p:ext>
            </p:extLst>
          </p:nvPr>
        </p:nvGraphicFramePr>
        <p:xfrm>
          <a:off x="5876925" y="4102100"/>
          <a:ext cx="358775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Equation" r:id="rId9" imgW="457200" imgH="279360" progId="Equation.DSMT4">
                  <p:embed/>
                </p:oleObj>
              </mc:Choice>
              <mc:Fallback>
                <p:oleObj name="Equation" r:id="rId9" imgW="45720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876925" y="4102100"/>
                        <a:ext cx="358775" cy="219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623362" y="4005420"/>
            <a:ext cx="1237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فرد باشد:</a:t>
            </a:r>
            <a:endParaRPr lang="en-US" sz="20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0417049"/>
              </p:ext>
            </p:extLst>
          </p:nvPr>
        </p:nvGraphicFramePr>
        <p:xfrm>
          <a:off x="5893360" y="4903031"/>
          <a:ext cx="358775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Equation" r:id="rId11" imgW="457200" imgH="279360" progId="Equation.DSMT4">
                  <p:embed/>
                </p:oleObj>
              </mc:Choice>
              <mc:Fallback>
                <p:oleObj name="Equation" r:id="rId11" imgW="45720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893360" y="4903031"/>
                        <a:ext cx="358775" cy="219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4849065" y="4812513"/>
            <a:ext cx="1237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زوج باشد:</a:t>
            </a:r>
            <a:endParaRPr lang="en-US" sz="20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3" name="Right Brace 12"/>
          <p:cNvSpPr/>
          <p:nvPr/>
        </p:nvSpPr>
        <p:spPr>
          <a:xfrm>
            <a:off x="6347012" y="4110412"/>
            <a:ext cx="215152" cy="1009575"/>
          </a:xfrm>
          <a:prstGeom prst="rightBrace">
            <a:avLst>
              <a:gd name="adj1" fmla="val 8333"/>
              <a:gd name="adj2" fmla="val 51319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33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67373" y="2852078"/>
            <a:ext cx="1035843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ویژگی های میانه: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1- میانه لزوما منحصر به فرد است.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2- میانه ممکن است یکی از داده باشد.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3- میانه به اندازه داده ها وابسته نیست و تنها به محل قرار گیری آنها وابسته است.</a:t>
            </a:r>
          </a:p>
          <a:p>
            <a:pPr algn="r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0589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6482" y="2729753"/>
            <a:ext cx="1110279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sz="2800" b="1" dirty="0" smtClean="0">
                <a:cs typeface="B Nazanin" panose="00000400000000000000" pitchFamily="2" charset="-78"/>
              </a:rPr>
              <a:t>اگر عدد ثابتی را به داده ها اضافه یا کم کنیم میانه نیز به آن عدد ثابت اضافه یا از آن کم می شود.</a:t>
            </a:r>
          </a:p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sz="2800" b="1" dirty="0" smtClean="0">
                <a:cs typeface="B Nazanin" panose="00000400000000000000" pitchFamily="2" charset="-78"/>
              </a:rPr>
              <a:t>اگر تمام داده ها در عددی ضرب یا تقسیم گردند میانه نیز در آن عدد ضرب یا تقسیم می گردد.</a:t>
            </a:r>
          </a:p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sz="2800" b="1" dirty="0" smtClean="0">
                <a:cs typeface="B Nazanin" panose="00000400000000000000" pitchFamily="2" charset="-78"/>
              </a:rPr>
              <a:t>در عبارتی اگر میانه داده های                    برابر      باشد میانه داده های                              برابر              می باشد.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789650"/>
              </p:ext>
            </p:extLst>
          </p:nvPr>
        </p:nvGraphicFramePr>
        <p:xfrm>
          <a:off x="6358218" y="5495483"/>
          <a:ext cx="1427629" cy="3986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Equation" r:id="rId3" imgW="1955520" imgH="545760" progId="Equation.DSMT4">
                  <p:embed/>
                </p:oleObj>
              </mc:Choice>
              <mc:Fallback>
                <p:oleObj name="Equation" r:id="rId3" imgW="195552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358218" y="5495483"/>
                        <a:ext cx="1427629" cy="3986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9633561"/>
              </p:ext>
            </p:extLst>
          </p:nvPr>
        </p:nvGraphicFramePr>
        <p:xfrm>
          <a:off x="5429624" y="5522377"/>
          <a:ext cx="352612" cy="2742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Equation" r:id="rId5" imgW="457200" imgH="355320" progId="Equation.DSMT4">
                  <p:embed/>
                </p:oleObj>
              </mc:Choice>
              <mc:Fallback>
                <p:oleObj name="Equation" r:id="rId5" imgW="45720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429624" y="5522377"/>
                        <a:ext cx="352612" cy="2742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5867178"/>
              </p:ext>
            </p:extLst>
          </p:nvPr>
        </p:nvGraphicFramePr>
        <p:xfrm>
          <a:off x="104589" y="5522377"/>
          <a:ext cx="2773082" cy="3312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Equation" r:id="rId7" imgW="4572000" imgH="545760" progId="Equation.DSMT4">
                  <p:embed/>
                </p:oleObj>
              </mc:Choice>
              <mc:Fallback>
                <p:oleObj name="Equation" r:id="rId7" imgW="457200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4589" y="5522377"/>
                        <a:ext cx="2773082" cy="3312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669601"/>
              </p:ext>
            </p:extLst>
          </p:nvPr>
        </p:nvGraphicFramePr>
        <p:xfrm>
          <a:off x="9911603" y="6240276"/>
          <a:ext cx="809625" cy="22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Equation" r:id="rId9" imgW="1333440" imgH="368280" progId="Equation.DSMT4">
                  <p:embed/>
                </p:oleObj>
              </mc:Choice>
              <mc:Fallback>
                <p:oleObj name="Equation" r:id="rId9" imgW="133344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911603" y="6240276"/>
                        <a:ext cx="809625" cy="222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0869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589" y="2729753"/>
            <a:ext cx="1176468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sz="2800" b="1" dirty="0" smtClean="0">
                <a:cs typeface="B Nazanin" panose="00000400000000000000" pitchFamily="2" charset="-78"/>
              </a:rPr>
              <a:t>شرط کافی برای اینکه میانه یکی از داده ها باشد این سات که تعداد داده ها فرد باشد.</a:t>
            </a:r>
          </a:p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sz="2800" b="1" dirty="0" smtClean="0">
                <a:cs typeface="B Nazanin" panose="00000400000000000000" pitchFamily="2" charset="-78"/>
              </a:rPr>
              <a:t>تعریف: میانه نیمه اول داده را چارک اول (       ) و میانه نیمه دوم داده ها را چارک سوم(     )</a:t>
            </a:r>
            <a:r>
              <a:rPr lang="fa-IR" sz="2800" b="1" dirty="0"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می گویند (بدون احتساب خود میانه)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0871650"/>
              </p:ext>
            </p:extLst>
          </p:nvPr>
        </p:nvGraphicFramePr>
        <p:xfrm>
          <a:off x="5986930" y="3566950"/>
          <a:ext cx="298824" cy="3569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Equation" r:id="rId3" imgW="457200" imgH="545760" progId="Equation.DSMT4">
                  <p:embed/>
                </p:oleObj>
              </mc:Choice>
              <mc:Fallback>
                <p:oleObj name="Equation" r:id="rId3" imgW="45720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86930" y="3566950"/>
                        <a:ext cx="298824" cy="3569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858212"/>
              </p:ext>
            </p:extLst>
          </p:nvPr>
        </p:nvGraphicFramePr>
        <p:xfrm>
          <a:off x="685613" y="3566950"/>
          <a:ext cx="341313" cy="357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Equation" r:id="rId5" imgW="520560" imgH="545760" progId="Equation.DSMT4">
                  <p:embed/>
                </p:oleObj>
              </mc:Choice>
              <mc:Fallback>
                <p:oleObj name="Equation" r:id="rId5" imgW="52056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85613" y="3566950"/>
                        <a:ext cx="341313" cy="3571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784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603812" y="2232212"/>
            <a:ext cx="5029200" cy="2218764"/>
          </a:xfrm>
          <a:prstGeom prst="round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42637" y="2618319"/>
            <a:ext cx="21515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8800" dirty="0" smtClean="0"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پایان</a:t>
            </a:r>
            <a:endParaRPr lang="en-US" sz="8800" dirty="0"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7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29711592-03A5-4B42-A36B-AEA3D454CD0B}" vid="{BC50ED07-599E-4414-ABB3-82541E7BF84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4101</TotalTime>
  <Words>242</Words>
  <Application>Microsoft Office PowerPoint</Application>
  <PresentationFormat>Widescreen</PresentationFormat>
  <Paragraphs>22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B Nazanin</vt:lpstr>
      <vt:lpstr>B Titr</vt:lpstr>
      <vt:lpstr>Calibri</vt:lpstr>
      <vt:lpstr>Calibri Light</vt:lpstr>
      <vt:lpstr>Times New Roman</vt:lpstr>
      <vt:lpstr>Wingdings</vt:lpstr>
      <vt:lpstr>Theme1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hanieh</dc:creator>
  <cp:lastModifiedBy>Windows User</cp:lastModifiedBy>
  <cp:revision>228</cp:revision>
  <dcterms:created xsi:type="dcterms:W3CDTF">2015-11-12T17:53:35Z</dcterms:created>
  <dcterms:modified xsi:type="dcterms:W3CDTF">2018-04-24T11:34:02Z</dcterms:modified>
</cp:coreProperties>
</file>