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1"/>
  </p:notesMasterIdLst>
  <p:sldIdLst>
    <p:sldId id="273" r:id="rId2"/>
    <p:sldId id="316" r:id="rId3"/>
    <p:sldId id="288" r:id="rId4"/>
    <p:sldId id="291" r:id="rId5"/>
    <p:sldId id="289" r:id="rId6"/>
    <p:sldId id="333" r:id="rId7"/>
    <p:sldId id="306" r:id="rId8"/>
    <p:sldId id="317" r:id="rId9"/>
    <p:sldId id="307" r:id="rId10"/>
    <p:sldId id="308" r:id="rId11"/>
    <p:sldId id="327" r:id="rId12"/>
    <p:sldId id="325" r:id="rId13"/>
    <p:sldId id="338" r:id="rId14"/>
    <p:sldId id="339" r:id="rId15"/>
    <p:sldId id="340" r:id="rId16"/>
    <p:sldId id="341" r:id="rId17"/>
    <p:sldId id="309" r:id="rId18"/>
    <p:sldId id="257" r:id="rId19"/>
    <p:sldId id="259" r:id="rId20"/>
    <p:sldId id="328" r:id="rId21"/>
    <p:sldId id="271" r:id="rId22"/>
    <p:sldId id="266" r:id="rId23"/>
    <p:sldId id="318" r:id="rId24"/>
    <p:sldId id="329" r:id="rId25"/>
    <p:sldId id="330" r:id="rId26"/>
    <p:sldId id="331" r:id="rId27"/>
    <p:sldId id="302" r:id="rId28"/>
    <p:sldId id="303" r:id="rId29"/>
    <p:sldId id="278" r:id="rId30"/>
    <p:sldId id="323" r:id="rId31"/>
    <p:sldId id="324" r:id="rId32"/>
    <p:sldId id="336" r:id="rId33"/>
    <p:sldId id="310" r:id="rId34"/>
    <p:sldId id="335" r:id="rId35"/>
    <p:sldId id="334" r:id="rId36"/>
    <p:sldId id="275" r:id="rId37"/>
    <p:sldId id="301" r:id="rId38"/>
    <p:sldId id="277" r:id="rId39"/>
    <p:sldId id="337" r:id="rId40"/>
    <p:sldId id="319" r:id="rId41"/>
    <p:sldId id="279" r:id="rId42"/>
    <p:sldId id="320" r:id="rId43"/>
    <p:sldId id="280" r:id="rId44"/>
    <p:sldId id="292" r:id="rId45"/>
    <p:sldId id="293" r:id="rId46"/>
    <p:sldId id="281" r:id="rId47"/>
    <p:sldId id="342" r:id="rId48"/>
    <p:sldId id="282" r:id="rId49"/>
    <p:sldId id="294" r:id="rId50"/>
    <p:sldId id="295" r:id="rId51"/>
    <p:sldId id="296" r:id="rId52"/>
    <p:sldId id="305" r:id="rId53"/>
    <p:sldId id="321" r:id="rId54"/>
    <p:sldId id="298" r:id="rId55"/>
    <p:sldId id="311" r:id="rId56"/>
    <p:sldId id="312" r:id="rId57"/>
    <p:sldId id="313" r:id="rId58"/>
    <p:sldId id="322" r:id="rId59"/>
    <p:sldId id="284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38" autoAdjust="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666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7C70F8-5B60-41DA-A83B-6C98A1F5B1C4}" type="datetimeFigureOut">
              <a:rPr lang="en-US" smtClean="0"/>
              <a:pPr/>
              <a:t>2/16/2020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518BEF-B31A-43EF-8CD2-0B8D39D5412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84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518BEF-B31A-43EF-8CD2-0B8D39D54128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06" indent="0" algn="ctr">
              <a:buNone/>
              <a:defRPr/>
            </a:lvl2pPr>
            <a:lvl3pPr marL="914212" indent="0" algn="ctr">
              <a:buNone/>
              <a:defRPr/>
            </a:lvl3pPr>
            <a:lvl4pPr marL="1371320" indent="0" algn="ctr">
              <a:buNone/>
              <a:defRPr/>
            </a:lvl4pPr>
            <a:lvl5pPr marL="1828426" indent="0" algn="ctr">
              <a:buNone/>
              <a:defRPr/>
            </a:lvl5pPr>
            <a:lvl6pPr marL="2285532" indent="0" algn="ctr">
              <a:buNone/>
              <a:defRPr/>
            </a:lvl6pPr>
            <a:lvl7pPr marL="2742640" indent="0" algn="ctr">
              <a:buNone/>
              <a:defRPr/>
            </a:lvl7pPr>
            <a:lvl8pPr marL="3199744" indent="0" algn="ctr">
              <a:buNone/>
              <a:defRPr/>
            </a:lvl8pPr>
            <a:lvl9pPr marL="3656852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A1A85-3E9B-4E90-8712-14FD173BA7D1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48BF03-E550-4712-ACC8-62F5916AA6AC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06" indent="0">
              <a:buNone/>
              <a:defRPr sz="1800"/>
            </a:lvl2pPr>
            <a:lvl3pPr marL="914212" indent="0">
              <a:buNone/>
              <a:defRPr sz="1600"/>
            </a:lvl3pPr>
            <a:lvl4pPr marL="1371320" indent="0">
              <a:buNone/>
              <a:defRPr sz="1400"/>
            </a:lvl4pPr>
            <a:lvl5pPr marL="1828426" indent="0">
              <a:buNone/>
              <a:defRPr sz="1400"/>
            </a:lvl5pPr>
            <a:lvl6pPr marL="2285532" indent="0">
              <a:buNone/>
              <a:defRPr sz="1400"/>
            </a:lvl6pPr>
            <a:lvl7pPr marL="2742640" indent="0">
              <a:buNone/>
              <a:defRPr sz="1400"/>
            </a:lvl7pPr>
            <a:lvl8pPr marL="3199744" indent="0">
              <a:buNone/>
              <a:defRPr sz="1400"/>
            </a:lvl8pPr>
            <a:lvl9pPr marL="3656852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53652-E27F-4E5B-8534-C5B40253E738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61A57-FED0-4B1E-9368-B85282EEC078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6" indent="0">
              <a:buNone/>
              <a:defRPr sz="2000" b="1"/>
            </a:lvl2pPr>
            <a:lvl3pPr marL="914212" indent="0">
              <a:buNone/>
              <a:defRPr sz="1800" b="1"/>
            </a:lvl3pPr>
            <a:lvl4pPr marL="1371320" indent="0">
              <a:buNone/>
              <a:defRPr sz="1600" b="1"/>
            </a:lvl4pPr>
            <a:lvl5pPr marL="1828426" indent="0">
              <a:buNone/>
              <a:defRPr sz="1600" b="1"/>
            </a:lvl5pPr>
            <a:lvl6pPr marL="2285532" indent="0">
              <a:buNone/>
              <a:defRPr sz="1600" b="1"/>
            </a:lvl6pPr>
            <a:lvl7pPr marL="2742640" indent="0">
              <a:buNone/>
              <a:defRPr sz="1600" b="1"/>
            </a:lvl7pPr>
            <a:lvl8pPr marL="3199744" indent="0">
              <a:buNone/>
              <a:defRPr sz="1600" b="1"/>
            </a:lvl8pPr>
            <a:lvl9pPr marL="3656852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6" indent="0">
              <a:buNone/>
              <a:defRPr sz="2000" b="1"/>
            </a:lvl2pPr>
            <a:lvl3pPr marL="914212" indent="0">
              <a:buNone/>
              <a:defRPr sz="1800" b="1"/>
            </a:lvl3pPr>
            <a:lvl4pPr marL="1371320" indent="0">
              <a:buNone/>
              <a:defRPr sz="1600" b="1"/>
            </a:lvl4pPr>
            <a:lvl5pPr marL="1828426" indent="0">
              <a:buNone/>
              <a:defRPr sz="1600" b="1"/>
            </a:lvl5pPr>
            <a:lvl6pPr marL="2285532" indent="0">
              <a:buNone/>
              <a:defRPr sz="1600" b="1"/>
            </a:lvl6pPr>
            <a:lvl7pPr marL="2742640" indent="0">
              <a:buNone/>
              <a:defRPr sz="1600" b="1"/>
            </a:lvl7pPr>
            <a:lvl8pPr marL="3199744" indent="0">
              <a:buNone/>
              <a:defRPr sz="1600" b="1"/>
            </a:lvl8pPr>
            <a:lvl9pPr marL="3656852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7C22F-2A90-46D4-A0C4-1D7125354241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0EACA-9A50-4E3D-888F-7CA0509339B3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1EAB1-16D6-4DF0-9301-D654DAD77E98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06" indent="0">
              <a:buNone/>
              <a:defRPr sz="1200"/>
            </a:lvl2pPr>
            <a:lvl3pPr marL="914212" indent="0">
              <a:buNone/>
              <a:defRPr sz="1000"/>
            </a:lvl3pPr>
            <a:lvl4pPr marL="1371320" indent="0">
              <a:buNone/>
              <a:defRPr sz="900"/>
            </a:lvl4pPr>
            <a:lvl5pPr marL="1828426" indent="0">
              <a:buNone/>
              <a:defRPr sz="900"/>
            </a:lvl5pPr>
            <a:lvl6pPr marL="2285532" indent="0">
              <a:buNone/>
              <a:defRPr sz="900"/>
            </a:lvl6pPr>
            <a:lvl7pPr marL="2742640" indent="0">
              <a:buNone/>
              <a:defRPr sz="900"/>
            </a:lvl7pPr>
            <a:lvl8pPr marL="3199744" indent="0">
              <a:buNone/>
              <a:defRPr sz="900"/>
            </a:lvl8pPr>
            <a:lvl9pPr marL="365685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10F7C-6CFA-45C7-9D62-B184D728FE89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06" indent="0">
              <a:buNone/>
              <a:defRPr sz="2800"/>
            </a:lvl2pPr>
            <a:lvl3pPr marL="914212" indent="0">
              <a:buNone/>
              <a:defRPr sz="2400"/>
            </a:lvl3pPr>
            <a:lvl4pPr marL="1371320" indent="0">
              <a:buNone/>
              <a:defRPr sz="2000"/>
            </a:lvl4pPr>
            <a:lvl5pPr marL="1828426" indent="0">
              <a:buNone/>
              <a:defRPr sz="2000"/>
            </a:lvl5pPr>
            <a:lvl6pPr marL="2285532" indent="0">
              <a:buNone/>
              <a:defRPr sz="2000"/>
            </a:lvl6pPr>
            <a:lvl7pPr marL="2742640" indent="0">
              <a:buNone/>
              <a:defRPr sz="2000"/>
            </a:lvl7pPr>
            <a:lvl8pPr marL="3199744" indent="0">
              <a:buNone/>
              <a:defRPr sz="2000"/>
            </a:lvl8pPr>
            <a:lvl9pPr marL="3656852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06" indent="0">
              <a:buNone/>
              <a:defRPr sz="1200"/>
            </a:lvl2pPr>
            <a:lvl3pPr marL="914212" indent="0">
              <a:buNone/>
              <a:defRPr sz="1000"/>
            </a:lvl3pPr>
            <a:lvl4pPr marL="1371320" indent="0">
              <a:buNone/>
              <a:defRPr sz="900"/>
            </a:lvl4pPr>
            <a:lvl5pPr marL="1828426" indent="0">
              <a:buNone/>
              <a:defRPr sz="900"/>
            </a:lvl5pPr>
            <a:lvl6pPr marL="2285532" indent="0">
              <a:buNone/>
              <a:defRPr sz="900"/>
            </a:lvl6pPr>
            <a:lvl7pPr marL="2742640" indent="0">
              <a:buNone/>
              <a:defRPr sz="900"/>
            </a:lvl7pPr>
            <a:lvl8pPr marL="3199744" indent="0">
              <a:buNone/>
              <a:defRPr sz="900"/>
            </a:lvl8pPr>
            <a:lvl9pPr marL="365685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74886-5550-4631-B766-2DEEAA258761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0965F7-D44F-4ABE-A204-BCC8CF731CDF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E3555-A9B9-4618-B9B9-9A824C363765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1" rIns="91421" bIns="457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1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1" tIns="45711" rIns="91421" bIns="45711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fld id="{BE49DC98-7407-469D-8B97-59BBE410A2DC}" type="slidenum">
              <a:rPr lang="fa-IR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106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212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32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426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830" indent="-34283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798" indent="-285692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2765" indent="-228552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9872" indent="-228552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6980" indent="-228552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087" indent="-228552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192" indent="-228552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299" indent="-228552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404" indent="-228552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2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6" algn="l" defTabSz="9142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2" algn="l" defTabSz="9142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0" algn="l" defTabSz="9142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26" algn="l" defTabSz="9142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32" algn="l" defTabSz="9142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40" algn="l" defTabSz="9142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44" algn="l" defTabSz="9142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52" algn="l" defTabSz="91421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hyperlink" Target="http://www.iranorthoped.ir/Components/General/ShowImage.aspx?imagepath=/iranorthoped_content/media/image/2010/10/326_orig.jpg&amp;mode=large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hyperlink" Target="http://www.iranorthoped.ir/fa/news/1729" TargetMode="Externa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4"/>
          <p:cNvSpPr>
            <a:spLocks noChangeArrowheads="1" noChangeShapeType="1" noTextEdit="1"/>
          </p:cNvSpPr>
          <p:nvPr/>
        </p:nvSpPr>
        <p:spPr bwMode="auto">
          <a:xfrm>
            <a:off x="2438400" y="533400"/>
            <a:ext cx="4000500" cy="2914650"/>
          </a:xfrm>
          <a:prstGeom prst="rect">
            <a:avLst/>
          </a:prstGeom>
        </p:spPr>
        <p:txBody>
          <a:bodyPr wrap="none" lIns="91421" tIns="45711" rIns="91421" bIns="45711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fa-IR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"/>
                <a:cs typeface="Arial"/>
              </a:rPr>
              <a:t>به نام معبود بی همتا</a:t>
            </a:r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0" y="3810000"/>
            <a:ext cx="7467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4400" b="1" dirty="0" smtClean="0">
                <a:solidFill>
                  <a:srgbClr val="C00000"/>
                </a:solidFill>
              </a:rPr>
              <a:t>اختلالات غیر ترومایی عضلانی اسکلتی</a:t>
            </a:r>
            <a:endParaRPr lang="en-US" sz="4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722313" y="3200400"/>
            <a:ext cx="7772400" cy="1206504"/>
          </a:xfrm>
        </p:spPr>
        <p:txBody>
          <a:bodyPr/>
          <a:lstStyle/>
          <a:p>
            <a:pPr algn="ctr"/>
            <a:r>
              <a:rPr lang="fa-IR" sz="4800" b="1" dirty="0" smtClean="0">
                <a:solidFill>
                  <a:schemeClr val="tx1"/>
                </a:solidFill>
              </a:rPr>
              <a:t>کمر درد</a:t>
            </a:r>
            <a:endParaRPr lang="en-US" sz="4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219200"/>
            <a:ext cx="7881937" cy="4714875"/>
          </a:xfr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r" rtl="1">
              <a:buNone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پس از بیماری های تنفسی شایع ترین علت مراجعه به پزشک</a:t>
            </a:r>
          </a:p>
          <a:p>
            <a:pPr marL="457200" indent="-457200" eaLnBrk="1" hangingPunct="1">
              <a:buNone/>
            </a:pPr>
            <a:r>
              <a:rPr lang="ar-SA" sz="2400" kern="1200" dirty="0" smtClean="0">
                <a:solidFill>
                  <a:schemeClr val="tx1"/>
                </a:solidFill>
                <a:cs typeface="B Nazanin" pitchFamily="2" charset="-78"/>
              </a:rPr>
              <a:t>وارد آوردن فشار زیاد به ستون مهره</a:t>
            </a: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>
              <a:buNone/>
            </a:pPr>
            <a:r>
              <a:rPr lang="ar-SA" sz="2400" kern="1200" dirty="0" smtClean="0">
                <a:solidFill>
                  <a:schemeClr val="tx1"/>
                </a:solidFill>
                <a:cs typeface="B Nazanin" pitchFamily="2" charset="-78"/>
              </a:rPr>
              <a:t>آسیب دیسک بین مهره ای </a:t>
            </a:r>
            <a:r>
              <a:rPr lang="en-US" sz="2400" kern="1200" dirty="0" smtClean="0">
                <a:solidFill>
                  <a:schemeClr val="tx1"/>
                </a:solidFill>
                <a:cs typeface="B Nazanin" pitchFamily="2" charset="-78"/>
              </a:rPr>
              <a:t>Disc injury </a:t>
            </a:r>
          </a:p>
          <a:p>
            <a:pPr marL="0" indent="0" algn="r" rtl="1">
              <a:buFont typeface="Wingdings" pitchFamily="2" charset="2"/>
              <a:buNone/>
              <a:defRPr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-457200" y="7620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endParaRPr lang="fa-IR" sz="4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  <a:p>
            <a:pPr algn="r" rtl="1">
              <a:defRPr/>
            </a:pPr>
            <a:endParaRPr lang="fa-IR" sz="4400" b="1" dirty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52800" y="381000"/>
            <a:ext cx="472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کمر </a:t>
            </a:r>
            <a:r>
              <a:rPr lang="fa-IR" sz="3600" b="1" dirty="0">
                <a:solidFill>
                  <a:srgbClr val="CC6600"/>
                </a:solidFill>
              </a:rPr>
              <a:t>درد</a:t>
            </a:r>
            <a:endParaRPr lang="en-US" sz="3600" b="1" dirty="0">
              <a:solidFill>
                <a:srgbClr val="CC6600"/>
              </a:solidFill>
            </a:endParaRPr>
          </a:p>
        </p:txBody>
      </p:sp>
      <p:pic>
        <p:nvPicPr>
          <p:cNvPr id="8" name="Picture 7" descr="19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3352800"/>
            <a:ext cx="36576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2025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667000"/>
            <a:ext cx="2438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1219200"/>
            <a:ext cx="7881937" cy="4714875"/>
          </a:xfrm>
          <a:ln>
            <a:solidFill>
              <a:srgbClr val="FF0000"/>
            </a:solidFill>
          </a:ln>
        </p:spPr>
        <p:txBody>
          <a:bodyPr/>
          <a:lstStyle/>
          <a:p>
            <a:pPr marL="457200" indent="-457200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کشش </a:t>
            </a:r>
            <a:r>
              <a:rPr lang="fa-IR" sz="2400" kern="1200" dirty="0" smtClean="0">
                <a:cs typeface="B Nazanin" pitchFamily="2" charset="-78"/>
              </a:rPr>
              <a:t>یا ضعف </a:t>
            </a: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عضلات کمری- خاجی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ناپایداری رباط ها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استئو آرتریت مهره ها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ar-SA" sz="2400" kern="1200" dirty="0" smtClean="0">
                <a:solidFill>
                  <a:schemeClr val="tx1"/>
                </a:solidFill>
                <a:cs typeface="B Nazanin" pitchFamily="2" charset="-78"/>
              </a:rPr>
              <a:t>تنگی کانال نخاع </a:t>
            </a:r>
            <a:r>
              <a:rPr lang="en-US" sz="2400" kern="1200" dirty="0" smtClean="0">
                <a:solidFill>
                  <a:schemeClr val="tx1"/>
                </a:solidFill>
                <a:cs typeface="B Nazanin" pitchFamily="2" charset="-78"/>
              </a:rPr>
              <a:t>Spinal </a:t>
            </a:r>
            <a:r>
              <a:rPr lang="en-US" sz="2400" kern="1200" dirty="0" err="1" smtClean="0">
                <a:solidFill>
                  <a:schemeClr val="tx1"/>
                </a:solidFill>
                <a:cs typeface="B Nazanin" pitchFamily="2" charset="-78"/>
              </a:rPr>
              <a:t>stenosis</a:t>
            </a:r>
            <a:endParaRPr lang="en-US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بیماری های دیسک بین مهره ای</a:t>
            </a:r>
          </a:p>
          <a:p>
            <a:pPr marL="457200" indent="-457200" eaLnBrk="1" hangingPunct="1">
              <a:buNone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0" y="2286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endParaRPr lang="fa-IR" sz="4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  <a:p>
            <a:pPr algn="r" rtl="1">
              <a:defRPr/>
            </a:pPr>
            <a:endParaRPr lang="fa-IR" sz="4400" b="1" dirty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85800" y="10668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200" y="457200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علل کمر درد</a:t>
            </a:r>
            <a:endParaRPr lang="en-US" sz="3600" b="1" dirty="0">
              <a:solidFill>
                <a:srgbClr val="CC6600"/>
              </a:solidFill>
            </a:endParaRPr>
          </a:p>
        </p:txBody>
      </p:sp>
      <p:pic>
        <p:nvPicPr>
          <p:cNvPr id="52225" name="Picture 1" descr="C:\Users\Me\Pictures\559630_zcPnKhs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2199" y="3733800"/>
            <a:ext cx="2709333" cy="2743200"/>
          </a:xfrm>
          <a:prstGeom prst="rect">
            <a:avLst/>
          </a:prstGeom>
          <a:noFill/>
        </p:spPr>
      </p:pic>
      <p:pic>
        <p:nvPicPr>
          <p:cNvPr id="52226" name="Picture 2" descr="C:\Users\Me\Pictures\download-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3124200"/>
            <a:ext cx="2677886" cy="3124200"/>
          </a:xfrm>
          <a:prstGeom prst="rect">
            <a:avLst/>
          </a:prstGeom>
          <a:noFill/>
        </p:spPr>
      </p:pic>
      <p:pic>
        <p:nvPicPr>
          <p:cNvPr id="52227" name="Picture 3" descr="C:\Users\Me\Pictures\lumbar_stenosis_intro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3505200"/>
            <a:ext cx="2895600" cy="2895600"/>
          </a:xfrm>
          <a:prstGeom prst="rect">
            <a:avLst/>
          </a:prstGeom>
          <a:noFill/>
        </p:spPr>
      </p:pic>
      <p:pic>
        <p:nvPicPr>
          <p:cNvPr id="10" name="Picture 2" descr="C:\Users\Me\Pictures\causes-of-back-strai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4411579" cy="3352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77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77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2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77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77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177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4800600" y="1295400"/>
          <a:ext cx="4191000" cy="3770059"/>
        </p:xfrm>
        <a:graphic>
          <a:graphicData uri="http://schemas.openxmlformats.org/drawingml/2006/table">
            <a:tbl>
              <a:tblPr rtl="1"/>
              <a:tblGrid>
                <a:gridCol w="889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16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0059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latin typeface="Calibri"/>
                          <a:ea typeface="Calibri"/>
                          <a:cs typeface="Arial"/>
                        </a:rPr>
                        <a:t>     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  <a:t>1- دیسک بین مهره ای طبیعی</a:t>
                      </a:r>
                      <a:r>
                        <a:rPr lang="ar-SA" sz="28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  <a:t/>
                      </a:r>
                      <a:br>
                        <a:rPr lang="ar-SA" sz="2800" b="1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</a:b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  <a:t>2- دیسک پاره شده</a:t>
                      </a:r>
                      <a:b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</a:b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  <a:t>3- دیسک برجسته شده</a:t>
                      </a:r>
                      <a:b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</a:b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  <a:t>4- دیسک هرنی شده</a:t>
                      </a:r>
                      <a:b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</a:b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  <a:t>5- نازک شدن دیسک</a:t>
                      </a:r>
                      <a:b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</a:b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  <a:t>6 و 7- استئوآرتریت مهره 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5" name="Picture 83" descr="1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447800"/>
            <a:ext cx="7881937" cy="4714875"/>
          </a:xfrm>
          <a:ln>
            <a:solidFill>
              <a:srgbClr val="FF0000"/>
            </a:solidFill>
          </a:ln>
        </p:spPr>
        <p:txBody>
          <a:bodyPr/>
          <a:lstStyle/>
          <a:p>
            <a:pPr marL="457200" indent="-457200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طول نامساوی اندام های تحتانی و </a:t>
            </a:r>
            <a:r>
              <a:rPr lang="ar-SA" sz="2400" kern="1200" dirty="0" smtClean="0">
                <a:solidFill>
                  <a:schemeClr val="tx1"/>
                </a:solidFill>
                <a:cs typeface="B Nazanin" pitchFamily="2" charset="-78"/>
              </a:rPr>
              <a:t>اسکولیوز </a:t>
            </a:r>
            <a:r>
              <a:rPr lang="en-US" sz="2400" kern="1200" dirty="0" smtClean="0">
                <a:solidFill>
                  <a:schemeClr val="tx1"/>
                </a:solidFill>
                <a:cs typeface="B Nazanin" pitchFamily="2" charset="-78"/>
              </a:rPr>
              <a:t>Scoliosis</a:t>
            </a: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تومورهای خلف صفاق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پ</a:t>
            </a:r>
            <a:r>
              <a:rPr lang="ar-SA" sz="2400" kern="1200" dirty="0" smtClean="0">
                <a:solidFill>
                  <a:schemeClr val="tx1"/>
                </a:solidFill>
                <a:cs typeface="B Nazanin" pitchFamily="2" charset="-78"/>
              </a:rPr>
              <a:t>وکی استخوان</a:t>
            </a: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چاقی و </a:t>
            </a:r>
            <a:r>
              <a:rPr lang="ar-SA" sz="2400" kern="1200" dirty="0" smtClean="0">
                <a:solidFill>
                  <a:schemeClr val="tx1"/>
                </a:solidFill>
                <a:cs typeface="B Nazanin" pitchFamily="2" charset="-78"/>
              </a:rPr>
              <a:t>عوامل روانی</a:t>
            </a: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>
              <a:buFont typeface="+mj-lt"/>
              <a:buAutoNum type="arabicPeriod"/>
            </a:pPr>
            <a:r>
              <a:rPr lang="ar-SA" sz="2400" kern="1200" dirty="0" smtClean="0">
                <a:solidFill>
                  <a:schemeClr val="tx1"/>
                </a:solidFill>
                <a:cs typeface="B Nazanin" pitchFamily="2" charset="-78"/>
              </a:rPr>
              <a:t> بیماری های کلیه مانند عفونت یا سنگ دستگاه ادراری</a:t>
            </a:r>
          </a:p>
          <a:p>
            <a:pPr marL="457200" indent="-457200" eaLnBrk="1" hangingPunct="1">
              <a:buNone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-457200" y="7620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endParaRPr lang="fa-IR" sz="4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  <a:p>
            <a:pPr algn="r" rtl="1">
              <a:defRPr/>
            </a:pPr>
            <a:endParaRPr lang="fa-IR" sz="4400" b="1" dirty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85800" y="10668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38200" y="457200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سایر علل کمر درد</a:t>
            </a:r>
            <a:endParaRPr lang="en-US" sz="3600" b="1" dirty="0">
              <a:solidFill>
                <a:srgbClr val="CC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219200"/>
            <a:ext cx="7881937" cy="4714875"/>
          </a:xfrm>
          <a:ln>
            <a:solidFill>
              <a:srgbClr val="FF0000"/>
            </a:solidFill>
          </a:ln>
        </p:spPr>
        <p:txBody>
          <a:bodyPr/>
          <a:lstStyle/>
          <a:p>
            <a:pPr marL="457200" indent="-457200" eaLnBrk="1" hangingPunct="1">
              <a:buFont typeface="+mj-lt"/>
              <a:buAutoNum type="arabicPeriod"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>
              <a:buFont typeface="+mj-lt"/>
              <a:buAutoNum type="arabicPeriod"/>
            </a:pPr>
            <a:endParaRPr lang="fa-IR" sz="2400" kern="1200" dirty="0" smtClean="0">
              <a:cs typeface="B Nazanin" pitchFamily="2" charset="-78"/>
            </a:endParaRP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درد حاد یا مزمن کمر(3 ماه)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خستگی اسپاسم عضلات در معاینه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شکل غیر طبیعی ستون مهره ها</a:t>
            </a:r>
          </a:p>
          <a:p>
            <a:pPr marL="457200" indent="-457200" eaLnBrk="1" hangingPunct="1">
              <a:buNone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>
              <a:buNone/>
            </a:pPr>
            <a:r>
              <a:rPr lang="ar-SA" sz="2400" dirty="0" smtClean="0">
                <a:solidFill>
                  <a:schemeClr val="tx1"/>
                </a:solidFill>
              </a:rPr>
              <a:t>        </a:t>
            </a:r>
            <a:br>
              <a:rPr lang="ar-SA" sz="2400" dirty="0" smtClean="0">
                <a:solidFill>
                  <a:schemeClr val="tx1"/>
                </a:solidFill>
              </a:rPr>
            </a:br>
            <a:r>
              <a:rPr lang="ar-SA" sz="2400" dirty="0" smtClean="0">
                <a:solidFill>
                  <a:schemeClr val="tx1"/>
                </a:solidFill>
              </a:rPr>
              <a:t>        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457200" indent="-457200" eaLnBrk="1" hangingPunct="1">
              <a:buNone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-152400" y="3048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endParaRPr lang="fa-IR" sz="4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  <a:p>
            <a:pPr algn="r" rtl="1">
              <a:defRPr/>
            </a:pPr>
            <a:endParaRPr lang="fa-IR" sz="4400" b="1" dirty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00400" y="381000"/>
            <a:ext cx="472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علائم کمر درد</a:t>
            </a:r>
            <a:endParaRPr lang="en-US" sz="3600" b="1" dirty="0">
              <a:solidFill>
                <a:srgbClr val="CC66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447800" y="5029200"/>
          <a:ext cx="5943600" cy="702564"/>
        </p:xfrm>
        <a:graphic>
          <a:graphicData uri="http://schemas.openxmlformats.org/drawingml/2006/table">
            <a:tbl>
              <a:tblPr rtl="1"/>
              <a:tblGrid>
                <a:gridCol w="594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dirty="0">
                          <a:latin typeface="Calibri"/>
                          <a:ea typeface="Calibri"/>
                          <a:cs typeface="Arial"/>
                        </a:rPr>
                        <a:t>       </a:t>
                      </a:r>
                      <a:r>
                        <a:rPr lang="ar-SA" sz="2800" dirty="0">
                          <a:latin typeface="Calibri"/>
                          <a:ea typeface="Calibri"/>
                          <a:cs typeface="Arial"/>
                        </a:rPr>
                        <a:t/>
                      </a:r>
                      <a:br>
                        <a:rPr lang="ar-SA" sz="2800" dirty="0">
                          <a:latin typeface="Calibri"/>
                          <a:ea typeface="Calibri"/>
                          <a:cs typeface="Arial"/>
                        </a:rPr>
                      </a:br>
                      <a:r>
                        <a:rPr lang="ar-SA" sz="2800" dirty="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Arial"/>
                        </a:rPr>
                        <a:t>         </a:t>
                      </a:r>
                      <a:r>
                        <a:rPr lang="ar-SA" sz="2800" dirty="0">
                          <a:solidFill>
                            <a:srgbClr val="C00000"/>
                          </a:solidFill>
                          <a:latin typeface="Calibri"/>
                          <a:ea typeface="Calibri"/>
                          <a:cs typeface="Arial"/>
                        </a:rPr>
                        <a:t>فشار دیسک به نخاع در ام آر آی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Picture 41" descr="195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990600"/>
            <a:ext cx="2971800" cy="37982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1776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algn="r" defTabSz="914400" rtl="1" eaLnBrk="1" latinLnBrk="0" hangingPunct="1">
              <a:defRPr/>
            </a:pPr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انجام تست های تشخیصی</a:t>
            </a:r>
            <a:endParaRPr lang="en-US" sz="3600" b="1" kern="1200" dirty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buFont typeface="+mj-lt"/>
              <a:buAutoNum type="arabicPeriod"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گرافی مهره ها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اسکن استخوان و مطالعات خونی: عفونت ها و تومور ها و ناهنجاری  های مغز استخوان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سی تی اسکن: 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en-US" sz="2400" b="1" kern="1200" dirty="0" smtClean="0">
                <a:solidFill>
                  <a:schemeClr val="tx1"/>
                </a:solidFill>
                <a:cs typeface="B Nazanin" pitchFamily="2" charset="-78"/>
              </a:rPr>
              <a:t>MRI</a:t>
            </a:r>
            <a:endParaRPr lang="fa-IR" sz="2400" b="1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الکترومیوگرام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الکترو میلوگرام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اولتراسوند</a:t>
            </a:r>
          </a:p>
          <a:p>
            <a:endParaRPr lang="en-US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7881937" cy="4714875"/>
          </a:xfrm>
          <a:ln>
            <a:noFill/>
          </a:ln>
        </p:spPr>
        <p:txBody>
          <a:bodyPr/>
          <a:lstStyle/>
          <a:p>
            <a:pPr marL="457200" indent="-457200" eaLnBrk="1" hangingPunct="1"/>
            <a:r>
              <a:rPr lang="ar-SA" sz="2400" b="1" kern="1200" dirty="0" smtClean="0">
                <a:solidFill>
                  <a:schemeClr val="tx1"/>
                </a:solidFill>
                <a:cs typeface="B Nazanin" pitchFamily="2" charset="-78"/>
              </a:rPr>
              <a:t>استراحت</a:t>
            </a:r>
            <a:endParaRPr lang="fa-IR" sz="2400" b="1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/>
            <a:r>
              <a:rPr lang="ar-SA" sz="2400" b="1" kern="1200" dirty="0" smtClean="0">
                <a:solidFill>
                  <a:schemeClr val="tx1"/>
                </a:solidFill>
                <a:cs typeface="B Nazanin" pitchFamily="2" charset="-78"/>
              </a:rPr>
              <a:t> دارو</a:t>
            </a: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: مسکن و شل کننده های عضلانی</a:t>
            </a:r>
          </a:p>
          <a:p>
            <a:pPr marL="457200" indent="-457200" eaLnBrk="1" hangingPunct="1"/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کاهش فشارهای روحی</a:t>
            </a:r>
            <a:endParaRPr lang="en-US" sz="2400" b="1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/>
            <a:r>
              <a:rPr lang="ar-SA" sz="2400" b="1" kern="1200" dirty="0" smtClean="0">
                <a:solidFill>
                  <a:schemeClr val="tx1"/>
                </a:solidFill>
                <a:cs typeface="B Nazanin" pitchFamily="2" charset="-78"/>
              </a:rPr>
              <a:t> فیزیوتراپی </a:t>
            </a:r>
            <a:endParaRPr lang="fa-IR" sz="2400" b="1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/>
            <a:endParaRPr lang="en-US" sz="2400" b="1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دردهای مزمن:</a:t>
            </a:r>
          </a:p>
          <a:p>
            <a:pPr marL="1323975" indent="-457200" eaLnBrk="1" hangingPunct="1"/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ورزش درمانی</a:t>
            </a:r>
          </a:p>
          <a:p>
            <a:pPr marL="1323975" indent="-457200" eaLnBrk="1" hangingPunct="1"/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طب سوزنی</a:t>
            </a:r>
          </a:p>
          <a:p>
            <a:pPr marL="1323975" indent="-457200" eaLnBrk="1" hangingPunct="1"/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ماساژ و یوگا</a:t>
            </a:r>
          </a:p>
          <a:p>
            <a:pPr marL="457200" indent="-457200" eaLnBrk="1" hangingPunct="1">
              <a:buNone/>
            </a:pPr>
            <a:endParaRPr lang="fa-IR" sz="2400" b="1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eaLnBrk="1" hangingPunct="1">
              <a:buNone/>
            </a:pPr>
            <a:r>
              <a:rPr lang="ar-SA" sz="2400" b="1" dirty="0" smtClean="0">
                <a:solidFill>
                  <a:schemeClr val="tx1"/>
                </a:solidFill>
              </a:rPr>
              <a:t/>
            </a:r>
            <a:br>
              <a:rPr lang="ar-SA" sz="2400" b="1" dirty="0" smtClean="0">
                <a:solidFill>
                  <a:schemeClr val="tx1"/>
                </a:solidFill>
              </a:rPr>
            </a:br>
            <a:r>
              <a:rPr lang="ar-SA" sz="2400" b="1" dirty="0" smtClean="0">
                <a:solidFill>
                  <a:schemeClr val="tx1"/>
                </a:solidFill>
              </a:rPr>
              <a:t>        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457200" indent="-457200" eaLnBrk="1" hangingPunct="1">
              <a:buNone/>
            </a:pPr>
            <a:endParaRPr lang="fa-IR" sz="2400" b="1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-457200" y="7620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endParaRPr lang="fa-IR" sz="4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  <a:p>
            <a:pPr algn="r" rtl="1">
              <a:defRPr/>
            </a:pPr>
            <a:endParaRPr lang="fa-IR" sz="4400" b="1" dirty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24200" y="685800"/>
            <a:ext cx="472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درمان کمر درد</a:t>
            </a:r>
            <a:endParaRPr lang="en-US" sz="3600" b="1" dirty="0">
              <a:solidFill>
                <a:srgbClr val="CC66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838200" y="5410200"/>
          <a:ext cx="6096000" cy="702564"/>
        </p:xfrm>
        <a:graphic>
          <a:graphicData uri="http://schemas.openxmlformats.org/drawingml/2006/table">
            <a:tbl>
              <a:tblPr rtl="1"/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dirty="0">
                          <a:latin typeface="Calibri"/>
                          <a:ea typeface="Calibri"/>
                          <a:cs typeface="Arial"/>
                        </a:rPr>
                        <a:t>       </a:t>
                      </a:r>
                      <a:r>
                        <a:rPr lang="ar-SA" sz="2800" dirty="0">
                          <a:latin typeface="Calibri"/>
                          <a:ea typeface="Calibri"/>
                          <a:cs typeface="Arial"/>
                        </a:rPr>
                        <a:t/>
                      </a:r>
                      <a:br>
                        <a:rPr lang="ar-SA" sz="2800" dirty="0">
                          <a:latin typeface="Calibri"/>
                          <a:ea typeface="Calibri"/>
                          <a:cs typeface="Arial"/>
                        </a:rPr>
                      </a:br>
                      <a:r>
                        <a:rPr lang="ar-SA" sz="2800" dirty="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Arial"/>
                        </a:rPr>
                        <a:t>        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77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77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77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77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77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77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77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177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177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7881937" cy="4714875"/>
          </a:xfrm>
          <a:ln>
            <a:noFill/>
          </a:ln>
        </p:spPr>
        <p:txBody>
          <a:bodyPr/>
          <a:lstStyle/>
          <a:p>
            <a:pPr marL="457200" indent="-457200" eaLnBrk="1" hangingPunct="1">
              <a:buFont typeface="+mj-lt"/>
              <a:buAutoNum type="arabicPeriod"/>
            </a:pPr>
            <a:r>
              <a:rPr lang="fa-IR" sz="2400" b="1" kern="1200" dirty="0" smtClean="0">
                <a:solidFill>
                  <a:schemeClr val="tx1"/>
                </a:solidFill>
              </a:rPr>
              <a:t>تسکین درد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ar-SA" sz="2400" b="1" kern="1200" dirty="0" smtClean="0">
                <a:solidFill>
                  <a:schemeClr val="tx1"/>
                </a:solidFill>
              </a:rPr>
              <a:t> </a:t>
            </a:r>
            <a:r>
              <a:rPr lang="fa-IR" sz="2400" b="1" kern="1200" dirty="0" smtClean="0">
                <a:solidFill>
                  <a:schemeClr val="tx1"/>
                </a:solidFill>
              </a:rPr>
              <a:t>بهبود تحرک جسمی 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b="1" kern="1200" dirty="0" smtClean="0">
                <a:solidFill>
                  <a:schemeClr val="tx1"/>
                </a:solidFill>
              </a:rPr>
              <a:t>استفاده از مکانیک مناسب بدن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b="1" kern="1200" dirty="0" smtClean="0">
                <a:solidFill>
                  <a:schemeClr val="tx1"/>
                </a:solidFill>
              </a:rPr>
              <a:t>بالا بردن اعتماد به نفس</a:t>
            </a:r>
          </a:p>
          <a:p>
            <a:pPr marL="457200" indent="-457200" eaLnBrk="1" hangingPunct="1">
              <a:buFont typeface="+mj-lt"/>
              <a:buAutoNum type="arabicPeriod"/>
            </a:pPr>
            <a:r>
              <a:rPr lang="fa-IR" sz="2400" b="1" kern="1200" dirty="0" smtClean="0">
                <a:solidFill>
                  <a:schemeClr val="tx1"/>
                </a:solidFill>
              </a:rPr>
              <a:t>کاهش وزن </a:t>
            </a:r>
            <a:r>
              <a:rPr lang="ar-SA" sz="2400" b="1" dirty="0" smtClean="0">
                <a:solidFill>
                  <a:schemeClr val="tx1"/>
                </a:solidFill>
              </a:rPr>
              <a:t>  </a:t>
            </a:r>
            <a:br>
              <a:rPr lang="ar-SA" sz="2400" b="1" dirty="0" smtClean="0">
                <a:solidFill>
                  <a:schemeClr val="tx1"/>
                </a:solidFill>
              </a:rPr>
            </a:br>
            <a:r>
              <a:rPr lang="fa-IR" sz="2400" b="1" dirty="0" smtClean="0">
                <a:solidFill>
                  <a:schemeClr val="tx1"/>
                </a:solidFill>
              </a:rPr>
              <a:t> </a:t>
            </a:r>
            <a:r>
              <a:rPr lang="ar-SA" sz="2400" b="1" dirty="0" smtClean="0">
                <a:solidFill>
                  <a:schemeClr val="tx1"/>
                </a:solidFill>
              </a:rPr>
              <a:t>        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457200" indent="-457200" eaLnBrk="1" hangingPunct="1">
              <a:buNone/>
            </a:pPr>
            <a:endParaRPr lang="fa-IR" sz="28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-457200" y="7620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endParaRPr lang="fa-IR" sz="4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  <a:p>
            <a:pPr algn="r" rtl="1">
              <a:defRPr/>
            </a:pPr>
            <a:endParaRPr lang="fa-IR" sz="4400" b="1" dirty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24200" y="685800"/>
            <a:ext cx="472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تدابیر پرستاری</a:t>
            </a:r>
            <a:endParaRPr lang="en-US" sz="3600" b="1" dirty="0">
              <a:solidFill>
                <a:srgbClr val="CC66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838200" y="5410200"/>
          <a:ext cx="6096000" cy="702564"/>
        </p:xfrm>
        <a:graphic>
          <a:graphicData uri="http://schemas.openxmlformats.org/drawingml/2006/table">
            <a:tbl>
              <a:tblPr rtl="1"/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ar-SA" sz="1100" dirty="0">
                          <a:latin typeface="Calibri"/>
                          <a:ea typeface="Calibri"/>
                          <a:cs typeface="Arial"/>
                        </a:rPr>
                        <a:t>       </a:t>
                      </a:r>
                      <a:r>
                        <a:rPr lang="ar-SA" sz="2800" dirty="0">
                          <a:latin typeface="Calibri"/>
                          <a:ea typeface="Calibri"/>
                          <a:cs typeface="Arial"/>
                        </a:rPr>
                        <a:t/>
                      </a:r>
                      <a:br>
                        <a:rPr lang="ar-SA" sz="2800" dirty="0">
                          <a:latin typeface="Calibri"/>
                          <a:ea typeface="Calibri"/>
                          <a:cs typeface="Arial"/>
                        </a:rPr>
                      </a:br>
                      <a:r>
                        <a:rPr lang="ar-SA" sz="2800" dirty="0">
                          <a:solidFill>
                            <a:srgbClr val="0000FF"/>
                          </a:solidFill>
                          <a:latin typeface="Calibri"/>
                          <a:ea typeface="Calibri"/>
                          <a:cs typeface="Arial"/>
                        </a:rPr>
                        <a:t>        </a:t>
                      </a:r>
                      <a:endParaRPr lang="en-US" sz="28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Me\Pictures\lower-back-pain-exercis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6992" y="0"/>
            <a:ext cx="520860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Me\Pictures\fastmed-back-pain-infographi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96850"/>
            <a:ext cx="7685942" cy="6661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Me\Pictures\02-driv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709234"/>
            <a:ext cx="6691953" cy="50819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Users\Me\Pictures\2011020810160814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838200"/>
            <a:ext cx="7326355" cy="5195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:\Users\Me\Pictures\20110209095442454_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837883"/>
            <a:ext cx="5476875" cy="4434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Users\Me\Pictures\postur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211663"/>
            <a:ext cx="6815777" cy="40461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2438400"/>
            <a:ext cx="6400800" cy="1303338"/>
          </a:xfrm>
        </p:spPr>
        <p:txBody>
          <a:bodyPr>
            <a:normAutofit/>
          </a:bodyPr>
          <a:lstStyle/>
          <a:p>
            <a:pPr marL="0" algn="r" defTabSz="914400" rtl="1" eaLnBrk="1" latinLnBrk="0" hangingPunct="1">
              <a:defRPr/>
            </a:pPr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بیماریهای شایع اندام فوقانی </a:t>
            </a:r>
            <a:endParaRPr lang="en-US" sz="3600" b="1" kern="1200" dirty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بورسیت</a:t>
            </a:r>
            <a:endParaRPr lang="en-US" sz="3600" b="1" kern="1200" dirty="0" smtClean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fa-IR" sz="2400" dirty="0" smtClean="0"/>
              <a:t>بورساها کیسه های لغزنده در سراسر بدن هستند که به عنوان بالشتک بین استخوان ها و بافت نرم واقع شده اند.</a:t>
            </a:r>
          </a:p>
          <a:p>
            <a:pPr>
              <a:buNone/>
            </a:pPr>
            <a:r>
              <a:rPr lang="fa-IR" sz="2400" dirty="0" smtClean="0"/>
              <a:t>حاوی مقدار کمی از مایع روان کننده که اجازه می دهد تا پوست آزادانه بر استخوان زیرین حرکت کند.</a:t>
            </a:r>
          </a:p>
          <a:p>
            <a:pPr>
              <a:buNone/>
            </a:pPr>
            <a:r>
              <a:rPr lang="fa-IR" sz="2400" dirty="0" smtClean="0"/>
              <a:t>بورسیت:  التهاب بورساها</a:t>
            </a:r>
          </a:p>
          <a:p>
            <a:pPr>
              <a:buNone/>
            </a:pPr>
            <a:r>
              <a:rPr lang="fa-IR" sz="2400" dirty="0" smtClean="0"/>
              <a:t>التهاب سبب:  تکثیر مایع سینویال و تشکیل پانوس</a:t>
            </a: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pic>
        <p:nvPicPr>
          <p:cNvPr id="13315" name="Picture 2" descr="■۱ بورسیت اوله کرانون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3810000"/>
            <a:ext cx="41910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685800"/>
            <a:ext cx="7680325" cy="838200"/>
          </a:xfrm>
        </p:spPr>
        <p:txBody>
          <a:bodyPr/>
          <a:lstStyle/>
          <a:p>
            <a:pPr algn="r" fontAlgn="auto">
              <a:spcAft>
                <a:spcPts val="0"/>
              </a:spcAft>
              <a:buClr>
                <a:schemeClr val="accent5"/>
              </a:buClr>
              <a:buFont typeface="Arial" pitchFamily="34" charset="0"/>
              <a:buNone/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بورسیت آرنج را </a:t>
            </a:r>
            <a:r>
              <a:rPr lang="fa-IR" sz="2400" dirty="0">
                <a:solidFill>
                  <a:schemeClr val="tx1"/>
                </a:solidFill>
              </a:rPr>
              <a:t>می توان در سراسر لبه سطحی انتهایی فو قانی استخوان زند زیرین لمس کرد 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2409825"/>
            <a:ext cx="51054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 descr="C:\Users\Mostafa\Desktop\عکس های التهاب بورسیت\Bursitis_imag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2209800"/>
            <a:ext cx="33528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5538" name="Picture 2" descr="C:\Users\Me\Pictures\Olecranon_Infected_Bursitis_s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0" y="228600"/>
            <a:ext cx="3581400" cy="64011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Mostafa\Desktop\عکس های التهاب بورسیت\search_files\thumbnail_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524000"/>
            <a:ext cx="297180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3" descr="C:\Users\Mostafa\Desktop\عکس های التهاب بورسیت\imagesCA3LY4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4419600"/>
            <a:ext cx="2971800" cy="223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5" descr="C:\Users\Mostafa\Desktop\عکس های التهاب بورسیت\search_files\thumbnail_1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4938" y="4830763"/>
            <a:ext cx="2913062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276600" y="0"/>
            <a:ext cx="5334000" cy="792162"/>
          </a:xfrm>
        </p:spPr>
        <p:txBody>
          <a:bodyPr/>
          <a:lstStyle/>
          <a:p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علت</a:t>
            </a:r>
            <a:r>
              <a:rPr lang="fa-IR" dirty="0" smtClean="0"/>
              <a:t> </a:t>
            </a:r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بورسیت</a:t>
            </a:r>
            <a:endParaRPr lang="en-US" sz="3600" b="1" kern="1200" dirty="0" smtClean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352800" y="1295400"/>
            <a:ext cx="5410200" cy="4525963"/>
          </a:xfrm>
        </p:spPr>
        <p:txBody>
          <a:bodyPr/>
          <a:lstStyle/>
          <a:p>
            <a:pPr>
              <a:buNone/>
            </a:pPr>
            <a:r>
              <a:rPr lang="fa-IR" sz="2400" dirty="0" smtClean="0">
                <a:solidFill>
                  <a:srgbClr val="C00000"/>
                </a:solidFill>
                <a:latin typeface="Georgia" pitchFamily="18" charset="0"/>
              </a:rPr>
              <a:t>وارد شدن نیروهای مختلفی   سبب آسیب بورسا در آرنج  میشوند که مهمترین آنها:</a:t>
            </a:r>
          </a:p>
          <a:p>
            <a:pPr>
              <a:buNone/>
            </a:pPr>
            <a:r>
              <a:rPr lang="fa-IR" sz="2400" dirty="0" smtClean="0">
                <a:latin typeface="Georgia" pitchFamily="18" charset="0"/>
              </a:rPr>
              <a:t>1.ضربه یا سقوط روی آرنج</a:t>
            </a:r>
          </a:p>
          <a:p>
            <a:pPr>
              <a:buNone/>
            </a:pPr>
            <a:r>
              <a:rPr lang="fa-IR" sz="2400" dirty="0" smtClean="0">
                <a:latin typeface="Georgia" pitchFamily="18" charset="0"/>
              </a:rPr>
              <a:t>2.اعمال نیروی فشاری</a:t>
            </a:r>
          </a:p>
          <a:p>
            <a:pPr>
              <a:buNone/>
            </a:pPr>
            <a:r>
              <a:rPr lang="fa-IR" sz="2400" dirty="0" smtClean="0">
                <a:latin typeface="Georgia" pitchFamily="18" charset="0"/>
              </a:rPr>
              <a:t>هنگامیکه که فرد دست های خود را زیر چانه  قرار می دهد.</a:t>
            </a:r>
          </a:p>
          <a:p>
            <a:pPr>
              <a:buNone/>
            </a:pPr>
            <a:r>
              <a:rPr lang="fa-IR" sz="2400" dirty="0" smtClean="0">
                <a:latin typeface="Georgia" pitchFamily="18" charset="0"/>
              </a:rPr>
              <a:t>3.اعمال نیروی اصطکاکی مکرر بربورسیت</a:t>
            </a:r>
          </a:p>
          <a:p>
            <a:endParaRPr lang="fa-IR" sz="2400" dirty="0" smtClean="0">
              <a:latin typeface="Georgia" pitchFamily="18" charset="0"/>
            </a:endParaRPr>
          </a:p>
          <a:p>
            <a:pPr>
              <a:buNone/>
            </a:pPr>
            <a:endParaRPr lang="fa-IR" sz="2400" dirty="0" smtClean="0">
              <a:latin typeface="Georgia" pitchFamily="18" charset="0"/>
            </a:endParaRPr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2" descr="Definition of «Elbow bursitis,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914400"/>
            <a:ext cx="2359025" cy="381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درمان</a:t>
            </a:r>
            <a:r>
              <a:rPr lang="fa-IR" dirty="0" smtClean="0"/>
              <a:t> </a:t>
            </a:r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بورسیت</a:t>
            </a:r>
            <a:endParaRPr lang="en-US" sz="3600" b="1" kern="1200" dirty="0" smtClean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62000" y="1600200"/>
            <a:ext cx="8229600" cy="4525963"/>
          </a:xfrm>
        </p:spPr>
        <p:txBody>
          <a:bodyPr/>
          <a:lstStyle/>
          <a:p>
            <a:r>
              <a:rPr lang="fa-IR" sz="2400" dirty="0" smtClean="0">
                <a:latin typeface="Georgia" pitchFamily="18" charset="0"/>
                <a:cs typeface="Times New Roman" pitchFamily="18" charset="0"/>
              </a:rPr>
              <a:t>گرمادرمانی و سرمادرمانی</a:t>
            </a:r>
          </a:p>
          <a:p>
            <a:r>
              <a:rPr lang="fa-IR" sz="2400" dirty="0" smtClean="0">
                <a:latin typeface="Georgia" pitchFamily="18" charset="0"/>
                <a:cs typeface="Times New Roman" pitchFamily="18" charset="0"/>
              </a:rPr>
              <a:t>داروهای ضد التهاب غیر استروئیدی</a:t>
            </a:r>
          </a:p>
          <a:p>
            <a:r>
              <a:rPr lang="fa-IR" sz="2400" dirty="0" smtClean="0">
                <a:latin typeface="Georgia" pitchFamily="18" charset="0"/>
                <a:cs typeface="Times New Roman" pitchFamily="18" charset="0"/>
              </a:rPr>
              <a:t>سینووکتومی با آرتروسکوپ</a:t>
            </a:r>
            <a:endParaRPr lang="en-US" sz="2400" dirty="0" smtClean="0">
              <a:latin typeface="Georgia" pitchFamily="18" charset="0"/>
            </a:endParaRPr>
          </a:p>
          <a:p>
            <a:endParaRPr lang="en-US" sz="2400" dirty="0"/>
          </a:p>
        </p:txBody>
      </p:sp>
      <p:pic>
        <p:nvPicPr>
          <p:cNvPr id="32769" name="Picture 1" descr="C:\Users\Me\Pictures\40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3429000"/>
            <a:ext cx="3143250" cy="3143250"/>
          </a:xfrm>
          <a:prstGeom prst="rect">
            <a:avLst/>
          </a:prstGeom>
          <a:noFill/>
        </p:spPr>
      </p:pic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4038600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algn="r" defTabSz="914400" rtl="1" eaLnBrk="1" latinLnBrk="0" hangingPunct="1">
              <a:defRPr/>
            </a:pPr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تکه های آزاد داخل مفصل</a:t>
            </a:r>
            <a:endParaRPr lang="en-US" sz="3600" b="1" kern="1200" dirty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در اثر پارگی غضروف مفصلی و سایش استخوان</a:t>
            </a:r>
          </a:p>
          <a:p>
            <a:pPr algn="r" rtl="1">
              <a:buNone/>
            </a:pPr>
            <a:r>
              <a:rPr lang="fa-IR" sz="2400" dirty="0" smtClean="0">
                <a:solidFill>
                  <a:schemeClr val="tx1"/>
                </a:solidFill>
              </a:rPr>
              <a:t>سبب:</a:t>
            </a:r>
          </a:p>
          <a:p>
            <a:pPr marL="1539875" indent="-220663" algn="r" rtl="1"/>
            <a:r>
              <a:rPr lang="fa-IR" sz="2400" dirty="0" smtClean="0">
                <a:solidFill>
                  <a:schemeClr val="tx1"/>
                </a:solidFill>
              </a:rPr>
              <a:t>تداخل با حرکات مفصلی</a:t>
            </a:r>
          </a:p>
          <a:p>
            <a:pPr marL="1539875" indent="-220663" algn="r" rtl="1"/>
            <a:r>
              <a:rPr lang="fa-IR" sz="2400" dirty="0" smtClean="0">
                <a:solidFill>
                  <a:schemeClr val="tx1"/>
                </a:solidFill>
              </a:rPr>
              <a:t>قفل شدن مفصل</a:t>
            </a:r>
          </a:p>
          <a:p>
            <a:pPr marL="1539875" indent="-220663" algn="r" rtl="1"/>
            <a:r>
              <a:rPr lang="fa-IR" sz="2400" dirty="0" smtClean="0">
                <a:solidFill>
                  <a:schemeClr val="tx1"/>
                </a:solidFill>
              </a:rPr>
              <a:t>حرکت دردناک مفصل</a:t>
            </a:r>
          </a:p>
        </p:txBody>
      </p:sp>
      <p:pic>
        <p:nvPicPr>
          <p:cNvPr id="5" name="Picture 2" descr="C:\Users\Me\Pictures\deep-dive-knee-loose-bodi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590800"/>
            <a:ext cx="2861407" cy="28482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Loose bodies</a:t>
            </a:r>
            <a:r>
              <a:rPr lang="fa-IR" sz="3600" dirty="0" smtClean="0"/>
              <a:t/>
            </a:r>
            <a:br>
              <a:rPr lang="fa-IR" sz="3600" dirty="0" smtClean="0"/>
            </a:br>
            <a:r>
              <a:rPr lang="fa-IR" sz="3600" dirty="0" smtClean="0"/>
              <a:t>تکه های آزاد داخل مفصلی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6563" name="Picture 3" descr="C:\Users\Me\Pictures\F1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0600" y="1600200"/>
            <a:ext cx="2971800" cy="4370294"/>
          </a:xfrm>
          <a:prstGeom prst="rect">
            <a:avLst/>
          </a:prstGeom>
          <a:noFill/>
        </p:spPr>
      </p:pic>
      <p:pic>
        <p:nvPicPr>
          <p:cNvPr id="6" name="Picture 2" descr="http://img.medscape.com/fullsize/migrated/559/589/ar559589.fig17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524000"/>
            <a:ext cx="3067050" cy="37719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7588" name="Picture 4" descr="C:\Users\Me\Pictures\23718ab02304f3c720d6880cdfa2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28600"/>
            <a:ext cx="4572000" cy="6102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868362"/>
          </a:xfrm>
        </p:spPr>
        <p:txBody>
          <a:bodyPr/>
          <a:lstStyle/>
          <a:p>
            <a:r>
              <a:rPr lang="fa-IR" sz="3600" dirty="0" smtClean="0"/>
              <a:t>درمان تکه های آزاد داخل مفصلی:</a:t>
            </a:r>
            <a:br>
              <a:rPr lang="fa-IR" sz="3600" dirty="0" smtClean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1"/>
            <a:ext cx="8229600" cy="1066800"/>
          </a:xfrm>
        </p:spPr>
        <p:txBody>
          <a:bodyPr/>
          <a:lstStyle/>
          <a:p>
            <a:r>
              <a:rPr lang="fa-IR" sz="2800" dirty="0" smtClean="0"/>
              <a:t>خارج کردن قطعات با آرتروسکوپی</a:t>
            </a:r>
            <a:r>
              <a:rPr lang="en-US" sz="2800" dirty="0" smtClean="0"/>
              <a:t>  </a:t>
            </a:r>
            <a:r>
              <a:rPr lang="fa-IR" sz="2800" dirty="0" smtClean="0"/>
              <a:t> یا عمل جراحی</a:t>
            </a:r>
            <a:endParaRPr lang="en-US" sz="2800" dirty="0" smtClean="0"/>
          </a:p>
          <a:p>
            <a:endParaRPr lang="en-US" sz="2800" dirty="0"/>
          </a:p>
        </p:txBody>
      </p:sp>
      <p:pic>
        <p:nvPicPr>
          <p:cNvPr id="68610" name="Picture 2" descr="C:\Users\Me\Pictures\465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3200400"/>
            <a:ext cx="3694113" cy="23815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1143000"/>
            <a:ext cx="8186738" cy="4714875"/>
          </a:xfrm>
          <a:ln>
            <a:noFill/>
          </a:ln>
        </p:spPr>
        <p:txBody>
          <a:bodyPr>
            <a:normAutofit lnSpcReduction="10000"/>
          </a:bodyPr>
          <a:lstStyle/>
          <a:p>
            <a:pPr marL="0" indent="0" algn="r" rtl="1">
              <a:buFont typeface="Wingdings" pitchFamily="2" charset="2"/>
              <a:buNone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استفاده بیش از حد از مفصل شانه سبب آسیب تاندون های ناحیه بازو می شود</a:t>
            </a:r>
          </a:p>
          <a:p>
            <a:pPr marL="0" indent="0" algn="r" rtl="1">
              <a:buFont typeface="Wingdings" pitchFamily="2" charset="2"/>
              <a:buNone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روی زایده آکرومیون فشار وارد می شود</a:t>
            </a:r>
          </a:p>
          <a:p>
            <a:r>
              <a:rPr lang="fa-IR" sz="2400" dirty="0" smtClean="0"/>
              <a:t>التهاب بوسیله بیماری هایی نظیر آرتریت روماتوئید (التهاب مفاصل) و ورزش هایی که زیاد از شانه کار می کشند، نیز ممکن است به وجود آید.</a:t>
            </a:r>
          </a:p>
          <a:p>
            <a:pPr marL="0" indent="0" algn="r" rtl="1">
              <a:buFont typeface="Wingdings" pitchFamily="2" charset="2"/>
              <a:buNone/>
              <a:defRPr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r" rtl="1">
              <a:buFont typeface="Wingdings" pitchFamily="2" charset="2"/>
              <a:buNone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علائم:</a:t>
            </a:r>
          </a:p>
          <a:p>
            <a:pPr marL="920750" indent="-457200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درد</a:t>
            </a:r>
          </a:p>
          <a:p>
            <a:pPr marL="920750" indent="-457200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محدودیت در حرکت</a:t>
            </a:r>
          </a:p>
          <a:p>
            <a:pPr marL="920750" indent="-457200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اسپاسم </a:t>
            </a:r>
            <a:r>
              <a:rPr lang="fa-IR" sz="2400" kern="1200" dirty="0" smtClean="0">
                <a:cs typeface="B Nazanin" pitchFamily="2" charset="-78"/>
              </a:rPr>
              <a:t>عضلات</a:t>
            </a:r>
          </a:p>
          <a:p>
            <a:pPr marL="920750" indent="-457200">
              <a:buFont typeface="+mj-lt"/>
              <a:buAutoNum type="arabicPeriod"/>
              <a:defRPr/>
            </a:pPr>
            <a:r>
              <a:rPr lang="fa-IR" sz="2400" kern="1200" dirty="0" smtClean="0">
                <a:cs typeface="B Nazanin" pitchFamily="2" charset="-78"/>
              </a:rPr>
              <a:t>حساسیت در لمس</a:t>
            </a: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798513" indent="-334963"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پیشرفت فرآیند سبب : پارگی کاف روتاتور</a:t>
            </a: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228600" y="3810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سندرم خردشدگي</a:t>
            </a:r>
            <a:r>
              <a:rPr lang="en-US" sz="3600" b="1" dirty="0" smtClean="0">
                <a:solidFill>
                  <a:srgbClr val="CC6600"/>
                </a:solidFill>
              </a:rPr>
              <a:t> Impingement </a:t>
            </a: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:</a:t>
            </a:r>
            <a:endParaRPr lang="en-US" sz="44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30721" name="Picture 1" descr="C:\Users\Me\Pictures\shoulder_biceps_tendonitis_causes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352800"/>
            <a:ext cx="3352800" cy="251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7881938" cy="4714875"/>
          </a:xfrm>
          <a:ln>
            <a:solidFill>
              <a:srgbClr val="FF0000"/>
            </a:solidFill>
          </a:ln>
        </p:spPr>
        <p:txBody>
          <a:bodyPr/>
          <a:lstStyle/>
          <a:p>
            <a:pPr marL="0" indent="0" algn="r" defTabSz="914400" rtl="1" eaLnBrk="1" latinLnBrk="0" hangingPunct="1">
              <a:buFont typeface="Wingdings" pitchFamily="2" charset="2"/>
              <a:buNone/>
              <a:defRPr/>
            </a:pPr>
            <a:r>
              <a:rPr lang="fa-IR" sz="2400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درمان:</a:t>
            </a:r>
          </a:p>
          <a:p>
            <a:pPr marL="1484313" indent="-344488"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استراحت</a:t>
            </a:r>
          </a:p>
          <a:p>
            <a:pPr marL="1484313" indent="-344488">
              <a:defRPr/>
            </a:pPr>
            <a:r>
              <a:rPr lang="fa-IR" sz="2400" kern="1200" dirty="0" smtClean="0">
                <a:cs typeface="B Nazanin" pitchFamily="2" charset="-78"/>
              </a:rPr>
              <a:t>مصرف </a:t>
            </a:r>
            <a:r>
              <a:rPr lang="en-US" sz="2400" kern="1200" dirty="0" smtClean="0">
                <a:cs typeface="B Nazanin" pitchFamily="2" charset="-78"/>
              </a:rPr>
              <a:t>NSAID</a:t>
            </a:r>
            <a:r>
              <a:rPr lang="fa-IR" sz="2400" kern="1200" dirty="0" smtClean="0">
                <a:cs typeface="B Nazanin" pitchFamily="2" charset="-78"/>
              </a:rPr>
              <a:t>ها</a:t>
            </a: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1484313" indent="-344488"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تزریقات داخل مفصلی</a:t>
            </a:r>
          </a:p>
          <a:p>
            <a:pPr marL="1484313" indent="-344488"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فیزیوتراپی</a:t>
            </a:r>
          </a:p>
          <a:p>
            <a:pPr marL="1484313" indent="-344488"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در صورت وجود درد دائمی: دبریدمان با آرتروسکوپ</a:t>
            </a:r>
          </a:p>
          <a:p>
            <a:pPr marL="1484313" indent="-344488">
              <a:defRPr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-457200" y="7620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سندرم خردشدگي</a:t>
            </a:r>
            <a:r>
              <a:rPr lang="en-US" sz="3600" b="1" dirty="0" smtClean="0">
                <a:solidFill>
                  <a:srgbClr val="CC6600"/>
                </a:solidFill>
              </a:rPr>
              <a:t> Impingement</a:t>
            </a:r>
            <a:r>
              <a:rPr lang="en-US" sz="4400" dirty="0" smtClean="0"/>
              <a:t> </a:t>
            </a: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:</a:t>
            </a:r>
            <a:endParaRPr lang="en-US" sz="44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7" name="Picture 6" descr="1395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4648200"/>
            <a:ext cx="1600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1600200"/>
            <a:ext cx="7348538" cy="4714875"/>
          </a:xfrm>
          <a:ln>
            <a:noFill/>
          </a:ln>
        </p:spPr>
        <p:txBody>
          <a:bodyPr>
            <a:normAutofit fontScale="92500" lnSpcReduction="10000"/>
          </a:bodyPr>
          <a:lstStyle/>
          <a:p>
            <a:pPr algn="r" rtl="1" eaLnBrk="1" hangingPunct="1">
              <a:lnSpc>
                <a:spcPct val="90000"/>
              </a:lnSpc>
              <a:buFontTx/>
              <a:buNone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یا سندرم مجرای مچ دستی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نوروپاتی به علت فشردگی عصب مدیان  در مچ دست  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علت:</a:t>
            </a:r>
          </a:p>
          <a:p>
            <a:pPr marL="1203325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 ضخیم شدن غلاف تاندون </a:t>
            </a:r>
          </a:p>
          <a:p>
            <a:pPr marL="1203325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 شکستگی استخوان </a:t>
            </a:r>
          </a:p>
          <a:p>
            <a:pPr marL="1203325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توده های بافت نرم </a:t>
            </a:r>
          </a:p>
          <a:p>
            <a:pPr marL="1203325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معمولاً به علت فعالیت مکرر مچ دست</a:t>
            </a:r>
          </a:p>
          <a:p>
            <a:pPr marL="1203325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گاهی در جریان آرتریت</a:t>
            </a:r>
          </a:p>
          <a:p>
            <a:pPr marL="1203325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دیابت </a:t>
            </a:r>
          </a:p>
          <a:p>
            <a:pPr marL="1203325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تومور ها </a:t>
            </a:r>
          </a:p>
          <a:p>
            <a:pPr marL="1203325" indent="-514350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fa-IR" sz="2800" kern="1200" dirty="0" smtClean="0">
                <a:solidFill>
                  <a:schemeClr val="tx1"/>
                </a:solidFill>
                <a:cs typeface="B Nazanin" pitchFamily="2" charset="-78"/>
              </a:rPr>
              <a:t>تروماها</a:t>
            </a:r>
          </a:p>
          <a:p>
            <a:pPr marL="0" indent="0" algn="r" rtl="1">
              <a:buFont typeface="Wingdings" pitchFamily="2" charset="2"/>
              <a:buNone/>
              <a:defRPr/>
            </a:pPr>
            <a:endParaRPr lang="fa-IR" sz="28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-457200" y="7620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سندرم تونل کارپال  </a:t>
            </a: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:</a:t>
            </a:r>
            <a:endParaRPr lang="en-US" sz="44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.docstoccdn.com/thumb/orig/14166021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152400"/>
            <a:ext cx="5283200" cy="3962400"/>
          </a:xfrm>
          <a:prstGeom prst="rect">
            <a:avLst/>
          </a:prstGeom>
          <a:noFill/>
        </p:spPr>
      </p:pic>
      <p:pic>
        <p:nvPicPr>
          <p:cNvPr id="88066" name="Picture 2" descr="http://longviewpsi.com/loa/wp-content/uploads/2008/10/carpal-tunnel-syndro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2438400"/>
            <a:ext cx="4173239" cy="3581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http://www.eorthopod.com/sites/default/files/images/wrist_anatomy_nerves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05400" y="381000"/>
            <a:ext cx="3810000" cy="3810000"/>
          </a:xfrm>
          <a:prstGeom prst="rect">
            <a:avLst/>
          </a:prstGeom>
          <a:noFill/>
        </p:spPr>
      </p:pic>
      <p:pic>
        <p:nvPicPr>
          <p:cNvPr id="89092" name="Picture 4" descr="http://www.orthopaedicsone.com/download/attachments/46432323/Nerves+of+the+Hand.jpg?version=1&amp;modificationDate=12907228960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4267200"/>
            <a:ext cx="2438400" cy="2362200"/>
          </a:xfrm>
          <a:prstGeom prst="rect">
            <a:avLst/>
          </a:prstGeom>
          <a:noFill/>
        </p:spPr>
      </p:pic>
      <p:pic>
        <p:nvPicPr>
          <p:cNvPr id="89094" name="Picture 6" descr="http://www.eorthopod.com/sites/default/files/images/hand_anatomy_nerves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381000"/>
            <a:ext cx="3810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Me\Pictures\Carpal-tunnel-syndrome-pi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370524"/>
            <a:ext cx="6400800" cy="5837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914400"/>
            <a:ext cx="7881938" cy="5486400"/>
          </a:xfrm>
          <a:ln>
            <a:noFill/>
          </a:ln>
        </p:spPr>
        <p:txBody>
          <a:bodyPr>
            <a:noAutofit/>
          </a:bodyPr>
          <a:lstStyle/>
          <a:p>
            <a:pPr marL="1038225" indent="-457200">
              <a:lnSpc>
                <a:spcPct val="90000"/>
              </a:lnSpc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کرختی و  پارستزی، </a:t>
            </a:r>
          </a:p>
          <a:p>
            <a:pPr marL="1038225" indent="-457200">
              <a:lnSpc>
                <a:spcPct val="90000"/>
              </a:lnSpc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درد و ضعف انگشتان در مسیر عصب مدیان :</a:t>
            </a:r>
          </a:p>
          <a:p>
            <a:pPr marL="1995488" indent="-225425">
              <a:lnSpc>
                <a:spcPct val="90000"/>
              </a:lnSpc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انگشت شصت و انگشتان اول و دوم</a:t>
            </a:r>
          </a:p>
          <a:p>
            <a:pPr marL="1038225" indent="-457200">
              <a:lnSpc>
                <a:spcPct val="90000"/>
              </a:lnSpc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در این سندرم درد شبانه شایع است </a:t>
            </a:r>
          </a:p>
          <a:p>
            <a:pPr marL="1038225" indent="-457200">
              <a:lnSpc>
                <a:spcPct val="90000"/>
              </a:lnSpc>
            </a:pPr>
            <a:r>
              <a:rPr lang="fa-IR" sz="2400" kern="1200" smtClean="0">
                <a:cs typeface="B Nazanin" pitchFamily="2" charset="-78"/>
              </a:rPr>
              <a:t>علامت تینل مثبت : ضربه به مچ دست سبب سوزن سوزن شدن انگشتان دست می شود.</a:t>
            </a: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2971800" y="228600"/>
            <a:ext cx="51149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علایم</a:t>
            </a:r>
            <a:r>
              <a:rPr lang="en-US" sz="3600" b="1" dirty="0" smtClean="0"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CC6600"/>
                </a:solidFill>
              </a:rPr>
              <a:t>سندرم تونل کارپال  </a:t>
            </a: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:</a:t>
            </a:r>
            <a:endParaRPr lang="en-US" sz="44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25602" name="Picture 2" descr="C:\Users\Me\Pictures\hand_carpal_tunnel_symptoms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3048000"/>
            <a:ext cx="38100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914400"/>
            <a:ext cx="7881938" cy="5486400"/>
          </a:xfrm>
          <a:ln>
            <a:noFill/>
          </a:ln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استفاده از آتل جهت بی حرکتی و استراحت مچ دست</a:t>
            </a:r>
          </a:p>
          <a:p>
            <a:pPr marL="852488" indent="-341313" eaLnBrk="1" hangingPunct="1">
              <a:lnSpc>
                <a:spcPct val="90000"/>
              </a:lnSpc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پرهیز کارهای که باعث فلکشن مچ دست می شود( تایپ )</a:t>
            </a:r>
          </a:p>
          <a:p>
            <a:pPr marL="852488" indent="-341313" eaLnBrk="1" hangingPunct="1">
              <a:lnSpc>
                <a:spcPct val="90000"/>
              </a:lnSpc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تزریق موضعی کورتون، یا مصرف خوراکی کورتون</a:t>
            </a:r>
          </a:p>
          <a:p>
            <a:pPr marL="852488" indent="-341313" eaLnBrk="1" hangingPunct="1">
              <a:lnSpc>
                <a:spcPct val="90000"/>
              </a:lnSpc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جراحی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بهبود حس و حرکت ممکن است ماهها و یا سالها طول بکشد</a:t>
            </a:r>
          </a:p>
          <a:p>
            <a:pPr algn="r" rtl="1" eaLnBrk="1" hangingPunct="1">
              <a:lnSpc>
                <a:spcPct val="90000"/>
              </a:lnSpc>
              <a:buFontTx/>
              <a:buNone/>
            </a:pPr>
            <a:endParaRPr lang="en-US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r" rtl="1">
              <a:buFont typeface="Wingdings" pitchFamily="2" charset="2"/>
              <a:buNone/>
              <a:defRPr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2971800" y="228600"/>
            <a:ext cx="51149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درمان</a:t>
            </a:r>
            <a:r>
              <a:rPr lang="fa-IR" sz="3600" b="1" dirty="0" smtClean="0"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CC6600"/>
                </a:solidFill>
              </a:rPr>
              <a:t>سندرم تونل کارپال  </a:t>
            </a: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:</a:t>
            </a:r>
            <a:endParaRPr lang="en-US" sz="44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25601" name="Picture 1" descr="C:\Users\Me\Pictures\cts_bra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4038600"/>
            <a:ext cx="2988337" cy="1828800"/>
          </a:xfrm>
          <a:prstGeom prst="rect">
            <a:avLst/>
          </a:prstGeom>
          <a:noFill/>
        </p:spPr>
      </p:pic>
      <p:pic>
        <p:nvPicPr>
          <p:cNvPr id="71682" name="Picture 2" descr="C:\Users\Me\Pictures\726_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1600" y="3962400"/>
            <a:ext cx="3524250" cy="2219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Me\Pictures\cps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5500" y="1285875"/>
            <a:ext cx="4953000" cy="428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36</a:t>
            </a:fld>
            <a:endParaRPr lang="en-US" dirty="0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066800"/>
            <a:ext cx="7881938" cy="4714875"/>
          </a:xfrm>
          <a:ln>
            <a:noFill/>
          </a:ln>
        </p:spPr>
        <p:txBody>
          <a:bodyPr>
            <a:normAutofit fontScale="92500"/>
          </a:bodyPr>
          <a:lstStyle/>
          <a:p>
            <a:pPr marL="0" indent="0" algn="r" rtl="1">
              <a:buNone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نوعی تورم کیستیک گرد و سفت در نزدیکی مچ دست به علت تجمع مواد ژلاتینی در نزدیکی غلاف تاندونها یا مفاصل ایجاد می شود.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marL="0" indent="0" algn="r" rtl="1">
              <a:buNone/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بیشتر در زنان زیر 50 سال دیده می شود</a:t>
            </a:r>
          </a:p>
          <a:p>
            <a:pPr marL="0" indent="0" algn="r" rtl="1">
              <a:buNone/>
              <a:defRPr/>
            </a:pPr>
            <a:r>
              <a:rPr lang="fa-IR" sz="2400" b="1" dirty="0" smtClean="0">
                <a:solidFill>
                  <a:schemeClr val="tx1"/>
                </a:solidFill>
              </a:rPr>
              <a:t>علائم:</a:t>
            </a:r>
          </a:p>
          <a:p>
            <a:pPr marL="1484313" indent="-225425"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ضعف انگشتان</a:t>
            </a:r>
          </a:p>
          <a:p>
            <a:pPr marL="1484313" indent="-225425"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درد </a:t>
            </a:r>
          </a:p>
          <a:p>
            <a:pPr marL="1484313" indent="-225425"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 حساسیت موضعی</a:t>
            </a:r>
          </a:p>
          <a:p>
            <a:pPr marL="0" indent="0" algn="r" rtl="1">
              <a:buNone/>
              <a:defRPr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درمان: </a:t>
            </a:r>
          </a:p>
          <a:p>
            <a:pPr marL="1038225" indent="-457200" algn="r" rtl="1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کشیدن مایع کیست</a:t>
            </a:r>
          </a:p>
          <a:p>
            <a:pPr marL="1038225" indent="-457200" algn="r" rtl="1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تزریق کورتیکواستروئید</a:t>
            </a:r>
          </a:p>
          <a:p>
            <a:pPr marL="1038225" indent="-457200" algn="r" rtl="1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برداشتن بوسیله جراحی</a:t>
            </a:r>
          </a:p>
          <a:p>
            <a:pPr marL="1038225" indent="-457200" algn="r" rtl="1">
              <a:buFont typeface="+mj-lt"/>
              <a:buAutoNum type="arabicPeriod"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استفاده از پانسمان فشاری و آتل جهت بی حرکتی</a:t>
            </a:r>
          </a:p>
          <a:p>
            <a:pPr marL="0" indent="0" algn="r" rtl="1">
              <a:buNone/>
              <a:defRPr/>
            </a:pPr>
            <a:endParaRPr lang="fa-IR" sz="2400" dirty="0" smtClean="0">
              <a:solidFill>
                <a:schemeClr val="tx1"/>
              </a:solidFill>
            </a:endParaRPr>
          </a:p>
          <a:p>
            <a:pPr marL="0" indent="0" algn="r" rtl="1">
              <a:buNone/>
              <a:defRPr/>
            </a:pPr>
            <a:endParaRPr lang="fa-IR" sz="2400" dirty="0" smtClean="0">
              <a:solidFill>
                <a:schemeClr val="tx1"/>
              </a:solidFill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4800600" y="228600"/>
            <a:ext cx="3667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 گانگلیون </a:t>
            </a: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:</a:t>
            </a:r>
            <a:endParaRPr lang="en-US" sz="44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pic>
        <p:nvPicPr>
          <p:cNvPr id="19459" name="Picture 9" descr="110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4038600"/>
            <a:ext cx="2381250" cy="1619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-457200" y="7620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 </a:t>
            </a:r>
            <a:r>
              <a:rPr lang="fa-IR" sz="3600" b="1" dirty="0" err="1" smtClean="0">
                <a:solidFill>
                  <a:srgbClr val="CC6600"/>
                </a:solidFill>
              </a:rPr>
              <a:t>گانگلیون</a:t>
            </a:r>
            <a:r>
              <a:rPr lang="fa-IR" sz="3600" b="1" dirty="0" smtClean="0">
                <a:solidFill>
                  <a:srgbClr val="CC6600"/>
                </a:solidFill>
              </a:rPr>
              <a:t> :</a:t>
            </a:r>
            <a:endParaRPr lang="en-US" sz="3600" b="1" dirty="0">
              <a:solidFill>
                <a:srgbClr val="CC66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37</a:t>
            </a:fld>
            <a:endParaRPr lang="en-US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19458" name="Picture 10" descr="110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295400"/>
            <a:ext cx="3859911" cy="2514600"/>
          </a:xfrm>
          <a:prstGeom prst="rect">
            <a:avLst/>
          </a:prstGeom>
          <a:noFill/>
        </p:spPr>
      </p:pic>
      <p:pic>
        <p:nvPicPr>
          <p:cNvPr id="19457" name="Picture 11" descr="110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9917" y="1905000"/>
            <a:ext cx="3217333" cy="289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38</a:t>
            </a:fld>
            <a:endParaRPr lang="en-US" dirty="0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295400"/>
            <a:ext cx="7881938" cy="4714875"/>
          </a:xfrm>
          <a:ln>
            <a:noFill/>
          </a:ln>
        </p:spPr>
        <p:txBody>
          <a:bodyPr>
            <a:normAutofit/>
          </a:bodyPr>
          <a:lstStyle/>
          <a:p>
            <a:pPr algn="just" rtl="1" eaLnBrk="1" hangingPunct="1">
              <a:lnSpc>
                <a:spcPct val="90000"/>
              </a:lnSpc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نوعی جمع شدگی آهسته و پیش رونده کف دست است </a:t>
            </a:r>
          </a:p>
          <a:p>
            <a:pPr algn="just" rtl="1" eaLnBrk="1" hangingPunct="1">
              <a:lnSpc>
                <a:spcPct val="90000"/>
              </a:lnSpc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که سبب فلکشن انگشت 4 و 5 و گاهی انگشت میانی می شود.</a:t>
            </a:r>
            <a:endParaRPr lang="en-US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just" rtl="1" eaLnBrk="1" hangingPunct="1">
              <a:lnSpc>
                <a:spcPct val="90000"/>
              </a:lnSpc>
              <a:buFontTx/>
              <a:buNone/>
            </a:pPr>
            <a:r>
              <a:rPr lang="fa-IR" sz="2400" kern="1200" dirty="0" smtClean="0">
                <a:cs typeface="B Nazanin" pitchFamily="2" charset="-78"/>
              </a:rPr>
              <a:t>بیشتر در مردان بالای 50 سال روی می دهد.</a:t>
            </a: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just" rtl="1" eaLnBrk="1" hangingPunct="1">
              <a:lnSpc>
                <a:spcPct val="90000"/>
              </a:lnSpc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به صورت اتوزومال غالب به ارث می رسد</a:t>
            </a:r>
          </a:p>
          <a:p>
            <a:pPr algn="just" rtl="1" eaLnBrk="1" hangingPunct="1">
              <a:lnSpc>
                <a:spcPct val="90000"/>
              </a:lnSpc>
              <a:buFontTx/>
              <a:buNone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just" rtl="1" eaLnBrk="1" hangingPunct="1">
              <a:lnSpc>
                <a:spcPct val="90000"/>
              </a:lnSpc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علایم :</a:t>
            </a:r>
          </a:p>
          <a:p>
            <a:pPr algn="just" rtl="1" eaLnBrk="1" hangingPunct="1">
              <a:lnSpc>
                <a:spcPct val="90000"/>
              </a:lnSpc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از یک دست شروع می شود و نهایتاً هر دو دست را به شکل قرینه مبتلا می کند.</a:t>
            </a:r>
          </a:p>
          <a:p>
            <a:pPr marL="911225" indent="-341313" algn="just" eaLnBrk="1" hangingPunct="1">
              <a:lnSpc>
                <a:spcPct val="90000"/>
              </a:lnSpc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درد</a:t>
            </a:r>
          </a:p>
          <a:p>
            <a:pPr marL="911225" indent="-341313" algn="just" eaLnBrk="1" hangingPunct="1">
              <a:lnSpc>
                <a:spcPct val="90000"/>
              </a:lnSpc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کرختی صبحگاهی</a:t>
            </a:r>
          </a:p>
          <a:p>
            <a:pPr marL="911225" indent="-341313" algn="just" eaLnBrk="1" hangingPunct="1">
              <a:lnSpc>
                <a:spcPct val="90000"/>
              </a:lnSpc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کرامپ و سفتی انگشتان درگیر</a:t>
            </a:r>
          </a:p>
          <a:p>
            <a:pPr marL="911225" indent="-341313" algn="just" eaLnBrk="1" hangingPunct="1">
              <a:lnSpc>
                <a:spcPct val="90000"/>
              </a:lnSpc>
            </a:pPr>
            <a:endParaRPr lang="en-US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r" rtl="1">
              <a:buFont typeface="Wingdings" pitchFamily="2" charset="2"/>
              <a:buNone/>
              <a:defRPr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200400" y="381000"/>
            <a:ext cx="54959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کونتراکسیون دوپوئیتران :</a:t>
            </a:r>
            <a:endParaRPr lang="en-US" sz="3600" b="1" dirty="0">
              <a:solidFill>
                <a:srgbClr val="CC6600"/>
              </a:solidFill>
            </a:endParaRPr>
          </a:p>
        </p:txBody>
      </p:sp>
      <p:pic>
        <p:nvPicPr>
          <p:cNvPr id="18433" name="Picture 1" descr="2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4114800"/>
            <a:ext cx="3251200" cy="2438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:\Users\Me\Pictures\dupuytrens_contracture_cor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304800"/>
            <a:ext cx="3886200" cy="3886200"/>
          </a:xfrm>
          <a:prstGeom prst="rect">
            <a:avLst/>
          </a:prstGeom>
          <a:noFill/>
        </p:spPr>
      </p:pic>
      <p:pic>
        <p:nvPicPr>
          <p:cNvPr id="70659" name="Picture 3" descr="C:\Users\Me\Pictures\untitl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2438400"/>
            <a:ext cx="5238750" cy="3695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algn="r" defTabSz="914400" rtl="1" eaLnBrk="1" latinLnBrk="0" hangingPunct="1">
              <a:defRPr/>
            </a:pPr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درمان کونتراکسیون دوپوئیتران : </a:t>
            </a:r>
            <a:endParaRPr lang="en-US" sz="3600" b="1" kern="1200" dirty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در مراحل ابتدایی: انجام ورزش هایی که سبب کشیدگی اندام می شود</a:t>
            </a:r>
          </a:p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فاشیوتومی</a:t>
            </a:r>
          </a:p>
          <a:p>
            <a:pPr marL="0" algn="r" defTabSz="914400" rtl="1" eaLnBrk="1" latinLnBrk="0" hangingPunct="1">
              <a:defRPr/>
            </a:pPr>
            <a:endParaRPr lang="en-US" sz="2400" kern="1200" dirty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9458" name="Picture 2" descr="http://img.docstoccdn.com/thumb/orig/7727442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0" y="2819400"/>
            <a:ext cx="3860800" cy="2895600"/>
          </a:xfrm>
          <a:prstGeom prst="rect">
            <a:avLst/>
          </a:prstGeom>
          <a:noFill/>
        </p:spPr>
      </p:pic>
      <p:pic>
        <p:nvPicPr>
          <p:cNvPr id="19460" name="Picture 4" descr="http://dccdn.de/pictures.doccheck.com/photos/c/7/26c6ddaac3_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2895600"/>
            <a:ext cx="36576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2438400"/>
            <a:ext cx="6400800" cy="1303338"/>
          </a:xfrm>
        </p:spPr>
        <p:txBody>
          <a:bodyPr>
            <a:normAutofit/>
          </a:bodyPr>
          <a:lstStyle/>
          <a:p>
            <a:pPr marL="0" algn="r" defTabSz="914400" rtl="1" eaLnBrk="1" latinLnBrk="0" hangingPunct="1">
              <a:defRPr/>
            </a:pPr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بیماریهای شایع اندام تحتانی </a:t>
            </a:r>
            <a:endParaRPr lang="en-US" sz="3600" b="1" kern="1200" dirty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التهاب فاشیای کف پا</a:t>
            </a:r>
            <a:endParaRPr lang="en-US" sz="3600" b="1" kern="1200" dirty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التهاب فاشیای حمایت کننده کف پا است.</a:t>
            </a:r>
          </a:p>
          <a:p>
            <a:pPr algn="r" rtl="1"/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None/>
            </a:pPr>
            <a:r>
              <a:rPr lang="fa-IR" sz="2400" b="1" dirty="0" smtClean="0">
                <a:solidFill>
                  <a:schemeClr val="tx1"/>
                </a:solidFill>
              </a:rPr>
              <a:t>علائم:  </a:t>
            </a:r>
            <a:r>
              <a:rPr lang="fa-IR" sz="2400" dirty="0" smtClean="0">
                <a:solidFill>
                  <a:schemeClr val="tx1"/>
                </a:solidFill>
              </a:rPr>
              <a:t>درد حاد پاشنه در ابتدای صبح با اولین گامها</a:t>
            </a:r>
          </a:p>
          <a:p>
            <a:pPr algn="r" rtl="1">
              <a:buNone/>
            </a:pPr>
            <a:endParaRPr lang="fa-IR" sz="2400" dirty="0" smtClean="0">
              <a:solidFill>
                <a:schemeClr val="tx1"/>
              </a:solidFill>
            </a:endParaRPr>
          </a:p>
          <a:p>
            <a:pPr algn="r" rtl="1">
              <a:buNone/>
            </a:pPr>
            <a:r>
              <a:rPr lang="fa-IR" sz="2400" b="1" dirty="0" smtClean="0">
                <a:solidFill>
                  <a:schemeClr val="tx1"/>
                </a:solidFill>
              </a:rPr>
              <a:t>درمان:</a:t>
            </a:r>
          </a:p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تمرینات کششی</a:t>
            </a:r>
          </a:p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پوشیدن کفش های حمایت کننده</a:t>
            </a:r>
          </a:p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استفاده از وسایل کمکی جهت تسکین درد: کفی های طبی</a:t>
            </a:r>
          </a:p>
          <a:p>
            <a:pPr algn="r" rtl="1"/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7410" name="Picture 2" descr="http://t2.gstatic.com/images?q=tbn:ANd9GcSzigqNEP-Vpc3mKFvChq8Hu2EQr-bsKfzUGzD4mOcGXhdsS1BhP3IT1wMip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609600"/>
            <a:ext cx="2209800" cy="2066925"/>
          </a:xfrm>
          <a:prstGeom prst="rect">
            <a:avLst/>
          </a:prstGeom>
          <a:noFill/>
        </p:spPr>
      </p:pic>
      <p:pic>
        <p:nvPicPr>
          <p:cNvPr id="17412" name="Picture 4" descr="http://www.sdri.net/wp-content/uploads/2010/02/Plantar_Fasciitis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4191000"/>
            <a:ext cx="2209800" cy="23079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43</a:t>
            </a:fld>
            <a:endParaRPr lang="en-US" dirty="0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1295400"/>
            <a:ext cx="7881938" cy="4714875"/>
          </a:xfrm>
          <a:ln>
            <a:noFill/>
          </a:ln>
        </p:spPr>
        <p:txBody>
          <a:bodyPr/>
          <a:lstStyle/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رشد بیش از حد لایه شاخی اپیدرم (هیپرکراتوزی) است.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علت :</a:t>
            </a:r>
          </a:p>
          <a:p>
            <a:pPr marL="4572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فشار از درون (برجستگی استخوان زیرین) به علت:</a:t>
            </a:r>
          </a:p>
          <a:p>
            <a:pPr marL="1144588" indent="-457200" algn="r" rtl="1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ناهنجاریهای مادرزادی</a:t>
            </a:r>
          </a:p>
          <a:p>
            <a:pPr marL="1144588" indent="-457200" algn="r" rtl="1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اختلالات اکتسابی مثل: آرتریت</a:t>
            </a:r>
          </a:p>
          <a:p>
            <a:pPr marL="4572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یا فشار از بیرون: فشار کفش</a:t>
            </a:r>
          </a:p>
          <a:p>
            <a:pPr marL="457200" indent="-457200" eaLnBrk="1" hangingPunct="1"/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 algn="r" rtl="1" eaLnBrk="1" hangingPunct="1">
              <a:buFontTx/>
              <a:buNone/>
            </a:pPr>
            <a:r>
              <a:rPr lang="fa-IR" sz="2400" b="1" kern="1200" dirty="0" smtClean="0">
                <a:cs typeface="B Nazanin" pitchFamily="2" charset="-78"/>
              </a:rPr>
              <a:t>محل های شایع: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انگشتان پا به خصوص : انگشت پنجم</a:t>
            </a:r>
          </a:p>
          <a:p>
            <a:pPr marL="457200" indent="-457200" algn="r" rtl="1" eaLnBrk="1" hangingPunct="1">
              <a:buFontTx/>
              <a:buNone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r" rtl="1">
              <a:buFont typeface="Wingdings" pitchFamily="2" charset="2"/>
              <a:buNone/>
              <a:defRPr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657600" y="304800"/>
            <a:ext cx="48863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endParaRPr lang="fa-IR" sz="4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  <a:p>
            <a:pPr algn="r" rtl="1">
              <a:defRPr/>
            </a:pPr>
            <a:r>
              <a:rPr lang="fa-IR" sz="3600" b="1" dirty="0" err="1">
                <a:solidFill>
                  <a:srgbClr val="CC6600"/>
                </a:solidFill>
              </a:rPr>
              <a:t>میخچه</a:t>
            </a:r>
            <a:r>
              <a:rPr lang="fa-IR" sz="3600" b="1" dirty="0">
                <a:solidFill>
                  <a:srgbClr val="CC6600"/>
                </a:solidFill>
              </a:rPr>
              <a:t>(</a:t>
            </a:r>
            <a:r>
              <a:rPr lang="en-US" sz="3600" b="1" dirty="0">
                <a:solidFill>
                  <a:srgbClr val="CC6600"/>
                </a:solidFill>
              </a:rPr>
              <a:t>Horn</a:t>
            </a:r>
            <a:r>
              <a:rPr lang="fa-IR" sz="3600" b="1" dirty="0" smtClean="0">
                <a:solidFill>
                  <a:srgbClr val="CC6600"/>
                </a:solidFill>
              </a:rPr>
              <a:t>):</a:t>
            </a:r>
            <a:endParaRPr lang="fa-IR" sz="3600" b="1" dirty="0">
              <a:solidFill>
                <a:srgbClr val="CC660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6" name="Picture 1" descr="1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962400"/>
            <a:ext cx="3371851" cy="205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524000" y="3084957"/>
          <a:ext cx="6096000" cy="688086"/>
        </p:xfrm>
        <a:graphic>
          <a:graphicData uri="http://schemas.openxmlformats.org/drawingml/2006/table">
            <a:tbl>
              <a:tblPr rtl="1"/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latin typeface="Calibri"/>
                          <a:ea typeface="Times New Roman"/>
                          <a:cs typeface="Times New Roman"/>
                        </a:rPr>
                        <a:t>                   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>
                          <a:latin typeface="Calibri"/>
                          <a:ea typeface="Times New Roman"/>
                          <a:cs typeface="Times New Roman"/>
                        </a:rPr>
                        <a:t>         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1200" dirty="0">
                          <a:latin typeface="Calibri"/>
                          <a:ea typeface="Times New Roman"/>
                          <a:cs typeface="Times New Roman"/>
                        </a:rPr>
                        <a:t>    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5778" name="Picture 2" descr="188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066800"/>
            <a:ext cx="3528754" cy="3124200"/>
          </a:xfrm>
          <a:prstGeom prst="rect">
            <a:avLst/>
          </a:prstGeom>
          <a:noFill/>
        </p:spPr>
      </p:pic>
      <p:pic>
        <p:nvPicPr>
          <p:cNvPr id="75777" name="Picture 3" descr="188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3505200"/>
            <a:ext cx="3856135" cy="28342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45</a:t>
            </a:fld>
            <a:endParaRPr lang="en-US" dirty="0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447800"/>
            <a:ext cx="7881938" cy="4714875"/>
          </a:xfrm>
          <a:ln>
            <a:noFill/>
          </a:ln>
        </p:spPr>
        <p:txBody>
          <a:bodyPr/>
          <a:lstStyle/>
          <a:p>
            <a:pPr marL="457200" indent="-457200" algn="r" rtl="1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مرطوب کردن و تراشیدن لایه شاخی </a:t>
            </a:r>
          </a:p>
          <a:p>
            <a:pPr marL="457200" indent="-457200" algn="r" rtl="1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قرار دادن محافظ یا پوشش </a:t>
            </a:r>
          </a:p>
          <a:p>
            <a:pPr marL="457200" indent="-457200" algn="r" rtl="1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عمل جراحی :</a:t>
            </a:r>
          </a:p>
          <a:p>
            <a:pPr marL="108585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برداشتن میخچه</a:t>
            </a:r>
          </a:p>
          <a:p>
            <a:pPr marL="108585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اصلاح ساختارهای مولد میخچه</a:t>
            </a:r>
          </a:p>
          <a:p>
            <a:pPr marL="457200" indent="-457200" algn="r" rtl="1" eaLnBrk="1" hangingPunct="1">
              <a:buFontTx/>
              <a:buNone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200400" y="533400"/>
            <a:ext cx="5572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endParaRPr lang="fa-IR" sz="3600" b="1" dirty="0" smtClean="0">
              <a:solidFill>
                <a:srgbClr val="CC6600"/>
              </a:solidFill>
            </a:endParaRPr>
          </a:p>
          <a:p>
            <a:pPr algn="r" rtl="1">
              <a:defRPr/>
            </a:pPr>
            <a:r>
              <a:rPr lang="fa-IR" sz="3600" b="1" dirty="0">
                <a:solidFill>
                  <a:srgbClr val="CC6600"/>
                </a:solidFill>
              </a:rPr>
              <a:t>درمان </a:t>
            </a:r>
            <a:r>
              <a:rPr lang="fa-IR" sz="3600" b="1" dirty="0" smtClean="0">
                <a:solidFill>
                  <a:srgbClr val="CC6600"/>
                </a:solidFill>
              </a:rPr>
              <a:t>میخچه(</a:t>
            </a:r>
            <a:r>
              <a:rPr lang="en-US" sz="3600" b="1" dirty="0">
                <a:solidFill>
                  <a:srgbClr val="CC6600"/>
                </a:solidFill>
              </a:rPr>
              <a:t>Horn</a:t>
            </a:r>
            <a:r>
              <a:rPr lang="fa-IR" sz="3600" b="1" dirty="0" smtClean="0">
                <a:solidFill>
                  <a:srgbClr val="CC6600"/>
                </a:solidFill>
              </a:rPr>
              <a:t>):</a:t>
            </a:r>
            <a:endParaRPr lang="fa-IR" sz="3600" b="1" dirty="0">
              <a:solidFill>
                <a:srgbClr val="CC6600"/>
              </a:solidFill>
            </a:endParaRPr>
          </a:p>
        </p:txBody>
      </p:sp>
      <p:pic>
        <p:nvPicPr>
          <p:cNvPr id="78849" name="Picture 4" descr="188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3657600"/>
            <a:ext cx="2895600" cy="2229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46</a:t>
            </a:fld>
            <a:endParaRPr lang="en-US" dirty="0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447800"/>
            <a:ext cx="7881938" cy="4714875"/>
          </a:xfrm>
          <a:ln>
            <a:noFill/>
          </a:ln>
        </p:spPr>
        <p:txBody>
          <a:bodyPr>
            <a:normAutofit/>
          </a:bodyPr>
          <a:lstStyle/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ضخیم شدن ناحیه وسیعی از پوست به علت فشار یا مالش مداوم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درمان: </a:t>
            </a:r>
          </a:p>
          <a:p>
            <a:pPr marL="9779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برطرف کردن علت زمینه ای، </a:t>
            </a:r>
          </a:p>
          <a:p>
            <a:pPr marL="9779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تراشیدن پینه های دردناک، </a:t>
            </a:r>
          </a:p>
          <a:p>
            <a:pPr marL="9779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استفاده از پماد کراتولیتیک،</a:t>
            </a:r>
          </a:p>
          <a:p>
            <a:pPr marL="9779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برداشتن توسط عمل جراحی </a:t>
            </a:r>
          </a:p>
          <a:p>
            <a:pPr marL="9779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برداشتن قسمت های برجسته استخوانی</a:t>
            </a: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4648200" y="381000"/>
            <a:ext cx="42767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 پینه:</a:t>
            </a:r>
            <a:endParaRPr lang="en-US" sz="3600" b="1" dirty="0">
              <a:solidFill>
                <a:srgbClr val="CC6600"/>
              </a:solidFill>
            </a:endParaRPr>
          </a:p>
        </p:txBody>
      </p:sp>
      <p:pic>
        <p:nvPicPr>
          <p:cNvPr id="14337" name="Picture 1" descr="C:\Users\Me\Pictures\callus_21915_l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514600"/>
            <a:ext cx="3573014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Me\Pictures\call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2000" y="1397000"/>
            <a:ext cx="5080000" cy="406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48</a:t>
            </a:fld>
            <a:endParaRPr lang="en-US" dirty="0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371600"/>
            <a:ext cx="7881938" cy="4714875"/>
          </a:xfrm>
          <a:ln>
            <a:noFill/>
          </a:ln>
        </p:spPr>
        <p:txBody>
          <a:bodyPr>
            <a:normAutofit fontScale="92500" lnSpcReduction="10000"/>
          </a:bodyPr>
          <a:lstStyle/>
          <a:p>
            <a:pPr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نوعی فرو رفتن لبه های آزاد ناخن به درون پوست بستر ناخن</a:t>
            </a:r>
          </a:p>
          <a:p>
            <a:pPr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علت: </a:t>
            </a:r>
            <a:endParaRPr lang="en-US" sz="2400" b="1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1257300" algn="r" rtl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بد کوتاه کردن ناخن، </a:t>
            </a:r>
            <a:endParaRPr lang="en-US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1257300" algn="r" rtl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فشار خارجی(کفش یا جوراب تنگ) </a:t>
            </a:r>
          </a:p>
          <a:p>
            <a:pPr marL="1257300" algn="r" rtl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فشار داخلی: توده های زیر ناخن، انگشتان تغییر شکل یافته</a:t>
            </a:r>
            <a:endParaRPr lang="en-US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1257300" algn="r" rtl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تروما و عفونت </a:t>
            </a:r>
          </a:p>
          <a:p>
            <a:pPr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درمان: </a:t>
            </a:r>
          </a:p>
          <a:p>
            <a:pPr marL="968375" indent="-457200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کوتاه کردن صحیح ناخن</a:t>
            </a:r>
          </a:p>
          <a:p>
            <a:pPr marL="968375" indent="-457200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برطرف کردن فشار از روی ناخن</a:t>
            </a:r>
          </a:p>
          <a:p>
            <a:pPr marL="968375" indent="-457200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کمپرس گرم</a:t>
            </a:r>
          </a:p>
          <a:p>
            <a:pPr marL="968375" indent="-457200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تخلیه عفونت</a:t>
            </a:r>
          </a:p>
          <a:p>
            <a:pPr marL="968375" indent="-457200" eaLnBrk="1" hangingPunct="1">
              <a:buFont typeface="+mj-lt"/>
              <a:buAutoNum type="arabicPeriod"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کشیدن ناخن</a:t>
            </a: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914400" y="457200"/>
            <a:ext cx="77057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فرورفتگی </a:t>
            </a:r>
            <a:r>
              <a:rPr lang="fa-IR" sz="3600" b="1" dirty="0">
                <a:solidFill>
                  <a:srgbClr val="CC6600"/>
                </a:solidFill>
              </a:rPr>
              <a:t>ناخن </a:t>
            </a:r>
            <a:r>
              <a:rPr lang="fa-IR" sz="3600" b="1" dirty="0" smtClean="0">
                <a:solidFill>
                  <a:srgbClr val="CC6600"/>
                </a:solidFill>
              </a:rPr>
              <a:t>پا</a:t>
            </a:r>
            <a:r>
              <a:rPr lang="en-US" sz="3600" b="1" dirty="0" smtClean="0">
                <a:solidFill>
                  <a:srgbClr val="CC6600"/>
                </a:solidFill>
              </a:rPr>
              <a:t>(</a:t>
            </a:r>
            <a:r>
              <a:rPr lang="en-US" sz="3600" b="1" dirty="0" err="1" smtClean="0">
                <a:solidFill>
                  <a:srgbClr val="CC6600"/>
                </a:solidFill>
              </a:rPr>
              <a:t>onychocryptosis</a:t>
            </a:r>
            <a:r>
              <a:rPr lang="en-US" sz="3600" b="1" dirty="0" smtClean="0">
                <a:solidFill>
                  <a:srgbClr val="CC6600"/>
                </a:solidFill>
              </a:rPr>
              <a:t>)</a:t>
            </a:r>
            <a:r>
              <a:rPr lang="fa-IR" sz="3600" b="1" dirty="0" smtClean="0">
                <a:solidFill>
                  <a:srgbClr val="CC6600"/>
                </a:solidFill>
              </a:rPr>
              <a:t> :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8193" name="Picture 9" descr="1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3810000"/>
            <a:ext cx="2646947" cy="2514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77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77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77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77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177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177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177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77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177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1776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0" y="3124200"/>
          <a:ext cx="4419600" cy="860298"/>
        </p:xfrm>
        <a:graphic>
          <a:graphicData uri="http://schemas.openxmlformats.org/drawingml/2006/table">
            <a:tbl>
              <a:tblPr rtl="1"/>
              <a:tblGrid>
                <a:gridCol w="441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5092">
                <a:tc>
                  <a:txBody>
                    <a:bodyPr/>
                    <a:lstStyle/>
                    <a:p>
                      <a:pPr marL="0" marR="0" algn="r" rtl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dirty="0">
                          <a:latin typeface="Calibri"/>
                          <a:ea typeface="Times New Roman"/>
                          <a:cs typeface="Times New Roman"/>
                        </a:rPr>
                        <a:t>         </a:t>
                      </a:r>
                      <a:br>
                        <a:rPr lang="fa-IR" sz="2400" dirty="0">
                          <a:latin typeface="Calibri"/>
                          <a:ea typeface="Times New Roman"/>
                          <a:cs typeface="Times New Roman"/>
                        </a:rPr>
                      </a:br>
                      <a:r>
                        <a:rPr lang="fa-IR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       </a:t>
                      </a:r>
                      <a:r>
                        <a:rPr lang="fa-IR" sz="2400" dirty="0" smtClean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روش </a:t>
                      </a:r>
                      <a:r>
                        <a:rPr lang="fa-IR" sz="2400" dirty="0" err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نادرست         </a:t>
                      </a:r>
                      <a:r>
                        <a:rPr lang="fa-IR" sz="24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 روش درست</a:t>
                      </a:r>
                      <a:endParaRPr lang="en-US" sz="24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79873" name="Picture 13" descr="185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295400"/>
            <a:ext cx="3339741" cy="2124075"/>
          </a:xfrm>
          <a:prstGeom prst="rect">
            <a:avLst/>
          </a:prstGeom>
          <a:noFill/>
        </p:spPr>
      </p:pic>
      <p:pic>
        <p:nvPicPr>
          <p:cNvPr id="11266" name="Picture 2" descr="http://upload.wikimedia.org/wikipedia/commons/7/79/ONYCHI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2400" y="2667000"/>
            <a:ext cx="4572000" cy="35085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50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447800"/>
            <a:ext cx="7881938" cy="4714875"/>
          </a:xfrm>
          <a:ln>
            <a:noFill/>
          </a:ln>
        </p:spPr>
        <p:txBody>
          <a:bodyPr/>
          <a:lstStyle/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تغییر شکل مفصل بین بند انگشتان به صورت فلکشن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علت: </a:t>
            </a: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اکتسابی ، به علت فشار خارجی ایجاد می شود 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معمولا با میخچه، بالای انگشت و پینه همراه است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درمان:</a:t>
            </a:r>
          </a:p>
          <a:p>
            <a:pPr marL="1038225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پوشیدن کفش های جلو باز</a:t>
            </a:r>
          </a:p>
          <a:p>
            <a:pPr marL="1038225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ورزش دادن انگشتان</a:t>
            </a:r>
          </a:p>
          <a:p>
            <a:pPr marL="1038225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محافظت از مفاصل برجسته با استفاده ار بالشتک های کوچک</a:t>
            </a:r>
          </a:p>
          <a:p>
            <a:pPr marL="1038225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در صورت تثبیت ناهنجاری اصلاح آن با عمل جراحی: استئوتومی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</a:p>
          <a:p>
            <a:pPr marL="0" indent="0" algn="r" rtl="1">
              <a:buFont typeface="Wingdings" pitchFamily="2" charset="2"/>
              <a:buNone/>
              <a:defRPr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581400" y="457200"/>
            <a:ext cx="48863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 </a:t>
            </a:r>
            <a:r>
              <a:rPr lang="fa-IR" sz="3600" b="1" dirty="0">
                <a:solidFill>
                  <a:srgbClr val="CC6600"/>
                </a:solidFill>
              </a:rPr>
              <a:t>انگشت </a:t>
            </a:r>
            <a:r>
              <a:rPr lang="fa-IR" sz="3600" b="1" dirty="0" smtClean="0">
                <a:solidFill>
                  <a:srgbClr val="CC6600"/>
                </a:solidFill>
              </a:rPr>
              <a:t>چکشی :</a:t>
            </a:r>
            <a:endParaRPr lang="en-US" sz="3600" b="1" dirty="0">
              <a:solidFill>
                <a:srgbClr val="CC660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6" name="ctl00_cphMiddle_SAMPARL_Web_View_NewsUI_NewsDetailCustomized00cphMiddle_1155_imgNews" descr="http://www.iranorthoped.ir/Components/General/ShowImage.aspx?imagepath=/iranorthoped_content/media/image/2010/10/326_orig.jpg&amp;mode=150">
            <a:hlinkClick r:id="rId2" tgtFrame="_blank" tooltip="&quot;184&lt;/br&gt;.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52400"/>
            <a:ext cx="1828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184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5229860"/>
            <a:ext cx="2362200" cy="1628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9" descr="184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" y="1600200"/>
            <a:ext cx="1524000" cy="299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51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152400" y="1371600"/>
            <a:ext cx="8415338" cy="4714875"/>
          </a:xfrm>
          <a:ln>
            <a:noFill/>
          </a:ln>
        </p:spPr>
        <p:txBody>
          <a:bodyPr/>
          <a:lstStyle/>
          <a:p>
            <a:pPr marL="227013" lvl="4" indent="-227013" algn="r" rtl="1">
              <a:buNone/>
            </a:pPr>
            <a:r>
              <a:rPr lang="fa-IR" sz="2400" kern="1200" dirty="0" smtClean="0">
                <a:solidFill>
                  <a:schemeClr val="tx1"/>
                </a:solidFill>
                <a:ea typeface="+mn-ea"/>
                <a:cs typeface="B Nazanin" pitchFamily="2" charset="-78"/>
              </a:rPr>
              <a:t>نوعی تغییر شکل است که در آن انگشت شست به سمت بیرون منحرف می شود.</a:t>
            </a:r>
          </a:p>
          <a:p>
            <a:pPr marL="227013" lvl="4" indent="-227013" algn="r" rtl="1">
              <a:buNone/>
            </a:pPr>
            <a:r>
              <a:rPr lang="fa-IR" sz="2400" kern="1200" dirty="0" smtClean="0">
                <a:solidFill>
                  <a:schemeClr val="tx1"/>
                </a:solidFill>
                <a:ea typeface="+mn-ea"/>
                <a:cs typeface="B Nazanin" pitchFamily="2" charset="-78"/>
              </a:rPr>
              <a:t> یک برآمدگی در سطح داخلی متاتارس  اول بوجود آید. </a:t>
            </a:r>
          </a:p>
          <a:p>
            <a:pPr marL="227013" lvl="4" indent="-227013" algn="r" rtl="1">
              <a:buNone/>
            </a:pPr>
            <a:r>
              <a:rPr lang="fa-IR" sz="2400" b="1" kern="1200" dirty="0" smtClean="0">
                <a:solidFill>
                  <a:schemeClr val="tx1"/>
                </a:solidFill>
                <a:ea typeface="+mn-ea"/>
                <a:cs typeface="B Nazanin" pitchFamily="2" charset="-78"/>
              </a:rPr>
              <a:t>علت:</a:t>
            </a:r>
          </a:p>
          <a:p>
            <a:pPr marL="227013" lvl="4" indent="-227013"/>
            <a:r>
              <a:rPr lang="fa-IR" sz="2400" kern="1200" dirty="0" smtClean="0">
                <a:solidFill>
                  <a:schemeClr val="tx1"/>
                </a:solidFill>
                <a:ea typeface="+mn-ea"/>
                <a:cs typeface="B Nazanin" pitchFamily="2" charset="-78"/>
              </a:rPr>
              <a:t>عوامل اثی</a:t>
            </a:r>
          </a:p>
          <a:p>
            <a:pPr marL="227013" lvl="4" indent="-227013"/>
            <a:r>
              <a:rPr lang="fa-IR" sz="2400" kern="1200" dirty="0" smtClean="0">
                <a:solidFill>
                  <a:schemeClr val="tx1"/>
                </a:solidFill>
                <a:ea typeface="+mn-ea"/>
                <a:cs typeface="B Nazanin" pitchFamily="2" charset="-78"/>
              </a:rPr>
              <a:t>کفش های تنگ و باریک</a:t>
            </a:r>
          </a:p>
          <a:p>
            <a:pPr marL="227013" lvl="4" indent="-227013"/>
            <a:r>
              <a:rPr lang="fa-IR" sz="2400" kern="1200" dirty="0" smtClean="0">
                <a:solidFill>
                  <a:schemeClr val="tx1"/>
                </a:solidFill>
                <a:ea typeface="+mn-ea"/>
                <a:cs typeface="B Nazanin" pitchFamily="2" charset="-78"/>
              </a:rPr>
              <a:t>پهن و طویل شدن پاها به تدریج با افزایش سن</a:t>
            </a:r>
          </a:p>
          <a:p>
            <a:pPr lvl="4" algn="r" rtl="1">
              <a:buNone/>
            </a:pPr>
            <a:endParaRPr lang="fa-IR" sz="2400" kern="1200" dirty="0" smtClean="0">
              <a:solidFill>
                <a:schemeClr val="tx1"/>
              </a:solidFill>
              <a:ea typeface="+mn-ea"/>
              <a:cs typeface="B Nazanin" pitchFamily="2" charset="-78"/>
            </a:endParaRPr>
          </a:p>
          <a:p>
            <a:pPr lvl="4" algn="r" rtl="1">
              <a:buNone/>
            </a:pPr>
            <a:endParaRPr lang="en-US" sz="2400" kern="1200" dirty="0" smtClean="0">
              <a:solidFill>
                <a:schemeClr val="tx1"/>
              </a:solidFill>
              <a:ea typeface="+mn-ea"/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1676400" y="457200"/>
            <a:ext cx="70199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lvl="1" algn="r" rtl="1">
              <a:defRPr/>
            </a:pPr>
            <a:r>
              <a:rPr lang="ar-SA" sz="3600" b="1" dirty="0" smtClean="0">
                <a:solidFill>
                  <a:srgbClr val="CC6600"/>
                </a:solidFill>
              </a:rPr>
              <a:t>هالوکس والگوس</a:t>
            </a:r>
            <a:r>
              <a:rPr lang="fa-IR" sz="3600" b="1" dirty="0" smtClean="0">
                <a:solidFill>
                  <a:srgbClr val="CC6600"/>
                </a:solidFill>
              </a:rPr>
              <a:t>(بونیون) </a:t>
            </a: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:</a:t>
            </a:r>
            <a:endParaRPr lang="en-US" sz="44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7" name="Picture 6" descr="18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124200"/>
            <a:ext cx="32004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4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1295400"/>
            <a:ext cx="8229600" cy="4525963"/>
          </a:xfrm>
          <a:ln>
            <a:noFill/>
          </a:ln>
        </p:spPr>
        <p:txBody>
          <a:bodyPr/>
          <a:lstStyle/>
          <a:p>
            <a:pPr marL="457200" indent="-457200" algn="r" rtl="1">
              <a:buFont typeface="+mj-lt"/>
              <a:buAutoNum type="arabicPeriod"/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پوششیدن کفش متناسب با  شکل ظاهری پا</a:t>
            </a:r>
          </a:p>
          <a:p>
            <a:pPr marL="457200" indent="-457200" algn="r" rtl="1">
              <a:buFont typeface="+mj-lt"/>
              <a:buAutoNum type="arabicPeriod"/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تزریق کورتون داخل مفصل</a:t>
            </a:r>
          </a:p>
          <a:p>
            <a:pPr marL="457200" indent="-457200" algn="r" rtl="1">
              <a:buFont typeface="+mj-lt"/>
              <a:buAutoNum type="arabicPeriod"/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جهت بهبود عملکرد و شکل ظاهری پا: جراحی</a:t>
            </a:r>
          </a:p>
          <a:p>
            <a:pPr marL="1081088" indent="522288"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برداشتن بونیون و اصلاح امتداد انگشت</a:t>
            </a:r>
          </a:p>
          <a:p>
            <a:pPr marL="0" indent="0" algn="r" rtl="1">
              <a:buNone/>
              <a:defRPr/>
            </a:pPr>
            <a:r>
              <a:rPr lang="fa-IR" sz="2400" b="1" dirty="0" smtClean="0">
                <a:solidFill>
                  <a:schemeClr val="tx1"/>
                </a:solidFill>
              </a:rPr>
              <a:t>عوارض جراحی:</a:t>
            </a:r>
          </a:p>
          <a:p>
            <a:pPr marL="747713" indent="-117475"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محدودیت دامنه حرکتی</a:t>
            </a:r>
          </a:p>
          <a:p>
            <a:pPr marL="747713" indent="-117475"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پارستزی</a:t>
            </a:r>
          </a:p>
          <a:p>
            <a:pPr marL="747713" indent="-117475"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آسیب های تاندونی</a:t>
            </a:r>
          </a:p>
          <a:p>
            <a:pPr marL="747713" indent="-117475">
              <a:defRPr/>
            </a:pPr>
            <a:r>
              <a:rPr lang="fa-IR" sz="2400" dirty="0" smtClean="0">
                <a:solidFill>
                  <a:schemeClr val="tx1"/>
                </a:solidFill>
              </a:rPr>
              <a:t>عود بیماری</a:t>
            </a:r>
          </a:p>
          <a:p>
            <a:pPr marL="0" indent="0" algn="r" rtl="1">
              <a:buNone/>
              <a:defRPr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0" indent="0" algn="r" rtl="1">
              <a:buNone/>
              <a:defRPr/>
            </a:pPr>
            <a:endParaRPr lang="fa-IR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52</a:t>
            </a:fld>
            <a:endParaRPr lang="en-US"/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581400" y="304800"/>
            <a:ext cx="5191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lvl="1"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د</a:t>
            </a:r>
            <a:r>
              <a:rPr lang="ar-SA" sz="3600" b="1" dirty="0" smtClean="0">
                <a:solidFill>
                  <a:srgbClr val="CC6600"/>
                </a:solidFill>
              </a:rPr>
              <a:t>رمان هالوکس والگوس</a:t>
            </a:r>
            <a:r>
              <a:rPr lang="fa-IR" sz="3600" b="1" dirty="0" smtClean="0">
                <a:solidFill>
                  <a:srgbClr val="CC6600"/>
                </a:solidFill>
              </a:rPr>
              <a:t> </a:t>
            </a: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:</a:t>
            </a:r>
            <a:endParaRPr lang="en-US" sz="44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86017" name="Picture 28" descr="186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657600"/>
            <a:ext cx="3273779" cy="2209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3600" b="1" kern="1200" dirty="0" smtClean="0">
                <a:solidFill>
                  <a:srgbClr val="CC6600"/>
                </a:solidFill>
                <a:latin typeface="+mn-lt"/>
                <a:ea typeface="+mn-ea"/>
                <a:cs typeface="+mn-cs"/>
              </a:rPr>
              <a:t>اقدامات پرستاری بعد عمل</a:t>
            </a:r>
            <a:endParaRPr lang="en-US" sz="3600" b="1" kern="1200" dirty="0" smtClean="0">
              <a:solidFill>
                <a:srgbClr val="CC66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5"/>
            <a:ext cx="8229600" cy="3352796"/>
          </a:xfrm>
        </p:spPr>
        <p:txBody>
          <a:bodyPr/>
          <a:lstStyle/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تسکین درد</a:t>
            </a:r>
          </a:p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بالاتر قرار دادن اندام</a:t>
            </a:r>
          </a:p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بررسی </a:t>
            </a:r>
            <a:r>
              <a:rPr lang="en-US" sz="2400" dirty="0" smtClean="0">
                <a:solidFill>
                  <a:schemeClr val="tx1"/>
                </a:solidFill>
              </a:rPr>
              <a:t>NV</a:t>
            </a:r>
            <a:r>
              <a:rPr lang="fa-IR" sz="2400" dirty="0" smtClean="0">
                <a:solidFill>
                  <a:schemeClr val="tx1"/>
                </a:solidFill>
              </a:rPr>
              <a:t>اندام</a:t>
            </a:r>
          </a:p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آموزش ورزش های خم و راست کردن انگشتان</a:t>
            </a:r>
          </a:p>
          <a:p>
            <a:pPr algn="r" rtl="1"/>
            <a:r>
              <a:rPr lang="fa-IR" sz="2400" dirty="0" smtClean="0">
                <a:solidFill>
                  <a:schemeClr val="tx1"/>
                </a:solidFill>
              </a:rPr>
              <a:t>آموزش استفاده از کفش های مناسب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54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609600" y="1219200"/>
            <a:ext cx="7881938" cy="4714875"/>
          </a:xfrm>
          <a:ln>
            <a:noFill/>
          </a:ln>
        </p:spPr>
        <p:txBody>
          <a:bodyPr/>
          <a:lstStyle/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به وضعیتی گفته میشود که در آن قوس کف پا بیش از حد طبیعی زیاد شده است.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و در قسمت جلویی آن تغییر شکلی شبیه به پای اسب ایجادشده است.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علل:</a:t>
            </a:r>
          </a:p>
          <a:p>
            <a:pPr marL="855663" indent="-344488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بیماری شارکوت- موری- توث: بیماری عصبی عضلانی محیطی</a:t>
            </a:r>
          </a:p>
          <a:p>
            <a:pPr marL="855663" indent="-344488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دیابت</a:t>
            </a:r>
          </a:p>
          <a:p>
            <a:pPr marL="855663" indent="-344488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سیفیلیس</a:t>
            </a:r>
          </a:p>
          <a:p>
            <a:pPr marL="855663" indent="-344488" eaLnBrk="1" hangingPunct="1"/>
            <a:endParaRPr lang="fa-IR" sz="2400" kern="1200" dirty="0" smtClean="0">
              <a:cs typeface="B Nazanin" pitchFamily="2" charset="-78"/>
            </a:endParaRPr>
          </a:p>
          <a:p>
            <a:pPr marL="855663" indent="-344488" eaLnBrk="1" hangingPunct="1"/>
            <a:endParaRPr lang="fa-IR" sz="2400" kern="1200" dirty="0" smtClean="0">
              <a:cs typeface="B Nazanin" pitchFamily="2" charset="-78"/>
            </a:endParaRPr>
          </a:p>
          <a:p>
            <a:pPr marL="855663" indent="-801688" defTabSz="341313" eaLnBrk="1" hangingPunct="1">
              <a:buNone/>
            </a:pPr>
            <a:r>
              <a:rPr lang="fa-IR" sz="2400" kern="1200" dirty="0" smtClean="0">
                <a:cs typeface="B Nazanin" pitchFamily="2" charset="-78"/>
              </a:rPr>
              <a:t>شارکو ماری توث </a:t>
            </a:r>
            <a:r>
              <a:rPr lang="en-US" sz="2400" kern="1200" dirty="0" smtClean="0">
                <a:cs typeface="B Nazanin" pitchFamily="2" charset="-78"/>
              </a:rPr>
              <a:t>Charcot </a:t>
            </a:r>
            <a:r>
              <a:rPr lang="en-US" sz="2400" kern="1200" dirty="0" err="1" smtClean="0">
                <a:cs typeface="B Nazanin" pitchFamily="2" charset="-78"/>
              </a:rPr>
              <a:t>marie</a:t>
            </a:r>
            <a:r>
              <a:rPr lang="en-US" sz="2400" kern="1200" dirty="0" smtClean="0">
                <a:cs typeface="B Nazanin" pitchFamily="2" charset="-78"/>
              </a:rPr>
              <a:t> tooth </a:t>
            </a:r>
            <a:r>
              <a:rPr lang="fa-IR" sz="2400" kern="1200" dirty="0" smtClean="0">
                <a:cs typeface="B Nazanin" pitchFamily="2" charset="-78"/>
              </a:rPr>
              <a:t>نوعی بیماری ژنتیکی در اعصاب محیطی است که با تخریب اعصاب موجب ضعف در عضلات قسمت هایی پایینی اندام میشود</a:t>
            </a:r>
            <a:r>
              <a:rPr lang="fa-IR" sz="2400" dirty="0" smtClean="0"/>
              <a:t>.</a:t>
            </a:r>
            <a:endParaRPr lang="fa-IR" sz="2400" kern="1200" dirty="0" smtClean="0"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-457200" y="228600"/>
            <a:ext cx="86201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lvl="1"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پا چنبري:</a:t>
            </a:r>
            <a:endParaRPr lang="en-US" sz="3600" b="1" dirty="0">
              <a:solidFill>
                <a:srgbClr val="CC660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33400" y="11430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7" name="Picture 6" descr="83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048000"/>
            <a:ext cx="2286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55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533400" y="1295400"/>
            <a:ext cx="7881938" cy="4714875"/>
          </a:xfrm>
          <a:ln>
            <a:noFill/>
          </a:ln>
        </p:spPr>
        <p:txBody>
          <a:bodyPr/>
          <a:lstStyle/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ورزش های خم کننده قسمت قدامی پا به طرف بالا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استفاده از بریس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در موارد شدید: آرترودزیس: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خشک کردن مفاصل پا برای شکل دادن مجدد و تثبیت پا</a:t>
            </a: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124200" y="304800"/>
            <a:ext cx="53435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lvl="1"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درمان پا چنبري:</a:t>
            </a:r>
            <a:endParaRPr lang="en-US" sz="3600" b="1" dirty="0">
              <a:solidFill>
                <a:srgbClr val="CC6600"/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66800" y="1295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pic>
        <p:nvPicPr>
          <p:cNvPr id="8" name="Picture 7" descr="836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3581400"/>
            <a:ext cx="3048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56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371600"/>
            <a:ext cx="7881938" cy="4714875"/>
          </a:xfrm>
          <a:ln>
            <a:noFill/>
          </a:ln>
        </p:spPr>
        <p:txBody>
          <a:bodyPr/>
          <a:lstStyle/>
          <a:p>
            <a:pPr marL="457200" indent="-457200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تورم عصب کف پایی میانی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علائم:</a:t>
            </a:r>
          </a:p>
          <a:p>
            <a:pPr marL="1608138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درد </a:t>
            </a:r>
          </a:p>
          <a:p>
            <a:pPr marL="1608138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سوزش کف پا</a:t>
            </a:r>
          </a:p>
          <a:p>
            <a:pPr marL="1608138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شایعترین محل درد:عصب انگشت سوم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علت: </a:t>
            </a: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تغییر در شریان ها سبب ایسکمی عصب می شود</a:t>
            </a:r>
          </a:p>
          <a:p>
            <a:pPr marL="457200" indent="-457200" algn="r" rtl="1" eaLnBrk="1" hangingPunct="1">
              <a:buFontTx/>
              <a:buNone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4267200" y="457200"/>
            <a:ext cx="46577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lvl="1"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نوروم مورتون </a:t>
            </a:r>
            <a:r>
              <a:rPr lang="fa-IR" sz="4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Jadid" pitchFamily="2" charset="-78"/>
              </a:rPr>
              <a:t>:</a:t>
            </a:r>
            <a:endParaRPr lang="en-US" sz="44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Jadid" pitchFamily="2" charset="-78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1676400"/>
            <a:ext cx="7858849" cy="741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fa-IR" sz="28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524000" y="3314319"/>
          <a:ext cx="6096000" cy="229362"/>
        </p:xfrm>
        <a:graphic>
          <a:graphicData uri="http://schemas.openxmlformats.org/drawingml/2006/table">
            <a:tbl>
              <a:tblPr rtl="1"/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 dirty="0"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200" dirty="0"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3619500" y="3314319"/>
          <a:ext cx="1905000" cy="229362"/>
        </p:xfrm>
        <a:graphic>
          <a:graphicData uri="http://schemas.openxmlformats.org/drawingml/2006/table">
            <a:tbl>
              <a:tblPr rtl="1"/>
              <a:tblGrid>
                <a:gridCol w="952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3972" name="Picture 187" descr="190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4267200"/>
            <a:ext cx="2286000" cy="2057400"/>
          </a:xfrm>
          <a:prstGeom prst="rect">
            <a:avLst/>
          </a:prstGeom>
          <a:noFill/>
        </p:spPr>
      </p:pic>
      <p:pic>
        <p:nvPicPr>
          <p:cNvPr id="10" name="Picture 9" descr="190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3581400"/>
            <a:ext cx="2286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57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762000" y="1371600"/>
            <a:ext cx="7881938" cy="4714875"/>
          </a:xfrm>
          <a:ln>
            <a:noFill/>
          </a:ln>
        </p:spPr>
        <p:txBody>
          <a:bodyPr/>
          <a:lstStyle/>
          <a:p>
            <a:pPr marL="457200" indent="-457200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کفش با پنجه پهن و گشاد و با پاشنه کوتاه</a:t>
            </a:r>
          </a:p>
          <a:p>
            <a:pPr marL="457200" indent="-457200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کفی های بخصوصی که زیر پنجه پا قرار گرفته و موجب کاهش فشار وارد شده به پنجه میشوند بپوشید</a:t>
            </a:r>
          </a:p>
          <a:p>
            <a:pPr marL="457200" indent="-457200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مصرف </a:t>
            </a: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  <a:hlinkClick r:id="rId2"/>
              </a:rPr>
              <a:t>داروهای ضد التهاب</a:t>
            </a: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457200" indent="-457200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تزریق موضعی هیدروکورتیزون و داروهای بیحسی</a:t>
            </a:r>
          </a:p>
          <a:p>
            <a:pPr marL="457200" indent="-457200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درمان جراحی: برداشتن نوروم </a:t>
            </a: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4038600" y="381000"/>
            <a:ext cx="45815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lvl="1"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درمان نوروم مورتون :</a:t>
            </a:r>
            <a:endParaRPr lang="en-US" sz="3600" b="1" dirty="0">
              <a:solidFill>
                <a:srgbClr val="CC6600"/>
              </a:solidFill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352800" y="5334000"/>
          <a:ext cx="6096000" cy="267081"/>
        </p:xfrm>
        <a:graphic>
          <a:graphicData uri="http://schemas.openxmlformats.org/drawingml/2006/table">
            <a:tbl>
              <a:tblPr rtl="1"/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708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5105400" y="5486400"/>
          <a:ext cx="1905000" cy="229362"/>
        </p:xfrm>
        <a:graphic>
          <a:graphicData uri="http://schemas.openxmlformats.org/drawingml/2006/table">
            <a:tbl>
              <a:tblPr rtl="1"/>
              <a:tblGrid>
                <a:gridCol w="952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latin typeface="Times New Roman"/>
                        <a:ea typeface="Times New Roman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3971" name="Picture 188" descr="190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581400"/>
            <a:ext cx="2667000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58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295400"/>
            <a:ext cx="7881938" cy="5562600"/>
          </a:xfrm>
          <a:ln>
            <a:noFill/>
          </a:ln>
        </p:spPr>
        <p:txBody>
          <a:bodyPr/>
          <a:lstStyle/>
          <a:p>
            <a:pPr marL="0" indent="0" algn="r" rtl="1">
              <a:buNone/>
              <a:defRPr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قوس طولی کف پا کاهش می یابد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علت: </a:t>
            </a:r>
          </a:p>
          <a:p>
            <a:pPr marL="1262063" indent="-347663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کفش نامناسب،</a:t>
            </a:r>
          </a:p>
          <a:p>
            <a:pPr marL="1262063" indent="-347663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 ناهنجاری مادرزادی، </a:t>
            </a:r>
          </a:p>
          <a:p>
            <a:pPr marL="1262063" indent="-347663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صدمات استخوان و لیگامانها، </a:t>
            </a:r>
          </a:p>
          <a:p>
            <a:pPr marL="1262063" indent="-347663" algn="r" rtl="1" eaLnBrk="1" hangingPunct="1">
              <a:buFontTx/>
              <a:buNone/>
            </a:pPr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وزن بیش از حد </a:t>
            </a:r>
          </a:p>
          <a:p>
            <a:pPr marL="457200" indent="-457200" algn="r" rtl="1" eaLnBrk="1" hangingPunct="1">
              <a:buFontTx/>
              <a:buNone/>
            </a:pPr>
            <a:r>
              <a:rPr lang="fa-IR" sz="2400" b="1" kern="1200" dirty="0" smtClean="0">
                <a:solidFill>
                  <a:schemeClr val="tx1"/>
                </a:solidFill>
                <a:cs typeface="B Nazanin" pitchFamily="2" charset="-78"/>
              </a:rPr>
              <a:t>علائم:</a:t>
            </a:r>
          </a:p>
          <a:p>
            <a:pPr marL="4572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احساس سوزش</a:t>
            </a:r>
          </a:p>
          <a:p>
            <a:pPr marL="4572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خستگی </a:t>
            </a:r>
          </a:p>
          <a:p>
            <a:pPr marL="4572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ادم</a:t>
            </a:r>
          </a:p>
          <a:p>
            <a:pPr marL="4572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درد پاها</a:t>
            </a:r>
          </a:p>
          <a:p>
            <a:pPr marL="4572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راه رفتن نابهنجار</a:t>
            </a:r>
          </a:p>
          <a:p>
            <a:pPr marL="0" indent="0" algn="r" rtl="1">
              <a:buFont typeface="Wingdings" pitchFamily="2" charset="2"/>
              <a:buNone/>
              <a:defRPr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3505200" y="533400"/>
            <a:ext cx="51149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>
                <a:solidFill>
                  <a:srgbClr val="CC6600"/>
                </a:solidFill>
              </a:rPr>
              <a:t>صافی کف </a:t>
            </a:r>
            <a:r>
              <a:rPr lang="fa-IR" sz="3600" b="1" dirty="0" smtClean="0">
                <a:solidFill>
                  <a:srgbClr val="CC6600"/>
                </a:solidFill>
              </a:rPr>
              <a:t>پا:</a:t>
            </a:r>
            <a:endParaRPr lang="en-US" sz="3600" b="1" dirty="0">
              <a:solidFill>
                <a:srgbClr val="CC66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52400" y="2362200"/>
          <a:ext cx="3657600" cy="404622"/>
        </p:xfrm>
        <a:graphic>
          <a:graphicData uri="http://schemas.openxmlformats.org/drawingml/2006/table">
            <a:tbl>
              <a:tblPr rtl="1"/>
              <a:tblGrid>
                <a:gridCol w="365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200" dirty="0">
                          <a:latin typeface="Calibri"/>
                          <a:ea typeface="Times New Roman"/>
                          <a:cs typeface="Times New Roman"/>
                        </a:rPr>
                        <a:t>      </a:t>
                      </a:r>
                      <a:br>
                        <a:rPr lang="fa-IR" sz="1200" dirty="0">
                          <a:latin typeface="Calibri"/>
                          <a:ea typeface="Times New Roman"/>
                          <a:cs typeface="Times New Roman"/>
                        </a:rPr>
                      </a:br>
                      <a:r>
                        <a:rPr lang="fa-IR" sz="10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      قوس کف پای زیاد</a:t>
                      </a:r>
                      <a:r>
                        <a:rPr lang="fa-IR" sz="1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    </a:t>
                      </a:r>
                      <a:r>
                        <a:rPr lang="fa-IR" sz="10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قوس کف پای طبیعی</a:t>
                      </a:r>
                      <a:r>
                        <a:rPr lang="fa-IR" sz="1000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      </a:t>
                      </a:r>
                      <a:r>
                        <a:rPr lang="fa-IR" sz="1000" b="1" dirty="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کف پای صاف</a:t>
                      </a:r>
                      <a:endParaRPr lang="en-US" sz="11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8193" name="Picture 51" descr="171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457200"/>
            <a:ext cx="2857500" cy="1781175"/>
          </a:xfrm>
          <a:prstGeom prst="rect">
            <a:avLst/>
          </a:prstGeom>
          <a:noFill/>
        </p:spPr>
      </p:pic>
      <p:pic>
        <p:nvPicPr>
          <p:cNvPr id="8" name="Picture 7" descr="171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505200"/>
            <a:ext cx="25908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77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77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77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77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1776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1776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1776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776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1776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1776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9BDC29-DB4C-4FD0-A96F-3D38D6B30852}" type="slidenum">
              <a:rPr lang="fa-IR" smtClean="0"/>
              <a:pPr>
                <a:defRPr/>
              </a:pPr>
              <a:t>59</a:t>
            </a:fld>
            <a:endParaRPr lang="en-US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2590800" y="1600200"/>
            <a:ext cx="5824538" cy="2133600"/>
          </a:xfrm>
          <a:ln>
            <a:noFill/>
          </a:ln>
        </p:spPr>
        <p:txBody>
          <a:bodyPr/>
          <a:lstStyle/>
          <a:p>
            <a:pPr marL="4572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ورزش جهت بهبود از تقویت عضلات، </a:t>
            </a:r>
          </a:p>
          <a:p>
            <a:pPr marL="4572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تصحیح شیوه راه رفتن، </a:t>
            </a:r>
          </a:p>
          <a:p>
            <a:pPr marL="457200" indent="-457200" eaLnBrk="1" hangingPunct="1"/>
            <a:r>
              <a:rPr lang="fa-IR" sz="2400" kern="1200" dirty="0" smtClean="0">
                <a:solidFill>
                  <a:schemeClr val="tx1"/>
                </a:solidFill>
                <a:cs typeface="B Nazanin" pitchFamily="2" charset="-78"/>
              </a:rPr>
              <a:t>وسایل کمک کننده </a:t>
            </a:r>
          </a:p>
          <a:p>
            <a:pPr marL="0" indent="0" algn="r" rtl="1">
              <a:buFont typeface="Wingdings" pitchFamily="2" charset="2"/>
              <a:buNone/>
              <a:defRPr/>
            </a:pPr>
            <a:endParaRPr lang="fa-IR" sz="2400" kern="1200" dirty="0" smtClean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9027" name="Rectangle 3"/>
          <p:cNvSpPr>
            <a:spLocks noChangeArrowheads="1"/>
          </p:cNvSpPr>
          <p:nvPr/>
        </p:nvSpPr>
        <p:spPr bwMode="auto">
          <a:xfrm>
            <a:off x="1752600" y="762000"/>
            <a:ext cx="64103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rtl="1">
              <a:defRPr/>
            </a:pPr>
            <a:r>
              <a:rPr lang="fa-IR" sz="3600" b="1" dirty="0" smtClean="0">
                <a:solidFill>
                  <a:srgbClr val="CC6600"/>
                </a:solidFill>
              </a:rPr>
              <a:t>درمان</a:t>
            </a:r>
            <a:r>
              <a:rPr lang="fa-IR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fa-IR" sz="3600" b="1" dirty="0" smtClean="0">
                <a:solidFill>
                  <a:srgbClr val="CC6600"/>
                </a:solidFill>
              </a:rPr>
              <a:t>صافی </a:t>
            </a:r>
            <a:r>
              <a:rPr lang="fa-IR" sz="3600" b="1" dirty="0">
                <a:solidFill>
                  <a:srgbClr val="CC6600"/>
                </a:solidFill>
              </a:rPr>
              <a:t>کف </a:t>
            </a:r>
            <a:r>
              <a:rPr lang="fa-IR" sz="3600" b="1" dirty="0" smtClean="0">
                <a:solidFill>
                  <a:srgbClr val="CC6600"/>
                </a:solidFill>
              </a:rPr>
              <a:t>پا:</a:t>
            </a:r>
            <a:endParaRPr lang="en-US" sz="3600" b="1" dirty="0">
              <a:solidFill>
                <a:srgbClr val="CC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صفرا">
  <a:themeElements>
    <a:clrScheme name="صفرا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صفرا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صفرا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صفرا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صفرا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صفرا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صفرا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صفرا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صفرا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صفرا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صفرا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صفرا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صفرا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صفرا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2889</TotalTime>
  <Words>1737</Words>
  <Application>Microsoft Office PowerPoint</Application>
  <PresentationFormat>On-screen Show (4:3)</PresentationFormat>
  <Paragraphs>657</Paragraphs>
  <Slides>59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7" baseType="lpstr">
      <vt:lpstr>Arial</vt:lpstr>
      <vt:lpstr>B Jadid</vt:lpstr>
      <vt:lpstr>B Nazanin</vt:lpstr>
      <vt:lpstr>Calibri</vt:lpstr>
      <vt:lpstr>Georgia</vt:lpstr>
      <vt:lpstr>Times New Roman</vt:lpstr>
      <vt:lpstr>Wingdings</vt:lpstr>
      <vt:lpstr>صفرا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انجام تست های تشخیصی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بیماریهای شایع اندام فوقانی </vt:lpstr>
      <vt:lpstr>بورسیت</vt:lpstr>
      <vt:lpstr>PowerPoint Presentation</vt:lpstr>
      <vt:lpstr>PowerPoint Presentation</vt:lpstr>
      <vt:lpstr>علت بورسیت</vt:lpstr>
      <vt:lpstr>درمان بورسیت</vt:lpstr>
      <vt:lpstr>تکه های آزاد داخل مفصل</vt:lpstr>
      <vt:lpstr>Loose bodies تکه های آزاد داخل مفصلی</vt:lpstr>
      <vt:lpstr>PowerPoint Presentation</vt:lpstr>
      <vt:lpstr>درمان تکه های آزاد داخل مفصلی: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درمان کونتراکسیون دوپوئیتران : </vt:lpstr>
      <vt:lpstr>بیماریهای شایع اندام تحتانی </vt:lpstr>
      <vt:lpstr>التهاب فاشیای کف پا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اقدامات پرستاری بعد عمل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Computer_Ehsan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Ehsan Khandan</dc:creator>
  <cp:lastModifiedBy>Windows User</cp:lastModifiedBy>
  <cp:revision>161</cp:revision>
  <dcterms:created xsi:type="dcterms:W3CDTF">2013-05-10T15:58:35Z</dcterms:created>
  <dcterms:modified xsi:type="dcterms:W3CDTF">2020-02-16T00:38:49Z</dcterms:modified>
</cp:coreProperties>
</file>