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handoutMasterIdLst>
    <p:handoutMasterId r:id="rId24"/>
  </p:handoutMasterIdLst>
  <p:sldIdLst>
    <p:sldId id="309" r:id="rId2"/>
    <p:sldId id="301" r:id="rId3"/>
    <p:sldId id="277" r:id="rId4"/>
    <p:sldId id="303" r:id="rId5"/>
    <p:sldId id="291" r:id="rId6"/>
    <p:sldId id="292" r:id="rId7"/>
    <p:sldId id="279" r:id="rId8"/>
    <p:sldId id="280" r:id="rId9"/>
    <p:sldId id="281" r:id="rId10"/>
    <p:sldId id="282" r:id="rId11"/>
    <p:sldId id="284" r:id="rId12"/>
    <p:sldId id="285" r:id="rId13"/>
    <p:sldId id="286" r:id="rId14"/>
    <p:sldId id="287" r:id="rId15"/>
    <p:sldId id="304" r:id="rId16"/>
    <p:sldId id="308" r:id="rId17"/>
    <p:sldId id="288" r:id="rId18"/>
    <p:sldId id="300" r:id="rId19"/>
    <p:sldId id="289" r:id="rId20"/>
    <p:sldId id="305" r:id="rId21"/>
    <p:sldId id="307" r:id="rId22"/>
    <p:sldId id="30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18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FD0AC69-63F5-4238-90AC-F1390121E24F}" type="datetimeFigureOut">
              <a:rPr lang="en-US" smtClean="0"/>
              <a:pPr/>
              <a:t>4/27/2020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56E2CBD-0682-4024-AB40-80C52EC5C5E6}" type="slidenum">
              <a:rPr lang="en-US" smtClean="0"/>
              <a:pPr/>
              <a:t>‹#›</a:t>
            </a:fld>
            <a:endParaRPr lang="en-US"/>
          </a:p>
        </p:txBody>
      </p:sp>
    </p:spTree>
    <p:extLst>
      <p:ext uri="{BB962C8B-B14F-4D97-AF65-F5344CB8AC3E}">
        <p14:creationId xmlns:p14="http://schemas.microsoft.com/office/powerpoint/2010/main" val="178241418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2289122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cs typeface="B Titr" pitchFamily="2" charset="-78"/>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B Zar"/>
                <a:cs typeface="B Lotus" pitchFamily="2" charset="-78"/>
              </a:defRPr>
            </a:lvl1pPr>
            <a:lvl2pPr>
              <a:defRPr>
                <a:latin typeface="B Zar"/>
                <a:cs typeface="B Lotus" pitchFamily="2" charset="-78"/>
              </a:defRPr>
            </a:lvl2pPr>
            <a:lvl3pPr>
              <a:defRPr>
                <a:latin typeface="B Zar"/>
                <a:cs typeface="B Lotus" pitchFamily="2" charset="-78"/>
              </a:defRPr>
            </a:lvl3pPr>
            <a:lvl4pPr>
              <a:defRPr>
                <a:latin typeface="B Zar"/>
                <a:cs typeface="B Lotus" pitchFamily="2" charset="-78"/>
              </a:defRPr>
            </a:lvl4pPr>
            <a:lvl5pPr>
              <a:defRPr>
                <a:latin typeface="B Zar"/>
                <a:cs typeface="B Lotus" pitchFamily="2" charset="-7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1378633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2776881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89B90AF-54DB-4CA9-929B-6B120B51A33B}" type="datetimeFigureOut">
              <a:rPr lang="en-US" smtClean="0"/>
              <a:pPr/>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3699303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89B90AF-54DB-4CA9-929B-6B120B51A33B}" type="datetimeFigureOut">
              <a:rPr lang="en-US" smtClean="0"/>
              <a:pPr/>
              <a:t>4/27/2020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2233251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9B90AF-54DB-4CA9-929B-6B120B51A33B}" type="datetimeFigureOut">
              <a:rPr lang="en-US" smtClean="0"/>
              <a:pPr/>
              <a:t>4/27/2020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474460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9B90AF-54DB-4CA9-929B-6B120B51A33B}" type="datetimeFigureOut">
              <a:rPr lang="en-US" smtClean="0"/>
              <a:pPr/>
              <a:t>4/27/2020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3463071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9B90AF-54DB-4CA9-929B-6B120B51A33B}" type="datetimeFigureOut">
              <a:rPr lang="en-US" smtClean="0"/>
              <a:pPr/>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2462382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9B90AF-54DB-4CA9-929B-6B120B51A33B}" type="datetimeFigureOut">
              <a:rPr lang="en-US" smtClean="0"/>
              <a:pPr/>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2807840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1946677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37782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3842285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104838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40675881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2786126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9B90AF-54DB-4CA9-929B-6B120B51A33B}"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B44ED8-06B1-4BA1-A9BC-9D589E314D6A}" type="slidenum">
              <a:rPr lang="en-US" smtClean="0"/>
              <a:pPr/>
              <a:t>‹#›</a:t>
            </a:fld>
            <a:endParaRPr lang="en-US"/>
          </a:p>
        </p:txBody>
      </p:sp>
    </p:spTree>
    <p:extLst>
      <p:ext uri="{BB962C8B-B14F-4D97-AF65-F5344CB8AC3E}">
        <p14:creationId xmlns:p14="http://schemas.microsoft.com/office/powerpoint/2010/main" val="3056662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89B90AF-54DB-4CA9-929B-6B120B51A33B}" type="datetimeFigureOut">
              <a:rPr lang="en-US" smtClean="0"/>
              <a:pPr/>
              <a:t>4/27/2020</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9BB44ED8-06B1-4BA1-A9BC-9D589E314D6A}" type="slidenum">
              <a:rPr lang="en-US" smtClean="0"/>
              <a:pPr/>
              <a:t>‹#›</a:t>
            </a:fld>
            <a:endParaRPr lang="en-US"/>
          </a:p>
        </p:txBody>
      </p:sp>
    </p:spTree>
    <p:extLst>
      <p:ext uri="{BB962C8B-B14F-4D97-AF65-F5344CB8AC3E}">
        <p14:creationId xmlns:p14="http://schemas.microsoft.com/office/powerpoint/2010/main" val="137974735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bmi-calculator.net/bmr-calculator/"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221134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solidFill>
                  <a:srgbClr val="FF0000"/>
                </a:solidFill>
                <a:latin typeface="Arial" pitchFamily="34" charset="0"/>
                <a:cs typeface="B Titr" pitchFamily="2" charset="-78"/>
              </a:rPr>
              <a:t>اصول تنظیم رژیم های غذایی</a:t>
            </a:r>
            <a:endParaRPr lang="en-US" dirty="0">
              <a:latin typeface="Arial" pitchFamily="34" charset="0"/>
              <a:cs typeface="B Tit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914729" cy="1320800"/>
          </a:xfrm>
        </p:spPr>
        <p:txBody>
          <a:bodyPr>
            <a:normAutofit/>
          </a:bodyPr>
          <a:lstStyle/>
          <a:p>
            <a:pPr algn="ctr"/>
            <a:r>
              <a:rPr lang="fa-IR" dirty="0" smtClean="0">
                <a:solidFill>
                  <a:srgbClr val="FF0000"/>
                </a:solidFill>
                <a:latin typeface="Arial" pitchFamily="34" charset="0"/>
              </a:rPr>
              <a:t>اصول تنظیم رژیم های غذایی در افراد نرمال و در دوره های مختلف زندگی</a:t>
            </a:r>
            <a:endParaRPr lang="en-US" dirty="0">
              <a:solidFill>
                <a:srgbClr val="FF0000"/>
              </a:solidFill>
              <a:latin typeface="Arial" pitchFamily="34" charset="0"/>
            </a:endParaRPr>
          </a:p>
        </p:txBody>
      </p:sp>
      <p:sp>
        <p:nvSpPr>
          <p:cNvPr id="3" name="Content Placeholder 2"/>
          <p:cNvSpPr>
            <a:spLocks noGrp="1"/>
          </p:cNvSpPr>
          <p:nvPr>
            <p:ph idx="1"/>
          </p:nvPr>
        </p:nvSpPr>
        <p:spPr/>
        <p:txBody>
          <a:bodyPr/>
          <a:lstStyle/>
          <a:p>
            <a:endParaRPr lang="fa-IR" dirty="0" smtClean="0"/>
          </a:p>
          <a:p>
            <a:pPr algn="r" rtl="1"/>
            <a:r>
              <a:rPr lang="fa-IR" dirty="0" smtClean="0"/>
              <a:t>محاسبه ی کالری مورد نیاز بر اساس سن جنس و جثه</a:t>
            </a:r>
          </a:p>
          <a:p>
            <a:pPr algn="r" rtl="1"/>
            <a:r>
              <a:rPr lang="fa-IR" dirty="0" smtClean="0"/>
              <a:t>ضریب فعالیت بدنی</a:t>
            </a:r>
          </a:p>
          <a:p>
            <a:pPr algn="r" rtl="1"/>
            <a:r>
              <a:rPr lang="fa-IR" dirty="0" smtClean="0"/>
              <a:t>اضافه کردن میزان کالری مورد نیاز برای شرائط خاص</a:t>
            </a:r>
          </a:p>
          <a:p>
            <a:pPr algn="r" rtl="1"/>
            <a:r>
              <a:rPr lang="fa-IR" dirty="0" smtClean="0"/>
              <a:t>بارداری</a:t>
            </a:r>
          </a:p>
          <a:p>
            <a:pPr algn="r" rtl="1"/>
            <a:r>
              <a:rPr lang="fa-IR" dirty="0" smtClean="0"/>
              <a:t>شیردهی</a:t>
            </a:r>
          </a:p>
          <a:p>
            <a:pPr algn="r" rtl="1"/>
            <a:r>
              <a:rPr lang="fa-IR" dirty="0" smtClean="0"/>
              <a:t>عفونت</a:t>
            </a:r>
          </a:p>
          <a:p>
            <a:pPr algn="r" rtl="1"/>
            <a:endParaRPr lang="fa-IR"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609598" y="2160590"/>
            <a:ext cx="7994849" cy="3880773"/>
          </a:xfrm>
        </p:spPr>
        <p:txBody>
          <a:bodyPr>
            <a:normAutofit/>
          </a:bodyPr>
          <a:lstStyle/>
          <a:p>
            <a:pPr algn="r" rtl="1"/>
            <a:r>
              <a:rPr lang="fa-IR" dirty="0" smtClean="0"/>
              <a:t>محاسبه ی متابولیسم پایه</a:t>
            </a:r>
            <a:endParaRPr lang="en-US" dirty="0" smtClean="0"/>
          </a:p>
          <a:p>
            <a:pPr algn="r" rtl="1"/>
            <a:r>
              <a:rPr lang="fa-IR" dirty="0" smtClean="0"/>
              <a:t>  </a:t>
            </a:r>
            <a:r>
              <a:rPr lang="en-US" sz="2800" dirty="0" smtClean="0"/>
              <a:t>REE  =   655  +   9.56W +  1.85H  -  4.68A</a:t>
            </a:r>
            <a:r>
              <a:rPr lang="fa-IR" sz="2800" dirty="0" smtClean="0"/>
              <a:t>  زنان</a:t>
            </a:r>
            <a:endParaRPr lang="en-US" sz="2800" dirty="0" smtClean="0"/>
          </a:p>
          <a:p>
            <a:pPr algn="r" rtl="1"/>
            <a:r>
              <a:rPr lang="en-US" sz="2800" dirty="0" smtClean="0"/>
              <a:t>REE  =  655  +  13.75W  +   5H  -   6.78 A</a:t>
            </a:r>
            <a:r>
              <a:rPr lang="fa-IR" sz="2800" dirty="0" smtClean="0"/>
              <a:t>  مردان</a:t>
            </a:r>
            <a:endParaRPr lang="en-US" sz="2800" dirty="0" smtClean="0"/>
          </a:p>
          <a:p>
            <a:pPr algn="r" rtl="1"/>
            <a:r>
              <a:rPr lang="en-US" sz="2000" dirty="0" smtClean="0"/>
              <a:t>A=age</a:t>
            </a:r>
          </a:p>
          <a:p>
            <a:pPr algn="r" rtl="1"/>
            <a:r>
              <a:rPr lang="en-US" sz="2000" dirty="0" smtClean="0"/>
              <a:t>W=weight (Kg)</a:t>
            </a:r>
          </a:p>
          <a:p>
            <a:pPr algn="r" rtl="1"/>
            <a:r>
              <a:rPr lang="en-US" sz="2000" dirty="0" smtClean="0"/>
              <a:t>H=height (cm)</a:t>
            </a:r>
          </a:p>
          <a:p>
            <a:r>
              <a:rPr lang="fa-IR" dirty="0" smtClean="0"/>
              <a:t>ضریب  در جراحی جزئی: </a:t>
            </a:r>
            <a:r>
              <a:rPr lang="fa-IR" dirty="0"/>
              <a:t>1/2- صدمات استخوانی: </a:t>
            </a:r>
            <a:r>
              <a:rPr lang="fa-IR" dirty="0" smtClean="0"/>
              <a:t>1/3  - </a:t>
            </a:r>
            <a:r>
              <a:rPr lang="fa-IR" dirty="0"/>
              <a:t>آسیب سر: </a:t>
            </a:r>
            <a:r>
              <a:rPr lang="fa-IR" dirty="0" smtClean="0"/>
              <a:t>1/4- عفونت خون: 1/6-1/9</a:t>
            </a:r>
            <a:r>
              <a:rPr lang="fa-IR" dirty="0"/>
              <a:t> </a:t>
            </a:r>
            <a:r>
              <a:rPr lang="fa-IR" dirty="0" smtClean="0"/>
              <a:t>و سوختگی شدید: 2/1</a:t>
            </a:r>
            <a:endParaRPr lang="en-US" dirty="0" smtClean="0"/>
          </a:p>
          <a:p>
            <a:pPr algn="r" rtl="1"/>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Harris Benedict Formula</a:t>
            </a:r>
            <a:r>
              <a:rPr lang="en-US" dirty="0" smtClean="0"/>
              <a:t> </a:t>
            </a:r>
            <a:endParaRPr lang="en-US" dirty="0"/>
          </a:p>
        </p:txBody>
      </p:sp>
      <p:sp>
        <p:nvSpPr>
          <p:cNvPr id="3" name="Content Placeholder 2"/>
          <p:cNvSpPr>
            <a:spLocks noGrp="1"/>
          </p:cNvSpPr>
          <p:nvPr>
            <p:ph idx="1"/>
          </p:nvPr>
        </p:nvSpPr>
        <p:spPr>
          <a:xfrm>
            <a:off x="609598" y="1628800"/>
            <a:ext cx="7418785" cy="4384829"/>
          </a:xfrm>
        </p:spPr>
        <p:txBody>
          <a:bodyPr>
            <a:noAutofit/>
          </a:bodyPr>
          <a:lstStyle/>
          <a:p>
            <a:pPr algn="l" rtl="0"/>
            <a:r>
              <a:rPr lang="en-US" sz="2000" dirty="0" smtClean="0"/>
              <a:t>To determine your total daily calorie needs, multiply your </a:t>
            </a:r>
            <a:r>
              <a:rPr lang="en-US" sz="2000" dirty="0" smtClean="0">
                <a:hlinkClick r:id="rId2" tooltip="BMR Calculator"/>
              </a:rPr>
              <a:t>BMR</a:t>
            </a:r>
            <a:r>
              <a:rPr lang="en-US" sz="2000" dirty="0" smtClean="0"/>
              <a:t> by the appropriate activity factor, as follows:</a:t>
            </a:r>
          </a:p>
          <a:p>
            <a:pPr algn="l" rtl="0"/>
            <a:r>
              <a:rPr lang="en-US" sz="2000" dirty="0" smtClean="0"/>
              <a:t>If you are </a:t>
            </a:r>
            <a:r>
              <a:rPr lang="en-US" sz="2000" dirty="0" smtClean="0">
                <a:solidFill>
                  <a:srgbClr val="FF0000"/>
                </a:solidFill>
              </a:rPr>
              <a:t>sedentary</a:t>
            </a:r>
            <a:r>
              <a:rPr lang="en-US" sz="2000" dirty="0" smtClean="0"/>
              <a:t> (little or no exercise) : Calorie-Calculation = BMR x </a:t>
            </a:r>
            <a:r>
              <a:rPr lang="en-US" sz="2000" dirty="0" smtClean="0">
                <a:solidFill>
                  <a:srgbClr val="FF0000"/>
                </a:solidFill>
              </a:rPr>
              <a:t>1.2</a:t>
            </a:r>
          </a:p>
          <a:p>
            <a:pPr algn="l" rtl="0"/>
            <a:r>
              <a:rPr lang="en-US" sz="2000" dirty="0" smtClean="0"/>
              <a:t>If you are </a:t>
            </a:r>
            <a:r>
              <a:rPr lang="en-US" sz="2000" dirty="0" smtClean="0">
                <a:solidFill>
                  <a:srgbClr val="FF0000"/>
                </a:solidFill>
              </a:rPr>
              <a:t>lightly active </a:t>
            </a:r>
            <a:r>
              <a:rPr lang="en-US" sz="2000" dirty="0" smtClean="0"/>
              <a:t>(light exercise/sports 1-3 days/week) : Calorie-Calculation = BMR x </a:t>
            </a:r>
            <a:r>
              <a:rPr lang="en-US" sz="2000" dirty="0" smtClean="0">
                <a:solidFill>
                  <a:srgbClr val="FF0000"/>
                </a:solidFill>
              </a:rPr>
              <a:t>1.375</a:t>
            </a:r>
          </a:p>
          <a:p>
            <a:pPr algn="l" rtl="0"/>
            <a:r>
              <a:rPr lang="en-US" sz="2000" dirty="0" smtClean="0"/>
              <a:t>If you are </a:t>
            </a:r>
            <a:r>
              <a:rPr lang="en-US" sz="2000" dirty="0" err="1" smtClean="0">
                <a:solidFill>
                  <a:srgbClr val="FF0000"/>
                </a:solidFill>
              </a:rPr>
              <a:t>moderatetely</a:t>
            </a:r>
            <a:r>
              <a:rPr lang="en-US" sz="2000" dirty="0" smtClean="0">
                <a:solidFill>
                  <a:srgbClr val="FF0000"/>
                </a:solidFill>
              </a:rPr>
              <a:t> active </a:t>
            </a:r>
            <a:r>
              <a:rPr lang="en-US" sz="2000" dirty="0" smtClean="0"/>
              <a:t>(moderate exercise/sports 3-5 days/week) : Calorie-Calculation = BMR x </a:t>
            </a:r>
            <a:r>
              <a:rPr lang="en-US" sz="2000" dirty="0" smtClean="0">
                <a:solidFill>
                  <a:srgbClr val="FF0000"/>
                </a:solidFill>
              </a:rPr>
              <a:t>1.55</a:t>
            </a:r>
          </a:p>
          <a:p>
            <a:pPr algn="l" rtl="0"/>
            <a:r>
              <a:rPr lang="en-US" sz="2000" dirty="0" smtClean="0"/>
              <a:t>If you are </a:t>
            </a:r>
            <a:r>
              <a:rPr lang="en-US" sz="2000" dirty="0" smtClean="0">
                <a:solidFill>
                  <a:srgbClr val="FF0000"/>
                </a:solidFill>
              </a:rPr>
              <a:t>very active </a:t>
            </a:r>
            <a:r>
              <a:rPr lang="en-US" sz="2000" dirty="0" smtClean="0"/>
              <a:t>(hard exercise/sports 6-7 days a week) : Calorie-Calculation = BMR x </a:t>
            </a:r>
            <a:r>
              <a:rPr lang="en-US" sz="2000" dirty="0" smtClean="0">
                <a:solidFill>
                  <a:srgbClr val="FF0000"/>
                </a:solidFill>
              </a:rPr>
              <a:t>1.725</a:t>
            </a:r>
          </a:p>
          <a:p>
            <a:pPr algn="l" rtl="0"/>
            <a:r>
              <a:rPr lang="en-US" sz="2000" dirty="0" smtClean="0"/>
              <a:t>If you are </a:t>
            </a:r>
            <a:r>
              <a:rPr lang="en-US" sz="2000" dirty="0" smtClean="0">
                <a:solidFill>
                  <a:srgbClr val="FF0000"/>
                </a:solidFill>
              </a:rPr>
              <a:t>extra active </a:t>
            </a:r>
            <a:r>
              <a:rPr lang="en-US" sz="2000" dirty="0" smtClean="0"/>
              <a:t>(very hard exercise/sports &amp; physical job or 2x training) : Calorie-Calculation = BMR x </a:t>
            </a:r>
            <a:r>
              <a:rPr lang="en-US" sz="2000" dirty="0" smtClean="0">
                <a:solidFill>
                  <a:srgbClr val="FF0000"/>
                </a:solidFill>
              </a:rPr>
              <a:t>1.9</a:t>
            </a:r>
          </a:p>
          <a:p>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04665"/>
            <a:ext cx="6347714" cy="2808312"/>
          </a:xfrm>
        </p:spPr>
        <p:txBody>
          <a:bodyPr>
            <a:normAutofit/>
          </a:bodyPr>
          <a:lstStyle/>
          <a:p>
            <a:pPr algn="l" rtl="0"/>
            <a:r>
              <a:rPr lang="en-US" dirty="0" smtClean="0"/>
              <a:t>This is the total number of calories you need in order to </a:t>
            </a:r>
            <a:r>
              <a:rPr lang="en-US" b="1" dirty="0" smtClean="0"/>
              <a:t>maintain</a:t>
            </a:r>
            <a:r>
              <a:rPr lang="en-US" dirty="0" smtClean="0"/>
              <a:t> your current weight.</a:t>
            </a:r>
          </a:p>
          <a:p>
            <a:pPr algn="l" rtl="0"/>
            <a:r>
              <a:rPr lang="en-US" dirty="0" smtClean="0"/>
              <a:t>Once you know the number of calories needed to maintain your weight, you can easily calculate the number of calories you need to eat in order to gain or lose weight OR physical activity</a:t>
            </a:r>
            <a:br>
              <a:rPr lang="en-US" dirty="0" smtClean="0"/>
            </a:br>
            <a:endParaRPr lang="en-US" dirty="0" smtClean="0"/>
          </a:p>
          <a:p>
            <a:endParaRPr lang="en-US" dirty="0"/>
          </a:p>
        </p:txBody>
      </p:sp>
      <p:pic>
        <p:nvPicPr>
          <p:cNvPr id="7" name="Picture 6"/>
          <p:cNvPicPr>
            <a:picLocks noChangeAspect="1"/>
          </p:cNvPicPr>
          <p:nvPr/>
        </p:nvPicPr>
        <p:blipFill>
          <a:blip r:embed="rId2"/>
          <a:stretch>
            <a:fillRect/>
          </a:stretch>
        </p:blipFill>
        <p:spPr>
          <a:xfrm>
            <a:off x="1979712" y="2492896"/>
            <a:ext cx="4292015" cy="429201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er\Documents\Zohreh\nmh\Healthy_Food_Rainbow_by_coconut_lane.jpg"/>
          <p:cNvPicPr>
            <a:picLocks noChangeAspect="1" noChangeArrowheads="1"/>
          </p:cNvPicPr>
          <p:nvPr/>
        </p:nvPicPr>
        <p:blipFill>
          <a:blip r:embed="rId2"/>
          <a:srcRect/>
          <a:stretch>
            <a:fillRect/>
          </a:stretch>
        </p:blipFill>
        <p:spPr bwMode="auto">
          <a:xfrm>
            <a:off x="1905000" y="0"/>
            <a:ext cx="5299075" cy="6858000"/>
          </a:xfrm>
          <a:prstGeom prst="rect">
            <a:avLst/>
          </a:prstGeom>
          <a:noFill/>
          <a:ln w="9525">
            <a:noFill/>
            <a:miter lim="800000"/>
            <a:headEnd/>
            <a:tailEnd/>
          </a:ln>
        </p:spPr>
      </p:pic>
      <p:sp>
        <p:nvSpPr>
          <p:cNvPr id="5" name="Rectangle 4"/>
          <p:cNvSpPr/>
          <p:nvPr/>
        </p:nvSpPr>
        <p:spPr>
          <a:xfrm>
            <a:off x="152400" y="128588"/>
            <a:ext cx="8763000" cy="862012"/>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spAutoFit/>
          </a:bodyPr>
          <a:lstStyle/>
          <a:p>
            <a:pPr algn="ctr" fontAlgn="auto">
              <a:spcBef>
                <a:spcPts val="0"/>
              </a:spcBef>
              <a:spcAft>
                <a:spcPts val="0"/>
              </a:spcAft>
              <a:defRPr/>
            </a:pPr>
            <a:endParaRPr lang="en-US" b="1" dirty="0">
              <a:solidFill>
                <a:srgbClr val="7A0000"/>
              </a:solidFill>
              <a:latin typeface="Calibri" pitchFamily="34" charset="0"/>
              <a:cs typeface="Homa" pitchFamily="2" charset="-78"/>
            </a:endParaRPr>
          </a:p>
          <a:p>
            <a:pPr algn="ctr" fontAlgn="auto">
              <a:spcBef>
                <a:spcPts val="0"/>
              </a:spcBef>
              <a:spcAft>
                <a:spcPts val="0"/>
              </a:spcAft>
              <a:defRPr/>
            </a:pPr>
            <a:r>
              <a:rPr lang="fa-IR" sz="3200" b="1" dirty="0">
                <a:solidFill>
                  <a:srgbClr val="7A0000"/>
                </a:solidFill>
                <a:latin typeface="Calibri" pitchFamily="34" charset="0"/>
                <a:cs typeface="Homa" pitchFamily="2" charset="-78"/>
              </a:rPr>
              <a:t>رنگين كمان مواد غذايي</a:t>
            </a:r>
            <a:endParaRPr lang="en-US" sz="3200" b="1" dirty="0">
              <a:solidFill>
                <a:srgbClr val="7A0000"/>
              </a:solidFill>
              <a:latin typeface="Calibri" pitchFamily="34" charset="0"/>
              <a:cs typeface="Homa"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8" descr="F:\Documents and Settings\minoo\My Documents\Zohreh\nmh\slicedbread.jpg"/>
          <p:cNvPicPr>
            <a:picLocks noChangeAspect="1" noChangeArrowheads="1"/>
          </p:cNvPicPr>
          <p:nvPr/>
        </p:nvPicPr>
        <p:blipFill>
          <a:blip r:embed="rId2"/>
          <a:srcRect/>
          <a:stretch>
            <a:fillRect/>
          </a:stretch>
        </p:blipFill>
        <p:spPr bwMode="auto">
          <a:xfrm>
            <a:off x="0" y="152401"/>
            <a:ext cx="8991600" cy="6400800"/>
          </a:xfrm>
          <a:prstGeom prst="rect">
            <a:avLst/>
          </a:prstGeom>
          <a:noFill/>
          <a:ln w="19050" cap="rnd">
            <a:solidFill>
              <a:schemeClr val="bg1"/>
            </a:solidFill>
            <a:miter lim="800000"/>
            <a:headEnd/>
            <a:tailEnd/>
          </a:ln>
        </p:spPr>
      </p:pic>
      <p:graphicFrame>
        <p:nvGraphicFramePr>
          <p:cNvPr id="2" name="Table 1"/>
          <p:cNvGraphicFramePr>
            <a:graphicFrameLocks noGrp="1"/>
          </p:cNvGraphicFramePr>
          <p:nvPr>
            <p:extLst>
              <p:ext uri="{D42A27DB-BD31-4B8C-83A1-F6EECF244321}">
                <p14:modId xmlns:p14="http://schemas.microsoft.com/office/powerpoint/2010/main" val="4173170800"/>
              </p:ext>
            </p:extLst>
          </p:nvPr>
        </p:nvGraphicFramePr>
        <p:xfrm>
          <a:off x="0" y="228601"/>
          <a:ext cx="8991600" cy="6629400"/>
        </p:xfrm>
        <a:graphic>
          <a:graphicData uri="http://schemas.openxmlformats.org/drawingml/2006/table">
            <a:tbl>
              <a:tblPr/>
              <a:tblGrid>
                <a:gridCol w="8991600"/>
              </a:tblGrid>
              <a:tr h="6629400">
                <a:tc>
                  <a:txBody>
                    <a:bodyPr/>
                    <a:lstStyle/>
                    <a:p>
                      <a:pPr marL="0" marR="0" lvl="0" indent="0" algn="just" defTabSz="914400" rtl="1" eaLnBrk="1" fontAlgn="base" latinLnBrk="0" hangingPunct="1">
                        <a:lnSpc>
                          <a:spcPct val="100000"/>
                        </a:lnSpc>
                        <a:spcBef>
                          <a:spcPct val="0"/>
                        </a:spcBef>
                        <a:spcAft>
                          <a:spcPct val="0"/>
                        </a:spcAft>
                        <a:buClrTx/>
                        <a:buSzTx/>
                        <a:buFont typeface="Arial" charset="0"/>
                        <a:buNone/>
                        <a:tabLst/>
                      </a:pPr>
                      <a:r>
                        <a:rPr kumimoji="0" lang="fa-IR" sz="2800" b="1" i="0" u="none" strike="noStrike" cap="none" normalizeH="0" baseline="0" dirty="0" smtClean="0">
                          <a:ln>
                            <a:noFill/>
                          </a:ln>
                          <a:solidFill>
                            <a:srgbClr val="632523"/>
                          </a:solidFill>
                          <a:effectLst/>
                          <a:latin typeface="Calibri" pitchFamily="34" charset="0"/>
                          <a:cs typeface="Homa" pitchFamily="2" charset="-78"/>
                        </a:rPr>
                        <a:t>نان و غلات</a:t>
                      </a:r>
                    </a:p>
                    <a:p>
                      <a:pPr marL="0" marR="0" lvl="0" indent="0" algn="just" defTabSz="914400" rtl="1" eaLnBrk="1" fontAlgn="base" latinLnBrk="0" hangingPunct="1">
                        <a:lnSpc>
                          <a:spcPct val="100000"/>
                        </a:lnSpc>
                        <a:spcBef>
                          <a:spcPct val="0"/>
                        </a:spcBef>
                        <a:spcAft>
                          <a:spcPct val="0"/>
                        </a:spcAft>
                        <a:buClrTx/>
                        <a:buSzTx/>
                        <a:buFont typeface="Arial" charset="0"/>
                        <a:buNone/>
                        <a:tabLst/>
                      </a:pPr>
                      <a:r>
                        <a:rPr kumimoji="0" lang="fa-IR" sz="2800" b="1" i="0" u="none" strike="noStrike" cap="none" normalizeH="0" baseline="0" dirty="0" smtClean="0">
                          <a:ln>
                            <a:noFill/>
                          </a:ln>
                          <a:solidFill>
                            <a:srgbClr val="632523"/>
                          </a:solidFill>
                          <a:effectLst/>
                          <a:latin typeface="Calibri" pitchFamily="34" charset="0"/>
                          <a:cs typeface="Homa" pitchFamily="2" charset="-78"/>
                        </a:rPr>
                        <a:t>           80كالري</a:t>
                      </a:r>
                      <a:r>
                        <a:rPr kumimoji="0" lang="en-US" sz="2800" b="1" i="0" u="none" strike="noStrike" cap="none" normalizeH="0" baseline="0" dirty="0" smtClean="0">
                          <a:ln>
                            <a:noFill/>
                          </a:ln>
                          <a:solidFill>
                            <a:srgbClr val="632523"/>
                          </a:solidFill>
                          <a:effectLst/>
                          <a:latin typeface="Calibri" pitchFamily="34" charset="0"/>
                          <a:cs typeface="Homa" pitchFamily="2" charset="-78"/>
                        </a:rPr>
                        <a:t>          </a:t>
                      </a:r>
                      <a:r>
                        <a:rPr kumimoji="0" lang="fa-IR" sz="2800" b="1" i="0" u="none" strike="noStrike" cap="none" normalizeH="0" baseline="0" dirty="0" smtClean="0">
                          <a:ln>
                            <a:noFill/>
                          </a:ln>
                          <a:solidFill>
                            <a:srgbClr val="632523"/>
                          </a:solidFill>
                          <a:effectLst/>
                          <a:latin typeface="Calibri" pitchFamily="34" charset="0"/>
                          <a:cs typeface="Homa" pitchFamily="2" charset="-78"/>
                        </a:rPr>
                        <a:t>      6-11 واحد روزانه</a:t>
                      </a:r>
                    </a:p>
                    <a:p>
                      <a:pPr marL="0" marR="0" lvl="0" indent="0" algn="just" defTabSz="914400" rtl="1" eaLnBrk="1" fontAlgn="base" latinLnBrk="0" hangingPunct="1">
                        <a:lnSpc>
                          <a:spcPct val="100000"/>
                        </a:lnSpc>
                        <a:spcBef>
                          <a:spcPct val="0"/>
                        </a:spcBef>
                        <a:spcAft>
                          <a:spcPct val="0"/>
                        </a:spcAft>
                        <a:buClrTx/>
                        <a:buSzTx/>
                        <a:buFont typeface="Arial" charset="0"/>
                        <a:buChar char="•"/>
                        <a:tabLst/>
                      </a:pPr>
                      <a:endParaRPr kumimoji="0" lang="fa-IR" sz="2800" b="1" i="0" u="none" strike="noStrike" cap="none" normalizeH="0" baseline="0" dirty="0" smtClean="0">
                        <a:ln>
                          <a:noFill/>
                        </a:ln>
                        <a:solidFill>
                          <a:srgbClr val="632523"/>
                        </a:solidFill>
                        <a:effectLst/>
                        <a:latin typeface="Calibri" pitchFamily="34" charset="0"/>
                        <a:cs typeface="Arial" charset="0"/>
                      </a:endParaRPr>
                    </a:p>
                    <a:p>
                      <a:pPr marL="0" marR="0" lvl="0" indent="0" algn="r" defTabSz="914400" rtl="1" eaLnBrk="1" fontAlgn="base" latinLnBrk="0" hangingPunct="1">
                        <a:lnSpc>
                          <a:spcPct val="100000"/>
                        </a:lnSpc>
                        <a:spcBef>
                          <a:spcPct val="0"/>
                        </a:spcBef>
                        <a:spcAft>
                          <a:spcPct val="0"/>
                        </a:spcAft>
                        <a:buClrTx/>
                        <a:buSzTx/>
                        <a:buFont typeface="Arial" charset="0"/>
                        <a:buChar char="•"/>
                        <a:tabLst/>
                      </a:pPr>
                      <a:r>
                        <a:rPr kumimoji="0" lang="fa-IR" sz="2800" b="0" i="0" u="none" strike="noStrike" cap="none" normalizeH="0" baseline="0" dirty="0" smtClean="0">
                          <a:ln>
                            <a:noFill/>
                          </a:ln>
                          <a:solidFill>
                            <a:srgbClr val="632523"/>
                          </a:solidFill>
                          <a:effectLst/>
                          <a:latin typeface="Calibri" pitchFamily="34" charset="0"/>
                          <a:cs typeface="B Lotus" pitchFamily="2" charset="-78"/>
                        </a:rPr>
                        <a:t>اين گروه کربوهیدرات پیچیده و فیبر بعلاوه ریبوفلاوین، تیامین، نیاسین، آهن ، پروتئین، منیزیم راتأمین می کند </a:t>
                      </a:r>
                      <a:endParaRPr kumimoji="0" lang="en-US" sz="2800" b="0" i="0" u="none" strike="noStrike" cap="none" normalizeH="0" baseline="0" dirty="0" smtClean="0">
                        <a:ln>
                          <a:noFill/>
                        </a:ln>
                        <a:solidFill>
                          <a:srgbClr val="632523"/>
                        </a:solidFill>
                        <a:effectLst/>
                        <a:latin typeface="Calibri" pitchFamily="34" charset="0"/>
                        <a:cs typeface="B Lotus"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kumimoji="0" lang="fa-IR" sz="2800" b="1" i="0" u="none" strike="noStrike" cap="none" normalizeH="0" baseline="0" dirty="0" smtClean="0">
                        <a:ln>
                          <a:noFill/>
                        </a:ln>
                        <a:solidFill>
                          <a:srgbClr val="632523"/>
                        </a:solidFill>
                        <a:effectLst/>
                        <a:latin typeface="Calibri" pitchFamily="34" charset="0"/>
                        <a:cs typeface="B Lotus" pitchFamily="2" charset="-78"/>
                      </a:endParaRPr>
                    </a:p>
                    <a:p>
                      <a:pPr marL="0" marR="0" lvl="0" indent="0" algn="r" defTabSz="914400" rtl="1" eaLnBrk="1" fontAlgn="base" latinLnBrk="0" hangingPunct="1">
                        <a:lnSpc>
                          <a:spcPct val="100000"/>
                        </a:lnSpc>
                        <a:spcBef>
                          <a:spcPct val="0"/>
                        </a:spcBef>
                        <a:spcAft>
                          <a:spcPct val="0"/>
                        </a:spcAft>
                        <a:buClrTx/>
                        <a:buSzTx/>
                        <a:buFont typeface="Arial" charset="0"/>
                        <a:buChar char="•"/>
                        <a:tabLst/>
                      </a:pPr>
                      <a:r>
                        <a:rPr kumimoji="0" lang="fa-IR" sz="2800" b="0" i="0" u="none" strike="noStrike" cap="none" normalizeH="0" baseline="0" dirty="0" smtClean="0">
                          <a:ln>
                            <a:noFill/>
                          </a:ln>
                          <a:solidFill>
                            <a:srgbClr val="632523"/>
                          </a:solidFill>
                          <a:effectLst/>
                          <a:latin typeface="Calibri" pitchFamily="34" charset="0"/>
                          <a:cs typeface="B Lotus" pitchFamily="2" charset="-78"/>
                        </a:rPr>
                        <a:t>غذاهایی که از غلات سبوس دار تهیه شده باشند منابع خوبی از فیبر میباشند.</a:t>
                      </a:r>
                    </a:p>
                    <a:p>
                      <a:pPr marL="0" marR="0" lvl="0" indent="0" algn="r" defTabSz="914400" rtl="1" eaLnBrk="1" fontAlgn="base" latinLnBrk="0" hangingPunct="1">
                        <a:lnSpc>
                          <a:spcPct val="100000"/>
                        </a:lnSpc>
                        <a:spcBef>
                          <a:spcPct val="0"/>
                        </a:spcBef>
                        <a:spcAft>
                          <a:spcPct val="0"/>
                        </a:spcAft>
                        <a:buClrTx/>
                        <a:buSzTx/>
                        <a:buFont typeface="Arial" charset="0"/>
                        <a:buChar char="•"/>
                        <a:tabLst/>
                      </a:pPr>
                      <a:endParaRPr kumimoji="0" lang="en-US" sz="2800" b="0" i="0" u="none" strike="noStrike" cap="none" normalizeH="0" baseline="0" dirty="0" smtClean="0">
                        <a:ln>
                          <a:noFill/>
                        </a:ln>
                        <a:solidFill>
                          <a:srgbClr val="632523"/>
                        </a:solidFill>
                        <a:effectLst/>
                        <a:latin typeface="Calibri" pitchFamily="34" charset="0"/>
                        <a:cs typeface="B Lotus" pitchFamily="2" charset="-78"/>
                      </a:endParaRPr>
                    </a:p>
                    <a:p>
                      <a:pPr marL="0" marR="0" lvl="0" indent="0" algn="just" defTabSz="914400" rtl="1" eaLnBrk="1" fontAlgn="base" latinLnBrk="0" hangingPunct="1">
                        <a:lnSpc>
                          <a:spcPct val="100000"/>
                        </a:lnSpc>
                        <a:spcBef>
                          <a:spcPct val="0"/>
                        </a:spcBef>
                        <a:spcAft>
                          <a:spcPct val="0"/>
                        </a:spcAft>
                        <a:buClrTx/>
                        <a:buSzTx/>
                        <a:buFont typeface="Arial" charset="0"/>
                        <a:buChar char="•"/>
                        <a:tabLst/>
                      </a:pPr>
                      <a:r>
                        <a:rPr kumimoji="0" lang="fa-IR" sz="2800" b="0" i="0" u="none" strike="noStrike" cap="none" normalizeH="0" baseline="0" dirty="0" smtClean="0">
                          <a:ln>
                            <a:noFill/>
                          </a:ln>
                          <a:solidFill>
                            <a:srgbClr val="632523"/>
                          </a:solidFill>
                          <a:effectLst/>
                          <a:latin typeface="Calibri" pitchFamily="34" charset="0"/>
                          <a:cs typeface="B Lotus" pitchFamily="2" charset="-78"/>
                        </a:rPr>
                        <a:t>هر واحد معادل : </a:t>
                      </a:r>
                      <a:r>
                        <a:rPr kumimoji="0" lang="fa-IR" sz="2800" b="0" i="0" u="none" strike="noStrike" cap="none" normalizeH="0" baseline="0" dirty="0" smtClean="0">
                          <a:ln>
                            <a:noFill/>
                          </a:ln>
                          <a:solidFill>
                            <a:srgbClr val="632523"/>
                          </a:solidFill>
                          <a:effectLst/>
                          <a:latin typeface="B Zar" pitchFamily="2" charset="-78"/>
                          <a:cs typeface="B Lotus" pitchFamily="2" charset="-78"/>
                        </a:rPr>
                        <a:t>شش قاشق سر صاف برنج پخته یک عدد سیب زمینی به قدر نارنج  نصف لیوان ماکارونی پخته یک کف دست نان سنگک و نصف لیوان سبزیهای نشاسته ای مثل باقلا سبز، نخود سبز</a:t>
                      </a:r>
                      <a:endParaRPr kumimoji="0" lang="en-US" sz="2800" b="0" i="0" u="none" strike="noStrike" cap="none" normalizeH="0" baseline="0" dirty="0" smtClean="0">
                        <a:ln>
                          <a:noFill/>
                        </a:ln>
                        <a:solidFill>
                          <a:srgbClr val="632523"/>
                        </a:solidFill>
                        <a:effectLst/>
                        <a:latin typeface="Arial" charset="0"/>
                        <a:cs typeface="B Lotus" pitchFamily="2" charset="-78"/>
                      </a:endParaRPr>
                    </a:p>
                  </a:txBody>
                  <a:tcPr marL="68752" marR="68752" marT="0" marB="0" horzOverflow="overflow">
                    <a:lnL>
                      <a:noFill/>
                    </a:lnL>
                    <a:lnR>
                      <a:noFill/>
                    </a:lnR>
                    <a:lnT>
                      <a:noFill/>
                    </a:lnT>
                    <a:lnB>
                      <a:noFill/>
                    </a:lnB>
                    <a:lnTlToBr>
                      <a:noFill/>
                    </a:lnTlToBr>
                    <a:lnBlToTr>
                      <a:noFill/>
                    </a:lnBlToTr>
                    <a:solidFill>
                      <a:srgbClr val="D9D9D9">
                        <a:alpha val="51000"/>
                      </a:srgbClr>
                    </a:soli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0" descr="F:\Documents and Settings\minoo\My Documents\Zohreh\nmh\strawberry-beauty-shot1.jpg"/>
          <p:cNvPicPr>
            <a:picLocks noChangeAspect="1" noChangeArrowheads="1"/>
          </p:cNvPicPr>
          <p:nvPr/>
        </p:nvPicPr>
        <p:blipFill>
          <a:blip r:embed="rId2"/>
          <a:srcRect t="11429" b="22858"/>
          <a:stretch>
            <a:fillRect/>
          </a:stretch>
        </p:blipFill>
        <p:spPr bwMode="auto">
          <a:xfrm>
            <a:off x="304800" y="687388"/>
            <a:ext cx="8229600" cy="6018212"/>
          </a:xfrm>
          <a:prstGeom prst="rect">
            <a:avLst/>
          </a:prstGeom>
          <a:noFill/>
          <a:ln w="19050" cap="sq">
            <a:solidFill>
              <a:schemeClr val="bg1"/>
            </a:solidFill>
            <a:round/>
            <a:headEnd/>
            <a:tailEnd/>
          </a:ln>
        </p:spPr>
      </p:pic>
      <p:graphicFrame>
        <p:nvGraphicFramePr>
          <p:cNvPr id="2" name="Table 1"/>
          <p:cNvGraphicFramePr>
            <a:graphicFrameLocks noGrp="1"/>
          </p:cNvGraphicFramePr>
          <p:nvPr>
            <p:extLst>
              <p:ext uri="{D42A27DB-BD31-4B8C-83A1-F6EECF244321}">
                <p14:modId xmlns:p14="http://schemas.microsoft.com/office/powerpoint/2010/main" val="433494652"/>
              </p:ext>
            </p:extLst>
          </p:nvPr>
        </p:nvGraphicFramePr>
        <p:xfrm>
          <a:off x="304800" y="762000"/>
          <a:ext cx="8305800" cy="5791200"/>
        </p:xfrm>
        <a:graphic>
          <a:graphicData uri="http://schemas.openxmlformats.org/drawingml/2006/table">
            <a:tbl>
              <a:tblPr>
                <a:effectLst>
                  <a:outerShdw dist="50800" sx="1000" sy="1000" algn="ctr" rotWithShape="0">
                    <a:schemeClr val="tx1">
                      <a:lumMod val="95000"/>
                    </a:schemeClr>
                  </a:outerShdw>
                </a:effectLst>
              </a:tblPr>
              <a:tblGrid>
                <a:gridCol w="8305800"/>
              </a:tblGrid>
              <a:tr h="5791200">
                <a:tc>
                  <a:txBody>
                    <a:bodyPr/>
                    <a:lstStyle/>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rPr>
                        <a:t>ميوه ها </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rPr>
                        <a:t>           60 کالری                     2-4 واحد روزانه</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endPar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rPr>
                        <a:t>این گروه فیبر، ویتامینهاي </a:t>
                      </a:r>
                      <a:r>
                        <a:rPr kumimoji="0" lang="en-US" sz="2800" b="0" i="0" u="none" strike="noStrike" kern="1200" cap="none" normalizeH="0" baseline="0" dirty="0" smtClean="0">
                          <a:ln>
                            <a:noFill/>
                          </a:ln>
                          <a:solidFill>
                            <a:schemeClr val="bg1"/>
                          </a:solidFill>
                          <a:effectLst/>
                          <a:latin typeface="Calibri" pitchFamily="34" charset="0"/>
                          <a:ea typeface="+mn-ea"/>
                          <a:cs typeface="Arial" pitchFamily="34" charset="0"/>
                        </a:rPr>
                        <a:t>A</a:t>
                      </a:r>
                      <a:r>
                        <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rPr>
                        <a:t> و </a:t>
                      </a:r>
                      <a:r>
                        <a:rPr kumimoji="0" lang="en-US" sz="2800" b="0" i="0" u="none" strike="noStrike" kern="1200" cap="none" normalizeH="0" baseline="0" dirty="0" smtClean="0">
                          <a:ln>
                            <a:noFill/>
                          </a:ln>
                          <a:solidFill>
                            <a:schemeClr val="bg1"/>
                          </a:solidFill>
                          <a:effectLst/>
                          <a:latin typeface="Calibri" pitchFamily="34" charset="0"/>
                          <a:ea typeface="+mn-ea"/>
                          <a:cs typeface="Arial" pitchFamily="34" charset="0"/>
                        </a:rPr>
                        <a:t>C</a:t>
                      </a:r>
                      <a:r>
                        <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rPr>
                        <a:t> و پتاسیم را تأمین می کند</a:t>
                      </a:r>
                      <a:endParaRPr kumimoji="0" lang="en-US" sz="2800" b="0" i="0" u="none" strike="noStrike" kern="1200" cap="none" normalizeH="0" baseline="0" dirty="0" smtClean="0">
                        <a:ln>
                          <a:noFill/>
                        </a:ln>
                        <a:solidFill>
                          <a:schemeClr val="bg1"/>
                        </a:solidFill>
                        <a:effectLst/>
                        <a:latin typeface="Calibri" pitchFamily="34" charset="0"/>
                        <a:ea typeface="+mn-ea"/>
                        <a:cs typeface="Arial" pitchFamily="34" charset="0"/>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rPr>
                        <a:t> میوه کامل به نسبت آب میوه فيبرو قدرت سیر کنندگی بيشتري دارد و انتخاب بهتری است </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endPar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defRPr/>
                      </a:pPr>
                      <a:r>
                        <a:rPr kumimoji="0" lang="fa-IR" sz="2800" b="0" i="0" u="none" strike="noStrike" kern="1200" cap="none" normalizeH="0" baseline="0" dirty="0" smtClean="0">
                          <a:ln>
                            <a:noFill/>
                          </a:ln>
                          <a:solidFill>
                            <a:schemeClr val="bg1"/>
                          </a:solidFill>
                          <a:effectLst/>
                          <a:latin typeface="Calibri" pitchFamily="34" charset="0"/>
                          <a:ea typeface="+mn-ea"/>
                          <a:cs typeface="Arial" pitchFamily="34" charset="0"/>
                        </a:rPr>
                        <a:t>هر واحد تقريبا معاد ل وزن يك سيب متوسط و يا300 گرم ميوه هاي مثل هندوانه، سه چهارم لیوان آب میوه یک چهارم لیوان میوه خشک یا نصف لیوان میوه های ریز یا نصف لیوان میوه پخته</a:t>
                      </a:r>
                      <a:endParaRPr kumimoji="0" lang="en-US" sz="2800" b="0" i="0" u="none" strike="noStrike" kern="1200" cap="none" normalizeH="0" baseline="0" dirty="0" smtClean="0">
                        <a:ln>
                          <a:noFill/>
                        </a:ln>
                        <a:solidFill>
                          <a:schemeClr val="bg1"/>
                        </a:solidFill>
                        <a:effectLst/>
                        <a:latin typeface="Calibri" pitchFamily="34" charset="0"/>
                        <a:ea typeface="+mn-ea"/>
                        <a:cs typeface="Arial" pitchFamily="34" charset="0"/>
                      </a:endParaRPr>
                    </a:p>
                  </a:txBody>
                  <a:tcPr marL="68752" marR="68752"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alpha val="0"/>
                      </a:schemeClr>
                    </a:soli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Documents and Settings\minoo\My Documents\Zohreh\nmh\leeks.jpg"/>
          <p:cNvPicPr>
            <a:picLocks noChangeAspect="1" noChangeArrowheads="1"/>
          </p:cNvPicPr>
          <p:nvPr/>
        </p:nvPicPr>
        <p:blipFill>
          <a:blip r:embed="rId2"/>
          <a:srcRect/>
          <a:stretch>
            <a:fillRect/>
          </a:stretch>
        </p:blipFill>
        <p:spPr bwMode="auto">
          <a:xfrm>
            <a:off x="304803" y="1981201"/>
            <a:ext cx="7721600" cy="4716442"/>
          </a:xfrm>
          <a:prstGeom prst="rect">
            <a:avLst/>
          </a:prstGeom>
          <a:noFill/>
          <a:ln w="19050">
            <a:solidFill>
              <a:schemeClr val="bg1"/>
            </a:solidFill>
          </a:ln>
          <a:scene3d>
            <a:camera prst="orthographicFront"/>
            <a:lightRig rig="threePt" dir="t"/>
          </a:scene3d>
          <a:sp3d>
            <a:bevelT w="12700" h="12700"/>
          </a:sp3d>
        </p:spPr>
      </p:pic>
      <p:graphicFrame>
        <p:nvGraphicFramePr>
          <p:cNvPr id="13" name="Table 12"/>
          <p:cNvGraphicFramePr>
            <a:graphicFrameLocks noGrp="1"/>
          </p:cNvGraphicFramePr>
          <p:nvPr>
            <p:extLst>
              <p:ext uri="{D42A27DB-BD31-4B8C-83A1-F6EECF244321}">
                <p14:modId xmlns:p14="http://schemas.microsoft.com/office/powerpoint/2010/main" val="1592397107"/>
              </p:ext>
            </p:extLst>
          </p:nvPr>
        </p:nvGraphicFramePr>
        <p:xfrm>
          <a:off x="304800" y="228600"/>
          <a:ext cx="7721600" cy="6263640"/>
        </p:xfrm>
        <a:graphic>
          <a:graphicData uri="http://schemas.openxmlformats.org/drawingml/2006/table">
            <a:tbl>
              <a:tblPr/>
              <a:tblGrid>
                <a:gridCol w="7721600"/>
              </a:tblGrid>
              <a:tr h="6263640">
                <a:tc>
                  <a:txBody>
                    <a:bodyPr/>
                    <a:lstStyle/>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r>
                        <a:rPr kumimoji="0" lang="fa-IR" sz="2800" b="1" i="0" u="none" strike="noStrike" cap="none" normalizeH="0" baseline="0" dirty="0" smtClean="0">
                          <a:ln>
                            <a:noFill/>
                          </a:ln>
                          <a:solidFill>
                            <a:srgbClr val="0D0D0D"/>
                          </a:solidFill>
                          <a:effectLst/>
                          <a:latin typeface="Calibri" pitchFamily="34" charset="0"/>
                          <a:ea typeface="Calibri" pitchFamily="34" charset="0"/>
                          <a:cs typeface="B Lotus" pitchFamily="2" charset="-78"/>
                        </a:rPr>
                        <a:t>سبزيجات </a:t>
                      </a:r>
                    </a:p>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r>
                        <a:rPr kumimoji="0" lang="fa-IR" sz="2800" b="1" i="0" u="none" strike="noStrike" cap="none" normalizeH="0" baseline="0" dirty="0" smtClean="0">
                          <a:ln>
                            <a:noFill/>
                          </a:ln>
                          <a:solidFill>
                            <a:srgbClr val="0D0D0D"/>
                          </a:solidFill>
                          <a:effectLst/>
                          <a:latin typeface="Calibri" pitchFamily="34" charset="0"/>
                          <a:ea typeface="Calibri" pitchFamily="34" charset="0"/>
                          <a:cs typeface="B Lotus" pitchFamily="2" charset="-78"/>
                        </a:rPr>
                        <a:t>           25کالری                3-5 واحد روزانه</a:t>
                      </a:r>
                    </a:p>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endParaRPr kumimoji="0" lang="fa-IR" sz="2800" b="1" i="0" u="none" strike="noStrike" cap="none" normalizeH="0" baseline="0" dirty="0" smtClean="0">
                        <a:ln>
                          <a:noFill/>
                        </a:ln>
                        <a:solidFill>
                          <a:srgbClr val="0D0D0D"/>
                        </a:solidFill>
                        <a:effectLst/>
                        <a:latin typeface="Calibri" pitchFamily="34" charset="0"/>
                        <a:cs typeface="B Lotus"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0" i="0" u="none" strike="noStrike" cap="none" normalizeH="0" baseline="0" dirty="0" smtClean="0">
                          <a:ln>
                            <a:noFill/>
                          </a:ln>
                          <a:solidFill>
                            <a:srgbClr val="0D0D0D"/>
                          </a:solidFill>
                          <a:effectLst/>
                          <a:latin typeface="Calibri" pitchFamily="34" charset="0"/>
                          <a:cs typeface="B Lotus" pitchFamily="2" charset="-78"/>
                        </a:rPr>
                        <a:t>این گروه اهمیت زیادی دارد زیرا فیبر ، ویتامینهاي </a:t>
                      </a:r>
                      <a:r>
                        <a:rPr kumimoji="0" lang="en-US" sz="2800" b="0" i="0" u="none" strike="noStrike" cap="none" normalizeH="0" baseline="0" dirty="0" smtClean="0">
                          <a:ln>
                            <a:noFill/>
                          </a:ln>
                          <a:solidFill>
                            <a:srgbClr val="0D0D0D"/>
                          </a:solidFill>
                          <a:effectLst/>
                          <a:latin typeface="Calibri" pitchFamily="34" charset="0"/>
                          <a:cs typeface="B Lotus" pitchFamily="2" charset="-78"/>
                        </a:rPr>
                        <a:t>A </a:t>
                      </a:r>
                      <a:r>
                        <a:rPr kumimoji="0" lang="fa-IR" sz="2800" b="0" i="0" u="none" strike="noStrike" cap="none" normalizeH="0" baseline="0" dirty="0" smtClean="0">
                          <a:ln>
                            <a:noFill/>
                          </a:ln>
                          <a:solidFill>
                            <a:srgbClr val="0D0D0D"/>
                          </a:solidFill>
                          <a:effectLst/>
                          <a:latin typeface="Calibri" pitchFamily="34" charset="0"/>
                          <a:cs typeface="B Lotus" pitchFamily="2" charset="-78"/>
                        </a:rPr>
                        <a:t> و </a:t>
                      </a:r>
                      <a:r>
                        <a:rPr kumimoji="0" lang="en-US" sz="2800" b="0" i="0" u="none" strike="noStrike" cap="none" normalizeH="0" baseline="0" dirty="0" smtClean="0">
                          <a:ln>
                            <a:noFill/>
                          </a:ln>
                          <a:solidFill>
                            <a:srgbClr val="0D0D0D"/>
                          </a:solidFill>
                          <a:effectLst/>
                          <a:latin typeface="Calibri" pitchFamily="34" charset="0"/>
                          <a:cs typeface="B Lotus" pitchFamily="2" charset="-78"/>
                        </a:rPr>
                        <a:t>C</a:t>
                      </a:r>
                      <a:r>
                        <a:rPr kumimoji="0" lang="fa-IR" sz="2800" b="0" i="0" u="none" strike="noStrike" cap="none" normalizeH="0" baseline="0" dirty="0" smtClean="0">
                          <a:ln>
                            <a:noFill/>
                          </a:ln>
                          <a:solidFill>
                            <a:srgbClr val="0D0D0D"/>
                          </a:solidFill>
                          <a:effectLst/>
                          <a:latin typeface="Calibri" pitchFamily="34" charset="0"/>
                          <a:cs typeface="B Lotus" pitchFamily="2" charset="-78"/>
                        </a:rPr>
                        <a:t> ، فولات، پتاسيم و منیزیم را تأمین می کند.</a:t>
                      </a:r>
                      <a:endParaRPr kumimoji="0" lang="en-US" sz="2800" b="0" i="0" u="none" strike="noStrike" cap="none" normalizeH="0" baseline="0" dirty="0" smtClean="0">
                        <a:ln>
                          <a:noFill/>
                        </a:ln>
                        <a:solidFill>
                          <a:srgbClr val="0D0D0D"/>
                        </a:solidFill>
                        <a:effectLst/>
                        <a:latin typeface="Calibri" pitchFamily="34" charset="0"/>
                        <a:cs typeface="B Lotus"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0" i="0" u="none" strike="noStrike" cap="none" normalizeH="0" baseline="0" dirty="0" smtClean="0">
                          <a:ln>
                            <a:noFill/>
                          </a:ln>
                          <a:solidFill>
                            <a:srgbClr val="0D0D0D"/>
                          </a:solidFill>
                          <a:effectLst/>
                          <a:latin typeface="Calibri" pitchFamily="34" charset="0"/>
                          <a:cs typeface="B Lotus" pitchFamily="2" charset="-78"/>
                        </a:rPr>
                        <a:t>هر واحد معادل :½ لیوان سبزیجات پخته یا خام خرد شده  و یا 1 لیوان سبزیجات خام برگدار مانند اسفناج - 1 عدد گوجه فرنگی یا هویج یا خیار، لبو،هویج، شلغم، نخودفرنگی، لوبیا سبز کدوحلوایی، قارچ، پیاز، کرفس، خیار، کدو، بادمجان، فلفل دلمه، مخلوط سبزيها، فلفل، جوانه گندم- - تره فرنگی- انواع کلم ها</a:t>
                      </a:r>
                      <a:r>
                        <a:rPr kumimoji="0" lang="en-US" sz="2800" b="0" i="0" u="none" strike="noStrike" cap="none" normalizeH="0" baseline="0" dirty="0" smtClean="0">
                          <a:ln>
                            <a:noFill/>
                          </a:ln>
                          <a:solidFill>
                            <a:srgbClr val="0D0D0D"/>
                          </a:solidFill>
                          <a:effectLst/>
                          <a:latin typeface="Calibri" pitchFamily="34" charset="0"/>
                          <a:cs typeface="B Lotus" pitchFamily="2" charset="-78"/>
                        </a:rPr>
                        <a:t> </a:t>
                      </a:r>
                      <a:r>
                        <a:rPr kumimoji="0" lang="fa-IR" sz="2800" b="0" i="0" u="none" strike="noStrike" cap="none" normalizeH="0" baseline="0" dirty="0" smtClean="0">
                          <a:ln>
                            <a:noFill/>
                          </a:ln>
                          <a:solidFill>
                            <a:srgbClr val="0D0D0D"/>
                          </a:solidFill>
                          <a:effectLst/>
                          <a:latin typeface="Calibri" pitchFamily="34" charset="0"/>
                          <a:cs typeface="B Lotus" pitchFamily="2" charset="-78"/>
                        </a:rPr>
                        <a:t>و کاهو جزئ سبزيجات هستند</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cap="none" normalizeH="0" baseline="0" dirty="0" smtClean="0">
                          <a:ln>
                            <a:noFill/>
                          </a:ln>
                          <a:solidFill>
                            <a:schemeClr val="accent3">
                              <a:lumMod val="50000"/>
                            </a:schemeClr>
                          </a:solidFill>
                          <a:effectLst/>
                          <a:latin typeface="Calibri" pitchFamily="34" charset="0"/>
                          <a:cs typeface="B Lotus" pitchFamily="2" charset="-78"/>
                        </a:rPr>
                        <a:t>هر روز یک سبز پر رنگ و یک نارنجی</a:t>
                      </a:r>
                      <a:endParaRPr kumimoji="0" lang="en-US" sz="2800" b="1" i="0" u="none" strike="noStrike" cap="none" normalizeH="0" baseline="0" dirty="0" smtClean="0">
                        <a:ln>
                          <a:noFill/>
                        </a:ln>
                        <a:solidFill>
                          <a:schemeClr val="accent3">
                            <a:lumMod val="50000"/>
                          </a:schemeClr>
                        </a:solidFill>
                        <a:effectLst/>
                        <a:latin typeface="Calibri" pitchFamily="34" charset="0"/>
                        <a:cs typeface="B Lotus" pitchFamily="2" charset="-78"/>
                      </a:endParaRPr>
                    </a:p>
                  </a:txBody>
                  <a:tcPr marL="68752" marR="68752" marT="0" marB="0" horzOverflow="overflow">
                    <a:lnL>
                      <a:noFill/>
                    </a:lnL>
                    <a:lnR>
                      <a:noFill/>
                    </a:lnR>
                    <a:lnT>
                      <a:noFill/>
                    </a:lnT>
                    <a:lnB>
                      <a:noFill/>
                    </a:lnB>
                    <a:lnTlToBr>
                      <a:noFill/>
                    </a:lnTlToBr>
                    <a:lnBlToTr>
                      <a:noFill/>
                    </a:lnBlToTr>
                    <a:solidFill>
                      <a:schemeClr val="accent3">
                        <a:lumMod val="20000"/>
                        <a:lumOff val="80000"/>
                        <a:alpha val="51000"/>
                      </a:schemeClr>
                    </a:soli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4" descr="http://www.insidethearts.com/nutritiondiva/wp-content/uploads/2008/10/mpj042763300001.jpg"/>
          <p:cNvPicPr>
            <a:picLocks noChangeAspect="1" noChangeArrowheads="1"/>
          </p:cNvPicPr>
          <p:nvPr/>
        </p:nvPicPr>
        <p:blipFill>
          <a:blip r:embed="rId2"/>
          <a:srcRect/>
          <a:stretch>
            <a:fillRect/>
          </a:stretch>
        </p:blipFill>
        <p:spPr bwMode="auto">
          <a:xfrm>
            <a:off x="304800" y="228600"/>
            <a:ext cx="8458200" cy="6364288"/>
          </a:xfrm>
          <a:prstGeom prst="rect">
            <a:avLst/>
          </a:prstGeom>
          <a:noFill/>
          <a:ln w="19050">
            <a:solidFill>
              <a:schemeClr val="bg1"/>
            </a:solidFill>
            <a:miter lim="800000"/>
            <a:headEnd/>
            <a:tailEnd/>
          </a:ln>
        </p:spPr>
      </p:pic>
      <p:graphicFrame>
        <p:nvGraphicFramePr>
          <p:cNvPr id="2" name="Table 1"/>
          <p:cNvGraphicFramePr>
            <a:graphicFrameLocks noGrp="1"/>
          </p:cNvGraphicFramePr>
          <p:nvPr>
            <p:extLst>
              <p:ext uri="{D42A27DB-BD31-4B8C-83A1-F6EECF244321}">
                <p14:modId xmlns:p14="http://schemas.microsoft.com/office/powerpoint/2010/main" val="559400412"/>
              </p:ext>
            </p:extLst>
          </p:nvPr>
        </p:nvGraphicFramePr>
        <p:xfrm>
          <a:off x="381000" y="304800"/>
          <a:ext cx="8382000" cy="6287404"/>
        </p:xfrm>
        <a:graphic>
          <a:graphicData uri="http://schemas.openxmlformats.org/drawingml/2006/table">
            <a:tbl>
              <a:tblPr/>
              <a:tblGrid>
                <a:gridCol w="8382000"/>
              </a:tblGrid>
              <a:tr h="6287404">
                <a:tc>
                  <a:txBody>
                    <a:bodyPr/>
                    <a:lstStyle/>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لبنيات</a:t>
                      </a:r>
                    </a:p>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   </a:t>
                      </a:r>
                      <a:r>
                        <a:rPr kumimoji="0" lang="en-US" sz="2800" b="1" i="0" u="none" strike="noStrike" kern="1200" cap="none" normalizeH="0" baseline="0" dirty="0" smtClean="0">
                          <a:ln>
                            <a:noFill/>
                          </a:ln>
                          <a:solidFill>
                            <a:srgbClr val="0D0D0D"/>
                          </a:solidFill>
                          <a:effectLst/>
                          <a:latin typeface="Calibri" pitchFamily="34" charset="0"/>
                          <a:ea typeface="+mn-ea"/>
                          <a:cs typeface="Homa" pitchFamily="2" charset="-78"/>
                        </a:rPr>
                        <a:t> </a:t>
                      </a: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     90 -150 کالری     2-3 واحد</a:t>
                      </a:r>
                      <a:r>
                        <a:rPr kumimoji="0" lang="en-US" sz="2800" b="1" i="0" u="none" strike="noStrike" kern="1200" cap="none" normalizeH="0" baseline="0" dirty="0" smtClean="0">
                          <a:ln>
                            <a:noFill/>
                          </a:ln>
                          <a:solidFill>
                            <a:srgbClr val="0D0D0D"/>
                          </a:solidFill>
                          <a:effectLst/>
                          <a:latin typeface="Calibri" pitchFamily="34" charset="0"/>
                          <a:ea typeface="+mn-ea"/>
                          <a:cs typeface="Homa" pitchFamily="2" charset="-78"/>
                        </a:rPr>
                        <a:t> </a:t>
                      </a: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روزانه</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این گروه کلسیم ، ریبوفلاوین و پروتئین را تأمین می کند </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نوجوانان و جوانان و زنان باردار و شیرده و یائسه 3 واحد و زنان باردار و شیرده زیر 20 سال در روز 4 واحد یا بیشتر نياز دارند.</a:t>
                      </a:r>
                    </a:p>
                    <a:p>
                      <a:pPr marL="0" marR="0" lvl="0" indent="0" algn="just" defTabSz="457200" rtl="1" eaLnBrk="1" fontAlgn="base" latinLnBrk="0" hangingPunct="1">
                        <a:lnSpc>
                          <a:spcPct val="100000"/>
                        </a:lnSpc>
                        <a:spcBef>
                          <a:spcPct val="0"/>
                        </a:spcBef>
                        <a:spcAft>
                          <a:spcPct val="0"/>
                        </a:spcAft>
                        <a:buClrTx/>
                        <a:buSzTx/>
                        <a:buFont typeface="Arial" pitchFamily="34" charset="0"/>
                        <a:tabLst/>
                      </a:pPr>
                      <a:endPar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هر واحد شیر برابریک قوطی کبریت پنیر، یک چهارم لیوان کشک، نصف لیوان بستنی، یک لیوان شيريا ماست یا دو لیوان دوغ</a:t>
                      </a:r>
                      <a:endParaRPr kumimoji="0" lang="en-US"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endParaRPr kumimoji="0" lang="en-US"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از لبنیات کم چرب استفاده کنید</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از شیر غنی شده یا شیر سویا استفاده کنید</a:t>
                      </a:r>
                    </a:p>
                  </a:txBody>
                  <a:tcPr marL="68752" marR="68752"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1">
                            <a:lumMod val="20000"/>
                            <a:lumOff val="80000"/>
                            <a:alpha val="0"/>
                          </a:schemeClr>
                        </a:gs>
                        <a:gs pos="53000">
                          <a:schemeClr val="tx1">
                            <a:alpha val="0"/>
                          </a:schemeClr>
                        </a:gs>
                        <a:gs pos="83000">
                          <a:srgbClr val="D4DEFF"/>
                        </a:gs>
                        <a:gs pos="100000">
                          <a:srgbClr val="96AB94"/>
                        </a:gs>
                      </a:gsLst>
                      <a:lin ang="2700000" scaled="0"/>
                      <a:tileRect/>
                    </a:gra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2" descr="http://www.theplanetproject.biz/Cola%20Kebab.jpg"/>
          <p:cNvPicPr>
            <a:picLocks noChangeAspect="1" noChangeArrowheads="1"/>
          </p:cNvPicPr>
          <p:nvPr/>
        </p:nvPicPr>
        <p:blipFill>
          <a:blip r:embed="rId2"/>
          <a:srcRect l="25072" r="6268"/>
          <a:stretch>
            <a:fillRect/>
          </a:stretch>
        </p:blipFill>
        <p:spPr bwMode="auto">
          <a:xfrm>
            <a:off x="304800" y="265113"/>
            <a:ext cx="7721600" cy="6327775"/>
          </a:xfrm>
          <a:prstGeom prst="rect">
            <a:avLst/>
          </a:prstGeom>
          <a:noFill/>
          <a:ln w="19050">
            <a:solidFill>
              <a:schemeClr val="bg1"/>
            </a:solidFill>
            <a:miter lim="800000"/>
            <a:headEnd/>
            <a:tailEnd/>
          </a:ln>
        </p:spPr>
      </p:pic>
      <p:graphicFrame>
        <p:nvGraphicFramePr>
          <p:cNvPr id="25" name="Table 24"/>
          <p:cNvGraphicFramePr>
            <a:graphicFrameLocks noGrp="1"/>
          </p:cNvGraphicFramePr>
          <p:nvPr>
            <p:extLst>
              <p:ext uri="{D42A27DB-BD31-4B8C-83A1-F6EECF244321}">
                <p14:modId xmlns:p14="http://schemas.microsoft.com/office/powerpoint/2010/main" val="1942852056"/>
              </p:ext>
            </p:extLst>
          </p:nvPr>
        </p:nvGraphicFramePr>
        <p:xfrm>
          <a:off x="304800" y="265113"/>
          <a:ext cx="8229600" cy="6326188"/>
        </p:xfrm>
        <a:graphic>
          <a:graphicData uri="http://schemas.openxmlformats.org/drawingml/2006/table">
            <a:tbl>
              <a:tblPr/>
              <a:tblGrid>
                <a:gridCol w="8229600"/>
              </a:tblGrid>
              <a:tr h="6326188">
                <a:tc>
                  <a:txBody>
                    <a:bodyPr/>
                    <a:lstStyle/>
                    <a:p>
                      <a:pPr marL="0" marR="0" lvl="0" indent="0" algn="just" defTabSz="914400" rtl="1" eaLnBrk="1" fontAlgn="base" latinLnBrk="0" hangingPunct="1">
                        <a:lnSpc>
                          <a:spcPct val="100000"/>
                        </a:lnSpc>
                        <a:spcBef>
                          <a:spcPct val="0"/>
                        </a:spcBef>
                        <a:spcAft>
                          <a:spcPct val="0"/>
                        </a:spcAft>
                        <a:buClrTx/>
                        <a:buSzTx/>
                        <a:buFont typeface="Arial" charset="0"/>
                        <a:buNone/>
                        <a:tabLst/>
                      </a:pPr>
                      <a:endParaRPr kumimoji="0" lang="fa-IR" sz="1900" b="0" i="0" u="none" strike="noStrike" cap="none" normalizeH="0" baseline="0" dirty="0" smtClean="0">
                        <a:ln>
                          <a:noFill/>
                        </a:ln>
                        <a:solidFill>
                          <a:srgbClr val="FFFFFF"/>
                        </a:solidFill>
                        <a:effectLst/>
                        <a:latin typeface="Calibri" pitchFamily="34" charset="0"/>
                        <a:ea typeface="Calibri" pitchFamily="34" charset="0"/>
                        <a:cs typeface="Homa" pitchFamily="2" charset="-78"/>
                      </a:endParaRPr>
                    </a:p>
                    <a:p>
                      <a:pPr marL="0" marR="0" lvl="0" indent="0" algn="just" defTabSz="914400" rtl="1" eaLnBrk="1" fontAlgn="base" latinLnBrk="0" hangingPunct="1">
                        <a:lnSpc>
                          <a:spcPct val="100000"/>
                        </a:lnSpc>
                        <a:spcBef>
                          <a:spcPct val="0"/>
                        </a:spcBef>
                        <a:spcAft>
                          <a:spcPct val="0"/>
                        </a:spcAft>
                        <a:buClrTx/>
                        <a:buSzTx/>
                        <a:buFont typeface="Arial" charset="0"/>
                        <a:buNone/>
                        <a:tabLst/>
                      </a:pPr>
                      <a:r>
                        <a:rPr kumimoji="0" lang="fa-IR" sz="2000" b="1" i="0" u="none" strike="noStrike" cap="none" normalizeH="0" baseline="0" dirty="0" smtClean="0">
                          <a:ln>
                            <a:noFill/>
                          </a:ln>
                          <a:solidFill>
                            <a:srgbClr val="10253F"/>
                          </a:solidFill>
                          <a:effectLst/>
                          <a:latin typeface="Calibri" pitchFamily="34" charset="0"/>
                          <a:ea typeface="Calibri" pitchFamily="34" charset="0"/>
                          <a:cs typeface="Homa" pitchFamily="2" charset="-78"/>
                        </a:rPr>
                        <a:t>گوشت، حبوبات، تخم مرغ و مغزها</a:t>
                      </a:r>
                    </a:p>
                    <a:p>
                      <a:pPr marL="0" marR="0" lvl="0" indent="0" algn="just" defTabSz="914400" rtl="1" eaLnBrk="1" fontAlgn="base" latinLnBrk="0" hangingPunct="1">
                        <a:lnSpc>
                          <a:spcPct val="100000"/>
                        </a:lnSpc>
                        <a:spcBef>
                          <a:spcPct val="0"/>
                        </a:spcBef>
                        <a:spcAft>
                          <a:spcPct val="0"/>
                        </a:spcAft>
                        <a:buClrTx/>
                        <a:buSzTx/>
                        <a:buFont typeface="Arial" charset="0"/>
                        <a:buNone/>
                        <a:tabLst/>
                      </a:pPr>
                      <a:endParaRPr kumimoji="0" lang="fa-IR" sz="2000" b="1" i="0" u="none" strike="noStrike" cap="none" normalizeH="0" baseline="0" dirty="0" smtClean="0">
                        <a:ln>
                          <a:noFill/>
                        </a:ln>
                        <a:solidFill>
                          <a:srgbClr val="10253F"/>
                        </a:solidFill>
                        <a:effectLst/>
                        <a:latin typeface="Calibri" pitchFamily="34" charset="0"/>
                        <a:ea typeface="Calibri" pitchFamily="34" charset="0"/>
                        <a:cs typeface="Homa" pitchFamily="2" charset="-78"/>
                      </a:endParaRPr>
                    </a:p>
                    <a:p>
                      <a:pPr marL="0" marR="0" lvl="0" indent="0" algn="just" defTabSz="914400" rtl="1" eaLnBrk="1" fontAlgn="base" latinLnBrk="0" hangingPunct="1">
                        <a:lnSpc>
                          <a:spcPct val="100000"/>
                        </a:lnSpc>
                        <a:spcBef>
                          <a:spcPct val="0"/>
                        </a:spcBef>
                        <a:spcAft>
                          <a:spcPct val="0"/>
                        </a:spcAft>
                        <a:buClrTx/>
                        <a:buSzTx/>
                        <a:buFont typeface="Arial" charset="0"/>
                        <a:buNone/>
                        <a:tabLst/>
                      </a:pPr>
                      <a:r>
                        <a:rPr kumimoji="0" lang="fa-IR" sz="2000" b="1" i="0" u="none" strike="noStrike" cap="none" normalizeH="0" baseline="0" dirty="0" smtClean="0">
                          <a:ln>
                            <a:noFill/>
                          </a:ln>
                          <a:solidFill>
                            <a:srgbClr val="10253F"/>
                          </a:solidFill>
                          <a:effectLst/>
                          <a:latin typeface="Calibri" pitchFamily="34" charset="0"/>
                          <a:ea typeface="Calibri" pitchFamily="34" charset="0"/>
                          <a:cs typeface="Homa" pitchFamily="2" charset="-78"/>
                        </a:rPr>
                        <a:t>           73-100کالری               2-3 واحد روزانه</a:t>
                      </a:r>
                    </a:p>
                    <a:p>
                      <a:pPr marL="0" marR="0" lvl="0" indent="0" algn="r"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kern="1200" cap="none" normalizeH="0" baseline="0" dirty="0" smtClean="0">
                          <a:ln>
                            <a:noFill/>
                          </a:ln>
                          <a:solidFill>
                            <a:srgbClr val="10253F"/>
                          </a:solidFill>
                          <a:effectLst/>
                          <a:latin typeface="Calibri" pitchFamily="34" charset="0"/>
                          <a:ea typeface="+mn-ea"/>
                          <a:cs typeface="B Lotus" pitchFamily="2" charset="-78"/>
                        </a:rPr>
                        <a:t>هر واحد برابر است با : 60 گرم يا دو تكه گوشت لخم پخته ، دو عدد تخم مرغ ،يك ليوان پخته نصف ليوان خام از حبوبات (نخود ، لوبيا ، عدس ، باقلا ، لپه ، ماش ، سويا)، یک سوم لیوان انواع مغزها مثل گردو بادام ، پسته ، تخمه، یک سوم سینه مرغ یک تکه ماهی یا نصف ران متوسط مرغ</a:t>
                      </a:r>
                      <a:endParaRPr kumimoji="0" lang="en-US" sz="2400" b="0" i="0" u="none" strike="noStrike" kern="1200" cap="none" normalizeH="0" baseline="0" dirty="0" smtClean="0">
                        <a:ln>
                          <a:noFill/>
                        </a:ln>
                        <a:solidFill>
                          <a:srgbClr val="10253F"/>
                        </a:solidFill>
                        <a:effectLst/>
                        <a:latin typeface="Calibri" pitchFamily="34" charset="0"/>
                        <a:ea typeface="+mn-ea"/>
                        <a:cs typeface="B Lotus" pitchFamily="2" charset="-78"/>
                      </a:endParaRPr>
                    </a:p>
                    <a:p>
                      <a:pPr marL="0" marR="0" lvl="0" indent="0" algn="just" defTabSz="914400" rtl="1" eaLnBrk="1" fontAlgn="base" latinLnBrk="0" hangingPunct="1">
                        <a:lnSpc>
                          <a:spcPct val="100000"/>
                        </a:lnSpc>
                        <a:spcBef>
                          <a:spcPct val="0"/>
                        </a:spcBef>
                        <a:spcAft>
                          <a:spcPct val="0"/>
                        </a:spcAft>
                        <a:buClrTx/>
                        <a:buSzTx/>
                        <a:buFont typeface="Arial" charset="0"/>
                        <a:buNone/>
                        <a:tabLst/>
                      </a:pPr>
                      <a:endParaRPr kumimoji="0" lang="fa-IR" sz="2000" b="0" i="0" u="none" strike="noStrike" cap="none" normalizeH="0" baseline="0" dirty="0" smtClean="0">
                        <a:ln>
                          <a:noFill/>
                        </a:ln>
                        <a:solidFill>
                          <a:srgbClr val="10253F"/>
                        </a:solidFill>
                        <a:effectLst/>
                        <a:latin typeface="Calibri" pitchFamily="34" charset="0"/>
                        <a:ea typeface="Calibri" pitchFamily="34" charset="0"/>
                        <a:cs typeface="B Lotus" pitchFamily="2" charset="-78"/>
                      </a:endParaRPr>
                    </a:p>
                    <a:p>
                      <a:pPr marL="0" marR="0" lvl="0" indent="0" algn="just"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cap="none" normalizeH="0" baseline="0" dirty="0" smtClean="0">
                          <a:ln>
                            <a:noFill/>
                          </a:ln>
                          <a:solidFill>
                            <a:srgbClr val="10253F"/>
                          </a:solidFill>
                          <a:effectLst/>
                          <a:latin typeface="Calibri" pitchFamily="34" charset="0"/>
                          <a:cs typeface="B Lotus" pitchFamily="2" charset="-78"/>
                        </a:rPr>
                        <a:t>اهمیت این گروه تامين پروتئين ، آهن ، روي و بعضي ویتامین </a:t>
                      </a:r>
                      <a:r>
                        <a:rPr kumimoji="0" lang="en-US" sz="2400" b="0" i="0" u="none" strike="noStrike" cap="none" normalizeH="0" baseline="0" dirty="0" smtClean="0">
                          <a:ln>
                            <a:noFill/>
                          </a:ln>
                          <a:solidFill>
                            <a:srgbClr val="10253F"/>
                          </a:solidFill>
                          <a:effectLst/>
                          <a:latin typeface="Calibri" pitchFamily="34" charset="0"/>
                          <a:cs typeface="B Lotus" pitchFamily="2" charset="-78"/>
                        </a:rPr>
                        <a:t>A </a:t>
                      </a:r>
                      <a:r>
                        <a:rPr kumimoji="0" lang="fa-IR" sz="2400" b="0" i="0" u="none" strike="noStrike" cap="none" normalizeH="0" baseline="0" dirty="0" smtClean="0">
                          <a:ln>
                            <a:noFill/>
                          </a:ln>
                          <a:solidFill>
                            <a:srgbClr val="10253F"/>
                          </a:solidFill>
                          <a:effectLst/>
                          <a:latin typeface="Calibri" pitchFamily="34" charset="0"/>
                          <a:cs typeface="B Lotus" pitchFamily="2" charset="-78"/>
                        </a:rPr>
                        <a:t>هاي گروه ب است.</a:t>
                      </a:r>
                    </a:p>
                    <a:p>
                      <a:pPr marL="0" marR="0" lvl="0" indent="0" algn="just"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cap="none" normalizeH="0" baseline="0" dirty="0" smtClean="0">
                          <a:ln>
                            <a:noFill/>
                          </a:ln>
                          <a:solidFill>
                            <a:srgbClr val="10253F"/>
                          </a:solidFill>
                          <a:effectLst/>
                          <a:latin typeface="Calibri" pitchFamily="34" charset="0"/>
                          <a:cs typeface="B Lotus" pitchFamily="2" charset="-78"/>
                        </a:rPr>
                        <a:t>حبوبات منبع خوبی از پروتئین و فیبر است</a:t>
                      </a:r>
                    </a:p>
                    <a:p>
                      <a:pPr marL="0" marR="0" lvl="0" indent="0" algn="just"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cap="none" normalizeH="0" baseline="0" dirty="0" smtClean="0">
                          <a:ln>
                            <a:noFill/>
                          </a:ln>
                          <a:solidFill>
                            <a:srgbClr val="10253F"/>
                          </a:solidFill>
                          <a:effectLst/>
                          <a:latin typeface="Calibri" pitchFamily="34" charset="0"/>
                          <a:cs typeface="B Lotus" pitchFamily="2" charset="-78"/>
                        </a:rPr>
                        <a:t>2 بار در هفته ماهی</a:t>
                      </a:r>
                    </a:p>
                    <a:p>
                      <a:pPr marL="0" marR="0" lvl="0" indent="0" algn="r"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cap="none" normalizeH="0" baseline="0" dirty="0" smtClean="0">
                          <a:ln>
                            <a:noFill/>
                          </a:ln>
                          <a:solidFill>
                            <a:srgbClr val="10253F"/>
                          </a:solidFill>
                          <a:effectLst/>
                          <a:latin typeface="Calibri" pitchFamily="34" charset="0"/>
                          <a:cs typeface="B Lotus" pitchFamily="2" charset="-78"/>
                        </a:rPr>
                        <a:t>دانه های روغنی و آجیلها حاوی منیزیم هستند و میتوانند جایگزین گوشت شوند</a:t>
                      </a:r>
                    </a:p>
                    <a:p>
                      <a:pPr marL="0" marR="0" lvl="0" indent="0" algn="r"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cap="none" normalizeH="0" baseline="0" dirty="0" smtClean="0">
                          <a:ln>
                            <a:noFill/>
                          </a:ln>
                          <a:solidFill>
                            <a:srgbClr val="10253F"/>
                          </a:solidFill>
                          <a:effectLst/>
                          <a:latin typeface="Calibri" pitchFamily="34" charset="0"/>
                          <a:cs typeface="B Lotus" pitchFamily="2" charset="-78"/>
                        </a:rPr>
                        <a:t>بایستی در حد امکان از گوشتهای خیلی کم چربی و کم چربی استفاده شود (حد اكثر 3 بار در هفته)</a:t>
                      </a:r>
                    </a:p>
                    <a:p>
                      <a:pPr marL="0" marR="0" lvl="0" indent="0" algn="r"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cap="none" normalizeH="0" baseline="0" dirty="0" smtClean="0">
                          <a:ln>
                            <a:noFill/>
                          </a:ln>
                          <a:solidFill>
                            <a:srgbClr val="10253F"/>
                          </a:solidFill>
                          <a:effectLst/>
                          <a:latin typeface="Calibri" pitchFamily="34" charset="0"/>
                          <a:cs typeface="B Lotus" pitchFamily="2" charset="-78"/>
                        </a:rPr>
                        <a:t> قبل از پختن پوست مرغ را جدا كنيد</a:t>
                      </a:r>
                      <a:endParaRPr kumimoji="0" lang="en-US" sz="2400" b="0" i="0" u="none" strike="noStrike" cap="none" normalizeH="0" baseline="0" dirty="0" smtClean="0">
                        <a:ln>
                          <a:noFill/>
                        </a:ln>
                        <a:solidFill>
                          <a:srgbClr val="10253F"/>
                        </a:solidFill>
                        <a:effectLst/>
                        <a:latin typeface="Calibri" pitchFamily="34" charset="0"/>
                        <a:cs typeface="B Lotus" pitchFamily="2" charset="-78"/>
                      </a:endParaRPr>
                    </a:p>
                    <a:p>
                      <a:pPr marL="0" marR="0" lvl="0" indent="0" algn="r" defTabSz="914400" rtl="1" eaLnBrk="1" fontAlgn="base" latinLnBrk="0" hangingPunct="1">
                        <a:lnSpc>
                          <a:spcPct val="100000"/>
                        </a:lnSpc>
                        <a:spcBef>
                          <a:spcPct val="0"/>
                        </a:spcBef>
                        <a:spcAft>
                          <a:spcPct val="0"/>
                        </a:spcAft>
                        <a:buClrTx/>
                        <a:buSzTx/>
                        <a:buFont typeface="Arial" charset="0"/>
                        <a:buChar char="•"/>
                        <a:tabLst/>
                      </a:pPr>
                      <a:r>
                        <a:rPr kumimoji="0" lang="fa-IR" sz="2400" b="0" i="0" u="none" strike="noStrike" cap="none" normalizeH="0" baseline="0" dirty="0" smtClean="0">
                          <a:ln>
                            <a:noFill/>
                          </a:ln>
                          <a:solidFill>
                            <a:srgbClr val="10253F"/>
                          </a:solidFill>
                          <a:effectLst/>
                          <a:latin typeface="Calibri" pitchFamily="34" charset="0"/>
                          <a:cs typeface="B Lotus" pitchFamily="2" charset="-78"/>
                        </a:rPr>
                        <a:t>حتماً سعی شود گوشتها پخته،کبابی، بخارپز یا آب پز شود</a:t>
                      </a:r>
                    </a:p>
                    <a:p>
                      <a:pPr marL="0" marR="0" lvl="0" indent="0" algn="r" defTabSz="914400" rtl="1" eaLnBrk="1" fontAlgn="base" latinLnBrk="0" hangingPunct="1">
                        <a:lnSpc>
                          <a:spcPct val="100000"/>
                        </a:lnSpc>
                        <a:spcBef>
                          <a:spcPct val="0"/>
                        </a:spcBef>
                        <a:spcAft>
                          <a:spcPct val="0"/>
                        </a:spcAft>
                        <a:buClrTx/>
                        <a:buSzTx/>
                        <a:buFont typeface="Arial" charset="0"/>
                        <a:buChar char="•"/>
                        <a:tabLst/>
                      </a:pPr>
                      <a:endParaRPr kumimoji="0" lang="en-US" sz="2000" b="0" i="0" u="none" strike="noStrike" cap="none" normalizeH="0" baseline="0" dirty="0" smtClean="0">
                        <a:ln>
                          <a:noFill/>
                        </a:ln>
                        <a:solidFill>
                          <a:srgbClr val="10253F"/>
                        </a:solidFill>
                        <a:effectLst/>
                        <a:latin typeface="Calibri" pitchFamily="34" charset="0"/>
                        <a:cs typeface="B Lotus" pitchFamily="2" charset="-78"/>
                      </a:endParaRPr>
                    </a:p>
                  </a:txBody>
                  <a:tcPr marL="68752" marR="68752" marT="0" marB="0" horzOverflow="overflow">
                    <a:lnL>
                      <a:noFill/>
                    </a:lnL>
                    <a:lnR>
                      <a:noFill/>
                    </a:lnR>
                    <a:lnT>
                      <a:noFill/>
                    </a:lnT>
                    <a:lnB>
                      <a:noFill/>
                    </a:lnB>
                    <a:lnTlToBr>
                      <a:noFill/>
                    </a:lnTlToBr>
                    <a:lnBlToTr>
                      <a:noFill/>
                    </a:lnBlToTr>
                    <a:solidFill>
                      <a:srgbClr val="EBF1DE">
                        <a:alpha val="41960"/>
                      </a:srgbClr>
                    </a:soli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Documents and Settings\minoo\My Documents\My Pictures\olive-oil7.jpg"/>
          <p:cNvPicPr>
            <a:picLocks noChangeAspect="1" noChangeArrowheads="1"/>
          </p:cNvPicPr>
          <p:nvPr/>
        </p:nvPicPr>
        <p:blipFill>
          <a:blip r:embed="rId2"/>
          <a:srcRect t="24239"/>
          <a:stretch>
            <a:fillRect/>
          </a:stretch>
        </p:blipFill>
        <p:spPr bwMode="auto">
          <a:xfrm>
            <a:off x="304800" y="0"/>
            <a:ext cx="7721600" cy="6858000"/>
          </a:xfrm>
          <a:prstGeom prst="rect">
            <a:avLst/>
          </a:prstGeom>
          <a:noFill/>
          <a:ln w="19050">
            <a:solidFill>
              <a:schemeClr val="bg1"/>
            </a:solidFill>
            <a:miter lim="800000"/>
            <a:headEnd/>
            <a:tailEnd/>
          </a:ln>
        </p:spPr>
      </p:pic>
      <p:graphicFrame>
        <p:nvGraphicFramePr>
          <p:cNvPr id="3" name="Table 2"/>
          <p:cNvGraphicFramePr>
            <a:graphicFrameLocks noGrp="1"/>
          </p:cNvGraphicFramePr>
          <p:nvPr>
            <p:extLst>
              <p:ext uri="{D42A27DB-BD31-4B8C-83A1-F6EECF244321}">
                <p14:modId xmlns:p14="http://schemas.microsoft.com/office/powerpoint/2010/main" val="597014698"/>
              </p:ext>
            </p:extLst>
          </p:nvPr>
        </p:nvGraphicFramePr>
        <p:xfrm>
          <a:off x="533400" y="0"/>
          <a:ext cx="8077200" cy="9411602"/>
        </p:xfrm>
        <a:graphic>
          <a:graphicData uri="http://schemas.openxmlformats.org/drawingml/2006/table">
            <a:tbl>
              <a:tblPr/>
              <a:tblGrid>
                <a:gridCol w="8077200"/>
              </a:tblGrid>
              <a:tr h="9411602">
                <a:tc>
                  <a:txBody>
                    <a:bodyPr/>
                    <a:lstStyle/>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defRPr/>
                      </a:pPr>
                      <a:r>
                        <a:rPr lang="fa-IR" sz="800" b="1" kern="1200" dirty="0" smtClean="0">
                          <a:solidFill>
                            <a:schemeClr val="tx1"/>
                          </a:solidFill>
                          <a:latin typeface="+mn-lt"/>
                          <a:ea typeface="+mn-ea"/>
                          <a:cs typeface="+mn-cs"/>
                        </a:rPr>
                        <a:t> </a:t>
                      </a: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روغنها</a:t>
                      </a:r>
                    </a:p>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           45 کالری               روزانه 2-3 واحد</a:t>
                      </a:r>
                    </a:p>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endPar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از روغنهاي گياهي مايع مثل روغن زيتون ، كلزا يا كانولا استفاده كنيد</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endPar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روغن مايع فقط  براي پخت و پز ونه سرخ كردن </a:t>
                      </a:r>
                    </a:p>
                    <a:p>
                      <a:pPr marL="0" marR="0" lvl="0" indent="0" algn="just" defTabSz="457200" rtl="1" eaLnBrk="1" fontAlgn="base" latinLnBrk="0" hangingPunct="1">
                        <a:lnSpc>
                          <a:spcPct val="100000"/>
                        </a:lnSpc>
                        <a:spcBef>
                          <a:spcPct val="0"/>
                        </a:spcBef>
                        <a:spcAft>
                          <a:spcPct val="0"/>
                        </a:spcAft>
                        <a:buClrTx/>
                        <a:buSzTx/>
                        <a:buFont typeface="Arial" pitchFamily="34" charset="0"/>
                        <a:buNone/>
                        <a:tabLst/>
                      </a:pPr>
                      <a:endPar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ماهي آجيل و دانه هاي روغني منابع چربيهاي مفيد هستند</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endPar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از چربيهاي جامد كره و مارگارين استفاده نكنيد</a:t>
                      </a: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pPr>
                      <a:endPar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endParaRPr>
                    </a:p>
                    <a:p>
                      <a:pPr marL="0" marR="0" lvl="0" indent="0" algn="just" defTabSz="457200" rtl="1" eaLnBrk="1" fontAlgn="base" latinLnBrk="0" hangingPunct="1">
                        <a:lnSpc>
                          <a:spcPct val="100000"/>
                        </a:lnSpc>
                        <a:spcBef>
                          <a:spcPct val="0"/>
                        </a:spcBef>
                        <a:spcAft>
                          <a:spcPct val="0"/>
                        </a:spcAft>
                        <a:buClrTx/>
                        <a:buSzTx/>
                        <a:buFont typeface="Arial" pitchFamily="34" charset="0"/>
                        <a:buChar char="•"/>
                        <a:tabLst/>
                        <a:defRPr/>
                      </a:pPr>
                      <a:r>
                        <a:rPr kumimoji="0" lang="fa-IR" sz="2800" b="1" i="0" u="none" strike="noStrike" kern="1200" cap="none" normalizeH="0" baseline="0" dirty="0" smtClean="0">
                          <a:ln>
                            <a:noFill/>
                          </a:ln>
                          <a:solidFill>
                            <a:srgbClr val="0D0D0D"/>
                          </a:solidFill>
                          <a:effectLst/>
                          <a:latin typeface="Calibri" pitchFamily="34" charset="0"/>
                          <a:ea typeface="+mn-ea"/>
                          <a:cs typeface="Homa" pitchFamily="2" charset="-78"/>
                        </a:rPr>
                        <a:t>.هر واحد روغن و مغزبرابر است با یک قاشق مرباخوری از انواع روغن ها و مایونز 8 عدد زیتون</a:t>
                      </a:r>
                      <a:endParaRPr kumimoji="0" lang="en-US" sz="2800" b="1" i="0" u="none" strike="noStrike" kern="1200" cap="none" normalizeH="0" baseline="0" dirty="0">
                        <a:ln>
                          <a:noFill/>
                        </a:ln>
                        <a:solidFill>
                          <a:srgbClr val="0D0D0D"/>
                        </a:solidFill>
                        <a:effectLst/>
                        <a:latin typeface="Calibri" pitchFamily="34" charset="0"/>
                        <a:ea typeface="+mn-ea"/>
                        <a:cs typeface="Homa" pitchFamily="2" charset="-78"/>
                      </a:endParaRPr>
                    </a:p>
                  </a:txBody>
                  <a:tcPr marL="68752" marR="68752"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alpha val="14000"/>
                      </a:schemeClr>
                    </a:soli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endParaRPr lang="en-US" smtClean="0"/>
          </a:p>
        </p:txBody>
      </p:sp>
      <p:sp>
        <p:nvSpPr>
          <p:cNvPr id="4" name="Content Placeholder 3"/>
          <p:cNvSpPr txBox="1">
            <a:spLocks noGrp="1"/>
          </p:cNvSpPr>
          <p:nvPr>
            <p:ph idx="1"/>
          </p:nvPr>
        </p:nvSpPr>
        <p:spPr>
          <a:xfrm>
            <a:off x="457200" y="304800"/>
            <a:ext cx="8229600" cy="4054183"/>
          </a:xfrm>
          <a:solidFill>
            <a:srgbClr val="C00000"/>
          </a:solidFill>
          <a:ln w="19050">
            <a:solidFill>
              <a:schemeClr val="bg1"/>
            </a:solidFill>
          </a:ln>
        </p:spPr>
        <p:txBody>
          <a:bodyPr lIns="174495" tIns="87247" rIns="174495" bIns="87247" rtlCol="0">
            <a:spAutoFit/>
          </a:bodyPr>
          <a:lstStyle/>
          <a:p>
            <a:pPr marL="0" indent="0" algn="just" fontAlgn="base">
              <a:spcBef>
                <a:spcPct val="0"/>
              </a:spcBef>
              <a:spcAft>
                <a:spcPct val="0"/>
              </a:spcAft>
              <a:buClrTx/>
              <a:buSzTx/>
              <a:buFont typeface="Arial" pitchFamily="34" charset="0"/>
              <a:buChar char="•"/>
              <a:defRPr/>
            </a:pPr>
            <a:r>
              <a:rPr lang="fa-IR" sz="2800" b="1" dirty="0">
                <a:solidFill>
                  <a:schemeClr val="bg1"/>
                </a:solidFill>
                <a:latin typeface="Calibri" pitchFamily="34" charset="0"/>
                <a:cs typeface="Homa" pitchFamily="2" charset="-78"/>
              </a:rPr>
              <a:t>مواد چرب شور و شيرين</a:t>
            </a:r>
          </a:p>
          <a:p>
            <a:pPr marL="0" indent="0" algn="just" fontAlgn="base">
              <a:spcBef>
                <a:spcPct val="0"/>
              </a:spcBef>
              <a:spcAft>
                <a:spcPct val="0"/>
              </a:spcAft>
              <a:buClrTx/>
              <a:buSzTx/>
              <a:buFont typeface="Arial" pitchFamily="34" charset="0"/>
              <a:buChar char="•"/>
              <a:defRPr/>
            </a:pPr>
            <a:endParaRPr lang="fa-IR" sz="2800" b="1" dirty="0">
              <a:solidFill>
                <a:schemeClr val="bg1"/>
              </a:solidFill>
              <a:latin typeface="Calibri" pitchFamily="34" charset="0"/>
              <a:cs typeface="Homa" pitchFamily="2" charset="-78"/>
            </a:endParaRPr>
          </a:p>
          <a:p>
            <a:pPr marL="0" indent="0" algn="just" fontAlgn="base">
              <a:spcBef>
                <a:spcPct val="0"/>
              </a:spcBef>
              <a:spcAft>
                <a:spcPct val="0"/>
              </a:spcAft>
              <a:buClrTx/>
              <a:buSzTx/>
              <a:buFont typeface="Arial" pitchFamily="34" charset="0"/>
              <a:buChar char="•"/>
              <a:defRPr/>
            </a:pPr>
            <a:r>
              <a:rPr lang="fa-IR" sz="2800" b="1" dirty="0">
                <a:solidFill>
                  <a:schemeClr val="bg1"/>
                </a:solidFill>
                <a:latin typeface="Calibri" pitchFamily="34" charset="0"/>
                <a:cs typeface="Homa" pitchFamily="2" charset="-78"/>
              </a:rPr>
              <a:t>اين گروه انرژي زياد و مواد مغذي كم دارند و بايد از مصرف آنها خودداري كرد</a:t>
            </a:r>
          </a:p>
          <a:p>
            <a:pPr marL="0" indent="0" algn="just" fontAlgn="base">
              <a:spcBef>
                <a:spcPct val="0"/>
              </a:spcBef>
              <a:spcAft>
                <a:spcPct val="0"/>
              </a:spcAft>
              <a:buClrTx/>
              <a:buSzTx/>
              <a:buFont typeface="Arial" pitchFamily="34" charset="0"/>
              <a:buChar char="•"/>
              <a:defRPr/>
            </a:pPr>
            <a:r>
              <a:rPr lang="fa-IR" sz="2800" b="1" dirty="0">
                <a:solidFill>
                  <a:schemeClr val="bg1"/>
                </a:solidFill>
                <a:latin typeface="Calibri" pitchFamily="34" charset="0"/>
                <a:cs typeface="Homa" pitchFamily="2" charset="-78"/>
              </a:rPr>
              <a:t>روغنهاي جامد مثل دنبه، كره، سرشير، خامه،  قندهاي ساده مثل مربا، شربت، نوشابه، شيريني، شكلات و شيريني هاي خشك و تر جزو اين گروه هستند</a:t>
            </a:r>
          </a:p>
          <a:p>
            <a:pPr marL="0" indent="0" algn="just" fontAlgn="base">
              <a:spcBef>
                <a:spcPct val="0"/>
              </a:spcBef>
              <a:spcAft>
                <a:spcPct val="0"/>
              </a:spcAft>
              <a:buClrTx/>
              <a:buSzTx/>
              <a:buFont typeface="Arial" pitchFamily="34" charset="0"/>
              <a:buChar char="•"/>
              <a:defRPr/>
            </a:pPr>
            <a:r>
              <a:rPr lang="fa-IR" sz="2800" b="1" dirty="0">
                <a:solidFill>
                  <a:schemeClr val="bg1"/>
                </a:solidFill>
                <a:latin typeface="Calibri" pitchFamily="34" charset="0"/>
                <a:cs typeface="Homa" pitchFamily="2" charset="-78"/>
              </a:rPr>
              <a:t>ذائقه خود را به غذاهاي كم نمك عادت دهيد</a:t>
            </a:r>
          </a:p>
          <a:p>
            <a:pPr marL="0" indent="0" algn="just" fontAlgn="base">
              <a:spcBef>
                <a:spcPct val="0"/>
              </a:spcBef>
              <a:spcAft>
                <a:spcPct val="0"/>
              </a:spcAft>
              <a:buClrTx/>
              <a:buSzTx/>
              <a:buFont typeface="Arial" pitchFamily="34" charset="0"/>
              <a:buChar char="•"/>
              <a:defRPr/>
            </a:pPr>
            <a:r>
              <a:rPr lang="fa-IR" sz="2800" b="1" dirty="0">
                <a:solidFill>
                  <a:schemeClr val="bg1"/>
                </a:solidFill>
                <a:latin typeface="Calibri" pitchFamily="34" charset="0"/>
                <a:cs typeface="Homa" pitchFamily="2" charset="-78"/>
              </a:rPr>
              <a:t> از نمك تصفيه شده و يد دار استفاده كنيد</a:t>
            </a:r>
            <a:endParaRPr lang="en-US" sz="2800" b="1" dirty="0">
              <a:solidFill>
                <a:schemeClr val="bg1"/>
              </a:solidFill>
              <a:latin typeface="Calibri" pitchFamily="34" charset="0"/>
              <a:cs typeface="Homa"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تعادل و تنوع</a:t>
            </a:r>
            <a:endParaRPr lang="fa-IR" dirty="0"/>
          </a:p>
        </p:txBody>
      </p:sp>
      <p:sp>
        <p:nvSpPr>
          <p:cNvPr id="3" name="Content Placeholder 2"/>
          <p:cNvSpPr>
            <a:spLocks noGrp="1"/>
          </p:cNvSpPr>
          <p:nvPr>
            <p:ph idx="1"/>
          </p:nvPr>
        </p:nvSpPr>
        <p:spPr/>
        <p:txBody>
          <a:bodyPr/>
          <a:lstStyle/>
          <a:p>
            <a:pPr algn="r" rtl="1"/>
            <a:r>
              <a:rPr lang="fa-IR" dirty="0" smtClean="0"/>
              <a:t>تعادل یعنی انواع مختلفی از مواد غذایی را به تناسب استفاده کنیم به گونه ای که مصرف زیاد یکی سبب حذف دیگری نشود</a:t>
            </a:r>
          </a:p>
          <a:p>
            <a:pPr algn="r" rtl="1"/>
            <a:endParaRPr lang="fa-IR" dirty="0"/>
          </a:p>
          <a:p>
            <a:pPr algn="r" rtl="1"/>
            <a:endParaRPr lang="fa-IR" dirty="0" smtClean="0"/>
          </a:p>
          <a:p>
            <a:pPr algn="r" rtl="1"/>
            <a:endParaRPr lang="fa-IR" dirty="0" smtClean="0"/>
          </a:p>
          <a:p>
            <a:pPr algn="r" rtl="1"/>
            <a:r>
              <a:rPr lang="fa-IR" dirty="0" smtClean="0"/>
              <a:t>تنوع یعنی مصرف چند ماده غذایی مختلف از گروه های غذایی </a:t>
            </a:r>
            <a:endParaRPr lang="fa-IR" dirty="0"/>
          </a:p>
        </p:txBody>
      </p:sp>
    </p:spTree>
    <p:extLst>
      <p:ext uri="{BB962C8B-B14F-4D97-AF65-F5344CB8AC3E}">
        <p14:creationId xmlns:p14="http://schemas.microsoft.com/office/powerpoint/2010/main" val="711128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descr="C:\Users\drkhodaee\Desktop\HealthyPlate_FINALVERSION12_20(6).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330495"/>
            <a:ext cx="7920880" cy="6122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698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nvGraphicFramePr>
        <p:xfrm>
          <a:off x="428596" y="1071546"/>
          <a:ext cx="8229600" cy="5072098"/>
        </p:xfrm>
        <a:graphic>
          <a:graphicData uri="http://schemas.openxmlformats.org/drawingml/2006/table">
            <a:tbl>
              <a:tblPr/>
              <a:tblGrid>
                <a:gridCol w="2971800"/>
                <a:gridCol w="5257800"/>
              </a:tblGrid>
              <a:tr h="1506071">
                <a:tc>
                  <a:txBody>
                    <a:bodyPr/>
                    <a:lstStyle/>
                    <a:p>
                      <a:r>
                        <a:rPr lang="en-US" sz="2400" b="1" i="1" dirty="0">
                          <a:solidFill>
                            <a:srgbClr val="C00000"/>
                          </a:solidFill>
                        </a:rPr>
                        <a:t>Cakes and pastries</a:t>
                      </a:r>
                      <a:endParaRPr lang="en-US" sz="2400" b="1" dirty="0">
                        <a:solidFill>
                          <a:srgbClr val="C00000"/>
                        </a:solidFill>
                      </a:endParaRPr>
                    </a:p>
                  </a:txBody>
                  <a:tcPr marL="39843" marR="39843" marT="19922" marB="19922"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Try fruit with yogurt, a baked apple with cinnamon </a:t>
                      </a:r>
                      <a:r>
                        <a:rPr lang="en-US" sz="2400" b="1" dirty="0" smtClean="0">
                          <a:solidFill>
                            <a:schemeClr val="accent3">
                              <a:lumMod val="50000"/>
                            </a:schemeClr>
                          </a:solidFill>
                        </a:rPr>
                        <a:t>to </a:t>
                      </a:r>
                      <a:r>
                        <a:rPr lang="en-US" sz="2400" b="1" dirty="0">
                          <a:solidFill>
                            <a:schemeClr val="accent3">
                              <a:lumMod val="50000"/>
                            </a:schemeClr>
                          </a:solidFill>
                        </a:rPr>
                        <a:t>satisfy your sweet tooth.</a:t>
                      </a:r>
                    </a:p>
                  </a:txBody>
                  <a:tcPr marL="39843" marR="39843" marT="19922" marB="19922" anchor="ctr">
                    <a:lnL>
                      <a:noFill/>
                    </a:lnL>
                    <a:lnR>
                      <a:noFill/>
                    </a:lnR>
                    <a:lnT>
                      <a:noFill/>
                    </a:lnT>
                    <a:lnB>
                      <a:noFill/>
                    </a:lnB>
                  </a:tcPr>
                </a:tc>
              </a:tr>
              <a:tr h="1506071">
                <a:tc>
                  <a:txBody>
                    <a:bodyPr/>
                    <a:lstStyle/>
                    <a:p>
                      <a:r>
                        <a:rPr lang="en-US" sz="2400" b="1" i="1" dirty="0">
                          <a:solidFill>
                            <a:srgbClr val="C00000"/>
                          </a:solidFill>
                        </a:rPr>
                        <a:t>Cookies and granola bars</a:t>
                      </a:r>
                      <a:endParaRPr lang="en-US" sz="2400" b="1" dirty="0">
                        <a:solidFill>
                          <a:srgbClr val="C00000"/>
                        </a:solidFill>
                      </a:endParaRPr>
                    </a:p>
                  </a:txBody>
                  <a:tcPr marL="39843" marR="39843" marT="19922" marB="19922"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Try plain popcorn with a sprinkling of herbs</a:t>
                      </a:r>
                      <a:r>
                        <a:rPr lang="en-US" sz="2400" b="1" dirty="0" smtClean="0">
                          <a:solidFill>
                            <a:schemeClr val="accent3">
                              <a:lumMod val="50000"/>
                            </a:schemeClr>
                          </a:solidFill>
                        </a:rPr>
                        <a:t>.</a:t>
                      </a:r>
                      <a:endParaRPr lang="fa-IR" sz="2400" b="1" dirty="0" smtClean="0">
                        <a:solidFill>
                          <a:schemeClr val="accent3">
                            <a:lumMod val="50000"/>
                          </a:schemeClr>
                        </a:solidFill>
                      </a:endParaRPr>
                    </a:p>
                  </a:txBody>
                  <a:tcPr marL="39843" marR="39843" marT="19922" marB="19922" anchor="ctr">
                    <a:lnL>
                      <a:noFill/>
                    </a:lnL>
                    <a:lnR>
                      <a:noFill/>
                    </a:lnR>
                    <a:lnT>
                      <a:noFill/>
                    </a:lnT>
                    <a:lnB>
                      <a:noFill/>
                    </a:lnB>
                  </a:tcPr>
                </a:tc>
              </a:tr>
              <a:tr h="1029978">
                <a:tc>
                  <a:txBody>
                    <a:bodyPr/>
                    <a:lstStyle/>
                    <a:p>
                      <a:r>
                        <a:rPr lang="en-US" sz="2400" b="1" i="1" dirty="0">
                          <a:solidFill>
                            <a:srgbClr val="C00000"/>
                          </a:solidFill>
                        </a:rPr>
                        <a:t>Ice cream and frozen desserts</a:t>
                      </a:r>
                      <a:endParaRPr lang="en-US" sz="2400" b="1" dirty="0">
                        <a:solidFill>
                          <a:srgbClr val="C00000"/>
                        </a:solidFill>
                      </a:endParaRPr>
                    </a:p>
                  </a:txBody>
                  <a:tcPr marL="39843" marR="39843" marT="19922" marB="19922"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Try freezing yogurt in a popsicle tray.</a:t>
                      </a:r>
                    </a:p>
                  </a:txBody>
                  <a:tcPr marL="39843" marR="39843" marT="19922" marB="19922" anchor="ctr">
                    <a:lnL>
                      <a:noFill/>
                    </a:lnL>
                    <a:lnR>
                      <a:noFill/>
                    </a:lnR>
                    <a:lnT>
                      <a:noFill/>
                    </a:lnT>
                    <a:lnB>
                      <a:noFill/>
                    </a:lnB>
                  </a:tcPr>
                </a:tc>
              </a:tr>
              <a:tr h="1029978">
                <a:tc>
                  <a:txBody>
                    <a:bodyPr/>
                    <a:lstStyle/>
                    <a:p>
                      <a:r>
                        <a:rPr lang="en-US" sz="2400" b="1" i="1" dirty="0">
                          <a:solidFill>
                            <a:srgbClr val="C00000"/>
                          </a:solidFill>
                        </a:rPr>
                        <a:t>Doughnuts</a:t>
                      </a:r>
                      <a:endParaRPr lang="en-US" sz="2400" b="1" dirty="0">
                        <a:solidFill>
                          <a:srgbClr val="C00000"/>
                        </a:solidFill>
                      </a:endParaRPr>
                    </a:p>
                  </a:txBody>
                  <a:tcPr marL="39843" marR="39843" marT="19922" marB="19922"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Try making your own high </a:t>
                      </a:r>
                      <a:r>
                        <a:rPr lang="en-US" sz="2400" b="1" dirty="0" smtClean="0">
                          <a:solidFill>
                            <a:schemeClr val="accent3">
                              <a:lumMod val="50000"/>
                            </a:schemeClr>
                          </a:solidFill>
                        </a:rPr>
                        <a:t>fiber, </a:t>
                      </a:r>
                      <a:r>
                        <a:rPr lang="en-US" sz="2400" b="1" dirty="0">
                          <a:solidFill>
                            <a:schemeClr val="accent3">
                              <a:lumMod val="50000"/>
                            </a:schemeClr>
                          </a:solidFill>
                        </a:rPr>
                        <a:t>low fat muffins or bagels.</a:t>
                      </a:r>
                    </a:p>
                  </a:txBody>
                  <a:tcPr marL="39843" marR="39843" marT="19922" marB="19922" anchor="ctr">
                    <a:lnL>
                      <a:noFill/>
                    </a:lnL>
                    <a:lnR>
                      <a:noFill/>
                    </a:lnR>
                    <a:lnT>
                      <a:noFill/>
                    </a:lnT>
                    <a:lnB>
                      <a:noFill/>
                    </a:lnB>
                  </a:tcPr>
                </a:tc>
              </a:tr>
            </a:tbl>
          </a:graphicData>
        </a:graphic>
      </p:graphicFrame>
      <p:pic>
        <p:nvPicPr>
          <p:cNvPr id="12307" name="Picture 6" descr="Examples of foods and beverages that are often high in calories, fat, sugar or salt (sodium) "/>
          <p:cNvPicPr>
            <a:picLocks noChangeAspect="1" noChangeArrowheads="1"/>
          </p:cNvPicPr>
          <p:nvPr/>
        </p:nvPicPr>
        <p:blipFill>
          <a:blip r:embed="rId2"/>
          <a:srcRect/>
          <a:stretch>
            <a:fillRect/>
          </a:stretch>
        </p:blipFill>
        <p:spPr bwMode="auto">
          <a:xfrm>
            <a:off x="0" y="-1155700"/>
            <a:ext cx="895350" cy="923925"/>
          </a:xfrm>
          <a:prstGeom prst="rect">
            <a:avLst/>
          </a:prstGeom>
          <a:noFill/>
          <a:ln w="9525">
            <a:noFill/>
            <a:miter lim="800000"/>
            <a:headEnd/>
            <a:tailEnd/>
          </a:ln>
        </p:spPr>
      </p:pic>
      <p:sp>
        <p:nvSpPr>
          <p:cNvPr id="12308" name="TextBox 3"/>
          <p:cNvSpPr txBox="1">
            <a:spLocks noChangeArrowheads="1"/>
          </p:cNvSpPr>
          <p:nvPr/>
        </p:nvSpPr>
        <p:spPr bwMode="auto">
          <a:xfrm>
            <a:off x="457200" y="0"/>
            <a:ext cx="6248400" cy="584200"/>
          </a:xfrm>
          <a:prstGeom prst="rect">
            <a:avLst/>
          </a:prstGeom>
          <a:noFill/>
          <a:ln w="9525">
            <a:noFill/>
            <a:miter lim="800000"/>
            <a:headEnd/>
            <a:tailEnd/>
          </a:ln>
        </p:spPr>
        <p:txBody>
          <a:bodyPr>
            <a:spAutoFit/>
          </a:bodyPr>
          <a:lstStyle/>
          <a:p>
            <a:r>
              <a:rPr lang="en-US" sz="3200" b="1" dirty="0">
                <a:latin typeface="Calibri" pitchFamily="34" charset="0"/>
              </a:rPr>
              <a:t>Instead of              Try</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28596" y="714356"/>
          <a:ext cx="8358246" cy="6130331"/>
        </p:xfrm>
        <a:graphic>
          <a:graphicData uri="http://schemas.openxmlformats.org/drawingml/2006/table">
            <a:tbl>
              <a:tblPr firstRow="1" bandRow="1">
                <a:tableStyleId>{5C22544A-7EE6-4342-B048-85BDC9FD1C3A}</a:tableStyleId>
              </a:tblPr>
              <a:tblGrid>
                <a:gridCol w="4179123"/>
                <a:gridCol w="4179123"/>
              </a:tblGrid>
              <a:tr h="605525">
                <a:tc>
                  <a:txBody>
                    <a:bodyPr/>
                    <a:lstStyle/>
                    <a:p>
                      <a:r>
                        <a:rPr lang="en-US" sz="2400" b="1" dirty="0" smtClean="0">
                          <a:solidFill>
                            <a:schemeClr val="tx1"/>
                          </a:solidFill>
                          <a:latin typeface="Calibri" pitchFamily="34" charset="0"/>
                        </a:rPr>
                        <a:t>Instead of</a:t>
                      </a:r>
                      <a:endParaRPr lang="en-US" sz="2400" b="1" dirty="0">
                        <a:solidFill>
                          <a:schemeClr val="tx1"/>
                        </a:solidFill>
                        <a:latin typeface="Calibri" pitchFamily="34" charset="0"/>
                      </a:endParaRPr>
                    </a:p>
                  </a:txBody>
                  <a:tcPr>
                    <a:noFill/>
                  </a:tcPr>
                </a:tc>
                <a:tc>
                  <a:txBody>
                    <a:bodyPr/>
                    <a:lstStyle/>
                    <a:p>
                      <a:r>
                        <a:rPr lang="en-US" sz="2400" b="1" dirty="0" smtClean="0">
                          <a:solidFill>
                            <a:schemeClr val="tx1"/>
                          </a:solidFill>
                          <a:latin typeface="Calibri" pitchFamily="34" charset="0"/>
                        </a:rPr>
                        <a:t>Try</a:t>
                      </a:r>
                      <a:endParaRPr lang="en-US" sz="2400" dirty="0">
                        <a:solidFill>
                          <a:schemeClr val="tx1"/>
                        </a:solidFill>
                      </a:endParaRPr>
                    </a:p>
                  </a:txBody>
                  <a:tcPr>
                    <a:noFill/>
                  </a:tcPr>
                </a:tc>
              </a:tr>
              <a:tr h="1657672">
                <a:tc>
                  <a:txBody>
                    <a:bodyPr/>
                    <a:lstStyle/>
                    <a:p>
                      <a:pPr algn="l"/>
                      <a:r>
                        <a:rPr lang="en-US" sz="2400" b="1" i="1" dirty="0" smtClean="0">
                          <a:solidFill>
                            <a:srgbClr val="C00000"/>
                          </a:solidFill>
                        </a:rPr>
                        <a:t>French </a:t>
                      </a:r>
                      <a:r>
                        <a:rPr lang="en-US" sz="2400" b="1" i="1" dirty="0">
                          <a:solidFill>
                            <a:srgbClr val="C00000"/>
                          </a:solidFill>
                        </a:rPr>
                        <a:t>fries</a:t>
                      </a:r>
                      <a:endParaRPr lang="en-US" sz="2400" b="1" dirty="0">
                        <a:solidFill>
                          <a:srgbClr val="C00000"/>
                        </a:solidFill>
                      </a:endParaRPr>
                    </a:p>
                  </a:txBody>
                  <a:tcPr marL="39843" marR="39843" marT="19922" marB="19922" anchor="ctr">
                    <a:noFill/>
                  </a:tcPr>
                </a:tc>
                <a:tc>
                  <a:txBody>
                    <a:bodyPr/>
                    <a:lstStyle/>
                    <a:p>
                      <a:pPr>
                        <a:buFont typeface="Arial"/>
                        <a:buChar char="•"/>
                      </a:pPr>
                      <a:r>
                        <a:rPr lang="en-US" sz="2400" b="1" dirty="0">
                          <a:solidFill>
                            <a:schemeClr val="accent3">
                              <a:lumMod val="50000"/>
                            </a:schemeClr>
                          </a:solidFill>
                        </a:rPr>
                        <a:t>Try baking strips of potato or sweet potatoes in your oven with a small amount of oil and herbs and spices</a:t>
                      </a:r>
                      <a:r>
                        <a:rPr lang="en-US" sz="2400" b="1" dirty="0" smtClean="0">
                          <a:solidFill>
                            <a:schemeClr val="accent3">
                              <a:lumMod val="50000"/>
                            </a:schemeClr>
                          </a:solidFill>
                        </a:rPr>
                        <a:t>.</a:t>
                      </a:r>
                      <a:endParaRPr lang="fa-IR" sz="2400" b="1" dirty="0" smtClean="0">
                        <a:solidFill>
                          <a:schemeClr val="accent3">
                            <a:lumMod val="50000"/>
                          </a:schemeClr>
                        </a:solidFill>
                      </a:endParaRPr>
                    </a:p>
                    <a:p>
                      <a:pPr>
                        <a:buFont typeface="Arial"/>
                        <a:buChar char="•"/>
                      </a:pPr>
                      <a:endParaRPr lang="en-US" sz="2400" b="1" dirty="0">
                        <a:solidFill>
                          <a:schemeClr val="accent3">
                            <a:lumMod val="50000"/>
                          </a:schemeClr>
                        </a:solidFill>
                      </a:endParaRPr>
                    </a:p>
                  </a:txBody>
                  <a:tcPr marL="39843" marR="39843" marT="19922" marB="19922" anchor="ctr">
                    <a:noFill/>
                  </a:tcPr>
                </a:tc>
              </a:tr>
              <a:tr h="861366">
                <a:tc>
                  <a:txBody>
                    <a:bodyPr/>
                    <a:lstStyle/>
                    <a:p>
                      <a:pPr algn="l"/>
                      <a:r>
                        <a:rPr lang="en-US" sz="2400" b="1" i="1" dirty="0">
                          <a:solidFill>
                            <a:srgbClr val="C00000"/>
                          </a:solidFill>
                        </a:rPr>
                        <a:t>Potato chips</a:t>
                      </a:r>
                      <a:endParaRPr lang="en-US" sz="2400" b="1" dirty="0">
                        <a:solidFill>
                          <a:srgbClr val="C00000"/>
                        </a:solidFill>
                      </a:endParaRPr>
                    </a:p>
                  </a:txBody>
                  <a:tcPr marL="39843" marR="39843" marT="19922" marB="19922">
                    <a:noFill/>
                  </a:tcPr>
                </a:tc>
                <a:tc>
                  <a:txBody>
                    <a:bodyPr/>
                    <a:lstStyle/>
                    <a:p>
                      <a:pPr>
                        <a:buFont typeface="Arial"/>
                        <a:buChar char="•"/>
                      </a:pPr>
                      <a:r>
                        <a:rPr lang="en-US" sz="2400" b="1" dirty="0">
                          <a:solidFill>
                            <a:srgbClr val="92D050"/>
                          </a:solidFill>
                        </a:rPr>
                        <a:t>Choose plain popcorn or home made baked pitas</a:t>
                      </a:r>
                      <a:r>
                        <a:rPr lang="en-US" sz="2400" b="1" dirty="0" smtClean="0">
                          <a:solidFill>
                            <a:srgbClr val="92D050"/>
                          </a:solidFill>
                        </a:rPr>
                        <a:t>.</a:t>
                      </a:r>
                      <a:endParaRPr lang="fa-IR" sz="2400" b="1" dirty="0" smtClean="0">
                        <a:solidFill>
                          <a:srgbClr val="92D050"/>
                        </a:solidFill>
                      </a:endParaRPr>
                    </a:p>
                    <a:p>
                      <a:pPr>
                        <a:buFont typeface="Arial"/>
                        <a:buChar char="•"/>
                      </a:pPr>
                      <a:endParaRPr lang="en-US" sz="2400" b="1" dirty="0">
                        <a:solidFill>
                          <a:srgbClr val="92D050"/>
                        </a:solidFill>
                      </a:endParaRPr>
                    </a:p>
                  </a:txBody>
                  <a:tcPr marL="39843" marR="39843" marT="19922" marB="19922" anchor="ctr">
                    <a:noFill/>
                  </a:tcPr>
                </a:tc>
              </a:tr>
              <a:tr h="1657672">
                <a:tc>
                  <a:txBody>
                    <a:bodyPr/>
                    <a:lstStyle/>
                    <a:p>
                      <a:pPr algn="l"/>
                      <a:r>
                        <a:rPr lang="en-US" sz="2400" b="1" i="1" dirty="0">
                          <a:solidFill>
                            <a:srgbClr val="C00000"/>
                          </a:solidFill>
                        </a:rPr>
                        <a:t>Fruit </a:t>
                      </a:r>
                      <a:r>
                        <a:rPr lang="en-US" sz="2400" b="1" i="1" dirty="0" err="1">
                          <a:solidFill>
                            <a:srgbClr val="C00000"/>
                          </a:solidFill>
                        </a:rPr>
                        <a:t>flavoured</a:t>
                      </a:r>
                      <a:r>
                        <a:rPr lang="en-US" sz="2400" b="1" i="1" dirty="0">
                          <a:solidFill>
                            <a:srgbClr val="C00000"/>
                          </a:solidFill>
                        </a:rPr>
                        <a:t> drinks</a:t>
                      </a:r>
                      <a:endParaRPr lang="en-US" sz="2400" b="1" dirty="0">
                        <a:solidFill>
                          <a:srgbClr val="C00000"/>
                        </a:solidFill>
                      </a:endParaRPr>
                    </a:p>
                  </a:txBody>
                  <a:tcPr marL="39843" marR="39843" marT="19922" marB="19922">
                    <a:noFill/>
                  </a:tcPr>
                </a:tc>
                <a:tc>
                  <a:txBody>
                    <a:bodyPr/>
                    <a:lstStyle/>
                    <a:p>
                      <a:pPr>
                        <a:buFont typeface="Arial"/>
                        <a:buChar char="•"/>
                      </a:pPr>
                      <a:r>
                        <a:rPr lang="en-US" sz="2400" b="1" dirty="0">
                          <a:solidFill>
                            <a:schemeClr val="accent3">
                              <a:lumMod val="50000"/>
                            </a:schemeClr>
                          </a:solidFill>
                        </a:rPr>
                        <a:t>Add lemon, lime or cucumber to your water or choose milk, fortified soy beverage or 100% juice.</a:t>
                      </a:r>
                    </a:p>
                  </a:txBody>
                  <a:tcPr marL="39843" marR="39843" marT="19922" marB="19922" anchor="ctr">
                    <a:noFill/>
                  </a:tcPr>
                </a:tc>
              </a:tr>
              <a:tr h="861366">
                <a:tc>
                  <a:txBody>
                    <a:bodyPr/>
                    <a:lstStyle/>
                    <a:p>
                      <a:pPr algn="l"/>
                      <a:r>
                        <a:rPr lang="en-US" sz="2400" b="1" i="1" dirty="0">
                          <a:solidFill>
                            <a:srgbClr val="C00000"/>
                          </a:solidFill>
                        </a:rPr>
                        <a:t>Sports and energy drinks</a:t>
                      </a:r>
                      <a:endParaRPr lang="en-US" sz="2400" b="1" dirty="0">
                        <a:solidFill>
                          <a:srgbClr val="C00000"/>
                        </a:solidFill>
                      </a:endParaRPr>
                    </a:p>
                  </a:txBody>
                  <a:tcPr marL="39843" marR="39843" marT="19922" marB="19922">
                    <a:noFill/>
                  </a:tcPr>
                </a:tc>
                <a:tc>
                  <a:txBody>
                    <a:bodyPr/>
                    <a:lstStyle/>
                    <a:p>
                      <a:pPr>
                        <a:buFont typeface="Arial"/>
                        <a:buChar char="•"/>
                      </a:pPr>
                      <a:r>
                        <a:rPr lang="en-US" sz="2400" b="1" dirty="0">
                          <a:solidFill>
                            <a:srgbClr val="92D050"/>
                          </a:solidFill>
                        </a:rPr>
                        <a:t>Have water, it usually does the trick.</a:t>
                      </a:r>
                    </a:p>
                  </a:txBody>
                  <a:tcPr marL="39843" marR="39843" marT="19922" marB="19922" anchor="ctr">
                    <a:noFill/>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838200" y="1397000"/>
          <a:ext cx="6781800" cy="4665367"/>
        </p:xfrm>
        <a:graphic>
          <a:graphicData uri="http://schemas.openxmlformats.org/drawingml/2006/table">
            <a:tbl>
              <a:tblPr/>
              <a:tblGrid>
                <a:gridCol w="2209800"/>
                <a:gridCol w="4572000"/>
              </a:tblGrid>
              <a:tr h="660400">
                <a:tc>
                  <a:txBody>
                    <a:bodyPr/>
                    <a:lstStyle/>
                    <a:p>
                      <a:r>
                        <a:rPr lang="en-US" sz="2400" b="1" i="1" dirty="0">
                          <a:solidFill>
                            <a:srgbClr val="C00000"/>
                          </a:solidFill>
                        </a:rPr>
                        <a:t>Salty</a:t>
                      </a:r>
                      <a:endParaRPr lang="en-US" sz="2400" b="1" dirty="0">
                        <a:solidFill>
                          <a:srgbClr val="C00000"/>
                        </a:solidFill>
                      </a:endParaRPr>
                    </a:p>
                  </a:txBody>
                  <a:tcPr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Try adding garlic or herbs.</a:t>
                      </a:r>
                    </a:p>
                  </a:txBody>
                  <a:tcPr anchor="ctr">
                    <a:lnL>
                      <a:noFill/>
                    </a:lnL>
                    <a:lnR>
                      <a:noFill/>
                    </a:lnR>
                    <a:lnT>
                      <a:noFill/>
                    </a:lnT>
                    <a:lnB>
                      <a:noFill/>
                    </a:lnB>
                  </a:tcPr>
                </a:tc>
              </a:tr>
              <a:tr h="1515241">
                <a:tc>
                  <a:txBody>
                    <a:bodyPr/>
                    <a:lstStyle/>
                    <a:p>
                      <a:r>
                        <a:rPr lang="en-US" sz="2400" b="1" i="1" dirty="0">
                          <a:solidFill>
                            <a:srgbClr val="C00000"/>
                          </a:solidFill>
                        </a:rPr>
                        <a:t>Crunchy</a:t>
                      </a:r>
                      <a:endParaRPr lang="en-US" sz="2400" b="1" dirty="0">
                        <a:solidFill>
                          <a:srgbClr val="C00000"/>
                        </a:solidFill>
                      </a:endParaRPr>
                    </a:p>
                  </a:txBody>
                  <a:tcPr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Have some plain popcorn, vegetable sticks or breadsticks with hummus.</a:t>
                      </a:r>
                    </a:p>
                  </a:txBody>
                  <a:tcPr anchor="ctr">
                    <a:lnL>
                      <a:noFill/>
                    </a:lnL>
                    <a:lnR>
                      <a:noFill/>
                    </a:lnR>
                    <a:lnT>
                      <a:noFill/>
                    </a:lnT>
                    <a:lnB>
                      <a:noFill/>
                    </a:lnB>
                  </a:tcPr>
                </a:tc>
              </a:tr>
              <a:tr h="606097">
                <a:tc>
                  <a:txBody>
                    <a:bodyPr/>
                    <a:lstStyle/>
                    <a:p>
                      <a:r>
                        <a:rPr lang="en-US" sz="2400" b="1" i="1">
                          <a:solidFill>
                            <a:srgbClr val="C00000"/>
                          </a:solidFill>
                        </a:rPr>
                        <a:t>Creamy</a:t>
                      </a:r>
                      <a:endParaRPr lang="en-US" sz="2400" b="1">
                        <a:solidFill>
                          <a:srgbClr val="C00000"/>
                        </a:solidFill>
                      </a:endParaRPr>
                    </a:p>
                  </a:txBody>
                  <a:tcPr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Have a bowl of low fat yogurt.</a:t>
                      </a:r>
                    </a:p>
                  </a:txBody>
                  <a:tcPr anchor="ctr">
                    <a:lnL>
                      <a:noFill/>
                    </a:lnL>
                    <a:lnR>
                      <a:noFill/>
                    </a:lnR>
                    <a:lnT>
                      <a:noFill/>
                    </a:lnT>
                    <a:lnB>
                      <a:noFill/>
                    </a:lnB>
                  </a:tcPr>
                </a:tc>
              </a:tr>
              <a:tr h="606097">
                <a:tc>
                  <a:txBody>
                    <a:bodyPr/>
                    <a:lstStyle/>
                    <a:p>
                      <a:r>
                        <a:rPr lang="en-US" sz="2400" b="1" i="1">
                          <a:solidFill>
                            <a:srgbClr val="C00000"/>
                          </a:solidFill>
                        </a:rPr>
                        <a:t>Sweet</a:t>
                      </a:r>
                      <a:endParaRPr lang="en-US" sz="2400" b="1">
                        <a:solidFill>
                          <a:srgbClr val="C00000"/>
                        </a:solidFill>
                      </a:endParaRPr>
                    </a:p>
                  </a:txBody>
                  <a:tcPr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Try a fruit salad.</a:t>
                      </a:r>
                    </a:p>
                  </a:txBody>
                  <a:tcPr anchor="ctr">
                    <a:lnL>
                      <a:noFill/>
                    </a:lnL>
                    <a:lnR>
                      <a:noFill/>
                    </a:lnR>
                    <a:lnT>
                      <a:noFill/>
                    </a:lnT>
                    <a:lnB>
                      <a:noFill/>
                    </a:lnB>
                  </a:tcPr>
                </a:tc>
              </a:tr>
              <a:tr h="1060669">
                <a:tc>
                  <a:txBody>
                    <a:bodyPr/>
                    <a:lstStyle/>
                    <a:p>
                      <a:r>
                        <a:rPr lang="en-US" sz="2400" b="1" i="1">
                          <a:solidFill>
                            <a:srgbClr val="C00000"/>
                          </a:solidFill>
                        </a:rPr>
                        <a:t>Thirst quenching</a:t>
                      </a:r>
                      <a:endParaRPr lang="en-US" sz="2400" b="1">
                        <a:solidFill>
                          <a:srgbClr val="C00000"/>
                        </a:solidFill>
                      </a:endParaRPr>
                    </a:p>
                  </a:txBody>
                  <a:tcPr anchor="ctr">
                    <a:lnL>
                      <a:noFill/>
                    </a:lnL>
                    <a:lnR>
                      <a:noFill/>
                    </a:lnR>
                    <a:lnT>
                      <a:noFill/>
                    </a:lnT>
                    <a:lnB>
                      <a:noFill/>
                    </a:lnB>
                  </a:tcPr>
                </a:tc>
                <a:tc>
                  <a:txBody>
                    <a:bodyPr/>
                    <a:lstStyle/>
                    <a:p>
                      <a:pPr>
                        <a:buFont typeface="Arial"/>
                        <a:buChar char="•"/>
                      </a:pPr>
                      <a:r>
                        <a:rPr lang="en-US" sz="2400" b="1" dirty="0">
                          <a:solidFill>
                            <a:schemeClr val="accent3">
                              <a:lumMod val="50000"/>
                            </a:schemeClr>
                          </a:solidFill>
                        </a:rPr>
                        <a:t>Drink water with a wedge of lemon or lime.</a:t>
                      </a:r>
                    </a:p>
                  </a:txBody>
                  <a:tcPr anchor="ctr">
                    <a:lnL>
                      <a:noFill/>
                    </a:lnL>
                    <a:lnR>
                      <a:noFill/>
                    </a:lnR>
                    <a:lnT>
                      <a:noFill/>
                    </a:lnT>
                    <a:lnB>
                      <a:noFill/>
                    </a:lnB>
                  </a:tcPr>
                </a:tc>
              </a:tr>
            </a:tbl>
          </a:graphicData>
        </a:graphic>
      </p:graphicFrame>
      <p:sp>
        <p:nvSpPr>
          <p:cNvPr id="13325" name="TextBox 2"/>
          <p:cNvSpPr txBox="1">
            <a:spLocks noChangeArrowheads="1"/>
          </p:cNvSpPr>
          <p:nvPr/>
        </p:nvSpPr>
        <p:spPr bwMode="auto">
          <a:xfrm>
            <a:off x="381000" y="304800"/>
            <a:ext cx="7239000" cy="523875"/>
          </a:xfrm>
          <a:prstGeom prst="rect">
            <a:avLst/>
          </a:prstGeom>
          <a:noFill/>
          <a:ln w="9525">
            <a:noFill/>
            <a:miter lim="800000"/>
            <a:headEnd/>
            <a:tailEnd/>
          </a:ln>
        </p:spPr>
        <p:txBody>
          <a:bodyPr>
            <a:spAutoFit/>
          </a:bodyPr>
          <a:lstStyle/>
          <a:p>
            <a:r>
              <a:rPr lang="en-US" sz="2800" b="1">
                <a:latin typeface="Calibri" pitchFamily="34" charset="0"/>
              </a:rPr>
              <a:t>If you want             Try</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188640"/>
            <a:ext cx="6965985" cy="6522368"/>
          </a:xfrm>
          <a:prstGeom prst="rect">
            <a:avLst/>
          </a:prstGeom>
        </p:spPr>
      </p:pic>
    </p:spTree>
    <p:extLst>
      <p:ext uri="{BB962C8B-B14F-4D97-AF65-F5344CB8AC3E}">
        <p14:creationId xmlns:p14="http://schemas.microsoft.com/office/powerpoint/2010/main" val="4177425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504" y="1714562"/>
            <a:ext cx="9001000" cy="4500500"/>
          </a:xfrm>
          <a:prstGeom prst="rect">
            <a:avLst/>
          </a:prstGeom>
        </p:spPr>
      </p:pic>
    </p:spTree>
    <p:extLst>
      <p:ext uri="{BB962C8B-B14F-4D97-AF65-F5344CB8AC3E}">
        <p14:creationId xmlns:p14="http://schemas.microsoft.com/office/powerpoint/2010/main" val="4145581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normAutofit lnSpcReduction="10000"/>
          </a:bodyPr>
          <a:lstStyle/>
          <a:p>
            <a:pPr algn="ctr"/>
            <a:r>
              <a:rPr lang="fa-IR" sz="5400" dirty="0" smtClean="0"/>
              <a:t>از توجه شما متشکرم </a:t>
            </a:r>
            <a:endParaRPr lang="fa-IR" sz="5400" dirty="0"/>
          </a:p>
        </p:txBody>
      </p:sp>
    </p:spTree>
    <p:extLst>
      <p:ext uri="{BB962C8B-B14F-4D97-AF65-F5344CB8AC3E}">
        <p14:creationId xmlns:p14="http://schemas.microsoft.com/office/powerpoint/2010/main" val="192612069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1488</TotalTime>
  <Words>1173</Words>
  <Application>Microsoft Office PowerPoint</Application>
  <PresentationFormat>On-screen Show (4:3)</PresentationFormat>
  <Paragraphs>126</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Facet</vt:lpstr>
      <vt:lpstr>بنام خدا</vt:lpstr>
      <vt:lpstr>اصول تنظیم رژیم های غذایی</vt:lpstr>
      <vt:lpstr>اصول تنظیم رژیم های غذایی در افراد نرمال و در دوره های مختلف زندگی</vt:lpstr>
      <vt:lpstr>PowerPoint Presentation</vt:lpstr>
      <vt:lpstr>Harris Benedict Formula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تعادل و تنوع</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اصول تنظیم رژیم های غذایی</dc:title>
  <dc:creator>Khodaii</dc:creator>
  <cp:lastModifiedBy>Windows User</cp:lastModifiedBy>
  <cp:revision>153</cp:revision>
  <dcterms:created xsi:type="dcterms:W3CDTF">2011-08-13T08:00:09Z</dcterms:created>
  <dcterms:modified xsi:type="dcterms:W3CDTF">2020-04-26T21:43:30Z</dcterms:modified>
</cp:coreProperties>
</file>