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9"/>
  </p:notesMasterIdLst>
  <p:sldIdLst>
    <p:sldId id="289" r:id="rId2"/>
    <p:sldId id="291" r:id="rId3"/>
    <p:sldId id="292" r:id="rId4"/>
    <p:sldId id="293" r:id="rId5"/>
    <p:sldId id="401" r:id="rId6"/>
    <p:sldId id="294" r:id="rId7"/>
    <p:sldId id="400" r:id="rId8"/>
    <p:sldId id="402" r:id="rId9"/>
    <p:sldId id="403" r:id="rId10"/>
    <p:sldId id="405" r:id="rId11"/>
    <p:sldId id="404" r:id="rId12"/>
    <p:sldId id="410" r:id="rId13"/>
    <p:sldId id="295" r:id="rId14"/>
    <p:sldId id="296" r:id="rId15"/>
    <p:sldId id="315" r:id="rId16"/>
    <p:sldId id="406" r:id="rId17"/>
    <p:sldId id="409" r:id="rId18"/>
    <p:sldId id="297" r:id="rId19"/>
    <p:sldId id="298" r:id="rId20"/>
    <p:sldId id="299" r:id="rId21"/>
    <p:sldId id="300" r:id="rId22"/>
    <p:sldId id="301" r:id="rId23"/>
    <p:sldId id="302" r:id="rId24"/>
    <p:sldId id="411" r:id="rId25"/>
    <p:sldId id="412" r:id="rId26"/>
    <p:sldId id="416" r:id="rId27"/>
    <p:sldId id="414" r:id="rId28"/>
    <p:sldId id="415" r:id="rId29"/>
    <p:sldId id="417" r:id="rId30"/>
    <p:sldId id="461" r:id="rId31"/>
    <p:sldId id="418" r:id="rId32"/>
    <p:sldId id="419" r:id="rId33"/>
    <p:sldId id="420" r:id="rId34"/>
    <p:sldId id="421" r:id="rId35"/>
    <p:sldId id="422" r:id="rId36"/>
    <p:sldId id="423" r:id="rId37"/>
    <p:sldId id="424" r:id="rId38"/>
    <p:sldId id="425" r:id="rId39"/>
    <p:sldId id="426" r:id="rId40"/>
    <p:sldId id="427" r:id="rId41"/>
    <p:sldId id="428" r:id="rId42"/>
    <p:sldId id="430" r:id="rId43"/>
    <p:sldId id="431" r:id="rId44"/>
    <p:sldId id="429" r:id="rId45"/>
    <p:sldId id="432" r:id="rId46"/>
    <p:sldId id="433" r:id="rId47"/>
    <p:sldId id="434" r:id="rId48"/>
    <p:sldId id="435" r:id="rId49"/>
    <p:sldId id="436" r:id="rId50"/>
    <p:sldId id="440" r:id="rId51"/>
    <p:sldId id="437" r:id="rId52"/>
    <p:sldId id="438" r:id="rId53"/>
    <p:sldId id="439" r:id="rId54"/>
    <p:sldId id="441" r:id="rId55"/>
    <p:sldId id="442" r:id="rId56"/>
    <p:sldId id="443" r:id="rId57"/>
    <p:sldId id="444" r:id="rId58"/>
    <p:sldId id="445" r:id="rId59"/>
    <p:sldId id="446" r:id="rId60"/>
    <p:sldId id="447" r:id="rId61"/>
    <p:sldId id="448" r:id="rId62"/>
    <p:sldId id="452" r:id="rId63"/>
    <p:sldId id="449" r:id="rId64"/>
    <p:sldId id="450" r:id="rId65"/>
    <p:sldId id="451" r:id="rId66"/>
    <p:sldId id="453" r:id="rId67"/>
    <p:sldId id="454" r:id="rId68"/>
    <p:sldId id="455" r:id="rId69"/>
    <p:sldId id="456" r:id="rId70"/>
    <p:sldId id="457" r:id="rId71"/>
    <p:sldId id="458" r:id="rId72"/>
    <p:sldId id="459" r:id="rId73"/>
    <p:sldId id="460" r:id="rId74"/>
    <p:sldId id="310" r:id="rId75"/>
    <p:sldId id="311" r:id="rId76"/>
    <p:sldId id="316" r:id="rId77"/>
    <p:sldId id="462" r:id="rId78"/>
    <p:sldId id="317" r:id="rId79"/>
    <p:sldId id="318" r:id="rId80"/>
    <p:sldId id="320" r:id="rId81"/>
    <p:sldId id="319" r:id="rId82"/>
    <p:sldId id="321" r:id="rId83"/>
    <p:sldId id="322" r:id="rId84"/>
    <p:sldId id="323" r:id="rId85"/>
    <p:sldId id="324" r:id="rId86"/>
    <p:sldId id="325" r:id="rId87"/>
    <p:sldId id="326" r:id="rId88"/>
    <p:sldId id="327" r:id="rId89"/>
    <p:sldId id="328" r:id="rId90"/>
    <p:sldId id="332" r:id="rId91"/>
    <p:sldId id="329" r:id="rId92"/>
    <p:sldId id="331" r:id="rId93"/>
    <p:sldId id="330" r:id="rId94"/>
    <p:sldId id="333" r:id="rId95"/>
    <p:sldId id="334" r:id="rId96"/>
    <p:sldId id="335" r:id="rId97"/>
    <p:sldId id="312" r:id="rId98"/>
    <p:sldId id="313" r:id="rId99"/>
    <p:sldId id="314" r:id="rId100"/>
    <p:sldId id="336" r:id="rId101"/>
    <p:sldId id="338" r:id="rId102"/>
    <p:sldId id="337" r:id="rId103"/>
    <p:sldId id="339" r:id="rId104"/>
    <p:sldId id="348" r:id="rId105"/>
    <p:sldId id="341" r:id="rId106"/>
    <p:sldId id="347" r:id="rId107"/>
    <p:sldId id="349" r:id="rId108"/>
    <p:sldId id="344" r:id="rId109"/>
    <p:sldId id="345" r:id="rId110"/>
    <p:sldId id="352" r:id="rId111"/>
    <p:sldId id="351" r:id="rId112"/>
    <p:sldId id="350" r:id="rId113"/>
    <p:sldId id="353" r:id="rId114"/>
    <p:sldId id="354" r:id="rId115"/>
    <p:sldId id="357" r:id="rId116"/>
    <p:sldId id="355" r:id="rId117"/>
    <p:sldId id="463" r:id="rId11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notesMaster" Target="notesMasters/notesMaster1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viewProps" Target="view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556A7C4E-065C-4C19-A57E-0DC513D66F47}" type="datetimeFigureOut">
              <a:rPr lang="en-US" smtClean="0"/>
              <a:pPr/>
              <a:t>5/11/2020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63BF8E4C-D1CE-4B14-B36E-1652029862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469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A3A3-9261-4CDC-898A-7783B3EB0AC3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21DE-C367-4F45-9C74-DE34D1FFCBAE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0442-477F-450B-802A-E3CBF1A07E54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C907-FD5E-4C77-B260-74F77890C3E1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0FA5F-7144-4FC9-AB36-F8251C7CE470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1F39-EBA8-4E90-AFE7-2CE8D36C83E8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0DEC5-251F-43F7-B756-2190E3BA38B8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B7ADD-97D4-4C93-B650-8959DDD8B7B9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AB806-1C88-44E1-B57A-82E4E24A4F75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E260-F133-4646-AA5E-5D207ACD4F03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EF03-B7B1-42C3-A23F-B064AFD747D6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2E8F03-B370-435A-8E70-7F1CC50A5C44}" type="datetime1">
              <a:rPr lang="en-US" smtClean="0"/>
              <a:pPr/>
              <a:t>5/11/2020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fa-IR" smtClean="0"/>
              <a:t>دانشگاه بیرجند-گروه کامپیوتر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AAF1D5-F462-4DAA-9A1D-7A7F5A76540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3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762000"/>
            <a:ext cx="7772400" cy="1509712"/>
          </a:xfrm>
        </p:spPr>
        <p:txBody>
          <a:bodyPr>
            <a:normAutofit/>
          </a:bodyPr>
          <a:lstStyle/>
          <a:p>
            <a:pPr algn="ctr"/>
            <a:r>
              <a:rPr lang="fa-IR" b="1" dirty="0" smtClean="0"/>
              <a:t>به نام </a:t>
            </a:r>
            <a:r>
              <a:rPr lang="fa-IR" b="1" dirty="0" smtClean="0"/>
              <a:t>خدا</a:t>
            </a:r>
            <a:endParaRPr lang="fa-IR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219200"/>
            <a:ext cx="7772400" cy="1509712"/>
          </a:xfrm>
        </p:spPr>
        <p:txBody>
          <a:bodyPr>
            <a:noAutofit/>
          </a:bodyPr>
          <a:lstStyle/>
          <a:p>
            <a:pPr algn="r"/>
            <a:r>
              <a:rPr lang="fa-IR" sz="2000" b="1" dirty="0" smtClean="0"/>
              <a:t>اهداف درس</a:t>
            </a:r>
          </a:p>
          <a:p>
            <a:pPr algn="r"/>
            <a:r>
              <a:rPr lang="fa-IR" sz="2000" dirty="0" smtClean="0"/>
              <a:t>آشنایی با الگوريتم و فلوچارت براي حل مسئله.</a:t>
            </a:r>
          </a:p>
          <a:p>
            <a:pPr algn="r"/>
            <a:r>
              <a:rPr lang="fa-IR" sz="2000" dirty="0" smtClean="0"/>
              <a:t>آشنایی با اصول و مباني اوليه نرم افزار و سخت افزار کامپیوتر.</a:t>
            </a:r>
          </a:p>
          <a:p>
            <a:pPr algn="r"/>
            <a:r>
              <a:rPr lang="fa-IR" sz="2000" dirty="0" smtClean="0"/>
              <a:t>آشنایی با مفاهيم زبانهاي برنامه نويسي .</a:t>
            </a:r>
          </a:p>
          <a:p>
            <a:pPr algn="r"/>
            <a:r>
              <a:rPr lang="fa-IR" sz="2000" dirty="0" smtClean="0"/>
              <a:t>آشنایی با مفاهيم اوليه برنامه نويسي ساخت يافته.</a:t>
            </a:r>
          </a:p>
          <a:p>
            <a:pPr algn="r"/>
            <a:r>
              <a:rPr lang="fa-IR" sz="2000" dirty="0" smtClean="0"/>
              <a:t> و پیاده سازی الگوریتم ها به این زبان</a:t>
            </a:r>
            <a:r>
              <a:rPr lang="en-US" sz="2000" dirty="0" smtClean="0"/>
              <a:t>C++</a:t>
            </a:r>
            <a:r>
              <a:rPr lang="fa-IR" sz="2000" dirty="0" smtClean="0"/>
              <a:t>آشنایی با دستورات زبان </a:t>
            </a:r>
          </a:p>
        </p:txBody>
      </p:sp>
      <p:pic>
        <p:nvPicPr>
          <p:cNvPr id="28674" name="Picture 2" descr="http://www.citna.ir/sites/default/files/images/main/1394/04/1436272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886200"/>
            <a:ext cx="4572000" cy="2514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77000" y="914400"/>
            <a:ext cx="1694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مفاهیم پايه كامپیوتر</a:t>
            </a:r>
            <a:endParaRPr lang="en-US" dirty="0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676400"/>
            <a:ext cx="723900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990600"/>
            <a:ext cx="7772400" cy="1509712"/>
          </a:xfrm>
        </p:spPr>
        <p:txBody>
          <a:bodyPr>
            <a:normAutofit/>
          </a:bodyPr>
          <a:lstStyle/>
          <a:p>
            <a:pPr algn="r"/>
            <a:r>
              <a:rPr lang="fa-IR" sz="1800" b="1" dirty="0" smtClean="0"/>
              <a:t>بیت: کوچکترين واحد اطلاعاتي در کامپيوتر که مي تواند مقادير 0 و 1 را داشته باشد.</a:t>
            </a:r>
          </a:p>
          <a:p>
            <a:pPr algn="r"/>
            <a:r>
              <a:rPr lang="fa-IR" sz="1800" b="1" dirty="0" smtClean="0"/>
              <a:t>بايت: به مجموع 8 بيت يک بايت گفته میشود. بعنوان مثال : 10110010</a:t>
            </a:r>
            <a:endParaRPr lang="en-US" sz="1800" dirty="0"/>
          </a:p>
        </p:txBody>
      </p:sp>
      <p:sp>
        <p:nvSpPr>
          <p:cNvPr id="4" name="Rectangle 3"/>
          <p:cNvSpPr/>
          <p:nvPr/>
        </p:nvSpPr>
        <p:spPr>
          <a:xfrm>
            <a:off x="4114800" y="2362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fa-IR" dirty="0" smtClean="0"/>
              <a:t>1 کيلو بايت: 1024  بايت</a:t>
            </a:r>
          </a:p>
          <a:p>
            <a:pPr algn="r"/>
            <a:r>
              <a:rPr lang="fa-IR" dirty="0" smtClean="0"/>
              <a:t>1 مگا بايت: 1024  کيلو بايت</a:t>
            </a:r>
          </a:p>
          <a:p>
            <a:pPr algn="r"/>
            <a:r>
              <a:rPr lang="fa-IR" dirty="0" smtClean="0"/>
              <a:t>1 گيگا بايت: 1024  مگا بايت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962400" y="3810000"/>
            <a:ext cx="45720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a-IR" sz="28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ظرفیت حافظه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fa-IR" sz="2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کیلو بایت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fa-IR" sz="2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مگا بایت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fa-IR" sz="2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گیگا بایت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fa-IR" sz="2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ترابایت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fa-IR" sz="2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پتا بایت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fa-IR" sz="2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اگزا بایت</a:t>
            </a:r>
            <a:endParaRPr lang="en-US" sz="2000" dirty="0" smtClean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890588"/>
            <a:ext cx="6629400" cy="55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600" y="228600"/>
            <a:ext cx="7772400" cy="1509712"/>
          </a:xfrm>
        </p:spPr>
        <p:txBody>
          <a:bodyPr/>
          <a:lstStyle/>
          <a:p>
            <a:pPr algn="r"/>
            <a:r>
              <a:rPr lang="fa-IR" b="1" dirty="0" smtClean="0"/>
              <a:t>اجزاي اصلی سیستم يک كامپیوتر</a:t>
            </a:r>
          </a:p>
          <a:p>
            <a:pPr algn="r"/>
            <a:r>
              <a:rPr lang="fa-IR" dirty="0" smtClean="0"/>
              <a:t>هر سيستم کامپيوتري از چهار قسمت اصلي تشکيل مي شود :</a:t>
            </a:r>
          </a:p>
          <a:p>
            <a:pPr algn="r"/>
            <a:r>
              <a:rPr lang="fa-IR" dirty="0" smtClean="0"/>
              <a:t>1) واحد پردازش مرکزي  2) واحد ورودي  3) واحد خروجي  4) واحد حافظه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676400"/>
            <a:ext cx="693420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7924799" cy="640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905000"/>
            <a:ext cx="7086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52400"/>
            <a:ext cx="86106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0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886200"/>
            <a:ext cx="8839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0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5562600"/>
            <a:ext cx="63722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"/>
            <a:ext cx="8272462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581400"/>
            <a:ext cx="8305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100138"/>
            <a:ext cx="8229599" cy="537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56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304800"/>
            <a:ext cx="15621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8600"/>
            <a:ext cx="82296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590550"/>
            <a:ext cx="78486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343150"/>
            <a:ext cx="78486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838200"/>
            <a:ext cx="8229600" cy="1509712"/>
          </a:xfrm>
        </p:spPr>
        <p:txBody>
          <a:bodyPr>
            <a:normAutofit/>
          </a:bodyPr>
          <a:lstStyle/>
          <a:p>
            <a:pPr algn="r"/>
            <a:r>
              <a:rPr lang="fa-IR" b="1" dirty="0" smtClean="0"/>
              <a:t>سیستم عامل</a:t>
            </a:r>
          </a:p>
          <a:p>
            <a:pPr algn="just" rtl="1"/>
            <a:r>
              <a:rPr lang="fa-IR" dirty="0" smtClean="0"/>
              <a:t>سيستم عامل يک نرم افزار سيستمي است که در واقع ارتباط بين سخت افزار و نرم افزار کاربردي را کنترل مي نمايد. به عبارت ديگر به عنوان واسط سخت افزار وبرنامه هاي کاربردي انجام وظيفه مي کند.</a:t>
            </a:r>
            <a:endParaRPr lang="en-US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819400"/>
            <a:ext cx="35814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362200"/>
            <a:ext cx="8153400" cy="1509712"/>
          </a:xfrm>
        </p:spPr>
        <p:txBody>
          <a:bodyPr>
            <a:noAutofit/>
          </a:bodyPr>
          <a:lstStyle/>
          <a:p>
            <a:pPr algn="just" rtl="1"/>
            <a:r>
              <a:rPr lang="fa-IR" sz="2000" dirty="0" smtClean="0"/>
              <a:t>زبان هاي برنامه نويسي، يک سيستم ارتباطي هستند که توسط آن ها مي توان دستورات لازم را به ماشين انتقال داد.هر زبان برنامه نويسي به مجموعه أي از علايم، قواعد و دستورالعمل ها گفته مي شود که امکان ارتباط با کامپيوتر را جهت بيان خواسته ای يا حل مسئله اي فراهم مي کند.</a:t>
            </a:r>
          </a:p>
          <a:p>
            <a:pPr algn="just" rtl="1"/>
            <a:endParaRPr lang="fa-IR" sz="2000" dirty="0" smtClean="0"/>
          </a:p>
          <a:p>
            <a:pPr algn="just" rtl="1"/>
            <a:r>
              <a:rPr lang="fa-IR" sz="2000" dirty="0" smtClean="0"/>
              <a:t>در حالت کلي زبان هاي برنامه نويسي را به سه دسته زير تقسيم بندي مي کنند:</a:t>
            </a:r>
          </a:p>
          <a:p>
            <a:pPr algn="r" rtl="1"/>
            <a:r>
              <a:rPr lang="fa-IR" sz="2000" dirty="0" smtClean="0"/>
              <a:t> زبان هاي سطح بالا</a:t>
            </a:r>
          </a:p>
          <a:p>
            <a:pPr algn="r" rtl="1"/>
            <a:r>
              <a:rPr lang="fa-IR" sz="2000" dirty="0" smtClean="0"/>
              <a:t> زبان هاي سطح پايين</a:t>
            </a:r>
          </a:p>
          <a:p>
            <a:pPr algn="r" rtl="1"/>
            <a:r>
              <a:rPr lang="fa-IR" sz="2000" dirty="0" smtClean="0"/>
              <a:t> زبان هاي سطح مياني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5943600" y="1219200"/>
            <a:ext cx="26100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/>
              <a:t>زبان هاي برنامه نويسي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1905000"/>
            <a:ext cx="733425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8600"/>
            <a:ext cx="84582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6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657600"/>
            <a:ext cx="40386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90600" y="6019800"/>
            <a:ext cx="7772400" cy="469392"/>
          </a:xfrm>
        </p:spPr>
        <p:txBody>
          <a:bodyPr/>
          <a:lstStyle/>
          <a:p>
            <a:r>
              <a:rPr lang="fa-IR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کامپايلر برنامه نوشته در يک زبان سطح بالا را به برنامه مقصد تبديل مي کند</a:t>
            </a:r>
            <a:r>
              <a:rPr lang="fa-IR" sz="2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20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" y="609600"/>
            <a:ext cx="76962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76400"/>
            <a:ext cx="7772400" cy="1509712"/>
          </a:xfrm>
        </p:spPr>
        <p:txBody>
          <a:bodyPr>
            <a:noAutofit/>
          </a:bodyPr>
          <a:lstStyle/>
          <a:p>
            <a:pPr algn="just" rtl="1"/>
            <a:r>
              <a:rPr lang="en-US" sz="1800" b="1" dirty="0" smtClean="0"/>
              <a:t>JAVA</a:t>
            </a:r>
            <a:endParaRPr lang="en-US" sz="1800" dirty="0" smtClean="0"/>
          </a:p>
          <a:p>
            <a:pPr algn="just" rtl="1"/>
            <a:r>
              <a:rPr lang="fa-IR" sz="1800" dirty="0" smtClean="0"/>
              <a:t>برای سرمایه گذاری در پروژه های اقتصادی ، بهترین زبان ، زبان برنامه نویسی جاوا و .</a:t>
            </a:r>
            <a:r>
              <a:rPr lang="en-US" sz="1800" dirty="0" smtClean="0"/>
              <a:t>Net </a:t>
            </a:r>
            <a:r>
              <a:rPr lang="fa-IR" sz="1800" dirty="0" smtClean="0"/>
              <a:t>مایکروسافت است که از بین این دو ، باز هم جاوا حرف اول را می زند و طبق آخرین اطلاعات ، بیش از 9 میلیون نفر در سراسر دنیا به این زبان برنامه نویسی می کنند که این خود نشان دهنده فضای مناسب برای این زبان و تعداد زیادی از برنامه های کاربردی و ... میباشد که به این زبان نوشته شده اند و همگی آنها نیاز به پشتیبانی ، نگهداری و بروز رسانی دارند .</a:t>
            </a:r>
          </a:p>
          <a:p>
            <a:pPr algn="just" rtl="1"/>
            <a:r>
              <a:rPr lang="fa-IR" sz="1800" dirty="0" smtClean="0"/>
              <a:t>علاوه بر همه اینها ، زبان برنامه نویسی سیستم عامل </a:t>
            </a:r>
            <a:r>
              <a:rPr lang="en-US" sz="1800" dirty="0" smtClean="0"/>
              <a:t>Android </a:t>
            </a:r>
            <a:r>
              <a:rPr lang="fa-IR" sz="1800" dirty="0" smtClean="0"/>
              <a:t>(</a:t>
            </a:r>
            <a:r>
              <a:rPr lang="en-US" sz="1800" dirty="0" smtClean="0"/>
              <a:t> </a:t>
            </a:r>
            <a:r>
              <a:rPr lang="fa-IR" sz="1800" dirty="0" smtClean="0"/>
              <a:t>برای موبایل ) ، جاوا میباشد . سیستم عامل </a:t>
            </a:r>
            <a:r>
              <a:rPr lang="en-US" sz="1800" dirty="0" smtClean="0"/>
              <a:t>Android </a:t>
            </a:r>
            <a:r>
              <a:rPr lang="fa-IR" sz="1800" dirty="0" smtClean="0"/>
              <a:t>که خود گستردگی خوبی دارد ، برای تکامل و توسعه ، روز به روز نیاز به برنامه ها و ابزار های جدیدی دارد که همگی باید به زبان جاوا باشند . طبق آخرین آمار انجمن برنامه نویسان </a:t>
            </a:r>
            <a:r>
              <a:rPr lang="en-US" sz="1800" dirty="0" smtClean="0"/>
              <a:t>TIOBE ، </a:t>
            </a:r>
            <a:r>
              <a:rPr lang="fa-IR" sz="1800" dirty="0" smtClean="0"/>
              <a:t>زبان برنامه نویسی جاوا به لحاظ کارایی و استفاده ، دارای بالاترین رنکینگ در سرتا سر دنیاست ، یعنی رتبه اول را از آن خود نموده است .</a:t>
            </a:r>
          </a:p>
          <a:p>
            <a:pPr algn="just" rtl="1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447800"/>
            <a:ext cx="8610600" cy="1524000"/>
          </a:xfrm>
        </p:spPr>
        <p:txBody>
          <a:bodyPr>
            <a:noAutofit/>
          </a:bodyPr>
          <a:lstStyle/>
          <a:p>
            <a:pPr algn="just" rtl="1"/>
            <a:r>
              <a:rPr lang="fa-IR" sz="2000" b="1" dirty="0" smtClean="0"/>
              <a:t># </a:t>
            </a:r>
            <a:r>
              <a:rPr lang="en-US" sz="2000" b="1" dirty="0" smtClean="0"/>
              <a:t>C</a:t>
            </a:r>
            <a:endParaRPr lang="en-US" sz="2000" dirty="0" smtClean="0"/>
          </a:p>
          <a:p>
            <a:pPr algn="just" rtl="1"/>
            <a:r>
              <a:rPr lang="fa-IR" sz="2000" dirty="0" smtClean="0"/>
              <a:t>#</a:t>
            </a:r>
            <a:r>
              <a:rPr lang="en-US" sz="2000" dirty="0" smtClean="0"/>
              <a:t>C </a:t>
            </a:r>
            <a:r>
              <a:rPr lang="fa-IR" sz="2000" dirty="0" smtClean="0"/>
              <a:t>یک زبان برنامه نویسی چند مدلی است که شامل دستوری ، تابعی ، عمومی ، شیء گرا و جزء گرا است . این زبان توسط شرکت مایکروسافت و از دل زبان .</a:t>
            </a:r>
            <a:r>
              <a:rPr lang="en-US" sz="2000" dirty="0" smtClean="0"/>
              <a:t>NET </a:t>
            </a:r>
            <a:r>
              <a:rPr lang="fa-IR" sz="2000" dirty="0" smtClean="0"/>
              <a:t>مایکروسافت خلق و پرورش یافت و بعد ها توانست استاندارد های </a:t>
            </a:r>
            <a:r>
              <a:rPr lang="en-US" sz="2000" dirty="0" smtClean="0"/>
              <a:t>ISO </a:t>
            </a:r>
            <a:r>
              <a:rPr lang="fa-IR" sz="2000" dirty="0" smtClean="0"/>
              <a:t>و </a:t>
            </a:r>
            <a:r>
              <a:rPr lang="en-US" sz="2000" dirty="0" err="1" smtClean="0"/>
              <a:t>Ecma</a:t>
            </a:r>
            <a:r>
              <a:rPr lang="en-US" sz="2000" dirty="0" smtClean="0"/>
              <a:t> </a:t>
            </a:r>
            <a:r>
              <a:rPr lang="fa-IR" sz="2000" dirty="0" smtClean="0"/>
              <a:t>را دریافت کند و بعنوان یک زبان استاندارد تایید شود .</a:t>
            </a:r>
          </a:p>
          <a:p>
            <a:pPr algn="just" rtl="1"/>
            <a:r>
              <a:rPr lang="fa-IR" sz="2000" dirty="0" smtClean="0"/>
              <a:t>در عین حال زبان #</a:t>
            </a:r>
            <a:r>
              <a:rPr lang="en-US" sz="2000" dirty="0" smtClean="0"/>
              <a:t>C ، </a:t>
            </a:r>
            <a:r>
              <a:rPr lang="fa-IR" sz="2000" dirty="0" smtClean="0"/>
              <a:t>زبان برگزیده مایکروسافت برای ایجاد سیستم عامل </a:t>
            </a:r>
            <a:r>
              <a:rPr lang="en-US" sz="2000" dirty="0" err="1" smtClean="0"/>
              <a:t>Windiws</a:t>
            </a:r>
            <a:r>
              <a:rPr lang="en-US" sz="2000" dirty="0" smtClean="0"/>
              <a:t> Phone 7 </a:t>
            </a:r>
            <a:r>
              <a:rPr lang="fa-IR" sz="2000" dirty="0" smtClean="0"/>
              <a:t>(سیستم عامل موبایل هایی همچون </a:t>
            </a:r>
            <a:r>
              <a:rPr lang="en-US" sz="2000" dirty="0" smtClean="0"/>
              <a:t>HTC </a:t>
            </a:r>
            <a:r>
              <a:rPr lang="fa-IR" sz="2000" dirty="0" smtClean="0"/>
              <a:t>)</a:t>
            </a:r>
            <a:r>
              <a:rPr lang="en-US" sz="2000" dirty="0" smtClean="0"/>
              <a:t> </a:t>
            </a:r>
            <a:r>
              <a:rPr lang="fa-IR" sz="2000" dirty="0" smtClean="0"/>
              <a:t>میباشد . این زبان نیز مانند زبان جاوا برای پروژه های اقتصادی و بزرگ ، انتخاب بسیار خوبی است . گر چه تعداد برنامه نویسانی که به این زبان برنامه نویسی میکنند ، به پای برنامه نویسان جاوا نمی رسد ، ولی به لطف پشتیبانی مایکروسافت ، این زبان یکی از مدعیان قوی در بین زبانهای برنامه نویسی است .</a:t>
            </a:r>
          </a:p>
          <a:p>
            <a:pPr algn="just" rtl="1"/>
            <a:r>
              <a:rPr lang="fa-IR" sz="2000" dirty="0" smtClean="0"/>
              <a:t>طبق فهرست بندی انجمن </a:t>
            </a:r>
            <a:r>
              <a:rPr lang="en-US" sz="2000" dirty="0" smtClean="0"/>
              <a:t>TIOBE ، </a:t>
            </a:r>
            <a:r>
              <a:rPr lang="fa-IR" sz="2000" dirty="0" smtClean="0"/>
              <a:t>رنکینگ این زبان در ردیف 6 جدول زبانهای برنامه نویسی قرار دارد .</a:t>
            </a:r>
          </a:p>
          <a:p>
            <a:pPr algn="just" rtl="1"/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914400"/>
            <a:ext cx="8305800" cy="1524000"/>
          </a:xfrm>
        </p:spPr>
        <p:txBody>
          <a:bodyPr>
            <a:noAutofit/>
          </a:bodyPr>
          <a:lstStyle/>
          <a:p>
            <a:pPr algn="just" rtl="1"/>
            <a:r>
              <a:rPr lang="en-US" sz="2000" b="1" dirty="0" smtClean="0"/>
              <a:t>C++ / C</a:t>
            </a:r>
            <a:endParaRPr lang="en-US" sz="2000" dirty="0" smtClean="0"/>
          </a:p>
          <a:p>
            <a:pPr algn="just" rtl="1"/>
            <a:r>
              <a:rPr lang="fa-IR" sz="2000" dirty="0" smtClean="0"/>
              <a:t>میدانیم که این دو زبان با هم فرق دارند و در واقع زبان ++</a:t>
            </a:r>
            <a:r>
              <a:rPr lang="en-US" sz="2000" dirty="0" smtClean="0"/>
              <a:t>C </a:t>
            </a:r>
            <a:r>
              <a:rPr lang="fa-IR" sz="2000" dirty="0" smtClean="0"/>
              <a:t>بر اساس زبان </a:t>
            </a:r>
            <a:r>
              <a:rPr lang="en-US" sz="2000" dirty="0" smtClean="0"/>
              <a:t>C </a:t>
            </a:r>
            <a:r>
              <a:rPr lang="fa-IR" sz="2000" dirty="0" smtClean="0"/>
              <a:t>ساخته شده و به نوعی به آن اضافه شده است ، ولی به هر جهت با هم در نظر گرفته میشوند . اما آنچه که در بیشتر موارد دیده میشود ، این است که زبان ++</a:t>
            </a:r>
            <a:r>
              <a:rPr lang="en-US" sz="2000" dirty="0" smtClean="0"/>
              <a:t>C </a:t>
            </a:r>
            <a:r>
              <a:rPr lang="fa-IR" sz="2000" dirty="0" smtClean="0"/>
              <a:t>بیشتر در نرم افزار های مهندسی و صنعتی مورد استفاده قرار گرفته است و این خود بر خاص بودن این زبان را میرساند .</a:t>
            </a:r>
          </a:p>
          <a:p>
            <a:pPr algn="just" rtl="1"/>
            <a:endParaRPr lang="fa-IR" sz="2000" dirty="0" smtClean="0"/>
          </a:p>
          <a:p>
            <a:pPr algn="just" rtl="1"/>
            <a:r>
              <a:rPr lang="fa-IR" sz="2000" dirty="0" smtClean="0"/>
              <a:t>++</a:t>
            </a:r>
            <a:r>
              <a:rPr lang="en-US" sz="2000" dirty="0" smtClean="0"/>
              <a:t>C </a:t>
            </a:r>
            <a:r>
              <a:rPr lang="fa-IR" sz="2000" dirty="0" smtClean="0"/>
              <a:t>در مقایسه با تمام زبان های برنامه نویسی ، حتی جاوا ، از قدرت تاثیر گذاری فوق العاده زیادی برخوردار است . به هر حال زبانهای </a:t>
            </a:r>
            <a:r>
              <a:rPr lang="en-US" sz="2000" dirty="0" smtClean="0"/>
              <a:t>C </a:t>
            </a:r>
            <a:r>
              <a:rPr lang="fa-IR" sz="2000" dirty="0" smtClean="0"/>
              <a:t>و ++</a:t>
            </a:r>
            <a:r>
              <a:rPr lang="en-US" sz="2000" dirty="0" smtClean="0"/>
              <a:t>C </a:t>
            </a:r>
            <a:r>
              <a:rPr lang="fa-IR" sz="2000" dirty="0" smtClean="0"/>
              <a:t>در فهرست بندی </a:t>
            </a:r>
            <a:r>
              <a:rPr lang="en-US" sz="2000" dirty="0" smtClean="0"/>
              <a:t>TIOBE ، </a:t>
            </a:r>
            <a:r>
              <a:rPr lang="fa-IR" sz="2000" dirty="0" smtClean="0"/>
              <a:t>به ترتیب رده های دوم و سوم قرار دارند .</a:t>
            </a:r>
          </a:p>
          <a:p>
            <a:pPr algn="just" rtl="1"/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838200"/>
            <a:ext cx="8534400" cy="1509712"/>
          </a:xfrm>
        </p:spPr>
        <p:txBody>
          <a:bodyPr>
            <a:noAutofit/>
          </a:bodyPr>
          <a:lstStyle/>
          <a:p>
            <a:pPr algn="just" rtl="1"/>
            <a:r>
              <a:rPr lang="en-US" sz="2000" b="1" dirty="0" smtClean="0"/>
              <a:t>PHP</a:t>
            </a:r>
            <a:endParaRPr lang="en-US" sz="2000" dirty="0" smtClean="0"/>
          </a:p>
          <a:p>
            <a:pPr algn="just" rtl="1"/>
            <a:r>
              <a:rPr lang="en-US" sz="2000" dirty="0" err="1" smtClean="0"/>
              <a:t>php</a:t>
            </a:r>
            <a:r>
              <a:rPr lang="en-US" sz="2000" dirty="0" smtClean="0"/>
              <a:t> </a:t>
            </a:r>
            <a:r>
              <a:rPr lang="fa-IR" sz="2000" dirty="0" smtClean="0"/>
              <a:t>یک زبان عمومی است که برای برنامه های کابردی و بخصوص برای طراحی صفحات وب بسیار محبوب است .</a:t>
            </a:r>
          </a:p>
          <a:p>
            <a:pPr algn="just" rtl="1"/>
            <a:r>
              <a:rPr lang="fa-IR" sz="2000" dirty="0" smtClean="0"/>
              <a:t>در واقع اگر میخواهید مستقل و آزاد برنامه نویسی کنید ، </a:t>
            </a:r>
            <a:r>
              <a:rPr lang="en-US" sz="2000" dirty="0" smtClean="0"/>
              <a:t>PHP </a:t>
            </a:r>
            <a:r>
              <a:rPr lang="fa-IR" sz="2000" dirty="0" smtClean="0"/>
              <a:t>یکی از زبان های ایده آل و خوب است . این زبان ، یک زبان اسکریپتی است که اساس و بنیان ایجاد آن ، برای طراحی صفحات پویای وب بوده است و در فهرست رده بندی </a:t>
            </a:r>
            <a:r>
              <a:rPr lang="en-US" sz="2000" dirty="0" smtClean="0"/>
              <a:t>TIOBE ، </a:t>
            </a:r>
            <a:r>
              <a:rPr lang="fa-IR" sz="2000" dirty="0" smtClean="0"/>
              <a:t>در ردیف چهارم قرار دارد .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381000" y="3124200"/>
            <a:ext cx="85344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en-US" sz="2000" b="1" dirty="0" smtClean="0"/>
              <a:t>PERL </a:t>
            </a:r>
            <a:endParaRPr lang="en-US" sz="2000" dirty="0" smtClean="0"/>
          </a:p>
          <a:p>
            <a:pPr algn="just" rtl="1"/>
            <a:r>
              <a:rPr lang="fa-IR" sz="2000" dirty="0" smtClean="0"/>
              <a:t>زبان </a:t>
            </a:r>
            <a:r>
              <a:rPr lang="en-US" sz="2000" dirty="0" smtClean="0"/>
              <a:t>Perl ، </a:t>
            </a:r>
            <a:r>
              <a:rPr lang="fa-IR" sz="2000" dirty="0" smtClean="0"/>
              <a:t>نسخه جدید زبان </a:t>
            </a:r>
            <a:r>
              <a:rPr lang="en-US" sz="2000" dirty="0" smtClean="0"/>
              <a:t>COBOL </a:t>
            </a:r>
            <a:r>
              <a:rPr lang="fa-IR" sz="2000" dirty="0" smtClean="0"/>
              <a:t>است . </a:t>
            </a:r>
            <a:r>
              <a:rPr lang="en-US" sz="2000" dirty="0" smtClean="0"/>
              <a:t>Perl </a:t>
            </a:r>
            <a:r>
              <a:rPr lang="fa-IR" sz="2000" dirty="0" smtClean="0"/>
              <a:t>همچنین مانند یک نوار مسیر عبوری برای اینترنت به نظر میرسد و بیشتر برای هماهنگ سازی پایگاه های اطلاعاتی با دیگر سیستم ها به کار می رود . بی شک تا زمانی که زبان های اسکریپتی و پویا مثل </a:t>
            </a:r>
            <a:r>
              <a:rPr lang="en-US" sz="2000" dirty="0" smtClean="0"/>
              <a:t>Perl ، PHP ، Python </a:t>
            </a:r>
            <a:r>
              <a:rPr lang="fa-IR" sz="2000" dirty="0" smtClean="0"/>
              <a:t>و </a:t>
            </a:r>
            <a:r>
              <a:rPr lang="en-US" sz="2000" dirty="0" smtClean="0"/>
              <a:t>Ruby </a:t>
            </a:r>
            <a:r>
              <a:rPr lang="fa-IR" sz="2000" dirty="0" smtClean="0"/>
              <a:t>متقاضی دارند ، زبان های اصلی مثل </a:t>
            </a:r>
            <a:r>
              <a:rPr lang="en-US" sz="2000" dirty="0" smtClean="0"/>
              <a:t>Java ، </a:t>
            </a:r>
            <a:r>
              <a:rPr lang="fa-IR" sz="2000" dirty="0" smtClean="0"/>
              <a:t>در پشت سر اینها می مانند و دلیل آن رشد روز افزون محبوبیت این زبان ها در میان افرادی است که توانایی های بالقوه و قدرت کاربردی اینگونه نرم افزار ها را درک کرده که باعث میشود نیاز به برنامه نویسان این زبان ها در جامعه رشد کنند .</a:t>
            </a:r>
          </a:p>
          <a:p>
            <a:pPr algn="just" rtl="1"/>
            <a:r>
              <a:rPr lang="fa-IR" sz="2000" dirty="0" smtClean="0"/>
              <a:t>البته به گفته سایت </a:t>
            </a:r>
            <a:r>
              <a:rPr lang="en-US" sz="2000" dirty="0" smtClean="0"/>
              <a:t>Indeed.com ، </a:t>
            </a:r>
            <a:r>
              <a:rPr lang="fa-IR" sz="2000" dirty="0" smtClean="0"/>
              <a:t>تقاضا برای زبان </a:t>
            </a:r>
            <a:r>
              <a:rPr lang="en-US" sz="2000" dirty="0" smtClean="0"/>
              <a:t>Perl </a:t>
            </a:r>
            <a:r>
              <a:rPr lang="fa-IR" sz="2000" dirty="0" smtClean="0"/>
              <a:t>بیش از تقاضا برای زبان های دیگر مثل </a:t>
            </a:r>
            <a:r>
              <a:rPr lang="en-US" sz="2000" dirty="0" smtClean="0"/>
              <a:t>PHP ، Python </a:t>
            </a:r>
            <a:r>
              <a:rPr lang="fa-IR" sz="2000" dirty="0" smtClean="0"/>
              <a:t>و </a:t>
            </a:r>
            <a:r>
              <a:rPr lang="en-US" sz="2000" dirty="0" smtClean="0"/>
              <a:t>Ruby </a:t>
            </a:r>
            <a:r>
              <a:rPr lang="fa-IR" sz="2000" dirty="0" smtClean="0"/>
              <a:t>میباشد . در فهرست بندی </a:t>
            </a:r>
            <a:r>
              <a:rPr lang="en-US" sz="2000" dirty="0" smtClean="0"/>
              <a:t>TIOBE ، </a:t>
            </a:r>
            <a:r>
              <a:rPr lang="fa-IR" sz="2000" dirty="0" smtClean="0"/>
              <a:t>زبان </a:t>
            </a:r>
            <a:r>
              <a:rPr lang="en-US" sz="2000" dirty="0" smtClean="0"/>
              <a:t>Perl </a:t>
            </a:r>
            <a:r>
              <a:rPr lang="fa-IR" sz="2000" dirty="0" smtClean="0"/>
              <a:t>در رده هشتم جدول رده بندی قرار گرفت .</a:t>
            </a:r>
            <a:endParaRPr lang="fa-I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00200"/>
            <a:ext cx="8458200" cy="1509712"/>
          </a:xfrm>
        </p:spPr>
        <p:txBody>
          <a:bodyPr>
            <a:noAutofit/>
          </a:bodyPr>
          <a:lstStyle/>
          <a:p>
            <a:pPr algn="just" rtl="1"/>
            <a:r>
              <a:rPr lang="en-US" sz="2000" b="1" dirty="0" smtClean="0"/>
              <a:t>PYTHON</a:t>
            </a:r>
            <a:endParaRPr lang="en-US" sz="2000" dirty="0" smtClean="0"/>
          </a:p>
          <a:p>
            <a:pPr algn="just" rtl="1"/>
            <a:r>
              <a:rPr lang="fa-IR" sz="2000" dirty="0" smtClean="0"/>
              <a:t>زبان های برنامه نویسی پویا ، بخصوص </a:t>
            </a:r>
            <a:r>
              <a:rPr lang="en-US" sz="2000" dirty="0" smtClean="0"/>
              <a:t>Python ، </a:t>
            </a:r>
            <a:r>
              <a:rPr lang="fa-IR" sz="2000" dirty="0" smtClean="0"/>
              <a:t>برای ایجاد برنامه های کاربردی تحت وب و برنامه های کاربردی ابری در قالب هایی مثل </a:t>
            </a:r>
            <a:r>
              <a:rPr lang="en-US" sz="2000" dirty="0" err="1" smtClean="0"/>
              <a:t>Django</a:t>
            </a:r>
            <a:r>
              <a:rPr lang="en-US" sz="2000" dirty="0" smtClean="0"/>
              <a:t> </a:t>
            </a:r>
            <a:r>
              <a:rPr lang="fa-IR" sz="2000" dirty="0" smtClean="0"/>
              <a:t>استفاده میشوند . قابل ذکر است موتور برنامه های گوگل ، با زبان </a:t>
            </a:r>
            <a:r>
              <a:rPr lang="en-US" sz="2000" dirty="0" smtClean="0"/>
              <a:t>Python </a:t>
            </a:r>
            <a:r>
              <a:rPr lang="fa-IR" sz="2000" dirty="0" smtClean="0"/>
              <a:t>نوشته شده است و فقط با این زبان پشتیبانی و بروز میشود .</a:t>
            </a:r>
          </a:p>
          <a:p>
            <a:pPr algn="just" rtl="1"/>
            <a:r>
              <a:rPr lang="fa-IR" sz="2000" dirty="0" smtClean="0"/>
              <a:t>ضمنا مزیت های زبان </a:t>
            </a:r>
            <a:r>
              <a:rPr lang="en-US" sz="2000" dirty="0" smtClean="0"/>
              <a:t>Python </a:t>
            </a:r>
            <a:r>
              <a:rPr lang="fa-IR" sz="2000" dirty="0" smtClean="0"/>
              <a:t>و </a:t>
            </a:r>
            <a:r>
              <a:rPr lang="en-US" sz="2000" dirty="0" smtClean="0"/>
              <a:t>Perl </a:t>
            </a:r>
            <a:r>
              <a:rPr lang="fa-IR" sz="2000" dirty="0" smtClean="0"/>
              <a:t>نسبت به </a:t>
            </a:r>
            <a:r>
              <a:rPr lang="en-US" sz="2000" dirty="0" smtClean="0"/>
              <a:t>PHP </a:t>
            </a:r>
            <a:r>
              <a:rPr lang="fa-IR" sz="2000" dirty="0" smtClean="0"/>
              <a:t>بیشتر است ، چون زبان </a:t>
            </a:r>
            <a:r>
              <a:rPr lang="en-US" sz="2000" dirty="0" smtClean="0"/>
              <a:t>PHP </a:t>
            </a:r>
            <a:r>
              <a:rPr lang="fa-IR" sz="2000" dirty="0" smtClean="0"/>
              <a:t>فقط برای برنامه های تحت وب استفاده میشود ، در حالیکه زبان های </a:t>
            </a:r>
            <a:r>
              <a:rPr lang="en-US" sz="2000" dirty="0" smtClean="0"/>
              <a:t>Python </a:t>
            </a:r>
            <a:r>
              <a:rPr lang="fa-IR" sz="2000" dirty="0" smtClean="0"/>
              <a:t>و </a:t>
            </a:r>
            <a:r>
              <a:rPr lang="en-US" sz="2000" dirty="0" smtClean="0"/>
              <a:t>Perl </a:t>
            </a:r>
            <a:r>
              <a:rPr lang="fa-IR" sz="2000" dirty="0" smtClean="0"/>
              <a:t>عمومی تر هستند و به منظور های متفاوتی مثل عرصه هایی همچون هوا و فضا ، اقتصادی ، نظامی و ... قابل استفاده هستند . این زبان در رده بندی </a:t>
            </a:r>
            <a:r>
              <a:rPr lang="en-US" sz="2000" dirty="0" smtClean="0"/>
              <a:t>TIOBE ، </a:t>
            </a:r>
            <a:r>
              <a:rPr lang="fa-IR" sz="2000" dirty="0" smtClean="0"/>
              <a:t>در رده هفتم قرار دارد </a:t>
            </a:r>
          </a:p>
          <a:p>
            <a:pPr algn="just" rtl="1"/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72400" y="914400"/>
            <a:ext cx="748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/>
              <a:t>متلب</a:t>
            </a:r>
            <a:endParaRPr lang="en-US" sz="2800" b="1" dirty="0"/>
          </a:p>
        </p:txBody>
      </p:sp>
      <p:pic>
        <p:nvPicPr>
          <p:cNvPr id="1146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8305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7400" y="1066800"/>
            <a:ext cx="22910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000" b="1" dirty="0" smtClean="0"/>
              <a:t>جلسه دوم : </a:t>
            </a:r>
            <a:endParaRPr lang="en-US" sz="4000" b="1" dirty="0"/>
          </a:p>
        </p:txBody>
      </p:sp>
      <p:pic>
        <p:nvPicPr>
          <p:cNvPr id="160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914400"/>
            <a:ext cx="327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07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2514600"/>
            <a:ext cx="46672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191000"/>
            <a:ext cx="822960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838200"/>
            <a:ext cx="81534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83343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2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457200"/>
            <a:ext cx="28098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1" y="12192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09600"/>
            <a:ext cx="84582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Hossein\Desktop\page2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143000"/>
            <a:ext cx="6096000" cy="2590800"/>
          </a:xfrm>
          <a:prstGeom prst="rect">
            <a:avLst/>
          </a:prstGeom>
          <a:noFill/>
        </p:spPr>
      </p:pic>
      <p:pic>
        <p:nvPicPr>
          <p:cNvPr id="4" name="Picture 4" descr="C:\Users\Hossein\Desktop\20140920084100458_11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886200"/>
            <a:ext cx="6019800" cy="2743200"/>
          </a:xfrm>
          <a:prstGeom prst="rect">
            <a:avLst/>
          </a:prstGeom>
          <a:noFill/>
        </p:spPr>
      </p:pic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667000"/>
            <a:ext cx="1146048" cy="57193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10010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5715000" y="609600"/>
            <a:ext cx="2974848" cy="57193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تبدیل عدد از مبنای 10 به 2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914400"/>
            <a:ext cx="8077199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838201"/>
            <a:ext cx="84581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 Placeholder 2"/>
          <p:cNvSpPr txBox="1">
            <a:spLocks/>
          </p:cNvSpPr>
          <p:nvPr/>
        </p:nvSpPr>
        <p:spPr>
          <a:xfrm>
            <a:off x="5867400" y="228600"/>
            <a:ext cx="2974848" cy="57193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تبدیل عدد از مبنای 2 به 10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8229599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8534400" cy="6248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57200"/>
            <a:ext cx="8229599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8458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33400"/>
            <a:ext cx="8686800" cy="603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76200"/>
            <a:ext cx="8534400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85800"/>
            <a:ext cx="8534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219200"/>
            <a:ext cx="8001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914400"/>
            <a:ext cx="8153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8600"/>
            <a:ext cx="8534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133600"/>
            <a:ext cx="8534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Hossein\Desktop\MABN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838200"/>
            <a:ext cx="7924800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Hossein\Desktop\289px-Taghsi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066800"/>
            <a:ext cx="6858000" cy="5181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685800"/>
            <a:ext cx="7924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533400"/>
            <a:ext cx="8153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124200"/>
            <a:ext cx="82296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Hossein\Desktop\MABN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90600"/>
            <a:ext cx="7924800" cy="4514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90600"/>
            <a:ext cx="8000999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66800"/>
            <a:ext cx="8305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200400"/>
            <a:ext cx="845820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47800"/>
            <a:ext cx="754380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7400" y="1066800"/>
            <a:ext cx="22846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000" b="1" dirty="0" smtClean="0"/>
              <a:t>جلسه سوم: </a:t>
            </a:r>
            <a:endParaRPr lang="en-US" sz="4000" b="1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362200"/>
            <a:ext cx="82486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85800"/>
            <a:ext cx="84582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66800"/>
            <a:ext cx="8305799" cy="541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610599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33400"/>
            <a:ext cx="8534400" cy="6095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1"/>
            <a:ext cx="8458199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09600"/>
            <a:ext cx="8381999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33400"/>
            <a:ext cx="85534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6106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57200"/>
            <a:ext cx="8610600" cy="617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57200"/>
            <a:ext cx="8382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914400"/>
            <a:ext cx="39433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8600"/>
            <a:ext cx="8305799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8458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04800"/>
            <a:ext cx="8153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57201"/>
            <a:ext cx="8534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352800"/>
            <a:ext cx="85344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534400" cy="625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5334000"/>
            <a:ext cx="304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610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953000"/>
            <a:ext cx="85344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33400"/>
            <a:ext cx="8381999" cy="6095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610600" cy="5105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486400"/>
            <a:ext cx="86106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7400" y="1066800"/>
            <a:ext cx="25827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000" b="1" dirty="0" smtClean="0"/>
              <a:t>جلسه چهارم: </a:t>
            </a:r>
            <a:endParaRPr lang="en-US" sz="4000" b="1" dirty="0"/>
          </a:p>
        </p:txBody>
      </p:sp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905125"/>
            <a:ext cx="45720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1" y="457200"/>
            <a:ext cx="71628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76400"/>
            <a:ext cx="7924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371600"/>
            <a:ext cx="784860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752600"/>
            <a:ext cx="769619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533400"/>
            <a:ext cx="75438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94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352800"/>
            <a:ext cx="7543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" y="1066801"/>
            <a:ext cx="7848600" cy="430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957263"/>
            <a:ext cx="8305800" cy="551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57313"/>
            <a:ext cx="8229600" cy="511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1" y="1371600"/>
            <a:ext cx="7848600" cy="4648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1" y="914400"/>
            <a:ext cx="8001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066800"/>
            <a:ext cx="7848599" cy="548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533400"/>
            <a:ext cx="7848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305300"/>
            <a:ext cx="147637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762000"/>
            <a:ext cx="81534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86868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438400"/>
            <a:ext cx="5334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914400"/>
            <a:ext cx="8001000" cy="533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533400"/>
            <a:ext cx="8153399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486400"/>
            <a:ext cx="27432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066800"/>
            <a:ext cx="7848599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219200"/>
            <a:ext cx="84582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533400"/>
            <a:ext cx="7848599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0200"/>
            <a:ext cx="8153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685800"/>
            <a:ext cx="52578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81000"/>
            <a:ext cx="8153399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100138"/>
            <a:ext cx="8305799" cy="537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533400"/>
            <a:ext cx="77724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981200"/>
            <a:ext cx="707707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895350"/>
            <a:ext cx="8382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990600"/>
            <a:ext cx="7086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295400"/>
            <a:ext cx="7439025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838200"/>
            <a:ext cx="8153399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066801"/>
            <a:ext cx="8153399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590550"/>
            <a:ext cx="8153399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066800"/>
            <a:ext cx="7639050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066800"/>
            <a:ext cx="8077200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14400"/>
            <a:ext cx="802005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219200"/>
            <a:ext cx="78676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4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810000"/>
            <a:ext cx="78009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609600"/>
            <a:ext cx="3657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09600"/>
            <a:ext cx="82296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038224"/>
            <a:ext cx="8153400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066800"/>
            <a:ext cx="4800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90600"/>
            <a:ext cx="792480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542924"/>
            <a:ext cx="8077200" cy="601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" y="12192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371600"/>
            <a:ext cx="6553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914400"/>
            <a:ext cx="6781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066800"/>
            <a:ext cx="8000999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15027</TotalTime>
  <Words>1171</Words>
  <Application>Microsoft Office PowerPoint</Application>
  <PresentationFormat>On-screen Show (4:3)</PresentationFormat>
  <Paragraphs>60</Paragraphs>
  <Slides>117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117</vt:i4>
      </vt:variant>
    </vt:vector>
  </HeadingPairs>
  <TitlesOfParts>
    <vt:vector size="118" baseType="lpstr"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کامپايلر برنامه نوشته در يک زبان سطح بالا را به برنامه مقصد تبديل مي کند.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Limited User</dc:creator>
  <cp:lastModifiedBy>Windows User</cp:lastModifiedBy>
  <cp:revision>305</cp:revision>
  <dcterms:created xsi:type="dcterms:W3CDTF">2010-10-17T17:25:03Z</dcterms:created>
  <dcterms:modified xsi:type="dcterms:W3CDTF">2020-05-10T23:00:54Z</dcterms:modified>
</cp:coreProperties>
</file>