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sldIdLst>
    <p:sldId id="285" r:id="rId2"/>
    <p:sldId id="267" r:id="rId3"/>
    <p:sldId id="268" r:id="rId4"/>
    <p:sldId id="269" r:id="rId5"/>
    <p:sldId id="277" r:id="rId6"/>
    <p:sldId id="262" r:id="rId7"/>
    <p:sldId id="278" r:id="rId8"/>
    <p:sldId id="279" r:id="rId9"/>
    <p:sldId id="265" r:id="rId10"/>
    <p:sldId id="266" r:id="rId11"/>
    <p:sldId id="263" r:id="rId12"/>
    <p:sldId id="264" r:id="rId13"/>
    <p:sldId id="280" r:id="rId14"/>
    <p:sldId id="281" r:id="rId15"/>
    <p:sldId id="282" r:id="rId16"/>
    <p:sldId id="283" r:id="rId17"/>
    <p:sldId id="284" r:id="rId18"/>
  </p:sldIdLst>
  <p:sldSz cx="9144000" cy="6858000" type="screen4x3"/>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94660"/>
  </p:normalViewPr>
  <p:slideViewPr>
    <p:cSldViewPr>
      <p:cViewPr>
        <p:scale>
          <a:sx n="82" d="100"/>
          <a:sy n="82" d="100"/>
        </p:scale>
        <p:origin x="-1026" y="-114"/>
      </p:cViewPr>
      <p:guideLst>
        <p:guide orient="horz" pos="2160"/>
        <p:guide pos="2880"/>
      </p:guideLst>
    </p:cSldViewPr>
  </p:slideViewPr>
  <p:notesTextViewPr>
    <p:cViewPr>
      <p:scale>
        <a:sx n="100" d="100"/>
        <a:sy n="100" d="100"/>
      </p:scale>
      <p:origin x="0" y="0"/>
    </p:cViewPr>
  </p:notesText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3" Type="http://schemas.openxmlformats.org/officeDocument/2006/relationships/slide" Target="slides/slide2.xml"/><Relationship Id="rId21" Type="http://schemas.openxmlformats.org/officeDocument/2006/relationships/theme" Target="theme/theme1.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viewProps" Target="viewProp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slide" Target="slides/slide14.xml"/><Relationship Id="rId10" Type="http://schemas.openxmlformats.org/officeDocument/2006/relationships/slide" Target="slides/slide9.xml"/><Relationship Id="rId19" Type="http://schemas.openxmlformats.org/officeDocument/2006/relationships/presProps" Target="presProp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tableStyles" Target="tableStyles.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685800" y="2130425"/>
            <a:ext cx="7772400" cy="1470025"/>
          </a:xfrm>
        </p:spPr>
        <p:txBody>
          <a:bodyPr/>
          <a:lstStyle/>
          <a:p>
            <a:r>
              <a:rPr lang="en-US" smtClean="0"/>
              <a:t>Click to edit Master title style</a:t>
            </a:r>
            <a:endParaRPr lang="en-US"/>
          </a:p>
        </p:txBody>
      </p:sp>
      <p:sp>
        <p:nvSpPr>
          <p:cNvPr id="3" name="Subtitle 2"/>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smtClean="0"/>
              <a:t>Click to edit Master subtitle style</a:t>
            </a:r>
            <a:endParaRPr lang="en-US"/>
          </a:p>
        </p:txBody>
      </p:sp>
      <p:sp>
        <p:nvSpPr>
          <p:cNvPr id="4" name="Date Placeholder 3"/>
          <p:cNvSpPr>
            <a:spLocks noGrp="1"/>
          </p:cNvSpPr>
          <p:nvPr>
            <p:ph type="dt" sz="half" idx="10"/>
          </p:nvPr>
        </p:nvSpPr>
        <p:spPr/>
        <p:txBody>
          <a:bodyPr/>
          <a:lstStyle/>
          <a:p>
            <a:fld id="{1D8BD707-D9CF-40AE-B4C6-C98DA3205C09}" type="datetimeFigureOut">
              <a:rPr lang="en-US" smtClean="0"/>
              <a:pPr/>
              <a:t>4/27/2020</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idx="1"/>
          </p:nvPr>
        </p:nvSpPr>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fld id="{1D8BD707-D9CF-40AE-B4C6-C98DA3205C09}" type="datetimeFigureOut">
              <a:rPr lang="en-US" smtClean="0"/>
              <a:pPr/>
              <a:t>4/27/2020</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722313" y="4406900"/>
            <a:ext cx="7772400" cy="1362075"/>
          </a:xfrm>
        </p:spPr>
        <p:txBody>
          <a:bodyPr anchor="t"/>
          <a:lstStyle>
            <a:lvl1pPr algn="l">
              <a:defRPr sz="4000" b="1" cap="all"/>
            </a:lvl1pPr>
          </a:lstStyle>
          <a:p>
            <a:r>
              <a:rPr lang="en-US" smtClean="0"/>
              <a:t>Click to edit Master title style</a:t>
            </a:r>
            <a:endParaRPr lang="en-US"/>
          </a:p>
        </p:txBody>
      </p:sp>
      <p:sp>
        <p:nvSpPr>
          <p:cNvPr id="3" name="Text Placeholder 2"/>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smtClean="0"/>
              <a:t>Click to edit Master text styles</a:t>
            </a:r>
          </a:p>
        </p:txBody>
      </p:sp>
      <p:sp>
        <p:nvSpPr>
          <p:cNvPr id="4" name="Date Placeholder 3"/>
          <p:cNvSpPr>
            <a:spLocks noGrp="1"/>
          </p:cNvSpPr>
          <p:nvPr>
            <p:ph type="dt" sz="half" idx="10"/>
          </p:nvPr>
        </p:nvSpPr>
        <p:spPr/>
        <p:txBody>
          <a:bodyPr/>
          <a:lstStyle/>
          <a:p>
            <a:fld id="{1D8BD707-D9CF-40AE-B4C6-C98DA3205C09}" type="datetimeFigureOut">
              <a:rPr lang="en-US" smtClean="0"/>
              <a:pPr/>
              <a:t>4/27/2020</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Content Placeholder 3"/>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Date Placeholder 4"/>
          <p:cNvSpPr>
            <a:spLocks noGrp="1"/>
          </p:cNvSpPr>
          <p:nvPr>
            <p:ph type="dt" sz="half" idx="10"/>
          </p:nvPr>
        </p:nvSpPr>
        <p:spPr/>
        <p:txBody>
          <a:bodyPr/>
          <a:lstStyle/>
          <a:p>
            <a:fld id="{1D8BD707-D9CF-40AE-B4C6-C98DA3205C09}" type="datetimeFigureOut">
              <a:rPr lang="en-US" smtClean="0"/>
              <a:pPr/>
              <a:t>4/27/2020</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smtClean="0"/>
              <a:t>Click to edit Master title style</a:t>
            </a:r>
            <a:endParaRPr lang="en-US"/>
          </a:p>
        </p:txBody>
      </p:sp>
      <p:sp>
        <p:nvSpPr>
          <p:cNvPr id="3" name="Text Placeholder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4" name="Content Placeholder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Text Placeholder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6" name="Content Placeholder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7" name="Date Placeholder 6"/>
          <p:cNvSpPr>
            <a:spLocks noGrp="1"/>
          </p:cNvSpPr>
          <p:nvPr>
            <p:ph type="dt" sz="half" idx="10"/>
          </p:nvPr>
        </p:nvSpPr>
        <p:spPr/>
        <p:txBody>
          <a:bodyPr/>
          <a:lstStyle/>
          <a:p>
            <a:fld id="{1D8BD707-D9CF-40AE-B4C6-C98DA3205C09}" type="datetimeFigureOut">
              <a:rPr lang="en-US" smtClean="0"/>
              <a:pPr/>
              <a:t>4/27/2020</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Date Placeholder 2"/>
          <p:cNvSpPr>
            <a:spLocks noGrp="1"/>
          </p:cNvSpPr>
          <p:nvPr>
            <p:ph type="dt" sz="half" idx="10"/>
          </p:nvPr>
        </p:nvSpPr>
        <p:spPr/>
        <p:txBody>
          <a:bodyPr/>
          <a:lstStyle/>
          <a:p>
            <a:fld id="{1D8BD707-D9CF-40AE-B4C6-C98DA3205C09}" type="datetimeFigureOut">
              <a:rPr lang="en-US" smtClean="0"/>
              <a:pPr/>
              <a:t>4/27/2020</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1D8BD707-D9CF-40AE-B4C6-C98DA3205C09}" type="datetimeFigureOut">
              <a:rPr lang="en-US" smtClean="0"/>
              <a:pPr/>
              <a:t>4/27/2020</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3050"/>
            <a:ext cx="3008313" cy="1162050"/>
          </a:xfrm>
        </p:spPr>
        <p:txBody>
          <a:bodyPr anchor="b"/>
          <a:lstStyle>
            <a:lvl1pPr algn="l">
              <a:defRPr sz="2000" b="1"/>
            </a:lvl1pPr>
          </a:lstStyle>
          <a:p>
            <a:r>
              <a:rPr lang="en-US" smtClean="0"/>
              <a:t>Click to edit Master title style</a:t>
            </a:r>
            <a:endParaRPr lang="en-US"/>
          </a:p>
        </p:txBody>
      </p:sp>
      <p:sp>
        <p:nvSpPr>
          <p:cNvPr id="3" name="Content Placeholder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Text Placeholder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1D8BD707-D9CF-40AE-B4C6-C98DA3205C09}" type="datetimeFigureOut">
              <a:rPr lang="en-US" smtClean="0"/>
              <a:pPr/>
              <a:t>4/27/2020</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792288" y="4800600"/>
            <a:ext cx="5486400" cy="566738"/>
          </a:xfrm>
        </p:spPr>
        <p:txBody>
          <a:bodyPr anchor="b"/>
          <a:lstStyle>
            <a:lvl1pPr algn="l">
              <a:defRPr sz="2000" b="1"/>
            </a:lvl1pPr>
          </a:lstStyle>
          <a:p>
            <a:r>
              <a:rPr lang="en-US" smtClean="0"/>
              <a:t>Click to edit Master title style</a:t>
            </a:r>
            <a:endParaRPr lang="en-US"/>
          </a:p>
        </p:txBody>
      </p:sp>
      <p:sp>
        <p:nvSpPr>
          <p:cNvPr id="3" name="Picture Placeholder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1D8BD707-D9CF-40AE-B4C6-C98DA3205C09}" type="datetimeFigureOut">
              <a:rPr lang="en-US" smtClean="0"/>
              <a:pPr/>
              <a:t>4/27/2020</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Vertical Text Placeholder 2"/>
          <p:cNvSpPr>
            <a:spLocks noGrp="1"/>
          </p:cNvSpPr>
          <p:nvPr>
            <p:ph type="body" orient="vert" idx="1"/>
          </p:nvPr>
        </p:nvSpPr>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fld id="{1D8BD707-D9CF-40AE-B4C6-C98DA3205C09}" type="datetimeFigureOut">
              <a:rPr lang="en-US" smtClean="0"/>
              <a:pPr/>
              <a:t>4/27/2020</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0" y="274638"/>
            <a:ext cx="2057400" cy="5851525"/>
          </a:xfrm>
        </p:spPr>
        <p:txBody>
          <a:bodyPr vert="eaVert"/>
          <a:lstStyle/>
          <a:p>
            <a:r>
              <a:rPr lang="en-US" smtClean="0"/>
              <a:t>Click to edit Master title style</a:t>
            </a:r>
            <a:endParaRPr lang="en-US"/>
          </a:p>
        </p:txBody>
      </p:sp>
      <p:sp>
        <p:nvSpPr>
          <p:cNvPr id="3" name="Vertical Text Placeholder 2"/>
          <p:cNvSpPr>
            <a:spLocks noGrp="1"/>
          </p:cNvSpPr>
          <p:nvPr>
            <p:ph type="body" orient="vert" idx="1"/>
          </p:nvPr>
        </p:nvSpPr>
        <p:spPr>
          <a:xfrm>
            <a:off x="457200" y="274638"/>
            <a:ext cx="6019800" cy="5851525"/>
          </a:xfr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fld id="{1D8BD707-D9CF-40AE-B4C6-C98DA3205C09}" type="datetimeFigureOut">
              <a:rPr lang="en-US" smtClean="0"/>
              <a:pPr/>
              <a:t>4/27/2020</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457200" y="274638"/>
            <a:ext cx="8229600" cy="1143000"/>
          </a:xfrm>
          <a:prstGeom prst="rect">
            <a:avLst/>
          </a:prstGeom>
        </p:spPr>
        <p:txBody>
          <a:bodyPr vert="horz" lIns="91440" tIns="45720" rIns="91440" bIns="45720" rtlCol="0" anchor="ctr">
            <a:normAutofit/>
          </a:bodyPr>
          <a:lstStyle/>
          <a:p>
            <a:r>
              <a:rPr lang="en-US" smtClean="0"/>
              <a:t>Click to edit Master title style</a:t>
            </a:r>
            <a:endParaRPr lang="en-US"/>
          </a:p>
        </p:txBody>
      </p:sp>
      <p:sp>
        <p:nvSpPr>
          <p:cNvPr id="3" name="Text Placeholder 2"/>
          <p:cNvSpPr>
            <a:spLocks noGrp="1"/>
          </p:cNvSpPr>
          <p:nvPr>
            <p:ph type="body" idx="1"/>
          </p:nvPr>
        </p:nvSpPr>
        <p:spPr>
          <a:xfrm>
            <a:off x="457200" y="1600200"/>
            <a:ext cx="8229600" cy="4525963"/>
          </a:xfrm>
          <a:prstGeom prst="rect">
            <a:avLst/>
          </a:prstGeom>
        </p:spPr>
        <p:txBody>
          <a:bodyPr vert="horz" lIns="91440" tIns="45720" rIns="91440" bIns="45720" rtlCol="0">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2"/>
          </p:nvPr>
        </p:nvSpPr>
        <p:spPr>
          <a:xfrm>
            <a:off x="457200" y="6356350"/>
            <a:ext cx="21336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1D8BD707-D9CF-40AE-B4C6-C98DA3205C09}" type="datetimeFigureOut">
              <a:rPr lang="en-US" smtClean="0"/>
              <a:pPr/>
              <a:t>4/27/2020</a:t>
            </a:fld>
            <a:endParaRPr lang="en-US"/>
          </a:p>
        </p:txBody>
      </p:sp>
      <p:sp>
        <p:nvSpPr>
          <p:cNvPr id="5" name="Footer Placeholder 4"/>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6553200" y="6356350"/>
            <a:ext cx="21336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B6F15528-21DE-4FAA-801E-634DDDAF4B2B}" type="slidenum">
              <a:rPr lang="en-US" smtClean="0"/>
              <a:pPr/>
              <a:t>‹#›</a:t>
            </a:fld>
            <a:endParaRPr lang="en-US"/>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6.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Layout" Target="../slideLayouts/slideLayout7.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9.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7.xml"/></Relationships>
</file>

<file path=ppt/slides/_rels/slide10.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7.xml"/></Relationships>
</file>

<file path=ppt/slides/_rels/slide11.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7.xml"/></Relationships>
</file>

<file path=ppt/slides/_rels/slide12.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7.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fa-IR" dirty="0" smtClean="0"/>
              <a:t>بنام خدا</a:t>
            </a:r>
            <a:endParaRPr lang="fa-IR" dirty="0"/>
          </a:p>
        </p:txBody>
      </p:sp>
    </p:spTree>
    <p:extLst>
      <p:ext uri="{BB962C8B-B14F-4D97-AF65-F5344CB8AC3E}">
        <p14:creationId xmlns:p14="http://schemas.microsoft.com/office/powerpoint/2010/main" val="3486593980"/>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0" y="274638"/>
            <a:ext cx="8686800" cy="6583362"/>
          </a:xfrm>
        </p:spPr>
        <p:style>
          <a:lnRef idx="0">
            <a:scrgbClr r="0" g="0" b="0"/>
          </a:lnRef>
          <a:fillRef idx="1001">
            <a:schemeClr val="dk1"/>
          </a:fillRef>
          <a:effectRef idx="0">
            <a:scrgbClr r="0" g="0" b="0"/>
          </a:effectRef>
          <a:fontRef idx="major"/>
        </p:style>
        <p:txBody>
          <a:bodyPr>
            <a:normAutofit/>
          </a:bodyPr>
          <a:lstStyle/>
          <a:p>
            <a:pPr algn="r" rtl="1"/>
            <a:r>
              <a:rPr lang="fa-IR" dirty="0" smtClean="0">
                <a:solidFill>
                  <a:schemeClr val="bg2"/>
                </a:solidFill>
              </a:rPr>
              <a:t>                         استفراغ</a:t>
            </a:r>
            <a:br>
              <a:rPr lang="fa-IR" dirty="0" smtClean="0">
                <a:solidFill>
                  <a:schemeClr val="bg2"/>
                </a:solidFill>
              </a:rPr>
            </a:br>
            <a:r>
              <a:rPr lang="fa-IR" sz="3200" dirty="0" smtClean="0">
                <a:solidFill>
                  <a:schemeClr val="bg2"/>
                </a:solidFill>
              </a:rPr>
              <a:t>استفراغ یک روند رفلکسی است که برای وقوع آن هماهنگی </a:t>
            </a:r>
            <a:br>
              <a:rPr lang="fa-IR" sz="3200" dirty="0" smtClean="0">
                <a:solidFill>
                  <a:schemeClr val="bg2"/>
                </a:solidFill>
              </a:rPr>
            </a:br>
            <a:r>
              <a:rPr lang="fa-IR" sz="3200" dirty="0" smtClean="0">
                <a:solidFill>
                  <a:schemeClr val="bg2"/>
                </a:solidFill>
              </a:rPr>
              <a:t>های بالائی لازم است. ممکن است زیاد شدن آب دهان از علائم اولیه باشد وبااغ زدن</a:t>
            </a:r>
            <a:r>
              <a:rPr lang="en-US" sz="3200" dirty="0" smtClean="0">
                <a:solidFill>
                  <a:schemeClr val="bg2"/>
                </a:solidFill>
              </a:rPr>
              <a:t> </a:t>
            </a:r>
            <a:r>
              <a:rPr lang="fa-IR" sz="3200" dirty="0" smtClean="0">
                <a:solidFill>
                  <a:schemeClr val="bg2"/>
                </a:solidFill>
              </a:rPr>
              <a:t>غیرارادی شروع شود.</a:t>
            </a:r>
            <a:br>
              <a:rPr lang="fa-IR" sz="3200" dirty="0" smtClean="0">
                <a:solidFill>
                  <a:schemeClr val="bg2"/>
                </a:solidFill>
              </a:rPr>
            </a:br>
            <a:r>
              <a:rPr lang="fa-IR" sz="3200" dirty="0" smtClean="0">
                <a:solidFill>
                  <a:schemeClr val="bg2"/>
                </a:solidFill>
              </a:rPr>
              <a:t>پائین رفتن شدید</a:t>
            </a:r>
            <a:r>
              <a:rPr lang="en-US" sz="3200" dirty="0" smtClean="0">
                <a:solidFill>
                  <a:schemeClr val="bg2"/>
                </a:solidFill>
              </a:rPr>
              <a:t> </a:t>
            </a:r>
            <a:r>
              <a:rPr lang="fa-IR" sz="3200" dirty="0" smtClean="0">
                <a:solidFill>
                  <a:schemeClr val="bg2"/>
                </a:solidFill>
              </a:rPr>
              <a:t>دیافراگم ،انقباض عضلات شکم باشل شدن کاردیای معده بطورفعال محتویات معده رابافشاربه داخل مری برمیگرداند.</a:t>
            </a:r>
            <a:br>
              <a:rPr lang="fa-IR" sz="3200" dirty="0" smtClean="0">
                <a:solidFill>
                  <a:schemeClr val="bg2"/>
                </a:solidFill>
              </a:rPr>
            </a:br>
            <a:r>
              <a:rPr lang="fa-IR" sz="3200" dirty="0" smtClean="0">
                <a:solidFill>
                  <a:srgbClr val="00B0F0"/>
                </a:solidFill>
              </a:rPr>
              <a:t>مدولا(بصل النخاع)مرکزاستفراغ است و کاراین هماهنگی را انجام میدهد که مستقیما تحت تاثیر عصب دهی آوران (تحریکات گوارشی)وبه طورغیرمستقیم با کمورسپتورهای </a:t>
            </a:r>
            <a:r>
              <a:rPr lang="en-US" sz="3200" dirty="0" smtClean="0">
                <a:solidFill>
                  <a:srgbClr val="00B0F0"/>
                </a:solidFill>
              </a:rPr>
              <a:t>trigger zone</a:t>
            </a:r>
            <a:r>
              <a:rPr lang="fa-IR" sz="3200" dirty="0" smtClean="0">
                <a:solidFill>
                  <a:srgbClr val="00B0F0"/>
                </a:solidFill>
              </a:rPr>
              <a:t> وسیستم عصبی مرکزی درارتباط است.</a:t>
            </a:r>
            <a:r>
              <a:rPr lang="fa-IR" sz="3200" dirty="0" smtClean="0">
                <a:solidFill>
                  <a:schemeClr val="bg2"/>
                </a:solidFill>
              </a:rPr>
              <a:t/>
            </a:r>
            <a:br>
              <a:rPr lang="fa-IR" sz="3200" dirty="0" smtClean="0">
                <a:solidFill>
                  <a:schemeClr val="bg2"/>
                </a:solidFill>
              </a:rPr>
            </a:br>
            <a:endParaRPr lang="en-US" dirty="0">
              <a:solidFill>
                <a:schemeClr val="bg2"/>
              </a:solidFill>
            </a:endParaRPr>
          </a:p>
        </p:txBody>
      </p:sp>
    </p:spTree>
  </p:cSld>
  <p:clrMapOvr>
    <a:masterClrMapping/>
  </p:clrMapOvr>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0" y="0"/>
            <a:ext cx="9144000" cy="7345362"/>
          </a:xfrm>
        </p:spPr>
        <p:style>
          <a:lnRef idx="0">
            <a:scrgbClr r="0" g="0" b="0"/>
          </a:lnRef>
          <a:fillRef idx="1001">
            <a:schemeClr val="dk1"/>
          </a:fillRef>
          <a:effectRef idx="0">
            <a:scrgbClr r="0" g="0" b="0"/>
          </a:effectRef>
          <a:fontRef idx="major"/>
        </p:style>
        <p:txBody>
          <a:bodyPr>
            <a:normAutofit/>
          </a:bodyPr>
          <a:lstStyle/>
          <a:p>
            <a:pPr algn="r"/>
            <a:r>
              <a:rPr lang="fa-IR" sz="3200" dirty="0" smtClean="0">
                <a:solidFill>
                  <a:schemeClr val="bg2"/>
                </a:solidFill>
              </a:rPr>
              <a:t>استفراغی که بعلت انسداد سیستم گوارش است احتمالا توسط اعصاب آوران احشائی روده باتحریک کردن مرکزاستفراغ هدایت میشود.</a:t>
            </a:r>
            <a:br>
              <a:rPr lang="fa-IR" sz="3200" dirty="0" smtClean="0">
                <a:solidFill>
                  <a:schemeClr val="bg2"/>
                </a:solidFill>
              </a:rPr>
            </a:br>
            <a:r>
              <a:rPr lang="fa-IR" sz="3200" dirty="0" smtClean="0">
                <a:solidFill>
                  <a:srgbClr val="FFFF00"/>
                </a:solidFill>
              </a:rPr>
              <a:t>اگرانسدادزیر دومین قسمت دوازدهه باشدمحتویات استفراغ معمولا به رنگ صفراست. به علت ریفلاکس محتویات دوازدهه بداخل معده ، استفراغ های مکررنیزمیتوانددرغیاب انسداد </a:t>
            </a:r>
            <a:r>
              <a:rPr lang="fa-IR" sz="3200" dirty="0">
                <a:solidFill>
                  <a:srgbClr val="FFFF00"/>
                </a:solidFill>
              </a:rPr>
              <a:t>به رنگ صفرا باشند</a:t>
            </a:r>
            <a:r>
              <a:rPr lang="fa-IR" sz="3200" dirty="0" smtClean="0">
                <a:solidFill>
                  <a:srgbClr val="FFFF00"/>
                </a:solidFill>
              </a:rPr>
              <a:t>. </a:t>
            </a:r>
            <a:br>
              <a:rPr lang="fa-IR" sz="3200" dirty="0" smtClean="0">
                <a:solidFill>
                  <a:srgbClr val="FFFF00"/>
                </a:solidFill>
              </a:rPr>
            </a:br>
            <a:r>
              <a:rPr lang="fa-IR" sz="3200" dirty="0" smtClean="0">
                <a:solidFill>
                  <a:srgbClr val="00B0F0"/>
                </a:solidFill>
              </a:rPr>
              <a:t>ضایعات غیرانسدادی سیستم گوارش نیز میتوانندسبب استفراغ شوند مثل درگیری پانکراس، کبد ودرخت صفراوی.</a:t>
            </a:r>
            <a:r>
              <a:rPr lang="fa-IR" sz="3200" dirty="0" smtClean="0">
                <a:solidFill>
                  <a:schemeClr val="bg2"/>
                </a:solidFill>
              </a:rPr>
              <a:t/>
            </a:r>
            <a:br>
              <a:rPr lang="fa-IR" sz="3200" dirty="0" smtClean="0">
                <a:solidFill>
                  <a:schemeClr val="bg2"/>
                </a:solidFill>
              </a:rPr>
            </a:br>
            <a:r>
              <a:rPr lang="fa-IR" sz="3200" dirty="0" smtClean="0">
                <a:solidFill>
                  <a:srgbClr val="92D050"/>
                </a:solidFill>
              </a:rPr>
              <a:t>نابسامانی های سیستم عصبی مرکزی ویا متابولیک میتوانند سبب استفراغ شدید ومقاوم شوند.</a:t>
            </a:r>
            <a:endParaRPr lang="en-US" sz="3200" dirty="0">
              <a:solidFill>
                <a:srgbClr val="92D050"/>
              </a:solidFill>
            </a:endParaRPr>
          </a:p>
        </p:txBody>
      </p:sp>
    </p:spTree>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0" y="685800"/>
            <a:ext cx="9144000" cy="6583362"/>
          </a:xfrm>
        </p:spPr>
        <p:style>
          <a:lnRef idx="0">
            <a:scrgbClr r="0" g="0" b="0"/>
          </a:lnRef>
          <a:fillRef idx="1001">
            <a:schemeClr val="dk1"/>
          </a:fillRef>
          <a:effectRef idx="0">
            <a:scrgbClr r="0" g="0" b="0"/>
          </a:effectRef>
          <a:fontRef idx="major"/>
        </p:style>
        <p:txBody>
          <a:bodyPr>
            <a:normAutofit/>
          </a:bodyPr>
          <a:lstStyle/>
          <a:p>
            <a:pPr algn="r" rtl="1"/>
            <a:r>
              <a:rPr lang="fa-IR" sz="3200" dirty="0" smtClean="0">
                <a:solidFill>
                  <a:schemeClr val="bg1"/>
                </a:solidFill>
              </a:rPr>
              <a:t>استفراغ های دوره ای</a:t>
            </a:r>
            <a:br>
              <a:rPr lang="fa-IR" sz="3200" dirty="0" smtClean="0">
                <a:solidFill>
                  <a:schemeClr val="bg1"/>
                </a:solidFill>
              </a:rPr>
            </a:br>
            <a:r>
              <a:rPr lang="fa-IR" sz="2800" dirty="0" smtClean="0">
                <a:solidFill>
                  <a:schemeClr val="bg1"/>
                </a:solidFill>
              </a:rPr>
              <a:t>سندرمی است بادفعات متعدد استفراغ با پراکندگی وفواصل منظم.</a:t>
            </a:r>
            <a:br>
              <a:rPr lang="fa-IR" sz="2800" dirty="0" smtClean="0">
                <a:solidFill>
                  <a:schemeClr val="bg1"/>
                </a:solidFill>
              </a:rPr>
            </a:br>
            <a:r>
              <a:rPr lang="fa-IR" sz="2800" dirty="0" smtClean="0">
                <a:solidFill>
                  <a:schemeClr val="bg1"/>
                </a:solidFill>
              </a:rPr>
              <a:t>2مرتبه استفراغ شدید یا بیشترواستفراغی که درمان نشده یا اغ زدنی که برای ساعت ها تا روزها طول بکشد وطی هفته ها تا ماه ها به حالت طبیعی بازگردد.</a:t>
            </a:r>
            <a:br>
              <a:rPr lang="fa-IR" sz="2800" dirty="0" smtClean="0">
                <a:solidFill>
                  <a:schemeClr val="bg1"/>
                </a:solidFill>
              </a:rPr>
            </a:br>
            <a:r>
              <a:rPr lang="fa-IR" sz="2800" dirty="0" smtClean="0">
                <a:solidFill>
                  <a:schemeClr val="bg1"/>
                </a:solidFill>
              </a:rPr>
              <a:t>اغلب درکودکان 2-5سال روی میدهد ولی درشیرخواران وبالغین نیز دیده شده است.</a:t>
            </a:r>
            <a:br>
              <a:rPr lang="fa-IR" sz="2800" dirty="0" smtClean="0">
                <a:solidFill>
                  <a:schemeClr val="bg1"/>
                </a:solidFill>
              </a:rPr>
            </a:br>
            <a:r>
              <a:rPr lang="fa-IR" sz="2800" dirty="0" smtClean="0">
                <a:solidFill>
                  <a:srgbClr val="FFFF00"/>
                </a:solidFill>
              </a:rPr>
              <a:t>دفعات وتکرار دوره های استفراغ متغیراست(متوسط12بار درطی سال) ،هراپیسودبطورتیپیک 2-3روز طول میکشد ، با4تا5باراستفراغ درساعت.معمولا درساعات آغازین صبح یاپس از بیدار شدن روی میدهد.</a:t>
            </a:r>
            <a:br>
              <a:rPr lang="fa-IR" sz="2800" dirty="0" smtClean="0">
                <a:solidFill>
                  <a:srgbClr val="FFFF00"/>
                </a:solidFill>
              </a:rPr>
            </a:br>
            <a:r>
              <a:rPr lang="fa-IR" sz="2800" dirty="0" smtClean="0">
                <a:solidFill>
                  <a:srgbClr val="FFFF00"/>
                </a:solidFill>
              </a:rPr>
              <a:t>بیماران قبل از آن میتوانند تهوع ، رنگ پریدگی ، عدم تحمل صدا ونور، لتارژی وسردرد داشته باشند.درداپی گاستر ، دردشکم ، اسهال وتب درخیلی از بیماران دیده میشود که تشخیص رامشکل میکند.</a:t>
            </a:r>
            <a:br>
              <a:rPr lang="fa-IR" sz="2800" dirty="0" smtClean="0">
                <a:solidFill>
                  <a:srgbClr val="FFFF00"/>
                </a:solidFill>
              </a:rPr>
            </a:br>
            <a:r>
              <a:rPr lang="fa-IR" sz="2800" dirty="0" smtClean="0">
                <a:solidFill>
                  <a:srgbClr val="FFFF00"/>
                </a:solidFill>
              </a:rPr>
              <a:t>از محرک ها می توان عفونت ، استرس فیزیکی وروانی را نام برد.</a:t>
            </a:r>
            <a:r>
              <a:rPr lang="fa-IR" sz="2800" dirty="0" smtClean="0">
                <a:solidFill>
                  <a:schemeClr val="bg1"/>
                </a:solidFill>
              </a:rPr>
              <a:t/>
            </a:r>
            <a:br>
              <a:rPr lang="fa-IR" sz="2800" dirty="0" smtClean="0">
                <a:solidFill>
                  <a:schemeClr val="bg1"/>
                </a:solidFill>
              </a:rPr>
            </a:br>
            <a:endParaRPr lang="en-US" sz="3200" dirty="0">
              <a:solidFill>
                <a:schemeClr val="bg1"/>
              </a:solidFill>
            </a:endParaRPr>
          </a:p>
        </p:txBody>
      </p:sp>
    </p:spTree>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36576" y="228600"/>
            <a:ext cx="9144000" cy="6629400"/>
          </a:xfrm>
        </p:spPr>
        <p:style>
          <a:lnRef idx="0">
            <a:scrgbClr r="0" g="0" b="0"/>
          </a:lnRef>
          <a:fillRef idx="1001">
            <a:schemeClr val="dk1"/>
          </a:fillRef>
          <a:effectRef idx="0">
            <a:scrgbClr r="0" g="0" b="0"/>
          </a:effectRef>
          <a:fontRef idx="major"/>
        </p:style>
        <p:txBody>
          <a:bodyPr>
            <a:normAutofit/>
          </a:bodyPr>
          <a:lstStyle/>
          <a:p>
            <a:pPr algn="r"/>
            <a:r>
              <a:rPr lang="fa-IR" sz="2800" dirty="0" smtClean="0">
                <a:solidFill>
                  <a:schemeClr val="bg2"/>
                </a:solidFill>
              </a:rPr>
              <a:t>چندین تئوری به عنوان علل موثر درنظر گرفته شده اند : </a:t>
            </a:r>
            <a:br>
              <a:rPr lang="fa-IR" sz="2800" dirty="0" smtClean="0">
                <a:solidFill>
                  <a:schemeClr val="bg2"/>
                </a:solidFill>
              </a:rPr>
            </a:br>
            <a:r>
              <a:rPr lang="fa-IR" sz="2800" dirty="0" smtClean="0">
                <a:solidFill>
                  <a:schemeClr val="bg2"/>
                </a:solidFill>
              </a:rPr>
              <a:t>مکانیزم های مربوط به میگرن ، اختلالات میتوکندری وسوءعملکرد اتونوم.</a:t>
            </a:r>
            <a:br>
              <a:rPr lang="fa-IR" sz="2800" dirty="0" smtClean="0">
                <a:solidFill>
                  <a:schemeClr val="bg2"/>
                </a:solidFill>
              </a:rPr>
            </a:br>
            <a:r>
              <a:rPr lang="fa-IR" sz="2800" dirty="0" smtClean="0">
                <a:solidFill>
                  <a:schemeClr val="bg2"/>
                </a:solidFill>
              </a:rPr>
              <a:t>بیش از80% کودکان درگیر فامیل های درجه یکی دارند که میگرن دارند.</a:t>
            </a:r>
            <a:r>
              <a:rPr lang="fa-IR" sz="2800" dirty="0">
                <a:solidFill>
                  <a:schemeClr val="bg2"/>
                </a:solidFill>
              </a:rPr>
              <a:t/>
            </a:r>
            <a:br>
              <a:rPr lang="fa-IR" sz="2800" dirty="0">
                <a:solidFill>
                  <a:schemeClr val="bg2"/>
                </a:solidFill>
              </a:rPr>
            </a:br>
            <a:r>
              <a:rPr lang="fa-IR" sz="2800" dirty="0" smtClean="0">
                <a:solidFill>
                  <a:schemeClr val="bg2"/>
                </a:solidFill>
              </a:rPr>
              <a:t>بعضی بیماران </a:t>
            </a:r>
            <a:r>
              <a:rPr lang="fa-IR" sz="2800" dirty="0">
                <a:solidFill>
                  <a:schemeClr val="bg2"/>
                </a:solidFill>
              </a:rPr>
              <a:t>طی سالهای بعد دچارمیگرن میشوند .  </a:t>
            </a:r>
            <a:r>
              <a:rPr lang="fa-IR" sz="2800" dirty="0" smtClean="0">
                <a:solidFill>
                  <a:schemeClr val="bg2"/>
                </a:solidFill>
              </a:rPr>
              <a:t> </a:t>
            </a:r>
            <a:br>
              <a:rPr lang="fa-IR" sz="2800" dirty="0" smtClean="0">
                <a:solidFill>
                  <a:schemeClr val="bg2"/>
                </a:solidFill>
              </a:rPr>
            </a:br>
            <a:r>
              <a:rPr lang="fa-IR" sz="2800" dirty="0" smtClean="0">
                <a:solidFill>
                  <a:schemeClr val="bg2"/>
                </a:solidFill>
              </a:rPr>
              <a:t> </a:t>
            </a:r>
            <a:r>
              <a:rPr lang="fa-IR" sz="2800" dirty="0" smtClean="0">
                <a:solidFill>
                  <a:srgbClr val="FFFF00"/>
                </a:solidFill>
              </a:rPr>
              <a:t>ازجمله تشخیص های افتراقی : آنومالی های گوارشی(مالروتاسیون،کیست کوله دوک،انواژیناسیون راجعه) اختلالات سیستم عصبی(نئوپلازم ، صرع) نفرولیتیازیس،کله لیتیازیس،هیدرونفروزیس،اختلالات اندوکرین – متابولیک (سیکل اوره،متابولیزم اسید چرب،بیماری آدیسون ، پورفیری،آنژیوادم ارثی، تب مدیترانه ای فامیلیال) آپاندیسیت مزمن وبیماری روده تحریک پذیر</a:t>
            </a:r>
            <a:r>
              <a:rPr lang="fa-IR" sz="2800" dirty="0" smtClean="0">
                <a:solidFill>
                  <a:schemeClr val="bg2"/>
                </a:solidFill>
              </a:rPr>
              <a:t>.</a:t>
            </a:r>
            <a:endParaRPr lang="en-US" sz="2800" dirty="0">
              <a:solidFill>
                <a:schemeClr val="bg2"/>
              </a:solidFill>
            </a:endParaRPr>
          </a:p>
        </p:txBody>
      </p:sp>
    </p:spTree>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26" name="Picture 2"/>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1" y="152400"/>
            <a:ext cx="8915400" cy="6553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345082130"/>
      </p:ext>
    </p:extLst>
  </p:cSld>
  <p:clrMapOvr>
    <a:masterClrMapping/>
  </p:clrMapOvr>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274638"/>
            <a:ext cx="8229600" cy="5135562"/>
          </a:xfrm>
        </p:spPr>
        <p:style>
          <a:lnRef idx="0">
            <a:schemeClr val="dk1"/>
          </a:lnRef>
          <a:fillRef idx="3">
            <a:schemeClr val="dk1"/>
          </a:fillRef>
          <a:effectRef idx="3">
            <a:schemeClr val="dk1"/>
          </a:effectRef>
          <a:fontRef idx="minor">
            <a:schemeClr val="lt1"/>
          </a:fontRef>
        </p:style>
        <p:txBody>
          <a:bodyPr>
            <a:normAutofit/>
          </a:bodyPr>
          <a:lstStyle/>
          <a:p>
            <a:pPr algn="r"/>
            <a:r>
              <a:rPr lang="fa-IR" sz="2800" dirty="0" smtClean="0">
                <a:solidFill>
                  <a:srgbClr val="FFFF00"/>
                </a:solidFill>
              </a:rPr>
              <a:t>کرایتریا های سندرم استفراغ دوره ای</a:t>
            </a:r>
            <a:r>
              <a:rPr lang="fa-IR" sz="2800" dirty="0" smtClean="0">
                <a:solidFill>
                  <a:schemeClr val="bg1"/>
                </a:solidFill>
              </a:rPr>
              <a:t/>
            </a:r>
            <a:br>
              <a:rPr lang="fa-IR" sz="2800" dirty="0" smtClean="0">
                <a:solidFill>
                  <a:schemeClr val="bg1"/>
                </a:solidFill>
              </a:rPr>
            </a:br>
            <a:r>
              <a:rPr lang="fa-IR" sz="2800" dirty="0" smtClean="0">
                <a:solidFill>
                  <a:schemeClr val="bg1"/>
                </a:solidFill>
              </a:rPr>
              <a:t>تمامی نشانگان باید باشند تا این سندروم مطرح شود.</a:t>
            </a:r>
            <a:br>
              <a:rPr lang="fa-IR" sz="2800" dirty="0" smtClean="0">
                <a:solidFill>
                  <a:schemeClr val="bg1"/>
                </a:solidFill>
              </a:rPr>
            </a:br>
            <a:r>
              <a:rPr lang="fa-IR" sz="2800" dirty="0" smtClean="0">
                <a:solidFill>
                  <a:schemeClr val="bg1"/>
                </a:solidFill>
              </a:rPr>
              <a:t>*حداقل 5حمله درهردوره یاحداقل 3حمله طی 6ماه</a:t>
            </a:r>
            <a:br>
              <a:rPr lang="fa-IR" sz="2800" dirty="0" smtClean="0">
                <a:solidFill>
                  <a:schemeClr val="bg1"/>
                </a:solidFill>
              </a:rPr>
            </a:br>
            <a:r>
              <a:rPr lang="fa-IR" sz="2800" dirty="0" smtClean="0">
                <a:solidFill>
                  <a:schemeClr val="bg1"/>
                </a:solidFill>
              </a:rPr>
              <a:t>*حمله های دوره ای تهوع واستفراغ شدید که از1ساعت تا10روزبطول انجامد وحداقل یک هفته بینشان فاصله باشد.</a:t>
            </a:r>
            <a:br>
              <a:rPr lang="fa-IR" sz="2800" dirty="0" smtClean="0">
                <a:solidFill>
                  <a:schemeClr val="bg1"/>
                </a:solidFill>
              </a:rPr>
            </a:br>
            <a:r>
              <a:rPr lang="fa-IR" sz="2800" dirty="0" smtClean="0">
                <a:solidFill>
                  <a:schemeClr val="bg1"/>
                </a:solidFill>
              </a:rPr>
              <a:t>*پترن کلیشه ای ومنحصربفرد درهربیمار.</a:t>
            </a:r>
            <a:br>
              <a:rPr lang="fa-IR" sz="2800" dirty="0" smtClean="0">
                <a:solidFill>
                  <a:schemeClr val="bg1"/>
                </a:solidFill>
              </a:rPr>
            </a:br>
            <a:r>
              <a:rPr lang="fa-IR" sz="2800" dirty="0" smtClean="0">
                <a:solidFill>
                  <a:schemeClr val="bg1"/>
                </a:solidFill>
              </a:rPr>
              <a:t>*استفراغ طی حمله بیشتراز4 باردرساعت روی داده برای بیشتر از   یک ساعت.</a:t>
            </a:r>
            <a:br>
              <a:rPr lang="fa-IR" sz="2800" dirty="0" smtClean="0">
                <a:solidFill>
                  <a:schemeClr val="bg1"/>
                </a:solidFill>
              </a:rPr>
            </a:br>
            <a:r>
              <a:rPr lang="fa-IR" sz="2800" dirty="0" smtClean="0">
                <a:solidFill>
                  <a:schemeClr val="bg1"/>
                </a:solidFill>
              </a:rPr>
              <a:t>*بازگشت به سلامت قبلی دربین حملات.</a:t>
            </a:r>
            <a:br>
              <a:rPr lang="fa-IR" sz="2800" dirty="0" smtClean="0">
                <a:solidFill>
                  <a:schemeClr val="bg1"/>
                </a:solidFill>
              </a:rPr>
            </a:br>
            <a:r>
              <a:rPr lang="fa-IR" sz="2800" dirty="0" smtClean="0">
                <a:solidFill>
                  <a:schemeClr val="bg1"/>
                </a:solidFill>
              </a:rPr>
              <a:t>*ربطی به سایرمشکلات نداشته باشد.</a:t>
            </a:r>
            <a:endParaRPr lang="en-US" sz="2800" dirty="0">
              <a:solidFill>
                <a:schemeClr val="bg1"/>
              </a:solidFill>
            </a:endParaRPr>
          </a:p>
        </p:txBody>
      </p:sp>
    </p:spTree>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685800" y="685800"/>
            <a:ext cx="8229600" cy="5486400"/>
          </a:xfrm>
        </p:spPr>
        <p:style>
          <a:lnRef idx="0">
            <a:schemeClr val="dk1"/>
          </a:lnRef>
          <a:fillRef idx="3">
            <a:schemeClr val="dk1"/>
          </a:fillRef>
          <a:effectRef idx="3">
            <a:schemeClr val="dk1"/>
          </a:effectRef>
          <a:fontRef idx="minor">
            <a:schemeClr val="lt1"/>
          </a:fontRef>
        </p:style>
        <p:txBody>
          <a:bodyPr>
            <a:normAutofit/>
          </a:bodyPr>
          <a:lstStyle/>
          <a:p>
            <a:r>
              <a:rPr lang="fa-IR" sz="2800" dirty="0" smtClean="0">
                <a:solidFill>
                  <a:srgbClr val="FFFF00"/>
                </a:solidFill>
              </a:rPr>
              <a:t>ارزیابی آزمایشگاهی روی شرح حال ومعاینه فیزیکی پایه ریزی شده </a:t>
            </a:r>
            <a:br>
              <a:rPr lang="fa-IR" sz="2800" dirty="0" smtClean="0">
                <a:solidFill>
                  <a:srgbClr val="FFFF00"/>
                </a:solidFill>
              </a:rPr>
            </a:br>
            <a:r>
              <a:rPr lang="fa-IR" sz="2800" dirty="0" smtClean="0">
                <a:solidFill>
                  <a:srgbClr val="FFFF00"/>
                </a:solidFill>
              </a:rPr>
              <a:t>است.وممکن است درصورت ضرورت شامل آندوسکپی ، رادیوگرافی، ام آرآی مغزومطالعات متابولیک (لاکتات ، آمونیاک وارگانیک اسید ها)باشد.</a:t>
            </a:r>
            <a:r>
              <a:rPr lang="fa-IR" sz="2800" dirty="0" smtClean="0"/>
              <a:t/>
            </a:r>
            <a:br>
              <a:rPr lang="fa-IR" sz="2800" dirty="0" smtClean="0"/>
            </a:br>
            <a:r>
              <a:rPr lang="fa-IR" sz="2800" dirty="0" smtClean="0"/>
              <a:t>درمان شامل هیدراته کردن وداروهای ضداستفراغ مثل اندانسترون.</a:t>
            </a:r>
            <a:br>
              <a:rPr lang="fa-IR" sz="2800" dirty="0" smtClean="0"/>
            </a:br>
            <a:r>
              <a:rPr lang="fa-IR" sz="2800" dirty="0" smtClean="0"/>
              <a:t>پیشگیری ممکن است با تغییردادن سبک زندگی وبعضی داروها (مثل سیپروهپتادین،پروپرانولول،آمی تریپتیلن ، فنوباربیتال )صورت پذیرد.</a:t>
            </a:r>
            <a:endParaRPr lang="en-US" sz="2800" dirty="0"/>
          </a:p>
        </p:txBody>
      </p:sp>
    </p:spTree>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098" name="Picture 2"/>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0" y="0"/>
            <a:ext cx="9067799" cy="68580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1070345244"/>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122" name="Picture 2"/>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2133600" y="76200"/>
            <a:ext cx="4724399" cy="64008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3825851024"/>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050" name="Picture 2"/>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152400" y="0"/>
            <a:ext cx="8839199" cy="68580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44665523"/>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074" name="Picture 2"/>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0" y="0"/>
            <a:ext cx="9143999" cy="6857999"/>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1610820816"/>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0" y="-19050"/>
            <a:ext cx="9144000" cy="6096000"/>
          </a:xfrm>
        </p:spPr>
        <p:style>
          <a:lnRef idx="0">
            <a:schemeClr val="dk1"/>
          </a:lnRef>
          <a:fillRef idx="3">
            <a:schemeClr val="dk1"/>
          </a:fillRef>
          <a:effectRef idx="3">
            <a:schemeClr val="dk1"/>
          </a:effectRef>
          <a:fontRef idx="minor">
            <a:schemeClr val="lt1"/>
          </a:fontRef>
        </p:style>
        <p:txBody>
          <a:bodyPr>
            <a:noAutofit/>
          </a:bodyPr>
          <a:lstStyle/>
          <a:p>
            <a:pPr algn="r"/>
            <a:r>
              <a:rPr lang="fa-IR" sz="2800" dirty="0" smtClean="0">
                <a:solidFill>
                  <a:schemeClr val="bg1"/>
                </a:solidFill>
              </a:rPr>
              <a:t>                                استفراغ نوزادی</a:t>
            </a:r>
            <a:br>
              <a:rPr lang="fa-IR" sz="2800" dirty="0" smtClean="0">
                <a:solidFill>
                  <a:schemeClr val="bg1"/>
                </a:solidFill>
              </a:rPr>
            </a:br>
            <a:r>
              <a:rPr lang="fa-IR" sz="2800" dirty="0" smtClean="0">
                <a:solidFill>
                  <a:schemeClr val="bg1"/>
                </a:solidFill>
              </a:rPr>
              <a:t/>
            </a:r>
            <a:br>
              <a:rPr lang="fa-IR" sz="2800" dirty="0" smtClean="0">
                <a:solidFill>
                  <a:schemeClr val="bg1"/>
                </a:solidFill>
              </a:rPr>
            </a:br>
            <a:r>
              <a:rPr lang="fa-IR" sz="2800" dirty="0" smtClean="0">
                <a:solidFill>
                  <a:schemeClr val="bg1"/>
                </a:solidFill>
              </a:rPr>
              <a:t>استفراغ واغلب رگورجیتاسیون نسبتا یک نشان شایع طی نوزادی است.</a:t>
            </a:r>
            <a:br>
              <a:rPr lang="fa-IR" sz="2800" dirty="0" smtClean="0">
                <a:solidFill>
                  <a:schemeClr val="bg1"/>
                </a:solidFill>
              </a:rPr>
            </a:br>
            <a:r>
              <a:rPr lang="fa-IR" sz="2800" dirty="0" smtClean="0">
                <a:solidFill>
                  <a:schemeClr val="bg1"/>
                </a:solidFill>
              </a:rPr>
              <a:t>نوزادان طی ساعات اول تولد ممکن است موکوس استفراغ کنند که گاهی با رگه های خون همراه است وبندرت تابعد از چند تغذیه باقی میماند.</a:t>
            </a:r>
            <a:br>
              <a:rPr lang="fa-IR" sz="2800" dirty="0" smtClean="0">
                <a:solidFill>
                  <a:schemeClr val="bg1"/>
                </a:solidFill>
              </a:rPr>
            </a:br>
            <a:r>
              <a:rPr lang="fa-IR" sz="2800" dirty="0" smtClean="0">
                <a:solidFill>
                  <a:schemeClr val="bg1"/>
                </a:solidFill>
              </a:rPr>
              <a:t>این ممکن است بعلت تحریک مخاط معده بامواد بلع شده طی زایمان باشد.اگرزمان این استفراغ ها طولانی شود لاواژمعده با سالین فیزیولوژیک ممکن است مفید باشد.</a:t>
            </a:r>
            <a:endParaRPr lang="en-US" sz="2800" dirty="0">
              <a:solidFill>
                <a:schemeClr val="bg1"/>
              </a:solidFill>
            </a:endParaRPr>
          </a:p>
        </p:txBody>
      </p:sp>
    </p:spTree>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0" y="0"/>
            <a:ext cx="9144000" cy="7878762"/>
          </a:xfrm>
        </p:spPr>
        <p:style>
          <a:lnRef idx="0">
            <a:schemeClr val="dk1"/>
          </a:lnRef>
          <a:fillRef idx="3">
            <a:schemeClr val="dk1"/>
          </a:fillRef>
          <a:effectRef idx="3">
            <a:schemeClr val="dk1"/>
          </a:effectRef>
          <a:fontRef idx="minor">
            <a:schemeClr val="lt1"/>
          </a:fontRef>
        </p:style>
        <p:txBody>
          <a:bodyPr>
            <a:normAutofit/>
          </a:bodyPr>
          <a:lstStyle/>
          <a:p>
            <a:pPr algn="r" rtl="1"/>
            <a:r>
              <a:rPr lang="fa-IR" sz="3200" dirty="0" smtClean="0"/>
              <a:t>زمانیکه استفراغ مدت کوتاهی پس از تولد شروع شود   ومقاوم باشد احتمال انسداد گوارشی،اختلالات متابولیک وبالا رفتن فشارجمجمه مطرح است.سابقه ای ازپلی هیدرآمنیوس مادرمطرح کننده آترزی </a:t>
            </a:r>
            <a:br>
              <a:rPr lang="fa-IR" sz="3200" dirty="0" smtClean="0"/>
            </a:br>
            <a:r>
              <a:rPr lang="fa-IR" sz="3200" dirty="0" smtClean="0"/>
              <a:t>سیستم گوارش فوقانی(مری ، دئودنوم وایلئوم)است.</a:t>
            </a:r>
            <a:br>
              <a:rPr lang="fa-IR" sz="3200" dirty="0" smtClean="0"/>
            </a:br>
            <a:r>
              <a:rPr lang="fa-IR" sz="3200" dirty="0" smtClean="0">
                <a:solidFill>
                  <a:srgbClr val="FFFF00"/>
                </a:solidFill>
              </a:rPr>
              <a:t>استفراغ های صفراوی مطرح کننده انسدادروده بعد از دئودنوم است </a:t>
            </a:r>
            <a:br>
              <a:rPr lang="fa-IR" sz="3200" dirty="0" smtClean="0">
                <a:solidFill>
                  <a:srgbClr val="FFFF00"/>
                </a:solidFill>
              </a:rPr>
            </a:br>
            <a:r>
              <a:rPr lang="fa-IR" sz="3200" dirty="0" smtClean="0">
                <a:solidFill>
                  <a:srgbClr val="FFFF00"/>
                </a:solidFill>
              </a:rPr>
              <a:t>ولی ممکن است بدون علت هم باشد.</a:t>
            </a:r>
            <a:r>
              <a:rPr lang="fa-IR" sz="3200" dirty="0" smtClean="0">
                <a:solidFill>
                  <a:srgbClr val="00B0F0"/>
                </a:solidFill>
              </a:rPr>
              <a:t/>
            </a:r>
            <a:br>
              <a:rPr lang="fa-IR" sz="3200" dirty="0" smtClean="0">
                <a:solidFill>
                  <a:srgbClr val="00B0F0"/>
                </a:solidFill>
              </a:rPr>
            </a:br>
            <a:r>
              <a:rPr lang="fa-IR" sz="3200" dirty="0" smtClean="0">
                <a:solidFill>
                  <a:srgbClr val="00B0F0"/>
                </a:solidFill>
              </a:rPr>
              <a:t>رادیوگرافی های شکمی شامل</a:t>
            </a:r>
            <a:r>
              <a:rPr lang="en-US" sz="3200" dirty="0" smtClean="0">
                <a:solidFill>
                  <a:srgbClr val="00B0F0"/>
                </a:solidFill>
              </a:rPr>
              <a:t>KUB</a:t>
            </a:r>
            <a:r>
              <a:rPr lang="fa-IR" sz="3200" dirty="0" smtClean="0">
                <a:solidFill>
                  <a:srgbClr val="00B0F0"/>
                </a:solidFill>
              </a:rPr>
              <a:t>ونمای جانبی</a:t>
            </a:r>
            <a:r>
              <a:rPr lang="en-US" sz="3200" dirty="0" smtClean="0">
                <a:solidFill>
                  <a:srgbClr val="00B0F0"/>
                </a:solidFill>
              </a:rPr>
              <a:t> LEFT LATERAL DECOBITUS</a:t>
            </a:r>
            <a:r>
              <a:rPr lang="fa-IR" sz="3200" dirty="0" smtClean="0">
                <a:solidFill>
                  <a:srgbClr val="00B0F0"/>
                </a:solidFill>
              </a:rPr>
              <a:t>باید درتمامی کودکان بااستفراغ صفراوی برای رد کردن سطح مایع وهوا،اتساع لوپ های روده ودیدن </a:t>
            </a:r>
            <a:r>
              <a:rPr lang="en-US" sz="3200" dirty="0" smtClean="0">
                <a:solidFill>
                  <a:srgbClr val="00B0F0"/>
                </a:solidFill>
              </a:rPr>
              <a:t>DOUBLE BUBBLE</a:t>
            </a:r>
            <a:r>
              <a:rPr lang="fa-IR" sz="3200" dirty="0" smtClean="0">
                <a:solidFill>
                  <a:srgbClr val="00B0F0"/>
                </a:solidFill>
              </a:rPr>
              <a:t> ونوموپریتوان انجام شود.</a:t>
            </a:r>
            <a:br>
              <a:rPr lang="fa-IR" sz="3200" dirty="0" smtClean="0">
                <a:solidFill>
                  <a:srgbClr val="00B0F0"/>
                </a:solidFill>
              </a:rPr>
            </a:br>
            <a:r>
              <a:rPr lang="fa-IR" sz="3200" dirty="0" smtClean="0">
                <a:solidFill>
                  <a:srgbClr val="00B0F0"/>
                </a:solidFill>
              </a:rPr>
              <a:t>گرافی با ماده حاجب در حضوراستفراغ صفراوی اندیکاسیون دارد.  </a:t>
            </a:r>
            <a:endParaRPr lang="en-US" sz="3200" dirty="0">
              <a:solidFill>
                <a:srgbClr val="00B0F0"/>
              </a:solidFill>
            </a:endParaRPr>
          </a:p>
        </p:txBody>
      </p:sp>
    </p:spTree>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0" y="274638"/>
            <a:ext cx="9144000" cy="6583362"/>
          </a:xfrm>
        </p:spPr>
        <p:style>
          <a:lnRef idx="0">
            <a:schemeClr val="dk1"/>
          </a:lnRef>
          <a:fillRef idx="3">
            <a:schemeClr val="dk1"/>
          </a:fillRef>
          <a:effectRef idx="3">
            <a:schemeClr val="dk1"/>
          </a:effectRef>
          <a:fontRef idx="minor">
            <a:schemeClr val="lt1"/>
          </a:fontRef>
        </p:style>
        <p:txBody>
          <a:bodyPr>
            <a:normAutofit/>
          </a:bodyPr>
          <a:lstStyle/>
          <a:p>
            <a:pPr algn="r" rtl="1"/>
            <a:r>
              <a:rPr lang="fa-IR" sz="2800" dirty="0" smtClean="0"/>
              <a:t>درگیری های انسدادی سیستم گوارش ازشایعترین آنومالی های سیستم </a:t>
            </a:r>
            <a:r>
              <a:rPr lang="en-US" sz="2800" dirty="0" smtClean="0"/>
              <a:t>GI</a:t>
            </a:r>
            <a:r>
              <a:rPr lang="fa-IR" sz="2800" dirty="0" smtClean="0"/>
              <a:t> هستند.</a:t>
            </a:r>
            <a:br>
              <a:rPr lang="fa-IR" sz="2800" dirty="0" smtClean="0"/>
            </a:br>
            <a:r>
              <a:rPr lang="fa-IR" sz="2800" dirty="0" smtClean="0"/>
              <a:t>درآترزی مری استفراغ بهمراه سرازیر شدن آب دهان دراولین تغذیه روی میدهد.درصورت وجود ترشحات دهانی غیرمعمول از دهان و رد نشدن کاتتر ازمری به معده به علت انسداد باید به آترزی مری شک کرد.که باید قبل از اینکه نوزاد با تغذیه دهانی به مشکل برخورد کند یادچارپنومونی آسپیریشن شود تشخیص داده شود.</a:t>
            </a:r>
            <a:br>
              <a:rPr lang="fa-IR" sz="2800" dirty="0" smtClean="0"/>
            </a:br>
            <a:r>
              <a:rPr lang="fa-IR" sz="2800" dirty="0" smtClean="0">
                <a:solidFill>
                  <a:srgbClr val="00B0F0"/>
                </a:solidFill>
              </a:rPr>
              <a:t>آشالازی شیرخوارگی(کاردیواسپاسم) علت نادراستفراغ درنوزادان است که ازطریق عکس رادیولوژی بصورت انسداد کاردیا درانتهای مری بدون تنگی ارگانیک قابل رویت است.</a:t>
            </a:r>
            <a:br>
              <a:rPr lang="fa-IR" sz="2800" dirty="0" smtClean="0">
                <a:solidFill>
                  <a:srgbClr val="00B0F0"/>
                </a:solidFill>
              </a:rPr>
            </a:br>
            <a:r>
              <a:rPr lang="fa-IR" sz="2800" dirty="0" smtClean="0">
                <a:solidFill>
                  <a:srgbClr val="FFFF00"/>
                </a:solidFill>
              </a:rPr>
              <a:t>رگورجیتاسیون شیر بعلت شل شدن مداوم اسفنگترمری به معده یا شالازیا یکی از علت های استفراغ است.باوضعیت دادن نوزاد به حالت نیمه نشسته ، غلیظ کردن شیریا تجویز داروهای</a:t>
            </a:r>
            <a:r>
              <a:rPr lang="en-US" sz="2800" dirty="0" smtClean="0">
                <a:solidFill>
                  <a:srgbClr val="FFFF00"/>
                </a:solidFill>
              </a:rPr>
              <a:t>PROKINETIC </a:t>
            </a:r>
            <a:r>
              <a:rPr lang="fa-IR" sz="2800" dirty="0" smtClean="0">
                <a:solidFill>
                  <a:srgbClr val="00B0F0"/>
                </a:solidFill>
              </a:rPr>
              <a:t> </a:t>
            </a:r>
            <a:r>
              <a:rPr lang="fa-IR" sz="2800" dirty="0" smtClean="0">
                <a:solidFill>
                  <a:srgbClr val="FFFF00"/>
                </a:solidFill>
              </a:rPr>
              <a:t>میتوان آن را کنترل کرد.</a:t>
            </a:r>
            <a:endParaRPr lang="en-US" sz="2800" dirty="0">
              <a:solidFill>
                <a:srgbClr val="FFFF00"/>
              </a:solidFill>
            </a:endParaRPr>
          </a:p>
        </p:txBody>
      </p:sp>
    </p:spTree>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0" y="427038"/>
            <a:ext cx="9144000" cy="6583362"/>
          </a:xfrm>
        </p:spPr>
        <p:style>
          <a:lnRef idx="0">
            <a:schemeClr val="dk1"/>
          </a:lnRef>
          <a:fillRef idx="3">
            <a:schemeClr val="dk1"/>
          </a:fillRef>
          <a:effectRef idx="3">
            <a:schemeClr val="dk1"/>
          </a:effectRef>
          <a:fontRef idx="minor">
            <a:schemeClr val="lt1"/>
          </a:fontRef>
        </p:style>
        <p:txBody>
          <a:bodyPr>
            <a:normAutofit/>
          </a:bodyPr>
          <a:lstStyle/>
          <a:p>
            <a:pPr rtl="1"/>
            <a:r>
              <a:rPr lang="fa-IR" sz="3200" dirty="0" smtClean="0"/>
              <a:t>استفراغ به علت انسداد روده کوچک معمولا دراولین روززندگی دیده میشود وتکراری ، مقاوم ، غیرجهنده وفراوان است وزمانیکه انسداد دربالای آمپول واتر باشد صفراوی است.انسداد روده با اتساع شکم ،امواج پریستالتیک عمیق قابل رویت وکاهش یافقدان حرکت روده همراه است.</a:t>
            </a:r>
            <a:br>
              <a:rPr lang="fa-IR" sz="3200" dirty="0" smtClean="0"/>
            </a:br>
            <a:r>
              <a:rPr lang="en-US" sz="3200" dirty="0" smtClean="0"/>
              <a:t>      </a:t>
            </a:r>
            <a:r>
              <a:rPr lang="fa-IR" sz="3200" dirty="0" smtClean="0"/>
              <a:t>   </a:t>
            </a:r>
            <a:r>
              <a:rPr lang="fa-IR" sz="3200" dirty="0" smtClean="0">
                <a:solidFill>
                  <a:srgbClr val="FFFF00"/>
                </a:solidFill>
              </a:rPr>
              <a:t>مالروتاسیون باانسداد میدگات ولولوس یک امرژنسی حاداست   که باید سریعا با یک </a:t>
            </a:r>
            <a:r>
              <a:rPr lang="en-US" sz="3200" dirty="0" err="1" smtClean="0">
                <a:solidFill>
                  <a:srgbClr val="FFFF00"/>
                </a:solidFill>
              </a:rPr>
              <a:t>uppre</a:t>
            </a:r>
            <a:r>
              <a:rPr lang="en-US" sz="3200" dirty="0" smtClean="0">
                <a:solidFill>
                  <a:srgbClr val="FFFF00"/>
                </a:solidFill>
              </a:rPr>
              <a:t> GI series</a:t>
            </a:r>
            <a:r>
              <a:rPr lang="fa-IR" sz="3200" dirty="0" smtClean="0">
                <a:solidFill>
                  <a:srgbClr val="FFFF00"/>
                </a:solidFill>
              </a:rPr>
              <a:t> بررسی شود.طی رادیوگرافی توزیع هوا رادر روده داریم که ممکن است به محل آناتومیک انسداد اشاره کند.مالروتاسیون را تنها با </a:t>
            </a:r>
            <a:r>
              <a:rPr lang="en-US" sz="3200" dirty="0" smtClean="0">
                <a:solidFill>
                  <a:srgbClr val="FFFF00"/>
                </a:solidFill>
              </a:rPr>
              <a:t>contrast study</a:t>
            </a:r>
            <a:r>
              <a:rPr lang="fa-IR" sz="3200" dirty="0" smtClean="0">
                <a:solidFill>
                  <a:srgbClr val="FFFF00"/>
                </a:solidFill>
              </a:rPr>
              <a:t>میتوان شناسایی کرد. </a:t>
            </a:r>
            <a:endParaRPr lang="fa-IR" sz="3200" dirty="0">
              <a:solidFill>
                <a:srgbClr val="FFFF00"/>
              </a:solidFill>
            </a:endParaRPr>
          </a:p>
        </p:txBody>
      </p:sp>
    </p:spTree>
    <p:extLst>
      <p:ext uri="{BB962C8B-B14F-4D97-AF65-F5344CB8AC3E}">
        <p14:creationId xmlns:p14="http://schemas.microsoft.com/office/powerpoint/2010/main" val="758309219"/>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0" y="-19050"/>
            <a:ext cx="9144000" cy="6659562"/>
          </a:xfrm>
        </p:spPr>
        <p:style>
          <a:lnRef idx="0">
            <a:schemeClr val="dk1"/>
          </a:lnRef>
          <a:fillRef idx="3">
            <a:schemeClr val="dk1"/>
          </a:fillRef>
          <a:effectRef idx="3">
            <a:schemeClr val="dk1"/>
          </a:effectRef>
          <a:fontRef idx="minor">
            <a:schemeClr val="lt1"/>
          </a:fontRef>
        </p:style>
        <p:txBody>
          <a:bodyPr>
            <a:normAutofit/>
          </a:bodyPr>
          <a:lstStyle/>
          <a:p>
            <a:pPr algn="r" rtl="1"/>
            <a:r>
              <a:rPr lang="fa-IR" sz="3200" dirty="0" smtClean="0"/>
              <a:t>بطورنرمال هوا در رادیوگرافی شکم طی دقایق 15-60 در ژوژنوم دیده میشود ، طی 2-3 ساعت در ایلئوم ودر کولون بعد 3ساعت دیده میشود.فقدان هوا در رکتوم در اتمام روز اول غیرعادی است.</a:t>
            </a:r>
            <a:br>
              <a:rPr lang="fa-IR" sz="3200" dirty="0" smtClean="0"/>
            </a:br>
            <a:r>
              <a:rPr lang="fa-IR" sz="3200" dirty="0" smtClean="0">
                <a:solidFill>
                  <a:srgbClr val="FF0000"/>
                </a:solidFill>
              </a:rPr>
              <a:t>استفراغ مقاوم ممکن است با فتق مادرزادی دیافراگم دیده </a:t>
            </a:r>
            <a:r>
              <a:rPr lang="fa-IR" sz="3200" dirty="0">
                <a:solidFill>
                  <a:srgbClr val="FF0000"/>
                </a:solidFill>
              </a:rPr>
              <a:t>شود</a:t>
            </a:r>
            <a:r>
              <a:rPr lang="fa-IR" sz="3200" dirty="0" smtClean="0">
                <a:solidFill>
                  <a:srgbClr val="FF0000"/>
                </a:solidFill>
              </a:rPr>
              <a:t>.</a:t>
            </a:r>
            <a:br>
              <a:rPr lang="fa-IR" sz="3200" dirty="0" smtClean="0">
                <a:solidFill>
                  <a:srgbClr val="FF0000"/>
                </a:solidFill>
              </a:rPr>
            </a:br>
            <a:r>
              <a:rPr lang="fa-IR" sz="3200" dirty="0" smtClean="0">
                <a:solidFill>
                  <a:srgbClr val="0070C0"/>
                </a:solidFill>
              </a:rPr>
              <a:t>استفراغ ناشی ازاستنوز پیلورممکن است درهرزمانی بعد تولد دیده شود اما تظاهرات خاصش تا قبل ازهفته 2-3 دیده نمیشود.</a:t>
            </a:r>
            <a:r>
              <a:rPr lang="fa-IR" sz="3200" dirty="0" smtClean="0">
                <a:solidFill>
                  <a:srgbClr val="FF0000"/>
                </a:solidFill>
              </a:rPr>
              <a:t/>
            </a:r>
            <a:br>
              <a:rPr lang="fa-IR" sz="3200" dirty="0" smtClean="0">
                <a:solidFill>
                  <a:srgbClr val="FF0000"/>
                </a:solidFill>
              </a:rPr>
            </a:br>
            <a:r>
              <a:rPr lang="fa-IR" sz="3200" dirty="0" smtClean="0">
                <a:solidFill>
                  <a:srgbClr val="FF0000"/>
                </a:solidFill>
              </a:rPr>
              <a:t>استفراغ با عدم دفع گازازنشانه های زودرس شایع هیرشپرونگ هستند.</a:t>
            </a:r>
            <a:br>
              <a:rPr lang="fa-IR" sz="3200" dirty="0" smtClean="0">
                <a:solidFill>
                  <a:srgbClr val="FF0000"/>
                </a:solidFill>
              </a:rPr>
            </a:br>
            <a:r>
              <a:rPr lang="fa-IR" sz="3200" dirty="0" smtClean="0">
                <a:solidFill>
                  <a:srgbClr val="FF0000"/>
                </a:solidFill>
              </a:rPr>
              <a:t>استفراغ در موارد غیرانسدادی مثل آلرژی به شیرگاو،هیپرپلازی آدرنال ازنوع اتلاف نمک،گالاکتوزمی،آمونیاک بالا،افزایش</a:t>
            </a:r>
            <a:r>
              <a:rPr lang="en-US" sz="3200" dirty="0" smtClean="0">
                <a:solidFill>
                  <a:srgbClr val="FF0000"/>
                </a:solidFill>
              </a:rPr>
              <a:t>ICP</a:t>
            </a:r>
            <a:r>
              <a:rPr lang="fa-IR" sz="3200" dirty="0" smtClean="0">
                <a:solidFill>
                  <a:srgbClr val="FF0000"/>
                </a:solidFill>
              </a:rPr>
              <a:t>، سپتی سمی،مننژیت و</a:t>
            </a:r>
            <a:r>
              <a:rPr lang="en-US" sz="3200" dirty="0" smtClean="0">
                <a:solidFill>
                  <a:srgbClr val="FF0000"/>
                </a:solidFill>
              </a:rPr>
              <a:t>UTI</a:t>
            </a:r>
            <a:r>
              <a:rPr lang="fa-IR" sz="3200" dirty="0" smtClean="0">
                <a:solidFill>
                  <a:srgbClr val="FF0000"/>
                </a:solidFill>
              </a:rPr>
              <a:t> دیده میشود.</a:t>
            </a:r>
            <a:br>
              <a:rPr lang="fa-IR" sz="3200" dirty="0" smtClean="0">
                <a:solidFill>
                  <a:srgbClr val="FF0000"/>
                </a:solidFill>
              </a:rPr>
            </a:br>
            <a:r>
              <a:rPr lang="fa-IR" sz="3200" dirty="0" smtClean="0">
                <a:solidFill>
                  <a:srgbClr val="FF0000"/>
                </a:solidFill>
              </a:rPr>
              <a:t>گاهی اوقات نیز به علت </a:t>
            </a:r>
            <a:r>
              <a:rPr lang="en-US" sz="3200" dirty="0" smtClean="0">
                <a:solidFill>
                  <a:srgbClr val="FF0000"/>
                </a:solidFill>
              </a:rPr>
              <a:t>OVER FEEDING</a:t>
            </a:r>
            <a:r>
              <a:rPr lang="fa-IR" sz="3200" dirty="0" smtClean="0">
                <a:solidFill>
                  <a:srgbClr val="FF0000"/>
                </a:solidFill>
              </a:rPr>
              <a:t> وگاهی به علت عدم تخلیه خوب هوا روی میدهد.</a:t>
            </a:r>
            <a:endParaRPr lang="fa-IR" sz="3200" dirty="0"/>
          </a:p>
        </p:txBody>
      </p:sp>
    </p:spTree>
    <p:extLst>
      <p:ext uri="{BB962C8B-B14F-4D97-AF65-F5344CB8AC3E}">
        <p14:creationId xmlns:p14="http://schemas.microsoft.com/office/powerpoint/2010/main" val="3717462285"/>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otalTime>573</TotalTime>
  <Words>172</Words>
  <Application>Microsoft Office PowerPoint</Application>
  <PresentationFormat>On-screen Show (4:3)</PresentationFormat>
  <Paragraphs>12</Paragraphs>
  <Slides>17</Slides>
  <Notes>0</Notes>
  <HiddenSlides>0</HiddenSlides>
  <MMClips>0</MMClips>
  <ScaleCrop>false</ScaleCrop>
  <HeadingPairs>
    <vt:vector size="4" baseType="variant">
      <vt:variant>
        <vt:lpstr>Theme</vt:lpstr>
      </vt:variant>
      <vt:variant>
        <vt:i4>1</vt:i4>
      </vt:variant>
      <vt:variant>
        <vt:lpstr>Slide Titles</vt:lpstr>
      </vt:variant>
      <vt:variant>
        <vt:i4>17</vt:i4>
      </vt:variant>
    </vt:vector>
  </HeadingPairs>
  <TitlesOfParts>
    <vt:vector size="18" baseType="lpstr">
      <vt:lpstr>Office Theme</vt:lpstr>
      <vt:lpstr>بنام خدا</vt:lpstr>
      <vt:lpstr>                         استفراغ استفراغ یک روند رفلکسی است که برای وقوع آن هماهنگی  های بالائی لازم است. ممکن است زیاد شدن آب دهان از علائم اولیه باشد وبااغ زدن غیرارادی شروع شود. پائین رفتن شدید دیافراگم ،انقباض عضلات شکم باشل شدن کاردیای معده بطورفعال محتویات معده رابافشاربه داخل مری برمیگرداند. مدولا(بصل النخاع)مرکزاستفراغ است و کاراین هماهنگی را انجام میدهد که مستقیما تحت تاثیر عصب دهی آوران (تحریکات گوارشی)وبه طورغیرمستقیم با کمورسپتورهای trigger zone وسیستم عصبی مرکزی درارتباط است. </vt:lpstr>
      <vt:lpstr>استفراغی که بعلت انسداد سیستم گوارش است احتمالا توسط اعصاب آوران احشائی روده باتحریک کردن مرکزاستفراغ هدایت میشود. اگرانسدادزیر دومین قسمت دوازدهه باشدمحتویات استفراغ معمولا به رنگ صفراست. به علت ریفلاکس محتویات دوازدهه بداخل معده ، استفراغ های مکررنیزمیتوانددرغیاب انسداد به رنگ صفرا باشند.  ضایعات غیرانسدادی سیستم گوارش نیز میتوانندسبب استفراغ شوند مثل درگیری پانکراس، کبد ودرخت صفراوی. نابسامانی های سیستم عصبی مرکزی ویا متابولیک میتوانند سبب استفراغ شدید ومقاوم شوند.</vt:lpstr>
      <vt:lpstr>استفراغ های دوره ای سندرمی است بادفعات متعدد استفراغ با پراکندگی وفواصل منظم. 2مرتبه استفراغ شدید یا بیشترواستفراغی که درمان نشده یا اغ زدنی که برای ساعت ها تا روزها طول بکشد وطی هفته ها تا ماه ها به حالت طبیعی بازگردد. اغلب درکودکان 2-5سال روی میدهد ولی درشیرخواران وبالغین نیز دیده شده است. دفعات وتکرار دوره های استفراغ متغیراست(متوسط12بار درطی سال) ،هراپیسودبطورتیپیک 2-3روز طول میکشد ، با4تا5باراستفراغ درساعت.معمولا درساعات آغازین صبح یاپس از بیدار شدن روی میدهد. بیماران قبل از آن میتوانند تهوع ، رنگ پریدگی ، عدم تحمل صدا ونور، لتارژی وسردرد داشته باشند.درداپی گاستر ، دردشکم ، اسهال وتب درخیلی از بیماران دیده میشود که تشخیص رامشکل میکند. از محرک ها می توان عفونت ، استرس فیزیکی وروانی را نام برد. </vt:lpstr>
      <vt:lpstr>چندین تئوری به عنوان علل موثر درنظر گرفته شده اند :  مکانیزم های مربوط به میگرن ، اختلالات میتوکندری وسوءعملکرد اتونوم. بیش از80% کودکان درگیر فامیل های درجه یکی دارند که میگرن دارند. بعضی بیماران طی سالهای بعد دچارمیگرن میشوند .     ازجمله تشخیص های افتراقی : آنومالی های گوارشی(مالروتاسیون،کیست کوله دوک،انواژیناسیون راجعه) اختلالات سیستم عصبی(نئوپلازم ، صرع) نفرولیتیازیس،کله لیتیازیس،هیدرونفروزیس،اختلالات اندوکرین – متابولیک (سیکل اوره،متابولیزم اسید چرب،بیماری آدیسون ، پورفیری،آنژیوادم ارثی، تب مدیترانه ای فامیلیال) آپاندیسیت مزمن وبیماری روده تحریک پذیر.</vt:lpstr>
      <vt:lpstr>PowerPoint Presentation</vt:lpstr>
      <vt:lpstr>کرایتریا های سندرم استفراغ دوره ای تمامی نشانگان باید باشند تا این سندروم مطرح شود. *حداقل 5حمله درهردوره یاحداقل 3حمله طی 6ماه *حمله های دوره ای تهوع واستفراغ شدید که از1ساعت تا10روزبطول انجامد وحداقل یک هفته بینشان فاصله باشد. *پترن کلیشه ای ومنحصربفرد درهربیمار. *استفراغ طی حمله بیشتراز4 باردرساعت روی داده برای بیشتر از   یک ساعت. *بازگشت به سلامت قبلی دربین حملات. *ربطی به سایرمشکلات نداشته باشد.</vt:lpstr>
      <vt:lpstr>ارزیابی آزمایشگاهی روی شرح حال ومعاینه فیزیکی پایه ریزی شده  است.وممکن است درصورت ضرورت شامل آندوسکپی ، رادیوگرافی، ام آرآی مغزومطالعات متابولیک (لاکتات ، آمونیاک وارگانیک اسید ها)باشد. درمان شامل هیدراته کردن وداروهای ضداستفراغ مثل اندانسترون. پیشگیری ممکن است با تغییردادن سبک زندگی وبعضی داروها (مثل سیپروهپتادین،پروپرانولول،آمی تریپتیلن ، فنوباربیتال )صورت پذیرد.</vt:lpstr>
      <vt:lpstr>PowerPoint Presentation</vt:lpstr>
      <vt:lpstr>PowerPoint Presentation</vt:lpstr>
      <vt:lpstr>PowerPoint Presentation</vt:lpstr>
      <vt:lpstr>PowerPoint Presentation</vt:lpstr>
      <vt:lpstr>                                استفراغ نوزادی  استفراغ واغلب رگورجیتاسیون نسبتا یک نشان شایع طی نوزادی است. نوزادان طی ساعات اول تولد ممکن است موکوس استفراغ کنند که گاهی با رگه های خون همراه است وبندرت تابعد از چند تغذیه باقی میماند. این ممکن است بعلت تحریک مخاط معده بامواد بلع شده طی زایمان باشد.اگرزمان این استفراغ ها طولانی شود لاواژمعده با سالین فیزیولوژیک ممکن است مفید باشد.</vt:lpstr>
      <vt:lpstr>زمانیکه استفراغ مدت کوتاهی پس از تولد شروع شود   ومقاوم باشد احتمال انسداد گوارشی،اختلالات متابولیک وبالا رفتن فشارجمجمه مطرح است.سابقه ای ازپلی هیدرآمنیوس مادرمطرح کننده آترزی  سیستم گوارش فوقانی(مری ، دئودنوم وایلئوم)است. استفراغ های صفراوی مطرح کننده انسدادروده بعد از دئودنوم است  ولی ممکن است بدون علت هم باشد. رادیوگرافی های شکمی شاملKUBونمای جانبی LEFT LATERAL DECOBITUSباید درتمامی کودکان بااستفراغ صفراوی برای رد کردن سطح مایع وهوا،اتساع لوپ های روده ودیدن DOUBLE BUBBLE ونوموپریتوان انجام شود. گرافی با ماده حاجب در حضوراستفراغ صفراوی اندیکاسیون دارد.  </vt:lpstr>
      <vt:lpstr>درگیری های انسدادی سیستم گوارش ازشایعترین آنومالی های سیستم GI هستند. درآترزی مری استفراغ بهمراه سرازیر شدن آب دهان دراولین تغذیه روی میدهد.درصورت وجود ترشحات دهانی غیرمعمول از دهان و رد نشدن کاتتر ازمری به معده به علت انسداد باید به آترزی مری شک کرد.که باید قبل از اینکه نوزاد با تغذیه دهانی به مشکل برخورد کند یادچارپنومونی آسپیریشن شود تشخیص داده شود. آشالازی شیرخوارگی(کاردیواسپاسم) علت نادراستفراغ درنوزادان است که ازطریق عکس رادیولوژی بصورت انسداد کاردیا درانتهای مری بدون تنگی ارگانیک قابل رویت است. رگورجیتاسیون شیر بعلت شل شدن مداوم اسفنگترمری به معده یا شالازیا یکی از علت های استفراغ است.باوضعیت دادن نوزاد به حالت نیمه نشسته ، غلیظ کردن شیریا تجویز داروهایPROKINETIC  میتوان آن را کنترل کرد.</vt:lpstr>
      <vt:lpstr>استفراغ به علت انسداد روده کوچک معمولا دراولین روززندگی دیده میشود وتکراری ، مقاوم ، غیرجهنده وفراوان است وزمانیکه انسداد دربالای آمپول واتر باشد صفراوی است.انسداد روده با اتساع شکم ،امواج پریستالتیک عمیق قابل رویت وکاهش یافقدان حرکت روده همراه است.          مالروتاسیون باانسداد میدگات ولولوس یک امرژنسی حاداست   که باید سریعا با یک uppre GI series بررسی شود.طی رادیوگرافی توزیع هوا رادر روده داریم که ممکن است به محل آناتومیک انسداد اشاره کند.مالروتاسیون را تنها با contrast studyمیتوان شناسایی کرد. </vt:lpstr>
      <vt:lpstr>بطورنرمال هوا در رادیوگرافی شکم طی دقایق 15-60 در ژوژنوم دیده میشود ، طی 2-3 ساعت در ایلئوم ودر کولون بعد 3ساعت دیده میشود.فقدان هوا در رکتوم در اتمام روز اول غیرعادی است. استفراغ مقاوم ممکن است با فتق مادرزادی دیافراگم دیده شود. استفراغ ناشی ازاستنوز پیلورممکن است درهرزمانی بعد تولد دیده شود اما تظاهرات خاصش تا قبل ازهفته 2-3 دیده نمیشود. استفراغ با عدم دفع گازازنشانه های زودرس شایع هیرشپرونگ هستند. استفراغ در موارد غیرانسدادی مثل آلرژی به شیرگاو،هیپرپلازی آدرنال ازنوع اتلاف نمک،گالاکتوزمی،آمونیاک بالا،افزایشICP، سپتی سمی،مننژیت وUTI دیده میشود. گاهی اوقات نیز به علت OVER FEEDING وگاهی به علت عدم تخلیه خوب هوا روی میدهد.</vt:lpstr>
    </vt:vector>
  </TitlesOfParts>
  <Company/>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VOMITING Vomiting is a highly coordinated reflex process that may be preceded by increased salivation and begins with involuntary retching. Violent descent of the diaphragm and constriction of the abdominal muscles with relaxation of the gastric cardia actively force gastric contents back up the esophagus. This process is coordinated in the medullary vomiting center, which is influenced directly by afferent innervation and indirectly by the chemoreceptor trigger zone and higher central nervous system (CNS) centers. Many acute or chronic processes can cause vomiting (see Tables 298-1 and 298-4). Vomiting caused</dc:title>
  <dc:creator>danial haghighi</dc:creator>
  <cp:lastModifiedBy>Windows User</cp:lastModifiedBy>
  <cp:revision>51</cp:revision>
  <dcterms:created xsi:type="dcterms:W3CDTF">2006-08-16T00:00:00Z</dcterms:created>
  <dcterms:modified xsi:type="dcterms:W3CDTF">2020-04-26T22:58:45Z</dcterms:modified>
</cp:coreProperties>
</file>