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8" r:id="rId1"/>
  </p:sldMasterIdLst>
  <p:sldIdLst>
    <p:sldId id="292" r:id="rId2"/>
    <p:sldId id="258" r:id="rId3"/>
    <p:sldId id="259" r:id="rId4"/>
    <p:sldId id="260" r:id="rId5"/>
    <p:sldId id="261" r:id="rId6"/>
    <p:sldId id="263" r:id="rId7"/>
    <p:sldId id="264" r:id="rId8"/>
    <p:sldId id="290" r:id="rId9"/>
    <p:sldId id="265" r:id="rId10"/>
    <p:sldId id="266" r:id="rId11"/>
    <p:sldId id="267" r:id="rId12"/>
    <p:sldId id="268" r:id="rId13"/>
    <p:sldId id="269" r:id="rId14"/>
    <p:sldId id="270" r:id="rId15"/>
    <p:sldId id="272" r:id="rId16"/>
    <p:sldId id="273" r:id="rId17"/>
    <p:sldId id="274" r:id="rId18"/>
    <p:sldId id="284" r:id="rId19"/>
    <p:sldId id="275" r:id="rId20"/>
    <p:sldId id="276" r:id="rId21"/>
    <p:sldId id="277" r:id="rId22"/>
    <p:sldId id="278" r:id="rId23"/>
    <p:sldId id="286" r:id="rId24"/>
    <p:sldId id="279" r:id="rId25"/>
    <p:sldId id="287" r:id="rId26"/>
    <p:sldId id="280" r:id="rId27"/>
    <p:sldId id="289"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F2987"/>
    <a:srgbClr val="92229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26" autoAdjust="0"/>
    <p:restoredTop sz="94660"/>
  </p:normalViewPr>
  <p:slideViewPr>
    <p:cSldViewPr snapToGrid="0">
      <p:cViewPr varScale="1">
        <p:scale>
          <a:sx n="73" d="100"/>
          <a:sy n="73" d="100"/>
        </p:scale>
        <p:origin x="612"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73E8F6B-BD53-49F4-ACDD-E169350C2802}"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5E40A697-F8CE-42B1-A778-0D2DD64C3739}">
      <dgm:prSet phldrT="[Text]"/>
      <dgm:spPr/>
      <dgm:t>
        <a:bodyPr/>
        <a:lstStyle/>
        <a:p>
          <a:r>
            <a:rPr lang="fa-IR" dirty="0">
              <a:solidFill>
                <a:srgbClr val="002060"/>
              </a:solidFill>
              <a:cs typeface="B Titr" panose="00000700000000000000" pitchFamily="2" charset="-78"/>
            </a:rPr>
            <a:t>چطور منابع شرکت را تخصیص دهیم؟</a:t>
          </a:r>
          <a:endParaRPr lang="en-US" dirty="0">
            <a:solidFill>
              <a:srgbClr val="002060"/>
            </a:solidFill>
          </a:endParaRPr>
        </a:p>
      </dgm:t>
    </dgm:pt>
    <dgm:pt modelId="{67BBA485-A400-40E4-B7E9-6FF474931DF9}" type="parTrans" cxnId="{AD84DB8D-80EF-4E92-A37F-B627CCDD5E97}">
      <dgm:prSet/>
      <dgm:spPr/>
      <dgm:t>
        <a:bodyPr/>
        <a:lstStyle/>
        <a:p>
          <a:endParaRPr lang="en-US"/>
        </a:p>
      </dgm:t>
    </dgm:pt>
    <dgm:pt modelId="{C94476D6-CA1B-4505-9C37-F0C1ED8C81E8}" type="sibTrans" cxnId="{AD84DB8D-80EF-4E92-A37F-B627CCDD5E97}">
      <dgm:prSet/>
      <dgm:spPr/>
      <dgm:t>
        <a:bodyPr/>
        <a:lstStyle/>
        <a:p>
          <a:endParaRPr lang="en-US"/>
        </a:p>
      </dgm:t>
    </dgm:pt>
    <dgm:pt modelId="{7680257B-EB24-4218-9CAD-540FA2B1FCF6}">
      <dgm:prSet phldrT="[Text]"/>
      <dgm:spPr/>
      <dgm:t>
        <a:bodyPr/>
        <a:lstStyle/>
        <a:p>
          <a:r>
            <a:rPr lang="fa-IR" dirty="0">
              <a:solidFill>
                <a:srgbClr val="002060"/>
              </a:solidFill>
              <a:cs typeface="B Titr" panose="00000700000000000000" pitchFamily="2" charset="-78"/>
            </a:rPr>
            <a:t>چه محصولات و خدماتی را ارائه کنیم؟</a:t>
          </a:r>
          <a:endParaRPr lang="en-US" dirty="0">
            <a:solidFill>
              <a:srgbClr val="002060"/>
            </a:solidFill>
            <a:cs typeface="B Titr" panose="00000700000000000000" pitchFamily="2" charset="-78"/>
          </a:endParaRPr>
        </a:p>
      </dgm:t>
    </dgm:pt>
    <dgm:pt modelId="{02D29DBE-44C6-481F-9454-74FB0B50BADF}" type="parTrans" cxnId="{55526642-D32F-4F28-859C-18D8F58132EC}">
      <dgm:prSet/>
      <dgm:spPr/>
      <dgm:t>
        <a:bodyPr/>
        <a:lstStyle/>
        <a:p>
          <a:endParaRPr lang="en-US"/>
        </a:p>
      </dgm:t>
    </dgm:pt>
    <dgm:pt modelId="{04BA8FAE-CE8F-441A-B985-0297365F3A3C}" type="sibTrans" cxnId="{55526642-D32F-4F28-859C-18D8F58132EC}">
      <dgm:prSet/>
      <dgm:spPr/>
      <dgm:t>
        <a:bodyPr/>
        <a:lstStyle/>
        <a:p>
          <a:endParaRPr lang="en-US"/>
        </a:p>
      </dgm:t>
    </dgm:pt>
    <dgm:pt modelId="{0955A1C7-4A95-4A9B-848A-6685493965AC}">
      <dgm:prSet phldrT="[Text]"/>
      <dgm:spPr/>
      <dgm:t>
        <a:bodyPr/>
        <a:lstStyle/>
        <a:p>
          <a:r>
            <a:rPr lang="fa-IR" dirty="0">
              <a:solidFill>
                <a:srgbClr val="002060"/>
              </a:solidFill>
              <a:cs typeface="B Titr" panose="00000700000000000000" pitchFamily="2" charset="-78"/>
            </a:rPr>
            <a:t>باید وارد کدام یک از بازارها شویم؟ </a:t>
          </a:r>
          <a:endParaRPr lang="en-US" dirty="0">
            <a:solidFill>
              <a:srgbClr val="002060"/>
            </a:solidFill>
            <a:cs typeface="B Titr" panose="00000700000000000000" pitchFamily="2" charset="-78"/>
          </a:endParaRPr>
        </a:p>
      </dgm:t>
    </dgm:pt>
    <dgm:pt modelId="{28656108-5B5E-4B8D-BD59-78438930FB70}" type="sibTrans" cxnId="{DFCD60AE-1783-4B5F-BE2E-38664ECE274A}">
      <dgm:prSet/>
      <dgm:spPr/>
      <dgm:t>
        <a:bodyPr/>
        <a:lstStyle/>
        <a:p>
          <a:endParaRPr lang="en-US"/>
        </a:p>
      </dgm:t>
    </dgm:pt>
    <dgm:pt modelId="{A44F4878-D25F-4AF0-8DED-1A30B135DB37}" type="parTrans" cxnId="{DFCD60AE-1783-4B5F-BE2E-38664ECE274A}">
      <dgm:prSet/>
      <dgm:spPr/>
      <dgm:t>
        <a:bodyPr/>
        <a:lstStyle/>
        <a:p>
          <a:endParaRPr lang="en-US"/>
        </a:p>
      </dgm:t>
    </dgm:pt>
    <dgm:pt modelId="{FCAEA7DA-10E0-46A4-84C9-7C71AFEE0941}">
      <dgm:prSet phldrT="[Text]"/>
      <dgm:spPr/>
      <dgm:t>
        <a:bodyPr/>
        <a:lstStyle/>
        <a:p>
          <a:r>
            <a:rPr lang="fa-IR" dirty="0">
              <a:solidFill>
                <a:srgbClr val="002060"/>
              </a:solidFill>
              <a:cs typeface="B Titr" panose="00000700000000000000" pitchFamily="2" charset="-78"/>
            </a:rPr>
            <a:t>استراتژی درگیر یک سری انتخابهایی می باشد</a:t>
          </a:r>
          <a:endParaRPr lang="en-US" dirty="0">
            <a:solidFill>
              <a:srgbClr val="002060"/>
            </a:solidFill>
            <a:cs typeface="B Titr" panose="00000700000000000000" pitchFamily="2" charset="-78"/>
          </a:endParaRPr>
        </a:p>
      </dgm:t>
    </dgm:pt>
    <dgm:pt modelId="{7623A0A9-AEEE-4609-BCD8-E6ADECCDDA78}" type="sibTrans" cxnId="{8F768D8E-F27C-433B-A63E-1E6A450A44EA}">
      <dgm:prSet/>
      <dgm:spPr/>
      <dgm:t>
        <a:bodyPr/>
        <a:lstStyle/>
        <a:p>
          <a:endParaRPr lang="en-US"/>
        </a:p>
      </dgm:t>
    </dgm:pt>
    <dgm:pt modelId="{56AB6587-7DDA-4164-BD59-20BFA64054E2}" type="parTrans" cxnId="{8F768D8E-F27C-433B-A63E-1E6A450A44EA}">
      <dgm:prSet/>
      <dgm:spPr/>
      <dgm:t>
        <a:bodyPr/>
        <a:lstStyle/>
        <a:p>
          <a:endParaRPr lang="en-US"/>
        </a:p>
      </dgm:t>
    </dgm:pt>
    <dgm:pt modelId="{5399E857-1B10-4B9E-8120-FE61B020656F}">
      <dgm:prSet/>
      <dgm:spPr/>
      <dgm:t>
        <a:bodyPr/>
        <a:lstStyle/>
        <a:p>
          <a:endParaRPr lang="en-US"/>
        </a:p>
      </dgm:t>
    </dgm:pt>
    <dgm:pt modelId="{507A2F72-BC02-41E6-98E9-FF61EFE4D450}" type="parTrans" cxnId="{BCEEE848-ACF3-4645-BAF2-17F97CD51DF3}">
      <dgm:prSet/>
      <dgm:spPr/>
      <dgm:t>
        <a:bodyPr/>
        <a:lstStyle/>
        <a:p>
          <a:endParaRPr lang="en-US"/>
        </a:p>
      </dgm:t>
    </dgm:pt>
    <dgm:pt modelId="{5E6BBB64-4C6E-4992-BF55-69A0A1231801}" type="sibTrans" cxnId="{BCEEE848-ACF3-4645-BAF2-17F97CD51DF3}">
      <dgm:prSet/>
      <dgm:spPr/>
      <dgm:t>
        <a:bodyPr/>
        <a:lstStyle/>
        <a:p>
          <a:endParaRPr lang="en-US"/>
        </a:p>
      </dgm:t>
    </dgm:pt>
    <dgm:pt modelId="{137E69D6-397B-4800-869B-68ECCC50C9A8}" type="pres">
      <dgm:prSet presAssocID="{073E8F6B-BD53-49F4-ACDD-E169350C2802}" presName="cycle" presStyleCnt="0">
        <dgm:presLayoutVars>
          <dgm:chMax val="1"/>
          <dgm:dir/>
          <dgm:animLvl val="ctr"/>
          <dgm:resizeHandles val="exact"/>
        </dgm:presLayoutVars>
      </dgm:prSet>
      <dgm:spPr/>
      <dgm:t>
        <a:bodyPr/>
        <a:lstStyle/>
        <a:p>
          <a:endParaRPr lang="en-US"/>
        </a:p>
      </dgm:t>
    </dgm:pt>
    <dgm:pt modelId="{5E63014C-9624-4A93-80B7-7115425709BA}" type="pres">
      <dgm:prSet presAssocID="{FCAEA7DA-10E0-46A4-84C9-7C71AFEE0941}" presName="centerShape" presStyleLbl="node0" presStyleIdx="0" presStyleCnt="1" custScaleX="143885" custScaleY="79828" custLinFactNeighborX="30992" custLinFactNeighborY="-23019"/>
      <dgm:spPr/>
      <dgm:t>
        <a:bodyPr/>
        <a:lstStyle/>
        <a:p>
          <a:endParaRPr lang="en-US"/>
        </a:p>
      </dgm:t>
    </dgm:pt>
    <dgm:pt modelId="{60AB366A-3EE4-4A51-8030-A1EDC0DDA4F3}" type="pres">
      <dgm:prSet presAssocID="{67BBA485-A400-40E4-B7E9-6FF474931DF9}" presName="parTrans" presStyleLbl="bgSibTrans2D1" presStyleIdx="0" presStyleCnt="3" custAng="11086698" custScaleX="50234" custScaleY="36952" custLinFactNeighborX="34985" custLinFactNeighborY="1766"/>
      <dgm:spPr/>
      <dgm:t>
        <a:bodyPr/>
        <a:lstStyle/>
        <a:p>
          <a:endParaRPr lang="en-US"/>
        </a:p>
      </dgm:t>
    </dgm:pt>
    <dgm:pt modelId="{A836BB37-C25B-4524-A21E-4369844835C9}" type="pres">
      <dgm:prSet presAssocID="{5E40A697-F8CE-42B1-A778-0D2DD64C3739}" presName="node" presStyleLbl="node1" presStyleIdx="0" presStyleCnt="3" custScaleX="149681" custScaleY="91902" custRadScaleRad="70013" custRadScaleInc="-68844">
        <dgm:presLayoutVars>
          <dgm:bulletEnabled val="1"/>
        </dgm:presLayoutVars>
      </dgm:prSet>
      <dgm:spPr/>
      <dgm:t>
        <a:bodyPr/>
        <a:lstStyle/>
        <a:p>
          <a:endParaRPr lang="en-US"/>
        </a:p>
      </dgm:t>
    </dgm:pt>
    <dgm:pt modelId="{F8838756-6289-4B3E-8C59-2606E5A5DAF7}" type="pres">
      <dgm:prSet presAssocID="{02D29DBE-44C6-481F-9454-74FB0B50BADF}" presName="parTrans" presStyleLbl="bgSibTrans2D1" presStyleIdx="1" presStyleCnt="3" custAng="10689008" custFlipVert="1" custScaleX="35966" custScaleY="43475" custLinFactNeighborX="35451" custLinFactNeighborY="-5296"/>
      <dgm:spPr/>
      <dgm:t>
        <a:bodyPr/>
        <a:lstStyle/>
        <a:p>
          <a:endParaRPr lang="en-US"/>
        </a:p>
      </dgm:t>
    </dgm:pt>
    <dgm:pt modelId="{BF067045-AA9E-4414-B2CE-5A977542AF3F}" type="pres">
      <dgm:prSet presAssocID="{7680257B-EB24-4218-9CAD-540FA2B1FCF6}" presName="node" presStyleLbl="node1" presStyleIdx="1" presStyleCnt="3" custScaleX="152292" custScaleY="94902" custRadScaleRad="85699" custRadScaleInc="-90141">
        <dgm:presLayoutVars>
          <dgm:bulletEnabled val="1"/>
        </dgm:presLayoutVars>
      </dgm:prSet>
      <dgm:spPr/>
      <dgm:t>
        <a:bodyPr/>
        <a:lstStyle/>
        <a:p>
          <a:endParaRPr lang="en-US"/>
        </a:p>
      </dgm:t>
    </dgm:pt>
    <dgm:pt modelId="{C6470C18-E5D7-41ED-BFA2-4243BDED274F}" type="pres">
      <dgm:prSet presAssocID="{A44F4878-D25F-4AF0-8DED-1A30B135DB37}" presName="parTrans" presStyleLbl="bgSibTrans2D1" presStyleIdx="2" presStyleCnt="3" custAng="8104676" custFlipVert="1" custScaleX="42143" custScaleY="35367" custLinFactNeighborX="31522" custLinFactNeighborY="1765"/>
      <dgm:spPr/>
      <dgm:t>
        <a:bodyPr/>
        <a:lstStyle/>
        <a:p>
          <a:endParaRPr lang="en-US"/>
        </a:p>
      </dgm:t>
    </dgm:pt>
    <dgm:pt modelId="{5BEECA4E-46D2-4949-90E7-DB5BA6E9E500}" type="pres">
      <dgm:prSet presAssocID="{0955A1C7-4A95-4A9B-848A-6685493965AC}" presName="node" presStyleLbl="node1" presStyleIdx="2" presStyleCnt="3" custScaleX="148767" custScaleY="83005" custRadScaleRad="144466" custRadScaleInc="-156460">
        <dgm:presLayoutVars>
          <dgm:bulletEnabled val="1"/>
        </dgm:presLayoutVars>
      </dgm:prSet>
      <dgm:spPr/>
      <dgm:t>
        <a:bodyPr/>
        <a:lstStyle/>
        <a:p>
          <a:endParaRPr lang="en-US"/>
        </a:p>
      </dgm:t>
    </dgm:pt>
  </dgm:ptLst>
  <dgm:cxnLst>
    <dgm:cxn modelId="{108F4C5F-5644-416F-934B-8C939697B20F}" type="presOf" srcId="{5E40A697-F8CE-42B1-A778-0D2DD64C3739}" destId="{A836BB37-C25B-4524-A21E-4369844835C9}" srcOrd="0" destOrd="0" presId="urn:microsoft.com/office/officeart/2005/8/layout/radial4"/>
    <dgm:cxn modelId="{90D3ACDF-CB1B-4A68-A0F7-182130A48A6B}" type="presOf" srcId="{0955A1C7-4A95-4A9B-848A-6685493965AC}" destId="{5BEECA4E-46D2-4949-90E7-DB5BA6E9E500}" srcOrd="0" destOrd="0" presId="urn:microsoft.com/office/officeart/2005/8/layout/radial4"/>
    <dgm:cxn modelId="{B3BB6E58-7CBF-4016-8898-7335F23C8D57}" type="presOf" srcId="{A44F4878-D25F-4AF0-8DED-1A30B135DB37}" destId="{C6470C18-E5D7-41ED-BFA2-4243BDED274F}" srcOrd="0" destOrd="0" presId="urn:microsoft.com/office/officeart/2005/8/layout/radial4"/>
    <dgm:cxn modelId="{BCEEE848-ACF3-4645-BAF2-17F97CD51DF3}" srcId="{073E8F6B-BD53-49F4-ACDD-E169350C2802}" destId="{5399E857-1B10-4B9E-8120-FE61B020656F}" srcOrd="1" destOrd="0" parTransId="{507A2F72-BC02-41E6-98E9-FF61EFE4D450}" sibTransId="{5E6BBB64-4C6E-4992-BF55-69A0A1231801}"/>
    <dgm:cxn modelId="{8F768D8E-F27C-433B-A63E-1E6A450A44EA}" srcId="{073E8F6B-BD53-49F4-ACDD-E169350C2802}" destId="{FCAEA7DA-10E0-46A4-84C9-7C71AFEE0941}" srcOrd="0" destOrd="0" parTransId="{56AB6587-7DDA-4164-BD59-20BFA64054E2}" sibTransId="{7623A0A9-AEEE-4609-BCD8-E6ADECCDDA78}"/>
    <dgm:cxn modelId="{EFFF325F-1452-44FF-A9DC-F93C3F7FD9D6}" type="presOf" srcId="{67BBA485-A400-40E4-B7E9-6FF474931DF9}" destId="{60AB366A-3EE4-4A51-8030-A1EDC0DDA4F3}" srcOrd="0" destOrd="0" presId="urn:microsoft.com/office/officeart/2005/8/layout/radial4"/>
    <dgm:cxn modelId="{935B4FF5-17FE-4417-8685-551750FBE7DB}" type="presOf" srcId="{FCAEA7DA-10E0-46A4-84C9-7C71AFEE0941}" destId="{5E63014C-9624-4A93-80B7-7115425709BA}" srcOrd="0" destOrd="0" presId="urn:microsoft.com/office/officeart/2005/8/layout/radial4"/>
    <dgm:cxn modelId="{DFCD60AE-1783-4B5F-BE2E-38664ECE274A}" srcId="{FCAEA7DA-10E0-46A4-84C9-7C71AFEE0941}" destId="{0955A1C7-4A95-4A9B-848A-6685493965AC}" srcOrd="2" destOrd="0" parTransId="{A44F4878-D25F-4AF0-8DED-1A30B135DB37}" sibTransId="{28656108-5B5E-4B8D-BD59-78438930FB70}"/>
    <dgm:cxn modelId="{AD84DB8D-80EF-4E92-A37F-B627CCDD5E97}" srcId="{FCAEA7DA-10E0-46A4-84C9-7C71AFEE0941}" destId="{5E40A697-F8CE-42B1-A778-0D2DD64C3739}" srcOrd="0" destOrd="0" parTransId="{67BBA485-A400-40E4-B7E9-6FF474931DF9}" sibTransId="{C94476D6-CA1B-4505-9C37-F0C1ED8C81E8}"/>
    <dgm:cxn modelId="{740A2576-1159-49FC-A805-4A21DADA54DF}" type="presOf" srcId="{7680257B-EB24-4218-9CAD-540FA2B1FCF6}" destId="{BF067045-AA9E-4414-B2CE-5A977542AF3F}" srcOrd="0" destOrd="0" presId="urn:microsoft.com/office/officeart/2005/8/layout/radial4"/>
    <dgm:cxn modelId="{55526642-D32F-4F28-859C-18D8F58132EC}" srcId="{FCAEA7DA-10E0-46A4-84C9-7C71AFEE0941}" destId="{7680257B-EB24-4218-9CAD-540FA2B1FCF6}" srcOrd="1" destOrd="0" parTransId="{02D29DBE-44C6-481F-9454-74FB0B50BADF}" sibTransId="{04BA8FAE-CE8F-441A-B985-0297365F3A3C}"/>
    <dgm:cxn modelId="{2304EA77-A919-4F21-AB1D-C655F1414E60}" type="presOf" srcId="{02D29DBE-44C6-481F-9454-74FB0B50BADF}" destId="{F8838756-6289-4B3E-8C59-2606E5A5DAF7}" srcOrd="0" destOrd="0" presId="urn:microsoft.com/office/officeart/2005/8/layout/radial4"/>
    <dgm:cxn modelId="{35D581D0-CC7F-46D9-8A77-DD0794A1DBA3}" type="presOf" srcId="{073E8F6B-BD53-49F4-ACDD-E169350C2802}" destId="{137E69D6-397B-4800-869B-68ECCC50C9A8}" srcOrd="0" destOrd="0" presId="urn:microsoft.com/office/officeart/2005/8/layout/radial4"/>
    <dgm:cxn modelId="{39589FF9-6F97-4123-877D-8C9E4376DCD3}" type="presParOf" srcId="{137E69D6-397B-4800-869B-68ECCC50C9A8}" destId="{5E63014C-9624-4A93-80B7-7115425709BA}" srcOrd="0" destOrd="0" presId="urn:microsoft.com/office/officeart/2005/8/layout/radial4"/>
    <dgm:cxn modelId="{D3861B71-683B-42D7-8365-F47D9BDC37F4}" type="presParOf" srcId="{137E69D6-397B-4800-869B-68ECCC50C9A8}" destId="{60AB366A-3EE4-4A51-8030-A1EDC0DDA4F3}" srcOrd="1" destOrd="0" presId="urn:microsoft.com/office/officeart/2005/8/layout/radial4"/>
    <dgm:cxn modelId="{7B79AF11-633B-48B7-8815-5E7E1E2A06EB}" type="presParOf" srcId="{137E69D6-397B-4800-869B-68ECCC50C9A8}" destId="{A836BB37-C25B-4524-A21E-4369844835C9}" srcOrd="2" destOrd="0" presId="urn:microsoft.com/office/officeart/2005/8/layout/radial4"/>
    <dgm:cxn modelId="{FB070E9B-60E5-47CD-B6E8-0D6AE348B174}" type="presParOf" srcId="{137E69D6-397B-4800-869B-68ECCC50C9A8}" destId="{F8838756-6289-4B3E-8C59-2606E5A5DAF7}" srcOrd="3" destOrd="0" presId="urn:microsoft.com/office/officeart/2005/8/layout/radial4"/>
    <dgm:cxn modelId="{9A86E9AE-C6EA-4F0E-8464-A5350AEA65A3}" type="presParOf" srcId="{137E69D6-397B-4800-869B-68ECCC50C9A8}" destId="{BF067045-AA9E-4414-B2CE-5A977542AF3F}" srcOrd="4" destOrd="0" presId="urn:microsoft.com/office/officeart/2005/8/layout/radial4"/>
    <dgm:cxn modelId="{1E002E3F-C8B7-4425-9284-61985058A8F6}" type="presParOf" srcId="{137E69D6-397B-4800-869B-68ECCC50C9A8}" destId="{C6470C18-E5D7-41ED-BFA2-4243BDED274F}" srcOrd="5" destOrd="0" presId="urn:microsoft.com/office/officeart/2005/8/layout/radial4"/>
    <dgm:cxn modelId="{FD7F56AF-41F8-4959-ADE3-70BBA9A8B0C6}" type="presParOf" srcId="{137E69D6-397B-4800-869B-68ECCC50C9A8}" destId="{5BEECA4E-46D2-4949-90E7-DB5BA6E9E500}" srcOrd="6"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63014C-9624-4A93-80B7-7115425709BA}">
      <dsp:nvSpPr>
        <dsp:cNvPr id="0" name=""/>
        <dsp:cNvSpPr/>
      </dsp:nvSpPr>
      <dsp:spPr>
        <a:xfrm>
          <a:off x="4802081" y="2030204"/>
          <a:ext cx="3683678" cy="2043720"/>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fa-IR" sz="2300" kern="1200" dirty="0">
              <a:solidFill>
                <a:srgbClr val="002060"/>
              </a:solidFill>
              <a:cs typeface="B Titr" panose="00000700000000000000" pitchFamily="2" charset="-78"/>
            </a:rPr>
            <a:t>استراتژی درگیر یک سری انتخابهایی می باشد</a:t>
          </a:r>
          <a:endParaRPr lang="en-US" sz="2300" kern="1200" dirty="0">
            <a:solidFill>
              <a:srgbClr val="002060"/>
            </a:solidFill>
            <a:cs typeface="B Titr" panose="00000700000000000000" pitchFamily="2" charset="-78"/>
          </a:endParaRPr>
        </a:p>
      </dsp:txBody>
      <dsp:txXfrm>
        <a:off x="5341543" y="2329500"/>
        <a:ext cx="2604754" cy="1445128"/>
      </dsp:txXfrm>
    </dsp:sp>
    <dsp:sp modelId="{60AB366A-3EE4-4A51-8030-A1EDC0DDA4F3}">
      <dsp:nvSpPr>
        <dsp:cNvPr id="0" name=""/>
        <dsp:cNvSpPr/>
      </dsp:nvSpPr>
      <dsp:spPr>
        <a:xfrm rot="20553925">
          <a:off x="3740196" y="4252787"/>
          <a:ext cx="1706570" cy="269618"/>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836BB37-C25B-4524-A21E-4369844835C9}">
      <dsp:nvSpPr>
        <dsp:cNvPr id="0" name=""/>
        <dsp:cNvSpPr/>
      </dsp:nvSpPr>
      <dsp:spPr>
        <a:xfrm>
          <a:off x="12167" y="4122796"/>
          <a:ext cx="3640461" cy="1788153"/>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2865" tIns="62865" rIns="62865" bIns="62865" numCol="1" spcCol="1270" anchor="ctr" anchorCtr="0">
          <a:noAutofit/>
        </a:bodyPr>
        <a:lstStyle/>
        <a:p>
          <a:pPr lvl="0" algn="ctr" defTabSz="1466850">
            <a:lnSpc>
              <a:spcPct val="90000"/>
            </a:lnSpc>
            <a:spcBef>
              <a:spcPct val="0"/>
            </a:spcBef>
            <a:spcAft>
              <a:spcPct val="35000"/>
            </a:spcAft>
          </a:pPr>
          <a:r>
            <a:rPr lang="fa-IR" sz="3300" kern="1200" dirty="0">
              <a:solidFill>
                <a:srgbClr val="002060"/>
              </a:solidFill>
              <a:cs typeface="B Titr" panose="00000700000000000000" pitchFamily="2" charset="-78"/>
            </a:rPr>
            <a:t>چطور منابع شرکت را تخصیص دهیم؟</a:t>
          </a:r>
          <a:endParaRPr lang="en-US" sz="3300" kern="1200" dirty="0">
            <a:solidFill>
              <a:srgbClr val="002060"/>
            </a:solidFill>
          </a:endParaRPr>
        </a:p>
      </dsp:txBody>
      <dsp:txXfrm>
        <a:off x="64540" y="4175169"/>
        <a:ext cx="3535715" cy="1683407"/>
      </dsp:txXfrm>
    </dsp:sp>
    <dsp:sp modelId="{F8838756-6289-4B3E-8C59-2606E5A5DAF7}">
      <dsp:nvSpPr>
        <dsp:cNvPr id="0" name=""/>
        <dsp:cNvSpPr/>
      </dsp:nvSpPr>
      <dsp:spPr>
        <a:xfrm flipV="1">
          <a:off x="3735123" y="2745117"/>
          <a:ext cx="1004257" cy="317212"/>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F067045-AA9E-4414-B2CE-5A977542AF3F}">
      <dsp:nvSpPr>
        <dsp:cNvPr id="0" name=""/>
        <dsp:cNvSpPr/>
      </dsp:nvSpPr>
      <dsp:spPr>
        <a:xfrm>
          <a:off x="0" y="1974035"/>
          <a:ext cx="3703965" cy="1846524"/>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422400">
            <a:lnSpc>
              <a:spcPct val="90000"/>
            </a:lnSpc>
            <a:spcBef>
              <a:spcPct val="0"/>
            </a:spcBef>
            <a:spcAft>
              <a:spcPct val="35000"/>
            </a:spcAft>
          </a:pPr>
          <a:r>
            <a:rPr lang="fa-IR" sz="3200" kern="1200" dirty="0">
              <a:solidFill>
                <a:srgbClr val="002060"/>
              </a:solidFill>
              <a:cs typeface="B Titr" panose="00000700000000000000" pitchFamily="2" charset="-78"/>
            </a:rPr>
            <a:t>چه محصولات و خدماتی را ارائه کنیم؟</a:t>
          </a:r>
          <a:endParaRPr lang="en-US" sz="3200" kern="1200" dirty="0">
            <a:solidFill>
              <a:srgbClr val="002060"/>
            </a:solidFill>
            <a:cs typeface="B Titr" panose="00000700000000000000" pitchFamily="2" charset="-78"/>
          </a:endParaRPr>
        </a:p>
      </dsp:txBody>
      <dsp:txXfrm>
        <a:off x="54083" y="2028118"/>
        <a:ext cx="3595799" cy="1738358"/>
      </dsp:txXfrm>
    </dsp:sp>
    <dsp:sp modelId="{C6470C18-E5D7-41ED-BFA2-4243BDED274F}">
      <dsp:nvSpPr>
        <dsp:cNvPr id="0" name=""/>
        <dsp:cNvSpPr/>
      </dsp:nvSpPr>
      <dsp:spPr>
        <a:xfrm rot="1201147" flipV="1">
          <a:off x="3798751" y="1442068"/>
          <a:ext cx="1502630" cy="258053"/>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BEECA4E-46D2-4949-90E7-DB5BA6E9E500}">
      <dsp:nvSpPr>
        <dsp:cNvPr id="0" name=""/>
        <dsp:cNvSpPr/>
      </dsp:nvSpPr>
      <dsp:spPr>
        <a:xfrm>
          <a:off x="0" y="0"/>
          <a:ext cx="3618231" cy="1615042"/>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9055" tIns="59055" rIns="59055" bIns="59055" numCol="1" spcCol="1270" anchor="ctr" anchorCtr="0">
          <a:noAutofit/>
        </a:bodyPr>
        <a:lstStyle/>
        <a:p>
          <a:pPr lvl="0" algn="ctr" defTabSz="1377950">
            <a:lnSpc>
              <a:spcPct val="90000"/>
            </a:lnSpc>
            <a:spcBef>
              <a:spcPct val="0"/>
            </a:spcBef>
            <a:spcAft>
              <a:spcPct val="35000"/>
            </a:spcAft>
          </a:pPr>
          <a:r>
            <a:rPr lang="fa-IR" sz="3100" kern="1200" dirty="0">
              <a:solidFill>
                <a:srgbClr val="002060"/>
              </a:solidFill>
              <a:cs typeface="B Titr" panose="00000700000000000000" pitchFamily="2" charset="-78"/>
            </a:rPr>
            <a:t>باید وارد کدام یک از بازارها شویم؟ </a:t>
          </a:r>
          <a:endParaRPr lang="en-US" sz="3100" kern="1200" dirty="0">
            <a:solidFill>
              <a:srgbClr val="002060"/>
            </a:solidFill>
            <a:cs typeface="B Titr" panose="00000700000000000000" pitchFamily="2" charset="-78"/>
          </a:endParaRPr>
        </a:p>
      </dsp:txBody>
      <dsp:txXfrm>
        <a:off x="47303" y="47303"/>
        <a:ext cx="3523625" cy="1520436"/>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6AB52CC-A188-46D5-8C4A-5BEF2117DF70}" type="datetimeFigureOut">
              <a:rPr lang="en-US" smtClean="0"/>
              <a:t>2/21/2020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10273CF-D74C-4EB1-B91C-DAD7D1052843}" type="slidenum">
              <a:rPr lang="en-US" smtClean="0"/>
              <a:t>‹#›</a:t>
            </a:fld>
            <a:endParaRPr lang="en-US" dirty="0"/>
          </a:p>
        </p:txBody>
      </p:sp>
    </p:spTree>
    <p:extLst>
      <p:ext uri="{BB962C8B-B14F-4D97-AF65-F5344CB8AC3E}">
        <p14:creationId xmlns:p14="http://schemas.microsoft.com/office/powerpoint/2010/main" val="9878853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AB52CC-A188-46D5-8C4A-5BEF2117DF70}" type="datetimeFigureOut">
              <a:rPr lang="en-US" smtClean="0"/>
              <a:t>2/21/2020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10273CF-D74C-4EB1-B91C-DAD7D1052843}" type="slidenum">
              <a:rPr lang="en-US" smtClean="0"/>
              <a:t>‹#›</a:t>
            </a:fld>
            <a:endParaRPr lang="en-US" dirty="0"/>
          </a:p>
        </p:txBody>
      </p:sp>
    </p:spTree>
    <p:extLst>
      <p:ext uri="{BB962C8B-B14F-4D97-AF65-F5344CB8AC3E}">
        <p14:creationId xmlns:p14="http://schemas.microsoft.com/office/powerpoint/2010/main" val="8819037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6AB52CC-A188-46D5-8C4A-5BEF2117DF70}" type="datetimeFigureOut">
              <a:rPr lang="en-US" smtClean="0"/>
              <a:t>2/21/2020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10273CF-D74C-4EB1-B91C-DAD7D1052843}" type="slidenum">
              <a:rPr lang="en-US" smtClean="0"/>
              <a:t>‹#›</a:t>
            </a:fld>
            <a:endParaRPr lang="en-US" dirty="0"/>
          </a:p>
        </p:txBody>
      </p:sp>
    </p:spTree>
    <p:extLst>
      <p:ext uri="{BB962C8B-B14F-4D97-AF65-F5344CB8AC3E}">
        <p14:creationId xmlns:p14="http://schemas.microsoft.com/office/powerpoint/2010/main" val="2530965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6AB52CC-A188-46D5-8C4A-5BEF2117DF70}" type="datetimeFigureOut">
              <a:rPr lang="en-US" smtClean="0"/>
              <a:t>2/21/2020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10273CF-D74C-4EB1-B91C-DAD7D1052843}" type="slidenum">
              <a:rPr lang="en-US" smtClean="0"/>
              <a:t>‹#›</a:t>
            </a:fld>
            <a:endParaRPr lang="en-US" dirty="0"/>
          </a:p>
        </p:txBody>
      </p:sp>
    </p:spTree>
    <p:extLst>
      <p:ext uri="{BB962C8B-B14F-4D97-AF65-F5344CB8AC3E}">
        <p14:creationId xmlns:p14="http://schemas.microsoft.com/office/powerpoint/2010/main" val="677408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6AB52CC-A188-46D5-8C4A-5BEF2117DF70}" type="datetimeFigureOut">
              <a:rPr lang="en-US" smtClean="0"/>
              <a:t>2/21/2020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10273CF-D74C-4EB1-B91C-DAD7D1052843}" type="slidenum">
              <a:rPr lang="en-US" smtClean="0"/>
              <a:t>‹#›</a:t>
            </a:fld>
            <a:endParaRPr lang="en-US" dirty="0"/>
          </a:p>
        </p:txBody>
      </p:sp>
    </p:spTree>
    <p:extLst>
      <p:ext uri="{BB962C8B-B14F-4D97-AF65-F5344CB8AC3E}">
        <p14:creationId xmlns:p14="http://schemas.microsoft.com/office/powerpoint/2010/main" val="35495823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6AB52CC-A188-46D5-8C4A-5BEF2117DF70}" type="datetimeFigureOut">
              <a:rPr lang="en-US" smtClean="0"/>
              <a:t>2/21/2020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10273CF-D74C-4EB1-B91C-DAD7D1052843}" type="slidenum">
              <a:rPr lang="en-US" smtClean="0"/>
              <a:t>‹#›</a:t>
            </a:fld>
            <a:endParaRPr lang="en-US" dirty="0"/>
          </a:p>
        </p:txBody>
      </p:sp>
    </p:spTree>
    <p:extLst>
      <p:ext uri="{BB962C8B-B14F-4D97-AF65-F5344CB8AC3E}">
        <p14:creationId xmlns:p14="http://schemas.microsoft.com/office/powerpoint/2010/main" val="25789432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AB52CC-A188-46D5-8C4A-5BEF2117DF70}" type="datetimeFigureOut">
              <a:rPr lang="en-US" smtClean="0"/>
              <a:t>2/21/2020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10273CF-D74C-4EB1-B91C-DAD7D1052843}" type="slidenum">
              <a:rPr lang="en-US" smtClean="0"/>
              <a:t>‹#›</a:t>
            </a:fld>
            <a:endParaRPr lang="en-US" dirty="0"/>
          </a:p>
        </p:txBody>
      </p:sp>
    </p:spTree>
    <p:extLst>
      <p:ext uri="{BB962C8B-B14F-4D97-AF65-F5344CB8AC3E}">
        <p14:creationId xmlns:p14="http://schemas.microsoft.com/office/powerpoint/2010/main" val="979306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6AB52CC-A188-46D5-8C4A-5BEF2117DF70}" type="datetimeFigureOut">
              <a:rPr lang="en-US" smtClean="0"/>
              <a:t>2/21/2020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10273CF-D74C-4EB1-B91C-DAD7D1052843}" type="slidenum">
              <a:rPr lang="en-US" smtClean="0"/>
              <a:t>‹#›</a:t>
            </a:fld>
            <a:endParaRPr lang="en-US" dirty="0"/>
          </a:p>
        </p:txBody>
      </p:sp>
    </p:spTree>
    <p:extLst>
      <p:ext uri="{BB962C8B-B14F-4D97-AF65-F5344CB8AC3E}">
        <p14:creationId xmlns:p14="http://schemas.microsoft.com/office/powerpoint/2010/main" val="4245475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10273CF-D74C-4EB1-B91C-DAD7D1052843}" type="slidenum">
              <a:rPr lang="en-US" smtClean="0"/>
              <a:t>‹#›</a:t>
            </a:fld>
            <a:endParaRPr lang="en-US" dirty="0"/>
          </a:p>
        </p:txBody>
      </p:sp>
      <p:sp>
        <p:nvSpPr>
          <p:cNvPr id="5" name="Date Placeholder 4"/>
          <p:cNvSpPr>
            <a:spLocks noGrp="1"/>
          </p:cNvSpPr>
          <p:nvPr>
            <p:ph type="dt" sz="half" idx="10"/>
          </p:nvPr>
        </p:nvSpPr>
        <p:spPr/>
        <p:txBody>
          <a:bodyPr/>
          <a:lstStyle/>
          <a:p>
            <a:fld id="{76AB52CC-A188-46D5-8C4A-5BEF2117DF70}" type="datetimeFigureOut">
              <a:rPr lang="en-US" smtClean="0"/>
              <a:t>2/21/2020</a:t>
            </a:fld>
            <a:endParaRPr lang="en-US" dirty="0"/>
          </a:p>
        </p:txBody>
      </p:sp>
    </p:spTree>
    <p:extLst>
      <p:ext uri="{BB962C8B-B14F-4D97-AF65-F5344CB8AC3E}">
        <p14:creationId xmlns:p14="http://schemas.microsoft.com/office/powerpoint/2010/main" val="16209374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6AB52CC-A188-46D5-8C4A-5BEF2117DF70}" type="datetimeFigureOut">
              <a:rPr lang="en-US" smtClean="0"/>
              <a:t>2/21/2020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10273CF-D74C-4EB1-B91C-DAD7D1052843}" type="slidenum">
              <a:rPr lang="en-US" smtClean="0"/>
              <a:t>‹#›</a:t>
            </a:fld>
            <a:endParaRPr lang="en-US" dirty="0"/>
          </a:p>
        </p:txBody>
      </p:sp>
    </p:spTree>
    <p:extLst>
      <p:ext uri="{BB962C8B-B14F-4D97-AF65-F5344CB8AC3E}">
        <p14:creationId xmlns:p14="http://schemas.microsoft.com/office/powerpoint/2010/main" val="32331658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6AB52CC-A188-46D5-8C4A-5BEF2117DF70}" type="datetimeFigureOut">
              <a:rPr lang="en-US" smtClean="0"/>
              <a:t>2/21/2020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10273CF-D74C-4EB1-B91C-DAD7D1052843}"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581375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6AB52CC-A188-46D5-8C4A-5BEF2117DF70}" type="datetimeFigureOut">
              <a:rPr lang="en-US" smtClean="0"/>
              <a:t>2/21/2020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10273CF-D74C-4EB1-B91C-DAD7D1052843}" type="slidenum">
              <a:rPr lang="en-US" smtClean="0"/>
              <a:t>‹#›</a:t>
            </a:fld>
            <a:endParaRPr lang="en-US" dirty="0"/>
          </a:p>
        </p:txBody>
      </p:sp>
    </p:spTree>
    <p:extLst>
      <p:ext uri="{BB962C8B-B14F-4D97-AF65-F5344CB8AC3E}">
        <p14:creationId xmlns:p14="http://schemas.microsoft.com/office/powerpoint/2010/main" val="13507739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6AB52CC-A188-46D5-8C4A-5BEF2117DF70}" type="datetimeFigureOut">
              <a:rPr lang="en-US" smtClean="0"/>
              <a:t>2/21/2020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10273CF-D74C-4EB1-B91C-DAD7D1052843}"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530924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6AB52CC-A188-46D5-8C4A-5BEF2117DF70}" type="datetimeFigureOut">
              <a:rPr lang="en-US" smtClean="0"/>
              <a:t>2/21/2020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10273CF-D74C-4EB1-B91C-DAD7D1052843}" type="slidenum">
              <a:rPr lang="en-US" smtClean="0"/>
              <a:t>‹#›</a:t>
            </a:fld>
            <a:endParaRPr lang="en-US" dirty="0"/>
          </a:p>
        </p:txBody>
      </p:sp>
    </p:spTree>
    <p:extLst>
      <p:ext uri="{BB962C8B-B14F-4D97-AF65-F5344CB8AC3E}">
        <p14:creationId xmlns:p14="http://schemas.microsoft.com/office/powerpoint/2010/main" val="21674875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AB52CC-A188-46D5-8C4A-5BEF2117DF70}" type="datetimeFigureOut">
              <a:rPr lang="en-US" smtClean="0"/>
              <a:t>2/21/2020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10273CF-D74C-4EB1-B91C-DAD7D1052843}" type="slidenum">
              <a:rPr lang="en-US" smtClean="0"/>
              <a:t>‹#›</a:t>
            </a:fld>
            <a:endParaRPr lang="en-US" dirty="0"/>
          </a:p>
        </p:txBody>
      </p:sp>
    </p:spTree>
    <p:extLst>
      <p:ext uri="{BB962C8B-B14F-4D97-AF65-F5344CB8AC3E}">
        <p14:creationId xmlns:p14="http://schemas.microsoft.com/office/powerpoint/2010/main" val="6745111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AB52CC-A188-46D5-8C4A-5BEF2117DF70}" type="datetimeFigureOut">
              <a:rPr lang="en-US" smtClean="0"/>
              <a:t>2/21/2020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10273CF-D74C-4EB1-B91C-DAD7D1052843}" type="slidenum">
              <a:rPr lang="en-US" smtClean="0"/>
              <a:t>‹#›</a:t>
            </a:fld>
            <a:endParaRPr lang="en-US" dirty="0"/>
          </a:p>
        </p:txBody>
      </p:sp>
    </p:spTree>
    <p:extLst>
      <p:ext uri="{BB962C8B-B14F-4D97-AF65-F5344CB8AC3E}">
        <p14:creationId xmlns:p14="http://schemas.microsoft.com/office/powerpoint/2010/main" val="17494531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6AB52CC-A188-46D5-8C4A-5BEF2117DF70}" type="datetimeFigureOut">
              <a:rPr lang="en-US" smtClean="0"/>
              <a:t>2/21/2020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10273CF-D74C-4EB1-B91C-DAD7D1052843}" type="slidenum">
              <a:rPr lang="en-US" smtClean="0"/>
              <a:t>‹#›</a:t>
            </a:fld>
            <a:endParaRPr lang="en-US" dirty="0"/>
          </a:p>
        </p:txBody>
      </p:sp>
    </p:spTree>
    <p:extLst>
      <p:ext uri="{BB962C8B-B14F-4D97-AF65-F5344CB8AC3E}">
        <p14:creationId xmlns:p14="http://schemas.microsoft.com/office/powerpoint/2010/main" val="443228968"/>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 id="2147483740" r:id="rId12"/>
    <p:sldLayoutId id="2147483741" r:id="rId13"/>
    <p:sldLayoutId id="2147483742" r:id="rId14"/>
    <p:sldLayoutId id="2147483743" r:id="rId15"/>
    <p:sldLayoutId id="214748374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8710" y="280218"/>
            <a:ext cx="8433344" cy="5987845"/>
          </a:xfrm>
        </p:spPr>
        <p:txBody>
          <a:bodyPr/>
          <a:lstStyle/>
          <a:p>
            <a:r>
              <a:rPr lang="fa-IR" sz="2400" dirty="0">
                <a:solidFill>
                  <a:schemeClr val="accent1">
                    <a:lumMod val="50000"/>
                  </a:schemeClr>
                </a:solidFill>
              </a:rPr>
              <a:t>                                   « بسمه تعالی »               </a:t>
            </a:r>
            <a:r>
              <a:rPr lang="fa-IR" sz="2400" dirty="0">
                <a:solidFill>
                  <a:schemeClr val="tx1"/>
                </a:solidFill>
              </a:rPr>
              <a:t/>
            </a:r>
            <a:br>
              <a:rPr lang="fa-IR" sz="2400" dirty="0">
                <a:solidFill>
                  <a:schemeClr val="tx1"/>
                </a:solidFill>
              </a:rPr>
            </a:br>
            <a:r>
              <a:rPr lang="fa-IR" sz="2400" dirty="0">
                <a:solidFill>
                  <a:schemeClr val="tx1"/>
                </a:solidFill>
              </a:rPr>
              <a:t/>
            </a:r>
            <a:br>
              <a:rPr lang="fa-IR" sz="2400" dirty="0">
                <a:solidFill>
                  <a:schemeClr val="tx1"/>
                </a:solidFill>
              </a:rPr>
            </a:br>
            <a:r>
              <a:rPr lang="fa-IR" sz="2400" dirty="0">
                <a:solidFill>
                  <a:schemeClr val="tx1"/>
                </a:solidFill>
              </a:rPr>
              <a:t>نام درس: </a:t>
            </a:r>
            <a:r>
              <a:rPr lang="fa-IR" sz="2400" dirty="0">
                <a:solidFill>
                  <a:srgbClr val="002060"/>
                </a:solidFill>
              </a:rPr>
              <a:t>مدیریت استراتژیک پیشرفته</a:t>
            </a:r>
            <a:br>
              <a:rPr lang="fa-IR" sz="2400" dirty="0">
                <a:solidFill>
                  <a:srgbClr val="002060"/>
                </a:solidFill>
              </a:rPr>
            </a:br>
            <a:r>
              <a:rPr lang="fa-IR" sz="2400" dirty="0">
                <a:solidFill>
                  <a:schemeClr val="tx1"/>
                </a:solidFill>
              </a:rPr>
              <a:t/>
            </a:r>
            <a:br>
              <a:rPr lang="fa-IR" sz="2400" dirty="0">
                <a:solidFill>
                  <a:schemeClr val="tx1"/>
                </a:solidFill>
              </a:rPr>
            </a:br>
            <a:r>
              <a:rPr lang="fa-IR" sz="2400" dirty="0">
                <a:solidFill>
                  <a:schemeClr val="tx1"/>
                </a:solidFill>
              </a:rPr>
              <a:t>موضوع ارائه: </a:t>
            </a:r>
            <a:r>
              <a:rPr lang="fa-IR" sz="2400" dirty="0">
                <a:solidFill>
                  <a:srgbClr val="002060"/>
                </a:solidFill>
              </a:rPr>
              <a:t>استراتژی چیست؟</a:t>
            </a:r>
            <a:r>
              <a:rPr lang="fa-IR" sz="2400" dirty="0"/>
              <a:t/>
            </a:r>
            <a:br>
              <a:rPr lang="fa-IR" sz="2400" dirty="0"/>
            </a:br>
            <a:r>
              <a:rPr lang="fa-IR" sz="2400" dirty="0"/>
              <a:t/>
            </a:r>
            <a:br>
              <a:rPr lang="fa-IR" sz="2400" dirty="0"/>
            </a:br>
            <a:endParaRPr lang="en-US" dirty="0">
              <a:solidFill>
                <a:srgbClr val="002060"/>
              </a:solidFill>
            </a:endParaRPr>
          </a:p>
        </p:txBody>
      </p:sp>
    </p:spTree>
    <p:extLst>
      <p:ext uri="{BB962C8B-B14F-4D97-AF65-F5344CB8AC3E}">
        <p14:creationId xmlns:p14="http://schemas.microsoft.com/office/powerpoint/2010/main" val="12149508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84065" y="355964"/>
            <a:ext cx="4006544" cy="728180"/>
          </a:xfrm>
        </p:spPr>
        <p:txBody>
          <a:bodyPr>
            <a:normAutofit fontScale="90000"/>
          </a:bodyPr>
          <a:lstStyle/>
          <a:p>
            <a:pPr algn="r" rtl="1"/>
            <a:r>
              <a:rPr lang="fa-IR" sz="2800" dirty="0">
                <a:solidFill>
                  <a:srgbClr val="002060"/>
                </a:solidFill>
                <a:cs typeface="B Titr" panose="00000700000000000000" pitchFamily="2" charset="-78"/>
              </a:rPr>
              <a:t>فصل اول : استراتژی چیست ؟ </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147483" y="1084144"/>
            <a:ext cx="10765355" cy="5923756"/>
          </a:xfrm>
        </p:spPr>
        <p:txBody>
          <a:bodyPr>
            <a:normAutofit fontScale="70000" lnSpcReduction="20000"/>
          </a:bodyPr>
          <a:lstStyle/>
          <a:p>
            <a:pPr algn="just" rtl="1">
              <a:lnSpc>
                <a:spcPct val="150000"/>
              </a:lnSpc>
            </a:pPr>
            <a:r>
              <a:rPr lang="fa-IR" sz="2800" b="1" dirty="0">
                <a:solidFill>
                  <a:srgbClr val="002060"/>
                </a:solidFill>
                <a:cs typeface="B Lotus" panose="00000400000000000000" pitchFamily="2" charset="-78"/>
              </a:rPr>
              <a:t>مقدمه</a:t>
            </a:r>
            <a:r>
              <a:rPr lang="fa-IR" sz="2800" dirty="0">
                <a:solidFill>
                  <a:srgbClr val="002060"/>
                </a:solidFill>
                <a:cs typeface="B Lotus" panose="00000400000000000000" pitchFamily="2" charset="-78"/>
              </a:rPr>
              <a:t> : </a:t>
            </a:r>
            <a:r>
              <a:rPr lang="fa-IR" sz="2800" dirty="0">
                <a:solidFill>
                  <a:schemeClr val="tx1"/>
                </a:solidFill>
                <a:cs typeface="B Lotus" panose="00000400000000000000" pitchFamily="2" charset="-78"/>
              </a:rPr>
              <a:t>همانطوریکه می دانیم درک از نحوۀ ساخته شدن یک استراتژی بسیار با اهمیت است. زیرا ارتباط محکمی بین انتخاب های استراتژیک شرکت و عملکرد بلند مدت آن وجود دارد. شرکتهای موفق دارای درک بهتری از نیازها و خواسته های مشتریان، قوت ها و ضعف های رقبای خود و این که چگونه می توانند برای همۀ ذینفعان خود ارزش افرینی کنند، هستند.</a:t>
            </a:r>
            <a:endParaRPr lang="en-US" sz="2800" dirty="0">
              <a:solidFill>
                <a:schemeClr val="tx1"/>
              </a:solidFill>
              <a:cs typeface="B Lotus" panose="00000400000000000000" pitchFamily="2" charset="-78"/>
            </a:endParaRPr>
          </a:p>
          <a:p>
            <a:pPr algn="just" rtl="1">
              <a:lnSpc>
                <a:spcPct val="150000"/>
              </a:lnSpc>
            </a:pPr>
            <a:r>
              <a:rPr lang="fa-IR" sz="2800" dirty="0">
                <a:solidFill>
                  <a:srgbClr val="002060"/>
                </a:solidFill>
                <a:cs typeface="B Lotus" panose="00000400000000000000" pitchFamily="2" charset="-78"/>
              </a:rPr>
              <a:t>تعریف مدیریت استراتژیک:</a:t>
            </a:r>
            <a:r>
              <a:rPr lang="fa-IR" sz="2800" dirty="0">
                <a:solidFill>
                  <a:schemeClr val="tx1"/>
                </a:solidFill>
                <a:cs typeface="B Lotus" panose="00000400000000000000" pitchFamily="2" charset="-78"/>
              </a:rPr>
              <a:t>هنروعلم</a:t>
            </a:r>
            <a:r>
              <a:rPr lang="fa-IR" sz="2800" dirty="0">
                <a:solidFill>
                  <a:srgbClr val="002060"/>
                </a:solidFill>
                <a:cs typeface="B Lotus" panose="00000400000000000000" pitchFamily="2" charset="-78"/>
              </a:rPr>
              <a:t> </a:t>
            </a:r>
            <a:r>
              <a:rPr lang="fa-IR" sz="2800" dirty="0">
                <a:solidFill>
                  <a:schemeClr val="tx1"/>
                </a:solidFill>
                <a:cs typeface="B Lotus" panose="00000400000000000000" pitchFamily="2" charset="-78"/>
              </a:rPr>
              <a:t>تدوین،اجراوارزیابی وکنترل  تصمیمات وظیفه ای چندگانه که سازمان را قادرمی سازد به هدف های بلندمدت خود دست یابد</a:t>
            </a:r>
            <a:r>
              <a:rPr lang="fa-IR" sz="1900" dirty="0">
                <a:solidFill>
                  <a:schemeClr val="tx1"/>
                </a:solidFill>
                <a:cs typeface="B Lotus" panose="00000400000000000000" pitchFamily="2" charset="-78"/>
              </a:rPr>
              <a:t>.(مدیریت استراتزیک،فردآردیوید،مترجم:دکترعلی پارسائیان ودکترسید محمداعرابی)</a:t>
            </a:r>
          </a:p>
          <a:p>
            <a:pPr algn="just" rtl="1">
              <a:lnSpc>
                <a:spcPct val="150000"/>
              </a:lnSpc>
            </a:pPr>
            <a:r>
              <a:rPr lang="fa-IR" sz="3100" dirty="0">
                <a:solidFill>
                  <a:schemeClr val="tx1"/>
                </a:solidFill>
                <a:cs typeface="B Lotus" panose="00000400000000000000" pitchFamily="2" charset="-78"/>
              </a:rPr>
              <a:t>مراحل مدیریت استراتژیک:1-تدوین استراتژی 2- اجرا استراتژی 3-ارزیابی استراتژی ها</a:t>
            </a:r>
          </a:p>
          <a:p>
            <a:pPr algn="just" rtl="1">
              <a:lnSpc>
                <a:spcPct val="150000"/>
              </a:lnSpc>
            </a:pPr>
            <a:r>
              <a:rPr lang="fa-IR" sz="2600" b="1" dirty="0">
                <a:solidFill>
                  <a:srgbClr val="002060"/>
                </a:solidFill>
                <a:cs typeface="B Lotus" panose="00000400000000000000" pitchFamily="2" charset="-78"/>
              </a:rPr>
              <a:t>استراتژی های موفق</a:t>
            </a:r>
            <a:r>
              <a:rPr lang="fa-IR" sz="2600" dirty="0">
                <a:solidFill>
                  <a:srgbClr val="002060"/>
                </a:solidFill>
                <a:cs typeface="B Lotus" panose="00000400000000000000" pitchFamily="2" charset="-78"/>
              </a:rPr>
              <a:t>     </a:t>
            </a:r>
            <a:r>
              <a:rPr lang="fa-IR" sz="2600" dirty="0">
                <a:solidFill>
                  <a:schemeClr val="tx1"/>
                </a:solidFill>
                <a:cs typeface="B Lotus" panose="00000400000000000000" pitchFamily="2" charset="-78"/>
              </a:rPr>
              <a:t>بازتابی از هدف استراتژیک شرکت و درک عمیق شرکت از دارایی ها و شایستگی محوری شرکت می باشد ولی استراتژی های عمومی به ندرت می توانند یک شرکت</a:t>
            </a:r>
            <a:r>
              <a:rPr lang="en-US" sz="2600" dirty="0">
                <a:solidFill>
                  <a:schemeClr val="tx1"/>
                </a:solidFill>
                <a:cs typeface="B Lotus" panose="00000400000000000000" pitchFamily="2" charset="-78"/>
              </a:rPr>
              <a:t> </a:t>
            </a:r>
            <a:r>
              <a:rPr lang="fa-IR" sz="2600" dirty="0">
                <a:solidFill>
                  <a:schemeClr val="tx1"/>
                </a:solidFill>
                <a:cs typeface="B Lotus" panose="00000400000000000000" pitchFamily="2" charset="-78"/>
              </a:rPr>
              <a:t>را به سوی جایگاه رهبری سوق بدهند.</a:t>
            </a:r>
          </a:p>
          <a:p>
            <a:pPr algn="just" rtl="1">
              <a:lnSpc>
                <a:spcPct val="150000"/>
              </a:lnSpc>
            </a:pPr>
            <a:endParaRPr lang="en-US" sz="2500" dirty="0">
              <a:solidFill>
                <a:schemeClr val="tx1"/>
              </a:solidFill>
              <a:cs typeface="B Nazanin" panose="00000400000000000000" pitchFamily="2" charset="-78"/>
            </a:endParaRPr>
          </a:p>
        </p:txBody>
      </p:sp>
      <p:cxnSp>
        <p:nvCxnSpPr>
          <p:cNvPr id="1026" name="AutoShape 2"/>
          <p:cNvCxnSpPr>
            <a:cxnSpLocks noChangeShapeType="1"/>
          </p:cNvCxnSpPr>
          <p:nvPr/>
        </p:nvCxnSpPr>
        <p:spPr bwMode="auto">
          <a:xfrm flipH="1">
            <a:off x="8555243" y="5852267"/>
            <a:ext cx="432094" cy="7267"/>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19136" y="112953"/>
            <a:ext cx="3687580" cy="1214202"/>
          </a:xfrm>
          <a:prstGeom prst="rect">
            <a:avLst/>
          </a:prstGeom>
        </p:spPr>
      </p:pic>
      <p:sp>
        <p:nvSpPr>
          <p:cNvPr id="4" name="Rectangle 3">
            <a:extLst>
              <a:ext uri="{FF2B5EF4-FFF2-40B4-BE49-F238E27FC236}">
                <a16:creationId xmlns:a16="http://schemas.microsoft.com/office/drawing/2014/main" id="{2D7C1B06-AA7D-40AE-86C0-8458895841DE}"/>
              </a:ext>
            </a:extLst>
          </p:cNvPr>
          <p:cNvSpPr/>
          <p:nvPr/>
        </p:nvSpPr>
        <p:spPr>
          <a:xfrm>
            <a:off x="4841823" y="-13368"/>
            <a:ext cx="2120339" cy="369332"/>
          </a:xfrm>
          <a:prstGeom prst="rect">
            <a:avLst/>
          </a:prstGeom>
        </p:spPr>
        <p:txBody>
          <a:bodyPr wrap="square">
            <a:spAutoFit/>
          </a:bodyPr>
          <a:lstStyle/>
          <a:p>
            <a:r>
              <a:rPr lang="fa-IR" dirty="0"/>
              <a:t> </a:t>
            </a:r>
            <a:r>
              <a:rPr lang="fa-IR" b="1" dirty="0">
                <a:solidFill>
                  <a:srgbClr val="002060"/>
                </a:solidFill>
              </a:rPr>
              <a:t>« بسمه تعالی » </a:t>
            </a:r>
          </a:p>
        </p:txBody>
      </p:sp>
    </p:spTree>
    <p:extLst>
      <p:ext uri="{BB962C8B-B14F-4D97-AF65-F5344CB8AC3E}">
        <p14:creationId xmlns:p14="http://schemas.microsoft.com/office/powerpoint/2010/main" val="1504605313"/>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1912373892"/>
              </p:ext>
            </p:extLst>
          </p:nvPr>
        </p:nvGraphicFramePr>
        <p:xfrm>
          <a:off x="1416676" y="719666"/>
          <a:ext cx="8743324" cy="59129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69787608"/>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24465" y="515155"/>
            <a:ext cx="8935446" cy="5821251"/>
          </a:xfrm>
        </p:spPr>
        <p:txBody>
          <a:bodyPr>
            <a:normAutofit fontScale="92500" lnSpcReduction="20000"/>
          </a:bodyPr>
          <a:lstStyle/>
          <a:p>
            <a:pPr algn="just" rtl="1"/>
            <a:r>
              <a:rPr lang="fa-IR" sz="2500" b="1" dirty="0">
                <a:solidFill>
                  <a:srgbClr val="002060"/>
                </a:solidFill>
                <a:cs typeface="B Lotus" panose="00000400000000000000" pitchFamily="2" charset="-78"/>
              </a:rPr>
              <a:t>نکته</a:t>
            </a:r>
            <a:r>
              <a:rPr lang="fa-IR" sz="2500" dirty="0">
                <a:solidFill>
                  <a:srgbClr val="002060"/>
                </a:solidFill>
                <a:cs typeface="B Lotus" panose="00000400000000000000" pitchFamily="2" charset="-78"/>
              </a:rPr>
              <a:t> : </a:t>
            </a:r>
            <a:r>
              <a:rPr lang="fa-IR" sz="2500" dirty="0">
                <a:solidFill>
                  <a:schemeClr val="tx1"/>
                </a:solidFill>
                <a:cs typeface="B Lotus" panose="00000400000000000000" pitchFamily="2" charset="-78"/>
              </a:rPr>
              <a:t>استراتژیک با : رسالت ـ چشم اندازـ اهداف ـ اولویت ها و برنامه ها متفاوت است.</a:t>
            </a:r>
          </a:p>
          <a:p>
            <a:pPr algn="just" rtl="1"/>
            <a:r>
              <a:rPr lang="fa-IR" sz="2500" b="1" dirty="0">
                <a:solidFill>
                  <a:srgbClr val="002060"/>
                </a:solidFill>
                <a:cs typeface="B Lotus" panose="00000400000000000000" pitchFamily="2" charset="-78"/>
              </a:rPr>
              <a:t>استراتژی</a:t>
            </a:r>
            <a:r>
              <a:rPr lang="fa-IR" sz="2500" dirty="0">
                <a:solidFill>
                  <a:srgbClr val="002060"/>
                </a:solidFill>
                <a:cs typeface="B Lotus" panose="00000400000000000000" pitchFamily="2" charset="-78"/>
              </a:rPr>
              <a:t> : </a:t>
            </a:r>
            <a:r>
              <a:rPr lang="fa-IR" sz="2500" dirty="0">
                <a:solidFill>
                  <a:schemeClr val="tx1"/>
                </a:solidFill>
                <a:cs typeface="B Lotus" panose="00000400000000000000" pitchFamily="2" charset="-78"/>
              </a:rPr>
              <a:t>نتیجه تصمیماتی است که مدیران دربارۀ این که چه چیزی ارائه دهند  ، کجا بازی کنند، چطور برنده شوند و  به منظور حداکثر سازی ارزش بلند مدت، اتخاذ می کنند. </a:t>
            </a:r>
          </a:p>
          <a:p>
            <a:pPr algn="just" rtl="1"/>
            <a:r>
              <a:rPr lang="fa-IR" sz="2500" dirty="0">
                <a:solidFill>
                  <a:srgbClr val="002060"/>
                </a:solidFill>
                <a:cs typeface="B Lotus" panose="00000400000000000000" pitchFamily="2" charset="-78"/>
              </a:rPr>
              <a:t>استراتژی یعنی:</a:t>
            </a:r>
            <a:r>
              <a:rPr lang="fa-IR" sz="2500" dirty="0">
                <a:solidFill>
                  <a:schemeClr val="tx1"/>
                </a:solidFill>
                <a:cs typeface="B Lotus" panose="00000400000000000000" pitchFamily="2" charset="-78"/>
              </a:rPr>
              <a:t>راه</a:t>
            </a:r>
            <a:r>
              <a:rPr lang="fa-IR" sz="2500" dirty="0">
                <a:solidFill>
                  <a:srgbClr val="002060"/>
                </a:solidFill>
                <a:cs typeface="B Lotus" panose="00000400000000000000" pitchFamily="2" charset="-78"/>
              </a:rPr>
              <a:t> </a:t>
            </a:r>
            <a:r>
              <a:rPr lang="fa-IR" sz="2500" dirty="0">
                <a:solidFill>
                  <a:schemeClr val="tx1"/>
                </a:solidFill>
                <a:cs typeface="B Lotus" panose="00000400000000000000" pitchFamily="2" charset="-78"/>
              </a:rPr>
              <a:t>رسیدن به هدف</a:t>
            </a:r>
          </a:p>
          <a:p>
            <a:pPr marL="342900" indent="-342900" algn="just" rtl="1">
              <a:buFont typeface="Wingdings" panose="05000000000000000000" pitchFamily="2" charset="2"/>
              <a:buChar char="ü"/>
            </a:pPr>
            <a:r>
              <a:rPr lang="fa-IR" sz="2500" dirty="0">
                <a:solidFill>
                  <a:srgbClr val="002060"/>
                </a:solidFill>
                <a:cs typeface="B Lotus" panose="00000400000000000000" pitchFamily="2" charset="-78"/>
              </a:rPr>
              <a:t>اینکه چه چیزی ارائه دهند : </a:t>
            </a:r>
            <a:r>
              <a:rPr lang="fa-IR" sz="2500" dirty="0">
                <a:solidFill>
                  <a:schemeClr val="tx1"/>
                </a:solidFill>
                <a:cs typeface="B Lotus" panose="00000400000000000000" pitchFamily="2" charset="-78"/>
              </a:rPr>
              <a:t>اشاره به پیشنهاد ارزشی شرکت دارد ( هسته اصلی مدل کسب و کار شرکت) وهمچنین  شامل : محصولات و خدمات شرکت  و نحوه تمایز شرکت از رقبایش می باشد.</a:t>
            </a:r>
          </a:p>
          <a:p>
            <a:pPr algn="just" rtl="1"/>
            <a:r>
              <a:rPr lang="fa-IR" sz="2500" b="1" dirty="0">
                <a:solidFill>
                  <a:schemeClr val="tx1"/>
                </a:solidFill>
                <a:cs typeface="B Lotus" panose="00000400000000000000" pitchFamily="2" charset="-78"/>
              </a:rPr>
              <a:t>نتیجه :</a:t>
            </a:r>
          </a:p>
          <a:p>
            <a:pPr algn="just" rtl="1"/>
            <a:r>
              <a:rPr lang="fa-IR" sz="2500" dirty="0">
                <a:solidFill>
                  <a:srgbClr val="002060"/>
                </a:solidFill>
                <a:cs typeface="B Lotus" panose="00000400000000000000" pitchFamily="2" charset="-78"/>
              </a:rPr>
              <a:t> پیشنهاد ارزشی : </a:t>
            </a:r>
            <a:r>
              <a:rPr lang="fa-IR" sz="2500" dirty="0">
                <a:solidFill>
                  <a:schemeClr val="tx1"/>
                </a:solidFill>
                <a:cs typeface="B Lotus" panose="00000400000000000000" pitchFamily="2" charset="-78"/>
              </a:rPr>
              <a:t>شامل مزایای ملموس و غیر ملموس یک شرکت است ، که یک شرکت برای مشتریان خود و دیگر ذینفعانش فراهم می کند.</a:t>
            </a:r>
          </a:p>
          <a:p>
            <a:pPr marL="342900" indent="-342900" algn="just" rtl="1">
              <a:buFont typeface="Wingdings" panose="05000000000000000000" pitchFamily="2" charset="2"/>
              <a:buChar char="ü"/>
            </a:pPr>
            <a:r>
              <a:rPr lang="fa-IR" sz="2500" dirty="0">
                <a:solidFill>
                  <a:srgbClr val="002060"/>
                </a:solidFill>
                <a:cs typeface="B Lotus" panose="00000400000000000000" pitchFamily="2" charset="-78"/>
              </a:rPr>
              <a:t>اینکه در کجا بازی کنند: </a:t>
            </a:r>
            <a:r>
              <a:rPr lang="fa-IR" sz="2500" dirty="0">
                <a:solidFill>
                  <a:schemeClr val="tx1"/>
                </a:solidFill>
                <a:cs typeface="B Lotus" panose="00000400000000000000" pitchFamily="2" charset="-78"/>
              </a:rPr>
              <a:t>اشاره به بازهای هدف بر حسب مشتریان و نیازهای آن ها دارد .</a:t>
            </a:r>
          </a:p>
          <a:p>
            <a:pPr algn="r" rtl="1"/>
            <a:endParaRPr lang="en-US" dirty="0"/>
          </a:p>
        </p:txBody>
      </p:sp>
    </p:spTree>
    <p:extLst>
      <p:ext uri="{BB962C8B-B14F-4D97-AF65-F5344CB8AC3E}">
        <p14:creationId xmlns:p14="http://schemas.microsoft.com/office/powerpoint/2010/main" val="3629493355"/>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89397" y="573110"/>
            <a:ext cx="8784606" cy="6284890"/>
          </a:xfrm>
        </p:spPr>
        <p:txBody>
          <a:bodyPr/>
          <a:lstStyle/>
          <a:p>
            <a:pPr algn="just" rtl="1"/>
            <a:r>
              <a:rPr lang="fa-IR" sz="2400" b="1" dirty="0">
                <a:solidFill>
                  <a:srgbClr val="002060"/>
                </a:solidFill>
                <a:cs typeface="B Lotus" panose="00000400000000000000" pitchFamily="2" charset="-78"/>
              </a:rPr>
              <a:t>تعریف بازار هدف : </a:t>
            </a:r>
          </a:p>
          <a:p>
            <a:pPr algn="just" rtl="1"/>
            <a:r>
              <a:rPr lang="fa-IR" sz="2400" dirty="0">
                <a:solidFill>
                  <a:schemeClr val="tx1"/>
                </a:solidFill>
                <a:cs typeface="B Lotus" panose="00000400000000000000" pitchFamily="2" charset="-78"/>
              </a:rPr>
              <a:t>1-	مشتریان هدف ما کجا هستند؟</a:t>
            </a:r>
          </a:p>
          <a:p>
            <a:pPr algn="just" rtl="1"/>
            <a:r>
              <a:rPr lang="fa-IR" sz="2400" dirty="0">
                <a:solidFill>
                  <a:schemeClr val="tx1"/>
                </a:solidFill>
                <a:cs typeface="B Lotus" panose="00000400000000000000" pitchFamily="2" charset="-78"/>
              </a:rPr>
              <a:t>2-	چگونگی نحوۀ خرید ؟(مثال : خرید از طریق کانالهای ویژه )</a:t>
            </a:r>
          </a:p>
          <a:p>
            <a:pPr algn="just" rtl="1"/>
            <a:r>
              <a:rPr lang="fa-IR" sz="2400" dirty="0">
                <a:solidFill>
                  <a:schemeClr val="tx1"/>
                </a:solidFill>
                <a:cs typeface="B Lotus" panose="00000400000000000000" pitchFamily="2" charset="-78"/>
              </a:rPr>
              <a:t>3-	مشتریان چه کسانی هستند ؟ (ویژگی جمعیت شناسی)</a:t>
            </a:r>
          </a:p>
          <a:p>
            <a:pPr algn="just" rtl="1"/>
            <a:r>
              <a:rPr lang="fa-IR" sz="2400" dirty="0">
                <a:solidFill>
                  <a:schemeClr val="tx1"/>
                </a:solidFill>
                <a:cs typeface="B Lotus" panose="00000400000000000000" pitchFamily="2" charset="-78"/>
              </a:rPr>
              <a:t>4-	چه زمانی خرید می کنند؟ (در مواقع خاص)</a:t>
            </a:r>
          </a:p>
          <a:p>
            <a:pPr algn="just" rtl="1"/>
            <a:r>
              <a:rPr lang="fa-IR" sz="2400" dirty="0">
                <a:solidFill>
                  <a:schemeClr val="tx1"/>
                </a:solidFill>
                <a:cs typeface="B Lotus" panose="00000400000000000000" pitchFamily="2" charset="-78"/>
              </a:rPr>
              <a:t>5-	چه چیزهایی را می خرند؟ (بر اساس قیمت یا بر اساس ارزش گذاری خدمات خرید می کنند؟ )</a:t>
            </a:r>
          </a:p>
          <a:p>
            <a:pPr algn="just" rtl="1"/>
            <a:r>
              <a:rPr lang="fa-IR" sz="2400" dirty="0">
                <a:solidFill>
                  <a:schemeClr val="tx1"/>
                </a:solidFill>
                <a:cs typeface="B Lotus" panose="00000400000000000000" pitchFamily="2" charset="-78"/>
              </a:rPr>
              <a:t>6-	برای چه کسانی خرید می کنند؟ (برای خودشان، دوستان، خانواده، شرکت و یا مشتریان خود)</a:t>
            </a:r>
          </a:p>
          <a:p>
            <a:pPr marL="342900" indent="-342900" algn="r" rtl="1">
              <a:buFont typeface="Wingdings" panose="05000000000000000000" pitchFamily="2" charset="2"/>
              <a:buChar char="ü"/>
            </a:pPr>
            <a:r>
              <a:rPr lang="fa-IR" sz="2400" dirty="0">
                <a:solidFill>
                  <a:schemeClr val="tx1"/>
                </a:solidFill>
                <a:cs typeface="B Lotus" panose="00000400000000000000" pitchFamily="2" charset="-78"/>
              </a:rPr>
              <a:t>	</a:t>
            </a:r>
            <a:r>
              <a:rPr lang="fa-IR" sz="2400" dirty="0">
                <a:solidFill>
                  <a:srgbClr val="002060"/>
                </a:solidFill>
                <a:cs typeface="B Lotus" panose="00000400000000000000" pitchFamily="2" charset="-78"/>
              </a:rPr>
              <a:t>اینکه چطور برنده شوند؟ </a:t>
            </a:r>
            <a:r>
              <a:rPr lang="fa-IR" sz="2400" dirty="0">
                <a:solidFill>
                  <a:schemeClr val="tx1"/>
                </a:solidFill>
                <a:cs typeface="B Lotus" panose="00000400000000000000" pitchFamily="2" charset="-78"/>
              </a:rPr>
              <a:t>قابلیت ها و خط مشی هایی که برای شرکت مزیت اساسی به نسبت رقبای اصلیش به همراه دارد.</a:t>
            </a:r>
            <a:endParaRPr lang="en-US" sz="2400" dirty="0">
              <a:solidFill>
                <a:schemeClr val="tx1"/>
              </a:solidFill>
              <a:cs typeface="B Lotus" panose="00000400000000000000" pitchFamily="2" charset="-78"/>
            </a:endParaRPr>
          </a:p>
        </p:txBody>
      </p:sp>
    </p:spTree>
    <p:extLst>
      <p:ext uri="{BB962C8B-B14F-4D97-AF65-F5344CB8AC3E}">
        <p14:creationId xmlns:p14="http://schemas.microsoft.com/office/powerpoint/2010/main" val="2735017812"/>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48518" y="257577"/>
            <a:ext cx="4225485" cy="534997"/>
          </a:xfrm>
        </p:spPr>
        <p:txBody>
          <a:bodyPr>
            <a:normAutofit fontScale="90000"/>
          </a:bodyPr>
          <a:lstStyle/>
          <a:p>
            <a:pPr algn="r" rtl="1"/>
            <a:r>
              <a:rPr lang="fa-IR" sz="2800" dirty="0">
                <a:solidFill>
                  <a:srgbClr val="002060"/>
                </a:solidFill>
                <a:cs typeface="B Titr" panose="00000700000000000000" pitchFamily="2" charset="-78"/>
              </a:rPr>
              <a:t>سبک سازمانی و سبک مدیریتی: </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528034" y="1094703"/>
            <a:ext cx="8745969" cy="5203065"/>
          </a:xfrm>
        </p:spPr>
        <p:txBody>
          <a:bodyPr>
            <a:normAutofit fontScale="92500"/>
          </a:bodyPr>
          <a:lstStyle/>
          <a:p>
            <a:pPr algn="just" rtl="1">
              <a:lnSpc>
                <a:spcPct val="150000"/>
              </a:lnSpc>
            </a:pPr>
            <a:r>
              <a:rPr lang="fa-IR" sz="2400" dirty="0">
                <a:solidFill>
                  <a:schemeClr val="tx1"/>
                </a:solidFill>
                <a:cs typeface="B Lotus" panose="00000400000000000000" pitchFamily="2" charset="-78"/>
              </a:rPr>
              <a:t>شرکت هایی که عمدتاً در جهت مدیریت بخش های محصول، سازمان یافته اند اغلب بسیار متمرکز هستند. در مقابل : شرکت هایی که بیشتر با یک ساختار سازمان جغرافیایی به عملیات خود می پردازند به صورت غیر متمرکز مدیریت می شوند.</a:t>
            </a:r>
          </a:p>
          <a:p>
            <a:pPr algn="just" rtl="1">
              <a:lnSpc>
                <a:spcPct val="150000"/>
              </a:lnSpc>
            </a:pPr>
            <a:r>
              <a:rPr lang="fa-IR" sz="2400" dirty="0">
                <a:solidFill>
                  <a:schemeClr val="tx1"/>
                </a:solidFill>
                <a:cs typeface="B Lotus" panose="00000400000000000000" pitchFamily="2" charset="-78"/>
              </a:rPr>
              <a:t>•	حداکثر سازی ارزش بلند مدت به معنای فراموشی اهداف کوتاه مدت نمی باشد. حداکثر سازی ارزش بلند مدت، ارزش اقتصادی ، رشد و سودهی، اهداف بلند مدت و کوتاه مدت و ریسک و پاداش را در کنار هم در نظر می گیرد .</a:t>
            </a:r>
          </a:p>
          <a:p>
            <a:pPr algn="just" rtl="1">
              <a:lnSpc>
                <a:spcPct val="150000"/>
              </a:lnSpc>
            </a:pPr>
            <a:endParaRPr lang="en-US" sz="2400" dirty="0">
              <a:solidFill>
                <a:schemeClr val="tx1"/>
              </a:solidFill>
              <a:cs typeface="B Lotus" panose="00000400000000000000" pitchFamily="2" charset="-78"/>
            </a:endParaRPr>
          </a:p>
        </p:txBody>
      </p:sp>
    </p:spTree>
    <p:extLst>
      <p:ext uri="{BB962C8B-B14F-4D97-AF65-F5344CB8AC3E}">
        <p14:creationId xmlns:p14="http://schemas.microsoft.com/office/powerpoint/2010/main" val="2687088951"/>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40223" y="49994"/>
            <a:ext cx="4302758" cy="599392"/>
          </a:xfrm>
        </p:spPr>
        <p:txBody>
          <a:bodyPr>
            <a:normAutofit fontScale="90000"/>
          </a:bodyPr>
          <a:lstStyle/>
          <a:p>
            <a:pPr algn="r" rtl="1"/>
            <a:r>
              <a:rPr lang="fa-IR" sz="2800" dirty="0">
                <a:solidFill>
                  <a:srgbClr val="002060"/>
                </a:solidFill>
                <a:cs typeface="B Titr" panose="00000700000000000000" pitchFamily="2" charset="-78"/>
              </a:rPr>
              <a:t>تدوین استراتژی : مفاهیم و ابعاد</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265471" y="1150374"/>
            <a:ext cx="9674941" cy="4866968"/>
          </a:xfrm>
        </p:spPr>
        <p:txBody>
          <a:bodyPr>
            <a:normAutofit fontScale="25000" lnSpcReduction="20000"/>
          </a:bodyPr>
          <a:lstStyle/>
          <a:p>
            <a:pPr algn="just" rtl="1"/>
            <a:r>
              <a:rPr lang="fa-IR" sz="9600" dirty="0">
                <a:solidFill>
                  <a:schemeClr val="tx1"/>
                </a:solidFill>
                <a:cs typeface="B Lotus" panose="00000400000000000000" pitchFamily="2" charset="-78"/>
              </a:rPr>
              <a:t>استراتژی ، مدل های کسب و کار و تاکتیک ها </a:t>
            </a:r>
          </a:p>
          <a:p>
            <a:pPr algn="just" rtl="1"/>
            <a:r>
              <a:rPr lang="fa-IR" sz="9600" dirty="0">
                <a:solidFill>
                  <a:schemeClr val="tx1"/>
                </a:solidFill>
                <a:cs typeface="B Lotus" panose="00000400000000000000" pitchFamily="2" charset="-78"/>
              </a:rPr>
              <a:t>هر شرکتی دارای یک مدل کسب و کار است که توسط استراتژی اصلی شرکت تعریف می شود. این مدل شامل موضوعات زیر می باشد:</a:t>
            </a:r>
          </a:p>
          <a:p>
            <a:pPr marL="342900" indent="-342900" algn="just" rtl="1">
              <a:buFont typeface="Wingdings" panose="05000000000000000000" pitchFamily="2" charset="2"/>
              <a:buChar char="ü"/>
            </a:pPr>
            <a:r>
              <a:rPr lang="fa-IR" sz="9600" dirty="0">
                <a:solidFill>
                  <a:schemeClr val="tx1"/>
                </a:solidFill>
                <a:cs typeface="B Lotus" panose="00000400000000000000" pitchFamily="2" charset="-78"/>
              </a:rPr>
              <a:t>	چه ارزشی را به چه کسی و چگونه و با چه قیمتی در بر میگیرد.</a:t>
            </a:r>
          </a:p>
          <a:p>
            <a:pPr algn="just" rtl="1"/>
            <a:endParaRPr lang="fa-IR" sz="9600" dirty="0">
              <a:solidFill>
                <a:schemeClr val="tx1"/>
              </a:solidFill>
              <a:cs typeface="B Lotus" panose="00000400000000000000" pitchFamily="2" charset="-78"/>
            </a:endParaRPr>
          </a:p>
          <a:p>
            <a:pPr algn="just" rtl="1"/>
            <a:r>
              <a:rPr lang="fa-IR" sz="9600" dirty="0">
                <a:solidFill>
                  <a:schemeClr val="tx1"/>
                </a:solidFill>
                <a:cs typeface="B Lotus" panose="00000400000000000000" pitchFamily="2" charset="-78"/>
              </a:rPr>
              <a:t>در شکل اسلاید بعد، چهار جزء مدل کسب وکار توضیح داده شده است.</a:t>
            </a:r>
          </a:p>
          <a:p>
            <a:pPr algn="just" rtl="1"/>
            <a:r>
              <a:rPr lang="fa-IR" sz="9600" dirty="0">
                <a:solidFill>
                  <a:schemeClr val="tx1"/>
                </a:solidFill>
                <a:cs typeface="B Lotus" panose="00000400000000000000" pitchFamily="2" charset="-78"/>
              </a:rPr>
              <a:t>این مدل به همراه رشد شرکت برای برتری دربازار اصلی شرکت،تکامل می یابدونشان دهنده </a:t>
            </a:r>
          </a:p>
          <a:p>
            <a:pPr algn="just" rtl="1"/>
            <a:r>
              <a:rPr lang="fa-IR" sz="9600" dirty="0">
                <a:solidFill>
                  <a:schemeClr val="tx1"/>
                </a:solidFill>
                <a:cs typeface="B Lotus" panose="00000400000000000000" pitchFamily="2" charset="-78"/>
              </a:rPr>
              <a:t>انتخاب های کلیدی شرکت می باشدوشامل موضوعاتی ازقبیل :چه ارزشی را به چه کسی </a:t>
            </a:r>
          </a:p>
          <a:p>
            <a:pPr algn="just" rtl="1"/>
            <a:r>
              <a:rPr lang="fa-IR" sz="9600" dirty="0">
                <a:solidFill>
                  <a:schemeClr val="tx1"/>
                </a:solidFill>
                <a:cs typeface="B Lotus" panose="00000400000000000000" pitchFamily="2" charset="-78"/>
              </a:rPr>
              <a:t>وچگونه وبا چه قیمتی دربرمی گیرد.</a:t>
            </a:r>
          </a:p>
          <a:p>
            <a:pPr algn="just" rtl="1"/>
            <a:endParaRPr lang="fa-IR" sz="9600" dirty="0">
              <a:solidFill>
                <a:schemeClr val="tx1"/>
              </a:solidFill>
              <a:cs typeface="B Lotus" panose="00000400000000000000" pitchFamily="2" charset="-78"/>
            </a:endParaRPr>
          </a:p>
          <a:p>
            <a:pPr algn="just" rtl="1"/>
            <a:endParaRPr lang="fa-IR" dirty="0">
              <a:solidFill>
                <a:schemeClr val="tx1"/>
              </a:solidFill>
              <a:cs typeface="B Lotus" panose="00000400000000000000" pitchFamily="2" charset="-78"/>
            </a:endParaRPr>
          </a:p>
          <a:p>
            <a:pPr algn="just" rtl="1"/>
            <a:endParaRPr lang="fa-IR" dirty="0">
              <a:solidFill>
                <a:schemeClr val="tx1"/>
              </a:solidFill>
              <a:cs typeface="B Lotus" panose="00000400000000000000" pitchFamily="2" charset="-78"/>
            </a:endParaRPr>
          </a:p>
          <a:p>
            <a:pPr algn="just" rtl="1"/>
            <a:endParaRPr lang="fa-IR" dirty="0">
              <a:solidFill>
                <a:schemeClr val="tx1"/>
              </a:solidFill>
              <a:cs typeface="B Lotus" panose="00000400000000000000" pitchFamily="2" charset="-78"/>
            </a:endParaRPr>
          </a:p>
          <a:p>
            <a:pPr algn="just" rtl="1"/>
            <a:endParaRPr lang="fa-IR" dirty="0">
              <a:solidFill>
                <a:schemeClr val="tx1"/>
              </a:solidFill>
              <a:cs typeface="B Lotus" panose="00000400000000000000" pitchFamily="2" charset="-78"/>
            </a:endParaRPr>
          </a:p>
          <a:p>
            <a:pPr algn="just" rtl="1"/>
            <a:endParaRPr lang="fa-IR" dirty="0">
              <a:solidFill>
                <a:schemeClr val="tx1"/>
              </a:solidFill>
              <a:cs typeface="B Lotus" panose="00000400000000000000" pitchFamily="2" charset="-78"/>
            </a:endParaRPr>
          </a:p>
          <a:p>
            <a:pPr algn="just" rtl="1"/>
            <a:endParaRPr lang="fa-IR" dirty="0">
              <a:solidFill>
                <a:schemeClr val="tx1"/>
              </a:solidFill>
              <a:cs typeface="B Lotus" panose="00000400000000000000" pitchFamily="2" charset="-78"/>
            </a:endParaRPr>
          </a:p>
          <a:p>
            <a:pPr algn="just" rtl="1"/>
            <a:r>
              <a:rPr lang="fa-IR" dirty="0">
                <a:solidFill>
                  <a:schemeClr val="tx1"/>
                </a:solidFill>
                <a:cs typeface="B Lotus" panose="00000400000000000000" pitchFamily="2" charset="-78"/>
              </a:rPr>
              <a:t>                                                       </a:t>
            </a:r>
          </a:p>
          <a:p>
            <a:pPr algn="just" rtl="1"/>
            <a:r>
              <a:rPr lang="fa-IR" dirty="0">
                <a:solidFill>
                  <a:schemeClr val="tx1"/>
                </a:solidFill>
                <a:cs typeface="B Lotus" panose="00000400000000000000" pitchFamily="2" charset="-78"/>
              </a:rPr>
              <a:t>                                                                   </a:t>
            </a:r>
            <a:endParaRPr lang="en-US" dirty="0">
              <a:solidFill>
                <a:schemeClr val="tx1"/>
              </a:solidFill>
              <a:cs typeface="B Lotus" panose="00000400000000000000" pitchFamily="2" charset="-78"/>
            </a:endParaRPr>
          </a:p>
          <a:p>
            <a:pPr algn="just" rtl="1"/>
            <a:endParaRPr lang="en-US" dirty="0">
              <a:solidFill>
                <a:schemeClr val="tx1"/>
              </a:solidFill>
              <a:cs typeface="B Lotus" panose="00000400000000000000" pitchFamily="2" charset="-78"/>
            </a:endParaRPr>
          </a:p>
          <a:p>
            <a:pPr algn="just" rtl="1"/>
            <a:endParaRPr lang="en-US" dirty="0">
              <a:solidFill>
                <a:schemeClr val="tx1"/>
              </a:solidFill>
              <a:cs typeface="B Lotus" panose="00000400000000000000" pitchFamily="2" charset="-78"/>
            </a:endParaRPr>
          </a:p>
          <a:p>
            <a:pPr algn="just" rtl="1"/>
            <a:endParaRPr lang="en-US" dirty="0">
              <a:solidFill>
                <a:schemeClr val="tx1"/>
              </a:solidFill>
              <a:cs typeface="B Lotus" panose="00000400000000000000" pitchFamily="2" charset="-78"/>
            </a:endParaRPr>
          </a:p>
          <a:p>
            <a:pPr algn="just" rtl="1"/>
            <a:endParaRPr lang="en-US" dirty="0">
              <a:solidFill>
                <a:schemeClr val="tx1"/>
              </a:solidFill>
              <a:cs typeface="B Lotus" panose="00000400000000000000" pitchFamily="2" charset="-78"/>
            </a:endParaRPr>
          </a:p>
          <a:p>
            <a:pPr algn="just" rtl="1"/>
            <a:endParaRPr lang="en-US" dirty="0">
              <a:solidFill>
                <a:schemeClr val="tx1"/>
              </a:solidFill>
              <a:cs typeface="B Lotus" panose="00000400000000000000" pitchFamily="2" charset="-78"/>
            </a:endParaRPr>
          </a:p>
          <a:p>
            <a:pPr algn="just" rtl="1"/>
            <a:r>
              <a:rPr lang="en-US" sz="3300" dirty="0">
                <a:solidFill>
                  <a:schemeClr val="tx1"/>
                </a:solidFill>
                <a:cs typeface="B Lotus" panose="00000400000000000000" pitchFamily="2" charset="-78"/>
              </a:rPr>
              <a:t>                                                                     </a:t>
            </a:r>
            <a:r>
              <a:rPr lang="fa-IR" sz="3300" dirty="0">
                <a:solidFill>
                  <a:schemeClr val="tx1"/>
                </a:solidFill>
                <a:cs typeface="B Lotus" panose="00000400000000000000" pitchFamily="2" charset="-78"/>
              </a:rPr>
              <a:t>  </a:t>
            </a:r>
          </a:p>
          <a:p>
            <a:pPr algn="just" rtl="1"/>
            <a:endParaRPr lang="fa-IR" sz="3300" dirty="0">
              <a:solidFill>
                <a:schemeClr val="tx1"/>
              </a:solidFill>
              <a:cs typeface="B Lotus" panose="00000400000000000000" pitchFamily="2" charset="-78"/>
            </a:endParaRPr>
          </a:p>
          <a:p>
            <a:pPr algn="just" rtl="1"/>
            <a:r>
              <a:rPr lang="fa-IR" sz="3300" dirty="0">
                <a:solidFill>
                  <a:schemeClr val="tx1"/>
                </a:solidFill>
                <a:cs typeface="B Lotus" panose="00000400000000000000" pitchFamily="2" charset="-78"/>
              </a:rPr>
              <a:t>                                                                               </a:t>
            </a:r>
          </a:p>
          <a:p>
            <a:pPr algn="just" rtl="1"/>
            <a:endParaRPr lang="fa-IR" sz="3300" dirty="0">
              <a:solidFill>
                <a:schemeClr val="tx1"/>
              </a:solidFill>
              <a:cs typeface="B Lotus" panose="00000400000000000000" pitchFamily="2" charset="-78"/>
            </a:endParaRPr>
          </a:p>
          <a:p>
            <a:pPr algn="just" rtl="1"/>
            <a:endParaRPr lang="fa-IR" sz="3300" dirty="0">
              <a:solidFill>
                <a:schemeClr val="tx1"/>
              </a:solidFill>
              <a:cs typeface="B Lotus" panose="00000400000000000000" pitchFamily="2" charset="-78"/>
            </a:endParaRPr>
          </a:p>
          <a:p>
            <a:pPr algn="just" rtl="1"/>
            <a:r>
              <a:rPr lang="fa-IR" sz="3300" dirty="0">
                <a:solidFill>
                  <a:schemeClr val="tx1"/>
                </a:solidFill>
                <a:cs typeface="B Lotus" panose="00000400000000000000" pitchFamily="2" charset="-78"/>
              </a:rPr>
              <a:t>                                                                                                                      </a:t>
            </a:r>
            <a:endParaRPr lang="en-US" dirty="0"/>
          </a:p>
        </p:txBody>
      </p:sp>
      <p:sp>
        <p:nvSpPr>
          <p:cNvPr id="7" name="Rectangle 5"/>
          <p:cNvSpPr>
            <a:spLocks noChangeArrowheads="1"/>
          </p:cNvSpPr>
          <p:nvPr/>
        </p:nvSpPr>
        <p:spPr bwMode="auto">
          <a:xfrm>
            <a:off x="0" y="-20606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p>
        </p:txBody>
      </p:sp>
      <p:sp>
        <p:nvSpPr>
          <p:cNvPr id="9" name="Rectangle 6"/>
          <p:cNvSpPr>
            <a:spLocks noChangeArrowheads="1"/>
          </p:cNvSpPr>
          <p:nvPr/>
        </p:nvSpPr>
        <p:spPr bwMode="auto">
          <a:xfrm>
            <a:off x="0" y="250856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p>
        </p:txBody>
      </p:sp>
    </p:spTree>
    <p:extLst>
      <p:ext uri="{BB962C8B-B14F-4D97-AF65-F5344CB8AC3E}">
        <p14:creationId xmlns:p14="http://schemas.microsoft.com/office/powerpoint/2010/main" val="2982542606"/>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231508"/>
            <a:ext cx="10267349" cy="6061588"/>
          </a:xfrm>
          <a:prstGeom prst="rect">
            <a:avLst/>
          </a:prstGeom>
        </p:spPr>
      </p:pic>
      <p:sp>
        <p:nvSpPr>
          <p:cNvPr id="6" name="Rectangle 5"/>
          <p:cNvSpPr/>
          <p:nvPr/>
        </p:nvSpPr>
        <p:spPr>
          <a:xfrm>
            <a:off x="3254477" y="5831431"/>
            <a:ext cx="6096000" cy="923330"/>
          </a:xfrm>
          <a:prstGeom prst="rect">
            <a:avLst/>
          </a:prstGeom>
        </p:spPr>
        <p:txBody>
          <a:bodyPr>
            <a:spAutoFit/>
          </a:bodyPr>
          <a:lstStyle/>
          <a:p>
            <a:endParaRPr lang="fa-IR" dirty="0"/>
          </a:p>
          <a:p>
            <a:r>
              <a:rPr lang="fa-IR" dirty="0"/>
              <a:t>                                                                                                                      شکل 1-4 چهار جزء مدل کسب و کار</a:t>
            </a:r>
          </a:p>
        </p:txBody>
      </p:sp>
    </p:spTree>
    <p:extLst>
      <p:ext uri="{BB962C8B-B14F-4D97-AF65-F5344CB8AC3E}">
        <p14:creationId xmlns:p14="http://schemas.microsoft.com/office/powerpoint/2010/main" val="31541597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56823" y="386365"/>
            <a:ext cx="8564450" cy="5975797"/>
          </a:xfrm>
        </p:spPr>
        <p:txBody>
          <a:bodyPr>
            <a:normAutofit fontScale="85000" lnSpcReduction="10000"/>
          </a:bodyPr>
          <a:lstStyle/>
          <a:p>
            <a:pPr algn="just" rtl="1">
              <a:lnSpc>
                <a:spcPct val="150000"/>
              </a:lnSpc>
            </a:pPr>
            <a:r>
              <a:rPr lang="fa-IR" b="1" dirty="0">
                <a:solidFill>
                  <a:srgbClr val="002060"/>
                </a:solidFill>
                <a:cs typeface="B Lotus" panose="00000400000000000000" pitchFamily="2" charset="-78"/>
              </a:rPr>
              <a:t>1-</a:t>
            </a:r>
            <a:r>
              <a:rPr lang="fa-IR" dirty="0">
                <a:solidFill>
                  <a:srgbClr val="002060"/>
                </a:solidFill>
                <a:cs typeface="B Lotus" panose="00000400000000000000" pitchFamily="2" charset="-78"/>
              </a:rPr>
              <a:t> </a:t>
            </a:r>
            <a:r>
              <a:rPr lang="fa-IR" b="1" dirty="0">
                <a:solidFill>
                  <a:srgbClr val="002060"/>
                </a:solidFill>
                <a:cs typeface="B Lotus" panose="00000400000000000000" pitchFamily="2" charset="-78"/>
              </a:rPr>
              <a:t>مشارکت در بازار </a:t>
            </a:r>
            <a:r>
              <a:rPr lang="fa-IR" dirty="0">
                <a:solidFill>
                  <a:srgbClr val="002060"/>
                </a:solidFill>
                <a:cs typeface="B Lotus" panose="00000400000000000000" pitchFamily="2" charset="-78"/>
              </a:rPr>
              <a:t>: </a:t>
            </a:r>
            <a:r>
              <a:rPr lang="fa-IR" dirty="0">
                <a:solidFill>
                  <a:schemeClr val="tx1"/>
                </a:solidFill>
                <a:cs typeface="B Lotus" panose="00000400000000000000" pitchFamily="2" charset="-78"/>
              </a:rPr>
              <a:t>در آن توصیف می کنیم که مشتریان ما  چه کسانی هستند ، چگونه باید به آنها دسترسی داشته باشیم و چطور می توانیم با آنها رابطه برقرار کنیم . این بعد شامل 3 عنصر می باشد  و نشان می دهد که یک شرکت کدام بازار یا بخش بارار را انتخاب می کند تا در داخل یا خارج از کشور به آن خدمت رسانی کند و اینکه شرکت از چه شیوه هایی برای توزیع محصولات خود استفاده می کند. (جهت دسترسی به مشتریان) و در نهایت شرکت چگونه گزارۀ ارزشی خود را برای مشتریان هدفش تبلیع می کند و ترویج می دهد.</a:t>
            </a:r>
            <a:endParaRPr lang="en-US" dirty="0">
              <a:solidFill>
                <a:schemeClr val="tx1"/>
              </a:solidFill>
              <a:cs typeface="B Lotus" panose="00000400000000000000" pitchFamily="2" charset="-78"/>
            </a:endParaRPr>
          </a:p>
          <a:p>
            <a:pPr algn="just" rtl="1">
              <a:lnSpc>
                <a:spcPct val="150000"/>
              </a:lnSpc>
            </a:pPr>
            <a:endParaRPr lang="en-US" dirty="0">
              <a:solidFill>
                <a:schemeClr val="tx1"/>
              </a:solidFill>
              <a:cs typeface="B Lotus" panose="00000400000000000000" pitchFamily="2" charset="-78"/>
            </a:endParaRPr>
          </a:p>
          <a:p>
            <a:pPr algn="just" rtl="1">
              <a:lnSpc>
                <a:spcPct val="150000"/>
              </a:lnSpc>
            </a:pPr>
            <a:r>
              <a:rPr lang="fa-IR" b="1" dirty="0">
                <a:solidFill>
                  <a:srgbClr val="002060"/>
                </a:solidFill>
                <a:cs typeface="B Lotus" panose="00000400000000000000" pitchFamily="2" charset="-78"/>
              </a:rPr>
              <a:t>2-</a:t>
            </a:r>
            <a:r>
              <a:rPr lang="fa-IR" dirty="0">
                <a:solidFill>
                  <a:srgbClr val="002060"/>
                </a:solidFill>
                <a:cs typeface="B Lotus" panose="00000400000000000000" pitchFamily="2" charset="-78"/>
              </a:rPr>
              <a:t> </a:t>
            </a:r>
            <a:r>
              <a:rPr lang="fa-IR" b="1" dirty="0">
                <a:solidFill>
                  <a:srgbClr val="002060"/>
                </a:solidFill>
                <a:cs typeface="B Lotus" panose="00000400000000000000" pitchFamily="2" charset="-78"/>
              </a:rPr>
              <a:t>پیشنهاد و ارزش </a:t>
            </a:r>
            <a:r>
              <a:rPr lang="fa-IR" dirty="0">
                <a:solidFill>
                  <a:srgbClr val="002060"/>
                </a:solidFill>
                <a:cs typeface="B Lotus" panose="00000400000000000000" pitchFamily="2" charset="-78"/>
              </a:rPr>
              <a:t>: </a:t>
            </a:r>
            <a:r>
              <a:rPr lang="fa-IR" dirty="0">
                <a:solidFill>
                  <a:schemeClr val="tx1"/>
                </a:solidFill>
                <a:cs typeface="B Lotus" panose="00000400000000000000" pitchFamily="2" charset="-78"/>
              </a:rPr>
              <a:t>یک شرکت چه چیزی را به مشتریانش پیشنهاد می دهد. شامل هستۀ مدل کسب و کار می باشد و هر چیزی که به مشتریانش در بازار یا بخش خاص از بازار ارائه می کند را در بر می گیرد. این مسأله نه تنها محصولات و خدمات شرکت را در بر می گیرد ، بلکه نحوۀ تمایز شرکت از رقبایش را نیز شامل می شود . </a:t>
            </a:r>
            <a:endParaRPr lang="en-US" dirty="0">
              <a:solidFill>
                <a:schemeClr val="tx1"/>
              </a:solidFill>
              <a:cs typeface="B Lotus" panose="00000400000000000000" pitchFamily="2" charset="-78"/>
            </a:endParaRPr>
          </a:p>
        </p:txBody>
      </p:sp>
    </p:spTree>
    <p:extLst>
      <p:ext uri="{BB962C8B-B14F-4D97-AF65-F5344CB8AC3E}">
        <p14:creationId xmlns:p14="http://schemas.microsoft.com/office/powerpoint/2010/main" val="2635897443"/>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5308" y="695458"/>
            <a:ext cx="8693238" cy="5734839"/>
          </a:xfrm>
        </p:spPr>
        <p:txBody>
          <a:bodyPr/>
          <a:lstStyle/>
          <a:p>
            <a:pPr algn="just" rtl="1">
              <a:lnSpc>
                <a:spcPct val="150000"/>
              </a:lnSpc>
            </a:pPr>
            <a:r>
              <a:rPr lang="fa-IR" b="1" dirty="0">
                <a:solidFill>
                  <a:srgbClr val="002060"/>
                </a:solidFill>
                <a:cs typeface="B Lotus" panose="00000400000000000000" pitchFamily="2" charset="-78"/>
              </a:rPr>
              <a:t>3ـ زیر ساخت زنجیرۀ ارزش : </a:t>
            </a:r>
            <a:r>
              <a:rPr lang="fa-IR" dirty="0">
                <a:solidFill>
                  <a:schemeClr val="tx1"/>
                </a:solidFill>
                <a:cs typeface="B Lotus" panose="00000400000000000000" pitchFamily="2" charset="-78"/>
              </a:rPr>
              <a:t>با کدام منابع ، فعالیت ها و الگوهای پیشنهاد خود را خلق می کند.</a:t>
            </a:r>
          </a:p>
          <a:p>
            <a:pPr algn="just" rtl="1">
              <a:lnSpc>
                <a:spcPct val="150000"/>
              </a:lnSpc>
            </a:pPr>
            <a:r>
              <a:rPr lang="fa-IR" b="1" dirty="0">
                <a:solidFill>
                  <a:srgbClr val="002060"/>
                </a:solidFill>
                <a:cs typeface="B Lotus" panose="00000400000000000000" pitchFamily="2" charset="-78"/>
              </a:rPr>
              <a:t>4ـ مدل مدیریتی : </a:t>
            </a:r>
          </a:p>
          <a:p>
            <a:pPr marL="342900" indent="-342900" algn="just" rtl="1">
              <a:lnSpc>
                <a:spcPct val="150000"/>
              </a:lnSpc>
              <a:buFont typeface="Wingdings" panose="05000000000000000000" pitchFamily="2" charset="2"/>
              <a:buChar char="ü"/>
            </a:pPr>
            <a:r>
              <a:rPr lang="en-US" dirty="0">
                <a:solidFill>
                  <a:schemeClr val="tx1"/>
                </a:solidFill>
                <a:cs typeface="B Lotus" panose="00000400000000000000" pitchFamily="2" charset="-78"/>
              </a:rPr>
              <a:t> </a:t>
            </a:r>
            <a:r>
              <a:rPr lang="fa-IR" dirty="0">
                <a:solidFill>
                  <a:schemeClr val="tx1"/>
                </a:solidFill>
                <a:cs typeface="B Lotus" panose="00000400000000000000" pitchFamily="2" charset="-78"/>
              </a:rPr>
              <a:t>نهایتاً عملیات خود را چگونه سازمان دهی و مدیریت می کند .</a:t>
            </a:r>
          </a:p>
          <a:p>
            <a:pPr marL="342900" indent="-342900" algn="just" rtl="1">
              <a:lnSpc>
                <a:spcPct val="150000"/>
              </a:lnSpc>
              <a:buFont typeface="Wingdings" panose="05000000000000000000" pitchFamily="2" charset="2"/>
              <a:buChar char="ü"/>
            </a:pPr>
            <a:r>
              <a:rPr lang="en-US" dirty="0">
                <a:solidFill>
                  <a:schemeClr val="tx1"/>
                </a:solidFill>
                <a:cs typeface="B Lotus" panose="00000400000000000000" pitchFamily="2" charset="-78"/>
              </a:rPr>
              <a:t> </a:t>
            </a:r>
            <a:r>
              <a:rPr lang="fa-IR" dirty="0">
                <a:solidFill>
                  <a:schemeClr val="tx1"/>
                </a:solidFill>
                <a:cs typeface="B Lotus" panose="00000400000000000000" pitchFamily="2" charset="-78"/>
              </a:rPr>
              <a:t>خلاصه ای از انتخاب های شرکت در ارتباط با ساختار سازمانی، ساختار مالی و خط مشی های مدیریتی مناسب می باشد. در شرکت هایی که حول مدیریت بخش های محصول سازمان دهی شده اند، اغلب به صورت متمرکز اداره می شوند .ودرعوض شرکت هایی که دارای ساختار سازمان جغرافیایی هستند معمولا به صورت غیر متمرکز مدیریت می شوند.</a:t>
            </a:r>
          </a:p>
          <a:p>
            <a:pPr algn="just" rtl="1"/>
            <a:endParaRPr lang="en-US" dirty="0">
              <a:cs typeface="B Lotus" panose="00000400000000000000" pitchFamily="2" charset="-78"/>
            </a:endParaRPr>
          </a:p>
        </p:txBody>
      </p:sp>
    </p:spTree>
    <p:extLst>
      <p:ext uri="{BB962C8B-B14F-4D97-AF65-F5344CB8AC3E}">
        <p14:creationId xmlns:p14="http://schemas.microsoft.com/office/powerpoint/2010/main" val="1760326405"/>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2451" y="141667"/>
            <a:ext cx="5281552" cy="599392"/>
          </a:xfrm>
        </p:spPr>
        <p:txBody>
          <a:bodyPr>
            <a:normAutofit fontScale="90000"/>
          </a:bodyPr>
          <a:lstStyle/>
          <a:p>
            <a:pPr algn="just" rtl="1"/>
            <a:r>
              <a:rPr lang="fa-IR" sz="2800" dirty="0">
                <a:solidFill>
                  <a:srgbClr val="002060"/>
                </a:solidFill>
                <a:cs typeface="B Titr" panose="00000700000000000000" pitchFamily="2" charset="-78"/>
              </a:rPr>
              <a:t>شکل های مختلف مدل های کسب و کار : </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643944" y="978794"/>
            <a:ext cx="8630059" cy="5576552"/>
          </a:xfrm>
        </p:spPr>
        <p:txBody>
          <a:bodyPr>
            <a:normAutofit fontScale="92500" lnSpcReduction="10000"/>
          </a:bodyPr>
          <a:lstStyle/>
          <a:p>
            <a:pPr algn="just" rtl="1"/>
            <a:r>
              <a:rPr lang="fa-IR" sz="2400" dirty="0">
                <a:solidFill>
                  <a:schemeClr val="tx1"/>
                </a:solidFill>
                <a:cs typeface="B Lotus" panose="00000400000000000000" pitchFamily="2" charset="-78"/>
              </a:rPr>
              <a:t>مدل های کسب و کار می توانند شکل های بسیاری به خود بگیرند.</a:t>
            </a:r>
          </a:p>
          <a:p>
            <a:pPr algn="just" rtl="1"/>
            <a:r>
              <a:rPr lang="fa-IR" sz="2400" dirty="0">
                <a:solidFill>
                  <a:schemeClr val="tx1"/>
                </a:solidFill>
                <a:cs typeface="B Lotus" panose="00000400000000000000" pitchFamily="2" charset="-78"/>
              </a:rPr>
              <a:t>یک مدل مشهور: (مدل خود تراش و تیغۀ خود تراش)-قیمت گذاری بالا برای تیغۀ خود تراش و قیمت گذاری ارزان برای خود تراش    </a:t>
            </a:r>
          </a:p>
          <a:p>
            <a:pPr algn="just" rtl="1"/>
            <a:r>
              <a:rPr lang="fa-IR" sz="2400" dirty="0">
                <a:solidFill>
                  <a:schemeClr val="tx1"/>
                </a:solidFill>
                <a:cs typeface="B Lotus" panose="00000400000000000000" pitchFamily="2" charset="-78"/>
              </a:rPr>
              <a:t>(مثال اسپانسرهای پوشاک وزشی) :جزء کلیدی مدل های کسب و کار به حساب می آیند. (مثال  نایک، آدیداس و دیگر برندهای فوتبال و کلوپ های وزشی)و در ازاء فراهم کردن بسته حمایتی :حق امتیاز جریان فروش محصولات را بدست می آورند.</a:t>
            </a:r>
          </a:p>
          <a:p>
            <a:pPr algn="just" rtl="1"/>
            <a:r>
              <a:rPr lang="fa-IR" sz="2400" dirty="0">
                <a:solidFill>
                  <a:schemeClr val="tx1"/>
                </a:solidFill>
                <a:cs typeface="B Lotus" panose="00000400000000000000" pitchFamily="2" charset="-78"/>
              </a:rPr>
              <a:t>درهر یک از این صنایع مدل های کسب و کار متفاوتی وجود دارد که در مقابل یکدیگر در حال رقابت هستند.</a:t>
            </a:r>
          </a:p>
          <a:p>
            <a:pPr marL="342900" indent="-342900" algn="just" rtl="1">
              <a:buFont typeface="Wingdings" panose="05000000000000000000" pitchFamily="2" charset="2"/>
              <a:buChar char="ü"/>
            </a:pPr>
            <a:r>
              <a:rPr lang="fa-IR" sz="2400" dirty="0">
                <a:solidFill>
                  <a:schemeClr val="tx1"/>
                </a:solidFill>
                <a:cs typeface="B Lotus" panose="00000400000000000000" pitchFamily="2" charset="-78"/>
              </a:rPr>
              <a:t>با توجه به مطالب گفته شده ، یک استراژی خوب و مناسب طیف گسترده ای از تغییرات در محیط رقابتی را پیش بینی می کند. بنابراین یک مدل کسب و کار کلی تر از یک استراتژی خاص کسب و کار است</a:t>
            </a:r>
            <a:r>
              <a:rPr lang="fa-IR" dirty="0">
                <a:solidFill>
                  <a:schemeClr val="tx1"/>
                </a:solidFill>
                <a:cs typeface="B Lotus" panose="00000400000000000000" pitchFamily="2" charset="-78"/>
              </a:rPr>
              <a:t>. </a:t>
            </a:r>
          </a:p>
          <a:p>
            <a:pPr algn="just" rtl="1"/>
            <a:endParaRPr lang="fa-IR" dirty="0">
              <a:solidFill>
                <a:schemeClr val="tx1"/>
              </a:solidFill>
              <a:cs typeface="B Lotus" panose="00000400000000000000" pitchFamily="2" charset="-78"/>
            </a:endParaRPr>
          </a:p>
          <a:p>
            <a:pPr algn="r" rtl="1"/>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93705" y="141667"/>
            <a:ext cx="2433403" cy="3815736"/>
          </a:xfrm>
          <a:prstGeom prst="rect">
            <a:avLst/>
          </a:prstGeom>
        </p:spPr>
      </p:pic>
    </p:spTree>
    <p:extLst>
      <p:ext uri="{BB962C8B-B14F-4D97-AF65-F5344CB8AC3E}">
        <p14:creationId xmlns:p14="http://schemas.microsoft.com/office/powerpoint/2010/main" val="3423980723"/>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01284" y="250614"/>
            <a:ext cx="3117902" cy="650907"/>
          </a:xfrm>
        </p:spPr>
        <p:txBody>
          <a:bodyPr>
            <a:normAutofit fontScale="90000"/>
          </a:bodyPr>
          <a:lstStyle/>
          <a:p>
            <a:pPr algn="r" rtl="1"/>
            <a:r>
              <a:rPr lang="fa-IR" sz="2800" dirty="0">
                <a:solidFill>
                  <a:srgbClr val="002060"/>
                </a:solidFill>
                <a:cs typeface="B Titr" panose="00000700000000000000" pitchFamily="2" charset="-78"/>
              </a:rPr>
              <a:t>استراتژی و تاکتیک : </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117987" y="901521"/>
            <a:ext cx="9601199" cy="5720505"/>
          </a:xfrm>
        </p:spPr>
        <p:txBody>
          <a:bodyPr>
            <a:normAutofit fontScale="85000" lnSpcReduction="20000"/>
          </a:bodyPr>
          <a:lstStyle/>
          <a:p>
            <a:pPr algn="just" rtl="1">
              <a:lnSpc>
                <a:spcPct val="150000"/>
              </a:lnSpc>
            </a:pPr>
            <a:r>
              <a:rPr lang="fa-IR" sz="2400" dirty="0">
                <a:solidFill>
                  <a:schemeClr val="tx1"/>
                </a:solidFill>
                <a:cs typeface="B Lotus" panose="00000400000000000000" pitchFamily="2" charset="-78"/>
              </a:rPr>
              <a:t>استراتژی تصمیمات کلی در زمینۀ اختصاص دادن منابع موسسه برای تحقق اهداف موسسه است، در حالی که </a:t>
            </a:r>
            <a:r>
              <a:rPr lang="fa-IR" sz="2400" u="sng" dirty="0">
                <a:solidFill>
                  <a:schemeClr val="tx1"/>
                </a:solidFill>
                <a:cs typeface="B Lotus" panose="00000400000000000000" pitchFamily="2" charset="-78"/>
              </a:rPr>
              <a:t>تاکتیک</a:t>
            </a:r>
            <a:r>
              <a:rPr lang="fa-IR" sz="2400" dirty="0">
                <a:solidFill>
                  <a:schemeClr val="tx1"/>
                </a:solidFill>
                <a:cs typeface="B Lotus" panose="00000400000000000000" pitchFamily="2" charset="-78"/>
              </a:rPr>
              <a:t> در رابطه با به حرکت درآوردن این منابع یعنی به اجراء گذاشتن آنها است.به عبارت ساده ترتاکتیک:مسیری است که باید طی شود تا به مقصد برسیم.</a:t>
            </a:r>
          </a:p>
          <a:p>
            <a:pPr algn="just" rtl="1">
              <a:lnSpc>
                <a:spcPct val="150000"/>
              </a:lnSpc>
            </a:pPr>
            <a:r>
              <a:rPr lang="fa-IR" sz="2400" dirty="0">
                <a:solidFill>
                  <a:schemeClr val="tx1"/>
                </a:solidFill>
                <a:cs typeface="B Lotus" panose="00000400000000000000" pitchFamily="2" charset="-78"/>
              </a:rPr>
              <a:t>هردوی آنها (استراتژی و تاکتیک ) :برای رقابتی بودن ضروری هستند.اماتاکتیکها انجام بهتراموربه نسبت رقبا راهدف گرفته اند،درحالی که استراتژی برانجام امور به صورتی متفاوت متمرکز است.</a:t>
            </a:r>
          </a:p>
          <a:p>
            <a:pPr algn="just" rtl="1">
              <a:lnSpc>
                <a:spcPct val="150000"/>
              </a:lnSpc>
            </a:pPr>
            <a:r>
              <a:rPr lang="fa-IR" b="1" dirty="0">
                <a:solidFill>
                  <a:srgbClr val="5F2987"/>
                </a:solidFill>
                <a:cs typeface="B Lotus" panose="00000400000000000000" pitchFamily="2" charset="-78"/>
              </a:rPr>
              <a:t>در نتیجه می توان گفت : </a:t>
            </a:r>
            <a:r>
              <a:rPr lang="fa-IR" dirty="0">
                <a:solidFill>
                  <a:schemeClr val="tx1"/>
                </a:solidFill>
                <a:cs typeface="B Lotus" panose="00000400000000000000" pitchFamily="2" charset="-78"/>
              </a:rPr>
              <a:t>تاکتیک ها از اندیشه و اجراهای خیلی ویژه و کوتاه مدت تر شکل می گیرد که از جمله آن ها می توان به تصمیماتی اشاره کرد که نه تمامی سازمان، بلکه در برگیرندۀ قسمت هایی از آن است که بیشتر مبتنی بر طرح های متکی بر تجزیه و تحلیل های درون سازمانی و یک واسطۀ کمکی در تحقق پذیری استراتژی است.</a:t>
            </a:r>
          </a:p>
          <a:p>
            <a:pPr algn="just" rtl="1">
              <a:lnSpc>
                <a:spcPct val="150000"/>
              </a:lnSpc>
            </a:pPr>
            <a:r>
              <a:rPr lang="fa-IR" sz="1600" dirty="0">
                <a:solidFill>
                  <a:schemeClr val="tx1"/>
                </a:solidFill>
                <a:cs typeface="B Lotus" panose="00000400000000000000" pitchFamily="2" charset="-78"/>
              </a:rPr>
              <a:t> منبع : </a:t>
            </a:r>
            <a:r>
              <a:rPr lang="en-US" sz="1600" dirty="0">
                <a:solidFill>
                  <a:schemeClr val="tx1"/>
                </a:solidFill>
                <a:cs typeface="B Lotus" panose="00000400000000000000" pitchFamily="2" charset="-78"/>
              </a:rPr>
              <a:t>modiran.ir)</a:t>
            </a:r>
            <a:r>
              <a:rPr lang="fa-IR" sz="1600" dirty="0">
                <a:solidFill>
                  <a:schemeClr val="tx1"/>
                </a:solidFill>
                <a:cs typeface="B Lotus" panose="00000400000000000000" pitchFamily="2" charset="-78"/>
              </a:rPr>
              <a:t> </a:t>
            </a:r>
            <a:r>
              <a:rPr lang="en-US" sz="1600" dirty="0">
                <a:solidFill>
                  <a:schemeClr val="tx1"/>
                </a:solidFill>
                <a:cs typeface="B Lotus" panose="00000400000000000000" pitchFamily="2" charset="-78"/>
              </a:rPr>
              <a:t>(</a:t>
            </a:r>
            <a:endParaRPr lang="fa-IR" sz="1600" dirty="0">
              <a:solidFill>
                <a:schemeClr val="tx1"/>
              </a:solidFill>
              <a:cs typeface="B Lotus" panose="00000400000000000000" pitchFamily="2" charset="-78"/>
            </a:endParaRPr>
          </a:p>
          <a:p>
            <a:pPr algn="just" rtl="1">
              <a:lnSpc>
                <a:spcPct val="150000"/>
              </a:lnSpc>
            </a:pPr>
            <a:endParaRPr lang="en-US" dirty="0">
              <a:solidFill>
                <a:schemeClr val="tx1"/>
              </a:solidFill>
              <a:cs typeface="B Lotus" panose="00000400000000000000" pitchFamily="2" charset="-78"/>
            </a:endParaRPr>
          </a:p>
        </p:txBody>
      </p:sp>
    </p:spTree>
    <p:extLst>
      <p:ext uri="{BB962C8B-B14F-4D97-AF65-F5344CB8AC3E}">
        <p14:creationId xmlns:p14="http://schemas.microsoft.com/office/powerpoint/2010/main" val="4142674277"/>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0304"/>
            <a:ext cx="9274003" cy="573634"/>
          </a:xfrm>
        </p:spPr>
        <p:txBody>
          <a:bodyPr>
            <a:normAutofit fontScale="90000"/>
          </a:bodyPr>
          <a:lstStyle/>
          <a:p>
            <a:pPr algn="r" rtl="1"/>
            <a:r>
              <a:rPr lang="fa-IR" sz="2800" dirty="0">
                <a:solidFill>
                  <a:srgbClr val="002060"/>
                </a:solidFill>
                <a:cs typeface="B Titr" panose="00000700000000000000" pitchFamily="2" charset="-78"/>
              </a:rPr>
              <a:t>استراتژی مناسب چشم اندازی بلند مدت و موازنه نیروها را به همراه دارد</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515155" y="978793"/>
            <a:ext cx="8758848" cy="5434885"/>
          </a:xfrm>
        </p:spPr>
        <p:txBody>
          <a:bodyPr>
            <a:normAutofit/>
          </a:bodyPr>
          <a:lstStyle/>
          <a:p>
            <a:pPr algn="just" rtl="1">
              <a:lnSpc>
                <a:spcPct val="110000"/>
              </a:lnSpc>
            </a:pPr>
            <a:r>
              <a:rPr lang="fa-IR" sz="2400" dirty="0">
                <a:solidFill>
                  <a:schemeClr val="tx1"/>
                </a:solidFill>
                <a:cs typeface="B Lotus" panose="00000400000000000000" pitchFamily="2" charset="-78"/>
              </a:rPr>
              <a:t>تفکر استراتژیک این است که: با صرف زمانی طولانی تر و اتخاذ رویکردهای متفاوت به منظور ارائه ارزش به مشتری،بر فعالیت هایی متمرکز می شود که به راحتی قابل تقلید نباشند  وهمچنین برای فراهم کردن بنیانی برای مزیت رقابتی پایدار متمرکز میباشد. </a:t>
            </a:r>
          </a:p>
          <a:p>
            <a:pPr algn="just" rtl="1">
              <a:lnSpc>
                <a:spcPct val="110000"/>
              </a:lnSpc>
            </a:pPr>
            <a:r>
              <a:rPr lang="fa-IR" sz="2400" dirty="0">
                <a:solidFill>
                  <a:schemeClr val="tx1"/>
                </a:solidFill>
                <a:cs typeface="B Lotus" panose="00000400000000000000" pitchFamily="2" charset="-78"/>
              </a:rPr>
              <a:t>مثال:شرکت آمازون</a:t>
            </a:r>
          </a:p>
          <a:p>
            <a:pPr marL="342900" indent="-342900" algn="just" rtl="1">
              <a:lnSpc>
                <a:spcPct val="110000"/>
              </a:lnSpc>
              <a:buFont typeface="Wingdings" panose="05000000000000000000" pitchFamily="2" charset="2"/>
              <a:buChar char="ü"/>
            </a:pPr>
            <a:r>
              <a:rPr lang="fa-IR" sz="2400" dirty="0">
                <a:solidFill>
                  <a:schemeClr val="tx1"/>
                </a:solidFill>
                <a:cs typeface="B Lotus" panose="00000400000000000000" pitchFamily="2" charset="-78"/>
              </a:rPr>
              <a:t>بنابراین انتخاب یک جایگاه یابی رقابتی منحصر به فرد- که برای استراتژی ضروری است -موازنه نیروها را برحسب این که چه کاری باید انجام دهند و چه کاری را نباید انجام دهند و ایجاد موانعی برای نقلید میسر می سازد.</a:t>
            </a: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5057" y="4796852"/>
            <a:ext cx="3861972" cy="1086787"/>
          </a:xfrm>
          <a:prstGeom prst="rect">
            <a:avLst/>
          </a:prstGeom>
        </p:spPr>
      </p:pic>
    </p:spTree>
    <p:extLst>
      <p:ext uri="{BB962C8B-B14F-4D97-AF65-F5344CB8AC3E}">
        <p14:creationId xmlns:p14="http://schemas.microsoft.com/office/powerpoint/2010/main" val="1249928519"/>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34694" y="134705"/>
            <a:ext cx="5178521" cy="728180"/>
          </a:xfrm>
        </p:spPr>
        <p:txBody>
          <a:bodyPr>
            <a:normAutofit fontScale="90000"/>
          </a:bodyPr>
          <a:lstStyle/>
          <a:p>
            <a:pPr algn="r" rtl="1"/>
            <a:r>
              <a:rPr lang="fa-IR" sz="2800" dirty="0">
                <a:solidFill>
                  <a:srgbClr val="002060"/>
                </a:solidFill>
                <a:cs typeface="B Titr" panose="00000700000000000000" pitchFamily="2" charset="-78"/>
              </a:rPr>
              <a:t>ارزش در طول زمان فرسوده می شود</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605307" y="862885"/>
            <a:ext cx="9113880" cy="5589430"/>
          </a:xfrm>
        </p:spPr>
        <p:txBody>
          <a:bodyPr>
            <a:normAutofit fontScale="77500" lnSpcReduction="20000"/>
          </a:bodyPr>
          <a:lstStyle/>
          <a:p>
            <a:pPr algn="just" rtl="1">
              <a:lnSpc>
                <a:spcPct val="150000"/>
              </a:lnSpc>
            </a:pPr>
            <a:r>
              <a:rPr lang="fa-IR" dirty="0">
                <a:solidFill>
                  <a:schemeClr val="tx1"/>
                </a:solidFill>
                <a:cs typeface="B Lotus" panose="00000400000000000000" pitchFamily="2" charset="-78"/>
              </a:rPr>
              <a:t>تدوین استراتژی مناسب، بر خلق ارزش ـ برای مشتریان، سهام داران، شرکا، عرضه کنندگان، کارمندان و جامعه از طریق ارضای نیازها و خواسته های بازار بهتر از دیگران تمرکز دارد. اگر شرکتی بتواند ارزشی بهتر از رقیبانش به مشتریانش در طی یک دوره زمانی ارائه کند به احتمال زیاد چنین شرکتی دارای یک استراتژی برتر می باشد. این عمل اقدام ساده ای نیست زیرا اغلب نیازها ، خواسته ها و ترجیحات مشتریان به سرعت تغییر می کند. </a:t>
            </a:r>
          </a:p>
          <a:p>
            <a:pPr algn="just" rtl="1">
              <a:lnSpc>
                <a:spcPct val="150000"/>
              </a:lnSpc>
            </a:pPr>
            <a:r>
              <a:rPr lang="fa-IR" sz="2100" b="1" dirty="0">
                <a:solidFill>
                  <a:srgbClr val="002060"/>
                </a:solidFill>
                <a:cs typeface="B Bardiya" panose="00000400000000000000" pitchFamily="2" charset="-78"/>
              </a:rPr>
              <a:t>شرایط به وجودن آمدن این تغییرات؟ </a:t>
            </a:r>
            <a:r>
              <a:rPr lang="fa-IR" dirty="0">
                <a:solidFill>
                  <a:schemeClr val="tx1"/>
                </a:solidFill>
                <a:cs typeface="B Lotus" panose="00000400000000000000" pitchFamily="2" charset="-78"/>
              </a:rPr>
              <a:t>1- زمانی که مشتریان دانش بیشتری در ارتباط با محصولات و خدمات کسب می کند2- زمانی که رقبای جدید وارد بازار می شوند.3- زمانی که شرکت های تازه وارد معنای جدید از ارزش را به مشتریان ارائه می دهند . در نتیجه چیزی که امروز ارزش مند است ممکن است فردا ارزشی نداشته باشد. بنابراین باید بتوان  ارزش پیشنهادی یک محصول یا خدمت خاص در طی زمان  حفظ و احیا کرد. مثال : بازار قهوه . </a:t>
            </a:r>
            <a:endParaRPr lang="en-US" dirty="0">
              <a:solidFill>
                <a:schemeClr val="tx1"/>
              </a:solidFill>
              <a:cs typeface="B Lotus" panose="00000400000000000000" pitchFamily="2" charset="-78"/>
            </a:endParaRPr>
          </a:p>
          <a:p>
            <a:pPr marL="342900" indent="-342900" algn="just" rtl="1">
              <a:lnSpc>
                <a:spcPct val="150000"/>
              </a:lnSpc>
              <a:buFont typeface="Wingdings" panose="05000000000000000000" pitchFamily="2" charset="2"/>
              <a:buChar char="ü"/>
            </a:pPr>
            <a:r>
              <a:rPr lang="fa-IR" dirty="0">
                <a:solidFill>
                  <a:schemeClr val="tx1"/>
                </a:solidFill>
                <a:cs typeface="B Lotus" panose="00000400000000000000" pitchFamily="2" charset="-78"/>
              </a:rPr>
              <a:t>مزیت رقابتی شرکت هر چه که باشد، باید انتظار داشت که تغییرات مداوم در محیط استراتژیک و جنبش های رقابتی توسط شرکت های رقیب مداوماً مزیت رقابتی شرکت را کهنه و فرسوده می کند. بنابراین خلق و حفظ مزیت فرایندی مداوم است.</a:t>
            </a:r>
          </a:p>
          <a:p>
            <a:pPr algn="just" rtl="1"/>
            <a:endParaRPr lang="en-US" dirty="0">
              <a:solidFill>
                <a:schemeClr val="tx1"/>
              </a:solidFill>
              <a:cs typeface="B Lotus" panose="00000400000000000000" pitchFamily="2" charset="-78"/>
            </a:endParaRPr>
          </a:p>
        </p:txBody>
      </p:sp>
    </p:spTree>
    <p:extLst>
      <p:ext uri="{BB962C8B-B14F-4D97-AF65-F5344CB8AC3E}">
        <p14:creationId xmlns:p14="http://schemas.microsoft.com/office/powerpoint/2010/main" val="1171945733"/>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56090" y="0"/>
            <a:ext cx="4817913" cy="728180"/>
          </a:xfrm>
        </p:spPr>
        <p:txBody>
          <a:bodyPr>
            <a:normAutofit fontScale="90000"/>
          </a:bodyPr>
          <a:lstStyle/>
          <a:p>
            <a:pPr algn="r" rtl="1"/>
            <a:r>
              <a:rPr lang="fa-IR" sz="2800" dirty="0">
                <a:solidFill>
                  <a:srgbClr val="002060"/>
                </a:solidFill>
                <a:cs typeface="B Titr" panose="00000700000000000000" pitchFamily="2" charset="-78"/>
              </a:rPr>
              <a:t>استراتژی درباره خلق گزینه ها است</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463639" y="974431"/>
            <a:ext cx="8810364" cy="5112913"/>
          </a:xfrm>
        </p:spPr>
        <p:txBody>
          <a:bodyPr>
            <a:noAutofit/>
          </a:bodyPr>
          <a:lstStyle/>
          <a:p>
            <a:pPr algn="just" rtl="1">
              <a:lnSpc>
                <a:spcPct val="150000"/>
              </a:lnSpc>
            </a:pPr>
            <a:r>
              <a:rPr lang="fa-IR" sz="2400" dirty="0">
                <a:solidFill>
                  <a:schemeClr val="tx1"/>
                </a:solidFill>
                <a:cs typeface="B Lotus" panose="00000400000000000000" pitchFamily="2" charset="-78"/>
              </a:rPr>
              <a:t>هنگامی که یک استراتژی ساخته می شود، برخی از نتایج و پیامدهای آن قابل پیش بینی تر هستند. مثال:شرکت موتورلا.</a:t>
            </a:r>
          </a:p>
          <a:p>
            <a:pPr algn="just" rtl="1">
              <a:lnSpc>
                <a:spcPct val="150000"/>
              </a:lnSpc>
            </a:pPr>
            <a:r>
              <a:rPr lang="fa-IR" sz="2400" dirty="0">
                <a:solidFill>
                  <a:schemeClr val="tx1"/>
                </a:solidFill>
                <a:cs typeface="B Lotus" panose="00000400000000000000" pitchFamily="2" charset="-78"/>
              </a:rPr>
              <a:t>بنابراین تدوین استراتژی درباره ساختن یک چشم انداز بلند مدت برای سازمان است در حالی که به طور هم زمان درجه ای از انعطاف پذیری درباره نحوه رسیدن به آن چشم انداز راحفظ می کند. بنابراین تدوین استراتژی شامل اقتضائات محیطی و سازمانی می باشد. </a:t>
            </a:r>
          </a:p>
          <a:p>
            <a:pPr algn="just" rtl="1">
              <a:lnSpc>
                <a:spcPct val="150000"/>
              </a:lnSpc>
            </a:pPr>
            <a:r>
              <a:rPr lang="fa-IR" sz="2400" dirty="0">
                <a:solidFill>
                  <a:schemeClr val="tx1"/>
                </a:solidFill>
                <a:cs typeface="B Lotus" panose="00000400000000000000" pitchFamily="2" charset="-78"/>
              </a:rPr>
              <a:t>یعنی یادگیری جزء ضروری این فرآیند است . به محض این که شرکتی شروع به اجرا و پیاده سازی جهت انتخابی بگیرد، هم زمان شروع به یادگیری می کند.</a:t>
            </a:r>
            <a:endParaRPr lang="en-US" sz="2400" dirty="0">
              <a:solidFill>
                <a:schemeClr val="tx1"/>
              </a:solidFill>
              <a:cs typeface="B Lotus" panose="00000400000000000000" pitchFamily="2" charset="-78"/>
            </a:endParaRPr>
          </a:p>
        </p:txBody>
      </p:sp>
    </p:spTree>
    <p:extLst>
      <p:ext uri="{BB962C8B-B14F-4D97-AF65-F5344CB8AC3E}">
        <p14:creationId xmlns:p14="http://schemas.microsoft.com/office/powerpoint/2010/main" val="493720014"/>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19718" y="128789"/>
            <a:ext cx="6499469" cy="505392"/>
          </a:xfrm>
        </p:spPr>
        <p:txBody>
          <a:bodyPr>
            <a:normAutofit fontScale="90000"/>
          </a:bodyPr>
          <a:lstStyle/>
          <a:p>
            <a:pPr algn="r" rtl="1"/>
            <a:r>
              <a:rPr lang="fa-IR" sz="2800" dirty="0">
                <a:solidFill>
                  <a:srgbClr val="002060"/>
                </a:solidFill>
                <a:cs typeface="B Titr" panose="00000700000000000000" pitchFamily="2" charset="-78"/>
              </a:rPr>
              <a:t>استراتژی: چشم انداز اکوسیستمی</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811160" y="634181"/>
            <a:ext cx="9067526" cy="5936124"/>
          </a:xfrm>
        </p:spPr>
        <p:txBody>
          <a:bodyPr>
            <a:normAutofit fontScale="85000" lnSpcReduction="10000"/>
          </a:bodyPr>
          <a:lstStyle/>
          <a:p>
            <a:pPr algn="just" rtl="1"/>
            <a:r>
              <a:rPr lang="fa-IR" sz="2500" dirty="0">
                <a:solidFill>
                  <a:schemeClr val="tx1"/>
                </a:solidFill>
                <a:cs typeface="B Lotus" panose="00000400000000000000" pitchFamily="2" charset="-78"/>
              </a:rPr>
              <a:t>در جهان امروز اکثر شرکت ها شدیداً به شبکه هایی از شرکا ،عرضه کنندگان و مشتریان برای کسب موفقیت در بازار و عملکرد پایدار متکی هستند. این شبکه ها همچون یک اکوسیستم زیستی عمل می کنند که در آن شرکت ها به صورت یک کل جمعی،موفق می شوند و شکست می خورند . اکوسیستم های کسب و کار به پدیده ای گسترده درون صنایعی همچون بانک داری، بیوتکنولوژی، بیمه و نرم افزار تبدیل شده اند. </a:t>
            </a:r>
          </a:p>
          <a:p>
            <a:pPr algn="just" rtl="1"/>
            <a:r>
              <a:rPr lang="fa-IR" sz="2500" dirty="0">
                <a:solidFill>
                  <a:schemeClr val="tx1"/>
                </a:solidFill>
                <a:cs typeface="B Lotus" panose="00000400000000000000" pitchFamily="2" charset="-78"/>
              </a:rPr>
              <a:t>اکوسیستم های کسب و کار در تمام صنایع جاری هستند و می توانند طیف کاملی از سازمان هایی که بر ارزش محصول یا خدمت اثر می گذارند را در بر بگیرند. همچنین برنامه ریزی شرکتی برای ساخت یک استراتژی اکوسیستمی اثر بخش ، باید زیر ساخت های تکنیکی داشته باشد</a:t>
            </a:r>
            <a:r>
              <a:rPr lang="fa-IR" sz="2400" dirty="0">
                <a:solidFill>
                  <a:schemeClr val="tx1"/>
                </a:solidFill>
                <a:cs typeface="B Lotus" panose="00000400000000000000" pitchFamily="2" charset="-78"/>
              </a:rPr>
              <a:t>.</a:t>
            </a:r>
          </a:p>
          <a:p>
            <a:pPr algn="just" rtl="1"/>
            <a:r>
              <a:rPr lang="fa-IR" sz="2200" dirty="0">
                <a:solidFill>
                  <a:schemeClr val="tx1"/>
                </a:solidFill>
                <a:cs typeface="B Lotus" panose="00000400000000000000" pitchFamily="2" charset="-78"/>
              </a:rPr>
              <a:t> </a:t>
            </a:r>
            <a:r>
              <a:rPr lang="fa-IR" sz="2200" b="1" dirty="0">
                <a:solidFill>
                  <a:schemeClr val="accent2">
                    <a:lumMod val="75000"/>
                  </a:schemeClr>
                </a:solidFill>
                <a:cs typeface="B Lotus" panose="00000400000000000000" pitchFamily="2" charset="-78"/>
              </a:rPr>
              <a:t>مثال : </a:t>
            </a:r>
            <a:r>
              <a:rPr lang="fa-IR" sz="2200" dirty="0">
                <a:solidFill>
                  <a:schemeClr val="tx1"/>
                </a:solidFill>
                <a:cs typeface="B Lotus" panose="00000400000000000000" pitchFamily="2" charset="-78"/>
              </a:rPr>
              <a:t>موفقیت شرکت وال مارت به عنوان بزرگترین خرده فروش جهان بر اساس تصمیم گیری مبتنی بر فناوری اطلاعات است. وال مارت یک اکوسیستم زنجیره تأمین گسترده دارد که ازسازنده تا مصرف کننده امتدادمییابد.این زنجیره وضعیتی کارآمد برای وال مارت به وجود آورده وهمچنین برای مصرف کننده جهانی ارزش ایجاد کرده است.</a:t>
            </a:r>
          </a:p>
          <a:p>
            <a:pPr marL="342900" indent="-342900" algn="just" rtl="1">
              <a:buFont typeface="Wingdings" panose="05000000000000000000" pitchFamily="2" charset="2"/>
              <a:buChar char="ü"/>
            </a:pPr>
            <a:r>
              <a:rPr lang="fa-IR" b="1" dirty="0">
                <a:solidFill>
                  <a:srgbClr val="002060"/>
                </a:solidFill>
                <a:cs typeface="0 Bardiya" panose="00000400000000000000" pitchFamily="2" charset="-78"/>
              </a:rPr>
              <a:t>از دیدگاه استراتژی مبتنی بر اکوسیستم :اهمیت وابستگی متقابل در محیط کسب و کار امروز کاملا مشهود است.</a:t>
            </a:r>
            <a:endParaRPr lang="en-US" b="1" dirty="0">
              <a:solidFill>
                <a:srgbClr val="002060"/>
              </a:solidFill>
              <a:cs typeface="0 Bardiya" panose="00000400000000000000" pitchFamily="2" charset="-78"/>
            </a:endParaRPr>
          </a:p>
        </p:txBody>
      </p:sp>
    </p:spTree>
    <p:extLst>
      <p:ext uri="{BB962C8B-B14F-4D97-AF65-F5344CB8AC3E}">
        <p14:creationId xmlns:p14="http://schemas.microsoft.com/office/powerpoint/2010/main" val="1362360633"/>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19305" y="0"/>
            <a:ext cx="4341395" cy="663786"/>
          </a:xfrm>
        </p:spPr>
        <p:txBody>
          <a:bodyPr>
            <a:normAutofit fontScale="90000"/>
          </a:bodyPr>
          <a:lstStyle/>
          <a:p>
            <a:pPr algn="r" rtl="1"/>
            <a:r>
              <a:rPr lang="fa-IR" sz="2800" dirty="0">
                <a:solidFill>
                  <a:srgbClr val="002060"/>
                </a:solidFill>
                <a:cs typeface="B Titr" panose="00000700000000000000" pitchFamily="2" charset="-78"/>
              </a:rPr>
              <a:t>استراتژی به عنوان هم راستایی</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536478" y="663786"/>
            <a:ext cx="9404901" cy="4460947"/>
          </a:xfrm>
        </p:spPr>
        <p:txBody>
          <a:bodyPr>
            <a:normAutofit fontScale="85000" lnSpcReduction="20000"/>
          </a:bodyPr>
          <a:lstStyle/>
          <a:p>
            <a:pPr algn="just" rtl="1"/>
            <a:r>
              <a:rPr lang="fa-IR" sz="2400" dirty="0">
                <a:solidFill>
                  <a:schemeClr val="tx1"/>
                </a:solidFill>
                <a:cs typeface="B Lotus" panose="00000400000000000000" pitchFamily="2" charset="-78"/>
              </a:rPr>
              <a:t>استراتژی در ارتباط با تجزیه و تحلیل و تصمیم گیری درباره فعالیت های متعددی می باشد. همچنین می توان از آن برای راه اندازی سیستم های حمایتی مناسب استفاده کردوهمه این تصمیمات با هدف هم راستا سازی منابع و قابلیت های سازمان ، با اهداف استراتژیک منتخب می باشد.</a:t>
            </a:r>
          </a:p>
          <a:p>
            <a:pPr algn="just" rtl="1"/>
            <a:r>
              <a:rPr lang="fa-IR" sz="2400" dirty="0">
                <a:solidFill>
                  <a:schemeClr val="tx1"/>
                </a:solidFill>
                <a:cs typeface="B Lotus" panose="00000400000000000000" pitchFamily="2" charset="-78"/>
              </a:rPr>
              <a:t> هم راستایی استراتژیک می تواند به صورت مسدود کردن </a:t>
            </a:r>
            <a:r>
              <a:rPr lang="fa-IR" sz="2400" b="1" u="sng" dirty="0">
                <a:solidFill>
                  <a:schemeClr val="tx1"/>
                </a:solidFill>
                <a:cs typeface="B Lotus" panose="00000400000000000000" pitchFamily="2" charset="-78"/>
              </a:rPr>
              <a:t>شکاف های قابلیت استراتژیک </a:t>
            </a:r>
            <a:r>
              <a:rPr lang="fa-IR" sz="2400" dirty="0">
                <a:solidFill>
                  <a:schemeClr val="tx1"/>
                </a:solidFill>
                <a:cs typeface="B Lotus" panose="00000400000000000000" pitchFamily="2" charset="-78"/>
              </a:rPr>
              <a:t>و یا به صورت حفظ </a:t>
            </a:r>
            <a:r>
              <a:rPr lang="fa-IR" sz="2400" b="1" u="sng" dirty="0">
                <a:solidFill>
                  <a:schemeClr val="tx1"/>
                </a:solidFill>
                <a:cs typeface="B Lotus" panose="00000400000000000000" pitchFamily="2" charset="-78"/>
              </a:rPr>
              <a:t>تمرکز استراتژیک </a:t>
            </a:r>
            <a:r>
              <a:rPr lang="fa-IR" sz="2400" dirty="0">
                <a:solidFill>
                  <a:schemeClr val="tx1"/>
                </a:solidFill>
                <a:cs typeface="B Lotus" panose="00000400000000000000" pitchFamily="2" charset="-78"/>
              </a:rPr>
              <a:t>باشد.</a:t>
            </a:r>
          </a:p>
          <a:p>
            <a:pPr algn="just" rtl="1"/>
            <a:r>
              <a:rPr lang="fa-IR" sz="2400" b="1" dirty="0">
                <a:solidFill>
                  <a:srgbClr val="002060"/>
                </a:solidFill>
                <a:cs typeface="B Lotus" panose="00000400000000000000" pitchFamily="2" charset="-78"/>
              </a:rPr>
              <a:t>شکاف های قابلیت استراتژیک: </a:t>
            </a:r>
            <a:r>
              <a:rPr lang="fa-IR" sz="2400" dirty="0">
                <a:solidFill>
                  <a:schemeClr val="tx1"/>
                </a:solidFill>
                <a:cs typeface="B Lotus" panose="00000400000000000000" pitchFamily="2" charset="-78"/>
              </a:rPr>
              <a:t>نابرابری و اختلاف اساسی در شایستگی ها ، مهارت ها و منابع بین آن چه که مشتریان تقاضا دارند و یا احتمالاً در آینده تقاضا دارند و چیزی که در حال حاضر سازمان ارائه می کند، است . بنابراین این بعد هم راستایی استراتژیک </a:t>
            </a:r>
            <a:r>
              <a:rPr lang="fa-IR" sz="2400" u="sng" dirty="0">
                <a:solidFill>
                  <a:schemeClr val="tx1"/>
                </a:solidFill>
                <a:cs typeface="B Lotus" panose="00000400000000000000" pitchFamily="2" charset="-78"/>
              </a:rPr>
              <a:t>بر سد کردن شکاف بین کارهایی که باید برای موفقیت در بازار انجام شودو کارهایی که در حال حاضر شرکت قادر به انجام آن است تمرکز دارد. </a:t>
            </a:r>
          </a:p>
          <a:p>
            <a:pPr algn="just" rtl="1"/>
            <a:r>
              <a:rPr lang="fa-IR" sz="2300" dirty="0">
                <a:solidFill>
                  <a:schemeClr val="tx1"/>
                </a:solidFill>
                <a:cs typeface="B Lotus" panose="00000400000000000000" pitchFamily="2" charset="-78"/>
              </a:rPr>
              <a:t>مثال :گسترش تکنولوژی های بهتر، ایجاد مکانیزم های ارائه سریع تر، اتخاذ برند قوی تر و ساختن یک شبکه توزیع قوی تر.</a:t>
            </a:r>
          </a:p>
          <a:p>
            <a:pPr algn="r" rtl="1"/>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4294" y="4911594"/>
            <a:ext cx="5996013" cy="1753850"/>
          </a:xfrm>
          <a:prstGeom prst="rect">
            <a:avLst/>
          </a:prstGeom>
        </p:spPr>
      </p:pic>
    </p:spTree>
    <p:extLst>
      <p:ext uri="{BB962C8B-B14F-4D97-AF65-F5344CB8AC3E}">
        <p14:creationId xmlns:p14="http://schemas.microsoft.com/office/powerpoint/2010/main" val="2629406107"/>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45690" y="796413"/>
            <a:ext cx="8728313" cy="5501148"/>
          </a:xfrm>
        </p:spPr>
        <p:txBody>
          <a:bodyPr/>
          <a:lstStyle/>
          <a:p>
            <a:r>
              <a:rPr lang="fa-IR" sz="2400" dirty="0">
                <a:solidFill>
                  <a:schemeClr val="tx1"/>
                </a:solidFill>
                <a:cs typeface="B Lotus" panose="00000400000000000000" pitchFamily="2" charset="-78"/>
              </a:rPr>
              <a:t>دومین بعد هم راستایی استراتژیک: </a:t>
            </a:r>
            <a:r>
              <a:rPr lang="fa-IR" sz="2400" dirty="0">
                <a:solidFill>
                  <a:srgbClr val="002060"/>
                </a:solidFill>
                <a:cs typeface="B Lotus" panose="00000400000000000000" pitchFamily="2" charset="-78"/>
              </a:rPr>
              <a:t>حفظ تمرکز استراتژیک </a:t>
            </a:r>
            <a:r>
              <a:rPr lang="fa-IR" sz="2400" dirty="0">
                <a:solidFill>
                  <a:schemeClr val="tx1"/>
                </a:solidFill>
                <a:cs typeface="B Lotus" panose="00000400000000000000" pitchFamily="2" charset="-78"/>
              </a:rPr>
              <a:t>است. </a:t>
            </a:r>
            <a:endParaRPr lang="en-US" sz="2400" dirty="0">
              <a:solidFill>
                <a:schemeClr val="tx1"/>
              </a:solidFill>
              <a:cs typeface="B Lotus" panose="00000400000000000000" pitchFamily="2" charset="-78"/>
            </a:endParaRPr>
          </a:p>
          <a:p>
            <a:r>
              <a:rPr lang="fa-IR" sz="2400" dirty="0">
                <a:solidFill>
                  <a:schemeClr val="tx1"/>
                </a:solidFill>
                <a:cs typeface="B Lotus" panose="00000400000000000000" pitchFamily="2" charset="-78"/>
              </a:rPr>
              <a:t>تدوین و اجرای استراتژیک فعالیتی انسانی است. بنابراین در معرض خطا، اشتباه یا حتی سوء استفاده می باشد بنابراین برای اجرای موفقیت آمیز استراتژی انتخابی، سازمان باید شیوه هایی برای اطمینان حاصل کردن از به واقعیت تبدیل کردن چیزی که گفته شده است پیدا  کند.</a:t>
            </a:r>
          </a:p>
          <a:p>
            <a:r>
              <a:rPr lang="fa-IR" sz="2400" dirty="0">
                <a:solidFill>
                  <a:schemeClr val="tx1"/>
                </a:solidFill>
                <a:cs typeface="B Lotus" panose="00000400000000000000" pitchFamily="2" charset="-78"/>
              </a:rPr>
              <a:t> </a:t>
            </a:r>
            <a:r>
              <a:rPr lang="fa-IR" sz="2300" dirty="0">
                <a:solidFill>
                  <a:schemeClr val="tx1"/>
                </a:solidFill>
                <a:cs typeface="B Lotus" panose="00000400000000000000" pitchFamily="2" charset="-78"/>
              </a:rPr>
              <a:t>مثال : اطمینان حاصل کردن از اهداف استراتژیک تخصیص منابع ضروری و ایجاد مشوق های مناسب برای هم راستایی اثر بخش.</a:t>
            </a:r>
            <a:endParaRPr lang="en-US" sz="2300"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4479" y="3447738"/>
            <a:ext cx="6190937" cy="3410262"/>
          </a:xfrm>
          <a:prstGeom prst="rect">
            <a:avLst/>
          </a:prstGeom>
        </p:spPr>
      </p:pic>
    </p:spTree>
    <p:extLst>
      <p:ext uri="{BB962C8B-B14F-4D97-AF65-F5344CB8AC3E}">
        <p14:creationId xmlns:p14="http://schemas.microsoft.com/office/powerpoint/2010/main" val="19080634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80472" y="14991"/>
            <a:ext cx="5745192" cy="689544"/>
          </a:xfrm>
        </p:spPr>
        <p:txBody>
          <a:bodyPr>
            <a:normAutofit fontScale="90000"/>
          </a:bodyPr>
          <a:lstStyle/>
          <a:p>
            <a:pPr algn="r" rtl="1"/>
            <a:r>
              <a:rPr lang="fa-IR" sz="2800" dirty="0">
                <a:solidFill>
                  <a:srgbClr val="002060"/>
                </a:solidFill>
                <a:cs typeface="B Titr" panose="00000700000000000000" pitchFamily="2" charset="-78"/>
              </a:rPr>
              <a:t>آیا همیشه استراتژی برنامه ریزی شده است؟ </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1" y="689544"/>
            <a:ext cx="9925665" cy="6168456"/>
          </a:xfrm>
        </p:spPr>
        <p:txBody>
          <a:bodyPr>
            <a:normAutofit fontScale="77500" lnSpcReduction="20000"/>
          </a:bodyPr>
          <a:lstStyle/>
          <a:p>
            <a:pPr algn="just" rtl="1"/>
            <a:r>
              <a:rPr lang="fa-IR" dirty="0">
                <a:solidFill>
                  <a:schemeClr val="tx1"/>
                </a:solidFill>
                <a:cs typeface="B Lotus" panose="00000400000000000000" pitchFamily="2" charset="-78"/>
              </a:rPr>
              <a:t>بین زمانی که یک استراتژی ساخته می شود و زمانی که اجرا می شود بسیاری از چیزها می تواند تغییر کند. </a:t>
            </a:r>
          </a:p>
          <a:p>
            <a:pPr algn="just" rtl="1"/>
            <a:r>
              <a:rPr lang="fa-IR" dirty="0">
                <a:solidFill>
                  <a:schemeClr val="tx1"/>
                </a:solidFill>
                <a:cs typeface="B Lotus" panose="00000400000000000000" pitchFamily="2" charset="-78"/>
              </a:rPr>
              <a:t>برای مثال ممکن است یکی از رقبا محصول جدیدی به بازار عرضه کند یا قواعد جدیدی را در کسب و کار ابداع کند که قوانین بازی آن کسب و کار را تغییر دهد. بنابراین استراتژی محقق شده می تواند تا حدودی متفاوت از استراتژی از قبل تعیین شده باشد. .</a:t>
            </a:r>
            <a:endParaRPr lang="fa-IR" dirty="0"/>
          </a:p>
          <a:p>
            <a:pPr algn="r" rtl="1">
              <a:spcBef>
                <a:spcPct val="0"/>
              </a:spcBef>
            </a:pPr>
            <a:r>
              <a:rPr lang="fa-IR" sz="2600" dirty="0">
                <a:solidFill>
                  <a:srgbClr val="002060"/>
                </a:solidFill>
                <a:latin typeface="+mj-lt"/>
                <a:ea typeface="+mj-ea"/>
                <a:cs typeface="B Titr" panose="00000700000000000000" pitchFamily="2" charset="-78"/>
              </a:rPr>
              <a:t>سطوح چند گانه استراتژی </a:t>
            </a:r>
          </a:p>
          <a:p>
            <a:pPr algn="just" rtl="1"/>
            <a:r>
              <a:rPr lang="fa-IR" sz="2200" b="1" dirty="0">
                <a:solidFill>
                  <a:schemeClr val="tx1"/>
                </a:solidFill>
                <a:cs typeface="B Lotus" panose="00000400000000000000" pitchFamily="2" charset="-78"/>
              </a:rPr>
              <a:t>تدوین استراتژی 1-در سطح شرکت2- در سطح واحد کسب و کار 3-در سطح عملیاتی انجام می شود.</a:t>
            </a:r>
          </a:p>
          <a:p>
            <a:pPr algn="just" rtl="1"/>
            <a:r>
              <a:rPr lang="fa-IR" sz="2200" b="1" dirty="0">
                <a:solidFill>
                  <a:srgbClr val="002060"/>
                </a:solidFill>
                <a:cs typeface="B Lotus" panose="00000400000000000000" pitchFamily="2" charset="-78"/>
              </a:rPr>
              <a:t>1-در سطح شرکت: </a:t>
            </a:r>
            <a:r>
              <a:rPr lang="fa-IR" sz="2600" dirty="0">
                <a:solidFill>
                  <a:schemeClr val="tx1"/>
                </a:solidFill>
                <a:cs typeface="B Lotus" panose="00000400000000000000" pitchFamily="2" charset="-78"/>
              </a:rPr>
              <a:t>برای یک شرکت با محصولات متنوع در یک کسب و کار چند گانه، استراتژی شرکتی بااین مسئله که یک شرکت با چه نوعی از کسب و کارها باید به رقابت بپردازد و نحوه مدیریت پورتفولیوی کسب و کارها در ارتباط می باشد.</a:t>
            </a:r>
          </a:p>
          <a:p>
            <a:pPr algn="just" rtl="1"/>
            <a:r>
              <a:rPr lang="fa-IR" sz="2200" b="1" dirty="0">
                <a:solidFill>
                  <a:srgbClr val="002060"/>
                </a:solidFill>
                <a:cs typeface="B Lotus" panose="00000400000000000000" pitchFamily="2" charset="-78"/>
              </a:rPr>
              <a:t>2- در سطح واحد کسب و کار: </a:t>
            </a:r>
            <a:r>
              <a:rPr lang="fa-IR" sz="2600" dirty="0">
                <a:solidFill>
                  <a:schemeClr val="tx1"/>
                </a:solidFill>
                <a:cs typeface="B Lotus" panose="00000400000000000000" pitchFamily="2" charset="-78"/>
              </a:rPr>
              <a:t>در کسب و کار تک محصولی یا تک خدمتی ،و یا در بخشی از یک کسب و کار چند گانه، استراتژی واحد کسب و کار با تصمیم گیری درباره این که چه محصول یا خدمتی را باید به بازار عرضه کنیم، چطور باید آن را بسازیم، و چگونگی توزیع آن در بازار ،در ارتباط است</a:t>
            </a:r>
            <a:r>
              <a:rPr lang="fa-IR" dirty="0">
                <a:solidFill>
                  <a:schemeClr val="tx1"/>
                </a:solidFill>
                <a:cs typeface="B Lotus" panose="00000400000000000000" pitchFamily="2" charset="-78"/>
              </a:rPr>
              <a:t>. </a:t>
            </a:r>
          </a:p>
          <a:p>
            <a:pPr algn="just" rtl="1"/>
            <a:r>
              <a:rPr lang="fa-IR" sz="2200" b="1" dirty="0">
                <a:solidFill>
                  <a:srgbClr val="002060"/>
                </a:solidFill>
                <a:cs typeface="B Lotus" panose="00000400000000000000" pitchFamily="2" charset="-78"/>
              </a:rPr>
              <a:t>3-در سطح عملیاتی: </a:t>
            </a:r>
          </a:p>
          <a:p>
            <a:pPr algn="just" rtl="1"/>
            <a:r>
              <a:rPr lang="fa-IR" sz="2600" dirty="0">
                <a:solidFill>
                  <a:schemeClr val="tx1"/>
                </a:solidFill>
                <a:cs typeface="B Lotus" panose="00000400000000000000" pitchFamily="2" charset="-78"/>
              </a:rPr>
              <a:t>معمولاً استراتژی های عملیاتی در یک دامنه محدود تری همچون بازاریابی، منابع انسانی یا تکنولوژی درگیر هستند. </a:t>
            </a:r>
          </a:p>
          <a:p>
            <a:pPr marL="457200" indent="-457200" algn="just" rtl="1">
              <a:buFont typeface="Wingdings" panose="05000000000000000000" pitchFamily="2" charset="2"/>
              <a:buChar char="ü"/>
            </a:pPr>
            <a:r>
              <a:rPr lang="fa-IR" sz="2600" dirty="0">
                <a:solidFill>
                  <a:schemeClr val="tx1"/>
                </a:solidFill>
                <a:cs typeface="B Lotus" panose="00000400000000000000" pitchFamily="2" charset="-78"/>
              </a:rPr>
              <a:t>هر سه این ها بخش های مدیریت استراتژیک هستند که برای آینده بلند مدت سازمان به کار می رود.</a:t>
            </a:r>
          </a:p>
          <a:p>
            <a:pPr algn="just" rtl="1"/>
            <a:endParaRPr lang="en-US" dirty="0"/>
          </a:p>
        </p:txBody>
      </p:sp>
      <p:pic>
        <p:nvPicPr>
          <p:cNvPr id="4" name="Picture 3"/>
          <p:cNvPicPr>
            <a:picLocks noChangeAspect="1"/>
          </p:cNvPicPr>
          <p:nvPr/>
        </p:nvPicPr>
        <p:blipFill>
          <a:blip r:embed="rId2"/>
          <a:stretch>
            <a:fillRect/>
          </a:stretch>
        </p:blipFill>
        <p:spPr>
          <a:xfrm>
            <a:off x="10088379" y="0"/>
            <a:ext cx="2103621" cy="1558977"/>
          </a:xfrm>
          <a:prstGeom prst="rect">
            <a:avLst/>
          </a:prstGeom>
        </p:spPr>
      </p:pic>
    </p:spTree>
    <p:extLst>
      <p:ext uri="{BB962C8B-B14F-4D97-AF65-F5344CB8AC3E}">
        <p14:creationId xmlns:p14="http://schemas.microsoft.com/office/powerpoint/2010/main" val="520690104"/>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37946" y="1"/>
            <a:ext cx="1971682" cy="689544"/>
          </a:xfrm>
        </p:spPr>
        <p:txBody>
          <a:bodyPr>
            <a:normAutofit fontScale="90000"/>
          </a:bodyPr>
          <a:lstStyle/>
          <a:p>
            <a:pPr algn="r" rtl="1"/>
            <a:r>
              <a:rPr lang="fa-IR" sz="2800" dirty="0">
                <a:solidFill>
                  <a:srgbClr val="002060"/>
                </a:solidFill>
                <a:cs typeface="B Titr" panose="00000700000000000000" pitchFamily="2" charset="-78"/>
              </a:rPr>
              <a:t>نقش ذینفعان </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191730" y="689545"/>
            <a:ext cx="10323870" cy="6168456"/>
          </a:xfrm>
        </p:spPr>
        <p:txBody>
          <a:bodyPr>
            <a:normAutofit fontScale="92500"/>
          </a:bodyPr>
          <a:lstStyle/>
          <a:p>
            <a:pPr algn="just" rtl="1"/>
            <a:r>
              <a:rPr lang="fa-IR" sz="2500" dirty="0">
                <a:solidFill>
                  <a:schemeClr val="tx1"/>
                </a:solidFill>
                <a:cs typeface="B Lotus" panose="00000400000000000000" pitchFamily="2" charset="-78"/>
              </a:rPr>
              <a:t>اکثر شرکت ها تا حد زیادی به شبکه ای از ذینفعان خارجی ـ تأمین کنندگان شرکا و حتی رقبا ـ در فرآیند خلق ارزش برای مشتریان متکی هستند. انگیزش ذینفعان داخلی </a:t>
            </a:r>
            <a:r>
              <a:rPr lang="en-US" sz="2500" dirty="0">
                <a:solidFill>
                  <a:schemeClr val="tx1"/>
                </a:solidFill>
                <a:cs typeface="B Lotus" panose="00000400000000000000" pitchFamily="2" charset="-78"/>
              </a:rPr>
              <a:t>-</a:t>
            </a:r>
            <a:r>
              <a:rPr lang="fa-IR" sz="2500" dirty="0">
                <a:solidFill>
                  <a:schemeClr val="tx1"/>
                </a:solidFill>
                <a:cs typeface="B Lotus" panose="00000400000000000000" pitchFamily="2" charset="-78"/>
              </a:rPr>
              <a:t>مدیر عامل،مدیران ارشد ،مدیران میانی و کارمندان ـ نیز عاملی حیاتی برای کسب موفقیت می باشد. اهمیت ذینفعان مختلف برای جایگاه رقابتی شرکت به سهم هر یک از آن ها در سازمان و نوع نفوذی که می توانند در سازمان اعمال کنند بستگی دارد . ذینفعان می توانند دارای سهم مالکیت ، سهم اقتصادی یا سهم اجتماعی باشند.</a:t>
            </a:r>
          </a:p>
          <a:p>
            <a:pPr algn="just" rtl="1"/>
            <a:r>
              <a:rPr lang="fa-IR" sz="2800" dirty="0">
                <a:solidFill>
                  <a:srgbClr val="002060"/>
                </a:solidFill>
                <a:latin typeface="+mj-lt"/>
                <a:ea typeface="+mj-ea"/>
                <a:cs typeface="B Titr" panose="00000700000000000000" pitchFamily="2" charset="-78"/>
              </a:rPr>
              <a:t>چشم انداز و رسالت </a:t>
            </a:r>
            <a:endParaRPr lang="en-US" sz="2800" dirty="0">
              <a:solidFill>
                <a:srgbClr val="002060"/>
              </a:solidFill>
              <a:latin typeface="+mj-lt"/>
              <a:ea typeface="+mj-ea"/>
              <a:cs typeface="B Titr" panose="00000700000000000000" pitchFamily="2" charset="-78"/>
            </a:endParaRPr>
          </a:p>
          <a:p>
            <a:pPr algn="just" rtl="1"/>
            <a:r>
              <a:rPr lang="fa-IR" sz="2400" dirty="0">
                <a:solidFill>
                  <a:schemeClr val="tx1"/>
                </a:solidFill>
                <a:cs typeface="B Lotus" panose="00000400000000000000" pitchFamily="2" charset="-78"/>
              </a:rPr>
              <a:t>بیانیه چشم انداز: </a:t>
            </a:r>
            <a:r>
              <a:rPr lang="fa-IR" sz="2400" u="sng" dirty="0">
                <a:solidFill>
                  <a:schemeClr val="tx1"/>
                </a:solidFill>
                <a:cs typeface="B Lotus" panose="00000400000000000000" pitchFamily="2" charset="-78"/>
              </a:rPr>
              <a:t>نشان دهنده اهداف بلند مدت مدیریت عالی سازمان </a:t>
            </a:r>
            <a:r>
              <a:rPr lang="fa-IR" sz="2400" dirty="0">
                <a:solidFill>
                  <a:schemeClr val="tx1"/>
                </a:solidFill>
                <a:cs typeface="B Lotus" panose="00000400000000000000" pitchFamily="2" charset="-78"/>
              </a:rPr>
              <a:t>می باشد ـ توصیفی از این مسئله که شرکت می خواهد چه جایگاه رقابتی در طی زمان کسب کند و به چه شایستگی های محوری برای رسیدن به آن نقطه نیاز دارد. بنابراین می توان چشم انداز را به صورت" تمرکز استراتژیک گسترده یک شرکت" نیز خلاصه کرد</a:t>
            </a:r>
            <a:endParaRPr lang="en-US" sz="2400" dirty="0">
              <a:solidFill>
                <a:schemeClr val="tx1"/>
              </a:solidFill>
              <a:cs typeface="B Lotus" panose="00000400000000000000" pitchFamily="2" charset="-78"/>
            </a:endParaRPr>
          </a:p>
          <a:p>
            <a:pPr algn="r" rtl="1"/>
            <a:r>
              <a:rPr lang="fa-IR" sz="2500" dirty="0">
                <a:solidFill>
                  <a:schemeClr val="tx1"/>
                </a:solidFill>
                <a:cs typeface="B Lotus" panose="00000400000000000000" pitchFamily="2" charset="-78"/>
              </a:rPr>
              <a:t> بیانیه رسالت: نشان دهنده دلیل وجود یک سازمان می باشد.به عبارت دیگریعنی هدف ازبه وجود آمدن این مجموعه چیست؟</a:t>
            </a:r>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730" y="5306518"/>
            <a:ext cx="3945555" cy="1551482"/>
          </a:xfrm>
          <a:prstGeom prst="rect">
            <a:avLst/>
          </a:prstGeom>
        </p:spPr>
      </p:pic>
    </p:spTree>
    <p:extLst>
      <p:ext uri="{BB962C8B-B14F-4D97-AF65-F5344CB8AC3E}">
        <p14:creationId xmlns:p14="http://schemas.microsoft.com/office/powerpoint/2010/main" val="3060870914"/>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15138" y="121673"/>
            <a:ext cx="3736088" cy="405586"/>
          </a:xfrm>
        </p:spPr>
        <p:txBody>
          <a:bodyPr>
            <a:normAutofit fontScale="90000"/>
          </a:bodyPr>
          <a:lstStyle/>
          <a:p>
            <a:pPr algn="just" rtl="1"/>
            <a:r>
              <a:rPr lang="fa-IR" sz="2800" dirty="0">
                <a:solidFill>
                  <a:srgbClr val="002060"/>
                </a:solidFill>
                <a:cs typeface="B Titr" panose="00000700000000000000" pitchFamily="2" charset="-78"/>
              </a:rPr>
              <a:t>2 نکته مهم در چشم انداز : </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176982" y="527259"/>
            <a:ext cx="11474244" cy="6330742"/>
          </a:xfrm>
        </p:spPr>
        <p:txBody>
          <a:bodyPr>
            <a:normAutofit fontScale="47500" lnSpcReduction="20000"/>
          </a:bodyPr>
          <a:lstStyle/>
          <a:p>
            <a:pPr algn="just" rtl="1">
              <a:lnSpc>
                <a:spcPct val="150000"/>
              </a:lnSpc>
            </a:pPr>
            <a:r>
              <a:rPr lang="fa-IR" sz="3000" b="1" dirty="0">
                <a:solidFill>
                  <a:srgbClr val="002060"/>
                </a:solidFill>
                <a:cs typeface="B Lotus" panose="00000400000000000000" pitchFamily="2" charset="-78"/>
              </a:rPr>
              <a:t>نکته 1 : </a:t>
            </a:r>
            <a:r>
              <a:rPr lang="fa-IR" sz="3000" dirty="0">
                <a:solidFill>
                  <a:schemeClr val="tx1"/>
                </a:solidFill>
                <a:cs typeface="B Lotus" panose="00000400000000000000" pitchFamily="2" charset="-78"/>
              </a:rPr>
              <a:t>اول این که موفق ترین شرکت ها بر روی تعداد نسبتا کمی از فعالیت ها تمرکز می کنند و آن ها را به شیوه ای بسیار خوب انجام می دهند. مثال : شرکت مایکروسافت بر روی نرم افزار تمرکز کرده است و همچنین این مسئله بیان می کند که تدوین استراتژی اثر بخش بیش از هر چیزی به تصمیم گیری درباره این که چه کارهایی را به علت انتخاب تمرکز بر فعالیت هایی خاص نباید انجام دهید ارتباط دارد.</a:t>
            </a:r>
          </a:p>
          <a:p>
            <a:pPr algn="just" rtl="1">
              <a:lnSpc>
                <a:spcPct val="150000"/>
              </a:lnSpc>
            </a:pPr>
            <a:r>
              <a:rPr lang="fa-IR" sz="3000" b="1" dirty="0">
                <a:solidFill>
                  <a:srgbClr val="002060"/>
                </a:solidFill>
                <a:cs typeface="B Lotus" panose="00000400000000000000" pitchFamily="2" charset="-78"/>
              </a:rPr>
              <a:t>نکته 2 : </a:t>
            </a:r>
            <a:r>
              <a:rPr lang="fa-IR" sz="3000" dirty="0">
                <a:solidFill>
                  <a:schemeClr val="tx1"/>
                </a:solidFill>
                <a:cs typeface="B Lotus" panose="00000400000000000000" pitchFamily="2" charset="-78"/>
              </a:rPr>
              <a:t>اکثر شرکت های موفق چشم اندازی بسیار بزرگتر از آن چه که منابع و شایستگی هایشان اجازه می داد، انتخاب کردند و از این طریق به جایگاه رهبری بازار دست یافتند. همچنین برای رهبر بازار شدن به چشم اندازی نیاز است تا آینده جدیدی را ترسیم کند و فقط بر محرک های رقابتی تمرکز کردن کافی نیست.</a:t>
            </a:r>
          </a:p>
          <a:p>
            <a:pPr algn="just" rtl="1">
              <a:lnSpc>
                <a:spcPct val="150000"/>
              </a:lnSpc>
            </a:pPr>
            <a:r>
              <a:rPr lang="fa-IR" sz="2900" b="1" dirty="0">
                <a:solidFill>
                  <a:schemeClr val="tx1"/>
                </a:solidFill>
                <a:cs typeface="B Lotus" panose="00000400000000000000" pitchFamily="2" charset="-78"/>
              </a:rPr>
              <a:t>بیانیه چشم انداز شرکت آمازون: </a:t>
            </a:r>
          </a:p>
          <a:p>
            <a:pPr algn="just" rtl="1">
              <a:lnSpc>
                <a:spcPct val="150000"/>
              </a:lnSpc>
            </a:pPr>
            <a:r>
              <a:rPr lang="fa-IR" sz="2600" dirty="0">
                <a:solidFill>
                  <a:srgbClr val="002060"/>
                </a:solidFill>
                <a:cs typeface="0 Lotus Bold" panose="00000700000000000000" pitchFamily="2" charset="-78"/>
              </a:rPr>
              <a:t>چشم انداز ما تبدیل شدن به مصرف کننده ـ محوری ترین شرکت جهان است: ایجاد مکانی است تا افراد بتوانند، هر چه را که ممکن است به صورت آنلاین بخواهند خریداری کنند، در آن بیابند</a:t>
            </a:r>
            <a:r>
              <a:rPr lang="fa-IR" sz="2600" dirty="0">
                <a:solidFill>
                  <a:srgbClr val="002060"/>
                </a:solidFill>
                <a:cs typeface="0 Farnaz" panose="00000400000000000000" pitchFamily="2" charset="-78"/>
              </a:rPr>
              <a:t>.</a:t>
            </a:r>
          </a:p>
          <a:p>
            <a:pPr algn="just" rtl="1">
              <a:lnSpc>
                <a:spcPct val="150000"/>
              </a:lnSpc>
            </a:pPr>
            <a:r>
              <a:rPr lang="fa-IR" sz="2900" b="1" dirty="0">
                <a:solidFill>
                  <a:srgbClr val="002060"/>
                </a:solidFill>
                <a:cs typeface="B Lotus" panose="00000400000000000000" pitchFamily="2" charset="-78"/>
              </a:rPr>
              <a:t>ویژگی های یک بیانیه چشم انداز:  </a:t>
            </a:r>
          </a:p>
          <a:p>
            <a:pPr algn="just" rtl="1">
              <a:lnSpc>
                <a:spcPct val="150000"/>
              </a:lnSpc>
            </a:pPr>
            <a:r>
              <a:rPr lang="fa-IR" sz="2900" dirty="0">
                <a:solidFill>
                  <a:schemeClr val="tx1"/>
                </a:solidFill>
                <a:cs typeface="B Lotus" panose="00000400000000000000" pitchFamily="2" charset="-78"/>
              </a:rPr>
              <a:t>1-باید شامل هم هدایت استراتژیک و هم تمرکز انگیزشی باشد.</a:t>
            </a:r>
          </a:p>
          <a:p>
            <a:pPr algn="just" rtl="1">
              <a:lnSpc>
                <a:spcPct val="150000"/>
              </a:lnSpc>
            </a:pPr>
            <a:r>
              <a:rPr lang="fa-IR" sz="2900" dirty="0">
                <a:solidFill>
                  <a:schemeClr val="tx1"/>
                </a:solidFill>
                <a:cs typeface="B Lotus" panose="00000400000000000000" pitchFamily="2" charset="-78"/>
              </a:rPr>
              <a:t>2- یک چشم انداز خوب روشن است ولی نه آنقدر محدود که جلوی ابتکار را بگیرد، باید منافع و ارزش های تمام ذینفعان را در نظر بگیرد و امکان پذیر باشد، یعنی بتوان آن را پیاده سازی کرد و به اجرا در آورد.</a:t>
            </a:r>
          </a:p>
          <a:p>
            <a:pPr algn="just" rtl="1">
              <a:lnSpc>
                <a:spcPct val="150000"/>
              </a:lnSpc>
            </a:pPr>
            <a:endParaRPr lang="en-US" dirty="0">
              <a:solidFill>
                <a:schemeClr val="tx1"/>
              </a:solidFill>
              <a:cs typeface="B Lotus" panose="00000400000000000000" pitchFamily="2" charset="-78"/>
            </a:endParaRPr>
          </a:p>
        </p:txBody>
      </p:sp>
    </p:spTree>
    <p:extLst>
      <p:ext uri="{BB962C8B-B14F-4D97-AF65-F5344CB8AC3E}">
        <p14:creationId xmlns:p14="http://schemas.microsoft.com/office/powerpoint/2010/main" val="616535262"/>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7650" y="205597"/>
            <a:ext cx="3079680" cy="676665"/>
          </a:xfrm>
          <a:solidFill>
            <a:schemeClr val="bg1"/>
          </a:solidFill>
          <a:ln>
            <a:solidFill>
              <a:srgbClr val="002060"/>
            </a:solidFill>
          </a:ln>
        </p:spPr>
        <p:txBody>
          <a:bodyPr>
            <a:normAutofit fontScale="90000"/>
          </a:bodyPr>
          <a:lstStyle/>
          <a:p>
            <a:pPr algn="r" rtl="1"/>
            <a:r>
              <a:rPr lang="fa-IR" sz="2800" dirty="0">
                <a:solidFill>
                  <a:srgbClr val="002060"/>
                </a:solidFill>
                <a:cs typeface="B Titr" panose="00000700000000000000" pitchFamily="2" charset="-78"/>
              </a:rPr>
              <a:t>هدف و بسط استراتژیک </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0" y="617670"/>
            <a:ext cx="10707330" cy="6240330"/>
          </a:xfrm>
        </p:spPr>
        <p:txBody>
          <a:bodyPr>
            <a:normAutofit fontScale="77500" lnSpcReduction="20000"/>
          </a:bodyPr>
          <a:lstStyle/>
          <a:p>
            <a:pPr algn="just" rtl="1">
              <a:lnSpc>
                <a:spcPct val="150000"/>
              </a:lnSpc>
            </a:pPr>
            <a:endParaRPr lang="fa-IR" b="1" dirty="0">
              <a:solidFill>
                <a:srgbClr val="002060"/>
              </a:solidFill>
              <a:cs typeface="B Lotus" panose="00000400000000000000" pitchFamily="2" charset="-78"/>
            </a:endParaRPr>
          </a:p>
          <a:p>
            <a:pPr algn="just" rtl="1">
              <a:lnSpc>
                <a:spcPct val="150000"/>
              </a:lnSpc>
            </a:pPr>
            <a:r>
              <a:rPr lang="fa-IR" sz="2200" dirty="0">
                <a:solidFill>
                  <a:srgbClr val="002060"/>
                </a:solidFill>
                <a:cs typeface="B Farnaz" panose="00000400000000000000" pitchFamily="2" charset="-78"/>
              </a:rPr>
              <a:t>بیانیه هدف استراتژیک : </a:t>
            </a:r>
          </a:p>
          <a:p>
            <a:pPr algn="just" rtl="1">
              <a:lnSpc>
                <a:spcPct val="150000"/>
              </a:lnSpc>
            </a:pPr>
            <a:r>
              <a:rPr lang="fa-IR" sz="2600" dirty="0">
                <a:solidFill>
                  <a:schemeClr val="tx1"/>
                </a:solidFill>
                <a:cs typeface="B Lotus" panose="00000400000000000000" pitchFamily="2" charset="-78"/>
              </a:rPr>
              <a:t>1- خلاصه اجرایی از اهداف استراتژیکی اتحاذ شده توسط شرکت و پیام انگیزشی می باشد.</a:t>
            </a:r>
          </a:p>
          <a:p>
            <a:pPr algn="just" rtl="1">
              <a:lnSpc>
                <a:spcPct val="150000"/>
              </a:lnSpc>
            </a:pPr>
            <a:r>
              <a:rPr lang="fa-IR" sz="2600" dirty="0">
                <a:solidFill>
                  <a:schemeClr val="tx1"/>
                </a:solidFill>
                <a:cs typeface="B Lotus" panose="00000400000000000000" pitchFamily="2" charset="-78"/>
              </a:rPr>
              <a:t> 2- ترسیم چشم اندازی برای آینده است.</a:t>
            </a:r>
          </a:p>
          <a:p>
            <a:pPr algn="just" rtl="1">
              <a:lnSpc>
                <a:spcPct val="150000"/>
              </a:lnSpc>
            </a:pPr>
            <a:r>
              <a:rPr lang="fa-IR" sz="2600" dirty="0">
                <a:solidFill>
                  <a:schemeClr val="tx1"/>
                </a:solidFill>
                <a:cs typeface="B Lotus" panose="00000400000000000000" pitchFamily="2" charset="-78"/>
              </a:rPr>
              <a:t>3-تمایل به پیروزی را نشان می دهد و بیان می کند که استراتژی های موفق بیشتر حول چیزی که می توانی باشی ساخته می شود تا چیزی که هستی. </a:t>
            </a:r>
          </a:p>
          <a:p>
            <a:pPr algn="just" rtl="1">
              <a:lnSpc>
                <a:spcPct val="150000"/>
              </a:lnSpc>
            </a:pPr>
            <a:r>
              <a:rPr lang="fa-IR" sz="2600" dirty="0">
                <a:solidFill>
                  <a:schemeClr val="tx1"/>
                </a:solidFill>
                <a:cs typeface="B Lotus" panose="00000400000000000000" pitchFamily="2" charset="-78"/>
              </a:rPr>
              <a:t>4- بر اهداف اصلی رقابتی سازمان تمرکز می کند. </a:t>
            </a:r>
          </a:p>
          <a:p>
            <a:pPr algn="just" rtl="1">
              <a:lnSpc>
                <a:spcPct val="150000"/>
              </a:lnSpc>
            </a:pPr>
            <a:r>
              <a:rPr lang="fa-IR" sz="2600" dirty="0">
                <a:solidFill>
                  <a:schemeClr val="tx1"/>
                </a:solidFill>
                <a:cs typeface="B Lotus" panose="00000400000000000000" pitchFamily="2" charset="-78"/>
              </a:rPr>
              <a:t>5- بر نحوه پر و نزدیک کردن شکاف قابلیت های سازمان تمرکز می کند. </a:t>
            </a:r>
          </a:p>
          <a:p>
            <a:pPr algn="just" rtl="1">
              <a:lnSpc>
                <a:spcPct val="150000"/>
              </a:lnSpc>
            </a:pPr>
            <a:r>
              <a:rPr lang="fa-IR" sz="2600" b="1" dirty="0">
                <a:solidFill>
                  <a:srgbClr val="002060"/>
                </a:solidFill>
                <a:cs typeface="B Lotus" panose="00000400000000000000" pitchFamily="2" charset="-78"/>
              </a:rPr>
              <a:t>منابع و قابلیت های جاری سازمان نقطه شروعی برای گسترش استراتژی است، نه محدودیتی برای تدوین استراتژی یا پیاده سازی و اجرای آن.</a:t>
            </a:r>
          </a:p>
          <a:p>
            <a:pPr algn="just" rtl="1">
              <a:lnSpc>
                <a:spcPct val="150000"/>
              </a:lnSpc>
            </a:pPr>
            <a:endParaRPr lang="en-US" dirty="0">
              <a:solidFill>
                <a:schemeClr val="tx1"/>
              </a:solidFill>
              <a:cs typeface="B Lotus" panose="00000400000000000000" pitchFamily="2" charset="-78"/>
            </a:endParaRPr>
          </a:p>
        </p:txBody>
      </p:sp>
    </p:spTree>
    <p:extLst>
      <p:ext uri="{BB962C8B-B14F-4D97-AF65-F5344CB8AC3E}">
        <p14:creationId xmlns:p14="http://schemas.microsoft.com/office/powerpoint/2010/main" val="2096975721"/>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353961"/>
            <a:ext cx="10279626" cy="6238567"/>
          </a:xfrm>
        </p:spPr>
        <p:txBody>
          <a:bodyPr>
            <a:normAutofit/>
          </a:bodyPr>
          <a:lstStyle/>
          <a:p>
            <a:r>
              <a:rPr lang="fa-IR" sz="2500" b="1" dirty="0">
                <a:solidFill>
                  <a:srgbClr val="002060"/>
                </a:solidFill>
                <a:cs typeface="B Lotus" panose="00000400000000000000" pitchFamily="2" charset="-78"/>
              </a:rPr>
              <a:t>مفهوم بسط استراتژیک: </a:t>
            </a:r>
            <a:r>
              <a:rPr lang="fa-IR" dirty="0">
                <a:solidFill>
                  <a:schemeClr val="tx1"/>
                </a:solidFill>
              </a:rPr>
              <a:t>نشان می دهد که استراتژی های موفق بیشتر حول چیزی که می توانیم بشویم تا چیزی که هستیم شکل می گیرد.در نهایت هر شرکتی باید تناسبی بین منابع و فرصت هایش بوجود آورد. </a:t>
            </a:r>
          </a:p>
          <a:p>
            <a:r>
              <a:rPr lang="fa-IR" dirty="0">
                <a:solidFill>
                  <a:schemeClr val="tx1"/>
                </a:solidFill>
              </a:rPr>
              <a:t>چارچوب زمانی بیش از حد کوتاه و بیش از حد بلند مناسب نیست. </a:t>
            </a:r>
          </a:p>
          <a:p>
            <a:endParaRPr lang="fa-IR" dirty="0">
              <a:solidFill>
                <a:schemeClr val="tx1"/>
              </a:solidFill>
            </a:endParaRPr>
          </a:p>
          <a:p>
            <a:r>
              <a:rPr lang="fa-IR" b="1" dirty="0">
                <a:solidFill>
                  <a:srgbClr val="002060"/>
                </a:solidFill>
              </a:rPr>
              <a:t>چارچوب زمانی بیش از حد کوتاه : </a:t>
            </a:r>
            <a:r>
              <a:rPr lang="fa-IR" dirty="0">
                <a:solidFill>
                  <a:schemeClr val="tx1"/>
                </a:solidFill>
              </a:rPr>
              <a:t>بیشتر بر روی تناسب استراتژیک و تخصیص منابع تمرکز می کند. </a:t>
            </a:r>
          </a:p>
          <a:p>
            <a:endParaRPr lang="fa-IR" dirty="0">
              <a:solidFill>
                <a:srgbClr val="C00000"/>
              </a:solidFill>
            </a:endParaRPr>
          </a:p>
          <a:p>
            <a:r>
              <a:rPr lang="fa-IR" b="1" dirty="0">
                <a:solidFill>
                  <a:srgbClr val="002060"/>
                </a:solidFill>
              </a:rPr>
              <a:t>چارچوب زمانی بیش از حد بلند : </a:t>
            </a:r>
            <a:r>
              <a:rPr lang="fa-IR" dirty="0">
                <a:solidFill>
                  <a:schemeClr val="tx1"/>
                </a:solidFill>
              </a:rPr>
              <a:t>درجۀ غیر قابل قبولی از عدم اطمینان ایجاد می کند و باعث به وجود آمدن اهداف بسط استراتژیک به اهداف غیر واقعی می شود</a:t>
            </a:r>
            <a:r>
              <a:rPr lang="fa-IR" dirty="0"/>
              <a:t>.</a:t>
            </a: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732551"/>
            <a:ext cx="10433154" cy="3125449"/>
          </a:xfrm>
          <a:prstGeom prst="rect">
            <a:avLst/>
          </a:prstGeom>
        </p:spPr>
      </p:pic>
    </p:spTree>
    <p:extLst>
      <p:ext uri="{BB962C8B-B14F-4D97-AF65-F5344CB8AC3E}">
        <p14:creationId xmlns:p14="http://schemas.microsoft.com/office/powerpoint/2010/main" val="36947599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8714" y="257577"/>
            <a:ext cx="8879619" cy="656823"/>
          </a:xfrm>
        </p:spPr>
        <p:txBody>
          <a:bodyPr>
            <a:normAutofit fontScale="90000"/>
          </a:bodyPr>
          <a:lstStyle/>
          <a:p>
            <a:pPr algn="r" rtl="1"/>
            <a:r>
              <a:rPr lang="fa-IR" sz="2800" dirty="0">
                <a:solidFill>
                  <a:srgbClr val="002060"/>
                </a:solidFill>
                <a:cs typeface="B Titr" panose="00000700000000000000" pitchFamily="2" charset="-78"/>
              </a:rPr>
              <a:t>فرآیند تدوین استراتژی</a:t>
            </a:r>
            <a:r>
              <a:rPr lang="fa-IR" sz="2800" dirty="0">
                <a:solidFill>
                  <a:srgbClr val="C00000"/>
                </a:solidFill>
                <a:cs typeface="B Titr" panose="00000700000000000000" pitchFamily="2" charset="-78"/>
              </a:rPr>
              <a:t/>
            </a:r>
            <a:br>
              <a:rPr lang="fa-IR" sz="2800" dirty="0">
                <a:solidFill>
                  <a:srgbClr val="C00000"/>
                </a:solidFill>
                <a:cs typeface="B Titr" panose="00000700000000000000" pitchFamily="2" charset="-78"/>
              </a:rPr>
            </a:br>
            <a:r>
              <a:rPr lang="fa-IR" sz="2300" dirty="0">
                <a:solidFill>
                  <a:srgbClr val="002060"/>
                </a:solidFill>
                <a:cs typeface="B Titr" panose="00000700000000000000" pitchFamily="2" charset="-78"/>
              </a:rPr>
              <a:t>گام ها</a:t>
            </a:r>
            <a:endParaRPr lang="en-US" sz="23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1" y="914400"/>
            <a:ext cx="10781072" cy="5943600"/>
          </a:xfrm>
        </p:spPr>
        <p:txBody>
          <a:bodyPr>
            <a:normAutofit fontScale="92500" lnSpcReduction="10000"/>
          </a:bodyPr>
          <a:lstStyle/>
          <a:p>
            <a:pPr algn="just" rtl="1"/>
            <a:r>
              <a:rPr lang="fa-IR" sz="2900" dirty="0">
                <a:solidFill>
                  <a:srgbClr val="002060"/>
                </a:solidFill>
                <a:cs typeface="B Lotus" panose="00000400000000000000" pitchFamily="2" charset="-78"/>
              </a:rPr>
              <a:t>فرایند ساخت استراتژی را می توان حول سه سوال کلیدی سازمان دهی کرد: </a:t>
            </a:r>
          </a:p>
          <a:p>
            <a:pPr algn="just" rtl="1"/>
            <a:r>
              <a:rPr lang="fa-IR" sz="2400" dirty="0">
                <a:solidFill>
                  <a:schemeClr val="tx1"/>
                </a:solidFill>
                <a:cs typeface="B Lotus" panose="00000400000000000000" pitchFamily="2" charset="-78"/>
              </a:rPr>
              <a:t>1-در حال حاضر کجا هستیم؟ 2-کجا می خواهیم برویم ؟ 3-چگونه می خواهیم به آن جا برسیم؟ </a:t>
            </a:r>
          </a:p>
          <a:p>
            <a:pPr algn="just" rtl="1"/>
            <a:r>
              <a:rPr lang="fa-IR" sz="2400" dirty="0">
                <a:solidFill>
                  <a:schemeClr val="tx1"/>
                </a:solidFill>
                <a:cs typeface="B Lotus" panose="00000400000000000000" pitchFamily="2" charset="-78"/>
              </a:rPr>
              <a:t>هر پرسش بخشی از فرآیند تدوین استراتژی را تعریف می کند و انواع متفاوتی از تجزیه و تحلیل ها و ارزیابی ها را پیشنهاد می دهد.</a:t>
            </a:r>
          </a:p>
          <a:p>
            <a:pPr algn="just" rtl="1"/>
            <a:r>
              <a:rPr lang="fa-IR" b="1" dirty="0">
                <a:solidFill>
                  <a:srgbClr val="002060"/>
                </a:solidFill>
                <a:cs typeface="B Lotus" panose="00000400000000000000" pitchFamily="2" charset="-78"/>
              </a:rPr>
              <a:t>1-	در حال حاضر کجا هستیم ؟</a:t>
            </a:r>
            <a:r>
              <a:rPr lang="fa-IR" sz="2400" dirty="0">
                <a:solidFill>
                  <a:schemeClr val="tx1"/>
                </a:solidFill>
                <a:cs typeface="B Lotus" panose="00000400000000000000" pitchFamily="2" charset="-78"/>
              </a:rPr>
              <a:t>ارزیابی یک کسب وکار یا شرکت به عنوان یک کل می باشد. بررسی موضوعات بنیادینی همچون:</a:t>
            </a:r>
          </a:p>
          <a:p>
            <a:pPr marL="342900" indent="-342900" algn="just" rtl="1">
              <a:buFont typeface="Wingdings" panose="05000000000000000000" pitchFamily="2" charset="2"/>
              <a:buChar char="q"/>
            </a:pPr>
            <a:r>
              <a:rPr lang="fa-IR" sz="2400" dirty="0">
                <a:solidFill>
                  <a:schemeClr val="tx1"/>
                </a:solidFill>
                <a:cs typeface="B Lotus" panose="00000400000000000000" pitchFamily="2" charset="-78"/>
              </a:rPr>
              <a:t>رسالت سازمان چیست</a:t>
            </a:r>
          </a:p>
          <a:p>
            <a:pPr marL="342900" indent="-342900" algn="just" rtl="1">
              <a:buFont typeface="Wingdings" panose="05000000000000000000" pitchFamily="2" charset="2"/>
              <a:buChar char="q"/>
            </a:pPr>
            <a:r>
              <a:rPr lang="fa-IR" sz="2400" dirty="0">
                <a:solidFill>
                  <a:schemeClr val="tx1"/>
                </a:solidFill>
                <a:cs typeface="B Lotus" panose="00000400000000000000" pitchFamily="2" charset="-78"/>
              </a:rPr>
              <a:t>چشم انداز بلند مدت مدیریت برای شرکت چیست، </a:t>
            </a:r>
          </a:p>
          <a:p>
            <a:pPr marL="342900" indent="-342900" algn="just" rtl="1">
              <a:buFont typeface="Wingdings" panose="05000000000000000000" pitchFamily="2" charset="2"/>
              <a:buChar char="q"/>
            </a:pPr>
            <a:r>
              <a:rPr lang="fa-IR" sz="2400" dirty="0">
                <a:solidFill>
                  <a:schemeClr val="tx1"/>
                </a:solidFill>
                <a:cs typeface="B Lotus" panose="00000400000000000000" pitchFamily="2" charset="-78"/>
              </a:rPr>
              <a:t>ذینفعان اصلی شرکت چه کسانی هستند، </a:t>
            </a:r>
          </a:p>
          <a:p>
            <a:pPr marL="342900" indent="-342900" algn="just" rtl="1">
              <a:buFont typeface="Wingdings" panose="05000000000000000000" pitchFamily="2" charset="2"/>
              <a:buChar char="q"/>
            </a:pPr>
            <a:r>
              <a:rPr lang="fa-IR" sz="2400" dirty="0">
                <a:solidFill>
                  <a:schemeClr val="tx1"/>
                </a:solidFill>
                <a:cs typeface="B Lotus" panose="00000400000000000000" pitchFamily="2" charset="-78"/>
              </a:rPr>
              <a:t>همچنین ارزیابی تفصیلی عملکرد فعلی شرکت </a:t>
            </a:r>
          </a:p>
          <a:p>
            <a:pPr marL="342900" indent="-342900" algn="just" rtl="1">
              <a:buFont typeface="Wingdings" panose="05000000000000000000" pitchFamily="2" charset="2"/>
              <a:buChar char="q"/>
            </a:pPr>
            <a:r>
              <a:rPr lang="fa-IR" sz="2400" dirty="0">
                <a:solidFill>
                  <a:schemeClr val="tx1"/>
                </a:solidFill>
                <a:cs typeface="B Lotus" panose="00000400000000000000" pitchFamily="2" charset="-78"/>
              </a:rPr>
              <a:t>وانجام عملیات شرکت درحیطه مسائل سیاسی-اجتماعی،اقتصادی،قانونی وتکنولوژیکی  راشامل میشود.</a:t>
            </a:r>
          </a:p>
          <a:p>
            <a:pPr algn="r" rtl="1"/>
            <a:endParaRPr lang="en-US" dirty="0"/>
          </a:p>
        </p:txBody>
      </p:sp>
    </p:spTree>
    <p:extLst>
      <p:ext uri="{BB962C8B-B14F-4D97-AF65-F5344CB8AC3E}">
        <p14:creationId xmlns:p14="http://schemas.microsoft.com/office/powerpoint/2010/main" val="1143915769"/>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206476" y="191729"/>
            <a:ext cx="10854813" cy="6474542"/>
          </a:xfrm>
        </p:spPr>
        <p:txBody>
          <a:bodyPr/>
          <a:lstStyle/>
          <a:p>
            <a:r>
              <a:rPr lang="fa-IR" b="1" dirty="0">
                <a:solidFill>
                  <a:srgbClr val="002060"/>
                </a:solidFill>
              </a:rPr>
              <a:t>2- کجا می خواهیم برویم ؟</a:t>
            </a:r>
          </a:p>
          <a:p>
            <a:pPr algn="just" rtl="1"/>
            <a:r>
              <a:rPr lang="fa-IR" dirty="0">
                <a:solidFill>
                  <a:schemeClr val="tx1"/>
                </a:solidFill>
              </a:rPr>
              <a:t>سوالاتی هستند که برای ایجاد جایگزین های استراتژیک براساس پاسخ های بدست آمده ازپرسش اول طراحی می شوند. </a:t>
            </a:r>
          </a:p>
          <a:p>
            <a:pPr algn="just" rtl="1"/>
            <a:endParaRPr lang="fa-IR" dirty="0">
              <a:solidFill>
                <a:schemeClr val="tx1"/>
              </a:solidFill>
            </a:endParaRPr>
          </a:p>
          <a:p>
            <a:pPr algn="just" rtl="1"/>
            <a:r>
              <a:rPr lang="fa-IR" dirty="0">
                <a:solidFill>
                  <a:schemeClr val="tx1"/>
                </a:solidFill>
              </a:rPr>
              <a:t>برای مثال: در سطح واحد کسب و کار تصمیمات اختیاری وجود دارند همچون این که برای رشد در چند بخش</a:t>
            </a:r>
          </a:p>
          <a:p>
            <a:pPr algn="just" rtl="1"/>
            <a:r>
              <a:rPr lang="fa-IR" dirty="0">
                <a:solidFill>
                  <a:schemeClr val="tx1"/>
                </a:solidFill>
              </a:rPr>
              <a:t> بازار تمرکز کنیم یا بازار وسیع تری را برای تمرکز انتخاب کنیم در این مسیر به تنهایی حرکت کنیم یا این که </a:t>
            </a:r>
          </a:p>
          <a:p>
            <a:pPr algn="just" rtl="1"/>
            <a:r>
              <a:rPr lang="fa-IR" dirty="0">
                <a:solidFill>
                  <a:schemeClr val="tx1"/>
                </a:solidFill>
              </a:rPr>
              <a:t>باشرکت دیگری متحد شویم یا بر راه حل های ارزش افزوده یا هزینه پایین برای مشتریان تمرکز کنیم.</a:t>
            </a:r>
          </a:p>
          <a:p>
            <a:endParaRPr lang="fa-IR" dirty="0">
              <a:solidFill>
                <a:schemeClr val="tx1"/>
              </a:solidFill>
            </a:endParaRPr>
          </a:p>
          <a:p>
            <a:r>
              <a:rPr lang="fa-IR" dirty="0">
                <a:solidFill>
                  <a:srgbClr val="5F2987"/>
                </a:solidFill>
              </a:rPr>
              <a:t>	</a:t>
            </a:r>
            <a:r>
              <a:rPr lang="fa-IR" b="1" dirty="0">
                <a:solidFill>
                  <a:srgbClr val="002060"/>
                </a:solidFill>
              </a:rPr>
              <a:t>3-چگونه می خواهیم به آن جا برسیم؟</a:t>
            </a:r>
          </a:p>
          <a:p>
            <a:r>
              <a:rPr lang="fa-IR" dirty="0">
                <a:solidFill>
                  <a:schemeClr val="tx1"/>
                </a:solidFill>
              </a:rPr>
              <a:t>اجزای فرآیند تدوین استراتژی بر نحوه رسیدن به اهداف مطلوب متمرکز است . </a:t>
            </a:r>
          </a:p>
          <a:p>
            <a:r>
              <a:rPr lang="fa-IR" dirty="0">
                <a:solidFill>
                  <a:schemeClr val="tx1"/>
                </a:solidFill>
              </a:rPr>
              <a:t>یکی از مهم ترین موضوعات دراین گام این است که: چگونه شکاف بین توانایی ها و قابلیت های جاری شرکت </a:t>
            </a:r>
          </a:p>
          <a:p>
            <a:r>
              <a:rPr lang="fa-IR" dirty="0">
                <a:solidFill>
                  <a:schemeClr val="tx1"/>
                </a:solidFill>
              </a:rPr>
              <a:t>و قابلیت ها و مهارت هایی که برای دستیابی به هدف استراتژیک مورد نیاز است را پر کنیم.</a:t>
            </a:r>
          </a:p>
          <a:p>
            <a:endParaRPr lang="en-US" dirty="0"/>
          </a:p>
        </p:txBody>
      </p:sp>
    </p:spTree>
    <p:extLst>
      <p:ext uri="{BB962C8B-B14F-4D97-AF65-F5344CB8AC3E}">
        <p14:creationId xmlns:p14="http://schemas.microsoft.com/office/powerpoint/2010/main" val="13805029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45729" y="0"/>
            <a:ext cx="3510739" cy="599392"/>
          </a:xfrm>
        </p:spPr>
        <p:txBody>
          <a:bodyPr>
            <a:normAutofit fontScale="90000"/>
          </a:bodyPr>
          <a:lstStyle/>
          <a:p>
            <a:pPr algn="r" rtl="1"/>
            <a:r>
              <a:rPr lang="fa-IR" sz="2800" dirty="0">
                <a:solidFill>
                  <a:srgbClr val="002060"/>
                </a:solidFill>
                <a:cs typeface="B Titr" panose="00000700000000000000" pitchFamily="2" charset="-78"/>
              </a:rPr>
              <a:t>استراتژی و برنامه ریزی </a:t>
            </a:r>
            <a:endParaRPr lang="en-US" sz="2800" dirty="0">
              <a:solidFill>
                <a:srgbClr val="002060"/>
              </a:solidFill>
              <a:cs typeface="B Titr" panose="00000700000000000000" pitchFamily="2" charset="-78"/>
            </a:endParaRPr>
          </a:p>
        </p:txBody>
      </p:sp>
      <p:sp>
        <p:nvSpPr>
          <p:cNvPr id="3" name="Text Placeholder 2"/>
          <p:cNvSpPr>
            <a:spLocks noGrp="1"/>
          </p:cNvSpPr>
          <p:nvPr>
            <p:ph type="body" idx="1"/>
          </p:nvPr>
        </p:nvSpPr>
        <p:spPr>
          <a:xfrm>
            <a:off x="220059" y="599392"/>
            <a:ext cx="9716488" cy="3897657"/>
          </a:xfrm>
        </p:spPr>
        <p:txBody>
          <a:bodyPr>
            <a:normAutofit fontScale="85000" lnSpcReduction="20000"/>
          </a:bodyPr>
          <a:lstStyle/>
          <a:p>
            <a:pPr algn="just" rtl="1"/>
            <a:r>
              <a:rPr lang="fa-IR" sz="2400" dirty="0">
                <a:solidFill>
                  <a:schemeClr val="tx1"/>
                </a:solidFill>
                <a:cs typeface="B Lotus" panose="00000400000000000000" pitchFamily="2" charset="-78"/>
              </a:rPr>
              <a:t>اکثر شرکت ها به نوعی برنامه ریزی استراتژیک را به کار می گیرند . </a:t>
            </a:r>
          </a:p>
          <a:p>
            <a:pPr algn="just" rtl="1"/>
            <a:r>
              <a:rPr lang="fa-IR" sz="2400" dirty="0">
                <a:solidFill>
                  <a:schemeClr val="tx1"/>
                </a:solidFill>
                <a:cs typeface="B Lotus" panose="00000400000000000000" pitchFamily="2" charset="-78"/>
              </a:rPr>
              <a:t>انگیزه برای تحمیل ساختار برای برنامه ریزی استراتژیک از دو نیروی اصلی نشأت می گیرد : </a:t>
            </a:r>
          </a:p>
          <a:p>
            <a:pPr algn="just" rtl="1"/>
            <a:r>
              <a:rPr lang="fa-IR" sz="2400" b="1" dirty="0">
                <a:solidFill>
                  <a:srgbClr val="002060"/>
                </a:solidFill>
                <a:cs typeface="B Lotus" panose="00000400000000000000" pitchFamily="2" charset="-78"/>
              </a:rPr>
              <a:t>1ـ نیاز به مقابله با طیف رو به افزایشی از موضوعات پیچیده ـ اقتصادی ، سیاسی، اجتماعی، و قانونی در مقیاس های جهانی. </a:t>
            </a:r>
          </a:p>
          <a:p>
            <a:pPr algn="just" rtl="1"/>
            <a:r>
              <a:rPr lang="fa-IR" sz="2400" dirty="0">
                <a:solidFill>
                  <a:srgbClr val="002060"/>
                </a:solidFill>
                <a:cs typeface="B Lotus" panose="00000400000000000000" pitchFamily="2" charset="-78"/>
              </a:rPr>
              <a:t>2ـ افزایش سرعت تغییرات محیط رقابتی. </a:t>
            </a:r>
          </a:p>
          <a:p>
            <a:pPr algn="just" rtl="1"/>
            <a:r>
              <a:rPr lang="fa-IR" sz="2400" dirty="0">
                <a:solidFill>
                  <a:schemeClr val="tx1"/>
                </a:solidFill>
                <a:cs typeface="B Lotus" panose="00000400000000000000" pitchFamily="2" charset="-78"/>
              </a:rPr>
              <a:t>یک سیستم رسمی تضمین می کند که مقدار مورد نیازی از منابع و زمان برای فرایند برنامه ریزی استراتژیک اختصاص می یابد، که اولویت ها تعیین می شود، فعالیت ها،منسجم و هماهنگ می شوندو نهایتاً بازخورد مناسب گرفته می شود.</a:t>
            </a:r>
          </a:p>
          <a:p>
            <a:pPr algn="just" rtl="1"/>
            <a:r>
              <a:rPr lang="fa-IR" sz="2400" dirty="0">
                <a:solidFill>
                  <a:schemeClr val="tx1"/>
                </a:solidFill>
                <a:cs typeface="B Lotus" panose="00000400000000000000" pitchFamily="2" charset="-78"/>
              </a:rPr>
              <a:t>این فرایند برنامه ریزی معمولاً بر حسب چرخه برنامه ریزی ،سازمان می یابد.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1555" y="4182255"/>
            <a:ext cx="3156065" cy="2360951"/>
          </a:xfrm>
          <a:prstGeom prst="rect">
            <a:avLst/>
          </a:prstGeom>
        </p:spPr>
      </p:pic>
    </p:spTree>
    <p:extLst>
      <p:ext uri="{BB962C8B-B14F-4D97-AF65-F5344CB8AC3E}">
        <p14:creationId xmlns:p14="http://schemas.microsoft.com/office/powerpoint/2010/main" val="1353844716"/>
      </p:ext>
    </p:extLst>
  </p:cSld>
  <p:clrMapOvr>
    <a:masterClrMapping/>
  </p:clrMapOvr>
  <p:transition spd="slow">
    <p:wip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4911" y="147482"/>
            <a:ext cx="9968459" cy="6710517"/>
          </a:xfrm>
        </p:spPr>
        <p:txBody>
          <a:bodyPr>
            <a:normAutofit fontScale="70000" lnSpcReduction="20000"/>
          </a:bodyPr>
          <a:lstStyle/>
          <a:p>
            <a:pPr algn="just" rtl="1"/>
            <a:r>
              <a:rPr lang="fa-IR" sz="2200" b="1" dirty="0">
                <a:solidFill>
                  <a:srgbClr val="002060"/>
                </a:solidFill>
                <a:cs typeface="B Titr" panose="00000700000000000000" pitchFamily="2" charset="-78"/>
              </a:rPr>
              <a:t>مراحل چرخه ایجاد یک سیستم برنامه ریزی رسمی استراتژیک : </a:t>
            </a:r>
          </a:p>
          <a:p>
            <a:pPr algn="just" rtl="1">
              <a:lnSpc>
                <a:spcPct val="150000"/>
              </a:lnSpc>
            </a:pPr>
            <a:r>
              <a:rPr lang="fa-IR" sz="2200" b="1" dirty="0">
                <a:solidFill>
                  <a:srgbClr val="002060"/>
                </a:solidFill>
                <a:cs typeface="B Titr" panose="00000700000000000000" pitchFamily="2" charset="-78"/>
              </a:rPr>
              <a:t> </a:t>
            </a:r>
            <a:r>
              <a:rPr lang="fa-IR" sz="2200" dirty="0">
                <a:solidFill>
                  <a:schemeClr val="tx1"/>
                </a:solidFill>
                <a:cs typeface="B Lotus" panose="00000400000000000000" pitchFamily="2" charset="-78"/>
              </a:rPr>
              <a:t>1-مروری در سطح شرکت از کل محیط رقابتی 2-مورد بررسی قراردادن دستورالعمل های شرکت برای بخش ها و کسب و کارهای گوناگون 3-درخواست از بخش ها و واحدهای کسب و کارجهت به روزرسانی کردن استراتژی های بلند مدت خود 4-مشخص کردن نحوه متناسب ساختن این استراتژی ها با اولویت ها و اهداف اصلی شرکت 5-مورد بررسی، ارزیابی، تنظیم  و هماهنگی قرارگرفتن برنامه های واحد کسب و کار و بخش ها 6- یکپارچه سازی  برنامه های واحد کسب و کار و بخش ها در جلسه ای بین مدیران شرکت و مدیران واحد کسب و کار  و بخش ها 7- ایجاد برنامه های تفصیلی عملیاتی در سطح واحد کسب و کار و بخش ها8- کسب تأییدات نهایی از دفتر مرکزی شرکت </a:t>
            </a:r>
          </a:p>
          <a:p>
            <a:pPr>
              <a:lnSpc>
                <a:spcPct val="150000"/>
              </a:lnSpc>
            </a:pPr>
            <a:endParaRPr lang="fa-IR" sz="2400" dirty="0">
              <a:solidFill>
                <a:schemeClr val="tx1"/>
              </a:solidFill>
              <a:cs typeface="B Lotus" panose="00000400000000000000" pitchFamily="2" charset="-78"/>
            </a:endParaRPr>
          </a:p>
          <a:p>
            <a:pPr algn="just" rtl="1">
              <a:lnSpc>
                <a:spcPct val="150000"/>
              </a:lnSpc>
            </a:pPr>
            <a:r>
              <a:rPr lang="fa-IR" sz="2400" dirty="0">
                <a:solidFill>
                  <a:schemeClr val="tx1"/>
                </a:solidFill>
                <a:cs typeface="B Lotus" panose="00000400000000000000" pitchFamily="2" charset="-78"/>
              </a:rPr>
              <a:t>یک سیستم برنامه ریزی رسمی استراتژیک یا چرخه برنامه ریزی، توسط تلاش هایی به منظور ساختار بندی تدوین و اجرای استراتژی به صورت فرآیندی خطی و ترتیبی تعریف می شود.</a:t>
            </a:r>
          </a:p>
          <a:p>
            <a:pPr algn="just" rtl="1">
              <a:lnSpc>
                <a:spcPct val="150000"/>
              </a:lnSpc>
            </a:pPr>
            <a:r>
              <a:rPr lang="fa-IR" sz="2400" dirty="0">
                <a:solidFill>
                  <a:schemeClr val="tx1"/>
                </a:solidFill>
                <a:cs typeface="B Lotus" panose="00000400000000000000" pitchFamily="2" charset="-78"/>
              </a:rPr>
              <a:t> با این حال زمانی که یک فرصت یا چالش رقابتی ظهور پیدا می کند، شرکت نمی تواند منتظر پاسخ بماند. این مسئله بدان معنا نیست که باید فرآیندهای رسمی را کنار بگذاریم. در عوض تأکید می کند که اگر چهَ استراتژی در ارتباط با ساخت چشم انداز بلند مدت برای یک سازمان است. ولی باید درجه ای از انعطاف پذیری را در ارتباط  با نحوه حرکت با تغییرات و ایجاد گزینه هایی برای انطباق با تغییرات حفظ کند.</a:t>
            </a:r>
            <a:endParaRPr lang="en-US" sz="2400" dirty="0">
              <a:solidFill>
                <a:schemeClr val="tx1"/>
              </a:solidFill>
              <a:cs typeface="B Lotus" panose="00000400000000000000" pitchFamily="2" charset="-78"/>
            </a:endParaRPr>
          </a:p>
        </p:txBody>
      </p:sp>
    </p:spTree>
    <p:extLst>
      <p:ext uri="{BB962C8B-B14F-4D97-AF65-F5344CB8AC3E}">
        <p14:creationId xmlns:p14="http://schemas.microsoft.com/office/powerpoint/2010/main" val="716685890"/>
      </p:ext>
    </p:extLst>
  </p:cSld>
  <p:clrMapOvr>
    <a:masterClrMapping/>
  </p:clrMapOvr>
</p:sld>
</file>

<file path=ppt/theme/theme1.xml><?xml version="1.0" encoding="utf-8"?>
<a:theme xmlns:a="http://schemas.openxmlformats.org/drawingml/2006/main" name="Facet">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579</TotalTime>
  <Words>3787</Words>
  <Application>Microsoft Office PowerPoint</Application>
  <PresentationFormat>Widescreen</PresentationFormat>
  <Paragraphs>174</Paragraphs>
  <Slides>27</Slides>
  <Notes>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27</vt:i4>
      </vt:variant>
    </vt:vector>
  </HeadingPairs>
  <TitlesOfParts>
    <vt:vector size="41" baseType="lpstr">
      <vt:lpstr>0 Bardiya</vt:lpstr>
      <vt:lpstr>0 Farnaz</vt:lpstr>
      <vt:lpstr>0 Lotus Bold</vt:lpstr>
      <vt:lpstr>Arial</vt:lpstr>
      <vt:lpstr>B Bardiya</vt:lpstr>
      <vt:lpstr>B Farnaz</vt:lpstr>
      <vt:lpstr>B Lotus</vt:lpstr>
      <vt:lpstr>B Nazanin</vt:lpstr>
      <vt:lpstr>B Titr</vt:lpstr>
      <vt:lpstr>Tahoma</vt:lpstr>
      <vt:lpstr>Trebuchet MS</vt:lpstr>
      <vt:lpstr>Wingdings</vt:lpstr>
      <vt:lpstr>Wingdings 3</vt:lpstr>
      <vt:lpstr>Facet</vt:lpstr>
      <vt:lpstr>                                   « بسمه تعالی »                 نام درس: مدیریت استراتژیک پیشرفته  موضوع ارائه: استراتژی چیست؟  </vt:lpstr>
      <vt:lpstr>فصل اول : استراتژی چیست ؟ </vt:lpstr>
      <vt:lpstr>PowerPoint Presentation</vt:lpstr>
      <vt:lpstr>PowerPoint Presentation</vt:lpstr>
      <vt:lpstr>PowerPoint Presentation</vt:lpstr>
      <vt:lpstr>سبک سازمانی و سبک مدیریتی: </vt:lpstr>
      <vt:lpstr>تدوین استراتژی : مفاهیم و ابعاد</vt:lpstr>
      <vt:lpstr>PowerPoint Presentation</vt:lpstr>
      <vt:lpstr>PowerPoint Presentation</vt:lpstr>
      <vt:lpstr>PowerPoint Presentation</vt:lpstr>
      <vt:lpstr>شکل های مختلف مدل های کسب و کار : </vt:lpstr>
      <vt:lpstr>استراتژی و تاکتیک : </vt:lpstr>
      <vt:lpstr>استراتژی مناسب چشم اندازی بلند مدت و موازنه نیروها را به همراه دارد</vt:lpstr>
      <vt:lpstr>ارزش در طول زمان فرسوده می شود</vt:lpstr>
      <vt:lpstr>استراتژی درباره خلق گزینه ها است</vt:lpstr>
      <vt:lpstr>استراتژی: چشم انداز اکوسیستمی</vt:lpstr>
      <vt:lpstr>استراتژی به عنوان هم راستایی</vt:lpstr>
      <vt:lpstr>PowerPoint Presentation</vt:lpstr>
      <vt:lpstr>آیا همیشه استراتژی برنامه ریزی شده است؟ </vt:lpstr>
      <vt:lpstr>نقش ذینفعان </vt:lpstr>
      <vt:lpstr>2 نکته مهم در چشم انداز : </vt:lpstr>
      <vt:lpstr>هدف و بسط استراتژیک </vt:lpstr>
      <vt:lpstr>PowerPoint Presentation</vt:lpstr>
      <vt:lpstr>فرآیند تدوین استراتژی گام ها</vt:lpstr>
      <vt:lpstr>PowerPoint Presentation</vt:lpstr>
      <vt:lpstr>استراتژی و برنامه ریزی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Microsoftt</dc:creator>
  <cp:lastModifiedBy>Windows User</cp:lastModifiedBy>
  <cp:revision>143</cp:revision>
  <dcterms:created xsi:type="dcterms:W3CDTF">2017-10-19T07:45:48Z</dcterms:created>
  <dcterms:modified xsi:type="dcterms:W3CDTF">2020-02-21T16:22:48Z</dcterms:modified>
</cp:coreProperties>
</file>