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1" r:id="rId2"/>
    <p:sldId id="257" r:id="rId3"/>
    <p:sldId id="288" r:id="rId4"/>
    <p:sldId id="289" r:id="rId5"/>
    <p:sldId id="290" r:id="rId6"/>
    <p:sldId id="287"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660"/>
  </p:normalViewPr>
  <p:slideViewPr>
    <p:cSldViewPr snapToGrid="0">
      <p:cViewPr varScale="1">
        <p:scale>
          <a:sx n="73" d="100"/>
          <a:sy n="73" d="100"/>
        </p:scale>
        <p:origin x="648"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 Id="rId4" Type="http://schemas.openxmlformats.org/officeDocument/2006/relationships/image" Target="../media/image9.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 Id="rId4" Type="http://schemas.openxmlformats.org/officeDocument/2006/relationships/image" Target="../media/image1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4/22/2018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t>4/22/2018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t>4/22/2018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t>4/22/2018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t>4/22/2018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4/22/2018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4/22/2018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t>4/22/2018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3.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4.wmf"/><Relationship Id="rId5" Type="http://schemas.openxmlformats.org/officeDocument/2006/relationships/oleObject" Target="../embeddings/oleObject3.bin"/><Relationship Id="rId4" Type="http://schemas.openxmlformats.org/officeDocument/2006/relationships/image" Target="../media/image3.wmf"/><Relationship Id="rId9" Type="http://schemas.openxmlformats.org/officeDocument/2006/relationships/oleObject" Target="../embeddings/oleObject5.bin"/></Relationships>
</file>

<file path=ppt/slides/_rels/slide4.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oleObject" Target="../embeddings/oleObject6.bin"/><Relationship Id="rId7"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7.wmf"/><Relationship Id="rId5" Type="http://schemas.openxmlformats.org/officeDocument/2006/relationships/oleObject" Target="../embeddings/oleObject7.bin"/><Relationship Id="rId10" Type="http://schemas.openxmlformats.org/officeDocument/2006/relationships/image" Target="../media/image9.wmf"/><Relationship Id="rId4" Type="http://schemas.openxmlformats.org/officeDocument/2006/relationships/image" Target="../media/image6.wmf"/><Relationship Id="rId9" Type="http://schemas.openxmlformats.org/officeDocument/2006/relationships/oleObject" Target="../embeddings/oleObject9.bin"/></Relationships>
</file>

<file path=ppt/slides/_rels/slide5.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oleObject" Target="../embeddings/oleObject10.bin"/><Relationship Id="rId7"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1.wmf"/><Relationship Id="rId5" Type="http://schemas.openxmlformats.org/officeDocument/2006/relationships/oleObject" Target="../embeddings/oleObject11.bin"/><Relationship Id="rId10" Type="http://schemas.openxmlformats.org/officeDocument/2006/relationships/image" Target="../media/image13.wmf"/><Relationship Id="rId4" Type="http://schemas.openxmlformats.org/officeDocument/2006/relationships/image" Target="../media/image10.wmf"/><Relationship Id="rId9" Type="http://schemas.openxmlformats.org/officeDocument/2006/relationships/oleObject" Target="../embeddings/oleObject13.bin"/></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35694994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40159" y="1162640"/>
            <a:ext cx="10223364" cy="3231654"/>
          </a:xfrm>
          <a:prstGeom prst="rect">
            <a:avLst/>
          </a:prstGeom>
        </p:spPr>
        <p:txBody>
          <a:bodyPr wrap="square">
            <a:spAutoFit/>
          </a:bodyPr>
          <a:lstStyle/>
          <a:p>
            <a:pPr indent="-1905" algn="ctr" rtl="1">
              <a:lnSpc>
                <a:spcPct val="200000"/>
              </a:lnSpc>
            </a:pPr>
            <a:r>
              <a:rPr lang="fa-IR" sz="60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ریاضی </a:t>
            </a:r>
            <a:r>
              <a:rPr lang="fa-IR" sz="60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سوم </a:t>
            </a:r>
            <a:r>
              <a:rPr lang="fa-IR" sz="60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تجربی</a:t>
            </a:r>
          </a:p>
          <a:p>
            <a:pPr indent="-1905" algn="ctr" rtl="1">
              <a:lnSpc>
                <a:spcPct val="200000"/>
              </a:lnSpc>
            </a:pPr>
            <a:r>
              <a:rPr lang="fa-IR" sz="4800" dirty="0" smtClean="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rPr>
              <a:t>احتمالات(احتمال شرطی)</a:t>
            </a:r>
            <a:endParaRPr lang="en-US" sz="4800" dirty="0">
              <a:ln w="0"/>
              <a:solidFill>
                <a:srgbClr val="002060"/>
              </a:solidFill>
              <a:effectLst>
                <a:reflection blurRad="6350" stA="53000" endA="300" endPos="35500" dir="5400000" sy="-90000" algn="bl" rotWithShape="0"/>
              </a:effectLst>
              <a:latin typeface="Times New Roman" panose="02020603050405020304" pitchFamily="18" charset="0"/>
              <a:ea typeface="Times New Roman" panose="02020603050405020304" pitchFamily="18" charset="0"/>
              <a:cs typeface="B Titr" panose="00000700000000000000" pitchFamily="2" charset="-78"/>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3431580390"/>
              </p:ext>
            </p:extLst>
          </p:nvPr>
        </p:nvGraphicFramePr>
        <p:xfrm>
          <a:off x="4394200" y="2362200"/>
          <a:ext cx="914400" cy="271463"/>
        </p:xfrm>
        <a:graphic>
          <a:graphicData uri="http://schemas.openxmlformats.org/presentationml/2006/ole">
            <mc:AlternateContent xmlns:mc="http://schemas.openxmlformats.org/markup-compatibility/2006">
              <mc:Choice xmlns:v="urn:schemas-microsoft-com:vml" Requires="v">
                <p:oleObj spid="_x0000_s19493" name="Equation" r:id="rId3" imgW="914400" imgH="272160" progId="Equation.DSMT4">
                  <p:embed/>
                </p:oleObj>
              </mc:Choice>
              <mc:Fallback>
                <p:oleObj name="Equation" r:id="rId3" imgW="914400" imgH="272160" progId="Equation.DSMT4">
                  <p:embed/>
                  <p:pic>
                    <p:nvPicPr>
                      <p:cNvPr id="0" name=""/>
                      <p:cNvPicPr/>
                      <p:nvPr/>
                    </p:nvPicPr>
                    <p:blipFill>
                      <a:blip r:embed="rId4"/>
                      <a:stretch>
                        <a:fillRect/>
                      </a:stretch>
                    </p:blipFill>
                    <p:spPr>
                      <a:xfrm>
                        <a:off x="4394200" y="2362200"/>
                        <a:ext cx="914400" cy="271463"/>
                      </a:xfrm>
                      <a:prstGeom prst="rect">
                        <a:avLst/>
                      </a:prstGeom>
                    </p:spPr>
                  </p:pic>
                </p:oleObj>
              </mc:Fallback>
            </mc:AlternateContent>
          </a:graphicData>
        </a:graphic>
      </p:graphicFrame>
    </p:spTree>
    <p:extLst>
      <p:ext uri="{BB962C8B-B14F-4D97-AF65-F5344CB8AC3E}">
        <p14:creationId xmlns:p14="http://schemas.microsoft.com/office/powerpoint/2010/main" val="2692845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6975" y="2086377"/>
            <a:ext cx="11153104" cy="2215991"/>
          </a:xfrm>
          <a:prstGeom prst="rect">
            <a:avLst/>
          </a:prstGeom>
          <a:noFill/>
        </p:spPr>
        <p:txBody>
          <a:bodyPr wrap="square" rtlCol="0">
            <a:spAutoFit/>
          </a:bodyPr>
          <a:lstStyle/>
          <a:p>
            <a:pPr algn="r" rtl="1">
              <a:lnSpc>
                <a:spcPct val="200000"/>
              </a:lnSpc>
            </a:pPr>
            <a:r>
              <a:rPr lang="fa-IR" sz="2400" b="1" dirty="0" smtClean="0">
                <a:solidFill>
                  <a:srgbClr val="FF0000"/>
                </a:solidFill>
                <a:cs typeface="B Nazanin" panose="00000400000000000000" pitchFamily="2" charset="-78"/>
              </a:rPr>
              <a:t>احتمال شرطی:</a:t>
            </a:r>
          </a:p>
          <a:p>
            <a:pPr algn="r" rtl="1">
              <a:lnSpc>
                <a:spcPct val="200000"/>
              </a:lnSpc>
            </a:pPr>
            <a:r>
              <a:rPr lang="fa-IR" sz="2400" b="1" dirty="0" smtClean="0">
                <a:cs typeface="B Nazanin" panose="00000400000000000000" pitchFamily="2" charset="-78"/>
              </a:rPr>
              <a:t>اگر احتمال وقوع یک پیشامد به شرط وقوع پیشامد دیگری خواسته شود این پیشامد را شرطی می نامند که در این صورت فضای نمونه ای محدود به یک پیشامد دیگر شده است.</a:t>
            </a:r>
            <a:endParaRPr lang="en-US" sz="2400" b="1" dirty="0">
              <a:cs typeface="B Nazanin" panose="00000400000000000000" pitchFamily="2" charset="-78"/>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2675200755"/>
              </p:ext>
            </p:extLst>
          </p:nvPr>
        </p:nvGraphicFramePr>
        <p:xfrm>
          <a:off x="746975" y="4686770"/>
          <a:ext cx="4503398" cy="864024"/>
        </p:xfrm>
        <a:graphic>
          <a:graphicData uri="http://schemas.openxmlformats.org/presentationml/2006/ole">
            <mc:AlternateContent xmlns:mc="http://schemas.openxmlformats.org/markup-compatibility/2006">
              <mc:Choice xmlns:v="urn:schemas-microsoft-com:vml" Requires="v">
                <p:oleObj spid="_x0000_s20494" name="Equation" r:id="rId3" imgW="2184120" imgH="419040" progId="Equation.DSMT4">
                  <p:embed/>
                </p:oleObj>
              </mc:Choice>
              <mc:Fallback>
                <p:oleObj name="Equation" r:id="rId3" imgW="2184120" imgH="419040" progId="Equation.DSMT4">
                  <p:embed/>
                  <p:pic>
                    <p:nvPicPr>
                      <p:cNvPr id="0" name=""/>
                      <p:cNvPicPr/>
                      <p:nvPr/>
                    </p:nvPicPr>
                    <p:blipFill>
                      <a:blip r:embed="rId4"/>
                      <a:stretch>
                        <a:fillRect/>
                      </a:stretch>
                    </p:blipFill>
                    <p:spPr>
                      <a:xfrm>
                        <a:off x="746975" y="4686770"/>
                        <a:ext cx="4503398" cy="864024"/>
                      </a:xfrm>
                      <a:prstGeom prst="rect">
                        <a:avLst/>
                      </a:prstGeom>
                    </p:spPr>
                  </p:pic>
                </p:oleObj>
              </mc:Fallback>
            </mc:AlternateContent>
          </a:graphicData>
        </a:graphic>
      </p:graphicFrame>
      <p:sp>
        <p:nvSpPr>
          <p:cNvPr id="4" name="TextBox 3"/>
          <p:cNvSpPr txBox="1"/>
          <p:nvPr/>
        </p:nvSpPr>
        <p:spPr>
          <a:xfrm>
            <a:off x="3116686" y="5965974"/>
            <a:ext cx="3631843" cy="400110"/>
          </a:xfrm>
          <a:prstGeom prst="rect">
            <a:avLst/>
          </a:prstGeom>
          <a:noFill/>
        </p:spPr>
        <p:txBody>
          <a:bodyPr wrap="square" rtlCol="0">
            <a:spAutoFit/>
          </a:bodyPr>
          <a:lstStyle/>
          <a:p>
            <a:r>
              <a:rPr lang="fa-IR" sz="2000" dirty="0" smtClean="0">
                <a:cs typeface="B Nazanin" panose="00000400000000000000" pitchFamily="2" charset="-78"/>
              </a:rPr>
              <a:t>پیشامد    اشتراک آن با      (صورت)</a:t>
            </a:r>
            <a:endParaRPr lang="en-US" sz="2000" dirty="0">
              <a:cs typeface="B Nazanin" panose="00000400000000000000" pitchFamily="2" charset="-78"/>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738106715"/>
              </p:ext>
            </p:extLst>
          </p:nvPr>
        </p:nvGraphicFramePr>
        <p:xfrm>
          <a:off x="5239553" y="6041421"/>
          <a:ext cx="249216" cy="249216"/>
        </p:xfrm>
        <a:graphic>
          <a:graphicData uri="http://schemas.openxmlformats.org/presentationml/2006/ole">
            <mc:AlternateContent xmlns:mc="http://schemas.openxmlformats.org/markup-compatibility/2006">
              <mc:Choice xmlns:v="urn:schemas-microsoft-com:vml" Requires="v">
                <p:oleObj spid="_x0000_s20495" name="Equation" r:id="rId5" imgW="164880" imgH="164880" progId="Equation.DSMT4">
                  <p:embed/>
                </p:oleObj>
              </mc:Choice>
              <mc:Fallback>
                <p:oleObj name="Equation" r:id="rId5" imgW="164880" imgH="164880" progId="Equation.DSMT4">
                  <p:embed/>
                  <p:pic>
                    <p:nvPicPr>
                      <p:cNvPr id="0" name=""/>
                      <p:cNvPicPr/>
                      <p:nvPr/>
                    </p:nvPicPr>
                    <p:blipFill>
                      <a:blip r:embed="rId6"/>
                      <a:stretch>
                        <a:fillRect/>
                      </a:stretch>
                    </p:blipFill>
                    <p:spPr>
                      <a:xfrm>
                        <a:off x="5239553" y="6041421"/>
                        <a:ext cx="249216" cy="249216"/>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364437797"/>
              </p:ext>
            </p:extLst>
          </p:nvPr>
        </p:nvGraphicFramePr>
        <p:xfrm>
          <a:off x="3949966" y="6041421"/>
          <a:ext cx="228153" cy="228153"/>
        </p:xfrm>
        <a:graphic>
          <a:graphicData uri="http://schemas.openxmlformats.org/presentationml/2006/ole">
            <mc:AlternateContent xmlns:mc="http://schemas.openxmlformats.org/markup-compatibility/2006">
              <mc:Choice xmlns:v="urn:schemas-microsoft-com:vml" Requires="v">
                <p:oleObj spid="_x0000_s20496" name="Equation" r:id="rId7" imgW="164880" imgH="164880" progId="Equation.DSMT4">
                  <p:embed/>
                </p:oleObj>
              </mc:Choice>
              <mc:Fallback>
                <p:oleObj name="Equation" r:id="rId7" imgW="164880" imgH="164880" progId="Equation.DSMT4">
                  <p:embed/>
                  <p:pic>
                    <p:nvPicPr>
                      <p:cNvPr id="0" name=""/>
                      <p:cNvPicPr/>
                      <p:nvPr/>
                    </p:nvPicPr>
                    <p:blipFill>
                      <a:blip r:embed="rId8"/>
                      <a:stretch>
                        <a:fillRect/>
                      </a:stretch>
                    </p:blipFill>
                    <p:spPr>
                      <a:xfrm>
                        <a:off x="3949966" y="6041421"/>
                        <a:ext cx="228153" cy="228153"/>
                      </a:xfrm>
                      <a:prstGeom prst="rect">
                        <a:avLst/>
                      </a:prstGeom>
                    </p:spPr>
                  </p:pic>
                </p:oleObj>
              </mc:Fallback>
            </mc:AlternateContent>
          </a:graphicData>
        </a:graphic>
      </p:graphicFrame>
      <p:sp>
        <p:nvSpPr>
          <p:cNvPr id="7" name="TextBox 6"/>
          <p:cNvSpPr txBox="1"/>
          <p:nvPr/>
        </p:nvSpPr>
        <p:spPr>
          <a:xfrm>
            <a:off x="6414612" y="5965974"/>
            <a:ext cx="1264277" cy="400110"/>
          </a:xfrm>
          <a:prstGeom prst="rect">
            <a:avLst/>
          </a:prstGeom>
          <a:noFill/>
        </p:spPr>
        <p:txBody>
          <a:bodyPr wrap="square" rtlCol="0">
            <a:spAutoFit/>
          </a:bodyPr>
          <a:lstStyle/>
          <a:p>
            <a:r>
              <a:rPr lang="fa-IR" sz="2000" dirty="0" smtClean="0">
                <a:cs typeface="B Nazanin" panose="00000400000000000000" pitchFamily="2" charset="-78"/>
              </a:rPr>
              <a:t>احتمال اینکه</a:t>
            </a:r>
            <a:endParaRPr lang="en-US" sz="2000" dirty="0">
              <a:cs typeface="B Nazanin" panose="00000400000000000000" pitchFamily="2" charset="-78"/>
            </a:endParaRPr>
          </a:p>
        </p:txBody>
      </p:sp>
      <p:sp>
        <p:nvSpPr>
          <p:cNvPr id="8" name="TextBox 7"/>
          <p:cNvSpPr txBox="1"/>
          <p:nvPr/>
        </p:nvSpPr>
        <p:spPr>
          <a:xfrm>
            <a:off x="7901897" y="5965974"/>
            <a:ext cx="2144558" cy="400110"/>
          </a:xfrm>
          <a:prstGeom prst="rect">
            <a:avLst/>
          </a:prstGeom>
          <a:noFill/>
        </p:spPr>
        <p:txBody>
          <a:bodyPr wrap="square" rtlCol="0">
            <a:spAutoFit/>
          </a:bodyPr>
          <a:lstStyle/>
          <a:p>
            <a:r>
              <a:rPr lang="fa-IR" sz="2000" dirty="0" smtClean="0">
                <a:cs typeface="B Nazanin" panose="00000400000000000000" pitchFamily="2" charset="-78"/>
              </a:rPr>
              <a:t>پیشامد     (مخرج)</a:t>
            </a:r>
            <a:endParaRPr lang="en-US" sz="2000" dirty="0">
              <a:cs typeface="B Nazanin" panose="00000400000000000000" pitchFamily="2" charset="-78"/>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1707329245"/>
              </p:ext>
            </p:extLst>
          </p:nvPr>
        </p:nvGraphicFramePr>
        <p:xfrm>
          <a:off x="8669935" y="6036400"/>
          <a:ext cx="228153" cy="228153"/>
        </p:xfrm>
        <a:graphic>
          <a:graphicData uri="http://schemas.openxmlformats.org/presentationml/2006/ole">
            <mc:AlternateContent xmlns:mc="http://schemas.openxmlformats.org/markup-compatibility/2006">
              <mc:Choice xmlns:v="urn:schemas-microsoft-com:vml" Requires="v">
                <p:oleObj spid="_x0000_s20497" name="Equation" r:id="rId9" imgW="164880" imgH="164880" progId="Equation.DSMT4">
                  <p:embed/>
                </p:oleObj>
              </mc:Choice>
              <mc:Fallback>
                <p:oleObj name="Equation" r:id="rId9" imgW="164880" imgH="164880" progId="Equation.DSMT4">
                  <p:embed/>
                  <p:pic>
                    <p:nvPicPr>
                      <p:cNvPr id="0" name=""/>
                      <p:cNvPicPr/>
                      <p:nvPr/>
                    </p:nvPicPr>
                    <p:blipFill>
                      <a:blip r:embed="rId8"/>
                      <a:stretch>
                        <a:fillRect/>
                      </a:stretch>
                    </p:blipFill>
                    <p:spPr>
                      <a:xfrm>
                        <a:off x="8669935" y="6036400"/>
                        <a:ext cx="228153" cy="228153"/>
                      </a:xfrm>
                      <a:prstGeom prst="rect">
                        <a:avLst/>
                      </a:prstGeom>
                    </p:spPr>
                  </p:pic>
                </p:oleObj>
              </mc:Fallback>
            </mc:AlternateContent>
          </a:graphicData>
        </a:graphic>
      </p:graphicFrame>
      <p:sp>
        <p:nvSpPr>
          <p:cNvPr id="10" name="TextBox 9"/>
          <p:cNvSpPr txBox="1"/>
          <p:nvPr/>
        </p:nvSpPr>
        <p:spPr>
          <a:xfrm>
            <a:off x="9915382" y="5965974"/>
            <a:ext cx="1264277" cy="400110"/>
          </a:xfrm>
          <a:prstGeom prst="rect">
            <a:avLst/>
          </a:prstGeom>
          <a:noFill/>
        </p:spPr>
        <p:txBody>
          <a:bodyPr wrap="square" rtlCol="0">
            <a:spAutoFit/>
          </a:bodyPr>
          <a:lstStyle/>
          <a:p>
            <a:r>
              <a:rPr lang="fa-IR" sz="2000" dirty="0" smtClean="0">
                <a:cs typeface="B Nazanin" panose="00000400000000000000" pitchFamily="2" charset="-78"/>
              </a:rPr>
              <a:t>احتمال اینکه</a:t>
            </a:r>
            <a:endParaRPr lang="en-US" sz="2000" dirty="0">
              <a:cs typeface="B Nazanin" panose="00000400000000000000" pitchFamily="2" charset="-78"/>
            </a:endParaRPr>
          </a:p>
        </p:txBody>
      </p:sp>
      <p:sp>
        <p:nvSpPr>
          <p:cNvPr id="11" name="TextBox 10"/>
          <p:cNvSpPr txBox="1"/>
          <p:nvPr/>
        </p:nvSpPr>
        <p:spPr>
          <a:xfrm>
            <a:off x="10267293" y="5350739"/>
            <a:ext cx="1824732" cy="400110"/>
          </a:xfrm>
          <a:prstGeom prst="rect">
            <a:avLst/>
          </a:prstGeom>
          <a:noFill/>
        </p:spPr>
        <p:txBody>
          <a:bodyPr wrap="square" rtlCol="0">
            <a:spAutoFit/>
          </a:bodyPr>
          <a:lstStyle/>
          <a:p>
            <a:r>
              <a:rPr lang="fa-IR" sz="2000" dirty="0" smtClean="0">
                <a:cs typeface="B Nazanin" panose="00000400000000000000" pitchFamily="2" charset="-78"/>
              </a:rPr>
              <a:t>فضای نمونه ای</a:t>
            </a:r>
            <a:endParaRPr lang="en-US" sz="2000" dirty="0">
              <a:cs typeface="B Nazanin" panose="00000400000000000000" pitchFamily="2" charset="-78"/>
            </a:endParaRPr>
          </a:p>
        </p:txBody>
      </p:sp>
    </p:spTree>
    <p:extLst>
      <p:ext uri="{BB962C8B-B14F-4D97-AF65-F5344CB8AC3E}">
        <p14:creationId xmlns:p14="http://schemas.microsoft.com/office/powerpoint/2010/main" val="974486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6975" y="2086377"/>
            <a:ext cx="11153104" cy="2308324"/>
          </a:xfrm>
          <a:prstGeom prst="rect">
            <a:avLst/>
          </a:prstGeom>
          <a:noFill/>
        </p:spPr>
        <p:txBody>
          <a:bodyPr wrap="square" rtlCol="0">
            <a:spAutoFit/>
          </a:bodyPr>
          <a:lstStyle/>
          <a:p>
            <a:pPr algn="r" rtl="1">
              <a:lnSpc>
                <a:spcPct val="200000"/>
              </a:lnSpc>
            </a:pPr>
            <a:r>
              <a:rPr lang="fa-IR" sz="2400" b="1" dirty="0" smtClean="0">
                <a:cs typeface="B Nazanin" panose="00000400000000000000" pitchFamily="2" charset="-78"/>
              </a:rPr>
              <a:t>یک تاس همگن را انداخته ایم بر آمد مضرب 3 نیست احتمال آنکه شماره ظاهر شده 2 باشد کدام اس؟</a:t>
            </a:r>
          </a:p>
          <a:p>
            <a:pPr algn="r" rtl="1">
              <a:lnSpc>
                <a:spcPct val="200000"/>
              </a:lnSpc>
            </a:pPr>
            <a:endParaRPr lang="fa-IR" sz="2400" b="1" dirty="0">
              <a:cs typeface="B Nazanin" panose="00000400000000000000" pitchFamily="2" charset="-78"/>
            </a:endParaRPr>
          </a:p>
          <a:p>
            <a:pPr algn="r" rtl="1">
              <a:lnSpc>
                <a:spcPct val="200000"/>
              </a:lnSpc>
            </a:pPr>
            <a:r>
              <a:rPr lang="fa-IR" sz="2400" b="1" dirty="0" smtClean="0">
                <a:cs typeface="B Nazanin" panose="00000400000000000000" pitchFamily="2" charset="-78"/>
              </a:rPr>
              <a:t>1)                                          2)                                     3)                                 4)</a:t>
            </a:r>
            <a:endParaRPr lang="en-US" sz="2400" b="1" dirty="0">
              <a:cs typeface="B Nazanin" panose="00000400000000000000" pitchFamily="2" charset="-78"/>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2927388367"/>
              </p:ext>
            </p:extLst>
          </p:nvPr>
        </p:nvGraphicFramePr>
        <p:xfrm>
          <a:off x="11179659" y="3714925"/>
          <a:ext cx="241211" cy="679776"/>
        </p:xfrm>
        <a:graphic>
          <a:graphicData uri="http://schemas.openxmlformats.org/presentationml/2006/ole">
            <mc:AlternateContent xmlns:mc="http://schemas.openxmlformats.org/markup-compatibility/2006">
              <mc:Choice xmlns:v="urn:schemas-microsoft-com:vml" Requires="v">
                <p:oleObj spid="_x0000_s21521" name="Equation" r:id="rId3" imgW="139680" imgH="393480" progId="Equation.DSMT4">
                  <p:embed/>
                </p:oleObj>
              </mc:Choice>
              <mc:Fallback>
                <p:oleObj name="Equation" r:id="rId3" imgW="139680" imgH="393480" progId="Equation.DSMT4">
                  <p:embed/>
                  <p:pic>
                    <p:nvPicPr>
                      <p:cNvPr id="0" name=""/>
                      <p:cNvPicPr/>
                      <p:nvPr/>
                    </p:nvPicPr>
                    <p:blipFill>
                      <a:blip r:embed="rId4"/>
                      <a:stretch>
                        <a:fillRect/>
                      </a:stretch>
                    </p:blipFill>
                    <p:spPr>
                      <a:xfrm>
                        <a:off x="11179659" y="3714925"/>
                        <a:ext cx="241211" cy="679776"/>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675461838"/>
              </p:ext>
            </p:extLst>
          </p:nvPr>
        </p:nvGraphicFramePr>
        <p:xfrm>
          <a:off x="8228251" y="3730809"/>
          <a:ext cx="241211" cy="679776"/>
        </p:xfrm>
        <a:graphic>
          <a:graphicData uri="http://schemas.openxmlformats.org/presentationml/2006/ole">
            <mc:AlternateContent xmlns:mc="http://schemas.openxmlformats.org/markup-compatibility/2006">
              <mc:Choice xmlns:v="urn:schemas-microsoft-com:vml" Requires="v">
                <p:oleObj spid="_x0000_s21522" name="Equation" r:id="rId5" imgW="139680" imgH="393480" progId="Equation.DSMT4">
                  <p:embed/>
                </p:oleObj>
              </mc:Choice>
              <mc:Fallback>
                <p:oleObj name="Equation" r:id="rId5" imgW="139680" imgH="393480" progId="Equation.DSMT4">
                  <p:embed/>
                  <p:pic>
                    <p:nvPicPr>
                      <p:cNvPr id="0" name=""/>
                      <p:cNvPicPr/>
                      <p:nvPr/>
                    </p:nvPicPr>
                    <p:blipFill>
                      <a:blip r:embed="rId6"/>
                      <a:stretch>
                        <a:fillRect/>
                      </a:stretch>
                    </p:blipFill>
                    <p:spPr>
                      <a:xfrm>
                        <a:off x="8228251" y="3730809"/>
                        <a:ext cx="241211" cy="679776"/>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116044787"/>
              </p:ext>
            </p:extLst>
          </p:nvPr>
        </p:nvGraphicFramePr>
        <p:xfrm>
          <a:off x="5558028" y="3730809"/>
          <a:ext cx="241211" cy="679776"/>
        </p:xfrm>
        <a:graphic>
          <a:graphicData uri="http://schemas.openxmlformats.org/presentationml/2006/ole">
            <mc:AlternateContent xmlns:mc="http://schemas.openxmlformats.org/markup-compatibility/2006">
              <mc:Choice xmlns:v="urn:schemas-microsoft-com:vml" Requires="v">
                <p:oleObj spid="_x0000_s21523" name="Equation" r:id="rId7" imgW="139680" imgH="393480" progId="Equation.DSMT4">
                  <p:embed/>
                </p:oleObj>
              </mc:Choice>
              <mc:Fallback>
                <p:oleObj name="Equation" r:id="rId7" imgW="139680" imgH="393480" progId="Equation.DSMT4">
                  <p:embed/>
                  <p:pic>
                    <p:nvPicPr>
                      <p:cNvPr id="0" name=""/>
                      <p:cNvPicPr/>
                      <p:nvPr/>
                    </p:nvPicPr>
                    <p:blipFill>
                      <a:blip r:embed="rId8"/>
                      <a:stretch>
                        <a:fillRect/>
                      </a:stretch>
                    </p:blipFill>
                    <p:spPr>
                      <a:xfrm>
                        <a:off x="5558028" y="3730809"/>
                        <a:ext cx="241211" cy="679776"/>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1554875648"/>
              </p:ext>
            </p:extLst>
          </p:nvPr>
        </p:nvGraphicFramePr>
        <p:xfrm>
          <a:off x="3224805" y="3730809"/>
          <a:ext cx="241211" cy="679776"/>
        </p:xfrm>
        <a:graphic>
          <a:graphicData uri="http://schemas.openxmlformats.org/presentationml/2006/ole">
            <mc:AlternateContent xmlns:mc="http://schemas.openxmlformats.org/markup-compatibility/2006">
              <mc:Choice xmlns:v="urn:schemas-microsoft-com:vml" Requires="v">
                <p:oleObj spid="_x0000_s21524" name="Equation" r:id="rId9" imgW="139680" imgH="393480" progId="Equation.DSMT4">
                  <p:embed/>
                </p:oleObj>
              </mc:Choice>
              <mc:Fallback>
                <p:oleObj name="Equation" r:id="rId9" imgW="139680" imgH="393480" progId="Equation.DSMT4">
                  <p:embed/>
                  <p:pic>
                    <p:nvPicPr>
                      <p:cNvPr id="0" name=""/>
                      <p:cNvPicPr/>
                      <p:nvPr/>
                    </p:nvPicPr>
                    <p:blipFill>
                      <a:blip r:embed="rId10"/>
                      <a:stretch>
                        <a:fillRect/>
                      </a:stretch>
                    </p:blipFill>
                    <p:spPr>
                      <a:xfrm>
                        <a:off x="3224805" y="3730809"/>
                        <a:ext cx="241211" cy="679776"/>
                      </a:xfrm>
                      <a:prstGeom prst="rect">
                        <a:avLst/>
                      </a:prstGeom>
                    </p:spPr>
                  </p:pic>
                </p:oleObj>
              </mc:Fallback>
            </mc:AlternateContent>
          </a:graphicData>
        </a:graphic>
      </p:graphicFrame>
    </p:spTree>
    <p:extLst>
      <p:ext uri="{BB962C8B-B14F-4D97-AF65-F5344CB8AC3E}">
        <p14:creationId xmlns:p14="http://schemas.microsoft.com/office/powerpoint/2010/main" val="756710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6975" y="2086377"/>
            <a:ext cx="11153104" cy="1477328"/>
          </a:xfrm>
          <a:prstGeom prst="rect">
            <a:avLst/>
          </a:prstGeom>
          <a:noFill/>
        </p:spPr>
        <p:txBody>
          <a:bodyPr wrap="square" rtlCol="0">
            <a:spAutoFit/>
          </a:bodyPr>
          <a:lstStyle/>
          <a:p>
            <a:pPr algn="r" rtl="1">
              <a:lnSpc>
                <a:spcPct val="200000"/>
              </a:lnSpc>
            </a:pPr>
            <a:r>
              <a:rPr lang="fa-IR" sz="2400" b="1" dirty="0" smtClean="0">
                <a:cs typeface="B Nazanin" panose="00000400000000000000" pitchFamily="2" charset="-78"/>
              </a:rPr>
              <a:t>یک خانواده ی سه فرزندی با کدام احتمال حداقل دو فرزند دختر دارد در صورتی که می دانیم حداقل یکی از فرزندان دختر است؟</a:t>
            </a:r>
            <a:endParaRPr lang="en-US" sz="2400" b="1" dirty="0">
              <a:cs typeface="B Nazanin" panose="00000400000000000000" pitchFamily="2" charset="-78"/>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3557017600"/>
              </p:ext>
            </p:extLst>
          </p:nvPr>
        </p:nvGraphicFramePr>
        <p:xfrm>
          <a:off x="11179659" y="3714925"/>
          <a:ext cx="295417" cy="832538"/>
        </p:xfrm>
        <a:graphic>
          <a:graphicData uri="http://schemas.openxmlformats.org/presentationml/2006/ole">
            <mc:AlternateContent xmlns:mc="http://schemas.openxmlformats.org/markup-compatibility/2006">
              <mc:Choice xmlns:v="urn:schemas-microsoft-com:vml" Requires="v">
                <p:oleObj spid="_x0000_s22538" name="Equation" r:id="rId3" imgW="139680" imgH="393480" progId="Equation.DSMT4">
                  <p:embed/>
                </p:oleObj>
              </mc:Choice>
              <mc:Fallback>
                <p:oleObj name="Equation" r:id="rId3" imgW="139680" imgH="393480" progId="Equation.DSMT4">
                  <p:embed/>
                  <p:pic>
                    <p:nvPicPr>
                      <p:cNvPr id="0" name=""/>
                      <p:cNvPicPr/>
                      <p:nvPr/>
                    </p:nvPicPr>
                    <p:blipFill>
                      <a:blip r:embed="rId4"/>
                      <a:stretch>
                        <a:fillRect/>
                      </a:stretch>
                    </p:blipFill>
                    <p:spPr>
                      <a:xfrm>
                        <a:off x="11179659" y="3714925"/>
                        <a:ext cx="295417" cy="832538"/>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528183928"/>
              </p:ext>
            </p:extLst>
          </p:nvPr>
        </p:nvGraphicFramePr>
        <p:xfrm>
          <a:off x="8228251" y="3730808"/>
          <a:ext cx="284684" cy="802291"/>
        </p:xfrm>
        <a:graphic>
          <a:graphicData uri="http://schemas.openxmlformats.org/presentationml/2006/ole">
            <mc:AlternateContent xmlns:mc="http://schemas.openxmlformats.org/markup-compatibility/2006">
              <mc:Choice xmlns:v="urn:schemas-microsoft-com:vml" Requires="v">
                <p:oleObj spid="_x0000_s22539" name="Equation" r:id="rId5" imgW="139680" imgH="393480" progId="Equation.DSMT4">
                  <p:embed/>
                </p:oleObj>
              </mc:Choice>
              <mc:Fallback>
                <p:oleObj name="Equation" r:id="rId5" imgW="139680" imgH="393480" progId="Equation.DSMT4">
                  <p:embed/>
                  <p:pic>
                    <p:nvPicPr>
                      <p:cNvPr id="0" name=""/>
                      <p:cNvPicPr/>
                      <p:nvPr/>
                    </p:nvPicPr>
                    <p:blipFill>
                      <a:blip r:embed="rId6"/>
                      <a:stretch>
                        <a:fillRect/>
                      </a:stretch>
                    </p:blipFill>
                    <p:spPr>
                      <a:xfrm>
                        <a:off x="8228251" y="3730808"/>
                        <a:ext cx="284684" cy="802291"/>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949107247"/>
              </p:ext>
            </p:extLst>
          </p:nvPr>
        </p:nvGraphicFramePr>
        <p:xfrm>
          <a:off x="5686817" y="3714925"/>
          <a:ext cx="327617" cy="923284"/>
        </p:xfrm>
        <a:graphic>
          <a:graphicData uri="http://schemas.openxmlformats.org/presentationml/2006/ole">
            <mc:AlternateContent xmlns:mc="http://schemas.openxmlformats.org/markup-compatibility/2006">
              <mc:Choice xmlns:v="urn:schemas-microsoft-com:vml" Requires="v">
                <p:oleObj spid="_x0000_s22540" name="Equation" r:id="rId7" imgW="139680" imgH="393480" progId="Equation.DSMT4">
                  <p:embed/>
                </p:oleObj>
              </mc:Choice>
              <mc:Fallback>
                <p:oleObj name="Equation" r:id="rId7" imgW="139680" imgH="393480" progId="Equation.DSMT4">
                  <p:embed/>
                  <p:pic>
                    <p:nvPicPr>
                      <p:cNvPr id="0" name=""/>
                      <p:cNvPicPr/>
                      <p:nvPr/>
                    </p:nvPicPr>
                    <p:blipFill>
                      <a:blip r:embed="rId8"/>
                      <a:stretch>
                        <a:fillRect/>
                      </a:stretch>
                    </p:blipFill>
                    <p:spPr>
                      <a:xfrm>
                        <a:off x="5686817" y="3714925"/>
                        <a:ext cx="327617" cy="923284"/>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93999788"/>
              </p:ext>
            </p:extLst>
          </p:nvPr>
        </p:nvGraphicFramePr>
        <p:xfrm>
          <a:off x="3224805" y="3730809"/>
          <a:ext cx="304006" cy="856744"/>
        </p:xfrm>
        <a:graphic>
          <a:graphicData uri="http://schemas.openxmlformats.org/presentationml/2006/ole">
            <mc:AlternateContent xmlns:mc="http://schemas.openxmlformats.org/markup-compatibility/2006">
              <mc:Choice xmlns:v="urn:schemas-microsoft-com:vml" Requires="v">
                <p:oleObj spid="_x0000_s22541" name="Equation" r:id="rId9" imgW="139680" imgH="393480" progId="Equation.DSMT4">
                  <p:embed/>
                </p:oleObj>
              </mc:Choice>
              <mc:Fallback>
                <p:oleObj name="Equation" r:id="rId9" imgW="139680" imgH="393480" progId="Equation.DSMT4">
                  <p:embed/>
                  <p:pic>
                    <p:nvPicPr>
                      <p:cNvPr id="0" name=""/>
                      <p:cNvPicPr/>
                      <p:nvPr/>
                    </p:nvPicPr>
                    <p:blipFill>
                      <a:blip r:embed="rId10"/>
                      <a:stretch>
                        <a:fillRect/>
                      </a:stretch>
                    </p:blipFill>
                    <p:spPr>
                      <a:xfrm>
                        <a:off x="3224805" y="3730809"/>
                        <a:ext cx="304006" cy="856744"/>
                      </a:xfrm>
                      <a:prstGeom prst="rect">
                        <a:avLst/>
                      </a:prstGeom>
                    </p:spPr>
                  </p:pic>
                </p:oleObj>
              </mc:Fallback>
            </mc:AlternateContent>
          </a:graphicData>
        </a:graphic>
      </p:graphicFrame>
    </p:spTree>
    <p:extLst>
      <p:ext uri="{BB962C8B-B14F-4D97-AF65-F5344CB8AC3E}">
        <p14:creationId xmlns:p14="http://schemas.microsoft.com/office/powerpoint/2010/main" val="26932497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266682" y="1803042"/>
            <a:ext cx="6967470" cy="3000778"/>
          </a:xfrm>
          <a:prstGeom prst="roundRect">
            <a:avLst/>
          </a:prstGeom>
          <a:ln w="57150">
            <a:solidFill>
              <a:srgbClr val="C00000"/>
            </a:solidFill>
          </a:ln>
          <a:effectLst>
            <a:reflection blurRad="6350" stA="52000" endA="300" endPos="35000" dir="5400000" sy="-100000" algn="bl" rotWithShape="0"/>
          </a:effectLst>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 name="TextBox 2"/>
          <p:cNvSpPr txBox="1"/>
          <p:nvPr/>
        </p:nvSpPr>
        <p:spPr>
          <a:xfrm>
            <a:off x="4327301" y="2511380"/>
            <a:ext cx="3284113" cy="1569660"/>
          </a:xfrm>
          <a:prstGeom prst="rect">
            <a:avLst/>
          </a:prstGeom>
          <a:noFill/>
        </p:spPr>
        <p:txBody>
          <a:bodyPr wrap="square" rtlCol="0">
            <a:spAutoFit/>
          </a:bodyPr>
          <a:lstStyle/>
          <a:p>
            <a:r>
              <a:rPr lang="fa-IR" sz="9600" dirty="0" smtClean="0">
                <a:cs typeface="B Titr" panose="00000700000000000000" pitchFamily="2" charset="-78"/>
              </a:rPr>
              <a:t>پایان</a:t>
            </a:r>
            <a:endParaRPr lang="en-US" sz="9600" dirty="0">
              <a:cs typeface="B Titr" panose="00000700000000000000" pitchFamily="2" charset="-78"/>
            </a:endParaRPr>
          </a:p>
        </p:txBody>
      </p:sp>
    </p:spTree>
    <p:extLst>
      <p:ext uri="{BB962C8B-B14F-4D97-AF65-F5344CB8AC3E}">
        <p14:creationId xmlns:p14="http://schemas.microsoft.com/office/powerpoint/2010/main" val="28821616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716</TotalTime>
  <Words>117</Words>
  <Application>Microsoft Office PowerPoint</Application>
  <PresentationFormat>Widescreen</PresentationFormat>
  <Paragraphs>15</Paragraphs>
  <Slides>6</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6</vt:i4>
      </vt:variant>
    </vt:vector>
  </HeadingPairs>
  <TitlesOfParts>
    <vt:vector size="14" baseType="lpstr">
      <vt:lpstr>Arial</vt:lpstr>
      <vt:lpstr>B Nazanin</vt:lpstr>
      <vt:lpstr>B Titr</vt:lpstr>
      <vt:lpstr>Calibri</vt:lpstr>
      <vt:lpstr>Calibri Light</vt:lpstr>
      <vt:lpstr>Times New Roman</vt:lpstr>
      <vt:lpstr>Office Theme</vt:lpstr>
      <vt:lpstr>Equation</vt:lpstr>
      <vt:lpstr>بنام خدا</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104</cp:revision>
  <dcterms:created xsi:type="dcterms:W3CDTF">2015-07-06T05:06:21Z</dcterms:created>
  <dcterms:modified xsi:type="dcterms:W3CDTF">2018-04-22T06:25:05Z</dcterms:modified>
</cp:coreProperties>
</file>