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4">
  <p:sldMasterIdLst>
    <p:sldMasterId id="2147483648" r:id="rId1"/>
  </p:sldMasterIdLst>
  <p:sldIdLst>
    <p:sldId id="289" r:id="rId2"/>
    <p:sldId id="291" r:id="rId3"/>
    <p:sldId id="292" r:id="rId4"/>
    <p:sldId id="293" r:id="rId5"/>
    <p:sldId id="294" r:id="rId6"/>
    <p:sldId id="295" r:id="rId7"/>
    <p:sldId id="296" r:id="rId8"/>
    <p:sldId id="297" r:id="rId9"/>
    <p:sldId id="298" r:id="rId10"/>
    <p:sldId id="299" r:id="rId11"/>
    <p:sldId id="300" r:id="rId12"/>
    <p:sldId id="301" r:id="rId13"/>
    <p:sldId id="302" r:id="rId14"/>
    <p:sldId id="303" r:id="rId15"/>
    <p:sldId id="304" r:id="rId16"/>
    <p:sldId id="305" r:id="rId17"/>
    <p:sldId id="306" r:id="rId18"/>
    <p:sldId id="307" r:id="rId19"/>
    <p:sldId id="290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4" d="100"/>
          <a:sy n="74" d="100"/>
        </p:scale>
        <p:origin x="60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11/5/2015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11/5/2015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11/5/2015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11/5/2015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11/5/2015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11/5/2015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11/5/2015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11/5/2015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11/5/2015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11/5/2015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11/5/2015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pPr/>
              <a:t>11/5/2015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512509" y="1480943"/>
            <a:ext cx="9079606" cy="4713668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300000"/>
              </a:lnSpc>
            </a:pPr>
            <a:r>
              <a:rPr lang="fa-IR" sz="4400" b="1" dirty="0" smtClean="0">
                <a:solidFill>
                  <a:srgbClr val="FF0000"/>
                </a:solidFill>
                <a:cs typeface="B Nazanin" pitchFamily="2" charset="-78"/>
              </a:rPr>
              <a:t>« علوم هفتم »</a:t>
            </a:r>
          </a:p>
          <a:p>
            <a:pPr algn="ctr">
              <a:lnSpc>
                <a:spcPct val="300000"/>
              </a:lnSpc>
            </a:pPr>
            <a:r>
              <a:rPr lang="en-US" sz="4400" b="1" dirty="0" smtClean="0">
                <a:solidFill>
                  <a:srgbClr val="FF0000"/>
                </a:solidFill>
                <a:cs typeface="B Nazanin" pitchFamily="2" charset="-78"/>
              </a:rPr>
              <a:t> </a:t>
            </a:r>
            <a:r>
              <a:rPr lang="fa-IR" sz="4400" b="1" dirty="0" smtClean="0">
                <a:solidFill>
                  <a:srgbClr val="FF0000"/>
                </a:solidFill>
                <a:cs typeface="B Nazanin" pitchFamily="2" charset="-78"/>
              </a:rPr>
              <a:t>مبحث : </a:t>
            </a:r>
            <a:r>
              <a:rPr lang="ar-SA" sz="4400" b="1" dirty="0">
                <a:solidFill>
                  <a:srgbClr val="FF0000"/>
                </a:solidFill>
                <a:cs typeface="B Nazanin" panose="00000400000000000000" pitchFamily="2" charset="-78"/>
              </a:rPr>
              <a:t>ﻣﻮاد ﭘﯿﺮاﻣﻮن </a:t>
            </a:r>
            <a:r>
              <a:rPr lang="ar-SA" sz="4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ﻣﺎ</a:t>
            </a:r>
            <a:endParaRPr lang="en-US" sz="4400" b="1" dirty="0" smtClean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algn="ctr">
              <a:lnSpc>
                <a:spcPct val="300000"/>
              </a:lnSpc>
            </a:pPr>
            <a:r>
              <a:rPr lang="fa-IR" sz="4400" b="1" dirty="0" smtClean="0">
                <a:solidFill>
                  <a:srgbClr val="FF0000"/>
                </a:solidFill>
                <a:cs typeface="B Nazanin" pitchFamily="2" charset="-78"/>
              </a:rPr>
              <a:t>مدرس</a:t>
            </a:r>
            <a:r>
              <a:rPr lang="fa-IR" sz="4400" b="1" dirty="0" smtClean="0">
                <a:solidFill>
                  <a:srgbClr val="FF0000"/>
                </a:solidFill>
                <a:cs typeface="B Nazanin" pitchFamily="2" charset="-78"/>
              </a:rPr>
              <a:t>: اصغر کوهی</a:t>
            </a:r>
          </a:p>
          <a:p>
            <a:pPr algn="ctr">
              <a:lnSpc>
                <a:spcPct val="300000"/>
              </a:lnSpc>
            </a:pPr>
            <a:endParaRPr lang="en-US" sz="4400" b="1" dirty="0">
              <a:solidFill>
                <a:srgbClr val="FF0000"/>
              </a:solidFill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804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270456" y="1778822"/>
            <a:ext cx="12295031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250000"/>
              </a:lnSpc>
              <a:buFont typeface="Wingdings" panose="05000000000000000000" pitchFamily="2" charset="2"/>
              <a:buChar char="v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ﻣﻮادي ﮐﻪ روزاﻧﻪ ﻣﻮرد اﺳﺘﻔﺎده ﻗﺮار ﻣﯽ دﻫﯿﻢ ، ﺑﻪ ﭼﻨﺪ دﺳﺘﻪ ﮐﻠﯽ ﺗﻘﺴﯿﻢ ﻣﯽ ﺷﻮﻧﺪ </a:t>
            </a: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؟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50000"/>
              </a:lnSpc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دو دﺳﺘﻪ ؛ </a:t>
            </a:r>
            <a:endParaRPr lang="en-US" sz="2800" b="1" dirty="0" smtClean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50000"/>
              </a:lnSpc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اﻟﻒ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) ﻣﻮادي ﮐﻪ ﺑﻃﻮر ﻣﺴﺘﻘﯿﻢ ازﻃﺒﯿﻌﺖ ﺑﻪ دﺳﺖ ﻣﯽ آﯾﻨﺪ . ( ﻣﻮاد ﻃﺒﯿﻌﯽ ) </a:t>
            </a:r>
            <a:endParaRPr lang="en-US" sz="2800" b="1" dirty="0" smtClean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50000"/>
              </a:lnSpc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 ) ﻣﻮادي ﮐﻪ ﺑﺎ ﺗﻐﯿﯿﺮات ﺷﯿﻤﯿﺎﯾﯽ و ﻓﯿﺰﯾﮑﯽ روي ﻣﻮاد ﻃﺒﯿﻌﯽ ﺣﺎﺻﻞ ﻣﯽ ﺷﻮﻧﺪ . ( ﻣﻮاد ﻣﺼﻨﻮﻋﯽ)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42203458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73487" y="1915373"/>
            <a:ext cx="11449319" cy="4226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15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ﻣﺜﺎل ﻫﺎﯾﯽ را از ﻣﻮادي ﮐﻪ ﻣﺴﺘﻘﯿﻤﺎً از ﻃﺒﯿﻌﺖ ﺑﺪﺳﺖ ﻣﯽ آﯾﻨﺪ و روش اﺳﺘﺨﺮاج آن ﻫﺎ را ﺑﻨﻮﯾﺴﯿﺪ </a:t>
            </a: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.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اﻟﻒ ) ﮔﻮﮔﺮد ﮐﻪ ﺑﻪ ﺻﻮرت ﺑﻠﻮرﻫﺎي زرد و ﮐﺪر در دﻫﺎﻧﻪ آﺗﺸﻔﺸﺎن ﻫﺎي ﺧﺎﻣﻮش و ﻧﯿﻤﻪ ﻓﻌﺎل وﺟﻮد دارد . </a:t>
            </a:r>
            <a:endParaRPr lang="en-US" sz="2800" b="1" dirty="0" smtClean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) ﻃﻼ ﺑﻪ ﺻﻮرت ﺗﮑﻪ ﻫﺎ ﯾﺎ رﮔﻪ ﻫﺎي ﻓﻠﺰي درﺧﺸﺎن در ﻻ ﺑﻪ ﻻي ﺑﺮﺧﯽ از ﺧﺎك و ﺳﻨﮓ ﻫﺎ ﯾﺎﻓﺖ ﻣﯽ </a:t>
            </a: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ﺷﻮد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56880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426" y="1841678"/>
            <a:ext cx="11745532" cy="46576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ج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) اﻟﻤﺎس را ﻣﯽ ﺗﻮان ﺑﻪ ﺻﻮرت ﺑﻠﻮرﻫﺎي زﯾﺒﺎ و درﺧﺸﺎن در داﺧﻞ ﺳﻨﮓ ﻫﺎي آﺗﺸﻔﺸﺎﻧﯽ ﺟﺴﺖ و ﺟﻮ ﮐﺮد . د ) ﻧﻤﮏ ﺧﻮراﮐﯽ را ﻣﯽ ﺗﻮان از آب درﯾﺎ ﺗﻬﯿﻪ ﮐﺮد 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 algn="r" rtl="1">
              <a:lnSpc>
                <a:spcPct val="200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نکته : 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اﮐﺜﺮ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ﻣﻮاد ﻣﻮرد اﺳﺘﻔﺎده در زﻧﺪﮔﯽ ﻣﺎ در ﻃﺒﯿﻌﺖ ﯾﺎﻓﺖ ﻧﻤﯽ ﺷﻮﻧﺪ ، ﺑﻠﮑﻪ ﺑﺎﯾﺪ آن ﻫﺎ را ﺑﺎ اﻧﺠﺎم ﺗﻐﯿﯿﺮﻫﺎي ﻓﯿﺰﯾﮑﯽ ﺷﯿﻤﯿﺎﯾﯽ در ﻣﻮاد ﻃﺒﯿﻌﯽ ﺑﻪ دﺳﺖ آورد.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83687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89396" y="1970469"/>
            <a:ext cx="11449317" cy="4780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 rtl="1">
              <a:lnSpc>
                <a:spcPct val="20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ar-SA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ﻣﺜﺎل ﻫﺎﯾﯽ از ﻣﻮادي ﮐﻪ ﺑﺎ ﺗﻐﯿﯿﺮات روي ﻣﻮاد ﻃﺒﯿﻌﯽ ﺣﺎﺻﻞ ﻣﯽ ﺷﻮﻧﺪ ﺑﺰﻧﯿﺪ .و ﻣﺎده اوﻟﯿﻪ آن ﻫﺎ را ﻧﯿﺰ ذﮐﺮ ﮐﻨﯿﺪ . </a:t>
            </a:r>
            <a:endParaRPr lang="en-US" sz="24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ar-SA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ar-SA" sz="24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ﻓﻠﺰ آﻫﻦ ، آﻟﻮﻣﯿﻨﯿﻮم و ﻣﺲ از ﺳﻨﮓ ﻣﻌﺪن اﺳﺘﺨﺮاج ﻣﯽ ﺷﻮﻧﺪ ـ ﺷﯿﺸﻪ را از ﻣﺎﺳﻪ ، ﺳﯿﻤﺎن را از ﺳﻨﮓ آﻫﮏ و ﭘﻼﺳﺘﯿﮏ را ﻧﻔﺖ ﺧﺎم ﻣﯽ ﺳﺎزﻧﺪ  .</a:t>
            </a: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r" rtl="1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ar-SA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نکته</a:t>
            </a:r>
            <a:r>
              <a:rPr lang="ar-SA" sz="24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:</a:t>
            </a:r>
            <a:endParaRPr lang="en-US" sz="24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ar-SA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ar-SA" sz="24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اﮐﺴﯿﮋن ، ﻧﯿﺘﺮوژن و ﮐﺮﺑﻦ دي اﮐﺴﯿﺪ ﺑﻪ ﺻﻮرت ﮔﺎزﻫﺎي ﺑﯽ رﻧﮓ در ﻫﻮا ﯾﺎﻓﺖ ﻣﯽ ﺷﻮﻧﺪ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1218801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11369" y="2107619"/>
            <a:ext cx="109856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وﯾﮋﮔﯽ ﻫﺎﯾﯽ را ﻧﺎم ﺑﺒﺮﯾﺪ ﮐﻪ از آن ﻫﺎ ﺑﺮاي ﺗﻮﺻﯿﻒ ﻣﻮاد اﺳﺘﻔﺎده ﻣﯽ ﺷﻮد </a:t>
            </a: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؟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ﺑﺮاي ﺑﯿﺎن وﯾﮋﮔﯽ ﻫﺎي ﻣﻮاد از ﻋﺒﺎرت ﻫﺎ و واژﻫﺎﯾﯽ ﻣﺎﻧﻨﺪ ﺳﺨﺖ ﯾﺎ ﻧﺮم ، ﭼﮑﺶ ﺧﻮار ﯾﺎ ﺷﮑﻨﻨﺪه ، اﻧﻌﻄﺎف ﭘﺬﯾﺮ ﯾﺎ اﻧﻌﻄﺎف ﻧﺎﭘﺬﯾﺮ ، ﺟﺎذب آب ﯾﺎ ﺿﺪ آب ، ﺷﻔﺎف ﯾﺎ ﮐﺪر ، داراي ﺧﺎﺻﯿﺖ آﻫﻨﺮﺑﺎﯾﯽ ﯾﺎ ﺑﺪون ﺧﺎﺻﯿﺖ آﻫﻨﺮﺑﺎﯾﯽ اﺳﺘﻔﺎده ﻣﯽ ﮐﻨﻨﺪ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4835204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8186" y="1803042"/>
            <a:ext cx="10328856" cy="3162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250000"/>
              </a:lnSpc>
              <a:buFont typeface="Wingdings" panose="05000000000000000000" pitchFamily="2" charset="2"/>
              <a:buChar char="v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ﻓﻠﺰ ﻣﺲ داراي ﭼﻪ وﯾﮋﮔﯽ ﻫﺎﯾﯽ اﺳﺖ </a:t>
            </a: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؟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50000"/>
              </a:lnSpc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ﻣﺲ ﻓﻠﺰي اﺳﺖ ﺟﺎﻣﺪ ﮐﻪ ﺳﻄﺢ ﺑﺮاﻗﯽ دارد و رﺳﺎﻧﺎي ﺟﺮﯾﺎن ﺑﺮق و ﮔﺮﻣﺎ اﺳﺖ . ﻫﻤﭽﻨﯿﻦ ﭼﮑﺶ ﺧﻮار و ﺳﺨﺖ ﻧﯿﺰ ﻣﯽ ﺑﺎﺷﺪ 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2420047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62884" y="1790163"/>
            <a:ext cx="10921284" cy="4785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20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ﻣﻨﻈﻮر </a:t>
            </a: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از ﺧﺎﺻﯿﺖ ﺿﺪ آب ﺑﻮدن ﭼﯿﺴﺖ </a:t>
            </a: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؟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ﻣﯿﺰان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ﻣﻘﺎوﻣﺖ ﻣﺎده ﻫﺎ در ﺑﺮاﺑﺮ ﻧﻔﻮذ ﻣﺎﯾﻊ ﻫﺎ ﺧﺼﻮﺻﺎً آب )دﻓﻊ ﮐﺮدن آب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 algn="r" rtl="1">
              <a:lnSpc>
                <a:spcPct val="200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ﻧﮑﺘﻪ </a:t>
            </a: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: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ﺗﻌﺪاد ﻗﻄﺮه ﻫﺎ وﻣﺪت زﻣﺎﻧﯽ ﮐﻪ ﻃﻮل ﻣﯽ ﮐﺸﺪ ﺗﺎ آن ﻫﺎ ﺟﺬب ﻣﺎده ﺷﻮﻧﺪ ، ﺗﻌﯿﯿﻦ ﮐﻨﻨﺪه ﻣﯿﺰان ﺧﺎﺻﯿﺖ ﺿﺪ آب ﺑﻮدن ﻣﺎده ﻫﺎ اﺳﺖ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09732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3639" y="2228045"/>
            <a:ext cx="11243257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25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ﻣﻨﻈﻮر از ﺧﺎﺻﯿﺖ ﺟﺎذب آب ﺑﻮدن ﭼﯿﺴﺖ</a:t>
            </a: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؟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5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ﻣﯿﺰان ﺗﻮاﻧﺎﯾﯽ ﯾﮏ ﻣﺎده ﺑﺮاي ﮐﺸﯿﺪن ﯾﮏ ﻣﺎﯾﻊ ﺧﺼﻮﺻﺎً آب ﺑﻪ داﺧﻞ ﺧﻮد</a:t>
            </a:r>
            <a:endParaRPr lang="en-US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00617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34097" y="2137893"/>
            <a:ext cx="10573554" cy="18364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20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ﻣﻨﻈﻮراز وﯾﮋﮔﯽ ﺳﻔﺘﯽ ﭼﯿﺴﺖ </a:t>
            </a: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؟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ﻣﯿﺰان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ﻣﻘﺎوﻣﺘﯽ ﮐﻪ ﯾﮏ ﻣﺎده در ﺑﺮاﺑﺮﺗﺮك ﺧﻮردن و ﺷﮑﺴﺘﻦ از ﺧﻮدﻧﺸﺎن ﻣﯽ دﻫﺪ</a:t>
            </a:r>
            <a:endParaRPr lang="en-US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37839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85611" y="2485624"/>
            <a:ext cx="10882647" cy="23750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r" rtl="1">
              <a:lnSpc>
                <a:spcPct val="25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وﯾﮋﮔﯽ </a:t>
            </a: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ﺳﺨﺘﯽ را ﺗﻌﺮﯾﻒ ﮐﻨﯿﺪ . 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5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ﺑﻪ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ﻣﯿﺰان ﻣﻘﺎوﻣﺖ ﯾﮏ ﻣﺎده در ﺑﺮاﺑﺮ ﺧﺮاﺷﯿﺪه ﺷﺪن ﺳﺨﺘﯽ آن ﻣﺎده ﻣﯽ ﮔﻮﯾﻨﺪ</a:t>
            </a:r>
            <a:endParaRPr lang="en-US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14770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0457" y="2253803"/>
            <a:ext cx="11706894" cy="3667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20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وﻗﺘﯽ ﮔﻔﺘﻪ ﻣﯽ ﺷﻮد ﻣﺎده از ﻣﺎده ي دﯾﮕﺮ ﺳﺨﺖ اﺳﺖ ، ﻣﻨﻈﻮر ﭼﯿﺴﺖ ؟ ﺑﺎ ﻣﺜﺎل ﺗﻮﺿﯿﺢ دﻫﯿﺪ </a:t>
            </a: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.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ﻣﻨﻈﻮر اﯾﻦ اﺳﺖ ﮐﻪ ﺑﻪ ﮐﻤﮏ ﻣﺎده ﺳﺨﺖ ﺗﺮ ﺑﺮ روي ﻣﺎده ي دﯾﮕﺮ ﺧﺮاش اﯾﺠﺎد ﮐﺮد ﯾﺎ آن را ﺑﺮﯾﺪ . ﺑﺮاي ﻧﻤﻮﻧﻪ ﺑﺎ اﺳﺘﻔﺎده از اﻟﻤﺎس ﻣﯽ ﺗﻮان ﺷﯿﺸﻪ را ﺑﺮﯾﺪ ، ﯾﺎ ﺑﺎ ﻧﺎﺧﻦ روي ﺻﺎﺑﻮن و ﭼﻮب ﭘﻨﺒﻪ ﺧﺮاش اﯾﺠﺎد ﮐﺮد . در ﻧﺘﯿﺠﻪ اﻟﻤﺎس از ﺷﯿﺸﻪ و ﻧﺎﺧﻦ از ﺻﺎﺑﻮن و ﭼﻮب ﭘﻨﺒﻪ ﺳﺨﺖ ﺗﺮ اﺳﺖ  </a:t>
            </a:r>
            <a:endParaRPr lang="en-US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43308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73487" y="1893195"/>
            <a:ext cx="11590985" cy="46525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 rtl="1">
              <a:lnSpc>
                <a:spcPct val="20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ar-SA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ﺧﺎﺻﯿﺖ اﻧﻌﻄﺎف ﭘﺬﯾﺮي را ﺗﻌﺮﯾﻒ ﮐﻨﯿﺪ . ﯾﮏ ﻣﺎده اﻧﻌﻄﺎف ﭘﺬﯾﺮ ﻣﺜﺎل ﺑﺰﻧﯿﺪ . اﻧﻌﻄﺎف ﭘﺬﯾﺮي ﯾﮏ ﻣﺎده ﻧﺸﺎن ﻣﯽ دﻫﺪ</a:t>
            </a:r>
            <a:endParaRPr lang="en-US" sz="24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ar-SA" sz="24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ﮐﻪ آن ﻣﺎده ﭼﻘﺪر ﻣﯽ ﺗﻮاﻧﺪ در اﺛﺮ ﻧﯿﺮو ﺧﻢ ﯾﺎ ﮐﺸﯿﺪه ﺷﻮد و ﭘﺲ از ﺑﺮداﺷﺘﻦ ﻧﯿﺮو ، دوﺑﺎره ﺑﻪ ﺣﺎﻟﺖ اول ﺑﺮﮔﺮدد . ﺑﺮاي ﻧﻤﻮﻧﻪ اﮔﺮﯾﮏ ﮐﺶ ﻻﺳﺘﯿﮑﯽ را ﺑﮑﺸﯿﺪ ، ﻃﻮل آن اﻓﺰاﯾﺶ ﻣﯽ ﯾﺎﺑﺪ و ﺷﮑﻞ آن ﺗﻐﯿﯿﺮ ﻣﯽ ﮐﻨﺪ . ﺣﺎل اﮔﺮ آن را رﻫﺎ ﮐﻨﯿﺪ ﻧﯿﺮوي وارد ﺷﺪه را ﺣﺬف ﮐﻨﯿﺪ( دوﺑﺎره ﺑﻪ ﺣﺎﻟﺖ اول ﺧﻮد ﺑﺮﻣﯽ ﮔﺮدد. ﺑﻪ ﻫﻤﯿﻦ دﻟﯿﻞ ﻣﯽ ﮔﻮﯾﯿﻢ ﮐﺶ اﻧﻌﻄﺎف ﭘﺬﯾﺮاﺳﺖ</a:t>
            </a:r>
            <a:endParaRPr lang="en-US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19693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69702" y="1983346"/>
            <a:ext cx="11281892" cy="43011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15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ﺧﺎﺻﯿﺖ ﭼﮑﺶ ﺧﻮار ﺑﻮدن را ﺑﺎ اراﺋﻪ ﻣﺜﺎل ﺗﻮﺿﯿﺢ دﻫﯿﺪ . 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اﮔﺮ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ﻣﺎده اي ﭼﮑﺶ ﺧﻮار ﺑﺎﺷﺪ ، ﺑﺎ ﺿﺮﺑﻪ زدن ﺑﻪ آن ﻧﻤﯽ ﺷﮑﻨﺪ و ﺷﮑﻞ ﻣﯽ ﮔﯿﺮد . ﺑﻨﺎﺑﺮاﯾﻦ ﻣﯽ ﺗﻮان آن را ﺑﻪ ﺷﮑﻞ ﻫﺎي ﻣﺨﺘﻠﻒ در آورد ﻣﺜﻼ ﺑﻪ ﺻﻮرت ﻣﻔﺘﻮل ﯾﺎ ورﻗﻪ ورﻗﻪ  ﻓﻠﺰﻫﺎ ﭼﮑﺶ ﺧﻮار ﻫﺴﺘﻨﺪ . وﻟﯽ اﮔﺮ ﻣﺎده اي ﭼﮑﺶ ﺧﻮار ﻧﺒﺎﺷﺪ ﺑﺮ اﺛﺮ ﺿﺮﺑﻪ ﻣﯽ ﺷﮑﻨﺪ ﻣﺜﻞ ﻧﺎﻓﻠﺰﻫﺎ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 algn="r" rtl="1">
              <a:lnSpc>
                <a:spcPct val="150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نکته : 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ﭼﮑﺶ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ﺧﻮار ﺑﻮدن ﻓﻠﺰﻫﺎ اﯾﻦ اﻣﮑﺎن را ﻣﯽ دﻫﺪ ﺗﺎ آن ﻫﺎ را ﺑﻪ ﺷﮑﻞ ﻫﺎي ﻣﺨﺘﻠﻒ در آورﯾﻢ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1352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3639" y="1893193"/>
            <a:ext cx="11475075" cy="44832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15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ﭼﮑﺶ ﺧﻮار ﺑﻮدن ﻓﻠﺰﻫﺎ را ﺑﺎ ﺗﻮﺟﻪ ﺑﻪ ﺳﺎﺧﺘﺎر اﺗﻤﯽ ﺷﺎن ﺗﻮﺿﯿﺢ دﻫﯿﺪ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ﺑﺎ ﺿﺮﺑﻪ زدن ﺑﺮ روي ﻓﻠﺰﻫﺎ ، اﺗﻢ ﻫﺎي ﺳﺎزﻧﺪه ي آن ﻫﺎ از ﻫﻢ ﺟﺪا ﻧﻤﯽ ﺷﻮﻧﺪ 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ﺑﻠﮑﻪ روي ﻫﻢ ﺳﺮ ﻣﯽ ﺧﻮرﻧﺪ . در ﻧﺘﯿﺠﻪ ﺷﮑﻞ ﻇﺎﻫﺮي ﻓﻠﺰ ﺗﻐﯿﯿﺮ ﻣﯽ ﮐﻨﺪ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 algn="r" rtl="1">
              <a:lnSpc>
                <a:spcPct val="150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نکته : 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ﻣﯿﺰان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ﭼﮑﺶ ﺧﻮاري ﻃﻼ ﺑﺴﯿﺎر زﯾﺎد اﺳﺖ . ﺑﻪ ﻃﻮري ﮐﻪ اﮔﺮ ﻣﻘﺪاري ﻃﻼ ﺑﻪ اﻧﺪازه ي ﻧﺨﻮد داﺷﺘﻪ ﺑﺎﺷﯿﻢ ، ﻣﯽ ﺗﻮاﻧﯿﻢ آن را ﺑﻪ ﺻﻔﺤﻪ ي ﺑﺴﯿﺎر ﻧﺎزﮐﯽ ﺑﺎ ﻣﺴﺎﺣﺖ 2 ﻣﺘﺮ ﻣﺮﺑﻊ در آورﯾﻢ.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66097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3639" y="2021983"/>
            <a:ext cx="11475075" cy="45294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25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en-US" sz="2800" b="1" dirty="0">
                <a:solidFill>
                  <a:srgbClr val="FF0000"/>
                </a:solidFill>
                <a:latin typeface="B Nazanin" panose="00000400000000000000" pitchFamily="2" charset="-78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ar-SA" sz="2800" b="1" dirty="0">
                <a:solidFill>
                  <a:srgbClr val="FF0000"/>
                </a:solidFill>
                <a:latin typeface="B Nazanin" panose="00000400000000000000" pitchFamily="2" charset="-78"/>
                <a:ea typeface="Calibri" panose="020F0502020204030204" pitchFamily="34" charset="0"/>
                <a:cs typeface="B Nazanin" panose="00000400000000000000" pitchFamily="2" charset="-78"/>
              </a:rPr>
              <a:t>ﺑﻪ ﭼﻪ ﻣﻮادي رﺳﺎﻧﺎ و ﺑﻪ ﭼﻪ ﻣﻮادي ﻋﺎﯾﻖ ﯾﺎ ﻧﺎرﺳﺎﻧﺎ ﻣﯽ ﮔﻮﯾﻨﺪ </a:t>
            </a:r>
            <a:r>
              <a:rPr lang="ar-SA" sz="2800" b="1" dirty="0" smtClean="0">
                <a:solidFill>
                  <a:srgbClr val="FF0000"/>
                </a:solidFill>
                <a:latin typeface="B Nazanin" panose="00000400000000000000" pitchFamily="2" charset="-78"/>
                <a:ea typeface="Calibri" panose="020F0502020204030204" pitchFamily="34" charset="0"/>
                <a:cs typeface="B Nazanin" panose="00000400000000000000" pitchFamily="2" charset="-78"/>
              </a:rPr>
              <a:t>؟</a:t>
            </a:r>
            <a:endParaRPr lang="en-US" sz="2800" b="1" dirty="0" smtClean="0">
              <a:solidFill>
                <a:srgbClr val="FF0000"/>
              </a:solidFill>
              <a:latin typeface="B Nazanin" panose="00000400000000000000" pitchFamily="2" charset="-78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50000"/>
              </a:lnSpc>
              <a:spcAft>
                <a:spcPts val="1000"/>
              </a:spcAft>
            </a:pPr>
            <a:r>
              <a:rPr lang="ar-SA" sz="2800" b="1" dirty="0" smtClean="0">
                <a:latin typeface="B Nazanin" panose="00000400000000000000" pitchFamily="2" charset="-78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B Nazanin" panose="00000400000000000000" pitchFamily="2" charset="-78"/>
                <a:ea typeface="Calibri" panose="020F0502020204030204" pitchFamily="34" charset="0"/>
                <a:cs typeface="B Nazanin" panose="00000400000000000000" pitchFamily="2" charset="-78"/>
              </a:rPr>
              <a:t>ﺑﻪ ﻣﻮادي ﮐﻪ ﺟﺮﯾﺎن ﺑﺮق و ﮔﺮﻣﺎ را از ﺧﻮد ﻋﺒﻮر دﻫﻨﺪ رﺳﺎﻧﺎي اﻟﮑﺘﺮﯾﺴﯿﺘﻪ و ﮔﺮﻣﺎ ﻣﯽ ﮔﻮﯾﻨﺪ ﻣﺜﻞ آﻟﻮﻣﯿﻨﯿﻮم ، ﻃﻼ ، ﻣﺲ و ... و ﺑﻪ ﻣﻮادي ﮐﻪ ﺟﺮﯾﺎن ﺑﺮق و ﮔﺮﻣﺎ را از ﺧﻮد ﻋﺒﻮر ﻧﺪﻫﻨﺪ ﻧﺎرﺳﺎﻧﺎ ﯾﺎ ﻋﺎﯾﻖ اﻟﮑﺘﺮﯾﺴﯿﺘﻪ و ﮔﺮﻣﺎ ﻣﯽ ﮔﻮﯾﻨﺪ ﻣﺜﻞ ﺷﯿﺸﻪ ، ﭘﻼﺳﺘﯿﮏ ، ﭼﻮب و...</a:t>
            </a:r>
            <a:endParaRPr lang="en-US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155820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15155" y="1828800"/>
            <a:ext cx="11320529" cy="36752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20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اﺳﺘﺤﮑﺎم ﯾﺎ ﻣﺤﮑﻤﯽ ﺑﻪ ﭼﻪ ﻣﻌﻨﺎﺳﺖ ؟ 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ﺑﻪ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ﻣﻘﺪار ﻧﯿﺮوﯾﯽ ﮐﻪ ﺑﺮاي ﮔﺴﺴﺘﻪ ﯾﺎ ﺑﺮﯾﺪه ﺷﺪن ﯾﮏ ﺟﺴﻢ در اﺛﺮ ﮐﺸﯿﺪن ﻻزم اﺳﺖ ، ﻣﯿﺰان اﺳﺘﺤﮑﺎم آن ﻣﺎده ﻣﯽ ﮔﻮﯾﻨﺪ 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4060784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15155" y="1338540"/>
            <a:ext cx="11449317" cy="5519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200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ﻧﮑﺘﻪ : 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ﻣﻌﻤﻮﻻً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اﺳﺘﺤﮑﺎم ﻓﻠﺰﻫﺎ ﺑﯿﺸﺘﺮ از ﺳﺎﯾﺮ ﻣﻮاد اﺳﺖ . در ﻧﺘﯿﺠﻪ ﺑﺮاي ﺳﺎﺧﺘﻦ وﺳﺎﯾﻠﯽ ﮐﻪ ﺑﺎﯾﺪ اﺳﺘﺤﮑﺎم زﯾﺎدي داﺷﺘه ﺑﺎﺷﻨﺪ ﻣﺜﻞ ﺑﺪﻧﻪ ﺧﻮدروﻫﺎ ، اﺳﮑﻠﺖ ﻫﺎي ﺳﺎﺧﺘﻤﺎن ، ﭘﻞ ﻫﺎ در و ﭘﻨﺠﺮه از ﻓﻠﺰﻫﺎ اﺳﺘﻔﺎده ﻣﯽ ﺷﻮد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 algn="r" rtl="1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نکته : 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در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ﺳﺎﺧﺘﻦ ﺗﺎﯾﺮ ﻫﺎي ﺧﻮدرو از رﺷﺘﻪ ﻫﺎي ﻓﻮﻻدي ﺟﻬﺖ اﺳﺘﺤﮑﺎم ﺑﯿﺸﺘﺮ آن اﺳﺘﻔﺎده ﻣﯽ ﺷﻮد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529992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459866" y="2176530"/>
            <a:ext cx="7109138" cy="3490174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fa-IR" sz="9600" b="1" dirty="0" smtClean="0">
                <a:solidFill>
                  <a:srgbClr val="FF0000"/>
                </a:solidFill>
                <a:cs typeface="B Titr" panose="00000700000000000000" pitchFamily="2" charset="-78"/>
              </a:rPr>
              <a:t>پایان</a:t>
            </a:r>
            <a:endParaRPr lang="en-US" sz="9600" b="1" dirty="0">
              <a:solidFill>
                <a:srgbClr val="FF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40907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919</TotalTime>
  <Words>1002</Words>
  <Application>Microsoft Office PowerPoint</Application>
  <PresentationFormat>Widescreen</PresentationFormat>
  <Paragraphs>54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Arial</vt:lpstr>
      <vt:lpstr>B Nazanin</vt:lpstr>
      <vt:lpstr>B Titr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Alireza Golestan</cp:lastModifiedBy>
  <cp:revision>135</cp:revision>
  <dcterms:created xsi:type="dcterms:W3CDTF">2015-07-06T05:06:21Z</dcterms:created>
  <dcterms:modified xsi:type="dcterms:W3CDTF">2015-11-05T07:52:10Z</dcterms:modified>
</cp:coreProperties>
</file>