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5"/>
  </p:notesMasterIdLst>
  <p:sldIdLst>
    <p:sldId id="258" r:id="rId2"/>
    <p:sldId id="280" r:id="rId3"/>
    <p:sldId id="260" r:id="rId4"/>
    <p:sldId id="261" r:id="rId5"/>
    <p:sldId id="262" r:id="rId6"/>
    <p:sldId id="263" r:id="rId7"/>
    <p:sldId id="264" r:id="rId8"/>
    <p:sldId id="267" r:id="rId9"/>
    <p:sldId id="265" r:id="rId10"/>
    <p:sldId id="266" r:id="rId11"/>
    <p:sldId id="268" r:id="rId12"/>
    <p:sldId id="269" r:id="rId13"/>
    <p:sldId id="281" r:id="rId14"/>
    <p:sldId id="278" r:id="rId15"/>
    <p:sldId id="279" r:id="rId16"/>
    <p:sldId id="270"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635" autoAdjust="0"/>
    <p:restoredTop sz="94434" autoAdjust="0"/>
  </p:normalViewPr>
  <p:slideViewPr>
    <p:cSldViewPr>
      <p:cViewPr varScale="1">
        <p:scale>
          <a:sx n="74" d="100"/>
          <a:sy n="74" d="100"/>
        </p:scale>
        <p:origin x="127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B1C9611-BFCE-4920-91EE-3E7D546B00A8}" type="datetimeFigureOut">
              <a:rPr lang="fa-IR" smtClean="0"/>
              <a:pPr/>
              <a:t>16/11/1444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72CC96A-40C2-4ED0-92EF-C490699D314D}" type="slidenum">
              <a:rPr lang="fa-IR" smtClean="0"/>
              <a:pPr/>
              <a:t>‹#›</a:t>
            </a:fld>
            <a:endParaRPr lang="fa-IR"/>
          </a:p>
        </p:txBody>
      </p:sp>
    </p:spTree>
    <p:extLst>
      <p:ext uri="{BB962C8B-B14F-4D97-AF65-F5344CB8AC3E}">
        <p14:creationId xmlns:p14="http://schemas.microsoft.com/office/powerpoint/2010/main" val="334950899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r>
              <a:rPr lang="fa-IR" dirty="0" smtClean="0"/>
              <a:t>بسم</a:t>
            </a:r>
            <a:r>
              <a:rPr lang="fa-IR" baseline="0" dirty="0" smtClean="0"/>
              <a:t> الله الرحمن الرحیم</a:t>
            </a:r>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a:t>
            </a:fld>
            <a:endParaRPr lang="fa-IR"/>
          </a:p>
        </p:txBody>
      </p:sp>
    </p:spTree>
    <p:extLst>
      <p:ext uri="{BB962C8B-B14F-4D97-AF65-F5344CB8AC3E}">
        <p14:creationId xmlns:p14="http://schemas.microsoft.com/office/powerpoint/2010/main" val="3082013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2</a:t>
            </a:fld>
            <a:endParaRPr lang="fa-IR"/>
          </a:p>
        </p:txBody>
      </p:sp>
    </p:spTree>
    <p:extLst>
      <p:ext uri="{BB962C8B-B14F-4D97-AF65-F5344CB8AC3E}">
        <p14:creationId xmlns:p14="http://schemas.microsoft.com/office/powerpoint/2010/main" val="3419254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3</a:t>
            </a:fld>
            <a:endParaRPr lang="fa-IR"/>
          </a:p>
        </p:txBody>
      </p:sp>
    </p:spTree>
    <p:extLst>
      <p:ext uri="{BB962C8B-B14F-4D97-AF65-F5344CB8AC3E}">
        <p14:creationId xmlns:p14="http://schemas.microsoft.com/office/powerpoint/2010/main" val="3957080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4</a:t>
            </a:fld>
            <a:endParaRPr lang="fa-IR"/>
          </a:p>
        </p:txBody>
      </p:sp>
    </p:spTree>
    <p:extLst>
      <p:ext uri="{BB962C8B-B14F-4D97-AF65-F5344CB8AC3E}">
        <p14:creationId xmlns:p14="http://schemas.microsoft.com/office/powerpoint/2010/main" val="3212642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
            </a:r>
            <a:br>
              <a:rPr lang="fa-IR" dirty="0" smtClean="0"/>
            </a:br>
            <a:r>
              <a:rPr lang="fa-IR" dirty="0" smtClean="0"/>
              <a:t>کوچکترین واحد ساختمانی</a:t>
            </a:r>
            <a:r>
              <a:rPr lang="fa-IR" baseline="0" dirty="0" smtClean="0"/>
              <a:t> بدن موجود زنده که خود نیز زنده است ، سلول نام دارد . </a:t>
            </a:r>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5</a:t>
            </a:fld>
            <a:endParaRPr lang="fa-IR"/>
          </a:p>
        </p:txBody>
      </p:sp>
    </p:spTree>
    <p:extLst>
      <p:ext uri="{BB962C8B-B14F-4D97-AF65-F5344CB8AC3E}">
        <p14:creationId xmlns:p14="http://schemas.microsoft.com/office/powerpoint/2010/main" val="481909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7</a:t>
            </a:fld>
            <a:endParaRPr lang="fa-IR"/>
          </a:p>
        </p:txBody>
      </p:sp>
    </p:spTree>
    <p:extLst>
      <p:ext uri="{BB962C8B-B14F-4D97-AF65-F5344CB8AC3E}">
        <p14:creationId xmlns:p14="http://schemas.microsoft.com/office/powerpoint/2010/main" val="272152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9</a:t>
            </a:fld>
            <a:endParaRPr lang="fa-IR"/>
          </a:p>
        </p:txBody>
      </p:sp>
    </p:spTree>
    <p:extLst>
      <p:ext uri="{BB962C8B-B14F-4D97-AF65-F5344CB8AC3E}">
        <p14:creationId xmlns:p14="http://schemas.microsoft.com/office/powerpoint/2010/main" val="1145644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10</a:t>
            </a:fld>
            <a:endParaRPr lang="fa-IR"/>
          </a:p>
        </p:txBody>
      </p:sp>
    </p:spTree>
    <p:extLst>
      <p:ext uri="{BB962C8B-B14F-4D97-AF65-F5344CB8AC3E}">
        <p14:creationId xmlns:p14="http://schemas.microsoft.com/office/powerpoint/2010/main" val="2676416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12</a:t>
            </a:fld>
            <a:endParaRPr lang="fa-IR"/>
          </a:p>
        </p:txBody>
      </p:sp>
    </p:spTree>
    <p:extLst>
      <p:ext uri="{BB962C8B-B14F-4D97-AF65-F5344CB8AC3E}">
        <p14:creationId xmlns:p14="http://schemas.microsoft.com/office/powerpoint/2010/main" val="571633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     </a:t>
            </a:r>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13</a:t>
            </a:fld>
            <a:endParaRPr lang="fa-IR"/>
          </a:p>
        </p:txBody>
      </p:sp>
    </p:spTree>
    <p:extLst>
      <p:ext uri="{BB962C8B-B14F-4D97-AF65-F5344CB8AC3E}">
        <p14:creationId xmlns:p14="http://schemas.microsoft.com/office/powerpoint/2010/main" val="919698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14</a:t>
            </a:fld>
            <a:endParaRPr lang="fa-IR"/>
          </a:p>
        </p:txBody>
      </p:sp>
    </p:spTree>
    <p:extLst>
      <p:ext uri="{BB962C8B-B14F-4D97-AF65-F5344CB8AC3E}">
        <p14:creationId xmlns:p14="http://schemas.microsoft.com/office/powerpoint/2010/main" val="4020774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سلول گیاهی</a:t>
            </a:r>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15</a:t>
            </a:fld>
            <a:endParaRPr lang="fa-IR"/>
          </a:p>
        </p:txBody>
      </p:sp>
    </p:spTree>
    <p:extLst>
      <p:ext uri="{BB962C8B-B14F-4D97-AF65-F5344CB8AC3E}">
        <p14:creationId xmlns:p14="http://schemas.microsoft.com/office/powerpoint/2010/main" val="1609380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17</a:t>
            </a:fld>
            <a:endParaRPr lang="fa-IR"/>
          </a:p>
        </p:txBody>
      </p:sp>
    </p:spTree>
    <p:extLst>
      <p:ext uri="{BB962C8B-B14F-4D97-AF65-F5344CB8AC3E}">
        <p14:creationId xmlns:p14="http://schemas.microsoft.com/office/powerpoint/2010/main" val="3169430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19</a:t>
            </a:fld>
            <a:endParaRPr lang="fa-IR"/>
          </a:p>
        </p:txBody>
      </p:sp>
    </p:spTree>
    <p:extLst>
      <p:ext uri="{BB962C8B-B14F-4D97-AF65-F5344CB8AC3E}">
        <p14:creationId xmlns:p14="http://schemas.microsoft.com/office/powerpoint/2010/main" val="2586524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21</a:t>
            </a:fld>
            <a:endParaRPr lang="fa-IR"/>
          </a:p>
        </p:txBody>
      </p:sp>
    </p:spTree>
    <p:extLst>
      <p:ext uri="{BB962C8B-B14F-4D97-AF65-F5344CB8AC3E}">
        <p14:creationId xmlns:p14="http://schemas.microsoft.com/office/powerpoint/2010/main" val="1959190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72CC96A-40C2-4ED0-92EF-C490699D314D}" type="slidenum">
              <a:rPr lang="fa-IR" smtClean="0"/>
              <a:pPr/>
              <a:t>23</a:t>
            </a:fld>
            <a:endParaRPr lang="fa-IR"/>
          </a:p>
        </p:txBody>
      </p:sp>
    </p:spTree>
    <p:extLst>
      <p:ext uri="{BB962C8B-B14F-4D97-AF65-F5344CB8AC3E}">
        <p14:creationId xmlns:p14="http://schemas.microsoft.com/office/powerpoint/2010/main" val="3282928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546F1F6-1BA6-4730-9941-45292ECF8571}"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2ED1E5-5D7A-4329-91F2-9B4CAA9AA29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546F1F6-1BA6-4730-9941-45292ECF8571}" type="datetimeFigureOut">
              <a:rPr lang="fa-IR" smtClean="0"/>
              <a:pPr/>
              <a:t>16/11/1444</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82ED1E5-5D7A-4329-91F2-9B4CAA9AA295}"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hyperlink" Target="http://www.google.com/url?sa=i&amp;source=images&amp;cd=&amp;cad=rja&amp;docid=zMSKD-V4CSarlM&amp;tbnid=0nO-9qh5mshfNM:&amp;ved=0CAgQjRwwAA&amp;url=http://daneshnameh.roshd.ir/mavara/mavara-index.php?page=%D8%A8%D8%AF%D9%86+%D8%A7%D9%86%D8%B3%D8%A7%D9%86&amp;ei=eE4CUbP8FqXJ4AS8hIDoBA&amp;psig=AFQjCNF7y8U7Gmr7ukqztySiSZmtV98REQ&amp;ust=135919205641049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commons.wikimedia.org/wiki/File:Hooke_Microscope-03000276-FIG-4.jpg?uselang=fa" TargetMode="External"/><Relationship Id="rId5" Type="http://schemas.openxmlformats.org/officeDocument/2006/relationships/image" Target="../media/image4.jpeg"/><Relationship Id="rId4" Type="http://schemas.openxmlformats.org/officeDocument/2006/relationships/hyperlink" Target="http://fa.wikipedia.org/wiki/%D9%BE%D8%B1%D9%88%D9%86%D8%AF%D9%87:13_Portrait_of_Robert_Hooke.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hyperlink" Target="http://upload.wikimedia.org/wikipedia/commons/f/fe/RobertHookeMicrographia1665.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gif"/></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fa-IR" dirty="0"/>
          </a:p>
        </p:txBody>
      </p:sp>
      <p:pic>
        <p:nvPicPr>
          <p:cNvPr id="2050" name="Picture 2" descr="C:\Users\barbd\Pictures\gole aftab.jpg"/>
          <p:cNvPicPr>
            <a:picLocks noGrp="1" noChangeAspect="1" noChangeArrowheads="1"/>
          </p:cNvPicPr>
          <p:nvPr>
            <p:ph idx="1"/>
          </p:nvPr>
        </p:nvPicPr>
        <p:blipFill>
          <a:blip r:embed="rId3" cstate="print"/>
          <a:srcRect/>
          <a:stretch>
            <a:fillRect/>
          </a:stretch>
        </p:blipFill>
        <p:spPr bwMode="auto">
          <a:xfrm>
            <a:off x="0" y="0"/>
            <a:ext cx="9143999" cy="6858000"/>
          </a:xfrm>
          <a:prstGeom prst="rect">
            <a:avLst/>
          </a:prstGeom>
          <a:noFill/>
        </p:spPr>
      </p:pic>
      <p:sp>
        <p:nvSpPr>
          <p:cNvPr id="7" name="Rectangle 6"/>
          <p:cNvSpPr/>
          <p:nvPr/>
        </p:nvSpPr>
        <p:spPr>
          <a:xfrm>
            <a:off x="785786" y="1214422"/>
            <a:ext cx="3643338" cy="584775"/>
          </a:xfrm>
          <a:prstGeom prst="rect">
            <a:avLst/>
          </a:prstGeom>
        </p:spPr>
        <p:txBody>
          <a:bodyPr wrap="square">
            <a:spAutoFit/>
          </a:bodyPr>
          <a:lstStyle/>
          <a:p>
            <a:r>
              <a:rPr lang="fa-IR" sz="3200" b="1" dirty="0" smtClean="0">
                <a:latin typeface="IranNastaliq" pitchFamily="18" charset="0"/>
              </a:rPr>
              <a:t>بسم</a:t>
            </a:r>
            <a:r>
              <a:rPr lang="fa-IR" sz="3200" b="1" baseline="0" dirty="0" smtClean="0">
                <a:latin typeface="IranNastaliq" pitchFamily="18" charset="0"/>
              </a:rPr>
              <a:t> الله </a:t>
            </a:r>
            <a:r>
              <a:rPr lang="fa-IR" sz="3200" b="1" baseline="0" dirty="0" smtClean="0">
                <a:latin typeface="Arial" pitchFamily="34" charset="0"/>
              </a:rPr>
              <a:t>الرحمن</a:t>
            </a:r>
            <a:r>
              <a:rPr lang="fa-IR" sz="3200" b="1" baseline="0" dirty="0" smtClean="0">
                <a:latin typeface="IranNastaliq" pitchFamily="18" charset="0"/>
              </a:rPr>
              <a:t> الرحیم</a:t>
            </a:r>
            <a:endParaRPr lang="fa-IR" sz="3200" b="1" dirty="0">
              <a:latin typeface="IranNastaliq" pitchFamily="18" charset="0"/>
            </a:endParaRPr>
          </a:p>
        </p:txBody>
      </p:sp>
      <p:sp>
        <p:nvSpPr>
          <p:cNvPr id="6" name="Rectangle 5"/>
          <p:cNvSpPr/>
          <p:nvPr/>
        </p:nvSpPr>
        <p:spPr>
          <a:xfrm>
            <a:off x="857224" y="2428868"/>
            <a:ext cx="3071834" cy="584775"/>
          </a:xfrm>
          <a:prstGeom prst="rect">
            <a:avLst/>
          </a:prstGeom>
        </p:spPr>
        <p:txBody>
          <a:bodyPr wrap="square">
            <a:spAutoFit/>
          </a:bodyPr>
          <a:lstStyle/>
          <a:p>
            <a:r>
              <a:rPr lang="fa-IR" sz="3200" dirty="0" smtClean="0">
                <a:latin typeface="Arial" pitchFamily="34" charset="0"/>
                <a:cs typeface="Arial" pitchFamily="34" charset="0"/>
              </a:rPr>
              <a:t>انسان موجودی زنده </a:t>
            </a:r>
            <a:endParaRPr lang="fa-IR" sz="3200" dirty="0">
              <a:latin typeface="Arial" pitchFamily="34" charset="0"/>
              <a:cs typeface="Arial" pitchFamily="34" charset="0"/>
            </a:endParaRPr>
          </a:p>
        </p:txBody>
      </p:sp>
      <p:sp>
        <p:nvSpPr>
          <p:cNvPr id="8" name="Rectangle 7"/>
          <p:cNvSpPr/>
          <p:nvPr/>
        </p:nvSpPr>
        <p:spPr>
          <a:xfrm>
            <a:off x="642910" y="4429132"/>
            <a:ext cx="2500330" cy="461665"/>
          </a:xfrm>
          <a:prstGeom prst="rect">
            <a:avLst/>
          </a:prstGeom>
        </p:spPr>
        <p:txBody>
          <a:bodyPr wrap="square">
            <a:spAutoFit/>
          </a:bodyPr>
          <a:lstStyle/>
          <a:p>
            <a:r>
              <a:rPr lang="fa-IR" sz="2400" b="1" dirty="0" smtClean="0">
                <a:latin typeface="IranNastaliq" pitchFamily="18" charset="0"/>
              </a:rPr>
              <a:t>  </a:t>
            </a: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Rectangle 2"/>
          <p:cNvSpPr/>
          <p:nvPr/>
        </p:nvSpPr>
        <p:spPr>
          <a:xfrm>
            <a:off x="500034" y="857232"/>
            <a:ext cx="7929618" cy="2062103"/>
          </a:xfrm>
          <a:prstGeom prst="rect">
            <a:avLst/>
          </a:prstGeom>
        </p:spPr>
        <p:txBody>
          <a:bodyPr wrap="square">
            <a:spAutoFit/>
          </a:bodyPr>
          <a:lstStyle/>
          <a:p>
            <a:r>
              <a:rPr lang="fa-IR" sz="3200" dirty="0" smtClean="0"/>
              <a:t>در طبقه بندی جانداران، انسان از گروه جانوران محسوب می شود . پیکر آدمی از تعداد بسیار زیادی سلول جانوری گوناگون ساخته شده که همه ی کار های بدن او را انجام می دهند .</a:t>
            </a:r>
            <a:endParaRPr lang="fa-IR" sz="3200" dirty="0"/>
          </a:p>
        </p:txBody>
      </p:sp>
      <p:pic>
        <p:nvPicPr>
          <p:cNvPr id="4" name="irc_mi" descr="http://daneshnameh.roshd.ir/mavara/img/daneshnameh_up/d/d0/human-body.jpg">
            <a:hlinkClick r:id="rId4"/>
          </p:cNvPr>
          <p:cNvPicPr/>
          <p:nvPr/>
        </p:nvPicPr>
        <p:blipFill>
          <a:blip r:embed="rId5" cstate="print"/>
          <a:srcRect/>
          <a:stretch>
            <a:fillRect/>
          </a:stretch>
        </p:blipFill>
        <p:spPr bwMode="auto">
          <a:xfrm>
            <a:off x="1571604" y="2643182"/>
            <a:ext cx="5357850" cy="38576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Picture 2" descr="http://upload.wikimedia.org/wikipedia/commons/thumb/1/10/13_Portrait_of_Robert_Hooke.JPG/220px-13_Portrait_of_Robert_Hooke.JPG">
            <a:hlinkClick r:id="rId4"/>
          </p:cNvPr>
          <p:cNvPicPr/>
          <p:nvPr/>
        </p:nvPicPr>
        <p:blipFill>
          <a:blip r:embed="rId5" cstate="print"/>
          <a:srcRect/>
          <a:stretch>
            <a:fillRect/>
          </a:stretch>
        </p:blipFill>
        <p:spPr bwMode="auto">
          <a:xfrm>
            <a:off x="1071538" y="3929066"/>
            <a:ext cx="2094865" cy="2493645"/>
          </a:xfrm>
          <a:prstGeom prst="rect">
            <a:avLst/>
          </a:prstGeom>
          <a:noFill/>
          <a:ln w="9525">
            <a:noFill/>
            <a:miter lim="800000"/>
            <a:headEnd/>
            <a:tailEnd/>
          </a:ln>
        </p:spPr>
      </p:pic>
      <p:pic>
        <p:nvPicPr>
          <p:cNvPr id="4" name="Picture 3" descr="http://upload.wikimedia.org/wikipedia/commons/thumb/f/f1/Hooke_Microscope-03000276-FIG-4.jpg/150px-Hooke_Microscope-03000276-FIG-4.jpg">
            <a:hlinkClick r:id="rId6"/>
          </p:cNvPr>
          <p:cNvPicPr/>
          <p:nvPr/>
        </p:nvPicPr>
        <p:blipFill>
          <a:blip r:embed="rId7" cstate="print"/>
          <a:srcRect/>
          <a:stretch>
            <a:fillRect/>
          </a:stretch>
        </p:blipFill>
        <p:spPr bwMode="auto">
          <a:xfrm>
            <a:off x="6429388" y="3857628"/>
            <a:ext cx="2000264" cy="2571768"/>
          </a:xfrm>
          <a:prstGeom prst="rect">
            <a:avLst/>
          </a:prstGeom>
          <a:noFill/>
          <a:ln w="9525">
            <a:noFill/>
            <a:miter lim="800000"/>
            <a:headEnd/>
            <a:tailEnd/>
          </a:ln>
        </p:spPr>
      </p:pic>
      <p:sp>
        <p:nvSpPr>
          <p:cNvPr id="6" name="Rectangle 5"/>
          <p:cNvSpPr/>
          <p:nvPr/>
        </p:nvSpPr>
        <p:spPr>
          <a:xfrm>
            <a:off x="857224" y="357166"/>
            <a:ext cx="7572428" cy="2554545"/>
          </a:xfrm>
          <a:prstGeom prst="rect">
            <a:avLst/>
          </a:prstGeom>
        </p:spPr>
        <p:txBody>
          <a:bodyPr wrap="square">
            <a:spAutoFit/>
          </a:bodyPr>
          <a:lstStyle/>
          <a:p>
            <a:r>
              <a:rPr lang="fa-IR" sz="3200" dirty="0" smtClean="0"/>
              <a:t>اولین بار یک دانشمندانگلیسی به نام رابرت هوک در اواخر قرن هفدهم ، لایه ی نازکی از چوب پنبه ی پوست درخت بلوط رازیر میکروسکوپ گذاشت و جاهای خالی کوچک زیادی در آن دید ونام آن ها را سلول به معنای اتاقک کوچک نهاد .</a:t>
            </a:r>
            <a:endParaRPr lang="fa-IR" sz="3200" dirty="0"/>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Picture 2" descr="File:RobertHookeMicrographia1665.jpg">
            <a:hlinkClick r:id="rId4"/>
          </p:cNvPr>
          <p:cNvPicPr/>
          <p:nvPr/>
        </p:nvPicPr>
        <p:blipFill>
          <a:blip r:embed="rId5" cstate="print"/>
          <a:srcRect/>
          <a:stretch>
            <a:fillRect/>
          </a:stretch>
        </p:blipFill>
        <p:spPr bwMode="auto">
          <a:xfrm>
            <a:off x="4857752" y="1285860"/>
            <a:ext cx="4002101" cy="5288614"/>
          </a:xfrm>
          <a:prstGeom prst="rect">
            <a:avLst/>
          </a:prstGeom>
          <a:noFill/>
          <a:ln w="9525">
            <a:noFill/>
            <a:miter lim="800000"/>
            <a:headEnd/>
            <a:tailEnd/>
          </a:ln>
        </p:spPr>
      </p:pic>
      <p:sp>
        <p:nvSpPr>
          <p:cNvPr id="5" name="Rectangle 4"/>
          <p:cNvSpPr/>
          <p:nvPr/>
        </p:nvSpPr>
        <p:spPr>
          <a:xfrm>
            <a:off x="785786" y="2000240"/>
            <a:ext cx="3286148" cy="2062103"/>
          </a:xfrm>
          <a:prstGeom prst="rect">
            <a:avLst/>
          </a:prstGeom>
        </p:spPr>
        <p:txBody>
          <a:bodyPr wrap="square">
            <a:spAutoFit/>
          </a:bodyPr>
          <a:lstStyle/>
          <a:p>
            <a:r>
              <a:rPr lang="fa-IR" sz="3200" dirty="0" smtClean="0">
                <a:latin typeface="IranNastaliq" pitchFamily="18" charset="0"/>
              </a:rPr>
              <a:t>تصویری از سلول های برگ که رابرت هوک با میکروسکوپ خود دیده بود </a:t>
            </a:r>
            <a:r>
              <a:rPr lang="fa-IR" sz="3200" dirty="0" smtClean="0"/>
              <a:t>.</a:t>
            </a:r>
            <a:endParaRPr lang="fa-IR" sz="3200" dirty="0"/>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Rectangle 2"/>
          <p:cNvSpPr/>
          <p:nvPr/>
        </p:nvSpPr>
        <p:spPr>
          <a:xfrm>
            <a:off x="1571604" y="357166"/>
            <a:ext cx="6357982" cy="1200329"/>
          </a:xfrm>
          <a:prstGeom prst="rect">
            <a:avLst/>
          </a:prstGeom>
        </p:spPr>
        <p:txBody>
          <a:bodyPr wrap="square">
            <a:spAutoFit/>
          </a:bodyPr>
          <a:lstStyle/>
          <a:p>
            <a:r>
              <a:rPr lang="fa-IR" sz="3600" b="1" dirty="0" smtClean="0"/>
              <a:t>سلول چیست </a:t>
            </a:r>
            <a:r>
              <a:rPr lang="fa-IR" sz="3600" dirty="0" smtClean="0"/>
              <a:t>؟</a:t>
            </a:r>
            <a:br>
              <a:rPr lang="fa-IR" sz="3600" dirty="0" smtClean="0"/>
            </a:br>
            <a:endParaRPr lang="fa-IR" sz="3600" dirty="0"/>
          </a:p>
        </p:txBody>
      </p:sp>
      <p:sp>
        <p:nvSpPr>
          <p:cNvPr id="4" name="Rectangle 3"/>
          <p:cNvSpPr/>
          <p:nvPr/>
        </p:nvSpPr>
        <p:spPr>
          <a:xfrm>
            <a:off x="1214414" y="1643051"/>
            <a:ext cx="6858048" cy="1077218"/>
          </a:xfrm>
          <a:prstGeom prst="rect">
            <a:avLst/>
          </a:prstGeom>
        </p:spPr>
        <p:txBody>
          <a:bodyPr wrap="square">
            <a:spAutoFit/>
          </a:bodyPr>
          <a:lstStyle/>
          <a:p>
            <a:r>
              <a:rPr lang="fa-IR" sz="3200" dirty="0" smtClean="0">
                <a:latin typeface="IranNastaliq" pitchFamily="18" charset="0"/>
              </a:rPr>
              <a:t>کوچکترین واحد ساختمانی بدن موجود زنده که خود نیز زنده است ، سلول نام دارد </a:t>
            </a:r>
            <a:r>
              <a:rPr lang="fa-IR" sz="3200" dirty="0" smtClean="0"/>
              <a:t>. </a:t>
            </a:r>
            <a:endParaRPr lang="fa-IR" sz="3200" dirty="0"/>
          </a:p>
        </p:txBody>
      </p:sp>
      <p:sp>
        <p:nvSpPr>
          <p:cNvPr id="5" name="Rectangle 4"/>
          <p:cNvSpPr/>
          <p:nvPr/>
        </p:nvSpPr>
        <p:spPr>
          <a:xfrm>
            <a:off x="642910" y="3643314"/>
            <a:ext cx="7215238" cy="3416320"/>
          </a:xfrm>
          <a:prstGeom prst="rect">
            <a:avLst/>
          </a:prstGeom>
        </p:spPr>
        <p:txBody>
          <a:bodyPr wrap="square">
            <a:spAutoFit/>
          </a:bodyPr>
          <a:lstStyle/>
          <a:p>
            <a:r>
              <a:rPr lang="fa-IR" sz="3200" dirty="0" smtClean="0">
                <a:latin typeface="IranNastaliq" pitchFamily="18" charset="0"/>
              </a:rPr>
              <a:t>بدن همه جانوران از سلول هاي مختلفي درست شده است و كارهاي متفاوتي انجام مي دهند.</a:t>
            </a:r>
            <a:br>
              <a:rPr lang="fa-IR" sz="3200" dirty="0" smtClean="0">
                <a:latin typeface="IranNastaliq" pitchFamily="18" charset="0"/>
              </a:rPr>
            </a:br>
            <a:r>
              <a:rPr lang="fa-IR" sz="3200" dirty="0" smtClean="0">
                <a:latin typeface="IranNastaliq" pitchFamily="18" charset="0"/>
              </a:rPr>
              <a:t>اما در همه ي سلول ها سه قسمت اصلي غشاء، هسته و سيتوپلاسم ديده مي شود.</a:t>
            </a:r>
            <a:r>
              <a:rPr lang="fa-IR" sz="4400" dirty="0" smtClean="0"/>
              <a:t/>
            </a:r>
            <a:br>
              <a:rPr lang="fa-IR" sz="4400" dirty="0" smtClean="0"/>
            </a:br>
            <a:r>
              <a:rPr lang="fa-IR" sz="4400" dirty="0" smtClean="0"/>
              <a:t/>
            </a:r>
            <a:br>
              <a:rPr lang="fa-IR" sz="4400" dirty="0" smtClean="0"/>
            </a:br>
            <a:endParaRPr lang="fa-IR" sz="4400" dirty="0"/>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descr="C:\Users\barbd\Pictures\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 name="il_fi" descr="http://hghiran.persiangig.com/weblog/zistpics/%D8%AA%D8%B5%D8%A7%D9%88%D9%8A%D8%B1%20%D8%B3%D8%A7%D9%84%20%D8%AF%D9%88%D9%85/%D8%B3%D9%84%D9%88%D9%84%20%D8%AC%D8%A7%D9%86%D9%88%D8%B1%DB%8C.gif"/>
          <p:cNvPicPr/>
          <p:nvPr/>
        </p:nvPicPr>
        <p:blipFill>
          <a:blip r:embed="rId3" cstate="print"/>
          <a:srcRect/>
          <a:stretch>
            <a:fillRect/>
          </a:stretch>
        </p:blipFill>
        <p:spPr bwMode="auto">
          <a:xfrm>
            <a:off x="214282" y="214290"/>
            <a:ext cx="8715436" cy="642942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Rectangle 2"/>
          <p:cNvSpPr/>
          <p:nvPr/>
        </p:nvSpPr>
        <p:spPr>
          <a:xfrm>
            <a:off x="4143372" y="357166"/>
            <a:ext cx="3643338" cy="646331"/>
          </a:xfrm>
          <a:prstGeom prst="rect">
            <a:avLst/>
          </a:prstGeom>
        </p:spPr>
        <p:txBody>
          <a:bodyPr wrap="square">
            <a:spAutoFit/>
          </a:bodyPr>
          <a:lstStyle/>
          <a:p>
            <a:r>
              <a:rPr lang="fa-IR" sz="3600" b="1" dirty="0" smtClean="0">
                <a:latin typeface="IranNastaliq" pitchFamily="18" charset="0"/>
              </a:rPr>
              <a:t>1 – غشاء</a:t>
            </a:r>
            <a:endParaRPr lang="fa-IR" sz="3600" b="1" dirty="0">
              <a:latin typeface="IranNastaliq" pitchFamily="18" charset="0"/>
            </a:endParaRPr>
          </a:p>
        </p:txBody>
      </p:sp>
      <p:sp>
        <p:nvSpPr>
          <p:cNvPr id="4" name="Rectangle 3"/>
          <p:cNvSpPr/>
          <p:nvPr/>
        </p:nvSpPr>
        <p:spPr>
          <a:xfrm>
            <a:off x="1214414" y="1214422"/>
            <a:ext cx="6786610" cy="1846659"/>
          </a:xfrm>
          <a:prstGeom prst="rect">
            <a:avLst/>
          </a:prstGeom>
        </p:spPr>
        <p:txBody>
          <a:bodyPr wrap="square">
            <a:spAutoFit/>
          </a:bodyPr>
          <a:lstStyle/>
          <a:p>
            <a:r>
              <a:rPr lang="fa-IR" sz="3200" dirty="0" smtClean="0">
                <a:latin typeface="IranNastaliq" pitchFamily="18" charset="0"/>
              </a:rPr>
              <a:t>اطراف همه ي سلول ها را پرده نازكي به نام پوسته سلولي يا غشاء پوشانده است. </a:t>
            </a:r>
            <a:br>
              <a:rPr lang="fa-IR" sz="3200" dirty="0" smtClean="0">
                <a:latin typeface="IranNastaliq" pitchFamily="18" charset="0"/>
              </a:rPr>
            </a:br>
            <a:r>
              <a:rPr lang="fa-IR" sz="3200" dirty="0" smtClean="0">
                <a:latin typeface="IranNastaliq" pitchFamily="18" charset="0"/>
              </a:rPr>
              <a:t>غشاء سلول بر ورود و خروج مواد نظارت دارد.</a:t>
            </a:r>
            <a:r>
              <a:rPr lang="fa-IR" dirty="0" smtClean="0"/>
              <a:t/>
            </a:r>
            <a:br>
              <a:rPr lang="fa-IR" dirty="0" smtClean="0"/>
            </a:br>
            <a:endParaRPr lang="fa-IR" dirty="0"/>
          </a:p>
        </p:txBody>
      </p:sp>
      <p:sp>
        <p:nvSpPr>
          <p:cNvPr id="5" name="Rectangle 4"/>
          <p:cNvSpPr/>
          <p:nvPr/>
        </p:nvSpPr>
        <p:spPr>
          <a:xfrm>
            <a:off x="2500298" y="3143248"/>
            <a:ext cx="5286412" cy="646331"/>
          </a:xfrm>
          <a:prstGeom prst="rect">
            <a:avLst/>
          </a:prstGeom>
        </p:spPr>
        <p:txBody>
          <a:bodyPr wrap="square">
            <a:spAutoFit/>
          </a:bodyPr>
          <a:lstStyle/>
          <a:p>
            <a:r>
              <a:rPr lang="fa-IR" sz="3600" dirty="0" smtClean="0">
                <a:latin typeface="IranNastaliq" pitchFamily="18" charset="0"/>
              </a:rPr>
              <a:t>غشا ء نفوذ پذیری انتخابی دارد </a:t>
            </a:r>
            <a:r>
              <a:rPr lang="fa-IR" sz="3600" dirty="0" smtClean="0"/>
              <a:t>.</a:t>
            </a:r>
            <a:endParaRPr lang="fa-IR" sz="3600" dirty="0"/>
          </a:p>
        </p:txBody>
      </p:sp>
      <p:sp>
        <p:nvSpPr>
          <p:cNvPr id="3076" name="Rectangle 4"/>
          <p:cNvSpPr>
            <a:spLocks noChangeArrowheads="1"/>
          </p:cNvSpPr>
          <p:nvPr/>
        </p:nvSpPr>
        <p:spPr bwMode="auto">
          <a:xfrm>
            <a:off x="0" y="4421155"/>
            <a:ext cx="792958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rgbClr val="000000"/>
                </a:solidFill>
                <a:effectLst/>
                <a:latin typeface="IranNastaliq" pitchFamily="18" charset="0"/>
                <a:ea typeface="Times New Roman" pitchFamily="18" charset="0"/>
              </a:rPr>
              <a:t>پوسته ي سلول مانند صافي نيست که مواد را بر اساس اندازه ی آنها عبور دهد ، بلكه توانايي انتخاب دارد و هر چه را كه سلول لازم دارد از محيط مي گيرد. </a:t>
            </a:r>
            <a:endParaRPr kumimoji="0" lang="fa-IR" sz="3200" b="0" i="0" u="none" strike="noStrike" cap="none" normalizeH="0" baseline="0" dirty="0" smtClean="0">
              <a:ln>
                <a:noFill/>
              </a:ln>
              <a:solidFill>
                <a:schemeClr val="tx1"/>
              </a:solidFill>
              <a:effectLst/>
              <a:latin typeface="IranNastaliq" pitchFamily="18" charset="0"/>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76">
                                            <p:txEl>
                                              <p:pRg st="0" end="0"/>
                                            </p:txEl>
                                          </p:spTgt>
                                        </p:tgtEl>
                                        <p:attrNameLst>
                                          <p:attrName>style.visibility</p:attrName>
                                        </p:attrNameLst>
                                      </p:cBhvr>
                                      <p:to>
                                        <p:strVal val="visible"/>
                                      </p:to>
                                    </p:set>
                                    <p:animEffect transition="in" filter="fade">
                                      <p:cBhvr>
                                        <p:cTn id="22" dur="20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307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l_fi" descr="http://www.olympiadelmi.ir/Sub-file/zist/2/f9/p4.jpg"/>
          <p:cNvPicPr/>
          <p:nvPr/>
        </p:nvPicPr>
        <p:blipFill>
          <a:blip r:embed="rId2" cstate="print"/>
          <a:srcRect/>
          <a:stretch>
            <a:fillRect/>
          </a:stretch>
        </p:blipFill>
        <p:spPr bwMode="auto">
          <a:xfrm>
            <a:off x="428596" y="3775380"/>
            <a:ext cx="3935113" cy="3082620"/>
          </a:xfrm>
          <a:prstGeom prst="rect">
            <a:avLst/>
          </a:prstGeom>
          <a:noFill/>
          <a:ln w="9525">
            <a:noFill/>
            <a:miter lim="800000"/>
            <a:headEnd/>
            <a:tailEnd/>
          </a:ln>
        </p:spPr>
      </p:pic>
      <p:pic>
        <p:nvPicPr>
          <p:cNvPr id="10" name="Picture 9" descr="تصویر"/>
          <p:cNvPicPr/>
          <p:nvPr/>
        </p:nvPicPr>
        <p:blipFill>
          <a:blip r:embed="rId3" cstate="print"/>
          <a:srcRect/>
          <a:stretch>
            <a:fillRect/>
          </a:stretch>
        </p:blipFill>
        <p:spPr bwMode="auto">
          <a:xfrm>
            <a:off x="4429124" y="1"/>
            <a:ext cx="4408508" cy="3286124"/>
          </a:xfrm>
          <a:prstGeom prst="rect">
            <a:avLst/>
          </a:prstGeom>
          <a:noFill/>
          <a:ln w="9525">
            <a:noFill/>
            <a:miter lim="800000"/>
            <a:headEnd/>
            <a:tailEnd/>
          </a:ln>
        </p:spPr>
      </p:pic>
      <p:pic>
        <p:nvPicPr>
          <p:cNvPr id="10241" name="Picture 1" descr="C:\Users\barbd\Pictures\66.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pic>
        <p:nvPicPr>
          <p:cNvPr id="6" name="il_fi" descr="http://www.olympiadelmi.ir/Sub-file/zist/2/f9/p4.jpg"/>
          <p:cNvPicPr/>
          <p:nvPr/>
        </p:nvPicPr>
        <p:blipFill>
          <a:blip r:embed="rId2" cstate="print"/>
          <a:srcRect/>
          <a:stretch>
            <a:fillRect/>
          </a:stretch>
        </p:blipFill>
        <p:spPr bwMode="auto">
          <a:xfrm>
            <a:off x="428596" y="357166"/>
            <a:ext cx="4649493" cy="3439810"/>
          </a:xfrm>
          <a:prstGeom prst="rect">
            <a:avLst/>
          </a:prstGeom>
          <a:noFill/>
          <a:ln w="9525">
            <a:noFill/>
            <a:miter lim="800000"/>
            <a:headEnd/>
            <a:tailEnd/>
          </a:ln>
        </p:spPr>
      </p:pic>
      <p:pic>
        <p:nvPicPr>
          <p:cNvPr id="7" name="Picture 6" descr="تصویر"/>
          <p:cNvPicPr/>
          <p:nvPr/>
        </p:nvPicPr>
        <p:blipFill>
          <a:blip r:embed="rId3" cstate="print"/>
          <a:srcRect/>
          <a:stretch>
            <a:fillRect/>
          </a:stretch>
        </p:blipFill>
        <p:spPr bwMode="auto">
          <a:xfrm>
            <a:off x="4286248" y="3714752"/>
            <a:ext cx="4479946" cy="2857520"/>
          </a:xfrm>
          <a:prstGeom prst="rect">
            <a:avLst/>
          </a:prstGeom>
          <a:noFill/>
          <a:ln w="9525">
            <a:noFill/>
            <a:miter lim="800000"/>
            <a:headEnd/>
            <a:tailEnd/>
          </a:ln>
        </p:spPr>
      </p:pic>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0723" name="Rectangle 3"/>
          <p:cNvSpPr>
            <a:spLocks noChangeArrowheads="1"/>
          </p:cNvSpPr>
          <p:nvPr/>
        </p:nvSpPr>
        <p:spPr bwMode="auto">
          <a:xfrm>
            <a:off x="428596" y="5125639"/>
            <a:ext cx="8429652"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fa-IR" sz="1000" b="0" i="0" u="none" strike="noStrike" cap="none" normalizeH="0" baseline="0" dirty="0" smtClean="0">
                <a:ln>
                  <a:noFill/>
                </a:ln>
                <a:solidFill>
                  <a:srgbClr val="000000"/>
                </a:solidFill>
                <a:effectLst/>
                <a:latin typeface="Arial"/>
                <a:ea typeface="Times New Roman" pitchFamily="18" charset="0"/>
                <a:cs typeface="Tahoma" pitchFamily="34" charset="0"/>
              </a:rPr>
              <a:t> </a:t>
            </a:r>
            <a:r>
              <a:rPr kumimoji="0" lang="fa-IR" sz="3200" b="0" i="0" u="none" strike="noStrike" cap="none" normalizeH="0" baseline="0" dirty="0" smtClean="0">
                <a:ln>
                  <a:noFill/>
                </a:ln>
                <a:solidFill>
                  <a:srgbClr val="000000"/>
                </a:solidFill>
                <a:effectLst/>
                <a:latin typeface="IranNastaliq" pitchFamily="18" charset="0"/>
                <a:ea typeface="Times New Roman" pitchFamily="18" charset="0"/>
              </a:rPr>
              <a:t>يكي از راه هاي عبور مواد از غشاء سلول انتشار است. بر اساس اين پديده مواد از جايي كه غلظت زيادتري دارند به جايي كه غلظت كمتري دارند منتقل مي شوند. </a:t>
            </a:r>
            <a:endParaRPr kumimoji="0" lang="en-US" sz="3200" b="0" i="0" u="none" strike="noStrike" cap="none" normalizeH="0" baseline="0" dirty="0" smtClean="0">
              <a:ln>
                <a:noFill/>
              </a:ln>
              <a:solidFill>
                <a:schemeClr val="tx1"/>
              </a:solidFill>
              <a:effectLst/>
              <a:latin typeface="IranNastaliq" pitchFamily="18"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dirty="0" smtClean="0">
              <a:ln>
                <a:noFill/>
              </a:ln>
              <a:solidFill>
                <a:schemeClr val="tx1"/>
              </a:solidFill>
              <a:effectLst/>
              <a:latin typeface="Arial" pitchFamily="34" charset="0"/>
            </a:endParaRPr>
          </a:p>
        </p:txBody>
      </p:sp>
      <p:pic>
        <p:nvPicPr>
          <p:cNvPr id="7" name="Picture 6" descr="تصویر"/>
          <p:cNvPicPr/>
          <p:nvPr/>
        </p:nvPicPr>
        <p:blipFill>
          <a:blip r:embed="rId4" cstate="print"/>
          <a:srcRect/>
          <a:stretch>
            <a:fillRect/>
          </a:stretch>
        </p:blipFill>
        <p:spPr bwMode="auto">
          <a:xfrm>
            <a:off x="500034" y="0"/>
            <a:ext cx="8143932" cy="4929198"/>
          </a:xfrm>
          <a:prstGeom prst="rect">
            <a:avLst/>
          </a:prstGeom>
          <a:noFill/>
          <a:ln w="9525">
            <a:noFill/>
            <a:miter lim="800000"/>
            <a:headEnd/>
            <a:tailEnd/>
          </a:ln>
        </p:spPr>
      </p:pic>
      <p:sp>
        <p:nvSpPr>
          <p:cNvPr id="8" name="Rectangle 7"/>
          <p:cNvSpPr/>
          <p:nvPr/>
        </p:nvSpPr>
        <p:spPr>
          <a:xfrm>
            <a:off x="6786578" y="357166"/>
            <a:ext cx="1357322" cy="646331"/>
          </a:xfrm>
          <a:prstGeom prst="rect">
            <a:avLst/>
          </a:prstGeom>
        </p:spPr>
        <p:txBody>
          <a:bodyPr wrap="square">
            <a:spAutoFit/>
          </a:bodyPr>
          <a:lstStyle/>
          <a:p>
            <a:r>
              <a:rPr lang="fa-IR" sz="3600" b="1" dirty="0" smtClean="0">
                <a:latin typeface="IranNastaliq" pitchFamily="18" charset="0"/>
              </a:rPr>
              <a:t>انتشار</a:t>
            </a:r>
            <a:endParaRPr lang="fa-IR" sz="3600" b="1" dirty="0">
              <a:latin typeface="IranNastaliq" pitchFamily="18" charset="0"/>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0723">
                                            <p:txEl>
                                              <p:pRg st="0" end="0"/>
                                            </p:txEl>
                                          </p:spTgt>
                                        </p:tgtEl>
                                        <p:attrNameLst>
                                          <p:attrName>style.visibility</p:attrName>
                                        </p:attrNameLst>
                                      </p:cBhvr>
                                      <p:to>
                                        <p:strVal val="visible"/>
                                      </p:to>
                                    </p:set>
                                    <p:animEffect transition="in" filter="wipe(down)">
                                      <p:cBhvr>
                                        <p:cTn id="12"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barbd\Pictures\66.jpg"/>
          <p:cNvPicPr>
            <a:picLocks noChangeAspect="1" noChangeArrowheads="1"/>
          </p:cNvPicPr>
          <p:nvPr/>
        </p:nvPicPr>
        <p:blipFill>
          <a:blip r:embed="rId3" cstate="print"/>
          <a:srcRect/>
          <a:stretch>
            <a:fillRect/>
          </a:stretch>
        </p:blipFill>
        <p:spPr bwMode="auto">
          <a:xfrm>
            <a:off x="0" y="0"/>
            <a:ext cx="9144000" cy="7143728"/>
          </a:xfrm>
          <a:prstGeom prst="rect">
            <a:avLst/>
          </a:prstGeom>
          <a:noFill/>
        </p:spPr>
      </p:pic>
      <p:sp>
        <p:nvSpPr>
          <p:cNvPr id="3" name="Rectangle 2"/>
          <p:cNvSpPr/>
          <p:nvPr/>
        </p:nvSpPr>
        <p:spPr>
          <a:xfrm>
            <a:off x="571472" y="1785926"/>
            <a:ext cx="7643866" cy="4216539"/>
          </a:xfrm>
          <a:prstGeom prst="rect">
            <a:avLst/>
          </a:prstGeom>
        </p:spPr>
        <p:txBody>
          <a:bodyPr wrap="square">
            <a:spAutoFit/>
          </a:bodyPr>
          <a:lstStyle/>
          <a:p>
            <a:r>
              <a:rPr lang="fa-IR" sz="4400" b="1" dirty="0" smtClean="0">
                <a:latin typeface="IranNastaliq" pitchFamily="18" charset="0"/>
                <a:cs typeface="IranNastaliq" pitchFamily="18" charset="0"/>
              </a:rPr>
              <a:t/>
            </a:r>
            <a:br>
              <a:rPr lang="fa-IR" sz="4400" b="1" dirty="0" smtClean="0">
                <a:latin typeface="IranNastaliq" pitchFamily="18" charset="0"/>
                <a:cs typeface="IranNastaliq" pitchFamily="18" charset="0"/>
              </a:rPr>
            </a:br>
            <a:r>
              <a:rPr lang="fa-IR" sz="3200" dirty="0" smtClean="0">
                <a:latin typeface="IranNastaliq" pitchFamily="18" charset="0"/>
              </a:rPr>
              <a:t>هسته سلول مركز فرماندهي سلول است. اين بخش بر كارهاي سلول نظارت و كنترل دارد. در درون هسته سلول رشته هاي به نام كروموزم وجود دارد. و در درون كروموزم ها مولكول هاي </a:t>
            </a:r>
            <a:r>
              <a:rPr lang="en-US" sz="3200" dirty="0" smtClean="0">
                <a:latin typeface="IranNastaliq" pitchFamily="18" charset="0"/>
              </a:rPr>
              <a:t>DNA</a:t>
            </a:r>
            <a:r>
              <a:rPr lang="fa-IR" sz="3200" dirty="0" smtClean="0">
                <a:latin typeface="IranNastaliq" pitchFamily="18" charset="0"/>
              </a:rPr>
              <a:t> وجود دارد. این ملکول ها که فرماندهان سلول هستند ، تعيين كننده ويژگي هاي ارثي سلول بوده و دستور چگونگی انجام فعالیت های</a:t>
            </a:r>
            <a:r>
              <a:rPr lang="fa-IR" sz="3200" b="1" dirty="0" smtClean="0">
                <a:latin typeface="IranNastaliq" pitchFamily="18" charset="0"/>
              </a:rPr>
              <a:t> </a:t>
            </a:r>
            <a:r>
              <a:rPr lang="fa-IR" sz="3200" dirty="0" smtClean="0">
                <a:latin typeface="IranNastaliq" pitchFamily="18" charset="0"/>
              </a:rPr>
              <a:t>سلول را صادر می کند .</a:t>
            </a:r>
            <a:endParaRPr lang="fa-IR" sz="3200" dirty="0">
              <a:latin typeface="IranNastaliq" pitchFamily="18" charset="0"/>
            </a:endParaRPr>
          </a:p>
        </p:txBody>
      </p:sp>
      <p:sp>
        <p:nvSpPr>
          <p:cNvPr id="5" name="Rectangle 4"/>
          <p:cNvSpPr/>
          <p:nvPr/>
        </p:nvSpPr>
        <p:spPr>
          <a:xfrm>
            <a:off x="5500694" y="1071546"/>
            <a:ext cx="2643206" cy="646331"/>
          </a:xfrm>
          <a:prstGeom prst="rect">
            <a:avLst/>
          </a:prstGeom>
        </p:spPr>
        <p:txBody>
          <a:bodyPr wrap="square">
            <a:spAutoFit/>
          </a:bodyPr>
          <a:lstStyle/>
          <a:p>
            <a:r>
              <a:rPr lang="fa-IR" sz="3600" dirty="0" smtClean="0">
                <a:latin typeface="IranNastaliq" pitchFamily="18" charset="0"/>
              </a:rPr>
              <a:t>2</a:t>
            </a:r>
            <a:r>
              <a:rPr lang="fa-IR" sz="3600" b="1" dirty="0" smtClean="0">
                <a:latin typeface="IranNastaliq" pitchFamily="18" charset="0"/>
              </a:rPr>
              <a:t>- هسته</a:t>
            </a:r>
            <a:endParaRPr lang="fa-IR" sz="3600" b="1" dirty="0">
              <a:latin typeface="IranNastaliq" pitchFamily="18"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Users\barbd\Pictures\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 name="il_fi" descr="http://micro.magnet.fsu.edu/cells/animals/images/animalcell.jpg"/>
          <p:cNvPicPr/>
          <p:nvPr/>
        </p:nvPicPr>
        <p:blipFill>
          <a:blip r:embed="rId3" cstate="print"/>
          <a:srcRect/>
          <a:stretch>
            <a:fillRect/>
          </a:stretch>
        </p:blipFill>
        <p:spPr bwMode="auto">
          <a:xfrm>
            <a:off x="285720" y="285728"/>
            <a:ext cx="8572560" cy="6286544"/>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Users\barbd\Pictures\66.jpg"/>
          <p:cNvPicPr>
            <a:picLocks noChangeAspect="1" noChangeArrowheads="1"/>
          </p:cNvPicPr>
          <p:nvPr/>
        </p:nvPicPr>
        <p:blipFill>
          <a:blip r:embed="rId3" cstate="print"/>
          <a:srcRect/>
          <a:stretch>
            <a:fillRect/>
          </a:stretch>
        </p:blipFill>
        <p:spPr bwMode="auto">
          <a:xfrm>
            <a:off x="0" y="-214338"/>
            <a:ext cx="9144000" cy="7072338"/>
          </a:xfrm>
          <a:prstGeom prst="rect">
            <a:avLst/>
          </a:prstGeom>
          <a:noFill/>
        </p:spPr>
      </p:pic>
      <p:sp>
        <p:nvSpPr>
          <p:cNvPr id="5" name="Rectangle 4"/>
          <p:cNvSpPr/>
          <p:nvPr/>
        </p:nvSpPr>
        <p:spPr>
          <a:xfrm>
            <a:off x="642910" y="928669"/>
            <a:ext cx="7858180" cy="4278094"/>
          </a:xfrm>
          <a:prstGeom prst="rect">
            <a:avLst/>
          </a:prstGeom>
        </p:spPr>
        <p:txBody>
          <a:bodyPr wrap="square">
            <a:spAutoFit/>
          </a:bodyPr>
          <a:lstStyle/>
          <a:p>
            <a:r>
              <a:rPr lang="fa-IR" sz="3600" b="1" dirty="0" smtClean="0">
                <a:latin typeface="IranNastaliq" pitchFamily="18" charset="0"/>
              </a:rPr>
              <a:t>3-سيتوپلاسم:</a:t>
            </a:r>
          </a:p>
          <a:p>
            <a:r>
              <a:rPr lang="fa-IR" sz="4400" b="1" dirty="0" smtClean="0">
                <a:latin typeface="IranNastaliq" pitchFamily="18" charset="0"/>
                <a:cs typeface="IranNastaliq" pitchFamily="18" charset="0"/>
              </a:rPr>
              <a:t/>
            </a:r>
            <a:br>
              <a:rPr lang="fa-IR" sz="4400" b="1" dirty="0" smtClean="0">
                <a:latin typeface="IranNastaliq" pitchFamily="18" charset="0"/>
                <a:cs typeface="IranNastaliq" pitchFamily="18" charset="0"/>
              </a:rPr>
            </a:br>
            <a:r>
              <a:rPr lang="fa-IR" sz="3200" dirty="0" smtClean="0">
                <a:latin typeface="IranNastaliq" pitchFamily="18" charset="0"/>
              </a:rPr>
              <a:t>فضاي اطراف هسته سلول سيتوپلاسم نام دارد. در درون </a:t>
            </a:r>
          </a:p>
          <a:p>
            <a:r>
              <a:rPr lang="fa-IR" sz="3200" dirty="0" smtClean="0">
                <a:latin typeface="IranNastaliq" pitchFamily="18" charset="0"/>
              </a:rPr>
              <a:t>سيتوپلاسم اجزاي مختلفي وجود دارد كه اندامك هاي درون سيتوپلاسم نام دارد . هر يك از اين اندامك ها وظايف خاصي مانند، تغذيه ، تنفس سلول، توليد انرژي ، توليد پروتئين و ... بر عهده دارند اين اندامك ها عبارتنداز:</a:t>
            </a:r>
            <a:r>
              <a:rPr lang="fa-IR" sz="4400" dirty="0" smtClean="0">
                <a:latin typeface="IranNastaliq" pitchFamily="18" charset="0"/>
                <a:cs typeface="IranNastaliq" pitchFamily="18" charset="0"/>
              </a:rPr>
              <a:t/>
            </a:r>
            <a:br>
              <a:rPr lang="fa-IR" sz="4400" dirty="0" smtClean="0">
                <a:latin typeface="IranNastaliq" pitchFamily="18" charset="0"/>
                <a:cs typeface="IranNastaliq" pitchFamily="18" charset="0"/>
              </a:rPr>
            </a:br>
            <a:endParaRPr lang="fa-IR" sz="3200" dirty="0">
              <a:latin typeface="IranNastaliq" pitchFamily="18" charset="0"/>
            </a:endParaRPr>
          </a:p>
        </p:txBody>
      </p:sp>
    </p:spTree>
  </p:cSld>
  <p:clrMapOvr>
    <a:masterClrMapping/>
  </p:clrMapOvr>
  <p:transition spd="slow">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Rectangle 2"/>
          <p:cNvSpPr/>
          <p:nvPr/>
        </p:nvSpPr>
        <p:spPr>
          <a:xfrm>
            <a:off x="4214810" y="571480"/>
            <a:ext cx="4205768" cy="584775"/>
          </a:xfrm>
          <a:prstGeom prst="rect">
            <a:avLst/>
          </a:prstGeom>
        </p:spPr>
        <p:txBody>
          <a:bodyPr wrap="square">
            <a:spAutoFit/>
          </a:bodyPr>
          <a:lstStyle/>
          <a:p>
            <a:r>
              <a:rPr lang="fa-IR" sz="3200" dirty="0" smtClean="0"/>
              <a:t>هسته</a:t>
            </a:r>
            <a:endParaRPr lang="fa-IR" sz="3200" dirty="0"/>
          </a:p>
        </p:txBody>
      </p:sp>
      <p:sp>
        <p:nvSpPr>
          <p:cNvPr id="4" name="Rectangle 3"/>
          <p:cNvSpPr/>
          <p:nvPr/>
        </p:nvSpPr>
        <p:spPr>
          <a:xfrm>
            <a:off x="4429124" y="1142984"/>
            <a:ext cx="4071966" cy="584775"/>
          </a:xfrm>
          <a:prstGeom prst="rect">
            <a:avLst/>
          </a:prstGeom>
        </p:spPr>
        <p:txBody>
          <a:bodyPr wrap="square">
            <a:spAutoFit/>
          </a:bodyPr>
          <a:lstStyle/>
          <a:p>
            <a:r>
              <a:rPr lang="fa-IR" sz="3200" dirty="0" smtClean="0"/>
              <a:t>میتوکندری</a:t>
            </a:r>
            <a:endParaRPr lang="fa-IR" sz="3200" dirty="0"/>
          </a:p>
        </p:txBody>
      </p:sp>
      <p:sp>
        <p:nvSpPr>
          <p:cNvPr id="5" name="Rectangle 4"/>
          <p:cNvSpPr/>
          <p:nvPr/>
        </p:nvSpPr>
        <p:spPr>
          <a:xfrm>
            <a:off x="6357950" y="1857364"/>
            <a:ext cx="2214578" cy="584775"/>
          </a:xfrm>
          <a:prstGeom prst="rect">
            <a:avLst/>
          </a:prstGeom>
        </p:spPr>
        <p:txBody>
          <a:bodyPr wrap="square">
            <a:spAutoFit/>
          </a:bodyPr>
          <a:lstStyle/>
          <a:p>
            <a:r>
              <a:rPr lang="fa-IR" sz="3200" dirty="0" smtClean="0"/>
              <a:t>جسم گلژی </a:t>
            </a:r>
            <a:endParaRPr lang="fa-IR" sz="3200" dirty="0"/>
          </a:p>
        </p:txBody>
      </p:sp>
      <p:sp>
        <p:nvSpPr>
          <p:cNvPr id="6" name="Rectangle 5"/>
          <p:cNvSpPr/>
          <p:nvPr/>
        </p:nvSpPr>
        <p:spPr>
          <a:xfrm>
            <a:off x="3143240" y="2428868"/>
            <a:ext cx="5357850" cy="584775"/>
          </a:xfrm>
          <a:prstGeom prst="rect">
            <a:avLst/>
          </a:prstGeom>
        </p:spPr>
        <p:txBody>
          <a:bodyPr wrap="square">
            <a:spAutoFit/>
          </a:bodyPr>
          <a:lstStyle/>
          <a:p>
            <a:r>
              <a:rPr lang="fa-IR" sz="3200" dirty="0" smtClean="0"/>
              <a:t>ریبوزوم </a:t>
            </a:r>
            <a:endParaRPr lang="fa-IR" sz="3200" dirty="0"/>
          </a:p>
        </p:txBody>
      </p:sp>
      <p:sp>
        <p:nvSpPr>
          <p:cNvPr id="7" name="Rectangle 6"/>
          <p:cNvSpPr/>
          <p:nvPr/>
        </p:nvSpPr>
        <p:spPr>
          <a:xfrm>
            <a:off x="4500562" y="5000637"/>
            <a:ext cx="4071966" cy="584775"/>
          </a:xfrm>
          <a:prstGeom prst="rect">
            <a:avLst/>
          </a:prstGeom>
        </p:spPr>
        <p:txBody>
          <a:bodyPr wrap="square">
            <a:spAutoFit/>
          </a:bodyPr>
          <a:lstStyle/>
          <a:p>
            <a:r>
              <a:rPr lang="fa-IR" sz="3200" dirty="0" smtClean="0"/>
              <a:t>شبکه ی درون سیتو پلاسمی </a:t>
            </a:r>
            <a:endParaRPr lang="fa-IR" sz="3200" dirty="0"/>
          </a:p>
        </p:txBody>
      </p:sp>
      <p:sp>
        <p:nvSpPr>
          <p:cNvPr id="8" name="Rectangle 7"/>
          <p:cNvSpPr/>
          <p:nvPr/>
        </p:nvSpPr>
        <p:spPr>
          <a:xfrm>
            <a:off x="4500562" y="3000373"/>
            <a:ext cx="3929090" cy="584775"/>
          </a:xfrm>
          <a:prstGeom prst="rect">
            <a:avLst/>
          </a:prstGeom>
        </p:spPr>
        <p:txBody>
          <a:bodyPr wrap="square">
            <a:spAutoFit/>
          </a:bodyPr>
          <a:lstStyle/>
          <a:p>
            <a:r>
              <a:rPr lang="fa-IR" sz="3200" dirty="0" smtClean="0"/>
              <a:t>انباری </a:t>
            </a:r>
            <a:endParaRPr lang="fa-IR" sz="3200" dirty="0"/>
          </a:p>
        </p:txBody>
      </p:sp>
      <p:sp>
        <p:nvSpPr>
          <p:cNvPr id="9" name="Rectangle 8"/>
          <p:cNvSpPr/>
          <p:nvPr/>
        </p:nvSpPr>
        <p:spPr>
          <a:xfrm>
            <a:off x="1428728" y="3571876"/>
            <a:ext cx="7000924" cy="584775"/>
          </a:xfrm>
          <a:prstGeom prst="rect">
            <a:avLst/>
          </a:prstGeom>
        </p:spPr>
        <p:txBody>
          <a:bodyPr wrap="square">
            <a:spAutoFit/>
          </a:bodyPr>
          <a:lstStyle/>
          <a:p>
            <a:r>
              <a:rPr lang="fa-IR" sz="3200" dirty="0" smtClean="0"/>
              <a:t>لیزوزوم </a:t>
            </a:r>
            <a:endParaRPr lang="fa-IR" sz="3200" dirty="0"/>
          </a:p>
        </p:txBody>
      </p:sp>
      <p:sp>
        <p:nvSpPr>
          <p:cNvPr id="10" name="Rectangle 9"/>
          <p:cNvSpPr/>
          <p:nvPr/>
        </p:nvSpPr>
        <p:spPr>
          <a:xfrm>
            <a:off x="5715008" y="4286256"/>
            <a:ext cx="2857520" cy="584775"/>
          </a:xfrm>
          <a:prstGeom prst="rect">
            <a:avLst/>
          </a:prstGeom>
        </p:spPr>
        <p:txBody>
          <a:bodyPr wrap="square">
            <a:spAutoFit/>
          </a:bodyPr>
          <a:lstStyle/>
          <a:p>
            <a:r>
              <a:rPr lang="fa-IR" sz="3200" dirty="0" smtClean="0"/>
              <a:t>مولکول پیام رسان </a:t>
            </a:r>
            <a:endParaRPr lang="fa-IR" sz="3200" dirty="0"/>
          </a:p>
        </p:txBody>
      </p:sp>
      <p:pic>
        <p:nvPicPr>
          <p:cNvPr id="11" name="il_fi" descr="http://hghiran.persiangig.com/weblog/zistpics/%D8%AA%D8%B5%D8%A7%D9%88%D9%8A%D8%B1%20%D8%B3%D8%A7%D9%84%20%D8%AF%D9%88%D9%85/%D8%B3%D9%84%D9%88%D9%84%20%D8%AC%D8%A7%D9%86%D9%88%D8%B1%DB%8C.gif"/>
          <p:cNvPicPr/>
          <p:nvPr/>
        </p:nvPicPr>
        <p:blipFill>
          <a:blip r:embed="rId4" cstate="print"/>
          <a:srcRect/>
          <a:stretch>
            <a:fillRect/>
          </a:stretch>
        </p:blipFill>
        <p:spPr bwMode="auto">
          <a:xfrm>
            <a:off x="357158" y="642918"/>
            <a:ext cx="5000660" cy="4429156"/>
          </a:xfrm>
          <a:prstGeom prst="rect">
            <a:avLst/>
          </a:prstGeom>
          <a:noFill/>
          <a:ln w="9525">
            <a:noFill/>
            <a:miter lim="800000"/>
            <a:headEnd/>
            <a:tailEnd/>
          </a:ln>
        </p:spPr>
      </p:pic>
    </p:spTree>
  </p:cSld>
  <p:clrMapOvr>
    <a:masterClrMapping/>
  </p:clrMapOvr>
  <p:transition spd="slow">
    <p:whee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Picture 2" descr="http://www.beyondbooks.com/lif71/images/00046824.jpg"/>
          <p:cNvPicPr/>
          <p:nvPr/>
        </p:nvPicPr>
        <p:blipFill>
          <a:blip r:embed="rId4" cstate="print"/>
          <a:srcRect/>
          <a:stretch>
            <a:fillRect/>
          </a:stretch>
        </p:blipFill>
        <p:spPr bwMode="auto">
          <a:xfrm>
            <a:off x="500034" y="1785926"/>
            <a:ext cx="8215370" cy="4857784"/>
          </a:xfrm>
          <a:prstGeom prst="rect">
            <a:avLst/>
          </a:prstGeom>
          <a:noFill/>
          <a:ln w="9525">
            <a:noFill/>
            <a:miter lim="800000"/>
            <a:headEnd/>
            <a:tailEnd/>
          </a:ln>
        </p:spPr>
      </p:pic>
      <p:sp>
        <p:nvSpPr>
          <p:cNvPr id="4" name="Rectangle 3"/>
          <p:cNvSpPr/>
          <p:nvPr/>
        </p:nvSpPr>
        <p:spPr>
          <a:xfrm>
            <a:off x="1571604" y="428604"/>
            <a:ext cx="6786609" cy="646331"/>
          </a:xfrm>
          <a:prstGeom prst="rect">
            <a:avLst/>
          </a:prstGeom>
        </p:spPr>
        <p:txBody>
          <a:bodyPr wrap="square">
            <a:spAutoFit/>
          </a:bodyPr>
          <a:lstStyle/>
          <a:p>
            <a:r>
              <a:rPr lang="fa-IR" sz="3600" dirty="0" smtClean="0">
                <a:latin typeface="IranNastaliq" pitchFamily="18" charset="0"/>
              </a:rPr>
              <a:t>مقایسه ی سلول های گیاهی و جانوری</a:t>
            </a:r>
            <a:endParaRPr lang="fa-IR" sz="3600" dirty="0">
              <a:latin typeface="IranNastaliq" pitchFamily="18" charset="0"/>
            </a:endParaRPr>
          </a:p>
        </p:txBody>
      </p:sp>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il_fi" descr="http://hghiran.persiangig.com/weblog/zistpics/%D8%AA%D8%B5%D8%A7%D9%88%D9%8A%D8%B1%20%D8%B3%D8%A7%D9%84%20%D8%AF%D9%88%D9%85/%D8%B3%D9%84%D9%88%D9%84%20%DA%AF%DB%8C%D8%A7%D9%87%DB%8C.gif"/>
          <p:cNvPicPr/>
          <p:nvPr/>
        </p:nvPicPr>
        <p:blipFill>
          <a:blip r:embed="rId4" cstate="print"/>
          <a:srcRect/>
          <a:stretch>
            <a:fillRect/>
          </a:stretch>
        </p:blipFill>
        <p:spPr bwMode="auto">
          <a:xfrm>
            <a:off x="500035" y="571480"/>
            <a:ext cx="3929090" cy="3643338"/>
          </a:xfrm>
          <a:prstGeom prst="rect">
            <a:avLst/>
          </a:prstGeom>
          <a:noFill/>
          <a:ln w="9525">
            <a:noFill/>
            <a:miter lim="800000"/>
            <a:headEnd/>
            <a:tailEnd/>
          </a:ln>
        </p:spPr>
      </p:pic>
      <p:pic>
        <p:nvPicPr>
          <p:cNvPr id="4" name="il_fi" descr="http://www.argosymedical.com/Cellular/samples/images/AnimalCellSectioned.jpg"/>
          <p:cNvPicPr/>
          <p:nvPr/>
        </p:nvPicPr>
        <p:blipFill>
          <a:blip r:embed="rId5" cstate="print"/>
          <a:srcRect/>
          <a:stretch>
            <a:fillRect/>
          </a:stretch>
        </p:blipFill>
        <p:spPr bwMode="auto">
          <a:xfrm>
            <a:off x="4857752" y="3071810"/>
            <a:ext cx="3905250" cy="3381375"/>
          </a:xfrm>
          <a:prstGeom prst="rect">
            <a:avLst/>
          </a:prstGeom>
          <a:noFill/>
          <a:ln w="9525">
            <a:noFill/>
            <a:miter lim="800000"/>
            <a:headEnd/>
            <a:tailEnd/>
          </a:ln>
        </p:spPr>
      </p:pic>
      <p:sp>
        <p:nvSpPr>
          <p:cNvPr id="5" name="Rectangle 4"/>
          <p:cNvSpPr/>
          <p:nvPr/>
        </p:nvSpPr>
        <p:spPr>
          <a:xfrm>
            <a:off x="3959492" y="2143116"/>
            <a:ext cx="4470159" cy="646331"/>
          </a:xfrm>
          <a:prstGeom prst="rect">
            <a:avLst/>
          </a:prstGeom>
        </p:spPr>
        <p:txBody>
          <a:bodyPr wrap="square">
            <a:spAutoFit/>
          </a:bodyPr>
          <a:lstStyle/>
          <a:p>
            <a:r>
              <a:rPr lang="fa-IR" sz="3600" b="1" dirty="0" smtClean="0"/>
              <a:t>سلول جانوری</a:t>
            </a:r>
            <a:endParaRPr lang="fa-IR" sz="3600" b="1" dirty="0"/>
          </a:p>
        </p:txBody>
      </p:sp>
      <p:sp>
        <p:nvSpPr>
          <p:cNvPr id="6" name="Rectangle 5"/>
          <p:cNvSpPr/>
          <p:nvPr/>
        </p:nvSpPr>
        <p:spPr>
          <a:xfrm>
            <a:off x="1142976" y="4643446"/>
            <a:ext cx="2000264" cy="646331"/>
          </a:xfrm>
          <a:prstGeom prst="rect">
            <a:avLst/>
          </a:prstGeom>
        </p:spPr>
        <p:txBody>
          <a:bodyPr wrap="square">
            <a:spAutoFit/>
          </a:bodyPr>
          <a:lstStyle/>
          <a:p>
            <a:r>
              <a:rPr lang="fa-IR" sz="3600" b="1" dirty="0" smtClean="0"/>
              <a:t>سلول گیاهی</a:t>
            </a:r>
            <a:endParaRPr lang="fa-IR" sz="3600" b="1" dirty="0"/>
          </a:p>
        </p:txBody>
      </p:sp>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20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Effect transition="in" filter="fade">
                                      <p:cBhvr>
                                        <p:cTn id="23"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barbd\Pictures\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 name="Picture 3" descr="http://www.olympiadelmi.ir/Sub-file/zist/2/f9/s12.jpg"/>
          <p:cNvPicPr/>
          <p:nvPr/>
        </p:nvPicPr>
        <p:blipFill>
          <a:blip r:embed="rId3" cstate="print"/>
          <a:srcRect/>
          <a:stretch>
            <a:fillRect/>
          </a:stretch>
        </p:blipFill>
        <p:spPr bwMode="auto">
          <a:xfrm>
            <a:off x="285720" y="285728"/>
            <a:ext cx="5572164" cy="4572032"/>
          </a:xfrm>
          <a:prstGeom prst="rect">
            <a:avLst/>
          </a:prstGeom>
          <a:noFill/>
          <a:ln w="9525">
            <a:noFill/>
            <a:miter lim="800000"/>
            <a:headEnd/>
            <a:tailEnd/>
          </a:ln>
        </p:spPr>
      </p:pic>
      <p:pic>
        <p:nvPicPr>
          <p:cNvPr id="5" name="Picture 4" descr="http://www.olympiadelmi.ir/Sub-file/zist/2/f9/ch13.gif"/>
          <p:cNvPicPr/>
          <p:nvPr/>
        </p:nvPicPr>
        <p:blipFill>
          <a:blip r:embed="rId4" cstate="print"/>
          <a:srcRect/>
          <a:stretch>
            <a:fillRect/>
          </a:stretch>
        </p:blipFill>
        <p:spPr bwMode="auto">
          <a:xfrm>
            <a:off x="1" y="5357826"/>
            <a:ext cx="5857883" cy="785818"/>
          </a:xfrm>
          <a:prstGeom prst="rect">
            <a:avLst/>
          </a:prstGeom>
          <a:noFill/>
          <a:ln w="9525">
            <a:noFill/>
            <a:miter lim="800000"/>
            <a:headEnd/>
            <a:tailEnd/>
          </a:ln>
        </p:spPr>
      </p:pic>
      <p:sp>
        <p:nvSpPr>
          <p:cNvPr id="6" name="Rectangle 5"/>
          <p:cNvSpPr/>
          <p:nvPr/>
        </p:nvSpPr>
        <p:spPr>
          <a:xfrm>
            <a:off x="5857884" y="500042"/>
            <a:ext cx="3000396" cy="5324535"/>
          </a:xfrm>
          <a:prstGeom prst="rect">
            <a:avLst/>
          </a:prstGeom>
        </p:spPr>
        <p:txBody>
          <a:bodyPr wrap="square">
            <a:spAutoFit/>
          </a:bodyPr>
          <a:lstStyle/>
          <a:p>
            <a:r>
              <a:rPr lang="fa-IR" sz="3600" b="1" dirty="0" smtClean="0">
                <a:latin typeface="IranNastaliq" pitchFamily="18" charset="0"/>
              </a:rPr>
              <a:t>سازمان بندي بدن انسان</a:t>
            </a:r>
          </a:p>
          <a:p>
            <a:r>
              <a:rPr lang="fa-IR" sz="4400" b="1" dirty="0" smtClean="0">
                <a:latin typeface="IranNastaliq" pitchFamily="18" charset="0"/>
                <a:cs typeface="IranNastaliq" pitchFamily="18" charset="0"/>
              </a:rPr>
              <a:t/>
            </a:r>
            <a:br>
              <a:rPr lang="fa-IR" sz="4400" b="1" dirty="0" smtClean="0">
                <a:latin typeface="IranNastaliq" pitchFamily="18" charset="0"/>
                <a:cs typeface="IranNastaliq" pitchFamily="18" charset="0"/>
              </a:rPr>
            </a:br>
            <a:r>
              <a:rPr lang="fa-IR" sz="3200" dirty="0" smtClean="0">
                <a:latin typeface="IranNastaliq" pitchFamily="18" charset="0"/>
              </a:rPr>
              <a:t>بدن انسان از سلول هاي مختلفي درست شده است به چگونگي قرار گرفتن اين سلول ها در كنار هم و ساختن بدن سازمان بندي بدن مي گويند. </a:t>
            </a:r>
            <a:endParaRPr lang="en-US" sz="3200" dirty="0">
              <a:latin typeface="IranNastaliq" pitchFamily="18"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8916" name="AutoShape 4" descr="data:image/jpeg;base64,/9j/4AAQSkZJRgABAQAAAQABAAD/2wCEAAkGBhQSEBQUExQVFRQVFxYYFxcSFRUUFxYUFBQXFBUVFxcXHCYeFxojGhQUHy8gJCcpLCwsFx4xNTAqNSYrLCkBCQoKDgwOGg8PGiwkHyQsKSkpLCoqLCwsKSwpLCwsKSwsLC8sLCwtLSksLCwpLCwsKSwpLCwsLCkpLCksKSksLP/AABEIAJQBQAMBIgACEQEDEQH/xAAbAAACAwEBAQAAAAAAAAAAAAAABQMEBgIBB//EAEsQAAIBAgQBBgYNCgYDAQEAAAECAwARBBIhMUEFBhMiUWEyU3GRktEVFiNCUlRzgZOhsbLwFDM1YnKCorPB0gckNENE4WPi8cIl/8QAGgEAAgMBAQAAAAAAAAAAAAAAAAIBAwQFBv/EADERAAIBAgQDBgUFAQEAAAAAAAABAgMRBBIhMUFRkRMUUmFxoSIyM7HRIzRTgeFCov/aAAwDAQACEQMRAD8A0PN3m/FjIRiMTmkeQtYF2VUUMVCqq2A2pr7Q8F4r+OT+6vOYR/yEX7/8xqfNJSwhFxTaOhi8VXp1pwhJpJtJJ8BF7RMF4r+OT+6uTzGwfiv45P7qfXrtFpuzhyRn77if5H1EC8wcGf8AZPpyf3VIP8P8H4r+OT+6tGptUUktLkjskHfcR/I+pnTzFwXiv45P7qjbmPgx/s/xyf3U/wCNDCpdOHInv2I8b6sz55kYPxX8cn91evzFwZU5YiG/bf10+yV6NKjJDkT33E/yPqY5f8PEvcqAPK3rqzFzCww8Jb/vMP61qjJcVUna3H+lR2ceCDv2J8b6iM8y8H4r+N/7q4bmbhPFfxv66dZx2jzivGcW3HnFDpLw+wLHYj+R9RIeZ+E8X/G/rqvjuasCRu0asjKrFWV3BBVcw491aAsO0ecVW5ScdBLqPzcnEfANR2Oj+H2Hhja7mk5vdcRvzVxBfBQO2rNGCT2ntprSTmc4GAw1yPza7kd9OOlHaPOK5koSvsJWsqkkubO6KgxWNSNDI7AIupPz2r2PEhr6EWNusLX7xfcd9JZiWZNRVbC8pRy5ujdWyMVaxHVYbg9lWRRlZD00Z4axXPidnxEGHLMsbI7uEbKWIOVQSNbb+ettb8WrD87r+yOH+Rk+8aaMXfY04Z2m5ck/sKhzYg8X/E3rqlNyDCs4Qr1XXq3LWLhgSu+5F60RqDFYTOmW5B3DAAlWBDKRfsIFaHTT4ErHV1/2+ovfmxh2UWTI3aCWF/1lY6jttaqqck4cfnIso0GcM5S+xBJN01+FptrTnB4guLMoWRdHUa6+9Zbe8YajzVay3B0Ot/CF/mIvt3VGTig79iPG+orXmzhyBaO99uu1iPPVXC83oOkaJ0uw6ykswLRsTobGxK6C/EEab02hwOXWMmM8VN2iJ02XdduBqTEBiULIBkbMDG5YsMpVlsVB2N9zsKVWsR33EeN9Siea+H8X/E/rqM828Pf83/E/rpqkocBgbg7Ebab+Q+WuM1WZVyDvuI8b6iv2t4e9ujIvxDN66py83oo/DW6fDu2nZmAOnlGlP2+qgDa/r7reSoyoO+4jxvqIm5sx/B/iby9tV8XzbXL1Fse25+fem80JiuUBMe7R31X9aMnh+qa6jxKPbK6nMLgA6nUAkjcHUAikll5DLGYjxvqYLBcoJCzriYhIQdOsy6jh1TqK5gLYiUdHGI4zuAS22+p3rc4jk6N/CUHy2veq45N6I5oVFt2Ta44lOGby77VZ8K4C98xHjfUiXm/EBYrfTtb69a5mwy4cpJCWRhJHszWa7gEML60zinVxcG4PzfN3EdlUOWB1F+Ui/mClaVrovw2JrVKsYTk2m9U2ajmL/oIvK/8AMatBlpBzG/0EXlf+Y1aBTXRpr4F6GLHfuJ+rPUWrMMdQpXZamdlsZEjzEmoakNRuwGpIA7TpS3sibXPLV7mqriMRcW2HmJ/HZVJ2UG2lztt5NKyVMXGGhdGk2NS9cF6XflFuNvJ/UbGiXlZEUs5sB3anuC8T5KalXjUaUdxZ03Es43HLEhdzZRv/AEAHE91KV5OOJPSYler/ALcJuMoPvntu57OFSYbCPMwmmFraxRHXIDszdrn6qaCuhmVHSO/F8vQptm3FB5sYbxK+dvXR7WsN4lfO3rps+lV3kpO3qeJ9SVCPIXNzcw3il87euqmP5DgWJyI1BCOQbnQhSQd6cFr1R5SHuUn7D/dNK69W3zPqW0oRc46cUT82ObGGlwcEkkKs7ICzEtqdddDTT2mYPxC+dvXRzM/R+G+TX7TTquW8VWv876ltelBVJacWKpebOHaAwdHaInNlUsOt23velp/w9wx3ac8dZ347/YPMK09FUOcm7t6jwrTpq0HZCfAc1IIlkUBmEi5X6RixK6m199zUXtJwvwH+lk/up7RVkMRUp6Rk0VT/AFHmlqxF7SsL8B/pZP7qyPOjkmKDGQoiMUaNmYZmY6Na4ub6DgK+l1iOdn6Sw/yMn3jV0cZXv87LcPSg5PTg/sLYeSYWAZc1iLgo7a/OdvJUg5DT4Un0jVJPg21aIgMfCDXySG9+tY2DX0zd+u1TQYgOpsCjjRlI1Q94P1HjV6xlZPWTM3Zw5FCbkIEdRnDcCzsQQNch4gE8eG9dYTk2OQXBmGpBVpGDKw0KN3/bTMKSLHX5rXqDFpkvKo1A90AGrIOI7WW2ndcUzxdZa5g7OPIrxt+TyBWYmN/BLG5VxupJ4HhV3C4sSIGW+Vhsd99dL91UcZyd0wZulYAhbjQrYAW6vA7HTtrrCzIoEa36oAudPntTV6tCUFK/xvcmEZ320PMRG0Z6WME3N5IxrmGvWA+EBxG9TYedXGZTde77COFdsD27dlU8ZyWSTNF1JuNvBcfrDj+PKMm2w25ey+auctVsFykJLqRklXdCdT+snwl491WmFr8R9tMmmFjxW7DVKfAnNniyq/EN4Eg+C1tVO2oqdm4W+f8A6r0GkdmSV4cWHbLbJIBcxtq1rbqffLfj5xXeb8GjGYVJAA421DKbOp7VIqi8kkJ91OeM+DIBqO5xuD37GoegI8xXuTdJtGSOkHwGOgk096bWPnqPlVrxqf8AyRbG9+uKZwqsg6pV1IsbEG6ncGkeJQrH0ZveKaJL9qhxkJ78tvrovozThPrx9TYcxv8AQReV/vtWkjSkHMFf8hF5X++1aXJXTpv4F6FOO/cVPVnq1y5oIqNjQzMVsXiSqi1ixIAve19ydN9BVOeaxGt3a4UHuFyf1VGl7doG5FQtiM8zk+DHeNf27BpW+6n7p7TerNO3XcAFuqBxypmGgA2tcsRxP1cXFV3naRrpU9Llx5QAe4HXifLVXEAFSSbm3DXh3ce711DDjFEPWN7WUjUWawLD5uJ7qhEpaKQi9zeygggWO694Aa251rlzqGpRIOVcc8Cg3sSVA0JutgWNjqbDS/bausIOlPSzMAB+bUsCFLG2Zrf7mo8lQcnQqZFVgHRkc3cZgGXUlb6bW2O1WlKoD0ZCBZDnjyBg2dR1lUa5dmGnwvJW+niqcKCjCNp8X5FE6Us+r0GbYgx/rAbrpm+bsOhtwP2XxMCAy7Hal2DswBIsLDTXTLuoO5AN9T829T8mL7iveWI38HN1d+61asJUl8rKqsUTu1QMtWcgrmVa6ZnKwWqfKukUn7D/AHDV5hVDlIe5SfsP9w0stiyl88fVDrmb+j8N8kPtNMMXj0jKZifdHEa2BPWYEi9thodaX8zP0fhvkx9pqLlKDEviFUIhgV45M+azr0YuUC21JN9b7NXItdmqpFOtK/N/cbtjVEixE9dlZgLHVUsGN9h4S+epiwHEVjMFzOxDFpHxM0TZpMirkYqjkMbsNLkqug0076ay81swgDzOxhcuWKrdySD+5bLa44E9tFkEqdNNJT9hy2MUSLGT12VmA/VUgE+S7Cu3nVbXYC5Ci5Aux1Cjv7qzGM5GmlSeQq4lbpUiQSISqSdF77YC8ZNhsGNcYLmfIUAlncnpEkY2Rs5VUta4uhUxgBtTYntqcq5h2cLXcjXVhudv6Sw3b0MltbXOY2t2mncvN142L4WdoiSWKSe6xEk3Oh1G9ZHnRI7YuE4pAmWNxeJiwPWJDrbVbHga1Rw2bWlJPy2ZVQqZZPNyf2Gwaop8KGOYEq6jRxv+yw9+n6vmqnydyjnORiCw1DKdJFt4VhoCLWI0NMQRU24SRSQ4bEEnI4yva9gdHUe/Q8RwItccatI34t9VQSQBhkcbG4INip4Oh3Vu+q64xo7CbVSdJRoo1sFkHvWOnW2N+FQ9CSJECP0LXynWIm/gm5Md+1bEjuNSPgzmGu3122qXlKEshCkBwQ0ZNx116y69+x7jRhsQJY1caBrHvHd9tZ3RUndjqTSJCutAJFSAVGRWi1hLkOO5PSax8Fl8Fl8JfJ3HiKrRcoMjCKewJ0WUCyP2Bvgt+Nauhq4xEebqsAyNuCDp33B/+VFuKJ3PZFyg8SB56RezDhutYDXwRt2XqyGkwvhZpcPfXYunk7Vq0mAil90QhgezYm3ZwPdWWrGcnoXQlFLUmbYW4i/nFcR6bfXXZYiw7B/SvPqrSttSplOTkuFmLZMj8TE5jJ49a2l+PmpdyzhTGY7EsjtGLsbsGEit1jx7B5D209pfy2Pcx2dLF/MHrqJrS6NOD+vH1NPzCb/IReV/vtWhaWs1zDH+Qi/f++1P2rp01emjPjf3M/VkgeocTOFUsbm3Abk8AO8n18K7jFc4iMleqATcGxNrgHUX4G16iatFszp6iVI2GhsW1YkXyliczW12ueJqtisERne7E5kZVSwLBBrHa3viMpOpsq9lXWxag2Nw4AuGBU7DW5FvnBoY5ip7Nhfja1+zY6V5qpF5mdGL0KfQi4lYXXI1rgOSWIPVsD2AWGpOmtcytaZAoFsttDbwW1NgNLC+/YO2uMThgc4bIQ1xdlNlGoFsvgEDIc/Ejharcb6C7MxY23zEk6gEjhbzCs0orYsTKnQG91URO4JLXViguLgAaFr9vVF+JsKiePLaxzOb390CszX0ZVFyDfS4AtxNX4rE36oZhcZWuSidXU8VueAHC+1RyhFOdhvpmABbTa3fTqNgbudOMqbWZzlUbEZrdhsLZgNPLTVYsqqvYLfjspZybCWcSMAAoOVb3sbkjMbatfUju7hTFpeNdnBQ+HMzFWetjwGuHavTXJFdAoPDVHlQ+4yfJv8Acar1qp8pj3GX5N/uGoa0ZZS+pH1Q15m/o/DfJj7TTqk3M39H4b5Ifaac1x5bl9f6svV/cKKKKgpPLV7RRQB5WI53fpHD/ISfeNbisRzt/SWH+Rk+8aem7SNOH3fo/sUJ+SkbrJdH3DJpr2kbEVFhMZOgOZOkyHKwXRxY6Nb3wO4Yb0ySPvvUWJhfSSPVl0yk9WRGtdb8DpcHgfLXS7eW01mXn+dzFkXDQ8w3KUcmgazcVOhHdY1aYA6HY6W7QRqD2iqbRRzqGKg+XR1PwSdwRUP5NLGPc3zr8GT/APLirFClU1g7eT/IXktyX2KKsOjkeMA+Do6j9gP4Bvbao0mOHIVwBBsrgfmh8Bxvlvs3217HysAcsgMbdjjqk9zbVRxOKlLN0UpKgMScq5FFj1QbdY6U1PASnJ308+HUWVVJD2/EG4PgkbHyHY144pbg8GyxI8LAEqC0b/mnJGrDxbd40q3hMWJRbwHXwkbcW49699ZJLJJxfAdO6PTXV9KHWioasSmeroDSqXkpoyZIDYm2aM+C434bEUzJrpJqVxTGuU8Dygs4a3VdfCRgbg8SO0fXUg+Y3/F6h5Q5MEpzA5JF2dd7jVQwHhD6xVbD8rnpOhnGSbgfeSA9nAdlJe25JcW43pdyyfc1+Vi++KZsultvxrS3ltLIvykX8wUNW2NWD+vH1NNzD/0EX7/32rQtWe5if6CL9/77VoiNK6lJ/AvQzY79zP1ZHnoFdBK6y2pmzIV8VhRJuWVh4LIbEeW+47jSh2aLSTa9g4FgbdvYfLT0tXja71ir4ZVNVuX06uUSBgQOjym/Yy2ud7gcDUZkUXsACTcgG+t9SPKBb5zTJ+SYrllXI5Ny621PeuxrhuTwTqxsOEYEQPbntqfmIrmd0qXsae3iL2mfRI4yDYWz6mw2ORbec2GtSxckcZWLX96tgP3mGvzA1fijVdFUKD8EWvba53Pz12I610cGo6y1KZ1m9iBIQosoCgdnHhcncmwFeotWejr24Fb4pR2KG7kGWuTXTy3qJhTXbA8JqpymvuMvyb/cNWTVblI+4S/Jv9w0rlo0W0vqR9UM+Zv6Pw3yS/aadUl5m/o/DfJr9pp1XFluX1/qy9X9woooqCkKKKKACsHz1iDcoYcNt0Mn3jtbjW8rD87f0lhvkZPvGnh8xpw/zS9H9immKaOwfrpbw9bj9oe+0tqNfLV2NwRmRgyniCCNPJxrgrfTfyVD+Ra3jYox3KgEHT3ynRj36HvrZqtjKeYkZH6UeCcqyA8Mxssv7p0P6p7qslfP2DtFUnkmyFXiicsrKWVzHcMCDdSDl34E0LjREqJKCLAASXzqxVQLsRqpPfp5KhO25BceMEWIBvwP/dcqgAsAAvYBpbyVIFFtNQe+4+auTVud2tcix6pA7h9gqDHYISWIJR18BxfMDwvbcd1EmIVdzYdp2Hz8KmVuPDh2GlzqV0TZoo4blchujxQCP72Qfm5Pn4HutV6aEjQ1xNEJFKOoZTwP9DwPfSvpJMIOsWlw97Atq8d+3tHfUPRAMjXFrfb9VTKMwzxsGThY/i1cFNDSXXAk5LdlQ43CRzr0cg7crDdT3H8CpQtFvPUuzC4mwEjwSDDztfxUh2e2yk8DarHLn5tQd+ki/mCrHK+GSaFlkOXL1g/FWFrEW3ttSfFYuYww9LFYM0RWQHwsrgXYcCaqk7Kxswf14eps+Yg/yEX7/wDMatEra2rHc1eXoIMKIppEikjZ1ZZDlPhlgdeBBFNxzuwnxiL0xXUpyioq7K8ZRqSrzlGLabfA0BUCoJJKTnnfhPjMXpioTzpwvxmL0xUua5mfu9XwvoOi9Aeky86MJ8Yi9MVKvOrB/GYfTFTmjzRHYVfA+gzOtR5KonnZg/jEPpCuTzrwfxmH0xUZo23RPYVfC+jGka0M1KhzswnxmL0xXj86sJ8Yi9MVF480HY1vA+gxeWoWalp5z4X4xF6YoHObCfGIvTFF4cw7Cr4X0GNqAKXjnNhPjEXpihuc2E+MRemKjMnxQdhV8D6F01W5UX3CX5N/uNVc85ML8Yi9MVU5T5xYYwyATxklHACsCSSpAAFI5RtuW0qFXPF5XuuBpOZv6Pw3ya/aadUn5oxlcDhwwIIjW4O48tOK5Etya7vUk1zf3CiiilKgooooA8rEc7j/AP0sN8jJ941uKwvPFT7I4YjQ9DJYkXGjHQ/i9WU9zTh/mfo/se2r0S1WgxoY5W0kHvd7i/hKffD7NqsC3dWxamQkZ64PeL+qvRXt6LcwuUDgSnWgsNQWjOiOdrr4tvJp3VPhsSs65luLGzg6FT2EVJJltra1U+UMGSemhIWYW/ZcbWcbHhrvStNajJkHKHJjNfKSN9uB4HzC1WOSMMY4Qh4Fjr3m58ld4DHiUEEZJB4SNuP1l+EvfU7oe2khRSlmiO6mmU8U2/7qVJBfuG4PH/qq9+H4Neny/NVuqKb6i5sC2GYzQA5CbvCNQRxZRw8lXsJixKudLZT2nX5xwqYScNPx/wB0qx2CeJzPh9SfDiFrNYbrf32u3H7a8rWqGzDGuWNcYXFpMmaI9zKd1biCN+NSpCzG1gBxJ2txt2eU024FDlgnojucxUabgC50+fX5xSeWF1ijJtldoT7mXyklwQZFdiM23WW1zuNaa40LiJVUAmGK5ZrkB3tbKDxsNf8A5XnLYAiUAWAkhAtwAcAUiXws1YR/rw9T6TLybExu0cbHa5RSbDbUiuPYiHxMX0aeqrlQ4vEiONnIJCqzEDeyi5t27VluylTlsmQ+w8PiYvo09VHsRB4mL6NPVWcxfL0kro2GAxIhdWboHADiRJVCsNhlOU8e3So8bicbieqMM0BCt1y6kkEqQoIN1JK69o7KfKzSqVS13K397f1e5p/YeHxMX0aeqgckQeJi+jT1Uj5bxWLEzhcO0sNkydFIqnMrhyxO47Lfqjvr3BcsLgsJF+Uhoy3TMFZsxHWaQISTbMQwAHlot5i5KmVNO99kmO/YeDxMX0aeqj2Hg8TF9GnqrN+2PESmOWPAyugBKssq2YMLE2trptfvol5wzwQs5wzIWmQBJZFZmLk58mouPAAAGhJ3FGVjdlW2v/6X5NJ7Dw+Jj+jT1V57EQeJi+jT1UmXlyYwxM0UrZ8+Y4YI7Iyv1FIJK2K3BPaKW8oTY2WVpFw0iKnR9TMl5AkofKpBuSRe4Om9GV8yI0qjdnK39ms9iIPExfRp6qPYiHxMX0aeqs7yry6PyHLiT0cs8MpXLsWBsqAqT1tV0HfUHKfLeIafoYoC4haCQ9HIAbAXZHueJ4b9W+tGV8yY0qsuPPjpp5mp9iIPExfRp6qPYeHxMX0aeqlkXK+KMLucIQ6lQIy65nX35U7aaWv30lw+NxUbyyth5FMzqFeeZWESF1zIUzAKti1iLHy2osyI06jv8W3mvya32Hg8TF9Gnqr1eSYRtFH9Gg/pVqvaQz9pLmzwCvaKKBAoooqACiiigDylHL/NtMUEJd45IycjxnVb2zCx0INOKKm9hoScHmjuY6X/AA9LeFjJjY3F1TftvuK79or/AB2f0U9Va6imzMv7zU5+y/BkfaI/x2fzJXjcwmP/ADZ/RStfUeImCqWYhVAuSxsAO88KMzDvNXn7L8GUHMJtvy2f0Ur32hv8dn9FPVVBOWcVGGkSIMs6qVdptskZjuufU+CH1AuCe2nceNxD4iMAxiBI43ma/hmRCTl6trDLfcd9O83M0SlWj/0vYoS/4elmVmxk5ZdiQtxx3rv2iP8AHZ/Mnqok5bxUlpYIleJHc3EoVZUXOlusL38FgRpoe6jknF4jEYhZJFVFiJPRo4bqvCRm03uw0vqLmhX5hmrJXcl7Hh5isf8Amz+ZK8PMBj/zJ/RSq8/OVf8AM4rD+F0MCnpQVAlDvmTrWzMFOwqfk2fHpn/yq2lkaQlplOTOF0tfULbai75jfrWu5JetkejmAw/5s/opXXtEf47P5kqxyvNjulbo4A8YDIB0wTPmKlZODKVsQdeOldc38Vi2xEgn6NFtmERs0iX8EhksAunG5Ou1Rd8xM9bJmzL2uUE/w5yyGRcXMJDuwVAT5e2pJ+YLOpDY2chtxZNfLYVr6KXOyjvVXn7Ix0f+HpVQq4yYAaABUA+ypsPzBUOplxEsqqwbI2UKWXUE23rV0VGZh3qrz9kFeGvaKgzEccIUWUADeygDXt0ruvaKCdzy1cyQqwsQCOwgEadxruigPM5C1y8KmxKgkbEgG3kvtUlFAHCRgCwAA7BpvqfrJrq1e0UEEZhBtcDTbQad47K9SEAkgAX1NgBc9ptvXdFBNzk1RflzDjQzw94zr66pc8dcOiXNpZoY2toSrvqPqFVuUcdyfh49IomOVigWHPfKSoucpIBYEXNdCjh6bpqc29eXkIlOcssFcbez+G8fF6a+uj2wYb4xF6a+usjBzhgEgabCoiNELLHhxIOlEhDsGCXK5cu9iNdL045s4aJ8OsuIjgvK5CAwJGANQFUEXIIUtc2OtOqGHfGXsWzoVoK8rDb2w4bx8X0i+uj2w4b4xD6a+ushiuVIYcIiNCjzyJNkkWCNh0iSMiaBdbkcNtKd8i8oYLEOETDLcLdi+HVBYW1F11uTR2GHva79glQrxjmtpzGntgw3xiL019dHtgw3j4vTX10swWOwUkAl/JoxfpbIYULnoRdgABva2nfRFi8IYI5GwsYMiymyRxyAGFSxXMBa5ANvIeyp7vh+b9ivJW5DP2wYb4xD9Ivro9sGG+MRemvrrFSc5oC4kXDL0OoYNAhHSGIlY7iPqgMt7i9737q0vIzYeWFXmwkWHLMFUSRx9YkEgrdQbWB8IA6GoVDDvjL2LKmHr01eSGHthw3xiH6RfXR7YMN4+L019dZDE8qxQYREMKPiJI5gsiwRsOkR2RdAutyOG2l6b8l8p4Ka6phcxRC5vhgpIUA6XXUtsBR2GH5siVCvGOa2g49sGG+MQ+mvro9sGG+MQ+mtZnD86MEFHS4MLJrmVcLcL1iBqV1OWx+eqOI5eiEgJwyqjiF1UYdTaO7iUluiJN7Kdhvwo7HDc5ew6wuIfA3EHLMDmyzRMewOtz5NdatWrJ4mPD4jk6WdcMkTIrlbIFYMuxDBVPEX+etLyc5MMRJJJjQknckoCSfnqnEYeEIKcG9XbUzrMpOEt0T5dLcPxpRlrqisQ54BQFr2igDnIOwf916BXtFAHleZa6ooAKKKKgAooooAKKKKACiiigAooooAKKKKACiiigAoooqQE/OfBu8AMYLPHJHKFvq3RtcqL8bXpVg8Xho5jMnJ+JWQ3uwhOmbVrDNYXJOwFa2ittLFKEMko3t5i2km8rtcRYjnQjizYTFkAgj3EjUbbNUHKfLcOIjMc2CxToSDYwncag3DXrSXovVnfIeD3/wVRmrNSMvh+VIEZGXBYsGNciWibKinQhVz5Qe+1++rz87VII/JcZrfaEg66aENoe+nV6KO+Q8Hv/gOMnvIyM+IwrxLE2BxZRWLC8b5gzXzNnz5rm5ub610MXh9LYLGDKhRcqOuVG8ILZ+qTxI1PbWsoo75T8Hv/g36m2YQ4XnKkSKiYTFhVFlAh2HZq2tV8dyvBNF0UuCxbx3vZomOt73vmve5PGtNRR3yHg9/8ItO982pl8PypAjRsuCxYMS5EAibKinQ5Vz5Qe+1++r/ALcB8Vxf0P8A7U5ovR32Hg9/8IcZveQm9t4+K4z6H/2qPD86ERQq4TFgD/wk7m53ant6L0d9h4PcjJLmZnljnAZ4JIY8Lis8ilAXiyqC2lyb6U/wMRSKNTuqIpttdVANvNU9FU18T2sVBRst97jRhZ3CiiisY4UUUUAFFFFABRRRQAUUUUAFFFFABRRRQAUUUUAFFFFABRRRQAUUUUAFFFFABRRRQAUUUUAFFFFABRRRQAUUUUAFFFFABRRRQAUUUUAFFFFABRRRQAUUUUAFFFFABRRRQAUUUUAf/9k="/>
          <p:cNvSpPr>
            <a:spLocks noChangeAspect="1" noChangeArrowheads="1"/>
          </p:cNvSpPr>
          <p:nvPr/>
        </p:nvSpPr>
        <p:spPr bwMode="auto">
          <a:xfrm>
            <a:off x="9082088" y="-687388"/>
            <a:ext cx="3048000" cy="14097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38918" name="AutoShape 6" descr="data:image/jpeg;base64,/9j/4AAQSkZJRgABAQAAAQABAAD/2wCEAAkGBhQSEBQUExQVFRQVFxYYFxcSFRUUFxYUFBQXFBUVFxcXHCYeFxojGhQUHy8gJCcpLCwsFx4xNTAqNSYrLCkBCQoKDgwOGg8PGiwkHyQsKSkpLCoqLCwsKSwpLCwsKSwsLC8sLCwtLSksLCwpLCwsKSwpLCwsLCkpLCksKSksLP/AABEIAJQBQAMBIgACEQEDEQH/xAAbAAACAwEBAQAAAAAAAAAAAAAABQMEBgIBB//EAEsQAAIBAgQBBgYNCgYDAQEAAAECAwARBBIhMUEFBhMiUWEyU3GRktEVFiNCUlRzgZOhsbLwFDM1YnKCorPB0gckNENE4WPi8cIl/8QAGgEAAgMBAQAAAAAAAAAAAAAAAAIBAwQFBv/EADERAAIBAgQDBgUFAQEAAAAAAAABAgMRBBIhMUFRkRMUUmFxoSIyM7HRIzRTgeFCov/aAAwDAQACEQMRAD8A0PN3m/FjIRiMTmkeQtYF2VUUMVCqq2A2pr7Q8F4r+OT+6vOYR/yEX7/8xqfNJSwhFxTaOhi8VXp1pwhJpJtJJ8BF7RMF4r+OT+6uTzGwfiv45P7qfXrtFpuzhyRn77if5H1EC8wcGf8AZPpyf3VIP8P8H4r+OT+6tGptUUktLkjskHfcR/I+pnTzFwXiv45P7qjbmPgx/s/xyf3U/wCNDCpdOHInv2I8b6sz55kYPxX8cn91evzFwZU5YiG/bf10+yV6NKjJDkT33E/yPqY5f8PEvcqAPK3rqzFzCww8Jb/vMP61qjJcVUna3H+lR2ceCDv2J8b6iM8y8H4r+N/7q4bmbhPFfxv66dZx2jzivGcW3HnFDpLw+wLHYj+R9RIeZ+E8X/G/rqvjuasCRu0asjKrFWV3BBVcw491aAsO0ecVW5ScdBLqPzcnEfANR2Oj+H2Hhja7mk5vdcRvzVxBfBQO2rNGCT2ntprSTmc4GAw1yPza7kd9OOlHaPOK5koSvsJWsqkkubO6KgxWNSNDI7AIupPz2r2PEhr6EWNusLX7xfcd9JZiWZNRVbC8pRy5ujdWyMVaxHVYbg9lWRRlZD00Z4axXPidnxEGHLMsbI7uEbKWIOVQSNbb+ettb8WrD87r+yOH+Rk+8aaMXfY04Z2m5ck/sKhzYg8X/E3rqlNyDCs4Qr1XXq3LWLhgSu+5F60RqDFYTOmW5B3DAAlWBDKRfsIFaHTT4ErHV1/2+ovfmxh2UWTI3aCWF/1lY6jttaqqck4cfnIso0GcM5S+xBJN01+FptrTnB4guLMoWRdHUa6+9Zbe8YajzVay3B0Ot/CF/mIvt3VGTig79iPG+orXmzhyBaO99uu1iPPVXC83oOkaJ0uw6ykswLRsTobGxK6C/EEab02hwOXWMmM8VN2iJ02XdduBqTEBiULIBkbMDG5YsMpVlsVB2N9zsKVWsR33EeN9Siea+H8X/E/rqM828Pf83/E/rpqkocBgbg7Ebab+Q+WuM1WZVyDvuI8b6iv2t4e9ujIvxDN66py83oo/DW6fDu2nZmAOnlGlP2+qgDa/r7reSoyoO+4jxvqIm5sx/B/iby9tV8XzbXL1Fse25+fem80JiuUBMe7R31X9aMnh+qa6jxKPbK6nMLgA6nUAkjcHUAikll5DLGYjxvqYLBcoJCzriYhIQdOsy6jh1TqK5gLYiUdHGI4zuAS22+p3rc4jk6N/CUHy2veq45N6I5oVFt2Ta44lOGby77VZ8K4C98xHjfUiXm/EBYrfTtb69a5mwy4cpJCWRhJHszWa7gEML60zinVxcG4PzfN3EdlUOWB1F+Ui/mClaVrovw2JrVKsYTk2m9U2ajmL/oIvK/8AMatBlpBzG/0EXlf+Y1aBTXRpr4F6GLHfuJ+rPUWrMMdQpXZamdlsZEjzEmoakNRuwGpIA7TpS3sibXPLV7mqriMRcW2HmJ/HZVJ2UG2lztt5NKyVMXGGhdGk2NS9cF6XflFuNvJ/UbGiXlZEUs5sB3anuC8T5KalXjUaUdxZ03Es43HLEhdzZRv/AEAHE91KV5OOJPSYler/ALcJuMoPvntu57OFSYbCPMwmmFraxRHXIDszdrn6qaCuhmVHSO/F8vQptm3FB5sYbxK+dvXR7WsN4lfO3rps+lV3kpO3qeJ9SVCPIXNzcw3il87euqmP5DgWJyI1BCOQbnQhSQd6cFr1R5SHuUn7D/dNK69W3zPqW0oRc46cUT82ObGGlwcEkkKs7ICzEtqdddDTT2mYPxC+dvXRzM/R+G+TX7TTquW8VWv876ltelBVJacWKpebOHaAwdHaInNlUsOt23velp/w9wx3ac8dZ347/YPMK09FUOcm7t6jwrTpq0HZCfAc1IIlkUBmEi5X6RixK6m199zUXtJwvwH+lk/up7RVkMRUp6Rk0VT/AFHmlqxF7SsL8B/pZP7qyPOjkmKDGQoiMUaNmYZmY6Na4ub6DgK+l1iOdn6Sw/yMn3jV0cZXv87LcPSg5PTg/sLYeSYWAZc1iLgo7a/OdvJUg5DT4Un0jVJPg21aIgMfCDXySG9+tY2DX0zd+u1TQYgOpsCjjRlI1Q94P1HjV6xlZPWTM3Zw5FCbkIEdRnDcCzsQQNch4gE8eG9dYTk2OQXBmGpBVpGDKw0KN3/bTMKSLHX5rXqDFpkvKo1A90AGrIOI7WW2ndcUzxdZa5g7OPIrxt+TyBWYmN/BLG5VxupJ4HhV3C4sSIGW+Vhsd99dL91UcZyd0wZulYAhbjQrYAW6vA7HTtrrCzIoEa36oAudPntTV6tCUFK/xvcmEZ320PMRG0Z6WME3N5IxrmGvWA+EBxG9TYedXGZTde77COFdsD27dlU8ZyWSTNF1JuNvBcfrDj+PKMm2w25ey+auctVsFykJLqRklXdCdT+snwl491WmFr8R9tMmmFjxW7DVKfAnNniyq/EN4Eg+C1tVO2oqdm4W+f8A6r0GkdmSV4cWHbLbJIBcxtq1rbqffLfj5xXeb8GjGYVJAA421DKbOp7VIqi8kkJ91OeM+DIBqO5xuD37GoegI8xXuTdJtGSOkHwGOgk096bWPnqPlVrxqf8AyRbG9+uKZwqsg6pV1IsbEG6ncGkeJQrH0ZveKaJL9qhxkJ78tvrovozThPrx9TYcxv8AQReV/vtWkjSkHMFf8hF5X++1aXJXTpv4F6FOO/cVPVnq1y5oIqNjQzMVsXiSqi1ixIAve19ydN9BVOeaxGt3a4UHuFyf1VGl7doG5FQtiM8zk+DHeNf27BpW+6n7p7TerNO3XcAFuqBxypmGgA2tcsRxP1cXFV3naRrpU9Llx5QAe4HXifLVXEAFSSbm3DXh3ce711DDjFEPWN7WUjUWawLD5uJ7qhEpaKQi9zeygggWO694Aa251rlzqGpRIOVcc8Cg3sSVA0JutgWNjqbDS/bausIOlPSzMAB+bUsCFLG2Zrf7mo8lQcnQqZFVgHRkc3cZgGXUlb6bW2O1WlKoD0ZCBZDnjyBg2dR1lUa5dmGnwvJW+niqcKCjCNp8X5FE6Us+r0GbYgx/rAbrpm+bsOhtwP2XxMCAy7Hal2DswBIsLDTXTLuoO5AN9T829T8mL7iveWI38HN1d+61asJUl8rKqsUTu1QMtWcgrmVa6ZnKwWqfKukUn7D/AHDV5hVDlIe5SfsP9w0stiyl88fVDrmb+j8N8kPtNMMXj0jKZifdHEa2BPWYEi9thodaX8zP0fhvkx9pqLlKDEviFUIhgV45M+azr0YuUC21JN9b7NXItdmqpFOtK/N/cbtjVEixE9dlZgLHVUsGN9h4S+epiwHEVjMFzOxDFpHxM0TZpMirkYqjkMbsNLkqug0076ay81swgDzOxhcuWKrdySD+5bLa44E9tFkEqdNNJT9hy2MUSLGT12VmA/VUgE+S7Cu3nVbXYC5Ci5Aux1Cjv7qzGM5GmlSeQq4lbpUiQSISqSdF77YC8ZNhsGNcYLmfIUAlncnpEkY2Rs5VUta4uhUxgBtTYntqcq5h2cLXcjXVhudv6Sw3b0MltbXOY2t2mncvN142L4WdoiSWKSe6xEk3Oh1G9ZHnRI7YuE4pAmWNxeJiwPWJDrbVbHga1Rw2bWlJPy2ZVQqZZPNyf2Gwaop8KGOYEq6jRxv+yw9+n6vmqnydyjnORiCw1DKdJFt4VhoCLWI0NMQRU24SRSQ4bEEnI4yva9gdHUe/Q8RwItccatI34t9VQSQBhkcbG4INip4Oh3Vu+q64xo7CbVSdJRoo1sFkHvWOnW2N+FQ9CSJECP0LXynWIm/gm5Md+1bEjuNSPgzmGu3122qXlKEshCkBwQ0ZNx116y69+x7jRhsQJY1caBrHvHd9tZ3RUndjqTSJCutAJFSAVGRWi1hLkOO5PSax8Fl8Fl8JfJ3HiKrRcoMjCKewJ0WUCyP2Bvgt+Nauhq4xEebqsAyNuCDp33B/+VFuKJ3PZFyg8SB56RezDhutYDXwRt2XqyGkwvhZpcPfXYunk7Vq0mAil90QhgezYm3ZwPdWWrGcnoXQlFLUmbYW4i/nFcR6bfXXZYiw7B/SvPqrSttSplOTkuFmLZMj8TE5jJ49a2l+PmpdyzhTGY7EsjtGLsbsGEit1jx7B5D209pfy2Pcx2dLF/MHrqJrS6NOD+vH1NPzCb/IReV/vtWhaWs1zDH+Qi/f++1P2rp01emjPjf3M/VkgeocTOFUsbm3Abk8AO8n18K7jFc4iMleqATcGxNrgHUX4G16iatFszp6iVI2GhsW1YkXyliczW12ueJqtisERne7E5kZVSwLBBrHa3viMpOpsq9lXWxag2Nw4AuGBU7DW5FvnBoY5ip7Nhfja1+zY6V5qpF5mdGL0KfQi4lYXXI1rgOSWIPVsD2AWGpOmtcytaZAoFsttDbwW1NgNLC+/YO2uMThgc4bIQ1xdlNlGoFsvgEDIc/Ejharcb6C7MxY23zEk6gEjhbzCs0orYsTKnQG91URO4JLXViguLgAaFr9vVF+JsKiePLaxzOb390CszX0ZVFyDfS4AtxNX4rE36oZhcZWuSidXU8VueAHC+1RyhFOdhvpmABbTa3fTqNgbudOMqbWZzlUbEZrdhsLZgNPLTVYsqqvYLfjspZybCWcSMAAoOVb3sbkjMbatfUju7hTFpeNdnBQ+HMzFWetjwGuHavTXJFdAoPDVHlQ+4yfJv8Acar1qp8pj3GX5N/uGoa0ZZS+pH1Q15m/o/DfJj7TTqk3M39H4b5Ifaac1x5bl9f6svV/cKKKKgpPLV7RRQB5WI53fpHD/ISfeNbisRzt/SWH+Rk+8aem7SNOH3fo/sUJ+SkbrJdH3DJpr2kbEVFhMZOgOZOkyHKwXRxY6Nb3wO4Yb0ySPvvUWJhfSSPVl0yk9WRGtdb8DpcHgfLXS7eW01mXn+dzFkXDQ8w3KUcmgazcVOhHdY1aYA6HY6W7QRqD2iqbRRzqGKg+XR1PwSdwRUP5NLGPc3zr8GT/APLirFClU1g7eT/IXktyX2KKsOjkeMA+Do6j9gP4Bvbao0mOHIVwBBsrgfmh8Bxvlvs3217HysAcsgMbdjjqk9zbVRxOKlLN0UpKgMScq5FFj1QbdY6U1PASnJ308+HUWVVJD2/EG4PgkbHyHY144pbg8GyxI8LAEqC0b/mnJGrDxbd40q3hMWJRbwHXwkbcW49699ZJLJJxfAdO6PTXV9KHWioasSmeroDSqXkpoyZIDYm2aM+C434bEUzJrpJqVxTGuU8Dygs4a3VdfCRgbg8SO0fXUg+Y3/F6h5Q5MEpzA5JF2dd7jVQwHhD6xVbD8rnpOhnGSbgfeSA9nAdlJe25JcW43pdyyfc1+Vi++KZsultvxrS3ltLIvykX8wUNW2NWD+vH1NNzD/0EX7/32rQtWe5if6CL9/77VoiNK6lJ/AvQzY79zP1ZHnoFdBK6y2pmzIV8VhRJuWVh4LIbEeW+47jSh2aLSTa9g4FgbdvYfLT0tXja71ir4ZVNVuX06uUSBgQOjym/Yy2ud7gcDUZkUXsACTcgG+t9SPKBb5zTJ+SYrllXI5Ny621PeuxrhuTwTqxsOEYEQPbntqfmIrmd0qXsae3iL2mfRI4yDYWz6mw2ORbec2GtSxckcZWLX96tgP3mGvzA1fijVdFUKD8EWvba53Pz12I610cGo6y1KZ1m9iBIQosoCgdnHhcncmwFeotWejr24Fb4pR2KG7kGWuTXTy3qJhTXbA8JqpymvuMvyb/cNWTVblI+4S/Jv9w0rlo0W0vqR9UM+Zv6Pw3yS/aadUl5m/o/DfJr9pp1XFluX1/qy9X9woooqCkKKKKACsHz1iDcoYcNt0Mn3jtbjW8rD87f0lhvkZPvGnh8xpw/zS9H9immKaOwfrpbw9bj9oe+0tqNfLV2NwRmRgyniCCNPJxrgrfTfyVD+Ra3jYox3KgEHT3ynRj36HvrZqtjKeYkZH6UeCcqyA8Mxssv7p0P6p7qslfP2DtFUnkmyFXiicsrKWVzHcMCDdSDl34E0LjREqJKCLAASXzqxVQLsRqpPfp5KhO25BceMEWIBvwP/dcqgAsAAvYBpbyVIFFtNQe+4+auTVud2tcix6pA7h9gqDHYISWIJR18BxfMDwvbcd1EmIVdzYdp2Hz8KmVuPDh2GlzqV0TZoo4blchujxQCP72Qfm5Pn4HutV6aEjQ1xNEJFKOoZTwP9DwPfSvpJMIOsWlw97Atq8d+3tHfUPRAMjXFrfb9VTKMwzxsGThY/i1cFNDSXXAk5LdlQ43CRzr0cg7crDdT3H8CpQtFvPUuzC4mwEjwSDDztfxUh2e2yk8DarHLn5tQd+ki/mCrHK+GSaFlkOXL1g/FWFrEW3ttSfFYuYww9LFYM0RWQHwsrgXYcCaqk7Kxswf14eps+Yg/yEX7/wDMatEra2rHc1eXoIMKIppEikjZ1ZZDlPhlgdeBBFNxzuwnxiL0xXUpyioq7K8ZRqSrzlGLabfA0BUCoJJKTnnfhPjMXpioTzpwvxmL0xUua5mfu9XwvoOi9Aeky86MJ8Yi9MVKvOrB/GYfTFTmjzRHYVfA+gzOtR5KonnZg/jEPpCuTzrwfxmH0xUZo23RPYVfC+jGka0M1KhzswnxmL0xXj86sJ8Yi9MVF480HY1vA+gxeWoWalp5z4X4xF6YoHObCfGIvTFF4cw7Cr4X0GNqAKXjnNhPjEXpihuc2E+MRemKjMnxQdhV8D6F01W5UX3CX5N/uNVc85ML8Yi9MVU5T5xYYwyATxklHACsCSSpAAFI5RtuW0qFXPF5XuuBpOZv6Pw3ya/aadUn5oxlcDhwwIIjW4O48tOK5Etya7vUk1zf3CiiilKgooooA8rEc7j/AP0sN8jJ941uKwvPFT7I4YjQ9DJYkXGjHQ/i9WU9zTh/mfo/se2r0S1WgxoY5W0kHvd7i/hKffD7NqsC3dWxamQkZ64PeL+qvRXt6LcwuUDgSnWgsNQWjOiOdrr4tvJp3VPhsSs65luLGzg6FT2EVJJltra1U+UMGSemhIWYW/ZcbWcbHhrvStNajJkHKHJjNfKSN9uB4HzC1WOSMMY4Qh4Fjr3m58ld4DHiUEEZJB4SNuP1l+EvfU7oe2khRSlmiO6mmU8U2/7qVJBfuG4PH/qq9+H4Neny/NVuqKb6i5sC2GYzQA5CbvCNQRxZRw8lXsJixKudLZT2nX5xwqYScNPx/wB0qx2CeJzPh9SfDiFrNYbrf32u3H7a8rWqGzDGuWNcYXFpMmaI9zKd1biCN+NSpCzG1gBxJ2txt2eU024FDlgnojucxUabgC50+fX5xSeWF1ijJtldoT7mXyklwQZFdiM23WW1zuNaa40LiJVUAmGK5ZrkB3tbKDxsNf8A5XnLYAiUAWAkhAtwAcAUiXws1YR/rw9T6TLybExu0cbHa5RSbDbUiuPYiHxMX0aeqrlQ4vEiONnIJCqzEDeyi5t27VluylTlsmQ+w8PiYvo09VHsRB4mL6NPVWcxfL0kro2GAxIhdWboHADiRJVCsNhlOU8e3So8bicbieqMM0BCt1y6kkEqQoIN1JK69o7KfKzSqVS13K397f1e5p/YeHxMX0aeqgckQeJi+jT1Uj5bxWLEzhcO0sNkydFIqnMrhyxO47Lfqjvr3BcsLgsJF+Uhoy3TMFZsxHWaQISTbMQwAHlot5i5KmVNO99kmO/YeDxMX0aeqj2Hg8TF9GnqrN+2PESmOWPAyugBKssq2YMLE2trptfvol5wzwQs5wzIWmQBJZFZmLk58mouPAAAGhJ3FGVjdlW2v/6X5NJ7Dw+Jj+jT1V57EQeJi+jT1UmXlyYwxM0UrZ8+Y4YI7Iyv1FIJK2K3BPaKW8oTY2WVpFw0iKnR9TMl5AkofKpBuSRe4Om9GV8yI0qjdnK39ms9iIPExfRp6qPYiHxMX0aeqs7yry6PyHLiT0cs8MpXLsWBsqAqT1tV0HfUHKfLeIafoYoC4haCQ9HIAbAXZHueJ4b9W+tGV8yY0qsuPPjpp5mp9iIPExfRp6qPYeHxMX0aeqlkXK+KMLucIQ6lQIy65nX35U7aaWv30lw+NxUbyyth5FMzqFeeZWESF1zIUzAKti1iLHy2osyI06jv8W3mvya32Hg8TF9Gnqr1eSYRtFH9Gg/pVqvaQz9pLmzwCvaKKBAoooqACiiigDylHL/NtMUEJd45IycjxnVb2zCx0INOKKm9hoScHmjuY6X/AA9LeFjJjY3F1TftvuK79or/AB2f0U9Va6imzMv7zU5+y/BkfaI/x2fzJXjcwmP/ADZ/RStfUeImCqWYhVAuSxsAO88KMzDvNXn7L8GUHMJtvy2f0Ur32hv8dn9FPVVBOWcVGGkSIMs6qVdptskZjuufU+CH1AuCe2nceNxD4iMAxiBI43ma/hmRCTl6trDLfcd9O83M0SlWj/0vYoS/4elmVmxk5ZdiQtxx3rv2iP8AHZ/Mnqok5bxUlpYIleJHc3EoVZUXOlusL38FgRpoe6jknF4jEYhZJFVFiJPRo4bqvCRm03uw0vqLmhX5hmrJXcl7Hh5isf8Amz+ZK8PMBj/zJ/RSq8/OVf8AM4rD+F0MCnpQVAlDvmTrWzMFOwqfk2fHpn/yq2lkaQlplOTOF0tfULbai75jfrWu5JetkejmAw/5s/opXXtEf47P5kqxyvNjulbo4A8YDIB0wTPmKlZODKVsQdeOldc38Vi2xEgn6NFtmERs0iX8EhksAunG5Ou1Rd8xM9bJmzL2uUE/w5yyGRcXMJDuwVAT5e2pJ+YLOpDY2chtxZNfLYVr6KXOyjvVXn7Ix0f+HpVQq4yYAaABUA+ypsPzBUOplxEsqqwbI2UKWXUE23rV0VGZh3qrz9kFeGvaKgzEccIUWUADeygDXt0ruvaKCdzy1cyQqwsQCOwgEadxruigPM5C1y8KmxKgkbEgG3kvtUlFAHCRgCwAA7BpvqfrJrq1e0UEEZhBtcDTbQad47K9SEAkgAX1NgBc9ptvXdFBNzk1RflzDjQzw94zr66pc8dcOiXNpZoY2toSrvqPqFVuUcdyfh49IomOVigWHPfKSoucpIBYEXNdCjh6bpqc29eXkIlOcssFcbez+G8fF6a+uj2wYb4xF6a+usjBzhgEgabCoiNELLHhxIOlEhDsGCXK5cu9iNdL045s4aJ8OsuIjgvK5CAwJGANQFUEXIIUtc2OtOqGHfGXsWzoVoK8rDb2w4bx8X0i+uj2w4b4xD6a+ushiuVIYcIiNCjzyJNkkWCNh0iSMiaBdbkcNtKd8i8oYLEOETDLcLdi+HVBYW1F11uTR2GHva79glQrxjmtpzGntgw3xiL019dHtgw3j4vTX10swWOwUkAl/JoxfpbIYULnoRdgABva2nfRFi8IYI5GwsYMiymyRxyAGFSxXMBa5ANvIeyp7vh+b9ivJW5DP2wYb4xD9Ivro9sGG+MRemvrrFSc5oC4kXDL0OoYNAhHSGIlY7iPqgMt7i9737q0vIzYeWFXmwkWHLMFUSRx9YkEgrdQbWB8IA6GoVDDvjL2LKmHr01eSGHthw3xiH6RfXR7YMN4+L019dZDE8qxQYREMKPiJI5gsiwRsOkR2RdAutyOG2l6b8l8p4Ka6phcxRC5vhgpIUA6XXUtsBR2GH5siVCvGOa2g49sGG+MQ+mvro9sGG+MQ+mtZnD86MEFHS4MLJrmVcLcL1iBqV1OWx+eqOI5eiEgJwyqjiF1UYdTaO7iUluiJN7Kdhvwo7HDc5ew6wuIfA3EHLMDmyzRMewOtz5NdatWrJ4mPD4jk6WdcMkTIrlbIFYMuxDBVPEX+etLyc5MMRJJJjQknckoCSfnqnEYeEIKcG9XbUzrMpOEt0T5dLcPxpRlrqisQ54BQFr2igDnIOwf916BXtFAHleZa6ooAKKKKgAooooAKKKKACiiigAooooAKKKKACiiigAoooqQE/OfBu8AMYLPHJHKFvq3RtcqL8bXpVg8Xho5jMnJ+JWQ3uwhOmbVrDNYXJOwFa2ittLFKEMko3t5i2km8rtcRYjnQjizYTFkAgj3EjUbbNUHKfLcOIjMc2CxToSDYwncag3DXrSXovVnfIeD3/wVRmrNSMvh+VIEZGXBYsGNciWibKinQhVz5Qe+1++rz87VII/JcZrfaEg66aENoe+nV6KO+Q8Hv/gOMnvIyM+IwrxLE2BxZRWLC8b5gzXzNnz5rm5ub610MXh9LYLGDKhRcqOuVG8ILZ+qTxI1PbWsoo75T8Hv/g36m2YQ4XnKkSKiYTFhVFlAh2HZq2tV8dyvBNF0UuCxbx3vZomOt73vmve5PGtNRR3yHg9/8ItO982pl8PypAjRsuCxYMS5EAibKinQ5Vz5Qe+1++r/ALcB8Vxf0P8A7U5ovR32Hg9/8IcZveQm9t4+K4z6H/2qPD86ERQq4TFgD/wk7m53ant6L0d9h4PcjJLmZnljnAZ4JIY8Lis8ilAXiyqC2lyb6U/wMRSKNTuqIpttdVANvNU9FU18T2sVBRst97jRhZ3CiiisY4UUUUAFFFFABRRRQAUUUUAFFFFABRRRQAUUUUAFFFFABRRRQAUUUUAFFFFABRRRQAUUUUAFFFFABRRRQAUUUUAFFFFABRRRQAUUUUAFFFFABRRRQAUUUUAFFFFABRRRQAUUUUAf/9k="/>
          <p:cNvSpPr>
            <a:spLocks noChangeAspect="1" noChangeArrowheads="1"/>
          </p:cNvSpPr>
          <p:nvPr/>
        </p:nvSpPr>
        <p:spPr bwMode="auto">
          <a:xfrm>
            <a:off x="9082088" y="-687388"/>
            <a:ext cx="3048000" cy="14097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027" name="Rectangle 3"/>
          <p:cNvSpPr>
            <a:spLocks noChangeArrowheads="1"/>
          </p:cNvSpPr>
          <p:nvPr/>
        </p:nvSpPr>
        <p:spPr bwMode="auto">
          <a:xfrm>
            <a:off x="0"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82550" y="1608951"/>
            <a:ext cx="271229" cy="55399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a-IR"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82550" y="3314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12"/>
          <p:cNvSpPr/>
          <p:nvPr/>
        </p:nvSpPr>
        <p:spPr>
          <a:xfrm>
            <a:off x="1643042" y="571480"/>
            <a:ext cx="6357982" cy="1569660"/>
          </a:xfrm>
          <a:prstGeom prst="rect">
            <a:avLst/>
          </a:prstGeom>
        </p:spPr>
        <p:txBody>
          <a:bodyPr wrap="square">
            <a:spAutoFit/>
          </a:bodyPr>
          <a:lstStyle/>
          <a:p>
            <a:r>
              <a:rPr lang="fa-IR" sz="3200" dirty="0" smtClean="0">
                <a:latin typeface="IranNastaliq" pitchFamily="18" charset="0"/>
              </a:rPr>
              <a:t>در بدن سلول هاي گوناگوني وجود دارند كه هر يك كار معيني انجام مي دهند.</a:t>
            </a:r>
            <a:br>
              <a:rPr lang="fa-IR" sz="3200" dirty="0" smtClean="0">
                <a:latin typeface="IranNastaliq" pitchFamily="18" charset="0"/>
              </a:rPr>
            </a:br>
            <a:endParaRPr lang="fa-IR" sz="3200" dirty="0">
              <a:latin typeface="IranNastaliq" pitchFamily="18" charset="0"/>
            </a:endParaRPr>
          </a:p>
        </p:txBody>
      </p:sp>
      <p:sp>
        <p:nvSpPr>
          <p:cNvPr id="14" name="Rectangle 13"/>
          <p:cNvSpPr/>
          <p:nvPr/>
        </p:nvSpPr>
        <p:spPr>
          <a:xfrm>
            <a:off x="6572264" y="0"/>
            <a:ext cx="1285884" cy="646331"/>
          </a:xfrm>
          <a:prstGeom prst="rect">
            <a:avLst/>
          </a:prstGeom>
        </p:spPr>
        <p:txBody>
          <a:bodyPr wrap="square">
            <a:spAutoFit/>
          </a:bodyPr>
          <a:lstStyle/>
          <a:p>
            <a:r>
              <a:rPr lang="fa-IR" sz="3600" b="1" dirty="0" smtClean="0">
                <a:latin typeface="IranNastaliq" pitchFamily="18" charset="0"/>
              </a:rPr>
              <a:t>بافت</a:t>
            </a:r>
            <a:endParaRPr lang="fa-IR" sz="3600" b="1" dirty="0">
              <a:latin typeface="IranNastaliq" pitchFamily="18" charset="0"/>
            </a:endParaRPr>
          </a:p>
        </p:txBody>
      </p:sp>
      <p:sp>
        <p:nvSpPr>
          <p:cNvPr id="15" name="Rectangle 14"/>
          <p:cNvSpPr/>
          <p:nvPr/>
        </p:nvSpPr>
        <p:spPr>
          <a:xfrm>
            <a:off x="1071538" y="1643050"/>
            <a:ext cx="7000924" cy="2339102"/>
          </a:xfrm>
          <a:prstGeom prst="rect">
            <a:avLst/>
          </a:prstGeom>
        </p:spPr>
        <p:txBody>
          <a:bodyPr wrap="square">
            <a:spAutoFit/>
          </a:bodyPr>
          <a:lstStyle/>
          <a:p>
            <a:r>
              <a:rPr lang="fa-IR" sz="3200" dirty="0" smtClean="0">
                <a:latin typeface="IranNastaliq" pitchFamily="18" charset="0"/>
              </a:rPr>
              <a:t>كوچكترين اجتماع سلول ها كه به طور هماهنگ عمل يا اعمال مشخصي را انجام مي دهند بافت يا نسج نام دارند مانند، بافت خوني، بافت استخواني، بافت چربي و ... </a:t>
            </a:r>
            <a:endParaRPr lang="en-US" sz="3200" dirty="0" smtClean="0">
              <a:latin typeface="IranNastaliq" pitchFamily="18" charset="0"/>
            </a:endParaRPr>
          </a:p>
          <a:p>
            <a:endParaRPr lang="fa-IR" dirty="0"/>
          </a:p>
        </p:txBody>
      </p:sp>
      <p:pic>
        <p:nvPicPr>
          <p:cNvPr id="16" name="Picture 15" descr="http://www.olympiadelmi.ir/Sub-file/zist/2/f9/p14.jpg"/>
          <p:cNvPicPr/>
          <p:nvPr/>
        </p:nvPicPr>
        <p:blipFill>
          <a:blip r:embed="rId4" cstate="print"/>
          <a:srcRect/>
          <a:stretch>
            <a:fillRect/>
          </a:stretch>
        </p:blipFill>
        <p:spPr bwMode="auto">
          <a:xfrm>
            <a:off x="642910" y="3643314"/>
            <a:ext cx="7072362" cy="3214686"/>
          </a:xfrm>
          <a:prstGeom prst="rect">
            <a:avLst/>
          </a:prstGeom>
          <a:noFill/>
          <a:ln w="9525">
            <a:noFill/>
            <a:miter lim="800000"/>
            <a:headEnd/>
            <a:tailEnd/>
          </a:ln>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20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20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animEffect transition="in" filter="fade">
                                      <p:cBhvr>
                                        <p:cTn id="23" dur="2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4" grpId="0" build="p"/>
      <p:bldP spid="1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barbd\Pictures\66.jpg"/>
          <p:cNvPicPr>
            <a:picLocks noChangeAspect="1" noChangeArrowheads="1"/>
          </p:cNvPicPr>
          <p:nvPr/>
        </p:nvPicPr>
        <p:blipFill>
          <a:blip r:embed="rId2" cstate="print"/>
          <a:srcRect/>
          <a:stretch>
            <a:fillRect/>
          </a:stretch>
        </p:blipFill>
        <p:spPr bwMode="auto">
          <a:xfrm>
            <a:off x="-500098" y="0"/>
            <a:ext cx="9644098" cy="6858000"/>
          </a:xfrm>
          <a:prstGeom prst="rect">
            <a:avLst/>
          </a:prstGeom>
          <a:noFill/>
        </p:spPr>
      </p:pic>
      <p:pic>
        <p:nvPicPr>
          <p:cNvPr id="3" name="Picture 2" descr="http://www.olympiadelmi.ir/Sub-file/zist/2/f9/p15.jpg"/>
          <p:cNvPicPr/>
          <p:nvPr/>
        </p:nvPicPr>
        <p:blipFill>
          <a:blip r:embed="rId3" cstate="print"/>
          <a:srcRect/>
          <a:stretch>
            <a:fillRect/>
          </a:stretch>
        </p:blipFill>
        <p:spPr bwMode="auto">
          <a:xfrm>
            <a:off x="0" y="2714620"/>
            <a:ext cx="4143404" cy="3857628"/>
          </a:xfrm>
          <a:prstGeom prst="rect">
            <a:avLst/>
          </a:prstGeom>
          <a:noFill/>
          <a:ln w="9525">
            <a:noFill/>
            <a:miter lim="800000"/>
            <a:headEnd/>
            <a:tailEnd/>
          </a:ln>
        </p:spPr>
      </p:pic>
      <p:pic>
        <p:nvPicPr>
          <p:cNvPr id="4" name="Picture 3" descr="http://www.olympiadelmi.ir/Sub-file/zist/2/f9/p16.jpg"/>
          <p:cNvPicPr/>
          <p:nvPr/>
        </p:nvPicPr>
        <p:blipFill>
          <a:blip r:embed="rId4" cstate="print"/>
          <a:srcRect/>
          <a:stretch>
            <a:fillRect/>
          </a:stretch>
        </p:blipFill>
        <p:spPr bwMode="auto">
          <a:xfrm>
            <a:off x="4572000" y="2714620"/>
            <a:ext cx="4214842" cy="3786214"/>
          </a:xfrm>
          <a:prstGeom prst="rect">
            <a:avLst/>
          </a:prstGeom>
          <a:noFill/>
          <a:ln w="9525">
            <a:noFill/>
            <a:miter lim="800000"/>
            <a:headEnd/>
            <a:tailEnd/>
          </a:ln>
        </p:spPr>
      </p:pic>
      <p:sp>
        <p:nvSpPr>
          <p:cNvPr id="5" name="Rectangle 4"/>
          <p:cNvSpPr/>
          <p:nvPr/>
        </p:nvSpPr>
        <p:spPr>
          <a:xfrm>
            <a:off x="357158" y="571481"/>
            <a:ext cx="7858180" cy="2062103"/>
          </a:xfrm>
          <a:prstGeom prst="rect">
            <a:avLst/>
          </a:prstGeom>
        </p:spPr>
        <p:txBody>
          <a:bodyPr wrap="square">
            <a:spAutoFit/>
          </a:bodyPr>
          <a:lstStyle/>
          <a:p>
            <a:r>
              <a:rPr lang="fa-IR" sz="3200" dirty="0" smtClean="0">
                <a:latin typeface="IranNastaliq" pitchFamily="18" charset="0"/>
              </a:rPr>
              <a:t>سلول هاي يك بافت مانند آجرهاي ساختمان در كنار هم قرار دارند و بين آنها مايع بين سلولي يا آب ميان بافتي وجود دارد.</a:t>
            </a:r>
            <a:br>
              <a:rPr lang="fa-IR" sz="3200" dirty="0" smtClean="0">
                <a:latin typeface="IranNastaliq" pitchFamily="18" charset="0"/>
              </a:rPr>
            </a:br>
            <a:r>
              <a:rPr lang="fa-IR" sz="3200" dirty="0" smtClean="0">
                <a:latin typeface="IranNastaliq" pitchFamily="18" charset="0"/>
              </a:rPr>
              <a:t>آب ميان بافتي مانند سيمان بين آجرهاست</a:t>
            </a:r>
            <a:endParaRPr lang="fa-IR" sz="3200" dirty="0">
              <a:latin typeface="IranNastaliq" pitchFamily="18"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3" name="Rectangle 2"/>
          <p:cNvSpPr/>
          <p:nvPr/>
        </p:nvSpPr>
        <p:spPr>
          <a:xfrm>
            <a:off x="785786" y="1142984"/>
            <a:ext cx="7215238" cy="1754326"/>
          </a:xfrm>
          <a:prstGeom prst="rect">
            <a:avLst/>
          </a:prstGeom>
        </p:spPr>
        <p:txBody>
          <a:bodyPr wrap="square">
            <a:spAutoFit/>
          </a:bodyPr>
          <a:lstStyle/>
          <a:p>
            <a:r>
              <a:rPr lang="fa-IR" sz="3200" dirty="0" smtClean="0">
                <a:latin typeface="IranNastaliq" pitchFamily="18" charset="0"/>
              </a:rPr>
              <a:t>از كنار هم قرار گرفتن چند نوع بافت اندام به وجود مي آيد. مانند معده، قلب</a:t>
            </a:r>
            <a:r>
              <a:rPr lang="fa-IR" sz="4400" dirty="0" smtClean="0">
                <a:latin typeface="IranNastaliq" pitchFamily="18" charset="0"/>
                <a:cs typeface="IranNastaliq" pitchFamily="18" charset="0"/>
              </a:rPr>
              <a:t/>
            </a:r>
            <a:br>
              <a:rPr lang="fa-IR" sz="4400" dirty="0" smtClean="0">
                <a:latin typeface="IranNastaliq" pitchFamily="18" charset="0"/>
                <a:cs typeface="IranNastaliq" pitchFamily="18" charset="0"/>
              </a:rPr>
            </a:br>
            <a:endParaRPr lang="fa-IR" sz="4400" dirty="0">
              <a:latin typeface="IranNastaliq" pitchFamily="18" charset="0"/>
              <a:cs typeface="IranNastaliq" pitchFamily="18" charset="0"/>
            </a:endParaRPr>
          </a:p>
        </p:txBody>
      </p:sp>
      <p:sp>
        <p:nvSpPr>
          <p:cNvPr id="4" name="Rectangle 3"/>
          <p:cNvSpPr/>
          <p:nvPr/>
        </p:nvSpPr>
        <p:spPr>
          <a:xfrm>
            <a:off x="500034" y="2857495"/>
            <a:ext cx="7715304" cy="1569660"/>
          </a:xfrm>
          <a:prstGeom prst="rect">
            <a:avLst/>
          </a:prstGeom>
        </p:spPr>
        <p:txBody>
          <a:bodyPr wrap="square">
            <a:spAutoFit/>
          </a:bodyPr>
          <a:lstStyle/>
          <a:p>
            <a:r>
              <a:rPr lang="fa-IR" sz="3200" dirty="0" smtClean="0">
                <a:latin typeface="IranNastaliq" pitchFamily="18" charset="0"/>
              </a:rPr>
              <a:t>بنابراين به مجموع بافت هايي كه با هم در ارتباط بوده و براي انجام كارخاصي مكمل يكديگرند اندام گفته مي شود.</a:t>
            </a:r>
            <a:r>
              <a:rPr lang="fa-IR" sz="3200" dirty="0" smtClean="0"/>
              <a:t/>
            </a:r>
            <a:br>
              <a:rPr lang="fa-IR" sz="3200" dirty="0" smtClean="0"/>
            </a:br>
            <a:endParaRPr lang="fa-IR" sz="3200" dirty="0"/>
          </a:p>
        </p:txBody>
      </p:sp>
      <p:sp>
        <p:nvSpPr>
          <p:cNvPr id="5" name="Rectangle 4"/>
          <p:cNvSpPr/>
          <p:nvPr/>
        </p:nvSpPr>
        <p:spPr>
          <a:xfrm>
            <a:off x="642910" y="4857760"/>
            <a:ext cx="7215238" cy="1077218"/>
          </a:xfrm>
          <a:prstGeom prst="rect">
            <a:avLst/>
          </a:prstGeom>
        </p:spPr>
        <p:txBody>
          <a:bodyPr wrap="square">
            <a:spAutoFit/>
          </a:bodyPr>
          <a:lstStyle/>
          <a:p>
            <a:r>
              <a:rPr lang="fa-IR" sz="3200" dirty="0" smtClean="0">
                <a:latin typeface="IranNastaliq" pitchFamily="18" charset="0"/>
              </a:rPr>
              <a:t>مثلا قلب يك اندام است كه در ساختمان آن بافت خوني، عصبي، پيوندي، چربي و ... وجود دارد. </a:t>
            </a:r>
            <a:endParaRPr lang="en-US" sz="3200" dirty="0">
              <a:latin typeface="IranNastaliq" pitchFamily="18" charset="0"/>
            </a:endParaRPr>
          </a:p>
        </p:txBody>
      </p:sp>
      <p:sp>
        <p:nvSpPr>
          <p:cNvPr id="7" name="Rectangle 6"/>
          <p:cNvSpPr/>
          <p:nvPr/>
        </p:nvSpPr>
        <p:spPr>
          <a:xfrm>
            <a:off x="3643306" y="428604"/>
            <a:ext cx="3857652" cy="646331"/>
          </a:xfrm>
          <a:prstGeom prst="rect">
            <a:avLst/>
          </a:prstGeom>
        </p:spPr>
        <p:txBody>
          <a:bodyPr wrap="square">
            <a:spAutoFit/>
          </a:bodyPr>
          <a:lstStyle/>
          <a:p>
            <a:r>
              <a:rPr lang="fa-IR" sz="3600" b="1" dirty="0" smtClean="0">
                <a:latin typeface="IranNastaliq" pitchFamily="18" charset="0"/>
              </a:rPr>
              <a:t>اندام</a:t>
            </a:r>
            <a:endParaRPr lang="fa-IR" sz="3600" b="1" dirty="0">
              <a:latin typeface="IranNastaliq" pitchFamily="18" charset="0"/>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additive="base">
                                        <p:cTn id="2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barbd\Pictures\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2" descr="http://www.olympiadelmi.ir/Sub-file/zist/2/f9/s17.jpg"/>
          <p:cNvPicPr/>
          <p:nvPr/>
        </p:nvPicPr>
        <p:blipFill>
          <a:blip r:embed="rId3" cstate="print"/>
          <a:srcRect/>
          <a:stretch>
            <a:fillRect/>
          </a:stretch>
        </p:blipFill>
        <p:spPr bwMode="auto">
          <a:xfrm>
            <a:off x="4572000" y="3071810"/>
            <a:ext cx="4572000" cy="3286148"/>
          </a:xfrm>
          <a:prstGeom prst="rect">
            <a:avLst/>
          </a:prstGeom>
          <a:noFill/>
          <a:ln w="9525">
            <a:noFill/>
            <a:miter lim="800000"/>
            <a:headEnd/>
            <a:tailEnd/>
          </a:ln>
        </p:spPr>
      </p:pic>
      <p:pic>
        <p:nvPicPr>
          <p:cNvPr id="4" name="Picture 3" descr="http://www.olympiadelmi.ir/Sub-file/zist/2/f9/s18.jpg"/>
          <p:cNvPicPr/>
          <p:nvPr/>
        </p:nvPicPr>
        <p:blipFill>
          <a:blip r:embed="rId4" cstate="print"/>
          <a:srcRect/>
          <a:stretch>
            <a:fillRect/>
          </a:stretch>
        </p:blipFill>
        <p:spPr bwMode="auto">
          <a:xfrm>
            <a:off x="0" y="2071678"/>
            <a:ext cx="4429156" cy="3143272"/>
          </a:xfrm>
          <a:prstGeom prst="rect">
            <a:avLst/>
          </a:prstGeom>
          <a:noFill/>
          <a:ln w="9525">
            <a:noFill/>
            <a:miter lim="800000"/>
            <a:headEnd/>
            <a:tailEnd/>
          </a:ln>
        </p:spPr>
      </p:pic>
      <p:sp>
        <p:nvSpPr>
          <p:cNvPr id="5" name="Rectangle 4"/>
          <p:cNvSpPr/>
          <p:nvPr/>
        </p:nvSpPr>
        <p:spPr>
          <a:xfrm>
            <a:off x="785786" y="785794"/>
            <a:ext cx="8001056" cy="1200329"/>
          </a:xfrm>
          <a:prstGeom prst="rect">
            <a:avLst/>
          </a:prstGeom>
        </p:spPr>
        <p:txBody>
          <a:bodyPr wrap="square">
            <a:spAutoFit/>
          </a:bodyPr>
          <a:lstStyle/>
          <a:p>
            <a:r>
              <a:rPr lang="fa-IR" sz="3600" dirty="0" smtClean="0">
                <a:latin typeface="IranNastaliq" pitchFamily="18" charset="0"/>
              </a:rPr>
              <a:t>اگر يك ساختمان هم </a:t>
            </a:r>
            <a:r>
              <a:rPr lang="fa-IR" sz="3200" dirty="0" smtClean="0">
                <a:latin typeface="IranNastaliq" pitchFamily="18" charset="0"/>
              </a:rPr>
              <a:t>يك</a:t>
            </a:r>
            <a:r>
              <a:rPr lang="fa-IR" sz="3600" dirty="0" smtClean="0">
                <a:latin typeface="IranNastaliq" pitchFamily="18" charset="0"/>
              </a:rPr>
              <a:t> اندام باشد هر قسمت آن يك بافت است. </a:t>
            </a:r>
            <a:endParaRPr lang="en-US" sz="3600" dirty="0">
              <a:latin typeface="IranNastaliq" pitchFamily="18" charset="0"/>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Rectangle 3"/>
          <p:cNvSpPr/>
          <p:nvPr/>
        </p:nvSpPr>
        <p:spPr>
          <a:xfrm>
            <a:off x="714348" y="714356"/>
            <a:ext cx="7143800" cy="2554545"/>
          </a:xfrm>
          <a:prstGeom prst="rect">
            <a:avLst/>
          </a:prstGeom>
        </p:spPr>
        <p:txBody>
          <a:bodyPr wrap="square">
            <a:spAutoFit/>
          </a:bodyPr>
          <a:lstStyle/>
          <a:p>
            <a:r>
              <a:rPr lang="fa-IR" sz="3200" dirty="0" smtClean="0">
                <a:latin typeface="IranNastaliq" pitchFamily="18" charset="0"/>
              </a:rPr>
              <a:t>به مجموعه اي از اندام ها كه كارشان با يكديگر هماهنگ و مرتبط است دستگاه مي گويند. هر دستگاه يكي از ويژگي هاي حياتي مانند (تغذيه، تنفس، حركت، ارتباط و ...) را بر عهده دارد.</a:t>
            </a:r>
            <a:br>
              <a:rPr lang="fa-IR" sz="3200" dirty="0" smtClean="0">
                <a:latin typeface="IranNastaliq" pitchFamily="18" charset="0"/>
              </a:rPr>
            </a:br>
            <a:endParaRPr lang="fa-IR" sz="3200" dirty="0">
              <a:latin typeface="IranNastaliq" pitchFamily="18" charset="0"/>
            </a:endParaRPr>
          </a:p>
        </p:txBody>
      </p:sp>
      <p:sp>
        <p:nvSpPr>
          <p:cNvPr id="5" name="Rectangle 4"/>
          <p:cNvSpPr/>
          <p:nvPr/>
        </p:nvSpPr>
        <p:spPr>
          <a:xfrm>
            <a:off x="1000100" y="2928934"/>
            <a:ext cx="6929486" cy="2739211"/>
          </a:xfrm>
          <a:prstGeom prst="rect">
            <a:avLst/>
          </a:prstGeom>
        </p:spPr>
        <p:txBody>
          <a:bodyPr wrap="square">
            <a:spAutoFit/>
          </a:bodyPr>
          <a:lstStyle/>
          <a:p>
            <a:r>
              <a:rPr lang="fa-IR" sz="4400" dirty="0" smtClean="0">
                <a:latin typeface="IranNastaliq" pitchFamily="18" charset="0"/>
                <a:cs typeface="IranNastaliq" pitchFamily="18" charset="0"/>
              </a:rPr>
              <a:t> </a:t>
            </a:r>
            <a:r>
              <a:rPr lang="fa-IR" sz="3200" dirty="0" smtClean="0">
                <a:latin typeface="IranNastaliq" pitchFamily="18" charset="0"/>
              </a:rPr>
              <a:t>دستگاه گوارش از اندام هاي مانند دهان، مجاري حلق و مري، معده، روده باریک و روده بزرگ تشکیل شده است . </a:t>
            </a:r>
          </a:p>
          <a:p>
            <a:r>
              <a:rPr lang="fa-IR" sz="3200" dirty="0" smtClean="0">
                <a:latin typeface="IranNastaliq" pitchFamily="18" charset="0"/>
              </a:rPr>
              <a:t> </a:t>
            </a:r>
            <a:br>
              <a:rPr lang="fa-IR" sz="3200" dirty="0" smtClean="0">
                <a:latin typeface="IranNastaliq" pitchFamily="18" charset="0"/>
              </a:rPr>
            </a:br>
            <a:endParaRPr lang="fa-IR" sz="3200" dirty="0">
              <a:latin typeface="IranNastaliq" pitchFamily="18" charset="0"/>
            </a:endParaRPr>
          </a:p>
        </p:txBody>
      </p:sp>
      <p:sp>
        <p:nvSpPr>
          <p:cNvPr id="6" name="Rectangle 5"/>
          <p:cNvSpPr/>
          <p:nvPr/>
        </p:nvSpPr>
        <p:spPr>
          <a:xfrm>
            <a:off x="642910" y="5143513"/>
            <a:ext cx="7429552" cy="584775"/>
          </a:xfrm>
          <a:prstGeom prst="rect">
            <a:avLst/>
          </a:prstGeom>
        </p:spPr>
        <p:txBody>
          <a:bodyPr wrap="square">
            <a:spAutoFit/>
          </a:bodyPr>
          <a:lstStyle/>
          <a:p>
            <a:r>
              <a:rPr lang="fa-IR" sz="3200" dirty="0" smtClean="0">
                <a:latin typeface="IranNastaliq" pitchFamily="18" charset="0"/>
              </a:rPr>
              <a:t>اندام هايي مانند كبد و لوزالمعده هم به آن كمك مي كند. </a:t>
            </a:r>
            <a:endParaRPr lang="en-US" sz="3200" dirty="0">
              <a:latin typeface="IranNastaliq" pitchFamily="18" charset="0"/>
            </a:endParaRPr>
          </a:p>
        </p:txBody>
      </p:sp>
      <p:sp>
        <p:nvSpPr>
          <p:cNvPr id="8" name="Rectangle 7"/>
          <p:cNvSpPr/>
          <p:nvPr/>
        </p:nvSpPr>
        <p:spPr>
          <a:xfrm>
            <a:off x="4232805" y="285728"/>
            <a:ext cx="4339723" cy="2585323"/>
          </a:xfrm>
          <a:prstGeom prst="rect">
            <a:avLst/>
          </a:prstGeom>
        </p:spPr>
        <p:txBody>
          <a:bodyPr wrap="square">
            <a:spAutoFit/>
          </a:bodyPr>
          <a:lstStyle/>
          <a:p>
            <a:endParaRPr lang="fa-IR" sz="5400" dirty="0" smtClean="0">
              <a:latin typeface="IranNastaliq" pitchFamily="18" charset="0"/>
              <a:cs typeface="IranNastaliq" pitchFamily="18" charset="0"/>
            </a:endParaRPr>
          </a:p>
          <a:p>
            <a:endParaRPr lang="fa-IR" sz="5400" dirty="0" smtClean="0">
              <a:latin typeface="IranNastaliq" pitchFamily="18" charset="0"/>
              <a:cs typeface="IranNastaliq" pitchFamily="18" charset="0"/>
            </a:endParaRPr>
          </a:p>
          <a:p>
            <a:endParaRPr lang="fa-IR" sz="5400" dirty="0">
              <a:latin typeface="IranNastaliq" pitchFamily="18" charset="0"/>
              <a:cs typeface="IranNastaliq" pitchFamily="18" charset="0"/>
            </a:endParaRPr>
          </a:p>
        </p:txBody>
      </p:sp>
      <p:sp>
        <p:nvSpPr>
          <p:cNvPr id="9" name="Rectangle 8"/>
          <p:cNvSpPr/>
          <p:nvPr/>
        </p:nvSpPr>
        <p:spPr>
          <a:xfrm>
            <a:off x="4232805" y="214290"/>
            <a:ext cx="3625343" cy="646331"/>
          </a:xfrm>
          <a:prstGeom prst="rect">
            <a:avLst/>
          </a:prstGeom>
        </p:spPr>
        <p:txBody>
          <a:bodyPr wrap="square">
            <a:spAutoFit/>
          </a:bodyPr>
          <a:lstStyle/>
          <a:p>
            <a:r>
              <a:rPr lang="fa-IR" sz="3600" b="1" dirty="0" smtClean="0">
                <a:latin typeface="IranNastaliq" pitchFamily="18" charset="0"/>
              </a:rPr>
              <a:t>دستگاه</a:t>
            </a:r>
            <a:endParaRPr lang="fa-IR" sz="3600" b="1" dirty="0">
              <a:latin typeface="IranNastaliq" pitchFamily="18" charset="0"/>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down)">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wipe(down)">
                                      <p:cBhvr>
                                        <p:cTn id="22" dur="5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 calcmode="lin" valueType="num">
                                      <p:cBhvr additive="base">
                                        <p:cTn id="2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build="p"/>
      <p:bldP spid="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barbd\Pictures\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2" descr="http://www.olympiadelmi.ir/Sub-file/zist/2/f9/s19.jpg"/>
          <p:cNvPicPr/>
          <p:nvPr/>
        </p:nvPicPr>
        <p:blipFill>
          <a:blip r:embed="rId3" cstate="print"/>
          <a:srcRect/>
          <a:stretch>
            <a:fillRect/>
          </a:stretch>
        </p:blipFill>
        <p:spPr bwMode="auto">
          <a:xfrm>
            <a:off x="357158" y="285728"/>
            <a:ext cx="8572560" cy="6357958"/>
          </a:xfrm>
          <a:prstGeom prst="rect">
            <a:avLst/>
          </a:prstGeom>
          <a:noFill/>
          <a:ln w="9525">
            <a:noFill/>
            <a:miter lim="800000"/>
            <a:headEnd/>
            <a:tailEnd/>
          </a:ln>
        </p:spPr>
      </p:pic>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barbd\Pictures\6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121" name="Rectangle 1"/>
          <p:cNvSpPr>
            <a:spLocks noChangeArrowheads="1"/>
          </p:cNvSpPr>
          <p:nvPr/>
        </p:nvSpPr>
        <p:spPr bwMode="auto">
          <a:xfrm>
            <a:off x="357158" y="1672677"/>
            <a:ext cx="8429684" cy="409342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eaLnBrk="1" fontAlgn="base" latinLnBrk="0" hangingPunct="1">
              <a:lnSpc>
                <a:spcPct val="100000"/>
              </a:lnSpc>
              <a:spcBef>
                <a:spcPct val="0"/>
              </a:spcBef>
              <a:spcAft>
                <a:spcPct val="0"/>
              </a:spcAft>
              <a:buClrTx/>
              <a:buSzTx/>
              <a:buFontTx/>
              <a:buNone/>
              <a:tabLst/>
            </a:pPr>
            <a:r>
              <a:rPr kumimoji="0" lang="fa-IR" sz="3600" b="1" i="0" u="none" cap="none" normalizeH="0" dirty="0" smtClean="0">
                <a:ln>
                  <a:noFill/>
                </a:ln>
                <a:solidFill>
                  <a:schemeClr val="tx1"/>
                </a:solidFill>
                <a:latin typeface="Tahoma" pitchFamily="34" charset="0"/>
                <a:ea typeface="Times New Roman" pitchFamily="18" charset="0"/>
              </a:rPr>
              <a:t>1</a:t>
            </a:r>
            <a:r>
              <a:rPr kumimoji="0" lang="fa-IR" sz="3200" i="0" u="none" cap="none" normalizeH="0" dirty="0" smtClean="0">
                <a:ln>
                  <a:noFill/>
                </a:ln>
                <a:solidFill>
                  <a:schemeClr val="tx1"/>
                </a:solidFill>
                <a:latin typeface="Tahoma" pitchFamily="34" charset="0"/>
                <a:ea typeface="Times New Roman" pitchFamily="18" charset="0"/>
              </a:rPr>
              <a:t>) دستگاه گوارش (تأمين كننده غذاي سلول ها)</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2) دستگاه گردش خون (انتقال خون)</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3) دستگاه تنفس (تأمين كننده گاز هاي تنفسي)</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4) دستگاه دفع ادرار (دفع مواد زايد و تنظيم محيط داخلي)</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5) دستگاه حركتي(اسكلت و ماهيچه) (حفظ استحكام بدن و حركت)</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6) دستگاه ارتباطي (هماهنگي و تنظيم كار بدن)</a:t>
            </a:r>
            <a:br>
              <a:rPr kumimoji="0" lang="fa-IR" sz="3200" i="0" u="none" cap="none" normalizeH="0" dirty="0" smtClean="0">
                <a:ln>
                  <a:noFill/>
                </a:ln>
                <a:solidFill>
                  <a:schemeClr val="tx1"/>
                </a:solidFill>
                <a:latin typeface="Tahoma" pitchFamily="34" charset="0"/>
                <a:ea typeface="Times New Roman" pitchFamily="18" charset="0"/>
              </a:rPr>
            </a:br>
            <a:r>
              <a:rPr kumimoji="0" lang="fa-IR" sz="3200" i="0" u="none" cap="none" normalizeH="0" dirty="0" smtClean="0">
                <a:ln>
                  <a:noFill/>
                </a:ln>
                <a:solidFill>
                  <a:schemeClr val="tx1"/>
                </a:solidFill>
                <a:latin typeface="Tahoma" pitchFamily="34" charset="0"/>
                <a:ea typeface="Times New Roman" pitchFamily="18" charset="0"/>
              </a:rPr>
              <a:t>7) دستگاه توليد مثل (بقاي نسل)</a:t>
            </a:r>
            <a:endParaRPr kumimoji="0" lang="fa-IR" sz="3200" i="0" u="none" cap="none" normalizeH="0" dirty="0" smtClean="0">
              <a:ln>
                <a:noFill/>
              </a:ln>
              <a:solidFill>
                <a:schemeClr val="tx1"/>
              </a:solidFill>
              <a:latin typeface="Arial" pitchFamily="34" charset="0"/>
            </a:endParaRPr>
          </a:p>
        </p:txBody>
      </p:sp>
      <p:sp>
        <p:nvSpPr>
          <p:cNvPr id="4" name="Rectangle 3"/>
          <p:cNvSpPr/>
          <p:nvPr/>
        </p:nvSpPr>
        <p:spPr>
          <a:xfrm>
            <a:off x="3577978" y="0"/>
            <a:ext cx="4851674" cy="646331"/>
          </a:xfrm>
          <a:prstGeom prst="rect">
            <a:avLst/>
          </a:prstGeom>
        </p:spPr>
        <p:txBody>
          <a:bodyPr wrap="square">
            <a:spAutoFit/>
          </a:bodyPr>
          <a:lstStyle/>
          <a:p>
            <a:r>
              <a:rPr lang="fa-IR" sz="3600" b="1" dirty="0" smtClean="0"/>
              <a:t>دستگاه های اصلی بدن :</a:t>
            </a:r>
            <a:endParaRPr lang="fa-IR" sz="3600" b="1" dirty="0"/>
          </a:p>
        </p:txBody>
      </p:sp>
    </p:spTree>
  </p:cSld>
  <p:clrMapOvr>
    <a:masterClrMapping/>
  </p:clrMapOvr>
  <p:transition spd="slow">
    <p:wheel spokes="3"/>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566</TotalTime>
  <Words>507</Words>
  <Application>Microsoft Office PowerPoint</Application>
  <PresentationFormat>On-screen Show (4:3)</PresentationFormat>
  <Paragraphs>81</Paragraphs>
  <Slides>23</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IranNastaliq</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barbd</dc:creator>
  <cp:lastModifiedBy>looksfile1397@gmail.com</cp:lastModifiedBy>
  <cp:revision>79</cp:revision>
  <dcterms:created xsi:type="dcterms:W3CDTF">2013-01-10T07:15:47Z</dcterms:created>
  <dcterms:modified xsi:type="dcterms:W3CDTF">2023-06-03T23:02:55Z</dcterms:modified>
</cp:coreProperties>
</file>