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26" r:id="rId1"/>
  </p:sldMasterIdLst>
  <p:sldIdLst>
    <p:sldId id="362" r:id="rId2"/>
    <p:sldId id="361" r:id="rId3"/>
    <p:sldId id="364" r:id="rId4"/>
    <p:sldId id="365" r:id="rId5"/>
    <p:sldId id="366" r:id="rId6"/>
    <p:sldId id="367" r:id="rId7"/>
    <p:sldId id="368" r:id="rId8"/>
    <p:sldId id="369" r:id="rId9"/>
    <p:sldId id="370" r:id="rId10"/>
    <p:sldId id="371" r:id="rId11"/>
    <p:sldId id="372" r:id="rId12"/>
    <p:sldId id="262" r:id="rId13"/>
    <p:sldId id="263" r:id="rId14"/>
    <p:sldId id="265" r:id="rId15"/>
    <p:sldId id="267" r:id="rId16"/>
    <p:sldId id="269" r:id="rId17"/>
    <p:sldId id="270" r:id="rId18"/>
    <p:sldId id="358" r:id="rId19"/>
    <p:sldId id="359" r:id="rId20"/>
    <p:sldId id="360" r:id="rId21"/>
    <p:sldId id="36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1E33F6"/>
    <a:srgbClr val="00FF00"/>
    <a:srgbClr val="CC00FF"/>
    <a:srgbClr val="FF66FF"/>
    <a:srgbClr val="FF99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99" autoAdjust="0"/>
    <p:restoredTop sz="91652" autoAdjust="0"/>
  </p:normalViewPr>
  <p:slideViewPr>
    <p:cSldViewPr>
      <p:cViewPr varScale="1">
        <p:scale>
          <a:sx n="65" d="100"/>
          <a:sy n="65" d="100"/>
        </p:scale>
        <p:origin x="106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96260" y="1443835"/>
            <a:ext cx="8398775" cy="1221640"/>
          </a:xfrm>
          <a:effectLst/>
        </p:spPr>
        <p:txBody>
          <a:bodyPr>
            <a:normAutofit/>
          </a:bodyPr>
          <a:lstStyle>
            <a:lvl1pPr algn="r">
              <a:defRPr sz="3600">
                <a:solidFill>
                  <a:schemeClr val="bg2">
                    <a:lumMod val="10000"/>
                  </a:schemeClr>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2281425" y="3276295"/>
            <a:ext cx="6400800" cy="1221640"/>
          </a:xfrm>
        </p:spPr>
        <p:txBody>
          <a:bodyPr>
            <a:normAutofit/>
          </a:bodyPr>
          <a:lstStyle>
            <a:lvl1pPr marL="0" indent="0" algn="r">
              <a:buNone/>
              <a:defRPr sz="26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54375" y="527605"/>
            <a:ext cx="8246070" cy="610820"/>
          </a:xfrm>
        </p:spPr>
        <p:txBody>
          <a:bodyPr>
            <a:normAutofit/>
          </a:bodyPr>
          <a:lstStyle>
            <a:lvl1pPr algn="r">
              <a:defRPr sz="3600">
                <a:solidFill>
                  <a:schemeClr val="bg2">
                    <a:lumMod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1365195" y="1443835"/>
            <a:ext cx="7177135" cy="3970331"/>
          </a:xfrm>
        </p:spPr>
        <p:txBody>
          <a:bodyPr/>
          <a:lstStyle>
            <a:lvl1pPr>
              <a:defRPr sz="2800">
                <a:solidFill>
                  <a:schemeClr val="bg2">
                    <a:lumMod val="75000"/>
                  </a:schemeClr>
                </a:solidFill>
              </a:defRPr>
            </a:lvl1pPr>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5" y="527605"/>
            <a:ext cx="7016195" cy="684885"/>
          </a:xfrm>
        </p:spPr>
        <p:txBody>
          <a:bodyPr>
            <a:normAutofit/>
          </a:bodyPr>
          <a:lstStyle>
            <a:lvl1pPr algn="r">
              <a:defRPr sz="3600">
                <a:solidFill>
                  <a:schemeClr val="bg2">
                    <a:lumMod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197655" y="1291130"/>
            <a:ext cx="5641850" cy="4428445"/>
          </a:xfrm>
        </p:spPr>
        <p:txBody>
          <a:bodyPr/>
          <a:lstStyle>
            <a:lvl1pPr>
              <a:defRPr sz="2800">
                <a:solidFill>
                  <a:schemeClr val="bg2">
                    <a:lumMod val="75000"/>
                  </a:schemeClr>
                </a:solidFill>
              </a:defRPr>
            </a:lvl1pPr>
            <a:lvl2pPr>
              <a:defRPr>
                <a:solidFill>
                  <a:schemeClr val="bg2">
                    <a:lumMod val="75000"/>
                  </a:schemeClr>
                </a:solidFill>
              </a:defRPr>
            </a:lvl2pPr>
            <a:lvl3pPr>
              <a:defRPr>
                <a:solidFill>
                  <a:schemeClr val="bg2">
                    <a:lumMod val="75000"/>
                  </a:schemeClr>
                </a:solidFill>
              </a:defRPr>
            </a:lvl3pPr>
            <a:lvl4pPr>
              <a:defRPr>
                <a:solidFill>
                  <a:schemeClr val="bg2">
                    <a:lumMod val="75000"/>
                  </a:schemeClr>
                </a:solidFill>
              </a:defRPr>
            </a:lvl4pPr>
            <a:lvl5pPr>
              <a:defRPr>
                <a:solidFill>
                  <a:schemeClr val="bg2">
                    <a:lumMod val="7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s-ES"/>
          </a:p>
        </p:txBody>
      </p:sp>
      <p:sp>
        <p:nvSpPr>
          <p:cNvPr id="6" name="Footer Placeholder 5"/>
          <p:cNvSpPr>
            <a:spLocks noGrp="1"/>
          </p:cNvSpPr>
          <p:nvPr>
            <p:ph type="ftr" sz="quarter" idx="11"/>
          </p:nvPr>
        </p:nvSpPr>
        <p:spPr/>
        <p:txBody>
          <a:bodyPr/>
          <a:lstStyle/>
          <a:p>
            <a:pPr>
              <a:defRPr/>
            </a:pPr>
            <a:endParaRPr lang="es-ES"/>
          </a:p>
        </p:txBody>
      </p:sp>
      <p:sp>
        <p:nvSpPr>
          <p:cNvPr id="7" name="Slide Number Placeholder 6"/>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07080" y="527605"/>
            <a:ext cx="8076895" cy="532180"/>
          </a:xfrm>
        </p:spPr>
        <p:txBody>
          <a:bodyPr>
            <a:normAutofit/>
          </a:bodyPr>
          <a:lstStyle>
            <a:lvl1pPr algn="r">
              <a:defRPr sz="3600">
                <a:solidFill>
                  <a:schemeClr val="bg2">
                    <a:lumMod val="2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65195" y="1443835"/>
            <a:ext cx="3817625" cy="773424"/>
          </a:xfrm>
        </p:spPr>
        <p:txBody>
          <a:bodyPr anchor="b"/>
          <a:lstStyle>
            <a:lvl1pPr marL="0" indent="0">
              <a:buNone/>
              <a:defRPr sz="2400" b="1" baseline="0">
                <a:solidFill>
                  <a:schemeClr val="bg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65195" y="2207360"/>
            <a:ext cx="3817625" cy="3035058"/>
          </a:xfrm>
        </p:spPr>
        <p:txBody>
          <a:bodyPr/>
          <a:lstStyle>
            <a:lvl1pPr>
              <a:defRPr sz="2400">
                <a:solidFill>
                  <a:schemeClr val="bg2">
                    <a:lumMod val="75000"/>
                  </a:schemeClr>
                </a:solidFill>
              </a:defRPr>
            </a:lvl1pPr>
            <a:lvl2pPr>
              <a:defRPr sz="2000">
                <a:solidFill>
                  <a:schemeClr val="bg2">
                    <a:lumMod val="75000"/>
                  </a:schemeClr>
                </a:solidFill>
              </a:defRPr>
            </a:lvl2pPr>
            <a:lvl3pPr>
              <a:defRPr sz="1800">
                <a:solidFill>
                  <a:schemeClr val="bg2">
                    <a:lumMod val="75000"/>
                  </a:schemeClr>
                </a:solidFill>
              </a:defRPr>
            </a:lvl3pPr>
            <a:lvl4pPr>
              <a:defRPr sz="1600">
                <a:solidFill>
                  <a:schemeClr val="bg2">
                    <a:lumMod val="75000"/>
                  </a:schemeClr>
                </a:solidFill>
              </a:defRPr>
            </a:lvl4pPr>
            <a:lvl5pPr>
              <a:defRPr sz="1600">
                <a:solidFill>
                  <a:schemeClr val="bg2">
                    <a:lumMod val="7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82820" y="1443835"/>
            <a:ext cx="3817625" cy="773424"/>
          </a:xfrm>
        </p:spPr>
        <p:txBody>
          <a:bodyPr anchor="b"/>
          <a:lstStyle>
            <a:lvl1pPr marL="0" indent="0">
              <a:buNone/>
              <a:defRPr sz="2400" b="1">
                <a:solidFill>
                  <a:schemeClr val="bg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82820" y="2207360"/>
            <a:ext cx="3817625" cy="3035058"/>
          </a:xfrm>
        </p:spPr>
        <p:txBody>
          <a:bodyPr/>
          <a:lstStyle>
            <a:lvl1pPr>
              <a:defRPr sz="2400">
                <a:solidFill>
                  <a:schemeClr val="bg2">
                    <a:lumMod val="75000"/>
                  </a:schemeClr>
                </a:solidFill>
              </a:defRPr>
            </a:lvl1pPr>
            <a:lvl2pPr>
              <a:defRPr sz="2000">
                <a:solidFill>
                  <a:schemeClr val="bg2">
                    <a:lumMod val="75000"/>
                  </a:schemeClr>
                </a:solidFill>
              </a:defRPr>
            </a:lvl2pPr>
            <a:lvl3pPr>
              <a:defRPr sz="1800">
                <a:solidFill>
                  <a:schemeClr val="bg2">
                    <a:lumMod val="75000"/>
                  </a:schemeClr>
                </a:solidFill>
              </a:defRPr>
            </a:lvl3pPr>
            <a:lvl4pPr>
              <a:defRPr sz="1600">
                <a:solidFill>
                  <a:schemeClr val="bg2">
                    <a:lumMod val="75000"/>
                  </a:schemeClr>
                </a:solidFill>
              </a:defRPr>
            </a:lvl4pPr>
            <a:lvl5pPr>
              <a:defRPr sz="1600">
                <a:solidFill>
                  <a:schemeClr val="bg2">
                    <a:lumMod val="75000"/>
                  </a:schemeClr>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s-ES"/>
          </a:p>
        </p:txBody>
      </p:sp>
      <p:sp>
        <p:nvSpPr>
          <p:cNvPr id="8" name="Footer Placeholder 7"/>
          <p:cNvSpPr>
            <a:spLocks noGrp="1"/>
          </p:cNvSpPr>
          <p:nvPr>
            <p:ph type="ftr" sz="quarter" idx="11"/>
          </p:nvPr>
        </p:nvSpPr>
        <p:spPr/>
        <p:txBody>
          <a:bodyPr/>
          <a:lstStyle/>
          <a:p>
            <a:pPr>
              <a:defRPr/>
            </a:pPr>
            <a:endParaRPr lang="es-ES"/>
          </a:p>
        </p:txBody>
      </p:sp>
      <p:sp>
        <p:nvSpPr>
          <p:cNvPr id="9" name="Slide Number Placeholder 8"/>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s-ES"/>
          </a:p>
        </p:txBody>
      </p:sp>
      <p:sp>
        <p:nvSpPr>
          <p:cNvPr id="4" name="Footer Placeholder 3"/>
          <p:cNvSpPr>
            <a:spLocks noGrp="1"/>
          </p:cNvSpPr>
          <p:nvPr>
            <p:ph type="ftr" sz="quarter" idx="11"/>
          </p:nvPr>
        </p:nvSpPr>
        <p:spPr/>
        <p:txBody>
          <a:bodyPr/>
          <a:lstStyle/>
          <a:p>
            <a:pPr>
              <a:defRPr/>
            </a:pPr>
            <a:endParaRPr lang="es-ES"/>
          </a:p>
        </p:txBody>
      </p:sp>
      <p:sp>
        <p:nvSpPr>
          <p:cNvPr id="5" name="Slide Number Placeholder 4"/>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p>
        </p:txBody>
      </p:sp>
      <p:sp>
        <p:nvSpPr>
          <p:cNvPr id="3" name="Footer Placeholder 2"/>
          <p:cNvSpPr>
            <a:spLocks noGrp="1"/>
          </p:cNvSpPr>
          <p:nvPr>
            <p:ph type="ftr" sz="quarter" idx="11"/>
          </p:nvPr>
        </p:nvSpPr>
        <p:spPr/>
        <p:txBody>
          <a:bodyPr/>
          <a:lstStyle/>
          <a:p>
            <a:pPr>
              <a:defRPr/>
            </a:pPr>
            <a:endParaRPr lang="es-ES"/>
          </a:p>
        </p:txBody>
      </p:sp>
      <p:sp>
        <p:nvSpPr>
          <p:cNvPr id="4" name="Slide Number Placeholder 3"/>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s-ES"/>
          </a:p>
        </p:txBody>
      </p:sp>
      <p:sp>
        <p:nvSpPr>
          <p:cNvPr id="6" name="Footer Placeholder 5"/>
          <p:cNvSpPr>
            <a:spLocks noGrp="1"/>
          </p:cNvSpPr>
          <p:nvPr>
            <p:ph type="ftr" sz="quarter" idx="11"/>
          </p:nvPr>
        </p:nvSpPr>
        <p:spPr/>
        <p:txBody>
          <a:bodyPr/>
          <a:lstStyle/>
          <a:p>
            <a:pPr>
              <a:defRPr/>
            </a:pPr>
            <a:endParaRPr lang="es-ES"/>
          </a:p>
        </p:txBody>
      </p:sp>
      <p:sp>
        <p:nvSpPr>
          <p:cNvPr id="7" name="Slide Number Placeholder 6"/>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s-ES"/>
          </a:p>
        </p:txBody>
      </p:sp>
      <p:sp>
        <p:nvSpPr>
          <p:cNvPr id="6" name="Footer Placeholder 5"/>
          <p:cNvSpPr>
            <a:spLocks noGrp="1"/>
          </p:cNvSpPr>
          <p:nvPr>
            <p:ph type="ftr" sz="quarter" idx="11"/>
          </p:nvPr>
        </p:nvSpPr>
        <p:spPr/>
        <p:txBody>
          <a:bodyPr/>
          <a:lstStyle/>
          <a:p>
            <a:pPr>
              <a:defRPr/>
            </a:pPr>
            <a:endParaRPr lang="es-ES"/>
          </a:p>
        </p:txBody>
      </p:sp>
      <p:sp>
        <p:nvSpPr>
          <p:cNvPr id="7" name="Slide Number Placeholder 6"/>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s-ES"/>
          </a:p>
        </p:txBody>
      </p:sp>
      <p:sp>
        <p:nvSpPr>
          <p:cNvPr id="5" name="Footer Placeholder 4"/>
          <p:cNvSpPr>
            <a:spLocks noGrp="1"/>
          </p:cNvSpPr>
          <p:nvPr>
            <p:ph type="ftr" sz="quarter" idx="11"/>
          </p:nvPr>
        </p:nvSpPr>
        <p:spPr/>
        <p:txBody>
          <a:bodyPr/>
          <a:lstStyle/>
          <a:p>
            <a:pPr>
              <a:defRPr/>
            </a:pPr>
            <a:endParaRPr lang="es-ES"/>
          </a:p>
        </p:txBody>
      </p:sp>
      <p:sp>
        <p:nvSpPr>
          <p:cNvPr id="6" name="Slide Number Placeholder 5"/>
          <p:cNvSpPr>
            <a:spLocks noGrp="1"/>
          </p:cNvSpPr>
          <p:nvPr>
            <p:ph type="sldNum" sz="quarter" idx="12"/>
          </p:nvPr>
        </p:nvSpPr>
        <p:spPr/>
        <p:txBody>
          <a:body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s-E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E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2C7131B-E985-49EF-AAE3-54FA9E052EEA}" type="slidenum">
              <a:rPr lang="es-ES" smtClean="0"/>
              <a:pPr>
                <a:defRPr/>
              </a:pPr>
              <a:t>‹#›</a:t>
            </a:fld>
            <a:endParaRPr lang="es-E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4427" r:id="rId1"/>
    <p:sldLayoutId id="2147484428" r:id="rId2"/>
    <p:sldLayoutId id="2147484429" r:id="rId3"/>
    <p:sldLayoutId id="2147484430" r:id="rId4"/>
    <p:sldLayoutId id="2147484431" r:id="rId5"/>
    <p:sldLayoutId id="2147484432" r:id="rId6"/>
    <p:sldLayoutId id="2147484433" r:id="rId7"/>
    <p:sldLayoutId id="2147484434" r:id="rId8"/>
    <p:sldLayoutId id="2147484435" r:id="rId9"/>
    <p:sldLayoutId id="2147484436" r:id="rId10"/>
    <p:sldLayoutId id="2147484437" r:id="rId11"/>
    <p:sldLayoutId id="2147484438" r:id="rId12"/>
  </p:sldLayoutIdLst>
  <p:transition spd="slow">
    <p:random/>
  </p:transition>
  <p:timing>
    <p:tnLst>
      <p:par>
        <p:cTn id="1" dur="indefinite" restart="never" nodeType="tmRoot"/>
      </p:par>
    </p:tnLst>
  </p:timing>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4688123"/>
      </p:ext>
    </p:extLst>
  </p:cSld>
  <p:clrMapOvr>
    <a:masterClrMapping/>
  </p:clrMapOvr>
  <p:transition spd="slow">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5400" dirty="0">
                <a:solidFill>
                  <a:srgbClr val="FF33CC"/>
                </a:solidFill>
                <a:effectLst>
                  <a:glow rad="228600">
                    <a:schemeClr val="accent4">
                      <a:satMod val="175000"/>
                      <a:alpha val="40000"/>
                    </a:schemeClr>
                  </a:glow>
                </a:effectLst>
                <a:latin typeface="IranNastaliq" pitchFamily="18" charset="0"/>
                <a:cs typeface="IranNastaliq" pitchFamily="18" charset="0"/>
              </a:rPr>
              <a:t>به نام آنکه جان را فطرت آموخت</a:t>
            </a:r>
            <a:endParaRPr lang="en-US" sz="5400" dirty="0">
              <a:solidFill>
                <a:srgbClr val="FF33CC"/>
              </a:solidFill>
              <a:effectLst>
                <a:glow rad="228600">
                  <a:schemeClr val="accent4">
                    <a:satMod val="175000"/>
                    <a:alpha val="40000"/>
                  </a:schemeClr>
                </a:glow>
              </a:effectLst>
            </a:endParaRPr>
          </a:p>
        </p:txBody>
      </p:sp>
      <p:sp>
        <p:nvSpPr>
          <p:cNvPr id="3" name="Content Placeholder 2"/>
          <p:cNvSpPr>
            <a:spLocks noGrp="1"/>
          </p:cNvSpPr>
          <p:nvPr>
            <p:ph idx="1"/>
          </p:nvPr>
        </p:nvSpPr>
        <p:spPr>
          <a:xfrm>
            <a:off x="492543" y="1124744"/>
            <a:ext cx="8229600" cy="5257800"/>
          </a:xfrm>
        </p:spPr>
        <p:txBody>
          <a:bodyPr>
            <a:normAutofit/>
          </a:bodyPr>
          <a:lstStyle/>
          <a:p>
            <a:pPr rtl="1">
              <a:lnSpc>
                <a:spcPct val="150000"/>
              </a:lnSpc>
              <a:buNone/>
            </a:pPr>
            <a:r>
              <a:rPr lang="fa-IR" sz="6600" b="1" cap="all" dirty="0" smtClean="0">
                <a:ln/>
                <a:solidFill>
                  <a:srgbClr val="FFFF00"/>
                </a:solidFill>
                <a:effectLst>
                  <a:glow rad="101600">
                    <a:srgbClr val="FF0000">
                      <a:alpha val="60000"/>
                    </a:srgbClr>
                  </a:glow>
                  <a:outerShdw blurRad="60007" dist="200025" dir="15000000" sy="30000" kx="-1800000" algn="bl" rotWithShape="0">
                    <a:prstClr val="black">
                      <a:alpha val="32000"/>
                    </a:prstClr>
                  </a:outerShdw>
                  <a:reflection blurRad="6350" stA="55000" endA="50" endPos="85000" dist="60007" dir="5400000" sy="-100000" algn="bl" rotWithShape="0"/>
                </a:effectLst>
                <a:latin typeface="IranNastaliq" pitchFamily="18" charset="0"/>
                <a:cs typeface="IranNastaliq" pitchFamily="18" charset="0"/>
              </a:rPr>
              <a:t>                                                                                   عنوان :</a:t>
            </a:r>
          </a:p>
          <a:p>
            <a:pPr algn="ctr" rtl="1">
              <a:lnSpc>
                <a:spcPct val="150000"/>
              </a:lnSpc>
              <a:buNone/>
            </a:pPr>
            <a:r>
              <a:rPr lang="fa-IR" sz="6600" b="1" cap="all" dirty="0" smtClean="0">
                <a:ln/>
                <a:solidFill>
                  <a:srgbClr val="FFFF00"/>
                </a:solidFill>
                <a:effectLst>
                  <a:glow rad="101600">
                    <a:srgbClr val="FF0000">
                      <a:alpha val="60000"/>
                    </a:srgbClr>
                  </a:glow>
                  <a:outerShdw blurRad="60007" dist="200025" dir="15000000" sy="30000" kx="-1800000" algn="bl" rotWithShape="0">
                    <a:prstClr val="black">
                      <a:alpha val="32000"/>
                    </a:prstClr>
                  </a:outerShdw>
                  <a:reflection blurRad="6350" stA="55000" endA="50" endPos="85000" dist="60007" dir="5400000" sy="-100000" algn="bl" rotWithShape="0"/>
                </a:effectLst>
                <a:latin typeface="IranNastaliq" pitchFamily="18" charset="0"/>
                <a:cs typeface="IranNastaliq" pitchFamily="18" charset="0"/>
              </a:rPr>
              <a:t>پرخاشگری</a:t>
            </a:r>
            <a:endParaRPr lang="fa-IR" sz="6600" b="1" cap="all" dirty="0">
              <a:ln/>
              <a:solidFill>
                <a:srgbClr val="FFFF00"/>
              </a:solidFill>
              <a:effectLst>
                <a:glow rad="101600">
                  <a:srgbClr val="FF0000">
                    <a:alpha val="60000"/>
                  </a:srgbClr>
                </a:glow>
                <a:outerShdw blurRad="60007" dist="200025" dir="15000000" sy="30000" kx="-1800000" algn="bl" rotWithShape="0">
                  <a:prstClr val="black">
                    <a:alpha val="32000"/>
                  </a:prstClr>
                </a:outerShdw>
                <a:reflection blurRad="6350" stA="55000" endA="50" endPos="85000" dist="60007" dir="5400000" sy="-100000" algn="bl" rotWithShape="0"/>
              </a:effectLst>
              <a:latin typeface="IranNastaliq" pitchFamily="18" charset="0"/>
              <a:cs typeface="IranNastaliq" pitchFamily="18" charset="0"/>
            </a:endParaRPr>
          </a:p>
        </p:txBody>
      </p:sp>
    </p:spTree>
    <p:extLst>
      <p:ext uri="{BB962C8B-B14F-4D97-AF65-F5344CB8AC3E}">
        <p14:creationId xmlns:p14="http://schemas.microsoft.com/office/powerpoint/2010/main" val="1641822593"/>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45" presetClass="entr" presetSubtype="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500"/>
                                        <p:tgtEl>
                                          <p:spTgt spid="3">
                                            <p:txEl>
                                              <p:pRg st="0" end="0"/>
                                            </p:txEl>
                                          </p:spTgt>
                                        </p:tgtEl>
                                      </p:cBhvr>
                                    </p:animEffect>
                                    <p:anim calcmode="lin" valueType="num">
                                      <p:cBhvr>
                                        <p:cTn id="14" dur="15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5" dur="1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par>
                          <p:cTn id="16" fill="hold">
                            <p:stCondLst>
                              <p:cond delay="3500"/>
                            </p:stCondLst>
                            <p:childTnLst>
                              <p:par>
                                <p:cTn id="17" presetID="45" presetClass="entr" presetSubtype="0" fill="hold"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500"/>
                                        <p:tgtEl>
                                          <p:spTgt spid="3">
                                            <p:txEl>
                                              <p:pRg st="1" end="1"/>
                                            </p:txEl>
                                          </p:spTgt>
                                        </p:tgtEl>
                                      </p:cBhvr>
                                    </p:animEffect>
                                    <p:anim calcmode="lin" valueType="num">
                                      <p:cBhvr>
                                        <p:cTn id="20" dur="15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1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908720"/>
            <a:ext cx="8462744" cy="5592114"/>
          </a:xfrm>
        </p:spPr>
        <p:txBody>
          <a:bodyPr>
            <a:noAutofit/>
          </a:bodyPr>
          <a:lstStyle/>
          <a:p>
            <a:pPr marL="0" indent="7938" algn="just" rtl="1">
              <a:lnSpc>
                <a:spcPct val="150000"/>
              </a:lnSpc>
              <a:buNone/>
            </a:pPr>
            <a:r>
              <a:rPr lang="fa-IR" dirty="0" smtClean="0">
                <a:ln w="18415" cmpd="sng">
                  <a:solidFill>
                    <a:srgbClr val="FFFF00"/>
                  </a:solidFill>
                  <a:prstDash val="solid"/>
                </a:ln>
                <a:solidFill>
                  <a:srgbClr val="FFFF00"/>
                </a:solidFill>
                <a:effectLst>
                  <a:glow rad="228600">
                    <a:schemeClr val="accent6">
                      <a:satMod val="175000"/>
                      <a:alpha val="40000"/>
                    </a:schemeClr>
                  </a:glow>
                  <a:outerShdw blurRad="63500" dir="3600000" algn="tl" rotWithShape="0">
                    <a:srgbClr val="000000">
                      <a:alpha val="70000"/>
                    </a:srgbClr>
                  </a:outerShdw>
                </a:effectLst>
                <a:cs typeface="B Nazanin" pitchFamily="2" charset="-78"/>
              </a:rPr>
              <a:t>همه ما بارها در خانواده و دوستان و یا در روابط اجتماعی روزمره با نوجوانان و جوانانی سروکار داشتیم که به قول خودشان اعصاب ندارند و با کوچکترین محرک بیرونی کنترل خود را از دست می دهند و پرخاشگری می کنند.</a:t>
            </a:r>
            <a:endParaRPr lang="en-US" dirty="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908720"/>
            <a:ext cx="8429684" cy="5592114"/>
          </a:xfrm>
        </p:spPr>
        <p:txBody>
          <a:bodyPr>
            <a:normAutofit/>
          </a:bodyPr>
          <a:lstStyle/>
          <a:p>
            <a:pPr marL="0" indent="7938" algn="just">
              <a:lnSpc>
                <a:spcPct val="150000"/>
              </a:lnSpc>
              <a:buNone/>
            </a:pPr>
            <a:r>
              <a:rPr lang="fa-IR" dirty="0" smtClean="0">
                <a:ln w="18415" cmpd="sng">
                  <a:solidFill>
                    <a:srgbClr val="FFFF00"/>
                  </a:solidFill>
                  <a:prstDash val="solid"/>
                </a:ln>
                <a:solidFill>
                  <a:srgbClr val="FFFF00"/>
                </a:solidFill>
                <a:effectLst>
                  <a:glow rad="228600">
                    <a:schemeClr val="accent6">
                      <a:satMod val="175000"/>
                      <a:alpha val="40000"/>
                    </a:schemeClr>
                  </a:glow>
                  <a:outerShdw blurRad="63500" dir="3600000" algn="tl" rotWithShape="0">
                    <a:srgbClr val="000000">
                      <a:alpha val="70000"/>
                    </a:srgbClr>
                  </a:outerShdw>
                </a:effectLst>
                <a:cs typeface="B Nazanin" pitchFamily="2" charset="-78"/>
              </a:rPr>
              <a:t>خشونت عمل یا رفتاری است عامدانه که به قصد آسیب رساندن به دیگری انجام می شود.</a:t>
            </a:r>
          </a:p>
          <a:p>
            <a:pPr marL="0" indent="7938" algn="just">
              <a:lnSpc>
                <a:spcPct val="150000"/>
              </a:lnSpc>
              <a:buNone/>
            </a:pPr>
            <a:r>
              <a:rPr lang="fa-IR" dirty="0" smtClean="0">
                <a:ln w="18415" cmpd="sng">
                  <a:solidFill>
                    <a:srgbClr val="FFFF00"/>
                  </a:solidFill>
                  <a:prstDash val="solid"/>
                </a:ln>
                <a:solidFill>
                  <a:srgbClr val="FFFF00"/>
                </a:solidFill>
                <a:effectLst>
                  <a:glow rad="228600">
                    <a:schemeClr val="accent6">
                      <a:satMod val="175000"/>
                      <a:alpha val="40000"/>
                    </a:schemeClr>
                  </a:glow>
                  <a:outerShdw blurRad="63500" dir="3600000" algn="tl" rotWithShape="0">
                    <a:srgbClr val="000000">
                      <a:alpha val="70000"/>
                    </a:srgbClr>
                  </a:outerShdw>
                </a:effectLst>
                <a:cs typeface="B Nazanin" pitchFamily="2" charset="-78"/>
              </a:rPr>
              <a:t>خشونت می تواند کلامی باشد.مثل اینکه کسی فحش بدهد،پشت سر کسی فحش بدهد،پشت سر کسی شایعه درست کند، یا ترور شخصیت کند؛می تواند به شکل تخریب اموال شخصی یا عمومی باشد.</a:t>
            </a:r>
            <a:endParaRPr lang="en-US"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endParaRPr>
          </a:p>
          <a:p>
            <a:pPr marL="6350" indent="7938" algn="just" rtl="1">
              <a:lnSpc>
                <a:spcPct val="150000"/>
              </a:lnSpc>
              <a:buNone/>
            </a:pPr>
            <a:endParaRPr lang="fa-IR" dirty="0" smtClean="0">
              <a:ln w="18415" cmpd="sng">
                <a:solidFill>
                  <a:srgbClr val="FFFFFF"/>
                </a:solidFill>
                <a:prstDash val="solid"/>
              </a:ln>
              <a:solidFill>
                <a:srgbClr val="FFFFFF"/>
              </a:solidFill>
              <a:effectLst>
                <a:glow rad="101600">
                  <a:srgbClr val="00B0F0">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childTnLst>
                          </p:cTn>
                        </p:par>
                        <p:par>
                          <p:cTn id="15" fill="hold">
                            <p:stCondLst>
                              <p:cond delay="500"/>
                            </p:stCondLst>
                            <p:childTnLst>
                              <p:par>
                                <p:cTn id="16" presetID="5" presetClass="entr" presetSubtype="10"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heckerboard(across)">
                                      <p:cBhvr>
                                        <p:cTn id="18" dur="500"/>
                                        <p:tgtEl>
                                          <p:spTgt spid="3">
                                            <p:txEl>
                                              <p:pRg st="0" end="0"/>
                                            </p:txEl>
                                          </p:spTgt>
                                        </p:tgtEl>
                                      </p:cBhvr>
                                    </p:animEffect>
                                  </p:childTnLst>
                                </p:cTn>
                              </p:par>
                            </p:childTnLst>
                          </p:cTn>
                        </p:par>
                        <p:par>
                          <p:cTn id="19" fill="hold">
                            <p:stCondLst>
                              <p:cond delay="1000"/>
                            </p:stCondLst>
                            <p:childTnLst>
                              <p:par>
                                <p:cTn id="20" presetID="5" presetClass="entr" presetSubtype="1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heckerboard(across)">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28604"/>
            <a:ext cx="8280920" cy="5857892"/>
          </a:xfrm>
        </p:spPr>
        <p:txBody>
          <a:bodyPr>
            <a:normAutofit/>
          </a:bodyPr>
          <a:lstStyle/>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ویژگی دوران نوجوانانی و جوانانی</a:t>
            </a:r>
            <a:r>
              <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rPr>
              <a:t>:</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rPr>
              <a:t>ویژگی جسمانی: ناهماهنگی در حرکات-آغاز بلوغ جنسی</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rPr>
              <a:t> ویژگی شناختی: رشد تفکر-مفهوم خود و رشد هویت و استقلال طلبی و مسئولیت پذیری</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rPr>
              <a:t> ویژگی عاطفی: اضطراب و کم رویی-تخیل</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rPr>
              <a:t> ویژگی اجتماعی: نیاز به کسب موقعیت اجتماعی-نقش گروه همسالان در رفتار نوجوانان</a:t>
            </a:r>
            <a:endPar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Scale>
                                      <p:cBhvr>
                                        <p:cTn id="22" dur="5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
                                            <p:txEl>
                                              <p:pRg st="3" end="3"/>
                                            </p:txEl>
                                          </p:spTgt>
                                        </p:tgtEl>
                                        <p:attrNameLst>
                                          <p:attrName>ppt_x</p:attrName>
                                          <p:attrName>ppt_y</p:attrName>
                                        </p:attrNameLst>
                                      </p:cBhvr>
                                    </p:animMotion>
                                    <p:animEffect transition="in" filter="fade">
                                      <p:cBhvr>
                                        <p:cTn id="24" dur="500"/>
                                        <p:tgtEl>
                                          <p:spTgt spid="3">
                                            <p:txEl>
                                              <p:pRg st="3" end="3"/>
                                            </p:txEl>
                                          </p:spTgt>
                                        </p:tgtEl>
                                      </p:cBhvr>
                                    </p:animEffect>
                                  </p:childTnLst>
                                </p:cTn>
                              </p:par>
                              <p:par>
                                <p:cTn id="25" presetID="5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Scale>
                                      <p:cBhvr>
                                        <p:cTn id="27" dur="5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3">
                                            <p:txEl>
                                              <p:pRg st="4" end="4"/>
                                            </p:txEl>
                                          </p:spTgt>
                                        </p:tgtEl>
                                        <p:attrNameLst>
                                          <p:attrName>ppt_x</p:attrName>
                                          <p:attrName>ppt_y</p:attrName>
                                        </p:attrNameLst>
                                      </p:cBhvr>
                                    </p:animMotion>
                                    <p:animEffect transition="in" filter="fade">
                                      <p:cBhvr>
                                        <p:cTn id="29" dur="500"/>
                                        <p:tgtEl>
                                          <p:spTgt spid="3">
                                            <p:txEl>
                                              <p:pRg st="4" end="4"/>
                                            </p:txEl>
                                          </p:spTgt>
                                        </p:tgtEl>
                                      </p:cBhvr>
                                    </p:animEffect>
                                  </p:childTnLst>
                                </p:cTn>
                              </p:par>
                            </p:childTnLst>
                          </p:cTn>
                        </p:par>
                        <p:par>
                          <p:cTn id="30" fill="hold">
                            <p:stCondLst>
                              <p:cond delay="500"/>
                            </p:stCondLst>
                            <p:childTnLst>
                              <p:par>
                                <p:cTn id="31" presetID="5" presetClass="entr" presetSubtype="10" fill="hold" nodeType="after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checkerboard(across)">
                                      <p:cBhvr>
                                        <p:cTn id="33" dur="500"/>
                                        <p:tgtEl>
                                          <p:spTgt spid="3">
                                            <p:txEl>
                                              <p:pRg st="0" end="0"/>
                                            </p:txEl>
                                          </p:spTgt>
                                        </p:tgtEl>
                                      </p:cBhvr>
                                    </p:animEffect>
                                  </p:childTnLst>
                                </p:cTn>
                              </p:par>
                            </p:childTnLst>
                          </p:cTn>
                        </p:par>
                        <p:par>
                          <p:cTn id="34" fill="hold">
                            <p:stCondLst>
                              <p:cond delay="1000"/>
                            </p:stCondLst>
                            <p:childTnLst>
                              <p:par>
                                <p:cTn id="35" presetID="5" presetClass="entr" presetSubtype="10" fill="hold" nodeType="after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checkerboard(across)">
                                      <p:cBhvr>
                                        <p:cTn id="37" dur="500"/>
                                        <p:tgtEl>
                                          <p:spTgt spid="3">
                                            <p:txEl>
                                              <p:pRg st="1" end="1"/>
                                            </p:txEl>
                                          </p:spTgt>
                                        </p:tgtEl>
                                      </p:cBhvr>
                                    </p:animEffect>
                                  </p:childTnLst>
                                </p:cTn>
                              </p:par>
                            </p:childTnLst>
                          </p:cTn>
                        </p:par>
                        <p:par>
                          <p:cTn id="38" fill="hold">
                            <p:stCondLst>
                              <p:cond delay="1500"/>
                            </p:stCondLst>
                            <p:childTnLst>
                              <p:par>
                                <p:cTn id="39" presetID="5" presetClass="entr" presetSubtype="10" fill="hold" nodeType="after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checkerboard(across)">
                                      <p:cBhvr>
                                        <p:cTn id="41" dur="500"/>
                                        <p:tgtEl>
                                          <p:spTgt spid="3">
                                            <p:txEl>
                                              <p:pRg st="2" end="2"/>
                                            </p:txEl>
                                          </p:spTgt>
                                        </p:tgtEl>
                                      </p:cBhvr>
                                    </p:animEffect>
                                  </p:childTnLst>
                                </p:cTn>
                              </p:par>
                            </p:childTnLst>
                          </p:cTn>
                        </p:par>
                        <p:par>
                          <p:cTn id="42" fill="hold">
                            <p:stCondLst>
                              <p:cond delay="2000"/>
                            </p:stCondLst>
                            <p:childTnLst>
                              <p:par>
                                <p:cTn id="43" presetID="5" presetClass="entr" presetSubtype="10" fill="hold" nodeType="after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Effect transition="in" filter="checkerboard(across)">
                                      <p:cBhvr>
                                        <p:cTn id="45" dur="500"/>
                                        <p:tgtEl>
                                          <p:spTgt spid="3">
                                            <p:txEl>
                                              <p:pRg st="3" end="3"/>
                                            </p:txEl>
                                          </p:spTgt>
                                        </p:tgtEl>
                                      </p:cBhvr>
                                    </p:animEffect>
                                  </p:childTnLst>
                                </p:cTn>
                              </p:par>
                            </p:childTnLst>
                          </p:cTn>
                        </p:par>
                        <p:par>
                          <p:cTn id="46" fill="hold">
                            <p:stCondLst>
                              <p:cond delay="2500"/>
                            </p:stCondLst>
                            <p:childTnLst>
                              <p:par>
                                <p:cTn id="47" presetID="5" presetClass="entr" presetSubtype="10" fill="hold" nodeType="after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checkerboard(across)">
                                      <p:cBhvr>
                                        <p:cTn id="4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348" y="500042"/>
            <a:ext cx="7778805" cy="5857916"/>
          </a:xfrm>
        </p:spPr>
        <p:txBody>
          <a:bodyPr>
            <a:normAutofit/>
          </a:bodyPr>
          <a:lstStyle/>
          <a:p>
            <a:pPr marL="6350" indent="7938" algn="just" rtl="1">
              <a:lnSpc>
                <a:spcPct val="20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علایم و نشانه های ظهور خشم:</a:t>
            </a:r>
          </a:p>
          <a:p>
            <a:pPr marL="6350" indent="7938" algn="just" rtl="1">
              <a:lnSpc>
                <a:spcPct val="20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ا) احساس درونی: گرم شدن-عرق کردن-لرزش و ....</a:t>
            </a:r>
          </a:p>
          <a:p>
            <a:pPr marL="6350" indent="7938" algn="just" rtl="1">
              <a:lnSpc>
                <a:spcPct val="20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2)رفتارها: بی قراری-راه رفتن-بلند کردن صدا</a:t>
            </a:r>
          </a:p>
          <a:p>
            <a:pPr marL="6350" indent="7938" algn="just" rtl="1">
              <a:lnSpc>
                <a:spcPct val="20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3)افکار خشم آلود: باور خاص درباره دیگران-خیال پردازی</a:t>
            </a:r>
          </a:p>
          <a:p>
            <a:pPr marL="6350" indent="7938" algn="just" rtl="1">
              <a:lnSpc>
                <a:spcPct val="200000"/>
              </a:lnSpc>
              <a:buNone/>
            </a:pPr>
            <a:endPar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Scale>
                                      <p:cBhvr>
                                        <p:cTn id="22" dur="5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
                                            <p:txEl>
                                              <p:pRg st="3" end="3"/>
                                            </p:txEl>
                                          </p:spTgt>
                                        </p:tgtEl>
                                        <p:attrNameLst>
                                          <p:attrName>ppt_x</p:attrName>
                                          <p:attrName>ppt_y</p:attrName>
                                        </p:attrNameLst>
                                      </p:cBhvr>
                                    </p:animMotion>
                                    <p:animEffect transition="in" filter="fade">
                                      <p:cBhvr>
                                        <p:cTn id="24" dur="500"/>
                                        <p:tgtEl>
                                          <p:spTgt spid="3">
                                            <p:txEl>
                                              <p:pRg st="3" end="3"/>
                                            </p:txEl>
                                          </p:spTgt>
                                        </p:tgtEl>
                                      </p:cBhvr>
                                    </p:animEffect>
                                  </p:childTnLst>
                                </p:cTn>
                              </p:par>
                            </p:childTnLst>
                          </p:cTn>
                        </p:par>
                        <p:par>
                          <p:cTn id="25" fill="hold">
                            <p:stCondLst>
                              <p:cond delay="500"/>
                            </p:stCondLst>
                            <p:childTnLst>
                              <p:par>
                                <p:cTn id="26" presetID="5" presetClass="entr" presetSubtype="10" fill="hold" nodeType="after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checkerboard(across)">
                                      <p:cBhvr>
                                        <p:cTn id="28" dur="500"/>
                                        <p:tgtEl>
                                          <p:spTgt spid="3">
                                            <p:txEl>
                                              <p:pRg st="0" end="0"/>
                                            </p:txEl>
                                          </p:spTgt>
                                        </p:tgtEl>
                                      </p:cBhvr>
                                    </p:animEffect>
                                  </p:childTnLst>
                                </p:cTn>
                              </p:par>
                            </p:childTnLst>
                          </p:cTn>
                        </p:par>
                        <p:par>
                          <p:cTn id="29" fill="hold">
                            <p:stCondLst>
                              <p:cond delay="1000"/>
                            </p:stCondLst>
                            <p:childTnLst>
                              <p:par>
                                <p:cTn id="30" presetID="5" presetClass="entr" presetSubtype="10" fill="hold" nodeType="after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checkerboard(across)">
                                      <p:cBhvr>
                                        <p:cTn id="32" dur="500"/>
                                        <p:tgtEl>
                                          <p:spTgt spid="3">
                                            <p:txEl>
                                              <p:pRg st="1" end="1"/>
                                            </p:txEl>
                                          </p:spTgt>
                                        </p:tgtEl>
                                      </p:cBhvr>
                                    </p:animEffect>
                                  </p:childTnLst>
                                </p:cTn>
                              </p:par>
                            </p:childTnLst>
                          </p:cTn>
                        </p:par>
                        <p:par>
                          <p:cTn id="33" fill="hold">
                            <p:stCondLst>
                              <p:cond delay="1500"/>
                            </p:stCondLst>
                            <p:childTnLst>
                              <p:par>
                                <p:cTn id="34" presetID="5" presetClass="entr" presetSubtype="10" fill="hold" nodeType="after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checkerboard(across)">
                                      <p:cBhvr>
                                        <p:cTn id="36" dur="500"/>
                                        <p:tgtEl>
                                          <p:spTgt spid="3">
                                            <p:txEl>
                                              <p:pRg st="2" end="2"/>
                                            </p:txEl>
                                          </p:spTgt>
                                        </p:tgtEl>
                                      </p:cBhvr>
                                    </p:animEffect>
                                  </p:childTnLst>
                                </p:cTn>
                              </p:par>
                            </p:childTnLst>
                          </p:cTn>
                        </p:par>
                        <p:par>
                          <p:cTn id="37" fill="hold">
                            <p:stCondLst>
                              <p:cond delay="2000"/>
                            </p:stCondLst>
                            <p:childTnLst>
                              <p:par>
                                <p:cTn id="38" presetID="5" presetClass="entr" presetSubtype="10" fill="hold" nodeType="after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checkerboard(across)">
                                      <p:cBhvr>
                                        <p:cTn id="4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500042"/>
            <a:ext cx="8501122" cy="6000792"/>
          </a:xfrm>
        </p:spPr>
        <p:txBody>
          <a:bodyPr>
            <a:normAutofit lnSpcReduction="10000"/>
          </a:bodyPr>
          <a:lstStyle/>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FF0000">
                      <a:alpha val="60000"/>
                    </a:srgbClr>
                  </a:glow>
                  <a:outerShdw blurRad="63500" dir="3600000" algn="tl" rotWithShape="0">
                    <a:srgbClr val="000000">
                      <a:alpha val="70000"/>
                    </a:srgbClr>
                  </a:outerShdw>
                </a:effectLst>
                <a:cs typeface="B Nazanin" pitchFamily="2" charset="-78"/>
              </a:rPr>
              <a:t>علل پرخاشگری در نوجوانان و جوانان:</a:t>
            </a:r>
          </a:p>
          <a:p>
            <a:pPr marL="6350" indent="7938" algn="just" rtl="1">
              <a:lnSpc>
                <a:spcPct val="150000"/>
              </a:lnSpc>
              <a:buAutoNum type="arabicParenR"/>
            </a:pPr>
            <a:r>
              <a:rPr lang="fa-IR" dirty="0" smtClean="0">
                <a:ln w="18415" cmpd="sng">
                  <a:solidFill>
                    <a:srgbClr val="FFFF00"/>
                  </a:solidFill>
                  <a:prstDash val="solid"/>
                </a:ln>
                <a:solidFill>
                  <a:srgbClr val="FFFF00"/>
                </a:solidFill>
                <a:effectLst>
                  <a:glow rad="101600">
                    <a:srgbClr val="FF0000">
                      <a:alpha val="60000"/>
                    </a:srgbClr>
                  </a:glow>
                  <a:outerShdw blurRad="63500" dir="3600000" algn="tl" rotWithShape="0">
                    <a:srgbClr val="000000">
                      <a:alpha val="70000"/>
                    </a:srgbClr>
                  </a:outerShdw>
                </a:effectLst>
                <a:cs typeface="B Nazanin" pitchFamily="2" charset="-78"/>
              </a:rPr>
              <a:t>الگوبرداری: هنگامی که فرد در محیطی قرار می گیرد که خشونت در آن حکفرما باشد فرد پرخاشگر می شود.</a:t>
            </a:r>
          </a:p>
          <a:p>
            <a:pPr marL="6350" indent="7938" algn="just" rtl="1">
              <a:lnSpc>
                <a:spcPct val="150000"/>
              </a:lnSpc>
              <a:buAutoNum type="arabicParenR"/>
            </a:pPr>
            <a:r>
              <a:rPr lang="fa-IR" dirty="0" smtClean="0">
                <a:ln w="18415" cmpd="sng">
                  <a:solidFill>
                    <a:srgbClr val="FFFF00"/>
                  </a:solidFill>
                  <a:prstDash val="solid"/>
                </a:ln>
                <a:solidFill>
                  <a:srgbClr val="FFFF00"/>
                </a:solidFill>
                <a:effectLst>
                  <a:glow rad="101600">
                    <a:srgbClr val="FF0000">
                      <a:alpha val="60000"/>
                    </a:srgbClr>
                  </a:glow>
                  <a:outerShdw blurRad="63500" dir="3600000" algn="tl" rotWithShape="0">
                    <a:srgbClr val="000000">
                      <a:alpha val="70000"/>
                    </a:srgbClr>
                  </a:outerShdw>
                </a:effectLst>
                <a:cs typeface="B Nazanin" pitchFamily="2" charset="-78"/>
              </a:rPr>
              <a:t> اختلالات روانی: هنگامی که نوجوان دارای اختلال روانی باشد قادر به کنترل خود نیست.</a:t>
            </a:r>
          </a:p>
          <a:p>
            <a:pPr marL="6350" indent="7938" algn="just" rtl="1">
              <a:lnSpc>
                <a:spcPct val="150000"/>
              </a:lnSpc>
              <a:buAutoNum type="arabicParenR"/>
            </a:pPr>
            <a:r>
              <a:rPr lang="fa-IR" dirty="0" smtClean="0">
                <a:ln w="18415" cmpd="sng">
                  <a:solidFill>
                    <a:srgbClr val="FFFF00"/>
                  </a:solidFill>
                  <a:prstDash val="solid"/>
                </a:ln>
                <a:solidFill>
                  <a:srgbClr val="FFFF00"/>
                </a:solidFill>
                <a:effectLst>
                  <a:glow rad="101600">
                    <a:srgbClr val="FF0000">
                      <a:alpha val="60000"/>
                    </a:srgbClr>
                  </a:glow>
                  <a:outerShdw blurRad="63500" dir="3600000" algn="tl" rotWithShape="0">
                    <a:srgbClr val="000000">
                      <a:alpha val="70000"/>
                    </a:srgbClr>
                  </a:outerShdw>
                </a:effectLst>
                <a:cs typeface="B Nazanin" pitchFamily="2" charset="-78"/>
              </a:rPr>
              <a:t>ناکارآمدی نظام آموزشی: یکی از مهم ترین مسائل تاثیرگذار در پرخاشگری ساختار و نظام آموزشی کشور است.عواملی مانند ترس از آینده شغلی و عدم تناسب بین محتوای دروس با نیازهای نوجوان می تواند در پرخاشگری موثر باشد.</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Scale>
                                      <p:cBhvr>
                                        <p:cTn id="22" dur="5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
                                            <p:txEl>
                                              <p:pRg st="3" end="3"/>
                                            </p:txEl>
                                          </p:spTgt>
                                        </p:tgtEl>
                                        <p:attrNameLst>
                                          <p:attrName>ppt_x</p:attrName>
                                          <p:attrName>ppt_y</p:attrName>
                                        </p:attrNameLst>
                                      </p:cBhvr>
                                    </p:animMotion>
                                    <p:animEffect transition="in" filter="fade">
                                      <p:cBhvr>
                                        <p:cTn id="24" dur="500"/>
                                        <p:tgtEl>
                                          <p:spTgt spid="3">
                                            <p:txEl>
                                              <p:pRg st="3" end="3"/>
                                            </p:txEl>
                                          </p:spTgt>
                                        </p:tgtEl>
                                      </p:cBhvr>
                                    </p:animEffect>
                                  </p:childTnLst>
                                </p:cTn>
                              </p:par>
                            </p:childTnLst>
                          </p:cTn>
                        </p:par>
                        <p:par>
                          <p:cTn id="25" fill="hold">
                            <p:stCondLst>
                              <p:cond delay="500"/>
                            </p:stCondLst>
                            <p:childTnLst>
                              <p:par>
                                <p:cTn id="26" presetID="5" presetClass="entr" presetSubtype="10" fill="hold" nodeType="afterEffect">
                                  <p:stCondLst>
                                    <p:cond delay="0"/>
                                  </p:stCondLst>
                                  <p:childTnLst>
                                    <p:set>
                                      <p:cBhvr>
                                        <p:cTn id="27" dur="1" fill="hold">
                                          <p:stCondLst>
                                            <p:cond delay="0"/>
                                          </p:stCondLst>
                                        </p:cTn>
                                        <p:tgtEl>
                                          <p:spTgt spid="3">
                                            <p:txEl>
                                              <p:pRg st="0" end="0"/>
                                            </p:txEl>
                                          </p:spTgt>
                                        </p:tgtEl>
                                        <p:attrNameLst>
                                          <p:attrName>style.visibility</p:attrName>
                                        </p:attrNameLst>
                                      </p:cBhvr>
                                      <p:to>
                                        <p:strVal val="visible"/>
                                      </p:to>
                                    </p:set>
                                    <p:animEffect transition="in" filter="checkerboard(across)">
                                      <p:cBhvr>
                                        <p:cTn id="28" dur="500"/>
                                        <p:tgtEl>
                                          <p:spTgt spid="3">
                                            <p:txEl>
                                              <p:pRg st="0" end="0"/>
                                            </p:txEl>
                                          </p:spTgt>
                                        </p:tgtEl>
                                      </p:cBhvr>
                                    </p:animEffect>
                                  </p:childTnLst>
                                </p:cTn>
                              </p:par>
                            </p:childTnLst>
                          </p:cTn>
                        </p:par>
                        <p:par>
                          <p:cTn id="29" fill="hold">
                            <p:stCondLst>
                              <p:cond delay="1000"/>
                            </p:stCondLst>
                            <p:childTnLst>
                              <p:par>
                                <p:cTn id="30" presetID="5" presetClass="entr" presetSubtype="10" fill="hold" nodeType="after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checkerboard(across)">
                                      <p:cBhvr>
                                        <p:cTn id="32" dur="500"/>
                                        <p:tgtEl>
                                          <p:spTgt spid="3">
                                            <p:txEl>
                                              <p:pRg st="1" end="1"/>
                                            </p:txEl>
                                          </p:spTgt>
                                        </p:tgtEl>
                                      </p:cBhvr>
                                    </p:animEffect>
                                  </p:childTnLst>
                                </p:cTn>
                              </p:par>
                            </p:childTnLst>
                          </p:cTn>
                        </p:par>
                        <p:par>
                          <p:cTn id="33" fill="hold">
                            <p:stCondLst>
                              <p:cond delay="1500"/>
                            </p:stCondLst>
                            <p:childTnLst>
                              <p:par>
                                <p:cTn id="34" presetID="5" presetClass="entr" presetSubtype="10" fill="hold" nodeType="after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checkerboard(across)">
                                      <p:cBhvr>
                                        <p:cTn id="36" dur="500"/>
                                        <p:tgtEl>
                                          <p:spTgt spid="3">
                                            <p:txEl>
                                              <p:pRg st="2" end="2"/>
                                            </p:txEl>
                                          </p:spTgt>
                                        </p:tgtEl>
                                      </p:cBhvr>
                                    </p:animEffect>
                                  </p:childTnLst>
                                </p:cTn>
                              </p:par>
                            </p:childTnLst>
                          </p:cTn>
                        </p:par>
                        <p:par>
                          <p:cTn id="37" fill="hold">
                            <p:stCondLst>
                              <p:cond delay="2000"/>
                            </p:stCondLst>
                            <p:childTnLst>
                              <p:par>
                                <p:cTn id="38" presetID="5" presetClass="entr" presetSubtype="10" fill="hold" nodeType="after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checkerboard(across)">
                                      <p:cBhvr>
                                        <p:cTn id="4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500042"/>
            <a:ext cx="8429684" cy="6000792"/>
          </a:xfrm>
        </p:spPr>
        <p:txBody>
          <a:bodyPr>
            <a:no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00B050">
                      <a:alpha val="60000"/>
                    </a:srgbClr>
                  </a:glow>
                  <a:outerShdw blurRad="63500" dir="3600000" algn="tl" rotWithShape="0">
                    <a:srgbClr val="000000">
                      <a:alpha val="70000"/>
                    </a:srgbClr>
                  </a:outerShdw>
                </a:effectLst>
                <a:cs typeface="B Nazanin" pitchFamily="2" charset="-78"/>
              </a:rPr>
              <a:t>4)فقر اقتصادی: کسانی که به خاطر فقر اقتصادی از رسیدن به اهداف و آرزوهایشان بازمیمانند پتانسیل فراوانی برای ابراز خشم می کنند.</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429684" cy="6143668"/>
          </a:xfrm>
        </p:spPr>
        <p:txBody>
          <a:bodyPr>
            <a:norm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راه های مقابله با پرخاشگری:</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ایجاد تغییر در نگرش نوجوان نسبت به خطر و تهدید </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 ارزیابی شناختی رفتارهای نوجوان برای پی بردن به مشکل و درمان آن</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تشویق نوجوان بر انجام فعالیت های اجتماعی،فرهنگی و ورزشی</a:t>
            </a:r>
          </a:p>
          <a:p>
            <a:pPr marL="6350" indent="7938" algn="just" rtl="1">
              <a:lnSpc>
                <a:spcPct val="150000"/>
              </a:lnSpc>
              <a:buAutoNum type="arabicParenR"/>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آموزش خانواده ها در زمینه تغییر و اصلاح رفتار آن ها</a:t>
            </a:r>
            <a:endParaRPr lang="en-US" dirty="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par>
                                <p:cTn id="20" presetID="5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Scale>
                                      <p:cBhvr>
                                        <p:cTn id="22" dur="5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
                                            <p:txEl>
                                              <p:pRg st="3" end="3"/>
                                            </p:txEl>
                                          </p:spTgt>
                                        </p:tgtEl>
                                        <p:attrNameLst>
                                          <p:attrName>ppt_x</p:attrName>
                                          <p:attrName>ppt_y</p:attrName>
                                        </p:attrNameLst>
                                      </p:cBhvr>
                                    </p:animMotion>
                                    <p:animEffect transition="in" filter="fade">
                                      <p:cBhvr>
                                        <p:cTn id="24" dur="500"/>
                                        <p:tgtEl>
                                          <p:spTgt spid="3">
                                            <p:txEl>
                                              <p:pRg st="3" end="3"/>
                                            </p:txEl>
                                          </p:spTgt>
                                        </p:tgtEl>
                                      </p:cBhvr>
                                    </p:animEffect>
                                  </p:childTnLst>
                                </p:cTn>
                              </p:par>
                              <p:par>
                                <p:cTn id="25" presetID="5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Scale>
                                      <p:cBhvr>
                                        <p:cTn id="27" dur="5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3">
                                            <p:txEl>
                                              <p:pRg st="4" end="4"/>
                                            </p:txEl>
                                          </p:spTgt>
                                        </p:tgtEl>
                                        <p:attrNameLst>
                                          <p:attrName>ppt_x</p:attrName>
                                          <p:attrName>ppt_y</p:attrName>
                                        </p:attrNameLst>
                                      </p:cBhvr>
                                    </p:animMotion>
                                    <p:animEffect transition="in" filter="fade">
                                      <p:cBhvr>
                                        <p:cTn id="29" dur="500"/>
                                        <p:tgtEl>
                                          <p:spTgt spid="3">
                                            <p:txEl>
                                              <p:pRg st="4" end="4"/>
                                            </p:txEl>
                                          </p:spTgt>
                                        </p:tgtEl>
                                      </p:cBhvr>
                                    </p:animEffect>
                                  </p:childTnLst>
                                </p:cTn>
                              </p:par>
                            </p:childTnLst>
                          </p:cTn>
                        </p:par>
                        <p:par>
                          <p:cTn id="30" fill="hold">
                            <p:stCondLst>
                              <p:cond delay="500"/>
                            </p:stCondLst>
                            <p:childTnLst>
                              <p:par>
                                <p:cTn id="31" presetID="5" presetClass="entr" presetSubtype="10" fill="hold" nodeType="after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checkerboard(across)">
                                      <p:cBhvr>
                                        <p:cTn id="33" dur="500"/>
                                        <p:tgtEl>
                                          <p:spTgt spid="3">
                                            <p:txEl>
                                              <p:pRg st="0" end="0"/>
                                            </p:txEl>
                                          </p:spTgt>
                                        </p:tgtEl>
                                      </p:cBhvr>
                                    </p:animEffect>
                                  </p:childTnLst>
                                </p:cTn>
                              </p:par>
                            </p:childTnLst>
                          </p:cTn>
                        </p:par>
                        <p:par>
                          <p:cTn id="34" fill="hold">
                            <p:stCondLst>
                              <p:cond delay="1000"/>
                            </p:stCondLst>
                            <p:childTnLst>
                              <p:par>
                                <p:cTn id="35" presetID="5" presetClass="entr" presetSubtype="10" fill="hold" nodeType="after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checkerboard(across)">
                                      <p:cBhvr>
                                        <p:cTn id="37" dur="500"/>
                                        <p:tgtEl>
                                          <p:spTgt spid="3">
                                            <p:txEl>
                                              <p:pRg st="1" end="1"/>
                                            </p:txEl>
                                          </p:spTgt>
                                        </p:tgtEl>
                                      </p:cBhvr>
                                    </p:animEffect>
                                  </p:childTnLst>
                                </p:cTn>
                              </p:par>
                            </p:childTnLst>
                          </p:cTn>
                        </p:par>
                        <p:par>
                          <p:cTn id="38" fill="hold">
                            <p:stCondLst>
                              <p:cond delay="1500"/>
                            </p:stCondLst>
                            <p:childTnLst>
                              <p:par>
                                <p:cTn id="39" presetID="5" presetClass="entr" presetSubtype="10" fill="hold" nodeType="after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checkerboard(across)">
                                      <p:cBhvr>
                                        <p:cTn id="41" dur="500"/>
                                        <p:tgtEl>
                                          <p:spTgt spid="3">
                                            <p:txEl>
                                              <p:pRg st="2" end="2"/>
                                            </p:txEl>
                                          </p:spTgt>
                                        </p:tgtEl>
                                      </p:cBhvr>
                                    </p:animEffect>
                                  </p:childTnLst>
                                </p:cTn>
                              </p:par>
                            </p:childTnLst>
                          </p:cTn>
                        </p:par>
                        <p:par>
                          <p:cTn id="42" fill="hold">
                            <p:stCondLst>
                              <p:cond delay="2000"/>
                            </p:stCondLst>
                            <p:childTnLst>
                              <p:par>
                                <p:cTn id="43" presetID="5" presetClass="entr" presetSubtype="10" fill="hold" nodeType="after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Effect transition="in" filter="checkerboard(across)">
                                      <p:cBhvr>
                                        <p:cTn id="45" dur="500"/>
                                        <p:tgtEl>
                                          <p:spTgt spid="3">
                                            <p:txEl>
                                              <p:pRg st="3" end="3"/>
                                            </p:txEl>
                                          </p:spTgt>
                                        </p:tgtEl>
                                      </p:cBhvr>
                                    </p:animEffect>
                                  </p:childTnLst>
                                </p:cTn>
                              </p:par>
                            </p:childTnLst>
                          </p:cTn>
                        </p:par>
                        <p:par>
                          <p:cTn id="46" fill="hold">
                            <p:stCondLst>
                              <p:cond delay="2500"/>
                            </p:stCondLst>
                            <p:childTnLst>
                              <p:par>
                                <p:cTn id="47" presetID="5" presetClass="entr" presetSubtype="10" fill="hold" nodeType="after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checkerboard(across)">
                                      <p:cBhvr>
                                        <p:cTn id="4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429684" cy="6143668"/>
          </a:xfrm>
        </p:spPr>
        <p:txBody>
          <a:bodyPr>
            <a:norm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rPr>
              <a:t>تکنیک های لازم برای کنترل خشم در محیط خانواده:</a:t>
            </a:r>
          </a:p>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rPr>
              <a:t>1)صمیمیت: امری لازم و ضروری است زیرا سهم مهمی در کاهش خشونت دارد.بسیار از رفتار خشونت آمیز به این دلیل است که صمیمیت در خانواده وجود ندارد.</a:t>
            </a:r>
          </a:p>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rPr>
              <a:t>2)تحمل و سکوت: یکی از راه های کنترل خشم تحمل و سکوت است در مواقعی که در خانواده یکی از اعضای خانواده به تحریک اعضای دیگر بپردازد بهترین راه سکوت است.</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childTnLst>
                          </p:cTn>
                        </p:par>
                        <p:par>
                          <p:cTn id="20" fill="hold">
                            <p:stCondLst>
                              <p:cond delay="500"/>
                            </p:stCondLst>
                            <p:childTnLst>
                              <p:par>
                                <p:cTn id="21" presetID="5" presetClass="entr" presetSubtype="10"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checkerboard(across)">
                                      <p:cBhvr>
                                        <p:cTn id="23" dur="500"/>
                                        <p:tgtEl>
                                          <p:spTgt spid="3">
                                            <p:txEl>
                                              <p:pRg st="0" end="0"/>
                                            </p:txEl>
                                          </p:spTgt>
                                        </p:tgtEl>
                                      </p:cBhvr>
                                    </p:animEffect>
                                  </p:childTnLst>
                                </p:cTn>
                              </p:par>
                            </p:childTnLst>
                          </p:cTn>
                        </p:par>
                        <p:par>
                          <p:cTn id="24" fill="hold">
                            <p:stCondLst>
                              <p:cond delay="1000"/>
                            </p:stCondLst>
                            <p:childTnLst>
                              <p:par>
                                <p:cTn id="25" presetID="5" presetClass="entr" presetSubtype="10" fill="hold"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checkerboard(across)">
                                      <p:cBhvr>
                                        <p:cTn id="27" dur="500"/>
                                        <p:tgtEl>
                                          <p:spTgt spid="3">
                                            <p:txEl>
                                              <p:pRg st="1" end="1"/>
                                            </p:txEl>
                                          </p:spTgt>
                                        </p:tgtEl>
                                      </p:cBhvr>
                                    </p:animEffect>
                                  </p:childTnLst>
                                </p:cTn>
                              </p:par>
                            </p:childTnLst>
                          </p:cTn>
                        </p:par>
                        <p:par>
                          <p:cTn id="28" fill="hold">
                            <p:stCondLst>
                              <p:cond delay="1500"/>
                            </p:stCondLst>
                            <p:childTnLst>
                              <p:par>
                                <p:cTn id="29" presetID="5" presetClass="entr" presetSubtype="10" fill="hold" nodeType="after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checkerboard(across)">
                                      <p:cBhvr>
                                        <p:cTn id="3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428604"/>
            <a:ext cx="8572560" cy="6143668"/>
          </a:xfrm>
        </p:spPr>
        <p:txBody>
          <a:bodyPr>
            <a:normAutofit/>
          </a:bodyPr>
          <a:lstStyle/>
          <a:p>
            <a:pPr marL="66675"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3)تنبیه: در طول تاریخ یکی از وسایل مهم در کاهش خشونت تنبیه بوده است.</a:t>
            </a:r>
            <a:endPar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80920" cy="5161752"/>
          </a:xfrm>
        </p:spPr>
        <p:txBody>
          <a:bodyPr>
            <a:normAutofit/>
          </a:bodyPr>
          <a:lstStyle/>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ریشه خشونت عوامل زیستی،روانی و اجتماعی است.</a:t>
            </a:r>
          </a:p>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در نظریه های اولیه روان کاوی که از آن با عنوان «نظریه سایق یا فراران» صحبت می شود. </a:t>
            </a:r>
          </a:p>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خشونت و پرخاشگری خاستگاهی درونی دارد.</a:t>
            </a:r>
            <a:endParaRPr lang="en-US" dirty="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par>
                                <p:cTn id="15" presetID="5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Scale>
                                      <p:cBhvr>
                                        <p:cTn id="17" dur="5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
                                            <p:txEl>
                                              <p:pRg st="2" end="2"/>
                                            </p:txEl>
                                          </p:spTgt>
                                        </p:tgtEl>
                                        <p:attrNameLst>
                                          <p:attrName>ppt_x</p:attrName>
                                          <p:attrName>ppt_y</p:attrName>
                                        </p:attrNameLst>
                                      </p:cBhvr>
                                    </p:animMotion>
                                    <p:animEffect transition="in" filter="fade">
                                      <p:cBhvr>
                                        <p:cTn id="19" dur="500"/>
                                        <p:tgtEl>
                                          <p:spTgt spid="3">
                                            <p:txEl>
                                              <p:pRg st="2" end="2"/>
                                            </p:txEl>
                                          </p:spTgt>
                                        </p:tgtEl>
                                      </p:cBhvr>
                                    </p:animEffect>
                                  </p:childTnLst>
                                </p:cTn>
                              </p:par>
                            </p:childTnLst>
                          </p:cTn>
                        </p:par>
                        <p:par>
                          <p:cTn id="20" fill="hold">
                            <p:stCondLst>
                              <p:cond delay="500"/>
                            </p:stCondLst>
                            <p:childTnLst>
                              <p:par>
                                <p:cTn id="21" presetID="5" presetClass="entr" presetSubtype="10" fill="hold" nodeType="after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checkerboard(across)">
                                      <p:cBhvr>
                                        <p:cTn id="23" dur="500"/>
                                        <p:tgtEl>
                                          <p:spTgt spid="3">
                                            <p:txEl>
                                              <p:pRg st="0" end="0"/>
                                            </p:txEl>
                                          </p:spTgt>
                                        </p:tgtEl>
                                      </p:cBhvr>
                                    </p:animEffect>
                                  </p:childTnLst>
                                </p:cTn>
                              </p:par>
                            </p:childTnLst>
                          </p:cTn>
                        </p:par>
                        <p:par>
                          <p:cTn id="24" fill="hold">
                            <p:stCondLst>
                              <p:cond delay="1000"/>
                            </p:stCondLst>
                            <p:childTnLst>
                              <p:par>
                                <p:cTn id="25" presetID="5" presetClass="entr" presetSubtype="10" fill="hold" nodeType="after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checkerboard(across)">
                                      <p:cBhvr>
                                        <p:cTn id="27" dur="500"/>
                                        <p:tgtEl>
                                          <p:spTgt spid="3">
                                            <p:txEl>
                                              <p:pRg st="1" end="1"/>
                                            </p:txEl>
                                          </p:spTgt>
                                        </p:tgtEl>
                                      </p:cBhvr>
                                    </p:animEffect>
                                  </p:childTnLst>
                                </p:cTn>
                              </p:par>
                            </p:childTnLst>
                          </p:cTn>
                        </p:par>
                        <p:par>
                          <p:cTn id="28" fill="hold">
                            <p:stCondLst>
                              <p:cond delay="1500"/>
                            </p:stCondLst>
                            <p:childTnLst>
                              <p:par>
                                <p:cTn id="29" presetID="5" presetClass="entr" presetSubtype="10" fill="hold" nodeType="after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checkerboard(across)">
                                      <p:cBhvr>
                                        <p:cTn id="3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348" y="500042"/>
            <a:ext cx="7778805" cy="5857916"/>
          </a:xfrm>
        </p:spPr>
        <p:txBody>
          <a:bodyPr>
            <a:norm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فروید به طور صریح ذکر می کند که انسان موجودی است متمدن و بهایی که برای این تمدن می پردازد،این است که نمی تواند به آن معنایی که گفتیم غریزی زندگی کند و باید در برابر خواسته ها و سایق های درونی اش راه هایی دیگر را در پیش بگیرد،به تاخیر بیندازدشان،تعدیلشان کند،یا حتی به ناخودآگاه واپس بزندشان،و شاید به شکلی مورد پذیرش جامعه ابرازشان کند.</a:t>
            </a:r>
            <a:endParaRPr lang="en-US" dirty="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340768"/>
            <a:ext cx="8501122" cy="5160066"/>
          </a:xfrm>
        </p:spPr>
        <p:txBody>
          <a:bodyPr>
            <a:normAutofit/>
          </a:bodyPr>
          <a:lstStyle/>
          <a:p>
            <a:pPr marL="6350" indent="7938" algn="just" rtl="1">
              <a:lnSpc>
                <a:spcPct val="150000"/>
              </a:lnSpc>
              <a:buNone/>
            </a:pPr>
            <a:r>
              <a:rPr lang="fa-IR" dirty="0" smtClean="0">
                <a:ln w="18415" cmpd="sng">
                  <a:solidFill>
                    <a:srgbClr val="FFFF00"/>
                  </a:solidFill>
                  <a:prstDash val="solid"/>
                </a:ln>
                <a:solidFill>
                  <a:srgbClr val="FFFF00"/>
                </a:solidFill>
                <a:effectLst>
                  <a:glow rad="101600">
                    <a:srgbClr val="FF0000">
                      <a:alpha val="60000"/>
                    </a:srgbClr>
                  </a:glow>
                  <a:outerShdw blurRad="63500" dir="3600000" algn="tl" rotWithShape="0">
                    <a:srgbClr val="000000">
                      <a:alpha val="70000"/>
                    </a:srgbClr>
                  </a:outerShdw>
                </a:effectLst>
                <a:cs typeface="B Nazanin" pitchFamily="2" charset="-78"/>
              </a:rPr>
              <a:t>فروید، در نظریه روان کاوی سایق محور خود،دو فراران اصلی و بنیادترین را در انسان در نظر می گرفت: فراران جنسی و فراران پرخاشگری، که خود با دو فراران بنیادین زندگی یا اروس و فراران مرگ یا تاناتوس،مرتبط هستند.</a:t>
            </a:r>
            <a:endParaRPr lang="en-US" dirty="0">
              <a:ln w="18415" cmpd="sng">
                <a:solidFill>
                  <a:srgbClr val="FFFFFF"/>
                </a:solidFill>
                <a:prstDash val="solid"/>
              </a:ln>
              <a:solidFill>
                <a:srgbClr val="FFFFFF"/>
              </a:solidFill>
              <a:effectLst>
                <a:glow rad="101600">
                  <a:srgbClr val="FF0000">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052736"/>
            <a:ext cx="8429684" cy="5448098"/>
          </a:xfrm>
        </p:spPr>
        <p:txBody>
          <a:bodyPr>
            <a:no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00B050">
                      <a:alpha val="60000"/>
                    </a:srgbClr>
                  </a:glow>
                  <a:outerShdw blurRad="63500" dir="3600000" algn="tl" rotWithShape="0">
                    <a:srgbClr val="000000">
                      <a:alpha val="70000"/>
                    </a:srgbClr>
                  </a:outerShdw>
                </a:effectLst>
                <a:cs typeface="B Nazanin" pitchFamily="2" charset="-78"/>
              </a:rPr>
              <a:t>یکی از نظریه پردازان بعد از فروید در این زمینه، ملانی کلاین است که نظریه خود را با محوریت فراران پرخاشگری و مرگ ارائه داد.در نظریه رابطه با ابژه ملانی کلاین،نوزاد انسان از همان بدو تولد تحت تاثیر میل درونی و شدید خود به ویرانی و پرخاشگری است که به شکل فانتزی های نوزاد بروز می کند و نه در عمل.</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429684" cy="6143668"/>
          </a:xfrm>
        </p:spPr>
        <p:txBody>
          <a:bodyPr>
            <a:norm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rPr>
              <a:t>یکی از این نظریه ها سرخوردگی-پرخاشگری است.بر اساس این نظریه،انسان در زندگی به دنبال برآورده کردن خواسته های خود است:دنبال این که شغلی به دست بیاورد،درآمد و معاش مناسبی داشته باشد،ازدواج کند.اگر فرد در دست یابی به این خواسته های خود به مانعی بربخورد و دچار ناکامی و سرخوردگی شود،به دنبالش حس خشم و میل به پرخاشگری و خشونت نسبت به آن عامل بازدارنده ایجاد خواهد شد.</a:t>
            </a:r>
            <a:endParaRPr lang="en-US" dirty="0">
              <a:ln w="18415" cmpd="sng">
                <a:solidFill>
                  <a:srgbClr val="FFFFFF"/>
                </a:solidFill>
                <a:prstDash val="solid"/>
              </a:ln>
              <a:solidFill>
                <a:srgbClr val="FFFFFF"/>
              </a:solidFill>
              <a:effectLst>
                <a:glow rad="101600">
                  <a:srgbClr val="1E33F6">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357166"/>
            <a:ext cx="8429684" cy="6143668"/>
          </a:xfrm>
        </p:spPr>
        <p:txBody>
          <a:bodyPr>
            <a:normAutofit/>
          </a:bodyPr>
          <a:lstStyle/>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rPr>
              <a:t>در پیش گرفتن این راه ها به جای خشونت و پرخاشگری مستلزم آن است که اولا فرد مهارت و توانایی و امکانات لازم برای مهار خشم خود و جابه جا کردن آن به روندی مسالمت آمیز و قانونی را داشته باشد.</a:t>
            </a:r>
          </a:p>
          <a:p>
            <a:pPr marL="6350" indent="7938" algn="just" rtl="1">
              <a:lnSpc>
                <a:spcPct val="150000"/>
              </a:lnSpc>
              <a:buNone/>
            </a:pPr>
            <a:r>
              <a:rPr lang="fa-IR" dirty="0" smtClean="0">
                <a:ln w="18415" cmpd="sng">
                  <a:solidFill>
                    <a:srgbClr val="FFFFFF"/>
                  </a:solidFill>
                  <a:prstDash val="solid"/>
                </a:ln>
                <a:solidFill>
                  <a:srgbClr val="FFFFFF"/>
                </a:solidFill>
                <a:effectLst>
                  <a:glow rad="101600">
                    <a:srgbClr val="FF33CC">
                      <a:alpha val="60000"/>
                    </a:srgbClr>
                  </a:glow>
                  <a:outerShdw blurRad="63500" dir="3600000" algn="tl" rotWithShape="0">
                    <a:srgbClr val="000000">
                      <a:alpha val="70000"/>
                    </a:srgbClr>
                  </a:outerShdw>
                </a:effectLst>
                <a:cs typeface="B Nazanin" pitchFamily="2" charset="-78"/>
              </a:rPr>
              <a:t>در واقع،شاید بتوان گفت این خواسته مشروطه برای تاسیس عدالت خانه یکی از مهم ترین تلاش ها برای کاهش خشونت و ایجاد راه های قانونی قابل اتکا برای حل تعارضات بین افراد و گروه ها بوده است.</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childTnLst>
                          </p:cTn>
                        </p:par>
                        <p:par>
                          <p:cTn id="15" fill="hold">
                            <p:stCondLst>
                              <p:cond delay="500"/>
                            </p:stCondLst>
                            <p:childTnLst>
                              <p:par>
                                <p:cTn id="16" presetID="5" presetClass="entr" presetSubtype="10"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heckerboard(across)">
                                      <p:cBhvr>
                                        <p:cTn id="18" dur="500"/>
                                        <p:tgtEl>
                                          <p:spTgt spid="3">
                                            <p:txEl>
                                              <p:pRg st="0" end="0"/>
                                            </p:txEl>
                                          </p:spTgt>
                                        </p:tgtEl>
                                      </p:cBhvr>
                                    </p:animEffect>
                                  </p:childTnLst>
                                </p:cTn>
                              </p:par>
                            </p:childTnLst>
                          </p:cTn>
                        </p:par>
                        <p:par>
                          <p:cTn id="19" fill="hold">
                            <p:stCondLst>
                              <p:cond delay="1000"/>
                            </p:stCondLst>
                            <p:childTnLst>
                              <p:par>
                                <p:cTn id="20" presetID="5" presetClass="entr" presetSubtype="1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heckerboard(across)">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196752"/>
            <a:ext cx="8572560" cy="4589702"/>
          </a:xfrm>
        </p:spPr>
        <p:txBody>
          <a:bodyPr>
            <a:normAutofit/>
          </a:bodyPr>
          <a:lstStyle/>
          <a:p>
            <a:pPr marL="66675"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موضوع دیگر که بیشتر جنبه فردی تربیتی دارد،میزان تحمل ناکامی است چرا بعضی ها با کوچک ترین مانعی خشم و خشونت زیادی از خود بروز می دهند و برخی حتی با سرخوردگی های بزرگ تر همچنان دست به خشونت نمی زنند.</a:t>
            </a:r>
            <a:endPar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1071546"/>
            <a:ext cx="8001025" cy="5286412"/>
          </a:xfrm>
        </p:spPr>
        <p:txBody>
          <a:bodyPr>
            <a:normAutofit/>
          </a:bodyPr>
          <a:lstStyle/>
          <a:p>
            <a:pPr marL="66675" indent="7938" algn="just" rtl="1">
              <a:lnSpc>
                <a:spcPct val="150000"/>
              </a:lnSpc>
              <a:buNone/>
            </a:pPr>
            <a:r>
              <a:rPr lang="fa-IR" dirty="0" smtClean="0">
                <a:ln w="18415" cmpd="sng">
                  <a:solidFill>
                    <a:srgbClr val="FFFFFF"/>
                  </a:solidFill>
                  <a:prstDash val="solid"/>
                </a:ln>
                <a:solidFill>
                  <a:srgbClr val="FFFFFF"/>
                </a:solidFill>
                <a:effectLst>
                  <a:glow rad="101600">
                    <a:srgbClr val="FF0000">
                      <a:alpha val="60000"/>
                    </a:srgbClr>
                  </a:glow>
                  <a:outerShdw blurRad="63500" dir="3600000" algn="tl" rotWithShape="0">
                    <a:srgbClr val="000000">
                      <a:alpha val="70000"/>
                    </a:srgbClr>
                  </a:outerShdw>
                </a:effectLst>
                <a:cs typeface="B Nazanin" pitchFamily="2" charset="-78"/>
              </a:rPr>
              <a:t>نظریه دیگری که به کار شناخت خشونت و پرخاشگری می آید، نظریه یادگیری اجتماعی است بخش زیادی از نحوه رفتار ما و مواجهه ای که با شرایط مختلف داریم،تحت تاثیر یادگیری ما از اطراف است.</a:t>
            </a:r>
            <a:endParaRPr lang="en-US" dirty="0">
              <a:ln w="18415" cmpd="sng">
                <a:solidFill>
                  <a:srgbClr val="FFFFFF"/>
                </a:solidFill>
                <a:prstDash val="solid"/>
              </a:ln>
              <a:solidFill>
                <a:srgbClr val="FFFFFF"/>
              </a:solidFill>
              <a:effectLst>
                <a:glow rad="101600">
                  <a:srgbClr val="FF0000">
                    <a:alpha val="60000"/>
                  </a:srgbClr>
                </a:glow>
                <a:outerShdw blurRad="63500" dir="3600000" algn="tl" rotWithShape="0">
                  <a:srgbClr val="000000">
                    <a:alpha val="70000"/>
                  </a:srgbClr>
                </a:outerShdw>
              </a:effectLst>
              <a:cs typeface="B Nazanin" pitchFamily="2" charset="-78"/>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childTnLst>
                          </p:cTn>
                        </p:par>
                        <p:par>
                          <p:cTn id="10" fill="hold">
                            <p:stCondLst>
                              <p:cond delay="500"/>
                            </p:stCondLst>
                            <p:childTnLst>
                              <p:par>
                                <p:cTn id="11" presetID="5" presetClass="entr" presetSubtype="10" fill="hold"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heckerboard(across)">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196752"/>
            <a:ext cx="8572560" cy="4589702"/>
          </a:xfrm>
        </p:spPr>
        <p:txBody>
          <a:bodyPr>
            <a:normAutofit/>
          </a:bodyPr>
          <a:lstStyle/>
          <a:p>
            <a:pPr marL="66675"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شعار «اگر خواسته ات برآورده نشد، خشونت کن،آن قدر خشونت کن تا طرف مقابل حرفت را بپذیرد.» خشونت جواب می دهد.</a:t>
            </a:r>
          </a:p>
          <a:p>
            <a:pPr marL="66675" indent="7938" algn="just" rtl="1">
              <a:lnSpc>
                <a:spcPct val="150000"/>
              </a:lnSpc>
              <a:buNone/>
            </a:pPr>
            <a:r>
              <a:rPr lang="fa-IR" dirty="0" smtClean="0">
                <a:ln w="18415" cmpd="sng">
                  <a:solidFill>
                    <a:srgbClr val="FFFF00"/>
                  </a:solidFill>
                  <a:prstDash val="solid"/>
                </a:ln>
                <a:solidFill>
                  <a:srgbClr val="FFFF00"/>
                </a:solidFill>
                <a:effectLst>
                  <a:glow rad="101600">
                    <a:srgbClr val="CC00FF">
                      <a:alpha val="60000"/>
                    </a:srgbClr>
                  </a:glow>
                  <a:outerShdw blurRad="63500" dir="3600000" algn="tl" rotWithShape="0">
                    <a:srgbClr val="000000">
                      <a:alpha val="70000"/>
                    </a:srgbClr>
                  </a:outerShdw>
                </a:effectLst>
                <a:cs typeface="B Nazanin" pitchFamily="2" charset="-78"/>
              </a:rPr>
              <a:t>در کوتاه ترین زمان باید خواسته ام برآورده شود.</a:t>
            </a:r>
            <a:endParaRPr lang="fa-IR" dirty="0" smtClean="0">
              <a:ln w="18415" cmpd="sng">
                <a:solidFill>
                  <a:srgbClr val="FFFFFF"/>
                </a:solidFill>
                <a:prstDash val="solid"/>
              </a:ln>
              <a:solidFill>
                <a:srgbClr val="FFFFFF"/>
              </a:solidFill>
              <a:effectLst>
                <a:glow rad="101600">
                  <a:srgbClr val="CC00FF">
                    <a:alpha val="60000"/>
                  </a:srgbClr>
                </a:glow>
                <a:outerShdw blurRad="63500" dir="3600000" algn="tl" rotWithShape="0">
                  <a:srgbClr val="000000">
                    <a:alpha val="70000"/>
                  </a:srgbClr>
                </a:outerShdw>
              </a:effectLst>
              <a:cs typeface="B Nazanin" pitchFamily="2" charset="-78"/>
            </a:endParaRPr>
          </a:p>
        </p:txBody>
      </p:sp>
    </p:spTree>
    <p:extLst>
      <p:ext uri="{BB962C8B-B14F-4D97-AF65-F5344CB8AC3E}">
        <p14:creationId xmlns:p14="http://schemas.microsoft.com/office/powerpoint/2010/main" val="1908624727"/>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5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xEl>
                                              <p:pRg st="0" end="0"/>
                                            </p:txEl>
                                          </p:spTgt>
                                        </p:tgtEl>
                                        <p:attrNameLst>
                                          <p:attrName>ppt_x</p:attrName>
                                          <p:attrName>ppt_y</p:attrName>
                                        </p:attrNameLst>
                                      </p:cBhvr>
                                    </p:animMotion>
                                    <p:animEffect transition="in" filter="fade">
                                      <p:cBhvr>
                                        <p:cTn id="9" dur="500"/>
                                        <p:tgtEl>
                                          <p:spTgt spid="3">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Scale>
                                      <p:cBhvr>
                                        <p:cTn id="12" dur="5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
                                            <p:txEl>
                                              <p:pRg st="1" end="1"/>
                                            </p:txEl>
                                          </p:spTgt>
                                        </p:tgtEl>
                                        <p:attrNameLst>
                                          <p:attrName>ppt_x</p:attrName>
                                          <p:attrName>ppt_y</p:attrName>
                                        </p:attrNameLst>
                                      </p:cBhvr>
                                    </p:animMotion>
                                    <p:animEffect transition="in" filter="fade">
                                      <p:cBhvr>
                                        <p:cTn id="14" dur="500"/>
                                        <p:tgtEl>
                                          <p:spTgt spid="3">
                                            <p:txEl>
                                              <p:pRg st="1" end="1"/>
                                            </p:txEl>
                                          </p:spTgt>
                                        </p:tgtEl>
                                      </p:cBhvr>
                                    </p:animEffect>
                                  </p:childTnLst>
                                </p:cTn>
                              </p:par>
                            </p:childTnLst>
                          </p:cTn>
                        </p:par>
                        <p:par>
                          <p:cTn id="15" fill="hold">
                            <p:stCondLst>
                              <p:cond delay="500"/>
                            </p:stCondLst>
                            <p:childTnLst>
                              <p:par>
                                <p:cTn id="16" presetID="5" presetClass="entr" presetSubtype="10"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heckerboard(across)">
                                      <p:cBhvr>
                                        <p:cTn id="18" dur="500"/>
                                        <p:tgtEl>
                                          <p:spTgt spid="3">
                                            <p:txEl>
                                              <p:pRg st="0" end="0"/>
                                            </p:txEl>
                                          </p:spTgt>
                                        </p:tgtEl>
                                      </p:cBhvr>
                                    </p:animEffect>
                                  </p:childTnLst>
                                </p:cTn>
                              </p:par>
                            </p:childTnLst>
                          </p:cTn>
                        </p:par>
                        <p:par>
                          <p:cTn id="19" fill="hold">
                            <p:stCondLst>
                              <p:cond delay="1000"/>
                            </p:stCondLst>
                            <p:childTnLst>
                              <p:par>
                                <p:cTn id="20" presetID="5" presetClass="entr" presetSubtype="10" fill="hold" nodeType="after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heckerboard(across)">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653985155"/>
      </p:ext>
    </p:extLst>
  </p:cSld>
  <p:clrMapOvr>
    <a:masterClrMapping/>
  </p:clrMapOvr>
  <p:transition spd="slow">
    <p:random/>
  </p:transition>
  <p:timing>
    <p:tnLst>
      <p:par>
        <p:cTn id="1" dur="indefinite" restart="never" nodeType="tmRoot"/>
      </p:par>
    </p:tnLst>
  </p:timing>
</p:sld>
</file>

<file path=ppt/theme/theme1.xml><?xml version="1.0" encoding="utf-8"?>
<a:theme xmlns:a="http://schemas.openxmlformats.org/drawingml/2006/main" name="292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2928</Template>
  <TotalTime>2316</TotalTime>
  <Words>904</Words>
  <Application>Microsoft Office PowerPoint</Application>
  <PresentationFormat>On-screen Show (4:3)</PresentationFormat>
  <Paragraphs>42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 Nazanin</vt:lpstr>
      <vt:lpstr>Calibri</vt:lpstr>
      <vt:lpstr>IranNastaliq</vt:lpstr>
      <vt:lpstr>2928</vt:lpstr>
      <vt:lpstr>PowerPoint Presentation</vt:lpstr>
      <vt:lpstr>به نام آنکه جان را فطرت آموخت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Roli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Roli</dc:creator>
  <cp:lastModifiedBy>DadeFam-43262657</cp:lastModifiedBy>
  <cp:revision>297</cp:revision>
  <dcterms:created xsi:type="dcterms:W3CDTF">2013-10-22T05:00:48Z</dcterms:created>
  <dcterms:modified xsi:type="dcterms:W3CDTF">2023-07-31T01:09:33Z</dcterms:modified>
</cp:coreProperties>
</file>