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99152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4126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59658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56638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8645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4086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26839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46960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52830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46912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0376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06254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6403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9737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75005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99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8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6337-3117-402C-BBE7-117541CF748E}" type="datetimeFigureOut">
              <a:rPr lang="fa-IR" smtClean="0"/>
              <a:t>1444/06/03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CE7341D-11B0-482B-975B-B17D58FE6EBD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51068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3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24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21364087">
            <a:off x="2545413" y="2320864"/>
            <a:ext cx="5973885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مقایسه ی کسرها</a:t>
            </a:r>
            <a:endParaRPr lang="fa-IR" sz="8000" dirty="0">
              <a:cs typeface="B Titr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0543" y="3431220"/>
            <a:ext cx="225782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یادآوری</a:t>
            </a:r>
            <a:endParaRPr lang="fa-IR" sz="4800" dirty="0">
              <a:cs typeface="B Titr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54137" y="4518797"/>
            <a:ext cx="3184337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مطالب جدید</a:t>
            </a:r>
            <a:endParaRPr lang="fa-IR" sz="4800" dirty="0">
              <a:cs typeface="B Titr" panose="000007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6490" y="4092461"/>
            <a:ext cx="96591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+</a:t>
            </a:r>
            <a:endParaRPr lang="fa-IR" sz="4800" dirty="0">
              <a:cs typeface="B Titr" panose="000007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73302" y="5007260"/>
            <a:ext cx="96591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+</a:t>
            </a:r>
            <a:endParaRPr lang="fa-IR" sz="4800" dirty="0">
              <a:cs typeface="B Titr" panose="000007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7290" y="5349794"/>
            <a:ext cx="265896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anose="00000700000000000000" pitchFamily="2" charset="-78"/>
              </a:rPr>
              <a:t>جمع بندی</a:t>
            </a:r>
            <a:endParaRPr lang="fa-IR" sz="4800" dirty="0">
              <a:cs typeface="B Titr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218364" y="4507959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497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95">
        <p14:doors dir="vert"/>
      </p:transition>
    </mc:Choice>
    <mc:Fallback xmlns="">
      <p:transition spd="slow" advTm="50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33364" y="833204"/>
            <a:ext cx="720534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حالت اول: کسرهایی که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مخرج </a:t>
            </a:r>
            <a:r>
              <a:rPr lang="fa-IR" sz="2800" dirty="0" smtClean="0">
                <a:cs typeface="B Koodak" panose="00000700000000000000" pitchFamily="2" charset="-78"/>
              </a:rPr>
              <a:t>آن ها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شبیه به هم </a:t>
            </a:r>
            <a:r>
              <a:rPr lang="fa-IR" sz="2800" dirty="0" smtClean="0">
                <a:cs typeface="B Koodak" panose="00000700000000000000" pitchFamily="2" charset="-78"/>
              </a:rPr>
              <a:t>است.</a:t>
            </a:r>
            <a:endParaRPr lang="fa-IR" sz="2400" dirty="0">
              <a:cs typeface="B Koodak" panose="00000700000000000000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7256038" y="1811211"/>
            <a:ext cx="2160000" cy="1082006"/>
            <a:chOff x="2431484" y="1701739"/>
            <a:chExt cx="2160000" cy="1082006"/>
          </a:xfrm>
        </p:grpSpPr>
        <p:sp>
          <p:nvSpPr>
            <p:cNvPr id="7" name="Rectangle 6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8" name="Rectangle 7"/>
            <p:cNvSpPr/>
            <p:nvPr/>
          </p:nvSpPr>
          <p:spPr>
            <a:xfrm>
              <a:off x="2431484" y="1703354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727157" y="1703264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947737" y="1811211"/>
            <a:ext cx="2160000" cy="1082006"/>
            <a:chOff x="2431484" y="1701739"/>
            <a:chExt cx="2160000" cy="1082006"/>
          </a:xfrm>
        </p:grpSpPr>
        <p:sp>
          <p:nvSpPr>
            <p:cNvPr id="13" name="Rectangle 12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431484" y="1703354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727157" y="1703264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595737" y="2992204"/>
                <a:ext cx="844359" cy="10102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5737" y="2992204"/>
                <a:ext cx="844359" cy="101027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7860117" y="2992204"/>
                <a:ext cx="844359" cy="10102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8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0117" y="2992204"/>
                <a:ext cx="844359" cy="101027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963506" y="1201611"/>
                <a:ext cx="2056891" cy="264687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a-IR" sz="166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16600" dirty="0">
                  <a:solidFill>
                    <a:srgbClr val="0070C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3506" y="1201611"/>
                <a:ext cx="2056891" cy="264687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le 2"/>
          <p:cNvSpPr/>
          <p:nvPr/>
        </p:nvSpPr>
        <p:spPr>
          <a:xfrm>
            <a:off x="1333500" y="4445000"/>
            <a:ext cx="10605213" cy="1892300"/>
          </a:xfrm>
          <a:prstGeom prst="roundRect">
            <a:avLst/>
          </a:prstGeom>
          <a:solidFill>
            <a:srgbClr val="FFC00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TextBox 20"/>
          <p:cNvSpPr txBox="1"/>
          <p:nvPr/>
        </p:nvSpPr>
        <p:spPr>
          <a:xfrm>
            <a:off x="1955800" y="5231945"/>
            <a:ext cx="961897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 smtClean="0">
                <a:cs typeface="B Koodak" panose="00000700000000000000" pitchFamily="2" charset="-78"/>
              </a:rPr>
              <a:t>اگر مخرج دو کسر یکسان (مثل هم) باشد، کسری بزرگتر است که صورت آن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بزرگتر</a:t>
            </a:r>
            <a:r>
              <a:rPr lang="fa-IR" sz="2800" dirty="0" smtClean="0">
                <a:cs typeface="B Koodak" panose="00000700000000000000" pitchFamily="2" charset="-78"/>
              </a:rPr>
              <a:t> باشد.</a:t>
            </a:r>
            <a:endParaRPr lang="fa-IR" sz="2400" dirty="0"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775378" y="3129039"/>
                <a:ext cx="817293" cy="83099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a-IR" sz="4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4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5378" y="3129039"/>
                <a:ext cx="817293" cy="830997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429786" y="4524059"/>
            <a:ext cx="360581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4000" dirty="0" smtClean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نکته طلایی </a:t>
            </a:r>
            <a:r>
              <a:rPr lang="fa-IR" sz="4000" dirty="0" smtClean="0">
                <a:solidFill>
                  <a:srgbClr val="00B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3</a:t>
            </a:r>
            <a:endParaRPr lang="fa-IR" sz="3600" dirty="0">
              <a:solidFill>
                <a:srgbClr val="00B05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4835"/>
            <a:ext cx="2895907" cy="314299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8874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6963">
        <p15:prstTrans prst="curtains"/>
      </p:transition>
    </mc:Choice>
    <mc:Fallback xmlns="">
      <p:transition spd="slow" advTm="369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-0.03724 0.04005 C -0.04492 0.04908 -0.05651 0.05394 -0.06875 0.05394 C -0.08256 0.05394 -0.09375 0.04908 -0.10144 0.04005 L -0.13854 -3.7037E-6 " pathEditMode="relative" rAng="0" ptsTypes="AAAAA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3.7037E-6 L 0.0345 0.04005 C 0.04166 0.04908 0.05247 0.05394 0.0638 0.05394 C 0.07669 0.05394 0.08711 0.04908 0.09427 0.04005 L 0.12903 -3.7037E-6 " pathEditMode="relative" rAng="0" ptsTypes="AAA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4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8" grpId="1"/>
      <p:bldP spid="19" grpId="0"/>
      <p:bldP spid="19" grpId="1"/>
      <p:bldP spid="20" grpId="0"/>
      <p:bldP spid="20" grpId="1"/>
      <p:bldP spid="3" grpId="0" animBg="1"/>
      <p:bldP spid="21" grpId="0"/>
      <p:bldP spid="22" grpId="0"/>
      <p:bldP spid="22" grpId="1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33364" y="833204"/>
            <a:ext cx="720534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حالت دوّم: کسرهایی که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صورت </a:t>
            </a:r>
            <a:r>
              <a:rPr lang="fa-IR" sz="2800" dirty="0" smtClean="0">
                <a:cs typeface="B Koodak" panose="00000700000000000000" pitchFamily="2" charset="-78"/>
              </a:rPr>
              <a:t>آن ها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شبیه به هم </a:t>
            </a:r>
            <a:r>
              <a:rPr lang="fa-IR" sz="2800" dirty="0" smtClean="0">
                <a:cs typeface="B Koodak" panose="00000700000000000000" pitchFamily="2" charset="-78"/>
              </a:rPr>
              <a:t>است.</a:t>
            </a:r>
            <a:endParaRPr lang="fa-IR" sz="2400" dirty="0">
              <a:cs typeface="B Koodak" panose="00000700000000000000" pitchFamily="2" charset="-78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489399" y="1555981"/>
            <a:ext cx="2827372" cy="1080000"/>
            <a:chOff x="4902399" y="1555981"/>
            <a:chExt cx="2827372" cy="1080000"/>
          </a:xfrm>
        </p:grpSpPr>
        <p:grpSp>
          <p:nvGrpSpPr>
            <p:cNvPr id="24" name="Group 23"/>
            <p:cNvGrpSpPr/>
            <p:nvPr/>
          </p:nvGrpSpPr>
          <p:grpSpPr>
            <a:xfrm>
              <a:off x="5569771" y="1555981"/>
              <a:ext cx="2160000" cy="1080000"/>
              <a:chOff x="5569771" y="1555981"/>
              <a:chExt cx="2160000" cy="108000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5569771" y="1555981"/>
                <a:ext cx="1080000" cy="1080000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5569771" y="1555981"/>
                <a:ext cx="2160000" cy="1080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fa-IR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4902399" y="1666985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02399" y="1666985"/>
                  <a:ext cx="525929" cy="857992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l="-29885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Group 26"/>
          <p:cNvGrpSpPr/>
          <p:nvPr/>
        </p:nvGrpSpPr>
        <p:grpSpPr>
          <a:xfrm>
            <a:off x="3154544" y="2797348"/>
            <a:ext cx="2685275" cy="1080481"/>
            <a:chOff x="5567544" y="2835448"/>
            <a:chExt cx="2685275" cy="108048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7726890" y="2952378"/>
                  <a:ext cx="525929" cy="9615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20" name="TextBox 1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6890" y="2952378"/>
                  <a:ext cx="525929" cy="961545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l="-38372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5" name="Group 24"/>
            <p:cNvGrpSpPr/>
            <p:nvPr/>
          </p:nvGrpSpPr>
          <p:grpSpPr>
            <a:xfrm>
              <a:off x="5567544" y="2835448"/>
              <a:ext cx="2160000" cy="1080481"/>
              <a:chOff x="5567544" y="2835448"/>
              <a:chExt cx="2160000" cy="1080481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5567544" y="2835929"/>
                <a:ext cx="432000" cy="1080000"/>
              </a:xfrm>
              <a:prstGeom prst="rect">
                <a:avLst/>
              </a:prstGeom>
              <a:solidFill>
                <a:srgbClr val="0070C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5567544" y="2835538"/>
                <a:ext cx="2160000" cy="10800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fa-IR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5999544" y="2836304"/>
                <a:ext cx="432000" cy="1077619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6429743" y="2835766"/>
                <a:ext cx="432000" cy="10800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863217" y="2835448"/>
                <a:ext cx="432000" cy="108000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630443" y="3044826"/>
                <a:ext cx="817293" cy="83099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a-IR" sz="4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4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0443" y="3044826"/>
                <a:ext cx="817293" cy="83099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Group 33"/>
          <p:cNvGrpSpPr/>
          <p:nvPr/>
        </p:nvGrpSpPr>
        <p:grpSpPr>
          <a:xfrm>
            <a:off x="0" y="3960036"/>
            <a:ext cx="12035597" cy="2907798"/>
            <a:chOff x="0" y="3960036"/>
            <a:chExt cx="12035597" cy="2907798"/>
          </a:xfrm>
        </p:grpSpPr>
        <p:sp>
          <p:nvSpPr>
            <p:cNvPr id="30" name="Rounded Rectangle 29"/>
            <p:cNvSpPr/>
            <p:nvPr/>
          </p:nvSpPr>
          <p:spPr>
            <a:xfrm>
              <a:off x="1333500" y="4445000"/>
              <a:ext cx="10605213" cy="1892300"/>
            </a:xfrm>
            <a:prstGeom prst="roundRect">
              <a:avLst/>
            </a:prstGeom>
            <a:solidFill>
              <a:srgbClr val="FFC000">
                <a:alpha val="46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955800" y="5231945"/>
              <a:ext cx="9618973" cy="95410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sz="2800" dirty="0" smtClean="0">
                  <a:cs typeface="B Koodak" panose="00000700000000000000" pitchFamily="2" charset="-78"/>
                </a:rPr>
                <a:t>اگر صورت دو کسر یکسان (مثل هم) باشد، کسری بزرگتر است که </a:t>
              </a:r>
              <a:r>
                <a:rPr lang="fa-IR" sz="2800" dirty="0" smtClean="0">
                  <a:solidFill>
                    <a:srgbClr val="FF0000"/>
                  </a:solidFill>
                  <a:cs typeface="B Koodak" panose="00000700000000000000" pitchFamily="2" charset="-78"/>
                </a:rPr>
                <a:t>مخرج</a:t>
              </a:r>
              <a:r>
                <a:rPr lang="fa-IR" sz="2800" dirty="0" smtClean="0">
                  <a:cs typeface="B Koodak" panose="00000700000000000000" pitchFamily="2" charset="-78"/>
                </a:rPr>
                <a:t> آن </a:t>
              </a:r>
              <a:r>
                <a:rPr lang="fa-IR" sz="2800" dirty="0" smtClean="0">
                  <a:solidFill>
                    <a:srgbClr val="FF0000"/>
                  </a:solidFill>
                  <a:cs typeface="B Koodak" panose="00000700000000000000" pitchFamily="2" charset="-78"/>
                </a:rPr>
                <a:t>کوچک تر </a:t>
              </a:r>
              <a:r>
                <a:rPr lang="fa-IR" sz="2800" dirty="0" smtClean="0">
                  <a:cs typeface="B Koodak" panose="00000700000000000000" pitchFamily="2" charset="-78"/>
                </a:rPr>
                <a:t>باشد.</a:t>
              </a:r>
              <a:endParaRPr lang="fa-IR" sz="2400" dirty="0">
                <a:cs typeface="B Koodak" panose="00000700000000000000" pitchFamily="2" charset="-78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8429786" y="4524059"/>
              <a:ext cx="3605811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4000" dirty="0" smtClean="0">
                  <a:solidFill>
                    <a:srgbClr val="FFC000"/>
                  </a:solidFill>
                  <a:effectLst>
                    <a:glow rad="228600">
                      <a:schemeClr val="accent1">
                        <a:satMod val="1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نکته طلایی </a:t>
              </a:r>
              <a:r>
                <a:rPr lang="fa-IR" sz="4000" dirty="0" smtClean="0">
                  <a:solidFill>
                    <a:srgbClr val="00B050"/>
                  </a:solidFill>
                  <a:effectLst>
                    <a:glow rad="228600">
                      <a:schemeClr val="accent1">
                        <a:satMod val="1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4</a:t>
              </a:r>
              <a:endParaRPr lang="fa-IR" sz="3600" dirty="0">
                <a:solidFill>
                  <a:srgbClr val="00B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960036"/>
              <a:ext cx="2679197" cy="2907798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4666217" y="2375086"/>
            <a:ext cx="3447997" cy="961545"/>
            <a:chOff x="2431160" y="1318610"/>
            <a:chExt cx="3447997" cy="96154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Box 42"/>
                <p:cNvSpPr txBox="1"/>
                <p:nvPr/>
              </p:nvSpPr>
              <p:spPr>
                <a:xfrm>
                  <a:off x="5353228" y="1370386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3" name="TextBox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53228" y="1370386"/>
                  <a:ext cx="525929" cy="857992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31395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4431697" y="1370386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431697" y="1370386"/>
                  <a:ext cx="525929" cy="857992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l="-31395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Box 44"/>
                <p:cNvSpPr txBox="1"/>
                <p:nvPr/>
              </p:nvSpPr>
              <p:spPr>
                <a:xfrm>
                  <a:off x="3397602" y="1370386"/>
                  <a:ext cx="525929" cy="85799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5" name="TextBox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97602" y="1370386"/>
                  <a:ext cx="525929" cy="857992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l="-30233" b="-567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Box 45"/>
                <p:cNvSpPr txBox="1"/>
                <p:nvPr/>
              </p:nvSpPr>
              <p:spPr>
                <a:xfrm>
                  <a:off x="2431160" y="1318610"/>
                  <a:ext cx="525929" cy="9615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2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2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28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</a:t>
                  </a:r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46" name="TextBox 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1160" y="1318610"/>
                  <a:ext cx="525929" cy="961545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l="-36782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7" name="TextBox 46"/>
            <p:cNvSpPr txBox="1"/>
            <p:nvPr/>
          </p:nvSpPr>
          <p:spPr>
            <a:xfrm>
              <a:off x="4796268" y="1337717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13379" y="1337717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761113" y="1337717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529890" y="2247683"/>
            <a:ext cx="1786753" cy="1291790"/>
            <a:chOff x="2431160" y="1310569"/>
            <a:chExt cx="1786753" cy="129179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9" name="TextBox 58"/>
                <p:cNvSpPr txBox="1"/>
                <p:nvPr/>
              </p:nvSpPr>
              <p:spPr>
                <a:xfrm>
                  <a:off x="3426024" y="1310569"/>
                  <a:ext cx="791889" cy="113486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44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400" dirty="0" smtClean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4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3600" dirty="0" smtClean="0">
                      <a:cs typeface="B Koodak" panose="00000700000000000000" pitchFamily="2" charset="-78"/>
                    </a:rPr>
                    <a:t>  </a:t>
                  </a:r>
                  <a:endParaRPr lang="fa-IR" sz="36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59" name="TextBox 5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426024" y="1310569"/>
                  <a:ext cx="791889" cy="1134862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 l="-28462" b="-11290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2431160" y="1318610"/>
                  <a:ext cx="684093" cy="1283749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4400" i="1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400" dirty="0" smtClean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400" dirty="0"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4000" dirty="0"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3600" dirty="0" smtClean="0">
                      <a:cs typeface="B Koodak" panose="00000700000000000000" pitchFamily="2" charset="-78"/>
                    </a:rPr>
                    <a:t>  </a:t>
                  </a:r>
                  <a:endParaRPr lang="fa-IR" sz="36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31160" y="1318610"/>
                  <a:ext cx="684093" cy="1283749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l="-49107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2873057" y="1522101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&gt;</a:t>
              </a:r>
              <a:endParaRPr lang="fa-IR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578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9507">
        <p14:shred/>
      </p:transition>
    </mc:Choice>
    <mc:Fallback xmlns="">
      <p:transition spd="slow" advTm="495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44444E-6 L 0.15482 4.44444E-6 C 0.22409 4.44444E-6 0.30964 0.05 0.30964 0.09097 L 0.30964 0.18194 " pathEditMode="relative" rAng="0" ptsTypes="AAAA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82" y="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9" grpId="0"/>
      <p:bldP spid="2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6342" y="833204"/>
            <a:ext cx="96123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2800" dirty="0" smtClean="0">
                <a:cs typeface="B Koodak" panose="00000700000000000000" pitchFamily="2" charset="-78"/>
              </a:rPr>
              <a:t>حالت سوّم: کسرهایی که صورت و مخرج آن ها شبیه به هم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نیست</a:t>
            </a:r>
            <a:r>
              <a:rPr lang="fa-IR" sz="2800" dirty="0" smtClean="0">
                <a:cs typeface="B Koodak" panose="00000700000000000000" pitchFamily="2" charset="-78"/>
              </a:rPr>
              <a:t>.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8565" y="1356424"/>
            <a:ext cx="1132014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dirty="0" smtClean="0">
                <a:cs typeface="B Koodak" panose="00000700000000000000" pitchFamily="2" charset="-78"/>
              </a:rPr>
              <a:t>اگر یکی از کسرها بزرگتر از واحد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(ب.و) </a:t>
            </a:r>
            <a:r>
              <a:rPr lang="fa-IR" sz="2800" dirty="0" smtClean="0">
                <a:cs typeface="B Koodak" panose="00000700000000000000" pitchFamily="2" charset="-78"/>
              </a:rPr>
              <a:t>و دیگری واحد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(و) </a:t>
            </a:r>
            <a:r>
              <a:rPr lang="fa-IR" sz="2800" dirty="0" smtClean="0">
                <a:cs typeface="B Koodak" panose="00000700000000000000" pitchFamily="2" charset="-78"/>
              </a:rPr>
              <a:t>یا کوچکتر از واحد 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(ک.و) </a:t>
            </a:r>
            <a:r>
              <a:rPr lang="fa-IR" sz="2800" dirty="0" smtClean="0">
                <a:cs typeface="B Koodak" panose="00000700000000000000" pitchFamily="2" charset="-78"/>
              </a:rPr>
              <a:t>باشد، کسر </a:t>
            </a:r>
            <a:r>
              <a:rPr lang="fa-IR" sz="2800" dirty="0">
                <a:solidFill>
                  <a:srgbClr val="FF0000"/>
                </a:solidFill>
                <a:cs typeface="B Koodak" panose="00000700000000000000" pitchFamily="2" charset="-78"/>
              </a:rPr>
              <a:t>(ب.و)</a:t>
            </a:r>
            <a:r>
              <a:rPr lang="fa-IR" sz="2800" dirty="0" smtClean="0">
                <a:cs typeface="B Koodak" panose="00000700000000000000" pitchFamily="2" charset="-78"/>
              </a:rPr>
              <a:t> بزرگتر خواهد بود و به طور کلی: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44202" y="2602918"/>
            <a:ext cx="140779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ب.و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23768" y="2412426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544509" y="2412426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871342" y="2602918"/>
            <a:ext cx="140779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و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398482" y="2602918"/>
            <a:ext cx="1407797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ک.و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H="1">
            <a:off x="8048099" y="310581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6548347" y="310581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5048595" y="310581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799077" y="3784166"/>
                <a:ext cx="525929" cy="93833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 </a:t>
                </a:r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9077" y="3784166"/>
                <a:ext cx="525929" cy="938334"/>
              </a:xfrm>
              <a:prstGeom prst="rect">
                <a:avLst/>
              </a:prstGeom>
              <a:blipFill rotWithShape="0">
                <a:blip r:embed="rId3"/>
                <a:stretch>
                  <a:fillRect l="-36782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6911206" y="3816813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886" y="3816813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6312275" y="3804139"/>
                <a:ext cx="525929" cy="85119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5 </m:t>
                        </m:r>
                      </m:den>
                    </m:f>
                  </m:oMath>
                </a14:m>
                <a:r>
                  <a:rPr lang="fa-IR" sz="24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 </a:t>
                </a:r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275" y="3804139"/>
                <a:ext cx="525929" cy="851195"/>
              </a:xfrm>
              <a:prstGeom prst="rect">
                <a:avLst/>
              </a:prstGeom>
              <a:blipFill rotWithShape="0">
                <a:blip r:embed="rId4"/>
                <a:stretch>
                  <a:fillRect l="-37931" b="-571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7825473" y="3824112"/>
                <a:ext cx="525929" cy="85683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32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5 </m:t>
                        </m:r>
                      </m:den>
                    </m:f>
                  </m:oMath>
                </a14:m>
                <a:r>
                  <a:rPr lang="fa-IR" sz="24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 </a:t>
                </a:r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25473" y="3824112"/>
                <a:ext cx="525929" cy="856838"/>
              </a:xfrm>
              <a:prstGeom prst="rect">
                <a:avLst/>
              </a:prstGeom>
              <a:blipFill rotWithShape="0">
                <a:blip r:embed="rId5"/>
                <a:stretch>
                  <a:fillRect l="-39535" b="-567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>
            <a:off x="8316801" y="4655334"/>
            <a:ext cx="1244697" cy="576003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6548347" y="4638320"/>
            <a:ext cx="1" cy="593017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3588981" y="4577034"/>
            <a:ext cx="1247009" cy="514368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6" name="Group 55"/>
          <p:cNvGrpSpPr/>
          <p:nvPr/>
        </p:nvGrpSpPr>
        <p:grpSpPr>
          <a:xfrm>
            <a:off x="2212745" y="5311777"/>
            <a:ext cx="2160000" cy="1082006"/>
            <a:chOff x="2431484" y="1701739"/>
            <a:chExt cx="2160000" cy="1082006"/>
          </a:xfrm>
        </p:grpSpPr>
        <p:sp>
          <p:nvSpPr>
            <p:cNvPr id="57" name="Rectangle 56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2431484" y="1702741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293683" y="1703242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727157" y="1702240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198639" y="5309771"/>
            <a:ext cx="2160000" cy="1082006"/>
            <a:chOff x="2431484" y="1701739"/>
            <a:chExt cx="2160000" cy="1082006"/>
          </a:xfrm>
        </p:grpSpPr>
        <p:sp>
          <p:nvSpPr>
            <p:cNvPr id="63" name="Rectangle 62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2431484" y="1702967"/>
              <a:ext cx="2160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67" name="Rectangle 66"/>
            <p:cNvSpPr/>
            <p:nvPr/>
          </p:nvSpPr>
          <p:spPr>
            <a:xfrm>
              <a:off x="3727157" y="1702353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8483299" y="5307765"/>
            <a:ext cx="2160000" cy="1082006"/>
            <a:chOff x="2431484" y="1701739"/>
            <a:chExt cx="2160000" cy="1082006"/>
          </a:xfrm>
        </p:grpSpPr>
        <p:sp>
          <p:nvSpPr>
            <p:cNvPr id="69" name="Rectangle 68"/>
            <p:cNvSpPr/>
            <p:nvPr/>
          </p:nvSpPr>
          <p:spPr>
            <a:xfrm>
              <a:off x="2431484" y="1703745"/>
              <a:ext cx="432000" cy="1080000"/>
            </a:xfrm>
            <a:prstGeom prst="rect">
              <a:avLst/>
            </a:prstGeom>
            <a:solidFill>
              <a:srgbClr val="0070C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2431484" y="1702967"/>
              <a:ext cx="2160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2863484" y="1701739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293683" y="1703582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3727157" y="1702353"/>
              <a:ext cx="432000" cy="1080000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sp>
        <p:nvSpPr>
          <p:cNvPr id="74" name="Rectangle 73"/>
          <p:cNvSpPr/>
          <p:nvPr/>
        </p:nvSpPr>
        <p:spPr>
          <a:xfrm>
            <a:off x="10819392" y="5307765"/>
            <a:ext cx="432000" cy="10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75" name="TextBox 74"/>
          <p:cNvSpPr txBox="1"/>
          <p:nvPr/>
        </p:nvSpPr>
        <p:spPr>
          <a:xfrm>
            <a:off x="7479607" y="5492373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368527" y="5464435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062318" y="3053157"/>
            <a:ext cx="10876395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dirty="0" smtClean="0">
                <a:cs typeface="B Koodak" panose="00000700000000000000" pitchFamily="2" charset="-78"/>
              </a:rPr>
              <a:t>اگر </a:t>
            </a:r>
            <a:r>
              <a:rPr lang="fa-IR" sz="28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هر دو کسر </a:t>
            </a:r>
            <a:r>
              <a:rPr lang="fa-IR" sz="2800" dirty="0" smtClean="0">
                <a:cs typeface="B Koodak" panose="00000700000000000000" pitchFamily="2" charset="-78"/>
              </a:rPr>
              <a:t>بزرگ تر از واحد بودند </a:t>
            </a:r>
            <a:r>
              <a:rPr lang="fa-IR" sz="6000" dirty="0" smtClean="0">
                <a:solidFill>
                  <a:srgbClr val="FF0000"/>
                </a:solidFill>
                <a:cs typeface="B Koodak" panose="00000700000000000000" pitchFamily="2" charset="-78"/>
              </a:rPr>
              <a:t>یا</a:t>
            </a:r>
            <a:r>
              <a:rPr lang="fa-IR" sz="2800" dirty="0" smtClean="0">
                <a:cs typeface="B Koodak" panose="00000700000000000000" pitchFamily="2" charset="-78"/>
              </a:rPr>
              <a:t> </a:t>
            </a:r>
            <a:r>
              <a:rPr lang="fa-IR" sz="2800" dirty="0">
                <a:solidFill>
                  <a:srgbClr val="0070C0"/>
                </a:solidFill>
                <a:cs typeface="B Koodak" panose="00000700000000000000" pitchFamily="2" charset="-78"/>
              </a:rPr>
              <a:t>هر دو کسر </a:t>
            </a:r>
            <a:r>
              <a:rPr lang="fa-IR" sz="2800" dirty="0">
                <a:cs typeface="B Koodak" panose="00000700000000000000" pitchFamily="2" charset="-78"/>
              </a:rPr>
              <a:t>کوچک تر از </a:t>
            </a:r>
            <a:r>
              <a:rPr lang="fa-IR" sz="2800" dirty="0" smtClean="0">
                <a:cs typeface="B Koodak" panose="00000700000000000000" pitchFamily="2" charset="-78"/>
              </a:rPr>
              <a:t>واحد چی</a:t>
            </a:r>
            <a:r>
              <a:rPr lang="fa-IR" sz="28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؟</a:t>
            </a:r>
            <a:endParaRPr lang="fa-IR" sz="2800" dirty="0">
              <a:solidFill>
                <a:srgbClr val="FF0000"/>
              </a:solidFill>
              <a:cs typeface="B Koodak" panose="00000700000000000000" pitchFamily="2" charset="-78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fa-IR" sz="2400" dirty="0">
              <a:cs typeface="B Koodak" panose="00000700000000000000" pitchFamily="2" charset="-78"/>
            </a:endParaRPr>
          </a:p>
        </p:txBody>
      </p:sp>
      <p:grpSp>
        <p:nvGrpSpPr>
          <p:cNvPr id="80" name="Group 79"/>
          <p:cNvGrpSpPr/>
          <p:nvPr/>
        </p:nvGrpSpPr>
        <p:grpSpPr>
          <a:xfrm>
            <a:off x="5687055" y="3866414"/>
            <a:ext cx="1461243" cy="1050159"/>
            <a:chOff x="4799077" y="3797613"/>
            <a:chExt cx="1461243" cy="105015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1" name="TextBox 80"/>
                <p:cNvSpPr txBox="1"/>
                <p:nvPr/>
              </p:nvSpPr>
              <p:spPr>
                <a:xfrm>
                  <a:off x="4799077" y="3797613"/>
                  <a:ext cx="525929" cy="1050159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6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2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6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32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a14:m>
                  <a:r>
                    <a:rPr lang="fa-IR" sz="2800" dirty="0" smtClean="0">
                      <a:solidFill>
                        <a:srgbClr val="FF0000"/>
                      </a:solidFill>
                      <a:cs typeface="B Koodak" panose="00000700000000000000" pitchFamily="2" charset="-78"/>
                    </a:rPr>
                    <a:t>  </a:t>
                  </a:r>
                  <a:endParaRPr lang="fa-IR" sz="2800" dirty="0">
                    <a:solidFill>
                      <a:srgbClr val="FF0000"/>
                    </a:solidFill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81" name="TextBox 8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99077" y="3797613"/>
                  <a:ext cx="525929" cy="1050159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51163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2" name="TextBox 81"/>
                <p:cNvSpPr txBox="1"/>
                <p:nvPr/>
              </p:nvSpPr>
              <p:spPr>
                <a:xfrm>
                  <a:off x="5734391" y="3818712"/>
                  <a:ext cx="525929" cy="95417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fa-IR" sz="36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36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36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800" dirty="0" smtClean="0">
                      <a:solidFill>
                        <a:srgbClr val="FF0000"/>
                      </a:solidFill>
                      <a:cs typeface="B Koodak" panose="00000700000000000000" pitchFamily="2" charset="-78"/>
                    </a:rPr>
                    <a:t>  </a:t>
                  </a:r>
                  <a:endParaRPr lang="fa-IR" sz="2800" dirty="0">
                    <a:solidFill>
                      <a:srgbClr val="FF0000"/>
                    </a:solidFill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82" name="TextBox 8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34391" y="3818712"/>
                  <a:ext cx="525929" cy="954172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41379" b="-8333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3" name="TextBox 82"/>
            <p:cNvSpPr txBox="1"/>
            <p:nvPr/>
          </p:nvSpPr>
          <p:spPr>
            <a:xfrm>
              <a:off x="5048444" y="3924442"/>
              <a:ext cx="948911" cy="92333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indent="266700"/>
              <a:r>
                <a:rPr lang="fa-IR" sz="5400" b="1" dirty="0" smtClean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rPr>
                <a:t>؟</a:t>
              </a:r>
              <a:endParaRPr lang="fa-IR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151291" y="5400249"/>
            <a:ext cx="1032196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174625" algn="just"/>
            <a:r>
              <a:rPr lang="fa-IR" sz="2800" dirty="0">
                <a:cs typeface="B Koodak" panose="00000700000000000000" pitchFamily="2" charset="-78"/>
              </a:rPr>
              <a:t>برای اینکه </a:t>
            </a:r>
            <a:r>
              <a:rPr lang="fa-IR" sz="2800" dirty="0" smtClean="0">
                <a:cs typeface="B Koodak" panose="00000700000000000000" pitchFamily="2" charset="-78"/>
              </a:rPr>
              <a:t>بدونیم کدوم </a:t>
            </a:r>
            <a:r>
              <a:rPr lang="fa-IR" sz="2800" dirty="0">
                <a:cs typeface="B Koodak" panose="00000700000000000000" pitchFamily="2" charset="-78"/>
              </a:rPr>
              <a:t>یک از کسرهای بالا بزرگ </a:t>
            </a:r>
            <a:r>
              <a:rPr lang="fa-IR" sz="2800" dirty="0" smtClean="0">
                <a:cs typeface="B Koodak" panose="00000700000000000000" pitchFamily="2" charset="-78"/>
              </a:rPr>
              <a:t>تره باید </a:t>
            </a:r>
            <a:r>
              <a:rPr lang="fa-IR" sz="2800" dirty="0">
                <a:cs typeface="B Koodak" panose="00000700000000000000" pitchFamily="2" charset="-78"/>
              </a:rPr>
              <a:t>کسری مساوی با کسرهای بالا پیدا کنیم، به طوری که مخرج </a:t>
            </a:r>
            <a:r>
              <a:rPr lang="fa-IR" sz="2800" dirty="0" smtClean="0">
                <a:cs typeface="B Koodak" panose="00000700000000000000" pitchFamily="2" charset="-78"/>
              </a:rPr>
              <a:t>هر </a:t>
            </a:r>
            <a:r>
              <a:rPr lang="fa-IR" sz="2800" dirty="0">
                <a:cs typeface="B Koodak" panose="00000700000000000000" pitchFamily="2" charset="-78"/>
              </a:rPr>
              <a:t>دوی </a:t>
            </a:r>
            <a:r>
              <a:rPr lang="fa-IR" sz="2800" dirty="0" smtClean="0">
                <a:cs typeface="B Koodak" panose="00000700000000000000" pitchFamily="2" charset="-78"/>
              </a:rPr>
              <a:t>اونها </a:t>
            </a:r>
            <a:r>
              <a:rPr lang="fa-IR" sz="2800" dirty="0">
                <a:cs typeface="B Koodak" panose="00000700000000000000" pitchFamily="2" charset="-78"/>
              </a:rPr>
              <a:t>مثل هم </a:t>
            </a:r>
            <a:r>
              <a:rPr lang="fa-IR" sz="2800" dirty="0" smtClean="0">
                <a:cs typeface="B Koodak" panose="00000700000000000000" pitchFamily="2" charset="-78"/>
              </a:rPr>
              <a:t>باشه. </a:t>
            </a:r>
            <a:endParaRPr lang="fa-IR" sz="2800" dirty="0">
              <a:cs typeface="B Koodak" panose="00000700000000000000" pitchFamily="2" charset="-78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117308" y="4180425"/>
            <a:ext cx="71866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solidFill>
                  <a:srgbClr val="0070C0"/>
                </a:solidFill>
                <a:cs typeface="B Koodak" panose="00000700000000000000" pitchFamily="2" charset="-78"/>
              </a:rPr>
              <a:t>ک.و  </a:t>
            </a:r>
            <a:endParaRPr lang="fa-IR" sz="2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958335" y="4172624"/>
            <a:ext cx="71866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solidFill>
                  <a:srgbClr val="0070C0"/>
                </a:solidFill>
                <a:cs typeface="B Koodak" panose="00000700000000000000" pitchFamily="2" charset="-78"/>
              </a:rPr>
              <a:t>ک.و  </a:t>
            </a:r>
            <a:endParaRPr lang="fa-IR" sz="2400" dirty="0">
              <a:solidFill>
                <a:srgbClr val="0070C0"/>
              </a:solidFill>
              <a:cs typeface="B Koodak" panose="00000700000000000000" pitchFamily="2" charset="-7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6574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86608">
        <p15:prstTrans prst="origami" invX="1"/>
      </p:transition>
    </mc:Choice>
    <mc:Fallback xmlns="">
      <p:transition spd="slow" advTm="866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4" grpId="1"/>
      <p:bldP spid="28" grpId="0"/>
      <p:bldP spid="28" grpId="1"/>
      <p:bldP spid="29" grpId="0"/>
      <p:bldP spid="29" grpId="1"/>
      <p:bldP spid="31" grpId="0"/>
      <p:bldP spid="31" grpId="1"/>
      <p:bldP spid="32" grpId="0"/>
      <p:bldP spid="32" grpId="1"/>
      <p:bldP spid="41" grpId="0"/>
      <p:bldP spid="41" grpId="1"/>
      <p:bldP spid="42" grpId="0"/>
      <p:bldP spid="42" grpId="1"/>
      <p:bldP spid="43" grpId="0"/>
      <p:bldP spid="43" grpId="1"/>
      <p:bldP spid="45" grpId="0"/>
      <p:bldP spid="45" grpId="1"/>
      <p:bldP spid="46" grpId="0"/>
      <p:bldP spid="46" grpId="1"/>
      <p:bldP spid="74" grpId="0" animBg="1"/>
      <p:bldP spid="74" grpId="1" animBg="1"/>
      <p:bldP spid="75" grpId="0"/>
      <p:bldP spid="75" grpId="1"/>
      <p:bldP spid="76" grpId="0"/>
      <p:bldP spid="76" grpId="1"/>
      <p:bldP spid="79" grpId="0"/>
      <p:bldP spid="79" grpId="1"/>
      <p:bldP spid="86" grpId="0"/>
      <p:bldP spid="87" grpId="0"/>
      <p:bldP spid="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333500" y="4445000"/>
            <a:ext cx="10605213" cy="1892300"/>
          </a:xfrm>
          <a:prstGeom prst="roundRect">
            <a:avLst/>
          </a:prstGeom>
          <a:solidFill>
            <a:srgbClr val="FFC000">
              <a:alpha val="4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8429786" y="4524059"/>
            <a:ext cx="360581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4000" dirty="0" smtClean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نکته طلایی </a:t>
            </a:r>
            <a:r>
              <a:rPr lang="fa-IR" sz="4000" dirty="0" smtClean="0">
                <a:solidFill>
                  <a:srgbClr val="00B05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5</a:t>
            </a:r>
            <a:endParaRPr lang="fa-IR" sz="3600" dirty="0">
              <a:solidFill>
                <a:srgbClr val="00B05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37" y="3163173"/>
            <a:ext cx="4109621" cy="4460272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  <p:sp>
        <p:nvSpPr>
          <p:cNvPr id="26" name="TextBox 25"/>
          <p:cNvSpPr txBox="1"/>
          <p:nvPr/>
        </p:nvSpPr>
        <p:spPr>
          <a:xfrm>
            <a:off x="8893866" y="5173762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629279" y="5391149"/>
            <a:ext cx="31199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کوچک تر از واحد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091203" y="5379612"/>
            <a:ext cx="31199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بزرگ تر از واحد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6161" y="5391150"/>
            <a:ext cx="135877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واحد</a:t>
            </a:r>
            <a:r>
              <a:rPr lang="fa-IR" sz="2400" dirty="0" smtClean="0">
                <a:cs typeface="B Koodak" panose="00000700000000000000" pitchFamily="2" charset="-78"/>
              </a:rPr>
              <a:t>  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35597" y="5391148"/>
            <a:ext cx="139853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>
                <a:cs typeface="B Koodak" panose="00000700000000000000" pitchFamily="2" charset="-78"/>
              </a:rPr>
              <a:t>کسر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صفر</a:t>
            </a:r>
            <a:endParaRPr lang="fa-IR" sz="2400" dirty="0">
              <a:cs typeface="B Koodak" panose="00000700000000000000" pitchFamily="2" charset="-7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279139" y="5173762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188928" y="5173762"/>
            <a:ext cx="94891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indent="266700"/>
            <a:r>
              <a:rPr lang="fa-IR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&gt;</a:t>
            </a:r>
            <a:endParaRPr lang="fa-IR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Koodak" panose="00000700000000000000" pitchFamily="2" charset="-78"/>
            </a:endParaRPr>
          </a:p>
        </p:txBody>
      </p:sp>
      <p:pic>
        <p:nvPicPr>
          <p:cNvPr id="34" name="Picture 8" descr="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728" y="5841277"/>
            <a:ext cx="772264" cy="68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8" descr="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2581" y="4230161"/>
            <a:ext cx="772264" cy="68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293" y="335471"/>
            <a:ext cx="5333970" cy="4188588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 rot="19800000">
            <a:off x="5110945" y="1171255"/>
            <a:ext cx="1108294" cy="1103621"/>
            <a:chOff x="0" y="-13"/>
            <a:chExt cx="903605" cy="900013"/>
          </a:xfrm>
        </p:grpSpPr>
        <p:grpSp>
          <p:nvGrpSpPr>
            <p:cNvPr id="39" name="Group 38"/>
            <p:cNvGrpSpPr/>
            <p:nvPr/>
          </p:nvGrpSpPr>
          <p:grpSpPr>
            <a:xfrm>
              <a:off x="0" y="0"/>
              <a:ext cx="900000" cy="900000"/>
              <a:chOff x="0" y="0"/>
              <a:chExt cx="900000" cy="900000"/>
            </a:xfrm>
          </p:grpSpPr>
          <p:sp>
            <p:nvSpPr>
              <p:cNvPr id="43" name="Flowchart: Or 42"/>
              <p:cNvSpPr>
                <a:spLocks noChangeAspect="1"/>
              </p:cNvSpPr>
              <p:nvPr/>
            </p:nvSpPr>
            <p:spPr>
              <a:xfrm>
                <a:off x="0" y="0"/>
                <a:ext cx="900000" cy="900000"/>
              </a:xfrm>
              <a:prstGeom prst="flowChartOr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  <p:sp>
            <p:nvSpPr>
              <p:cNvPr id="44" name="Flowchart: Or 43"/>
              <p:cNvSpPr>
                <a:spLocks noChangeAspect="1"/>
              </p:cNvSpPr>
              <p:nvPr/>
            </p:nvSpPr>
            <p:spPr>
              <a:xfrm rot="18900000">
                <a:off x="0" y="0"/>
                <a:ext cx="900000" cy="900000"/>
              </a:xfrm>
              <a:prstGeom prst="flowChartOr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fa-IR"/>
              </a:p>
            </p:txBody>
          </p:sp>
        </p:grpSp>
        <p:sp>
          <p:nvSpPr>
            <p:cNvPr id="40" name="Pie 39"/>
            <p:cNvSpPr/>
            <p:nvPr/>
          </p:nvSpPr>
          <p:spPr>
            <a:xfrm>
              <a:off x="0" y="0"/>
              <a:ext cx="899795" cy="899795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41" name="Pie 40"/>
            <p:cNvSpPr/>
            <p:nvPr/>
          </p:nvSpPr>
          <p:spPr>
            <a:xfrm rot="8100000">
              <a:off x="205" y="205"/>
              <a:ext cx="899795" cy="899795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42" name="Pie 41"/>
            <p:cNvSpPr/>
            <p:nvPr/>
          </p:nvSpPr>
          <p:spPr>
            <a:xfrm rot="16200000">
              <a:off x="3810" y="-13"/>
              <a:ext cx="899795" cy="899795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pic>
        <p:nvPicPr>
          <p:cNvPr id="24" name="Picture 8" descr="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911" y="1411139"/>
            <a:ext cx="414713" cy="3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20997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798">
        <p15:prstTrans prst="wind" invX="1"/>
      </p:transition>
    </mc:Choice>
    <mc:Fallback xmlns="">
      <p:transition spd="slow" advTm="279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14500" y="744304"/>
            <a:ext cx="1022421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یادته قبلا به دو تا کسر برخورد کردیم که هر دوشون کوچیک تر از واحد بودند و گفتیم اول لازمه با کسرهای مساوی آشنا بشیم و بعد اون ها رو مقایسه کنیم؟ </a:t>
            </a:r>
            <a:r>
              <a:rPr lang="fa-IR" sz="2400" dirty="0" smtClean="0">
                <a:solidFill>
                  <a:srgbClr val="00B050"/>
                </a:solidFill>
                <a:cs typeface="B Koodak" panose="00000700000000000000" pitchFamily="2" charset="-78"/>
              </a:rPr>
              <a:t>من که یادمه</a:t>
            </a:r>
            <a:endParaRPr lang="fa-IR" sz="2000" dirty="0">
              <a:solidFill>
                <a:srgbClr val="00B050"/>
              </a:solidFill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9625" y="1872404"/>
            <a:ext cx="6315075" cy="355049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Box 8"/>
          <p:cNvSpPr txBox="1"/>
          <p:nvPr/>
        </p:nvSpPr>
        <p:spPr>
          <a:xfrm>
            <a:off x="1587500" y="5621104"/>
            <a:ext cx="1022421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حالا وقتشه بریم سراغ مقایسه ی کسرهایی که صورت ها یا مخرج های مشابهی ندارند و هر دوشون کوچیک تر از واحد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(ک.و) </a:t>
            </a:r>
            <a:r>
              <a:rPr lang="fa-IR" sz="2400" dirty="0" smtClean="0">
                <a:cs typeface="B Koodak" panose="00000700000000000000" pitchFamily="2" charset="-78"/>
              </a:rPr>
              <a:t>یا هر دوشون بزرگتر از واحد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(ب.و) </a:t>
            </a:r>
            <a:r>
              <a:rPr lang="fa-IR" sz="2400" dirty="0" smtClean="0">
                <a:cs typeface="B Koodak" panose="00000700000000000000" pitchFamily="2" charset="-78"/>
              </a:rPr>
              <a:t>هستند.</a:t>
            </a:r>
            <a:endParaRPr lang="fa-IR" sz="2000" dirty="0"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98900" y="4330700"/>
            <a:ext cx="5499100" cy="965200"/>
          </a:xfrm>
          <a:prstGeom prst="rect">
            <a:avLst/>
          </a:prstGeom>
          <a:noFill/>
          <a:ln w="381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9525000" y="3797300"/>
            <a:ext cx="1155700" cy="533400"/>
          </a:xfrm>
          <a:prstGeom prst="line">
            <a:avLst/>
          </a:prstGeom>
          <a:ln w="57150"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647950" y="3867150"/>
            <a:ext cx="1123950" cy="463550"/>
          </a:xfrm>
          <a:prstGeom prst="line">
            <a:avLst/>
          </a:prstGeom>
          <a:ln w="57150"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8639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808">
        <p15:prstTrans prst="crush"/>
      </p:transition>
    </mc:Choice>
    <mc:Fallback xmlns="">
      <p:transition spd="slow" advTm="308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99671" y="2199027"/>
                <a:ext cx="6760446" cy="66806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  <m:r>
                        <a:rPr lang="fa-IR" sz="2000" b="0" i="0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8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16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0070C0"/>
                              </a:solidFill>
                              <a:cs typeface="B Koodak" panose="00000700000000000000" pitchFamily="2" charset="-78"/>
                            </a:rPr>
                            <m:t>15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 smtClean="0">
                              <a:solidFill>
                                <a:srgbClr val="0070C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cs typeface="B Koodak" panose="00000700000000000000" pitchFamily="2" charset="-78"/>
                            </a:rPr>
                            <m:t>20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r>
                        <a:rPr lang="fa-IR" sz="2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…</m:t>
                      </m:r>
                    </m:oMath>
                  </m:oMathPara>
                </a14:m>
                <a:endParaRPr lang="fa-IR" sz="20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9671" y="2199027"/>
                <a:ext cx="6760446" cy="66806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625600" y="833204"/>
                <a:ext cx="10224213" cy="1365823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just"/>
                <a:r>
                  <a:rPr lang="fa-IR" sz="2400" dirty="0" smtClean="0">
                    <a:cs typeface="B Koodak" panose="00000700000000000000" pitchFamily="2" charset="-78"/>
                  </a:rPr>
                  <a:t>می خواهیم دو کسر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0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0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4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و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0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0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را مقایسه کنیم. چون هر دو کوچکتر از واحد هستند و نمی توان آن ها را به سادگی باهم مقایسه کرد به همین دلیل به جای این کسرها، کسرهای مساوی با دو کسر را می نویسیم و آن ها را باهم مقایسه می کنیم.</a:t>
                </a:r>
                <a:endParaRPr lang="fa-IR" sz="20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5600" y="833204"/>
                <a:ext cx="10224213" cy="1365823"/>
              </a:xfrm>
              <a:prstGeom prst="rect">
                <a:avLst/>
              </a:prstGeom>
              <a:blipFill rotWithShape="0">
                <a:blip r:embed="rId4"/>
                <a:stretch>
                  <a:fillRect l="-1670" r="-894" b="-937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099671" y="2896782"/>
                <a:ext cx="6760446" cy="66806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0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den>
                      </m:f>
                      <m:r>
                        <a:rPr lang="fa-IR" sz="2000" b="0" i="0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10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15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0070C0"/>
                              </a:solidFill>
                              <a:cs typeface="B Koodak" panose="00000700000000000000" pitchFamily="2" charset="-78"/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 smtClean="0">
                              <a:solidFill>
                                <a:srgbClr val="0070C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cs typeface="B Koodak" panose="00000700000000000000" pitchFamily="2" charset="-78"/>
                            </a:rPr>
                            <m:t>20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0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0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25</m:t>
                          </m:r>
                        </m:den>
                      </m:f>
                      <m:r>
                        <a:rPr lang="fa-IR" sz="2000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r>
                        <a:rPr lang="fa-IR" sz="2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…</m:t>
                      </m:r>
                    </m:oMath>
                  </m:oMathPara>
                </a14:m>
                <a:endParaRPr lang="fa-IR" sz="20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9671" y="2896782"/>
                <a:ext cx="6760446" cy="66806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625599" y="3603166"/>
                <a:ext cx="10224213" cy="103618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just"/>
                <a:r>
                  <a:rPr lang="fa-IR" sz="2400" dirty="0" smtClean="0">
                    <a:cs typeface="B Koodak" panose="00000700000000000000" pitchFamily="2" charset="-78"/>
                  </a:rPr>
                  <a:t>از بین تمام کسرهای مساوی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4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کسر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70C0"/>
                            </a:solidFill>
                            <a:cs typeface="B Koodak" panose="00000700000000000000" pitchFamily="2" charset="-78"/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cs typeface="B Koodak" panose="00000700000000000000" pitchFamily="2" charset="-78"/>
                          </a:rPr>
                          <m:t>20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و از بین تمام کسرهای مساوی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کسرِ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70C0"/>
                            </a:solidFill>
                            <a:cs typeface="B Koodak" panose="00000700000000000000" pitchFamily="2" charset="-78"/>
                          </a:rPr>
                          <m:t>16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cs typeface="B Koodak" panose="00000700000000000000" pitchFamily="2" charset="-78"/>
                          </a:rPr>
                          <m:t>20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را انتخاب می کنیم. می دونی چرا؟</a:t>
                </a:r>
                <a:endParaRPr lang="fa-IR" sz="20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5599" y="3603166"/>
                <a:ext cx="10224213" cy="1036181"/>
              </a:xfrm>
              <a:prstGeom prst="rect">
                <a:avLst/>
              </a:prstGeom>
              <a:blipFill rotWithShape="0">
                <a:blip r:embed="rId6"/>
                <a:stretch>
                  <a:fillRect l="-1550" r="-894" b="-12941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1625598" y="4639347"/>
            <a:ext cx="1022421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آفرین بر تو دلبندم، درسته، چون مخرج هر دوشون </a:t>
            </a:r>
            <a:r>
              <a:rPr lang="fa-IR" sz="2400" dirty="0" smtClean="0">
                <a:solidFill>
                  <a:srgbClr val="0070C0"/>
                </a:solidFill>
                <a:cs typeface="B Koodak" panose="00000700000000000000" pitchFamily="2" charset="-78"/>
              </a:rPr>
              <a:t>بیسته (20) </a:t>
            </a:r>
            <a:r>
              <a:rPr lang="fa-IR" sz="2400" dirty="0" smtClean="0">
                <a:cs typeface="B Koodak" panose="00000700000000000000" pitchFamily="2" charset="-78"/>
              </a:rPr>
              <a:t>و دو کسر که مخرجشون یکی باشه رو راحت میشه مقایسه کرد.</a:t>
            </a:r>
            <a:endParaRPr lang="fa-IR" sz="2000" dirty="0"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851048" y="5271052"/>
                <a:ext cx="1193566" cy="7705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  <m:r>
                        <a:rPr lang="fa-IR" sz="24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400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0070C0"/>
                              </a:solidFill>
                              <a:cs typeface="B Koodak" panose="00000700000000000000" pitchFamily="2" charset="-78"/>
                            </a:rPr>
                            <m:t>15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0070C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cs typeface="B Koodak" panose="00000700000000000000" pitchFamily="2" charset="-78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1048" y="5271052"/>
                <a:ext cx="1193566" cy="770532"/>
              </a:xfrm>
              <a:prstGeom prst="rect">
                <a:avLst/>
              </a:prstGeom>
              <a:blipFill rotWithShape="0">
                <a:blip r:embed="rId7"/>
                <a:stretch>
                  <a:fillRect b="-79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197013" y="5271052"/>
                <a:ext cx="1549048" cy="77655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0070C0"/>
                              </a:solidFill>
                              <a:cs typeface="B Koodak" panose="00000700000000000000" pitchFamily="2" charset="-78"/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0070C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cs typeface="B Koodak" panose="00000700000000000000" pitchFamily="2" charset="-78"/>
                            </a:rPr>
                            <m:t>20</m:t>
                          </m:r>
                        </m:den>
                      </m:f>
                      <m:r>
                        <a:rPr lang="fa-IR" sz="2400" b="0" i="1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fa-IR" sz="24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7013" y="5271052"/>
                <a:ext cx="1549048" cy="776559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898621" y="5395253"/>
                <a:ext cx="596783" cy="646331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a-IR" sz="3600" b="1" i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&lt;</m:t>
                      </m:r>
                    </m:oMath>
                  </m:oMathPara>
                </a14:m>
                <a:endParaRPr lang="fa-IR" sz="36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621" y="5395253"/>
                <a:ext cx="596783" cy="646331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2844444" y="6275692"/>
            <a:ext cx="650311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به این کار، پیدا کردن کوچک ترین مخرج مشترک می گویند.</a:t>
            </a:r>
            <a:endParaRPr lang="fa-IR" sz="2000" dirty="0">
              <a:cs typeface="B Koodak" panose="00000700000000000000" pitchFamily="2" charset="-78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584" y="4217887"/>
            <a:ext cx="3388833" cy="259205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823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2509">
        <p15:prstTrans prst="fracture"/>
      </p:transition>
    </mc:Choice>
    <mc:Fallback xmlns="">
      <p:transition spd="slow" advTm="925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3" grpId="0"/>
      <p:bldP spid="14" grpId="0"/>
      <p:bldP spid="18" grpId="0"/>
      <p:bldP spid="19" grpId="0"/>
      <p:bldP spid="20" grpId="0"/>
      <p:bldP spid="21" grpId="0"/>
      <p:bldP spid="2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60117" y="248429"/>
            <a:ext cx="40785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کسرها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0" y="309983"/>
            <a:ext cx="250859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خلاصه و نتیجه گیری</a:t>
            </a:r>
            <a:endParaRPr lang="fa-IR" sz="20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73333" y="711665"/>
            <a:ext cx="961311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کسرهای زیر را مقایسه کن و دلیل هر مقایسه را بنویس.</a:t>
            </a:r>
            <a:endParaRPr lang="fa-IR" sz="2000" dirty="0">
              <a:cs typeface="B Koodak" panose="00000700000000000000" pitchFamily="2" charset="-78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0026413" y="1279099"/>
            <a:ext cx="1929654" cy="786986"/>
            <a:chOff x="9899415" y="1319416"/>
            <a:chExt cx="1929654" cy="78698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9899415" y="1319416"/>
                  <a:ext cx="1929654" cy="672556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18</m:t>
                          </m:r>
                        </m:den>
                      </m:f>
                    </m:oMath>
                  </a14:m>
                  <a:r>
                    <a:rPr lang="fa-IR" sz="2800" dirty="0" smtClean="0">
                      <a:cs typeface="B Koodak" panose="00000700000000000000" pitchFamily="2" charset="-78"/>
                    </a:rPr>
                    <a:t>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18</m:t>
                          </m:r>
                        </m:den>
                      </m:f>
                    </m:oMath>
                  </a14:m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99415" y="1319416"/>
                  <a:ext cx="1929654" cy="672556"/>
                </a:xfrm>
                <a:prstGeom prst="rect">
                  <a:avLst/>
                </a:prstGeom>
                <a:blipFill rotWithShape="0">
                  <a:blip r:embed="rId3"/>
                  <a:stretch>
                    <a:fillRect b="-24545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TextBox 7"/>
            <p:cNvSpPr txBox="1"/>
            <p:nvPr/>
          </p:nvSpPr>
          <p:spPr>
            <a:xfrm>
              <a:off x="10515598" y="1398516"/>
              <a:ext cx="891988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9816353" y="2230286"/>
            <a:ext cx="1929654" cy="775743"/>
            <a:chOff x="9816353" y="2230286"/>
            <a:chExt cx="1929654" cy="7757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TextBox 10"/>
                <p:cNvSpPr txBox="1"/>
                <p:nvPr/>
              </p:nvSpPr>
              <p:spPr>
                <a:xfrm>
                  <a:off x="9816353" y="2230286"/>
                  <a:ext cx="1929654" cy="6686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7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8</m:t>
                          </m:r>
                        </m:den>
                      </m:f>
                    </m:oMath>
                  </a14:m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11" name="TextBox 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816353" y="2230286"/>
                  <a:ext cx="1929654" cy="668645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 b="-1636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TextBox 11"/>
            <p:cNvSpPr txBox="1"/>
            <p:nvPr/>
          </p:nvSpPr>
          <p:spPr>
            <a:xfrm>
              <a:off x="10642596" y="2298143"/>
              <a:ext cx="891988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</p:grpSp>
      <p:sp>
        <p:nvSpPr>
          <p:cNvPr id="13" name="Left Arrow 12"/>
          <p:cNvSpPr/>
          <p:nvPr/>
        </p:nvSpPr>
        <p:spPr>
          <a:xfrm>
            <a:off x="9695329" y="1546412"/>
            <a:ext cx="457200" cy="188259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1721224" y="1423155"/>
            <a:ext cx="797410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اگر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مخرج</a:t>
            </a:r>
            <a:r>
              <a:rPr lang="fa-IR" sz="2400" dirty="0" smtClean="0">
                <a:cs typeface="B Koodak" panose="00000700000000000000" pitchFamily="2" charset="-78"/>
              </a:rPr>
              <a:t> دو کسر برابر باشد، کسری که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صورت بیشتری </a:t>
            </a:r>
            <a:r>
              <a:rPr lang="fa-IR" sz="2400" dirty="0" smtClean="0">
                <a:cs typeface="B Koodak" panose="00000700000000000000" pitchFamily="2" charset="-78"/>
              </a:rPr>
              <a:t>دارد بزرگتر است.</a:t>
            </a:r>
            <a:endParaRPr lang="fa-IR" sz="2000" dirty="0">
              <a:cs typeface="B Koodak" panose="000007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2088" y="4201626"/>
            <a:ext cx="48167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fa-IR" sz="40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17" name="Left Arrow 16"/>
          <p:cNvSpPr/>
          <p:nvPr/>
        </p:nvSpPr>
        <p:spPr>
          <a:xfrm>
            <a:off x="9363631" y="4380411"/>
            <a:ext cx="984653" cy="205036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TextBox 17"/>
          <p:cNvSpPr txBox="1"/>
          <p:nvPr/>
        </p:nvSpPr>
        <p:spPr>
          <a:xfrm>
            <a:off x="10888092" y="1358199"/>
            <a:ext cx="48167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fa-IR" sz="40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2" name="Left Arrow 21"/>
          <p:cNvSpPr/>
          <p:nvPr/>
        </p:nvSpPr>
        <p:spPr>
          <a:xfrm>
            <a:off x="9695329" y="2470821"/>
            <a:ext cx="457200" cy="188259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3" name="TextBox 22"/>
          <p:cNvSpPr txBox="1"/>
          <p:nvPr/>
        </p:nvSpPr>
        <p:spPr>
          <a:xfrm>
            <a:off x="10890886" y="2298143"/>
            <a:ext cx="48167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fa-IR" sz="40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18231" y="2340456"/>
            <a:ext cx="797410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اگر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صورت</a:t>
            </a:r>
            <a:r>
              <a:rPr lang="fa-IR" sz="2400" dirty="0" smtClean="0">
                <a:cs typeface="B Koodak" panose="00000700000000000000" pitchFamily="2" charset="-78"/>
              </a:rPr>
              <a:t> دو کسر برابر باشد، کسری که </a:t>
            </a:r>
            <a:r>
              <a:rPr lang="fa-IR" sz="2400" dirty="0" smtClean="0">
                <a:solidFill>
                  <a:srgbClr val="FF0000"/>
                </a:solidFill>
                <a:cs typeface="B Koodak" panose="00000700000000000000" pitchFamily="2" charset="-78"/>
              </a:rPr>
              <a:t>مخرج کمتری </a:t>
            </a:r>
            <a:r>
              <a:rPr lang="fa-IR" sz="2400" dirty="0" smtClean="0">
                <a:cs typeface="B Koodak" panose="00000700000000000000" pitchFamily="2" charset="-78"/>
              </a:rPr>
              <a:t>دارد بزرگتر است.</a:t>
            </a:r>
            <a:endParaRPr lang="fa-IR" sz="2000" dirty="0">
              <a:cs typeface="B Koodak" panose="00000700000000000000" pitchFamily="2" charset="-78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0498920" y="3124693"/>
            <a:ext cx="1263748" cy="754922"/>
            <a:chOff x="10498920" y="3124693"/>
            <a:chExt cx="1263748" cy="754922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0498920" y="3124693"/>
                  <a:ext cx="1263748" cy="6686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8</m:t>
                          </m:r>
                        </m:den>
                      </m:f>
                    </m:oMath>
                  </a14:m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498920" y="3124693"/>
                  <a:ext cx="1263748" cy="668645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b="-1651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6" name="TextBox 25"/>
            <p:cNvSpPr txBox="1"/>
            <p:nvPr/>
          </p:nvSpPr>
          <p:spPr>
            <a:xfrm>
              <a:off x="10642596" y="3171729"/>
              <a:ext cx="891988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</p:grpSp>
      <p:sp>
        <p:nvSpPr>
          <p:cNvPr id="27" name="Left Arrow 26"/>
          <p:cNvSpPr/>
          <p:nvPr/>
        </p:nvSpPr>
        <p:spPr>
          <a:xfrm>
            <a:off x="9695329" y="3342928"/>
            <a:ext cx="457200" cy="188259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690095" y="3016559"/>
                <a:ext cx="7974105" cy="75924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just"/>
                <a:r>
                  <a:rPr lang="fa-IR" sz="2400" dirty="0" smtClean="0">
                    <a:cs typeface="B Koodak" panose="00000700000000000000" pitchFamily="2" charset="-78"/>
                  </a:rPr>
                  <a:t>کسر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cs typeface="B Koodak" panose="00000700000000000000" pitchFamily="2" charset="-78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800" dirty="0">
                            <a:cs typeface="B Koodak" panose="00000700000000000000" pitchFamily="2" charset="-78"/>
                          </a:rPr>
                          <m:t>4</m:t>
                        </m:r>
                      </m:den>
                    </m:f>
                  </m:oMath>
                </a14:m>
                <a:r>
                  <a:rPr lang="fa-IR" sz="2000" dirty="0" smtClean="0">
                    <a:cs typeface="B Koodak" panose="00000700000000000000" pitchFamily="2" charset="-78"/>
                  </a:rPr>
                  <a:t>  </a:t>
                </a:r>
                <a:r>
                  <a:rPr lang="fa-IR" sz="2400" dirty="0" smtClean="0">
                    <a:cs typeface="B Koodak" panose="00000700000000000000" pitchFamily="2" charset="-78"/>
                  </a:rPr>
                  <a:t>بزرگتر </a:t>
                </a:r>
                <a:r>
                  <a:rPr lang="fa-IR" sz="2400" dirty="0">
                    <a:cs typeface="B Koodak" panose="00000700000000000000" pitchFamily="2" charset="-78"/>
                  </a:rPr>
                  <a:t>از واحد و کسر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cs typeface="B Koodak" panose="00000700000000000000" pitchFamily="2" charset="-78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800" dirty="0"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r>
                  <a:rPr lang="fa-IR" sz="2000" dirty="0" smtClean="0">
                    <a:cs typeface="B Koodak" panose="00000700000000000000" pitchFamily="2" charset="-78"/>
                  </a:rPr>
                  <a:t>  </a:t>
                </a:r>
                <a:r>
                  <a:rPr lang="fa-IR" sz="2400" dirty="0" smtClean="0">
                    <a:cs typeface="B Koodak" panose="00000700000000000000" pitchFamily="2" charset="-78"/>
                  </a:rPr>
                  <a:t>کوچک </a:t>
                </a:r>
                <a:r>
                  <a:rPr lang="fa-IR" sz="2400" dirty="0">
                    <a:cs typeface="B Koodak" panose="00000700000000000000" pitchFamily="2" charset="-78"/>
                  </a:rPr>
                  <a:t>تر از واحد است.     </a:t>
                </a:r>
                <a:r>
                  <a:rPr lang="fa-IR" sz="2400" dirty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ب.و &gt; ک.و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0095" y="3016559"/>
                <a:ext cx="7974105" cy="759247"/>
              </a:xfrm>
              <a:prstGeom prst="rect">
                <a:avLst/>
              </a:prstGeom>
              <a:blipFill rotWithShape="0">
                <a:blip r:embed="rId6"/>
                <a:stretch>
                  <a:fillRect r="-1223" b="-11290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10899217" y="3161771"/>
            <a:ext cx="48167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endParaRPr lang="fa-IR" sz="40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0248152" y="4124218"/>
            <a:ext cx="1607637" cy="777382"/>
            <a:chOff x="10248152" y="4124218"/>
            <a:chExt cx="1607637" cy="777382"/>
          </a:xfrm>
        </p:grpSpPr>
        <p:sp>
          <p:nvSpPr>
            <p:cNvPr id="20" name="TextBox 19"/>
            <p:cNvSpPr txBox="1"/>
            <p:nvPr/>
          </p:nvSpPr>
          <p:spPr>
            <a:xfrm>
              <a:off x="10656043" y="4193714"/>
              <a:ext cx="891988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/>
                <p:cNvSpPr txBox="1"/>
                <p:nvPr/>
              </p:nvSpPr>
              <p:spPr>
                <a:xfrm>
                  <a:off x="10248152" y="4124218"/>
                  <a:ext cx="1607637" cy="6686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 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a14:m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30" name="TextBox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248152" y="4124218"/>
                  <a:ext cx="1607637" cy="668645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b="-1651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0" name="Group 39"/>
          <p:cNvGrpSpPr/>
          <p:nvPr/>
        </p:nvGrpSpPr>
        <p:grpSpPr>
          <a:xfrm>
            <a:off x="6875925" y="4141882"/>
            <a:ext cx="2581835" cy="782340"/>
            <a:chOff x="6875925" y="4141882"/>
            <a:chExt cx="2581835" cy="78234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6875925" y="4141882"/>
                  <a:ext cx="2581835" cy="66518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l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den>
                      </m:f>
                    </m:oMath>
                  </a14:m>
                  <a:r>
                    <a:rPr lang="fa-IR" sz="2400" dirty="0">
                      <a:cs typeface="B Koodak" panose="00000700000000000000" pitchFamily="2" charset="-78"/>
                    </a:rPr>
                    <a:t> =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=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den>
                      </m:f>
                    </m:oMath>
                  </a14:m>
                  <a:endParaRPr lang="fa-IR" sz="2400" dirty="0">
                    <a:solidFill>
                      <a:srgbClr val="FF0000"/>
                    </a:solidFill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19" name="TextBox 1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75925" y="4141882"/>
                  <a:ext cx="2581835" cy="665182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 b="-15455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2" name="TextBox 31"/>
            <p:cNvSpPr txBox="1"/>
            <p:nvPr/>
          </p:nvSpPr>
          <p:spPr>
            <a:xfrm>
              <a:off x="7647322" y="4216336"/>
              <a:ext cx="828495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187463" y="4148971"/>
            <a:ext cx="1597182" cy="760155"/>
            <a:chOff x="4187463" y="4148971"/>
            <a:chExt cx="1597182" cy="760155"/>
          </a:xfrm>
        </p:grpSpPr>
        <p:sp>
          <p:nvSpPr>
            <p:cNvPr id="31" name="TextBox 30"/>
            <p:cNvSpPr txBox="1"/>
            <p:nvPr/>
          </p:nvSpPr>
          <p:spPr>
            <a:xfrm>
              <a:off x="4420759" y="4201240"/>
              <a:ext cx="891988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4187463" y="4148971"/>
                  <a:ext cx="1597182" cy="665182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l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den>
                      </m:f>
                    </m:oMath>
                  </a14:m>
                  <a:r>
                    <a:rPr lang="fa-IR" sz="2400" dirty="0">
                      <a:cs typeface="B Koodak" panose="00000700000000000000" pitchFamily="2" charset="-78"/>
                    </a:rPr>
                    <a:t> </a:t>
                  </a:r>
                  <a:r>
                    <a:rPr lang="fa-IR" sz="2400" dirty="0" smtClean="0">
                      <a:cs typeface="B Koodak" panose="00000700000000000000" pitchFamily="2" charset="-78"/>
                    </a:rPr>
                    <a:t>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solidFill>
                                <a:srgbClr val="FF0000"/>
                              </a:solidFill>
                              <a:cs typeface="B Koodak" panose="00000700000000000000" pitchFamily="2" charset="-78"/>
                            </a:rPr>
                            <m:t>12</m:t>
                          </m:r>
                        </m:den>
                      </m:f>
                    </m:oMath>
                  </a14:m>
                  <a:endParaRPr lang="fa-IR" sz="2400" dirty="0">
                    <a:solidFill>
                      <a:srgbClr val="FF0000"/>
                    </a:solidFill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87463" y="4148971"/>
                  <a:ext cx="1597182" cy="665182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b="-16514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4" name="Left Arrow 33"/>
          <p:cNvSpPr/>
          <p:nvPr/>
        </p:nvSpPr>
        <p:spPr>
          <a:xfrm>
            <a:off x="5784644" y="4398915"/>
            <a:ext cx="984653" cy="205036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grpSp>
        <p:nvGrpSpPr>
          <p:cNvPr id="36" name="Group 35"/>
          <p:cNvGrpSpPr/>
          <p:nvPr/>
        </p:nvGrpSpPr>
        <p:grpSpPr>
          <a:xfrm>
            <a:off x="1314936" y="4166187"/>
            <a:ext cx="1607637" cy="750698"/>
            <a:chOff x="10248152" y="4123913"/>
            <a:chExt cx="1607637" cy="750698"/>
          </a:xfrm>
        </p:grpSpPr>
        <p:sp>
          <p:nvSpPr>
            <p:cNvPr id="37" name="TextBox 36"/>
            <p:cNvSpPr txBox="1"/>
            <p:nvPr/>
          </p:nvSpPr>
          <p:spPr>
            <a:xfrm>
              <a:off x="10642436" y="4166725"/>
              <a:ext cx="891988" cy="70788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just"/>
              <a:r>
                <a:rPr lang="fa-IR" sz="40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۝</a:t>
              </a:r>
              <a:endParaRPr lang="fa-IR" sz="4000" dirty="0">
                <a:cs typeface="B Koodak" panose="00000700000000000000" pitchFamily="2" charset="-78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TextBox 37"/>
                <p:cNvSpPr txBox="1"/>
                <p:nvPr/>
              </p:nvSpPr>
              <p:spPr>
                <a:xfrm>
                  <a:off x="10248152" y="4123913"/>
                  <a:ext cx="1607637" cy="668645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just"/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4</m:t>
                          </m:r>
                        </m:den>
                      </m:f>
                    </m:oMath>
                  </a14:m>
                  <a:r>
                    <a:rPr lang="fa-IR" sz="2400" dirty="0" smtClean="0">
                      <a:cs typeface="B Koodak" panose="00000700000000000000" pitchFamily="2" charset="-78"/>
                    </a:rPr>
                    <a:t>          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fa-IR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400" dirty="0">
                              <a:cs typeface="B Koodak" panose="00000700000000000000" pitchFamily="2" charset="-78"/>
                            </a:rPr>
                            <m:t>3</m:t>
                          </m:r>
                        </m:den>
                      </m:f>
                    </m:oMath>
                  </a14:m>
                  <a:endParaRPr lang="fa-IR" sz="2400" dirty="0">
                    <a:cs typeface="B Koodak" panose="00000700000000000000" pitchFamily="2" charset="-78"/>
                  </a:endParaRPr>
                </a:p>
              </p:txBody>
            </p:sp>
          </mc:Choice>
          <mc:Fallback xmlns="">
            <p:sp>
              <p:nvSpPr>
                <p:cNvPr id="38" name="TextBox 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248152" y="4123913"/>
                  <a:ext cx="1607637" cy="668645"/>
                </a:xfrm>
                <a:prstGeom prst="rect">
                  <a:avLst/>
                </a:prstGeom>
                <a:blipFill rotWithShape="0">
                  <a:blip r:embed="rId10"/>
                  <a:stretch>
                    <a:fillRect b="-15455"/>
                  </a:stretch>
                </a:blipFill>
              </p:spPr>
              <p:txBody>
                <a:bodyPr/>
                <a:lstStyle/>
                <a:p>
                  <a:r>
                    <a:rPr lang="fa-IR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9" name="Left Arrow 38"/>
          <p:cNvSpPr/>
          <p:nvPr/>
        </p:nvSpPr>
        <p:spPr>
          <a:xfrm>
            <a:off x="3135575" y="4417419"/>
            <a:ext cx="984653" cy="205036"/>
          </a:xfrm>
          <a:prstGeom prst="lef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2" name="TextBox 41"/>
          <p:cNvSpPr txBox="1"/>
          <p:nvPr/>
        </p:nvSpPr>
        <p:spPr>
          <a:xfrm>
            <a:off x="4720243" y="4216336"/>
            <a:ext cx="48167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fa-IR" sz="40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948113" y="4201626"/>
            <a:ext cx="481677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4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endParaRPr lang="fa-IR" sz="4000" dirty="0">
              <a:solidFill>
                <a:srgbClr val="FF0000"/>
              </a:solidFill>
              <a:cs typeface="B Koodak" panose="00000700000000000000" pitchFamily="2" charset="-78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-344543" y="774205"/>
            <a:ext cx="1896349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مقایسه ی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0067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90305">
        <p15:prstTrans prst="crush"/>
      </p:transition>
    </mc:Choice>
    <mc:Fallback xmlns="">
      <p:transition spd="slow" advTm="903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 animBg="1"/>
      <p:bldP spid="14" grpId="0"/>
      <p:bldP spid="15" grpId="0"/>
      <p:bldP spid="17" grpId="0" animBg="1"/>
      <p:bldP spid="18" grpId="0"/>
      <p:bldP spid="18" grpId="1"/>
      <p:bldP spid="22" grpId="0" animBg="1"/>
      <p:bldP spid="23" grpId="0"/>
      <p:bldP spid="23" grpId="1"/>
      <p:bldP spid="24" grpId="0"/>
      <p:bldP spid="27" grpId="0" animBg="1"/>
      <p:bldP spid="28" grpId="0"/>
      <p:bldP spid="29" grpId="0"/>
      <p:bldP spid="29" grpId="1"/>
      <p:bldP spid="34" grpId="0" animBg="1"/>
      <p:bldP spid="39" grpId="0" animBg="1"/>
      <p:bldP spid="42" grpId="0"/>
      <p:bldP spid="42" grpId="1"/>
      <p:bldP spid="4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|0.7|1.1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1|1.1|1|0.7|12.2|2.1|0.6|1.1|2|1.6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5.4|1.6|1.3|1.8|6.1|3.7|6.6|0.8|10.7|0.9|9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7|12.5|1.7|2.2|1.1|1.1|3.1|0.7|1.5|0.5|0.6|0.4|2.5|8.4|0.7|0.7|0.4|0.9|0.3|9.3|3.2|0.8|6.5|1|0.9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3.5|1.7|1.2|0.9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8.4|14.3|22.5|6|1.9|2.2|1.4|7.8|10.1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5|4.8|4.8|2.9|1.1|3.8|7.1|3|1.1|7.1|8.3|2.9|0.9|5.3|17.4|3.6|2.5|2|1.4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</TotalTime>
  <Words>447</Words>
  <Application>Microsoft Office PowerPoint</Application>
  <PresentationFormat>Widescreen</PresentationFormat>
  <Paragraphs>109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Koodak</vt:lpstr>
      <vt:lpstr>B Titr</vt:lpstr>
      <vt:lpstr>Cambria Math</vt:lpstr>
      <vt:lpstr>Century Gothic</vt:lpstr>
      <vt:lpstr>Tahoma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zahra</dc:creator>
  <cp:lastModifiedBy>pgp</cp:lastModifiedBy>
  <cp:revision>16</cp:revision>
  <dcterms:created xsi:type="dcterms:W3CDTF">2013-11-24T21:16:58Z</dcterms:created>
  <dcterms:modified xsi:type="dcterms:W3CDTF">2022-12-26T12:17:57Z</dcterms:modified>
</cp:coreProperties>
</file>