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9" r:id="rId2"/>
    <p:sldMasterId id="2147483681" r:id="rId3"/>
    <p:sldMasterId id="2147483694" r:id="rId4"/>
  </p:sldMasterIdLst>
  <p:notesMasterIdLst>
    <p:notesMasterId r:id="rId22"/>
  </p:notesMasterIdLst>
  <p:sldIdLst>
    <p:sldId id="299" r:id="rId5"/>
    <p:sldId id="285" r:id="rId6"/>
    <p:sldId id="263" r:id="rId7"/>
    <p:sldId id="303" r:id="rId8"/>
    <p:sldId id="304" r:id="rId9"/>
    <p:sldId id="301" r:id="rId10"/>
    <p:sldId id="302" r:id="rId11"/>
    <p:sldId id="264" r:id="rId12"/>
    <p:sldId id="268" r:id="rId13"/>
    <p:sldId id="270" r:id="rId14"/>
    <p:sldId id="289" r:id="rId15"/>
    <p:sldId id="305" r:id="rId16"/>
    <p:sldId id="290" r:id="rId17"/>
    <p:sldId id="293" r:id="rId18"/>
    <p:sldId id="308" r:id="rId19"/>
    <p:sldId id="313" r:id="rId20"/>
    <p:sldId id="31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DC5CC-04B1-47B8-9504-4E452156387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BEAFA-8EDB-403D-A7DE-B8839ED35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218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7FB2-BC2A-41AD-AABA-C110A1390307}" type="slidenum">
              <a:rPr lang="fa-IR" smtClean="0">
                <a:solidFill>
                  <a:prstClr val="black"/>
                </a:solidFill>
              </a:rPr>
              <a:pPr/>
              <a:t>12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075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Rounded Rectangle 4"/>
          <p:cNvSpPr/>
          <p:nvPr/>
        </p:nvSpPr>
        <p:spPr>
          <a:xfrm>
            <a:off x="86785" y="69851"/>
            <a:ext cx="12018433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4667" y="1449389"/>
            <a:ext cx="12026900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667" y="1397000"/>
            <a:ext cx="12026900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667" y="2976564"/>
            <a:ext cx="12026900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53485" y="5357813"/>
            <a:ext cx="11552767" cy="7413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69874-99C3-42A5-81F9-F18AAADAC14C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14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E5CDF9E-5658-40DE-AF57-55EE67DC04E4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9573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>
          <a:xfrm>
            <a:off x="380960" y="1000108"/>
            <a:ext cx="11430080" cy="71438"/>
          </a:xfrm>
          <a:prstGeom prst="roundRect">
            <a:avLst/>
          </a:prstGeom>
          <a:solidFill>
            <a:srgbClr val="D34817"/>
          </a:solidFill>
          <a:ln>
            <a:gradFill>
              <a:gsLst>
                <a:gs pos="0">
                  <a:srgbClr val="990000"/>
                </a:gs>
                <a:gs pos="0">
                  <a:srgbClr val="990000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 rtl="1">
              <a:defRPr/>
            </a:pPr>
            <a:endParaRPr lang="fa-IR">
              <a:solidFill>
                <a:prstClr val="white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81000" y="6286500"/>
            <a:ext cx="114300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2BEFB-8949-4522-819C-207C51A88CAE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F070F-F3FF-4F30-A776-D300F66B1EF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565353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Rounded Rectangle 4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93134" y="2376489"/>
            <a:ext cx="12018433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3134" y="2341564"/>
            <a:ext cx="12018433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018" y="2468564"/>
            <a:ext cx="12020549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EDB93-2F40-43E9-A8AA-64F54454BA89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94733" y="6208713"/>
            <a:ext cx="609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45824-EEC0-436B-AD10-30E044A25DD0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02004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9BF90-FB8B-4450-8372-75CA78607A1C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255D8-20A6-4140-900B-0E8C78B49AD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96366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D14CB-3EE8-401E-B1FB-4C5B17BB5E3C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826CD-CAD5-4DA5-8D6F-A89D1A8ADB08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99193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889BA-E833-4757-9BC1-89AD2BC99075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009E7-D4FC-496B-8A77-4644AC23B2E0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073649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E35-12AC-4E20-BD0B-BDB4A45CBAE5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BF66C-5843-4ECD-8F7D-413B74FB9129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382706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6" name="Rounded Rectangle 5"/>
          <p:cNvSpPr/>
          <p:nvPr/>
        </p:nvSpPr>
        <p:spPr>
          <a:xfrm>
            <a:off x="84668" y="69850"/>
            <a:ext cx="12018433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372-AB48-4CB2-AA68-991053E08A95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8E4C6-4C64-4C83-97F2-75F23C46223C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572809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91018" y="4683126"/>
            <a:ext cx="12009967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018" y="4649789"/>
            <a:ext cx="12009967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018" y="4773614"/>
            <a:ext cx="12009967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6263A-0DA7-421C-BDDF-309C950E39AA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4733" y="6208713"/>
            <a:ext cx="609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AE425-A921-48AA-B339-558FBA7B2F15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25238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0A780-7D64-4D13-85C3-FA3CA259F8D4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56F60-7166-4ACF-929E-F3CD599AF424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87261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5E2AA-EB3D-4636-A30D-3DD1458C2917}" type="datetimeFigureOut">
              <a:rPr lang="fa-IR">
                <a:solidFill>
                  <a:srgbClr val="696464"/>
                </a:solidFill>
              </a:rPr>
              <a:pPr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72DC0-B274-451C-8EA1-C4C5D5D7BDCB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086068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E77AE-EA87-4EE7-857A-BD34D6121B9B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6425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9BD78-85C7-434F-9B9D-F639A5DD0163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1961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72113-D315-421F-9C0E-46267EC91E5C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9281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F2206-426A-41F4-BF8C-A3F46D8D0456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8183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5A0C-B2E2-4048-97C6-AD88B3B0C1C4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4587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10FA9-F76E-49E0-91F0-B03F13C0B799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769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ADDF9-4C9F-4FB3-B430-1A1B73059BF7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2006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CF880-C82D-43BC-A518-52F4956FE89D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79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2A4D8-95B0-421B-AC4D-1DD40F4F79DA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2061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DA2B0-629B-43EE-BEF9-5D478C8E9F1D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7214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B90DD-8245-478F-B420-9FD63B204087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130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496AC-0A16-42D8-8576-EFC77001FAE0}" type="slidenum">
              <a:rPr lang="ar-S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110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E7D8F8E-C524-4294-9F3B-9811C3393A08}" type="datetime1">
              <a:rPr lang="en-US" smtClean="0">
                <a:solidFill>
                  <a:prstClr val="white"/>
                </a:solidFill>
              </a:rPr>
              <a:pPr/>
              <a:t>6/23/2020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4482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535F3-C983-4A77-8EAD-ABEA0E685241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8265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2A6AD-B71F-4DB0-BA23-9DC2BA71AEAA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9142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58149-E93E-4004-B38F-1CC974112A9C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2097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7EE-4C05-4FAC-B61B-07043A243BE9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1630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26367-CA6E-43DB-A6F2-C4B04A507FDB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3878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CEA3-4F4C-49E3-88DA-79B1CAE4DFE1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1281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A861-30F4-421F-82BA-26BC805D733A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1113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4A2-1314-4DE3-9208-F2EEC8489B92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6873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5287B-DC09-42E6-B155-B7F287E31CAB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7526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90238-C3AC-4798-8AFF-C2CCDFACCEE3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97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sz="9600" dirty="0">
                <a:solidFill>
                  <a:srgbClr val="1E5155">
                    <a:lumMod val="40000"/>
                    <a:lumOff val="60000"/>
                  </a:srgb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sz="9600" dirty="0">
                <a:solidFill>
                  <a:srgbClr val="1E5155">
                    <a:lumMod val="40000"/>
                    <a:lumOff val="60000"/>
                  </a:srgb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51FD-AC15-47E7-8235-C0B3130B7D59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8639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197-66DC-40DD-85A1-68D592CC6328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5947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033B-0DEA-4835-9D28-EABC4B5154CE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5962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99719-2C7C-4858-B945-5BA75EAACC02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100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07DFE-DAC9-499F-BC2C-054C099DAD1F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141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C1106-8979-4502-880B-FEDB7CA31ACA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339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Rounded Rectangle 7"/>
          <p:cNvSpPr/>
          <p:nvPr/>
        </p:nvSpPr>
        <p:spPr>
          <a:xfrm>
            <a:off x="84668" y="69850"/>
            <a:ext cx="12018433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2" name="Title Placeholder 21"/>
          <p:cNvSpPr>
            <a:spLocks noGrp="1"/>
          </p:cNvSpPr>
          <p:nvPr>
            <p:ph type="title"/>
          </p:nvPr>
        </p:nvSpPr>
        <p:spPr bwMode="auto">
          <a:xfrm>
            <a:off x="1219200" y="274638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219200" y="1447800"/>
            <a:ext cx="103632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 defTabSz="914400" rtl="1">
              <a:defRPr/>
            </a:pPr>
            <a:fld id="{0ADAB911-6723-42F7-A9EF-FBB0163D42E6}" type="datetimeFigureOut">
              <a:rPr lang="fa-IR">
                <a:solidFill>
                  <a:srgbClr val="696464"/>
                </a:solidFill>
              </a:rPr>
              <a:pPr defTabSz="914400" rtl="1">
                <a:defRPr/>
              </a:pPr>
              <a:t>03/11/1441</a:t>
            </a:fld>
            <a:endParaRPr lang="fa-IR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 algn="r" defTabSz="914400" rtl="1">
              <a:defRPr/>
            </a:pPr>
            <a:endParaRPr lang="fa-IR">
              <a:solidFill>
                <a:srgbClr val="696464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94733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rtl="1">
              <a:defRPr/>
            </a:pPr>
            <a:fld id="{84D0C40A-61B6-46EE-95C6-B29AE619F9D9}" type="slidenum">
              <a:rPr lang="fa-IR"/>
              <a:pPr defTabSz="914400" rtl="1"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9258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rtl="1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Tahoma" pitchFamily="34" charset="0"/>
        </a:defRPr>
      </a:lvl9pPr>
    </p:titleStyle>
    <p:bodyStyle>
      <a:lvl1pPr marL="273050" indent="-273050" algn="r" rtl="1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r" rtl="1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r" rtl="1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r" rtl="1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r" rtl="1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r" rtl="1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r" rtl="1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r" rtl="1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defTabSz="914400" rtl="1" fontAlgn="base">
              <a:spcBef>
                <a:spcPct val="0"/>
              </a:spcBef>
              <a:spcAft>
                <a:spcPct val="0"/>
              </a:spcAft>
              <a:defRPr/>
            </a:pPr>
            <a:fld id="{9699FCBB-5DFE-4F6A-926C-B3EFFE9AE355}" type="slidenum">
              <a:rPr lang="ar-SA">
                <a:solidFill>
                  <a:srgbClr val="000000"/>
                </a:solidFill>
              </a:rPr>
              <a:pPr defTabSz="914400" rtl="1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03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B64B271-1654-440F-A67C-EC20AF688DC3}" type="datetime1">
              <a:rPr lang="en-US" smtClean="0">
                <a:solidFill>
                  <a:srgbClr val="B01513"/>
                </a:solidFill>
              </a:rPr>
              <a:pPr/>
              <a:t>6/23/2020</a:t>
            </a:fld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>
              <a:solidFill>
                <a:srgbClr val="B01513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D22F896-40B5-4ADD-8801-0D06FADFA095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75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hf hdr="0" ftr="0" dt="0"/>
  <p:txStyles>
    <p:titleStyle>
      <a:lvl1pPr algn="l" defTabSz="457200" rtl="1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22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0"/>
            <a:ext cx="10674954" cy="6619741"/>
          </a:xfrm>
        </p:spPr>
        <p:txBody>
          <a:bodyPr>
            <a:normAutofit/>
          </a:bodyPr>
          <a:lstStyle/>
          <a:p>
            <a:pPr algn="ctr"/>
            <a:r>
              <a:rPr lang="fa-IR" sz="18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18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1600" b="1" i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1600" b="1" i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1600" b="1" i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1600" b="1" i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عنوان   </a:t>
            </a:r>
            <a:r>
              <a:rPr lang="fa-IR" sz="4400" b="1" dirty="0" smtClean="0">
                <a:solidFill>
                  <a:srgbClr val="00B0F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:</a:t>
            </a:r>
            <a:r>
              <a:rPr lang="fa-IR" sz="44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</a:t>
            </a:r>
            <a:r>
              <a:rPr lang="fa-IR" sz="4400" b="1" dirty="0" smtClean="0">
                <a:solidFill>
                  <a:srgbClr val="7030A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بیو لیچینگ منگنز</a:t>
            </a:r>
            <a:r>
              <a:rPr lang="fa-IR" sz="4000" b="1" dirty="0" smtClean="0">
                <a:solidFill>
                  <a:srgbClr val="FF000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4000" b="1" dirty="0" smtClean="0">
                <a:solidFill>
                  <a:srgbClr val="FF000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4000" b="1" dirty="0" smtClean="0">
                <a:solidFill>
                  <a:srgbClr val="FF000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4000" b="1" dirty="0" smtClean="0">
                <a:solidFill>
                  <a:srgbClr val="FF000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18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18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1800" b="1" dirty="0">
                <a:solidFill>
                  <a:srgbClr val="7030A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1800" b="1" dirty="0">
                <a:solidFill>
                  <a:srgbClr val="7030A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endParaRPr lang="en-US" b="1" dirty="0">
              <a:solidFill>
                <a:srgbClr val="7030A0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43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9205" y="-966020"/>
            <a:ext cx="8534400" cy="361526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>
                <a:solidFill>
                  <a:schemeClr val="bg1"/>
                </a:solidFill>
                <a:cs typeface="2  Titr" panose="00000700000000000000" pitchFamily="2" charset="-78"/>
              </a:rPr>
              <a:t>منگنز</a:t>
            </a:r>
            <a:endParaRPr lang="en-US" sz="3600" dirty="0">
              <a:solidFill>
                <a:schemeClr val="bg1"/>
              </a:solidFill>
              <a:cs typeface="2  Titr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707" y="1528997"/>
            <a:ext cx="4147435" cy="3991454"/>
          </a:xfrm>
          <a:prstGeom prst="rect">
            <a:avLst/>
          </a:prstGeom>
        </p:spPr>
      </p:pic>
      <p:pic>
        <p:nvPicPr>
          <p:cNvPr id="5" name="Picture 4" descr="E:\Teach\000 vali asr rafsanjan\111   takalif\ترم 2\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30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923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1848644"/>
            <a:ext cx="7772400" cy="785813"/>
          </a:xfrm>
        </p:spPr>
        <p:txBody>
          <a:bodyPr/>
          <a:lstStyle/>
          <a:p>
            <a:r>
              <a:rPr lang="fa-IR" sz="36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بیو هیدرومتالورژی </a:t>
            </a:r>
            <a:endParaRPr sz="3600" b="1" dirty="0">
              <a:solidFill>
                <a:schemeClr val="tx1"/>
              </a:solidFill>
              <a:cs typeface="2  Titr" panose="00000700000000000000" pitchFamily="2" charset="-7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988088"/>
            <a:ext cx="6400800" cy="1500187"/>
          </a:xfrm>
        </p:spPr>
        <p:txBody>
          <a:bodyPr>
            <a:normAutofit/>
          </a:bodyPr>
          <a:lstStyle/>
          <a:p>
            <a:pPr fontAlgn="auto">
              <a:spcBef>
                <a:spcPts val="580"/>
              </a:spcBef>
              <a:spcAft>
                <a:spcPts val="0"/>
              </a:spcAft>
              <a:defRPr/>
            </a:pPr>
            <a:r>
              <a:rPr lang="fa-IR" sz="5400" b="1" dirty="0" smtClean="0">
                <a:cs typeface="2  Titr" panose="00000700000000000000" pitchFamily="2" charset="-78"/>
              </a:rPr>
              <a:t> بیو لیپینگ</a:t>
            </a:r>
            <a:endParaRPr lang="en-US" sz="5400" b="1" dirty="0">
              <a:cs typeface="2  Titr" panose="000007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809750" y="5357814"/>
            <a:ext cx="8643938" cy="714375"/>
          </a:xfrm>
          <a:prstGeom prst="rect">
            <a:avLst/>
          </a:prstGeom>
        </p:spPr>
        <p:txBody>
          <a:bodyPr bIns="91440" anchor="ctr">
            <a:normAutofit/>
          </a:bodyPr>
          <a:lstStyle/>
          <a:p>
            <a:pPr algn="r" defTabSz="914400" rtl="1">
              <a:spcBef>
                <a:spcPct val="0"/>
              </a:spcBef>
              <a:defRPr/>
            </a:pPr>
            <a:endParaRPr lang="fa-IR" sz="3600" dirty="0">
              <a:solidFill>
                <a:srgbClr val="FFFFFF"/>
              </a:solidFill>
              <a:latin typeface="Franklin Gothic Book"/>
              <a:cs typeface="2  Titr" panose="00000700000000000000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81200" y="1506539"/>
            <a:ext cx="8229600" cy="1470025"/>
          </a:xfrm>
          <a:prstGeom prst="rect">
            <a:avLst/>
          </a:prstGeom>
        </p:spPr>
        <p:txBody>
          <a:bodyPr bIns="91440" anchor="ctr">
            <a:normAutofit/>
          </a:bodyPr>
          <a:lstStyle/>
          <a:p>
            <a:pPr algn="ctr" defTabSz="914400" rtl="1">
              <a:spcBef>
                <a:spcPct val="0"/>
              </a:spcBef>
              <a:defRPr/>
            </a:pPr>
            <a:endParaRPr lang="fa-IR" sz="6000" b="1" dirty="0">
              <a:solidFill>
                <a:srgbClr val="FFFFFF"/>
              </a:solidFill>
              <a:latin typeface="Franklin Gothic Book"/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355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49392"/>
            <a:ext cx="10972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dirty="0">
                <a:cs typeface="2  Titr" panose="00000700000000000000" pitchFamily="2" charset="-78"/>
              </a:rPr>
              <a:t>بيوليچينگ روشي براي استفاده از ميکروارگانيسم ها براي جدا کردن فلزات باارزش از کانسنگ مي باشد.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2  Titr" panose="000007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2769435"/>
            <a:ext cx="10972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a-IR" sz="2400" dirty="0" smtClean="0">
                <a:cs typeface="2  Titr" panose="00000700000000000000" pitchFamily="2" charset="-78"/>
              </a:rPr>
              <a:t> </a:t>
            </a:r>
            <a:r>
              <a:rPr lang="fa-IR" sz="2800" dirty="0" smtClean="0">
                <a:solidFill>
                  <a:srgbClr val="FF0000"/>
                </a:solidFill>
                <a:cs typeface="2  Titr" panose="00000700000000000000" pitchFamily="2" charset="-78"/>
              </a:rPr>
              <a:t>- </a:t>
            </a:r>
            <a:r>
              <a:rPr lang="fa-IR" sz="2800" dirty="0">
                <a:solidFill>
                  <a:srgbClr val="FF0000"/>
                </a:solidFill>
                <a:cs typeface="2  Titr" panose="00000700000000000000" pitchFamily="2" charset="-78"/>
              </a:rPr>
              <a:t>مخصوصاً براي بازيافت فلزات با عيار پايين مانند </a:t>
            </a:r>
            <a:r>
              <a:rPr lang="fa-IR" sz="2800" dirty="0">
                <a:cs typeface="2  Titr" panose="00000700000000000000" pitchFamily="2" charset="-78"/>
              </a:rPr>
              <a:t>طل</a:t>
            </a:r>
            <a:r>
              <a:rPr lang="fa-IR" sz="2800" dirty="0">
                <a:solidFill>
                  <a:srgbClr val="FF0000"/>
                </a:solidFill>
                <a:cs typeface="2  Titr" panose="00000700000000000000" pitchFamily="2" charset="-78"/>
              </a:rPr>
              <a:t>ا استفاده مي شود</a:t>
            </a:r>
            <a:r>
              <a:rPr lang="fa-IR" sz="2800" dirty="0" smtClean="0">
                <a:solidFill>
                  <a:srgbClr val="FF0000"/>
                </a:solidFill>
                <a:cs typeface="2  Titr" panose="00000700000000000000" pitchFamily="2" charset="-78"/>
              </a:rPr>
              <a:t>.</a:t>
            </a:r>
          </a:p>
          <a:p>
            <a:pPr marL="0" indent="0">
              <a:buNone/>
            </a:pPr>
            <a:endParaRPr lang="fa-IR" sz="2400" dirty="0">
              <a:cs typeface="2  Titr" panose="00000700000000000000" pitchFamily="2" charset="-78"/>
            </a:endParaRPr>
          </a:p>
          <a:p>
            <a:pPr marL="0" indent="0">
              <a:buNone/>
            </a:pPr>
            <a:endParaRPr lang="fa-IR" sz="2400" dirty="0" smtClean="0">
              <a:cs typeface="2  Titr" panose="00000700000000000000" pitchFamily="2" charset="-78"/>
            </a:endParaRPr>
          </a:p>
          <a:p>
            <a:pPr marL="0" indent="0">
              <a:buNone/>
            </a:pPr>
            <a:endParaRPr lang="fa-IR" sz="1200" dirty="0" smtClean="0">
              <a:cs typeface="2  Titr" panose="00000700000000000000" pitchFamily="2" charset="-78"/>
            </a:endParaRPr>
          </a:p>
          <a:p>
            <a:pPr marL="0" indent="0" algn="ctr">
              <a:buNone/>
            </a:pPr>
            <a:endParaRPr lang="fa-IR" sz="1200" dirty="0">
              <a:cs typeface="2  Titr" panose="00000700000000000000" pitchFamily="2" charset="-78"/>
            </a:endParaRPr>
          </a:p>
          <a:p>
            <a:pPr marL="0" indent="0" algn="ctr">
              <a:buNone/>
            </a:pPr>
            <a:r>
              <a:rPr lang="fa-IR" sz="3600" dirty="0">
                <a:cs typeface="2  Titr" panose="00000700000000000000" pitchFamily="2" charset="-78"/>
              </a:rPr>
              <a:t>بیولیچینگ به فرآیندی گفته میشود که طی آن عناصر فلزی بوسیله  ی میکروارگانیسم ها از کانی های معدنی جدا شده و وارد فاز محلول میشوند.</a:t>
            </a:r>
          </a:p>
          <a:p>
            <a:pPr marL="0" indent="0">
              <a:buNone/>
            </a:pPr>
            <a:endParaRPr lang="fa-IR" sz="2400" dirty="0"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999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2200" dirty="0" smtClean="0"/>
              <a:t> 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347" y="1625598"/>
            <a:ext cx="8534400" cy="3615267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2  Titr" panose="00000700000000000000" pitchFamily="2" charset="-78"/>
              </a:rPr>
              <a:t>بازیابی منگنز به وسیله بیولیچینگ</a:t>
            </a:r>
          </a:p>
          <a:p>
            <a:pPr marL="0" indent="0" algn="r">
              <a:buNone/>
            </a:pPr>
            <a:endParaRPr lang="fa-IR" sz="24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قارچ ها، پنی سیلیوم ستیرینیوم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(P.C.)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endParaRPr lang="fa-IR" sz="24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بیولیچینگ منگنز با قارچ ها : </a:t>
            </a:r>
            <a:r>
              <a:rPr lang="fa-IR" sz="2400" dirty="0" smtClean="0">
                <a:solidFill>
                  <a:srgbClr val="FF0000"/>
                </a:solidFill>
                <a:cs typeface="2  Titr" panose="00000700000000000000" pitchFamily="2" charset="-78"/>
              </a:rPr>
              <a:t>فرآیند کاهش غیر مستقیم</a:t>
            </a:r>
          </a:p>
          <a:p>
            <a:pPr marL="0" indent="0" algn="r" rtl="1">
              <a:buNone/>
            </a:pPr>
            <a:endParaRPr lang="fa-IR" sz="24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وابستگی فرآیند به </a:t>
            </a:r>
            <a:r>
              <a:rPr lang="fa-IR" sz="2400" dirty="0" smtClean="0">
                <a:solidFill>
                  <a:srgbClr val="FFFF00"/>
                </a:solidFill>
                <a:cs typeface="2  Titr" panose="00000700000000000000" pitchFamily="2" charset="-78"/>
              </a:rPr>
              <a:t>آرایش و ساختار ترکیبات کاهنده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مانند اسیدهای آلی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هیدرولوزیت 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کالکوفانیت 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 هماتیت</a:t>
            </a:r>
          </a:p>
          <a:p>
            <a:pPr algn="r" rtl="1">
              <a:buFontTx/>
              <a:buChar char="-"/>
            </a:pPr>
            <a:r>
              <a:rPr lang="fa-IR" sz="2400" dirty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.</a:t>
            </a:r>
          </a:p>
          <a:p>
            <a:pPr algn="r" rtl="1">
              <a:buFontTx/>
              <a:buChar char="-"/>
            </a:pPr>
            <a:r>
              <a:rPr lang="fa-IR" sz="2400" dirty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.</a:t>
            </a:r>
          </a:p>
          <a:p>
            <a:pPr algn="r" rtl="1">
              <a:buFontTx/>
              <a:buChar char="-"/>
            </a:pPr>
            <a:r>
              <a:rPr lang="fa-IR" sz="2400" dirty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tx1"/>
                </a:solidFill>
                <a:cs typeface="2  Titr" panose="00000700000000000000" pitchFamily="2" charset="-78"/>
              </a:rPr>
              <a:t>.</a:t>
            </a:r>
            <a:endParaRPr lang="fa-IR" sz="2400" dirty="0">
              <a:solidFill>
                <a:schemeClr val="tx1"/>
              </a:solidFill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57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8612" y="1231490"/>
            <a:ext cx="8534400" cy="3615267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en-US" sz="28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>این مواد کاهنده در نمک های حاوی موارد زیر رشد می کنند</a:t>
            </a:r>
            <a:endParaRPr lang="en-US" sz="28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endParaRPr lang="fa-IR" sz="28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NH4OH : 3 </a:t>
            </a:r>
            <a:r>
              <a:rPr lang="en-US" sz="2800" b="1" dirty="0" err="1" smtClean="0">
                <a:solidFill>
                  <a:schemeClr val="tx1"/>
                </a:solidFill>
                <a:cs typeface="2  Titr" panose="00000700000000000000" pitchFamily="2" charset="-78"/>
              </a:rPr>
              <a:t>mol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/Li</a:t>
            </a:r>
          </a:p>
          <a:p>
            <a:pPr marL="0" indent="0" algn="r" rtl="1">
              <a:buNone/>
            </a:pP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 KH2PO4 : 1 </a:t>
            </a:r>
            <a:r>
              <a:rPr lang="en-US" sz="2800" b="1" dirty="0" err="1" smtClean="0">
                <a:solidFill>
                  <a:schemeClr val="tx1"/>
                </a:solidFill>
                <a:cs typeface="2  Titr" panose="00000700000000000000" pitchFamily="2" charset="-78"/>
              </a:rPr>
              <a:t>mol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/Li</a:t>
            </a:r>
          </a:p>
          <a:p>
            <a:pPr marL="0" indent="0" algn="r" rtl="1">
              <a:buNone/>
            </a:pPr>
            <a:r>
              <a:rPr lang="en-US" sz="2800" b="1" dirty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MGSO4. 7H2O : 0.5 </a:t>
            </a:r>
            <a:r>
              <a:rPr lang="en-US" sz="2800" b="1" dirty="0" err="1" smtClean="0">
                <a:solidFill>
                  <a:schemeClr val="tx1"/>
                </a:solidFill>
                <a:cs typeface="2  Titr" panose="00000700000000000000" pitchFamily="2" charset="-78"/>
              </a:rPr>
              <a:t>mol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/Li</a:t>
            </a:r>
          </a:p>
          <a:p>
            <a:pPr marL="0" indent="0" algn="r" rtl="1">
              <a:buNone/>
            </a:pPr>
            <a:r>
              <a:rPr lang="fa-IR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و </a:t>
            </a:r>
            <a:r>
              <a:rPr lang="en-US" sz="2800" b="1" dirty="0" err="1" smtClean="0">
                <a:solidFill>
                  <a:schemeClr val="tx1"/>
                </a:solidFill>
                <a:cs typeface="2  Titr" panose="00000700000000000000" pitchFamily="2" charset="-78"/>
              </a:rPr>
              <a:t>NaOH</a:t>
            </a:r>
            <a:r>
              <a:rPr lang="fa-IR" sz="2800" b="1" dirty="0">
                <a:solidFill>
                  <a:schemeClr val="tx1"/>
                </a:solidFill>
                <a:cs typeface="2  Titr" panose="000007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10% حجمی و در </a:t>
            </a:r>
            <a:r>
              <a:rPr lang="en-US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PH=2.5</a:t>
            </a:r>
          </a:p>
          <a:p>
            <a:pPr marL="0" indent="0" algn="r" rtl="1">
              <a:buNone/>
            </a:pPr>
            <a:r>
              <a:rPr lang="fa-IR" sz="28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و قند (نیشکر)</a:t>
            </a:r>
          </a:p>
          <a:p>
            <a:pPr marL="0" indent="0" algn="r" rtl="1">
              <a:buNone/>
            </a:pPr>
            <a:endParaRPr lang="fa-IR" sz="28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800" dirty="0" smtClean="0">
                <a:solidFill>
                  <a:srgbClr val="FFFF00"/>
                </a:solidFill>
                <a:cs typeface="2  Titr" panose="00000700000000000000" pitchFamily="2" charset="-78"/>
              </a:rPr>
              <a:t>مواد کاهنده معمولا شامل 3 میکروب و 5 قارچ میباشند</a:t>
            </a:r>
            <a:endParaRPr lang="fa-IR" sz="2800" dirty="0">
              <a:solidFill>
                <a:srgbClr val="FFFF00"/>
              </a:solidFill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803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85196"/>
            <a:ext cx="11429999" cy="2971801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br>
              <a:rPr lang="fa-IR" sz="32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3200" dirty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3200" dirty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b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800" dirty="0" smtClean="0">
                <a:cs typeface="2  Titr" panose="00000700000000000000" pitchFamily="2" charset="-78"/>
              </a:rPr>
              <a:t/>
            </a:r>
            <a:br>
              <a:rPr lang="fa-IR" sz="2800" dirty="0" smtClean="0">
                <a:cs typeface="2  Titr" panose="00000700000000000000" pitchFamily="2" charset="-78"/>
              </a:rPr>
            </a:br>
            <a:r>
              <a:rPr lang="fa-IR" sz="2800" dirty="0">
                <a:cs typeface="2  Titr" panose="000007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en-US" sz="28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en-US" sz="2800" dirty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en-US" sz="2800" dirty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>  </a:t>
            </a:r>
            <a:b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8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/>
            </a:r>
            <a:b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</a:br>
            <a:endParaRPr lang="en-US" sz="2800" dirty="0">
              <a:solidFill>
                <a:schemeClr val="bg1"/>
              </a:solidFill>
              <a:cs typeface="2  Titr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a-IR" dirty="0" smtClean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79567" y="396203"/>
            <a:ext cx="33577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>
                <a:solidFill>
                  <a:srgbClr val="FF0000"/>
                </a:solidFill>
                <a:cs typeface="2  Titr" panose="00000700000000000000" pitchFamily="2" charset="-78"/>
              </a:rPr>
              <a:t>شرایط انجام آزمایش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5355900" y="1157626"/>
            <a:ext cx="6074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- تنگ مخروطی آزمایشگاهی 250 میلی لیتری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7887041" y="1657439"/>
            <a:ext cx="3542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- سرعت 140 دور بر دقیقه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6128548" y="2110767"/>
            <a:ext cx="5301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- استفاده از </a:t>
            </a:r>
            <a:r>
              <a:rPr lang="fa-IR" sz="2800" dirty="0">
                <a:cs typeface="2  Titr" panose="00000700000000000000" pitchFamily="2" charset="-78"/>
              </a:rPr>
              <a:t>پالپ چگال</a:t>
            </a: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 با </a:t>
            </a:r>
            <a:r>
              <a:rPr lang="fa-IR" sz="2800" dirty="0">
                <a:cs typeface="2  Titr" panose="00000700000000000000" pitchFamily="2" charset="-78"/>
              </a:rPr>
              <a:t>ویسکوزیته بالا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7438201" y="2686778"/>
            <a:ext cx="39917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- اندازه </a:t>
            </a:r>
            <a:r>
              <a:rPr lang="fa-IR" sz="2800" dirty="0">
                <a:solidFill>
                  <a:srgbClr val="FF0000"/>
                </a:solidFill>
                <a:cs typeface="2  Titr" panose="00000700000000000000" pitchFamily="2" charset="-78"/>
              </a:rPr>
              <a:t>ذرات 112.5 میکرون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12188" y="3504578"/>
            <a:ext cx="6914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انجام آزمایش در </a:t>
            </a:r>
            <a:r>
              <a:rPr lang="fa-IR" sz="2800" dirty="0">
                <a:solidFill>
                  <a:srgbClr val="FFFF00"/>
                </a:solidFill>
                <a:cs typeface="2  Titr" panose="00000700000000000000" pitchFamily="2" charset="-78"/>
              </a:rPr>
              <a:t>90 روز </a:t>
            </a: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در </a:t>
            </a:r>
            <a:r>
              <a:rPr lang="fa-IR" sz="2800" dirty="0">
                <a:solidFill>
                  <a:srgbClr val="FFFF00"/>
                </a:solidFill>
                <a:cs typeface="2  Titr" panose="00000700000000000000" pitchFamily="2" charset="-78"/>
              </a:rPr>
              <a:t>دمای 32</a:t>
            </a:r>
            <a:r>
              <a:rPr lang="fa-IR" sz="2800" dirty="0">
                <a:solidFill>
                  <a:schemeClr val="bg1"/>
                </a:solidFill>
                <a:cs typeface="2  Titr" panose="00000700000000000000" pitchFamily="2" charset="-78"/>
              </a:rPr>
              <a:t> درجه سلسیوس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359765" y="4322378"/>
            <a:ext cx="110702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استریل کردن ظرف – اندازه گیری </a:t>
            </a:r>
            <a:r>
              <a:rPr lang="en-US" sz="2400" dirty="0">
                <a:solidFill>
                  <a:schemeClr val="bg1"/>
                </a:solidFill>
                <a:cs typeface="2  Titr" panose="00000700000000000000" pitchFamily="2" charset="-78"/>
              </a:rPr>
              <a:t>PH</a:t>
            </a: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-  فیلتر کردن محلول – رقیق سازی با اسید سولفوریک – </a:t>
            </a:r>
            <a:b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</a:b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آنالیز محلول : آنالیز </a:t>
            </a:r>
            <a:r>
              <a:rPr lang="en-US" sz="2400" dirty="0">
                <a:solidFill>
                  <a:schemeClr val="bg1"/>
                </a:solidFill>
                <a:cs typeface="2  Titr" panose="00000700000000000000" pitchFamily="2" charset="-78"/>
              </a:rPr>
              <a:t>AAS</a:t>
            </a: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– پالایش منگنز استخراج شده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1798821" y="5659724"/>
            <a:ext cx="96311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>
                <a:solidFill>
                  <a:srgbClr val="FFC000"/>
                </a:solidFill>
                <a:cs typeface="2  Titr" panose="00000700000000000000" pitchFamily="2" charset="-78"/>
              </a:rPr>
              <a:t>آزمایش تا زمانی ادامه می‌یابد که غلظت منگنز در محلول افزایش نیابد (ثابت بماند)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9112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448" y="2200047"/>
            <a:ext cx="11488510" cy="3615267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استفاده از 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اگزالیک اسید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، 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سیتریک اسید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و 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سولفوریک اسید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با غلظت های به ترتیب 0.05 و 0.25 و 0.5 مولار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b="1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آنالیز محلول لیچ به فواصل زمانی منظم</a:t>
            </a:r>
          </a:p>
          <a:p>
            <a:pPr marL="0" indent="0" algn="r" rtl="1">
              <a:buNone/>
            </a:pP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شست  و شو با اسید سولفوریک رقیق، خشک کنی، همزنی و </a:t>
            </a:r>
            <a:r>
              <a:rPr lang="fa-IR" sz="24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یکسان سازی با </a:t>
            </a:r>
            <a:r>
              <a:rPr lang="en-US" sz="2400" b="1" dirty="0" err="1" smtClean="0">
                <a:solidFill>
                  <a:schemeClr val="tx1"/>
                </a:solidFill>
                <a:cs typeface="2  Titr" panose="00000700000000000000" pitchFamily="2" charset="-78"/>
              </a:rPr>
              <a:t>HCl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و آنالیز کردن برای غلظت منگنز</a:t>
            </a:r>
          </a:p>
          <a:p>
            <a:pPr marL="0" indent="0" algn="r" rtl="1">
              <a:buNone/>
            </a:pP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FF00"/>
                </a:solidFill>
                <a:cs typeface="2  Titr" panose="00000700000000000000" pitchFamily="2" charset="-78"/>
              </a:rPr>
              <a:t>لیچینگ درجا : 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b="1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حمله به منگنز با </a:t>
            </a:r>
            <a:r>
              <a:rPr lang="en-US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P.C.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تا تجزیه منگنز و آهن محتوای کانه</a:t>
            </a:r>
          </a:p>
          <a:p>
            <a:pPr marL="0" indent="0" algn="r" rtl="1">
              <a:buNone/>
            </a:pP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ct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1" y="1229194"/>
            <a:ext cx="6805535" cy="535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68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223858" y="1940391"/>
            <a:ext cx="8534400" cy="3615267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افت </a:t>
            </a:r>
            <a:r>
              <a:rPr lang="en-US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PH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محلول در 30 روز به 5.25</a:t>
            </a: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و حل شدن 58% از منگنز</a:t>
            </a: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جذب یون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منگنز در </a:t>
            </a:r>
            <a:r>
              <a:rPr lang="en-US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MnO2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در </a:t>
            </a:r>
            <a:r>
              <a:rPr lang="en-US" sz="24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PH</a:t>
            </a:r>
            <a:r>
              <a:rPr lang="fa-IR" sz="2400" b="1" dirty="0" smtClean="0">
                <a:solidFill>
                  <a:schemeClr val="tx1"/>
                </a:solidFill>
                <a:cs typeface="2  Titr" panose="00000700000000000000" pitchFamily="2" charset="-78"/>
              </a:rPr>
              <a:t> بیشتر از 5 </a:t>
            </a:r>
          </a:p>
          <a:p>
            <a:pPr marL="0" indent="0" algn="r" rtl="1">
              <a:buNone/>
            </a:pPr>
            <a:endParaRPr lang="fa-IR" sz="2400" b="1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FF00"/>
                </a:solidFill>
                <a:cs typeface="2  Titr" panose="00000700000000000000" pitchFamily="2" charset="-78"/>
              </a:rPr>
              <a:t>شست و شو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با </a:t>
            </a:r>
            <a:r>
              <a:rPr lang="fa-IR" sz="2400" b="1" dirty="0" smtClean="0">
                <a:solidFill>
                  <a:srgbClr val="FFFF00"/>
                </a:solidFill>
                <a:cs typeface="2  Titr" panose="00000700000000000000" pitchFamily="2" charset="-78"/>
              </a:rPr>
              <a:t>اسید سولفوریک رقیق 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برای </a:t>
            </a:r>
            <a:r>
              <a:rPr lang="fa-IR" sz="2400" b="1" dirty="0" smtClean="0">
                <a:solidFill>
                  <a:srgbClr val="FFFF00"/>
                </a:solidFill>
                <a:cs typeface="2  Titr" panose="00000700000000000000" pitchFamily="2" charset="-78"/>
              </a:rPr>
              <a:t>واجذب</a:t>
            </a: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accent2"/>
                </a:solidFill>
                <a:cs typeface="2  Titr" panose="00000700000000000000" pitchFamily="2" charset="-78"/>
              </a:rPr>
              <a:t>ماکزیمم بازیابی در 45 روز </a:t>
            </a:r>
            <a:endParaRPr lang="fa-IR" sz="2400" b="1" dirty="0">
              <a:solidFill>
                <a:schemeClr val="accent2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2400" b="1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بازیابی منگنز </a:t>
            </a:r>
          </a:p>
          <a:p>
            <a:pPr marL="0" indent="0" algn="r" rtl="1">
              <a:buNone/>
            </a:pPr>
            <a:endParaRPr lang="fa-IR" sz="2400" b="1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C000"/>
                </a:solidFill>
                <a:cs typeface="2  Titr" panose="00000700000000000000" pitchFamily="2" charset="-78"/>
              </a:rPr>
              <a:t>- اسید سولفوریک 42.38%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rgbClr val="FFC000"/>
                </a:solidFill>
                <a:cs typeface="2 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rgbClr val="FFC000"/>
                </a:solidFill>
                <a:cs typeface="2  Titr" panose="00000700000000000000" pitchFamily="2" charset="-78"/>
              </a:rPr>
              <a:t>- سیتریک اسید 57.28% 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b="1" dirty="0" smtClean="0">
              <a:solidFill>
                <a:schemeClr val="bg1"/>
              </a:solidFill>
              <a:cs typeface="2  Titr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12" y="3267856"/>
            <a:ext cx="11617376" cy="341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8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7486" y="2679698"/>
            <a:ext cx="8534400" cy="3615267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استفاده از باکتری های       </a:t>
            </a:r>
            <a:endParaRPr lang="en-US" sz="2800" b="1" dirty="0" smtClean="0">
              <a:solidFill>
                <a:srgbClr val="FF0000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endParaRPr lang="fa-IR" sz="24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>
                <a:solidFill>
                  <a:srgbClr val="FFFF00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rgbClr val="FFFF00"/>
                </a:solidFill>
                <a:cs typeface="2  Titr" panose="00000700000000000000" pitchFamily="2" charset="-78"/>
              </a:rPr>
              <a:t>- اکسید کننده سولفور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5% حجمی ور 10 میلی لیتر محلول 4 گرم یر مول سولفور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10 تا 12 روز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در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PH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بین 1.2 تا 1.5 </a:t>
            </a:r>
            <a:endParaRPr lang="fa-IR" sz="24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rgbClr val="FFFF00"/>
                </a:solidFill>
                <a:cs typeface="2  Titr" panose="00000700000000000000" pitchFamily="2" charset="-78"/>
              </a:rPr>
              <a:t>- اکسید کننده آهن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یون های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                           و 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  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             و  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10 تا 12 روز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در </a:t>
            </a:r>
            <a:r>
              <a:rPr lang="en-US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PH</a:t>
            </a: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بین 2.2 تا 2.5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به علاوه پیریت 4 گرم بر لیتر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endParaRPr lang="fa-IR" sz="24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fa-IR" sz="2400" dirty="0" smtClean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r" rtl="1">
              <a:buNone/>
            </a:pPr>
            <a:r>
              <a:rPr lang="fa-IR" sz="2400" dirty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en-US" sz="2400" dirty="0">
              <a:solidFill>
                <a:schemeClr val="bg1"/>
              </a:solidFill>
              <a:cs typeface="2  Titr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612012" y="4536933"/>
                <a:ext cx="6423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2012" y="4536933"/>
                <a:ext cx="642370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417437" y="4536932"/>
                <a:ext cx="9320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7437" y="4536932"/>
                <a:ext cx="932050" cy="461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444610" y="4487331"/>
                <a:ext cx="9320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610" y="4487331"/>
                <a:ext cx="932050" cy="46166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955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78494" y="333634"/>
            <a:ext cx="2979420" cy="1708261"/>
          </a:xfrm>
        </p:spPr>
        <p:txBody>
          <a:bodyPr>
            <a:normAutofit/>
          </a:bodyPr>
          <a:lstStyle/>
          <a:p>
            <a:r>
              <a:rPr lang="en-US" sz="4600" b="1" cap="all" dirty="0" smtClean="0">
                <a:solidFill>
                  <a:srgbClr val="FFC000"/>
                </a:solidFill>
                <a:latin typeface="+mn-lt"/>
                <a:ea typeface="+mn-ea"/>
                <a:cs typeface="B Nazanin" panose="00000400000000000000" pitchFamily="2" charset="-78"/>
              </a:rPr>
              <a:t> 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3128" y="1333336"/>
            <a:ext cx="10363200" cy="3238663"/>
          </a:xfrm>
        </p:spPr>
        <p:txBody>
          <a:bodyPr>
            <a:normAutofit/>
          </a:bodyPr>
          <a:lstStyle/>
          <a:p>
            <a:pPr algn="r"/>
            <a:r>
              <a:rPr lang="en-US" sz="20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endParaRPr lang="fa-IR" sz="20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 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20" y="0"/>
            <a:ext cx="11557416" cy="6484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32589" y="102801"/>
            <a:ext cx="2712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defTabSz="914400" rtl="1"/>
            <a:r>
              <a:rPr lang="en-US" sz="2400" b="1" dirty="0" smtClean="0">
                <a:solidFill>
                  <a:srgbClr val="FFC000"/>
                </a:solidFill>
              </a:rPr>
              <a:t> </a:t>
            </a:r>
            <a:endParaRPr lang="fa-IR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98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564" y="554636"/>
            <a:ext cx="6910465" cy="51549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40865"/>
            <a:ext cx="12192000" cy="16862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8565" y="554636"/>
            <a:ext cx="6910464" cy="46862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563" y="554637"/>
            <a:ext cx="6910466" cy="46862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8562" y="554634"/>
            <a:ext cx="6910467" cy="468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57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2018"/>
            <a:ext cx="12192000" cy="13059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544" y="854439"/>
            <a:ext cx="6430781" cy="46975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8543" y="854439"/>
            <a:ext cx="6430781" cy="46975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8542" y="854440"/>
            <a:ext cx="6430781" cy="469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75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1469"/>
            <a:ext cx="12192000" cy="14765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111" y="1049311"/>
            <a:ext cx="6086007" cy="43321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8111" y="1049311"/>
            <a:ext cx="6086007" cy="4332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8111" y="1049311"/>
            <a:ext cx="6086007" cy="433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8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1236" y="1045129"/>
            <a:ext cx="8534400" cy="3615267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استفاده از تیوباسیلیوس اکسیدانس </a:t>
            </a:r>
          </a:p>
          <a:p>
            <a:pPr marL="0" indent="0" algn="r" rtl="1">
              <a:buNone/>
            </a:pPr>
            <a:endParaRPr lang="fa-IR" sz="2400" dirty="0">
              <a:solidFill>
                <a:schemeClr val="bg1"/>
              </a:solidFill>
              <a:cs typeface="2  Titr" panose="00000700000000000000" pitchFamily="2" charset="-78"/>
            </a:endParaRPr>
          </a:p>
          <a:p>
            <a:pPr marL="0" indent="0" algn="ctr" rtl="1">
              <a:buNone/>
            </a:pPr>
            <a:r>
              <a:rPr lang="fa-IR" sz="2400" dirty="0" smtClean="0">
                <a:solidFill>
                  <a:schemeClr val="bg1"/>
                </a:solidFill>
                <a:cs typeface="2  Titr" panose="00000700000000000000" pitchFamily="2" charset="-78"/>
              </a:rPr>
              <a:t> </a:t>
            </a:r>
            <a:endParaRPr lang="en-US" sz="2400" dirty="0">
              <a:solidFill>
                <a:schemeClr val="bg1"/>
              </a:solidFill>
              <a:cs typeface="2  Titr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684212" y="3004078"/>
                <a:ext cx="1079291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𝑴𝒏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e>
                        <m:sub>
                          <m:r>
                            <a:rPr lang="en-US" sz="2800" b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≺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𝑴𝒏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e>
                        <m:sub>
                          <m:r>
                            <a:rPr lang="en-US" sz="2800" b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𝑭𝒆𝑺</m:t>
                      </m:r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≺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𝑴𝒏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e>
                        <m:sub>
                          <m:r>
                            <a:rPr lang="en-US" sz="2800" b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𝑭𝒆𝑺</m:t>
                      </m:r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≺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𝑴𝒏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e>
                        <m:sub>
                          <m:r>
                            <a:rPr lang="en-US" sz="2800" b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𝑭𝒆𝑺</m:t>
                      </m:r>
                      <m:r>
                        <a:rPr lang="en-US" sz="2800" b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</m:oMath>
                  </m:oMathPara>
                </a14:m>
                <a:endParaRPr lang="en-US" sz="28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212" y="3004078"/>
                <a:ext cx="10792918" cy="5232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911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1" y="179882"/>
            <a:ext cx="10298242" cy="6445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61" y="179882"/>
            <a:ext cx="10298241" cy="64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5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EC7F02AD-9687-440F-A9DF-FAA6F22270D7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761</TotalTime>
  <Words>518</Words>
  <Application>Microsoft Office PowerPoint</Application>
  <PresentationFormat>Custom</PresentationFormat>
  <Paragraphs>113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Slice</vt:lpstr>
      <vt:lpstr>Equity</vt:lpstr>
      <vt:lpstr>1_Default Design</vt:lpstr>
      <vt:lpstr>Ion Boardroom</vt:lpstr>
      <vt:lpstr>PowerPoint Presentation</vt:lpstr>
      <vt:lpstr>   عنوان   : بیو لیچینگ منگنز    </vt:lpstr>
      <vt:lpstr> </vt:lpstr>
      <vt:lpstr>بیو هیدرومتالورژی </vt:lpstr>
      <vt:lpstr>بيوليچينگ روشي براي استفاده از ميکروارگانيسم ها براي جدا کردن فلزات باارزش از کانسنگ مي باشد.</vt:lpstr>
      <vt:lpstr>  </vt:lpstr>
      <vt:lpstr> </vt:lpstr>
      <vt:lpstr>                   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x555l</dc:creator>
  <cp:lastModifiedBy>Windows User</cp:lastModifiedBy>
  <cp:revision>52</cp:revision>
  <dcterms:created xsi:type="dcterms:W3CDTF">2015-11-16T20:31:57Z</dcterms:created>
  <dcterms:modified xsi:type="dcterms:W3CDTF">2020-06-23T13:08:39Z</dcterms:modified>
</cp:coreProperties>
</file>