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82" r:id="rId3"/>
    <p:sldId id="283" r:id="rId4"/>
    <p:sldId id="284" r:id="rId5"/>
    <p:sldId id="256" r:id="rId6"/>
    <p:sldId id="258" r:id="rId7"/>
    <p:sldId id="259" r:id="rId8"/>
    <p:sldId id="261" r:id="rId9"/>
    <p:sldId id="260" r:id="rId10"/>
    <p:sldId id="257" r:id="rId11"/>
    <p:sldId id="262" r:id="rId12"/>
    <p:sldId id="266" r:id="rId13"/>
    <p:sldId id="263" r:id="rId14"/>
    <p:sldId id="267" r:id="rId15"/>
    <p:sldId id="264" r:id="rId16"/>
    <p:sldId id="268" r:id="rId17"/>
    <p:sldId id="265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6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86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4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77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6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5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4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11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313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729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454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556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7649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95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798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55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5CE08-2915-4F35-B9C3-E422574EB995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3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بسم الله الرحمن الرحیم</a:t>
            </a:r>
            <a:endParaRPr lang="en-US" sz="7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5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" y="0"/>
            <a:ext cx="12120154" cy="2394857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ابوالفضل بیهقی </a:t>
            </a: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" y="2474414"/>
            <a:ext cx="12120154" cy="4351338"/>
          </a:xfrm>
        </p:spPr>
        <p:txBody>
          <a:bodyPr>
            <a:normAutofit fontScale="85000" lnSpcReduction="20000"/>
          </a:bodyPr>
          <a:lstStyle/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سال تولد:385 هجری قمری </a:t>
            </a:r>
          </a:p>
          <a:p>
            <a:pPr lvl="1" algn="r" rtl="1"/>
            <a:endParaRPr lang="fa-IR" sz="6000" b="1" dirty="0" smtClean="0">
              <a:cs typeface="2  Mitra" panose="00000400000000000000" pitchFamily="2" charset="-78"/>
            </a:endParaRPr>
          </a:p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محل تولد:حارث آباد بیهق(سبزوار کنونی )</a:t>
            </a:r>
          </a:p>
          <a:p>
            <a:pPr lvl="1" algn="r" rtl="1"/>
            <a:endParaRPr lang="fa-IR" sz="6000" b="1" dirty="0" smtClean="0">
              <a:cs typeface="2  Mitra" panose="00000400000000000000" pitchFamily="2" charset="-78"/>
            </a:endParaRPr>
          </a:p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سال مرگ:470 هجری قمری </a:t>
            </a:r>
            <a:endParaRPr lang="en-US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1256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Homa" panose="00000400000000000000" pitchFamily="2" charset="-78"/>
              </a:rPr>
              <a:t>اثر بیهقی</a:t>
            </a:r>
            <a:endParaRPr lang="en-US" sz="6000" b="1" dirty="0">
              <a:cs typeface="2 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fa-IR" b="1" dirty="0" smtClean="0">
                <a:cs typeface="2  Homa" panose="00000400000000000000" pitchFamily="2" charset="-78"/>
              </a:rPr>
              <a:t> </a:t>
            </a:r>
            <a:r>
              <a:rPr lang="fa-IR" sz="6000" b="1" dirty="0" smtClean="0">
                <a:cs typeface="2  Mitra" panose="00000400000000000000" pitchFamily="2" charset="-78"/>
              </a:rPr>
              <a:t>تاریخ بیهقی:نام های دیگر این کتاب:</a:t>
            </a:r>
          </a:p>
          <a:p>
            <a:pPr algn="r" rtl="1"/>
            <a:r>
              <a:rPr lang="fa-IR" sz="6000" b="1" dirty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تاریخ آل </a:t>
            </a:r>
            <a:r>
              <a:rPr lang="fa-IR" sz="4000" b="1" dirty="0" smtClean="0">
                <a:cs typeface="2  Mitra" panose="00000400000000000000" pitchFamily="2" charset="-78"/>
              </a:rPr>
              <a:t>ناصر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</a:t>
            </a:r>
            <a:r>
              <a:rPr lang="fa-IR" sz="4000" b="1" dirty="0">
                <a:cs typeface="2  Mitra" panose="00000400000000000000" pitchFamily="2" charset="-78"/>
              </a:rPr>
              <a:t>آل </a:t>
            </a:r>
            <a:r>
              <a:rPr lang="fa-IR" sz="4000" b="1" dirty="0" smtClean="0">
                <a:cs typeface="2  Mitra" panose="00000400000000000000" pitchFamily="2" charset="-78"/>
              </a:rPr>
              <a:t>سبکتگین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التواریخ</a:t>
            </a:r>
            <a:r>
              <a:rPr lang="fa-IR" sz="4000" b="1" dirty="0" smtClean="0">
                <a:cs typeface="2  Mitra" panose="00000400000000000000" pitchFamily="2" charset="-78"/>
              </a:rPr>
              <a:t>،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فی تاریخ سبکتگین </a:t>
            </a:r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مسعودی </a:t>
            </a:r>
            <a:endParaRPr lang="fa-IR" sz="3000" b="1" dirty="0" smtClean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52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5400" b="1" dirty="0" smtClean="0">
                <a:cs typeface="2  Mitra" panose="00000400000000000000" pitchFamily="2" charset="-78"/>
              </a:rPr>
              <a:t>موضوع </a:t>
            </a:r>
            <a:r>
              <a:rPr lang="fa-IR" sz="5400" b="1" dirty="0">
                <a:cs typeface="2  Mitra" panose="00000400000000000000" pitchFamily="2" charset="-78"/>
              </a:rPr>
              <a:t>اصلی تاریخ بیهقی' یا تاریخ مسعودی </a:t>
            </a:r>
            <a:r>
              <a:rPr lang="fa-IR" sz="5400" b="1" dirty="0" smtClean="0">
                <a:cs typeface="2  Mitra" panose="00000400000000000000" pitchFamily="2" charset="-78"/>
              </a:rPr>
              <a:t>:</a:t>
            </a:r>
            <a:endParaRPr lang="fa-IR" sz="5400" b="1" dirty="0">
              <a:cs typeface="2  Mitra" panose="00000400000000000000" pitchFamily="2" charset="-78"/>
            </a:endParaRP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تاریخ </a:t>
            </a:r>
            <a:r>
              <a:rPr lang="fa-IR" sz="4400" b="1" dirty="0">
                <a:cs typeface="2  Mitra" panose="00000400000000000000" pitchFamily="2" charset="-78"/>
              </a:rPr>
              <a:t>پادشاهی مسعود غزنوی پسر سلطان محمود غزنوی </a:t>
            </a:r>
            <a:r>
              <a:rPr lang="fa-IR" sz="4400" b="1" dirty="0" smtClean="0">
                <a:cs typeface="2  Mitra" panose="00000400000000000000" pitchFamily="2" charset="-78"/>
              </a:rPr>
              <a:t>،علاوه </a:t>
            </a:r>
            <a:r>
              <a:rPr lang="fa-IR" sz="4400" b="1" dirty="0">
                <a:cs typeface="2  Mitra" panose="00000400000000000000" pitchFamily="2" charset="-78"/>
              </a:rPr>
              <a:t>بر تاریخ غزنویان، قسمت‌هایی درباره تاریخ صفاریان، سامانیان و دوره پیش از پادشاهی محمود غزنوی دارد</a:t>
            </a:r>
            <a:r>
              <a:rPr lang="fa-IR" sz="4400" b="1" dirty="0" smtClean="0">
                <a:cs typeface="2  Mitra" panose="00000400000000000000" pitchFamily="2" charset="-78"/>
              </a:rPr>
              <a:t>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 </a:t>
            </a:r>
            <a:r>
              <a:rPr lang="fa-IR" sz="4400" b="1" dirty="0">
                <a:cs typeface="2  Mitra" panose="00000400000000000000" pitchFamily="2" charset="-78"/>
              </a:rPr>
              <a:t>نسخه اصلی کتاب حدود ۳۰ جلد بوده </a:t>
            </a:r>
            <a:r>
              <a:rPr lang="fa-IR" sz="4400" b="1" dirty="0" smtClean="0">
                <a:cs typeface="2  Mitra" panose="00000400000000000000" pitchFamily="2" charset="-78"/>
              </a:rPr>
              <a:t>که </a:t>
            </a:r>
            <a:r>
              <a:rPr lang="fa-IR" sz="4400" b="1" dirty="0">
                <a:cs typeface="2  Mitra" panose="00000400000000000000" pitchFamily="2" charset="-78"/>
              </a:rPr>
              <a:t>به دستور سلطان مسعود بخش زیادی از آن از بین </a:t>
            </a:r>
            <a:r>
              <a:rPr lang="fa-IR" sz="4400" b="1" dirty="0" smtClean="0">
                <a:cs typeface="2  Mitra" panose="00000400000000000000" pitchFamily="2" charset="-78"/>
              </a:rPr>
              <a:t>رفته‌است.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از </a:t>
            </a:r>
            <a:r>
              <a:rPr lang="fa-IR" sz="4400" b="1" dirty="0">
                <a:cs typeface="2  Mitra" panose="00000400000000000000" pitchFamily="2" charset="-78"/>
              </a:rPr>
              <a:t>این کتاب امروزه مقدار کمی (حدود پنج مجلد) بر جای مانده‌است.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63759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807" y="252446"/>
            <a:ext cx="3759790" cy="31090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85" y="252445"/>
            <a:ext cx="3126377" cy="3109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252446"/>
            <a:ext cx="3378925" cy="3109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03" y="3613953"/>
            <a:ext cx="3054396" cy="2654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070" y="3613954"/>
            <a:ext cx="3078657" cy="2654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473" y="3613951"/>
            <a:ext cx="2499360" cy="2654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1" y="3613954"/>
            <a:ext cx="2409825" cy="26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02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31040" cy="1690688"/>
          </a:xfrm>
        </p:spPr>
        <p:txBody>
          <a:bodyPr>
            <a:no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>اهمیت تاریخ بیهقی: </a:t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31040" cy="5032375"/>
          </a:xfrm>
        </p:spPr>
        <p:txBody>
          <a:bodyPr>
            <a:normAutofit/>
          </a:bodyPr>
          <a:lstStyle/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1- از جهت تاریخ نگاری </a:t>
            </a:r>
          </a:p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2-از لحاظ هنر نویسندگی</a:t>
            </a:r>
            <a:endParaRPr lang="fa-IR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489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072639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ویژگی های نثر تاریخ بیهقی :</a:t>
            </a: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37508"/>
            <a:ext cx="12192000" cy="5020491"/>
          </a:xfrm>
        </p:spPr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1</a:t>
            </a:r>
            <a:r>
              <a:rPr lang="fa-IR" sz="4400" b="1" dirty="0" smtClean="0">
                <a:cs typeface="2  Mitra" panose="00000400000000000000" pitchFamily="2" charset="-78"/>
              </a:rPr>
              <a:t>– نثر بیهقی نوعی نثر داستانی است که در خدمت محتوای تاریخی قرار گرفته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2</a:t>
            </a:r>
            <a:r>
              <a:rPr lang="fa-IR" sz="4400" b="1" dirty="0" smtClean="0">
                <a:cs typeface="2  Mitra" panose="00000400000000000000" pitchFamily="2" charset="-78"/>
              </a:rPr>
              <a:t>– در مواردی که نویسنده مناسب دانسته از « اطناب » استفاده کرده اما در مجموع «ایجاز» در کلام کاملاً بارز است و این، یکی از جلوه های بارز « بلاغت طبیعی » در سخن بیهقی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3</a:t>
            </a:r>
            <a:r>
              <a:rPr lang="fa-IR" sz="4400" b="1" dirty="0" smtClean="0">
                <a:cs typeface="2  Mitra" panose="00000400000000000000" pitchFamily="2" charset="-78"/>
              </a:rPr>
              <a:t>– تمثیلات و تعبیرات به کار رفته، بلیغ و زیباست.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 </a:t>
            </a:r>
            <a:r>
              <a:rPr lang="fa-IR" sz="4400" b="1" dirty="0" smtClean="0">
                <a:cs typeface="2  Mitra" panose="00000400000000000000" pitchFamily="2" charset="-78"/>
              </a:rPr>
              <a:t>                          ادامه</a:t>
            </a:r>
          </a:p>
        </p:txBody>
      </p:sp>
      <p:sp>
        <p:nvSpPr>
          <p:cNvPr id="4" name="Down Arrow 3"/>
          <p:cNvSpPr/>
          <p:nvPr/>
        </p:nvSpPr>
        <p:spPr>
          <a:xfrm>
            <a:off x="6679474" y="6069874"/>
            <a:ext cx="531223" cy="6618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58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4– استشهاد به تاریخ و قصّه</a:t>
            </a:r>
            <a:endParaRPr lang="en-US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۵– آفرینش واژه ها و ترکیبات بدیع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۶– استفاده ی طبیعی و غیر متکلفانه از لغات و جمع مکسر و گاهی هم عبارات عربی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۷- حذف افعال و حتی گاهی قسمتی از یک عبارات به قرینه، بنا به اقتضای بلاغت کلام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۸– زیبایی و خوش آهنگی کلام </a:t>
            </a:r>
            <a:endParaRPr lang="fa-IR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41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جلوه های هنر نویسندگی بیهقی :</a:t>
            </a:r>
            <a:endParaRPr lang="fa-IR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>
                <a:cs typeface="2  Mitra" panose="00000400000000000000" pitchFamily="2" charset="-78"/>
              </a:rPr>
              <a:t>1</a:t>
            </a:r>
            <a:r>
              <a:rPr lang="fa-IR" sz="5400" b="1" dirty="0" smtClean="0">
                <a:cs typeface="2  Mitra" panose="00000400000000000000" pitchFamily="2" charset="-78"/>
              </a:rPr>
              <a:t>_ توصیف دقیق و جذاب وضعیت ظاهری و باطنی افراد.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۲– تجسم و تصویر هنرمندانه صحنه ها و اشیا .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۳– ایجاز و اطناب بجا و طبیعی.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۴– تمثیلات، تشبیهات و کنایات زیبا.</a:t>
            </a:r>
          </a:p>
          <a:p>
            <a:pPr algn="r" rtl="1"/>
            <a:endParaRPr lang="en-US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9983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2002971"/>
          </a:xfrm>
        </p:spPr>
        <p:txBody>
          <a:bodyPr>
            <a:normAutofit fontScale="90000"/>
          </a:bodyPr>
          <a:lstStyle/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درس۲</a:t>
            </a:r>
            <a:r>
              <a:rPr lang="fa-IR" sz="5400" b="1" dirty="0" smtClean="0">
                <a:cs typeface="2  Mitra" panose="00000400000000000000" pitchFamily="2" charset="-78"/>
              </a:rPr>
              <a:t/>
            </a:r>
            <a:br>
              <a:rPr lang="fa-IR" sz="5400" b="1" dirty="0" smtClean="0">
                <a:cs typeface="2  Mitra" panose="00000400000000000000" pitchFamily="2" charset="-78"/>
              </a:rPr>
            </a:br>
            <a:endParaRPr lang="en-US" sz="54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02971"/>
            <a:ext cx="12192000" cy="485502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endParaRPr lang="fa-IR" sz="6600" b="1" dirty="0" smtClean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endParaRPr lang="fa-IR" sz="6600" b="1" dirty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sz="6600" b="1" dirty="0" smtClean="0">
                <a:cs typeface="2  Mitra" panose="00000400000000000000" pitchFamily="2" charset="-78"/>
              </a:rPr>
              <a:t> قاضی بُست</a:t>
            </a:r>
          </a:p>
          <a:p>
            <a:pPr algn="ctr" rtl="1"/>
            <a:endParaRPr lang="en-US" sz="138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886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932023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و روز دوشنبه ، امیر(مسعود) شبگیر ، برنشست  و به كرَانِ رود هیرمند رفت با بازان و يوزان و حَشَم و نديمان و مُطربان ؛ و خوردني و شراب بُردند و صیدِ بسیار به دست آمد كه تا چاشتگاه به صید مشغول بودند ؛ پس ، به كَرانِ آب فرود آمدند و خیمه ها و شِراع ها زده بودند .نان بخوردند و دست به شراب كردند و بسیار نشاط رفت .       از قَضاي ِ آمده ، پس از نماز ، امیر كشتي ها بخواست و ناوي بیاوردند .يكي بزرگ تر ، از جهتِ نشستِ او  و جامه ها افگندند وشِراعي بر وي كشیدند ؛ و وي آنجا رفت و از هر دستي، مردم در كشتي هاي ديگر بودند و كس را خبر نه ؛ ناگاه ، آن ديدند كه چون آب نیرو كرده بود و كشتي پُرشده ، نشستن و دريدن گرفت .آن گاه آگاه شدند كه غَرقه خواست شد. بانگ و هزاهز و غريو خاست .و هنر آن بود كه كشتي هاي ديگر به او نزديک بودند .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562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502"/>
            <a:ext cx="12192000" cy="6753497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ايشان درجستند هفت و هشت تن و امیر را بگرفتند و بربو دند و به كشتيِ ديگر رسانیدند و نیک كوفته شد و پايِ راست افگار شد؛ چنان كه يک دَوال پوستت و گوشت بگسست و هیچ نمانده بود از غرقه شدن ، امّا ايزد رَحمَت كرد پس از نمودنِ قدرت ؛ و سوري و شادي اي به آن بسیاري ، تیره شد و چون امیر به كشتي رسید ، كشتي ها براند ند و به كرانة رود رسانیدند .      و امیر از  آن جهان آمده ، به خیمه فرود آمد و جامه بگردانید و تَر و تباه شده بود و برنشست  و به زودي به كوشک آمد كه خبري سخت در لشكرگاه افتاده بود و اضطرابي و تشويشي بزرگ به پاي شده و اَعیان و وزير به خدمتِ استقبال رفتند .چون پادشاه را سلامت يافتند، خروش و دعا بود از لشكري و رعیّت و چندان صَدَقه دادند كه آن را اندازه نبود .      و ديگر روز ، امیر نامه ها فرمود به غَزنین و جملة مملكت براين حادثة بزرگ و صَعب كه افتاد و سلامت كه به آن مَقرون شد و مثال داد نا هزار هزار دِرَم به غَزنین و دو هزار هزار دِرَم   به ديگر ممالک ، به مستَحِقّان و درويشان دهند ، شُكرِ اين را و نبشته آمد و به توقیع مؤكَّد گشت و مُبشّران برفتند .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4699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ar-SA" sz="3600" b="1" dirty="0">
                <a:cs typeface="2  Mitra" panose="00000400000000000000" pitchFamily="2" charset="-78"/>
              </a:rPr>
              <a:t> و روزِ پنجشنبه ، امیر را تب گرفت ؛ تبِ سوزان و سرسامي افتاد، چنان كه بار نتوانست داد و مَحجو ب گشت از مردمان ،مگر از اطبّا و تني چند از خدمتكاران ِ مرد و زن و دل ها سخت متحیّر شد تا حال چون شود .        تا اين عارضه افتاده بود ، بونصر نامه هاي رسیده را ، به خطّ خويش ،نُكَت بیرون مي آورد و از بسیاري نُكَت ، چیزي كه در او كراهیَتي نبود مي فرستاد فرودِ سرايِ ، به دست ِ من و من به آغاجي خادم مي دادم و خیر خیر جواب مي آوردم و امیر را هیچ نديدمي تا آنگاه كه نامه ها آمد از پسران علي تكین و من نُكَت آن نامه ها پیش بردم و بشارتي بود .آغاجي بستَد و پیش بُرد.پس از يک ساعت ، برآمد و گفت :   » اي ابوالفضل ، تو را امیر مي بخوانَد. «      پیش رفتم .يافتم خانه تاريک كرده و پرده هاي كَتان آويخته و تَر كرده و بسیار شاخه ها ن هاده و تاس ها ي بزرگِ پُر يَخ برزَبَرِ آن و امیر را يافتم آنجا بر زَبَرِ تخت نشسته ،پیراهن ِ توزي ، مِخنَقه در گردن ، عِقدي همه كافور و بوالعَلايِ طبیب آنجا زيرِ تخت نشسته ديدم . </a:t>
            </a:r>
            <a:endParaRPr lang="en-US" sz="3600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61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 گفت : «بونصر را بگوي كه امروز دُرُستم و در اين دو سه روز ، بار داده آيد كه علّت و تب تمامي زايل    ».شد        من بازگشتم و اين چه رفت ، با بونصر بگفتم ، سخت شاد شد و سجدة شكر كرد خداي را عزّ و جَل بر سلامت ِ امیر، و نامه نبشته آمد. نزديک ِ آغاجي بُردم و راه يافتم ، تا سعادت ِ ديدارِ همايونِ خداوند  چون نامه ها گُسیل كرده شود« ديگر باره يافتم و آن نامه را بخواند و دوات خواست و توقیع كرد و گفت: گفتم: «چنین كنم.»و بازگشتم  ، با نامة ». ، توباز آي كه پیغامي ست سويِ بونصر در بابي ، تا داده آيد توقیعي و اين حال ها را با بونصر بگفتم .       و اين مردِ بزرگ و دبیرِ كافي ، به نشاط ، قلم درنهاد .تا نزديک ِ نمازِ پیشین ، از اين مهمّات فارغ شده بود و خَیلتاشان و سوار را گُسیل كرده . پس، رُقعَتي نبشت به امیر و هرچه كرده بود بازنمود و مرا داد.  كیسه ها بیاور!» «و آغاجي ِ خادم را گفت: » و ببردم و راه يافتم و برسانیدم و امیر بخواند و گفت:«نیک آمد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718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و مرا گفت: «بستان؛ در هركیسه ،هزار زَرِ پاره است .بونصر را بگوي كه زَرهاست كه پدر ِ ما از غَزوِ هندوستان آورده است و بُتانِ زَريّنِ شكسته و بگداخته و پاره كرده و حلال ترِ مال هاست .؛ودر هر سفري از اين فرمايیم ؛ و مي شنويم كه  ، ما را از اين بیارند تا صدقه اي كه خواهیم كرد حلالِ بي شُبهت باشد قاضيِ بُست بوالحسن ِ بولاني و پسرش بوبكر سخت تنگدست اند و از كس چیزي نستانند و اندک مايه ضَعیعَتي دارند .يک كیسه به پدر بايد داد و يک كیسه به پسر، تا خويشتن را ضَیعَتَكي حلا ل خرند و   ». فَراخ تربتوانند زيست و ما حَقِّ اين نعمت ِ تندرستي كه باز يافتیم ، لَختي گزارده باشیم من كیسه ها بستُدم و به نزديک ِ بونصر آوردم و حال باز گفتم . خداوند اين سخت نیكو كرد و شنوده ام كه ابوالحسن و پسرش وقت باش د كه به «      دعا  كرد و گفت : و به خانه بازگشت و كیسه ها با وي بُردند و پس از نماز ، كس فرستاد و قاضي  »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9889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ده دِرَم درمانده اند بوالحسن و پسرش را بخواند و بیامدند .بونصر پیغامِ امیر به قاضي رسانید . اين صِلت فخر است .پذيرفتم و باز دادم كه مرا به كار نیست و قیامت سخت  «      بسیار دعا كرد و گفت: نزديک است ، حساب ِ اين نتوانم داد و نگويم  كه مرا سخت دربايست نیست امّا چون به آنچه دارم و  »اندک است قانعم ، وِزر و وَبالِ اين چه به كار آيد؟       بونصر گفت: «اي سبحانَ الّله ، زَري كه سلطان محمود به غَزو از بتخانه ها به شمشیر بیاورده باشد و  » بتان شكسته و پاره كرده و آن را امیرالمؤمنین مي روا دارد ستدن ، آن ، قاضي همي نستانَد؟!     گفت:«زندگانيِ خداوند دراز باد ؛ حالِ خلیفه ديگر است كه او خداوند ِ ولايت است و خواجه با امیر محمود به غزوها بوده است و بر من پوشیده است كه آن غَزوها برطريقِ سنّت ِ مصطفي هست يا نه .من  »اين نپذيرم و درعهدة آن نشوم.  ».     گفت: «اگر تونپذيري ، به شاگردان ِ خويش و به مُستَحِقّان و درويشان ده       گفت:« من هیچ مُستَحِق نشناسم در بُست كه زَر به ايشان توان داد و مرا چه افتاده است  كه زَر كسي  ». ديگر بَرَد و شمارِ آن به قیامت مرا بايد داد؟! به هیچ حال ، اين عهده قبول نكنم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31584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توازآنِ خويش بستان.»گفت:"زندگاني ِخواجه عَمید درازباد! علي اَيِّ حال، «:       بونصر پسرش را گفت من نیز فرزندِ اين پدرم كه اين سخن گفت و علم از وي آموخته ام و اگر وي را يک روز ديده بودمي و احوال و عادات ِ بدانسته ، واجب كردي كه در مدّت ِ عمر پیروي ِ او بكردمي ؛ پس ، چه جاي ِ آن كه سال ها ديده ام و من هم از آن حساب و توقّف و پ رسشِ قیامت بترسم كه وي مي ترسد و آنچه دارم از اندک  ». مايه حُطامِ دنیا حلا ل است و كفايت است و به هیچ زيادت حاجتمند نیستم و بگريست و ايشان را بازگردانید و باقيِ روز انديشه  ». بونصر گفت :« لله دَرككُما ؛ بزرگا كه شما دو تنید مند بود و از اين ياد مي كرد .     و ديگر روز ، رُقعتي نبشت به امیر و حال باز نمود و زَر باز فرستاد. 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0797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شبگیر : صبح زود ، سحرگاه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-کران : حاشیه ، کنار،ساحل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-یوزان: جمع یوز ، یوز پلنگ ها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-حشم: چاکران،نوکران ،‌خدمتکاران ، اطرافیان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-ندیمان: همنشینان ، همدمان و مونسان  افراد بزرگ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-مطربان:  خوانندگان و نوازندگان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-چاشتگاه: هنگام خوردن صبحانه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:در اینجا به معنی « سایه بان » می باشد و معنی  بادبان کشتی هم می دهد.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-منظوراز«نان» خوردنی و غذا(مأکولات) می باشد.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-بسیار نشاط رفت:بسیار خوش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-دست به شراب کردند:مشغول نوشیدن شراب(نوشیدنی) شدند.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556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ناو به معنی قایق کوچک است. در درس منظور همان کشتی است « ناوی ده : ده ناو (کشتی)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-از جهت نشست او  : برای نشستن امیر مسعود { آماده کردند }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-جامه در عبارت «جامه ها افکندند » : گستردنی (فرش)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:سایه بان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-مرجع ضمیر « وی » در جمله : شراعی بروی کشیدند . « ناو » می باشد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-معنی عبارت « وکس را خبرنه » اینست که « هیج کس از اتفاقی که قرار بود پیش بیاید ، خبر نداشت.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-نشستن و دریدن گرفتن یعنی : شروع به غرق شدن( پایین رفتن )و شکستن کرد.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-« هزاهز » یعنی : سر و صدا ، فتنه ای که مردم را به جنبش در آورد.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-معادل امروزی عبارت « هنر ، آن بود »: بخت یار بود ، شانس آنجا بود.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-بِرُ بودند : نجات دادند 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673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در  جمله ی « نیک کوفته شد »: قید است به معنی بسیار و کاملاً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افگار » یعنی : زخمی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یک دوال پوست و گوشت بگسست » یعنی : لایه ای از پوست و گوشت  جدا شد .(به اندازه ی تسمه ای از پوست و گوشتش کنده شد .)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-هیچ نمانده بود از غرقه شدن  : نزدیک بود که غرق شود،چیزی نمانده بود که غرق شود.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سور » یعنی : شادی و نشاط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از آن جهان آمده »:  از مرگ نجات یافته.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-معنی کلمه « گردانیدن » در عبارت « امیر جامه بگردانید »: « عوض کردن »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312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940731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کوشک: قصر – کاخ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-تشویش: نگرانی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-اعیان و وزیر  : بزرگان  و وزیران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-جمله :همه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-صعب: دشوار – خطرناک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-مقرون شدن : همراه شدن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-مثال دادن: فرمان دادن، امر کردن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-توقیع: مهر و امضای زیر نامه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-مبشّر: پیام رسان خبر خوش ، مژده دهنده ، خبر آور .</a:t>
            </a:r>
          </a:p>
          <a:p>
            <a:pPr algn="r" rtl="1"/>
            <a:endParaRPr lang="en-US" sz="4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72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-سرسام افتاد :سر سام یعنی سر درد و هذیان گویی 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(سرسام:نوعی بیماری که به معنای ورم سر-مغز- می باشد). کنایه از این که میزان تب ، بسیار بالا بود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-بار، در عبارت «بار نتوانست داد»: اجازه ی  ملاقات دادن.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-محجوب گشت از مردمان: از دید مرم پنهان شد،کسی موفقّ به دیدار و ملاقات با او نشد 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-مگر:قیداستثنااست به معنی بجز ---چون : ضمیر پرسشی به معنی چگونه.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-نُکَت: جمع نکته است. در این عبارات منظور مطالب مهم و برگزیده است 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627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بونصر : ابو نصر مشکان رئیس دیوان رسایل مسعود غزنوی است که معادل امروزی آن وزیر دربار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-دیوان رسایل یا رسالت: اداره ای بوده که از طرف شاه ، مسئول صدور اسناد رسمی و نوشتن نامه های دولتی به حکام ولایات بوده است و همه ی مکاتبات دولتی از طریق همین دفتر انجام می پذیرفته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-منظور ازعبارت:«چیزی که در او کراهیتی نبود»:مطلبی که خبری ناگوار و ناخوشایند در آن نبود.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-آغاجی اسم خاص است و منظور شخصی است که خادم و پرده دار مخصوص سلطان مسعود و وسیله ی رسانیدن مطالب،پیام ها و نوشته های بین پادشاهان و امیران و بزرگان دولت بوده است . معادل امروزی آن « وزیر دربار »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خیرخیر » :سریع،تند تند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86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32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بر آمد :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-بخواند (خواندن): صدا زدن، دعوت کردن      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-یافتن : دیدن . مشاهده کردن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-کتّان : نوعی پارچه سفید رنگ که از الیاف گیاهی به همین نام کتان ، بافته شده است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-عقد : گردنبند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-تاس :تشت ،ظرفی که در آن مایعات می ریزند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-زَبَر : رو/ زیر : پایین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-توزی: پارچه ای ناز کتانی که نخست در شهر توز بافته می شده است، منسوب به توز.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-مخنقه:   گردنبند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725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-حرف «را» در عبارت « بونصر را بگوی » یعنی : به بونصر بگوی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درستم » : خوبم ، حالم خوب است.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-بار داده آید  : اجازه دیدار و ملاقات داده شود .  آید در این عبارت فعل معین یا کمکی است بجای شود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-علّت: بیماری ، ناخوشی و مرض زایل شد : بر طرف شد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-نامه توقیعی : نامه یا فرمان  امضا شده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-حال: جریان ،وضع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-دبیرکافی:یعنی نویسنده ی با کفایت و شایسته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-به نشاط : ازنظر دستوری نقش « قیدی » داردبه معنی با  خوشحالی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-قلم در نهاد : شروع به نوشتن کرد  -نماز پیشین:نماز ظهر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0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مهمات: کار های مهم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-فارغ شدن: به پایان رساندن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-گسیل کرده: فرستاده بود در اینجا حذف فعل کمکی بود  به قرینه ی لفظی صورت گرفته است.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 در مرا : نقش نمای حرف اضافه به معنی «به»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-راه یافتن : اجازه ی ورود یافتن.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آمد : به موقع آمدی ( حذف شناسه : «ی»به قرینه ی معنوی 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-زر پاره :زر تکه تکه شده ، زر خرد شده 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-غزو :جنگ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-بی شبهت: بی شک و تردید،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430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بی شبهت: بی شک و تردید،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-ضیعتکی : زمین زراعی کوچکی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-فراخ تر : بهتر ، راحت تر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-درم : واحد پول ، درهم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-صلت:هدیه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-فخر : مایه ی افتخار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-وزر : گناه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-وبال: عذاب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-روا داشتن : شایسته دانستن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-امیر المؤمنین : خلیفه مسلمین ( در آن زمان خلیفه ی عباسی)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67298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-سنت : شیوه ، روش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 بایست : نیازمند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-خداوند ولایات : صاحب همه ی ولایت ها ی اسلامی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-شمار : حساب وکتاب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-عهده :مسئولیت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-عمید : بزرگ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-علی اَی ِحال : به هر حال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-توقّف : بازخواست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-حطام دنیا :مال دنیا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-الف در بزرگا : الف کثرت و مبالغه است .(الف تفخیم)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-اندیشمند : متفکر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028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189</TotalTime>
  <Words>2852</Words>
  <Application>Microsoft Office PowerPoint</Application>
  <PresentationFormat>Widescreen</PresentationFormat>
  <Paragraphs>154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2  Homa</vt:lpstr>
      <vt:lpstr>2  Mitra</vt:lpstr>
      <vt:lpstr>Arial</vt:lpstr>
      <vt:lpstr>Century Gothic</vt:lpstr>
      <vt:lpstr>Wingdings 3</vt:lpstr>
      <vt:lpstr>Wisp</vt:lpstr>
      <vt:lpstr>PowerPoint Presentation</vt:lpstr>
      <vt:lpstr>ابوالفضل بیهقی </vt:lpstr>
      <vt:lpstr>اثر بیهقی</vt:lpstr>
      <vt:lpstr>PowerPoint Presentation</vt:lpstr>
      <vt:lpstr>PowerPoint Presentation</vt:lpstr>
      <vt:lpstr>  اهمیت تاریخ بیهقی:   </vt:lpstr>
      <vt:lpstr>ویژگی های نثر تاریخ بیهقی :</vt:lpstr>
      <vt:lpstr>PowerPoint Presentation</vt:lpstr>
      <vt:lpstr>جلوه های هنر نویسندگی بیهقی :</vt:lpstr>
      <vt:lpstr>درس۲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24</cp:revision>
  <dcterms:created xsi:type="dcterms:W3CDTF">2017-06-08T06:01:34Z</dcterms:created>
  <dcterms:modified xsi:type="dcterms:W3CDTF">2020-02-17T12:36:11Z</dcterms:modified>
</cp:coreProperties>
</file>