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94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901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4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493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133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297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44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73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607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747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378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11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4475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5349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868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7490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996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47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0409256-BB9D-4EE1-978B-903609A03B5E}" type="datetimeFigureOut">
              <a:rPr lang="en-US" smtClean="0"/>
              <a:t>11/14/2019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934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4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39403" y="1197735"/>
            <a:ext cx="9607640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a-IR" sz="6600" dirty="0" smtClean="0">
                <a:solidFill>
                  <a:srgbClr val="C00000"/>
                </a:solidFill>
                <a:cs typeface="B Titr" panose="00000700000000000000" pitchFamily="2" charset="-78"/>
              </a:rPr>
              <a:t>فیزیک پایه دهم</a:t>
            </a:r>
          </a:p>
          <a:p>
            <a:pPr algn="ctr">
              <a:lnSpc>
                <a:spcPct val="300000"/>
              </a:lnSpc>
            </a:pPr>
            <a:r>
              <a:rPr lang="fa-IR" sz="3600" dirty="0" smtClean="0">
                <a:solidFill>
                  <a:srgbClr val="C00000"/>
                </a:solidFill>
                <a:cs typeface="B Titr" panose="00000700000000000000" pitchFamily="2" charset="-78"/>
              </a:rPr>
              <a:t>اندازه گیری و کمیت های </a:t>
            </a:r>
            <a:r>
              <a:rPr lang="fa-IR" sz="3600" dirty="0" smtClean="0">
                <a:solidFill>
                  <a:srgbClr val="C00000"/>
                </a:solidFill>
                <a:cs typeface="B Titr" panose="00000700000000000000" pitchFamily="2" charset="-78"/>
              </a:rPr>
              <a:t>فیزیکی</a:t>
            </a:r>
            <a:endParaRPr lang="fa-IR" sz="3600" dirty="0" smtClean="0">
              <a:solidFill>
                <a:srgbClr val="C0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929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72810" y="347240"/>
            <a:ext cx="9067281" cy="5196222"/>
          </a:xfrm>
        </p:spPr>
        <p:txBody>
          <a:bodyPr>
            <a:no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اندازه گیری: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1.فیزیک علم اندازه گیری است که یکی از جنبه های مشترک بین همه اندازه گیری ها ، وجود یک یکای اندازه گیری است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2.یکای هر کمیت باید به گونه ای باشد که در شرایط فیزیکی تغییر نکند و در دسترس باشد مجموعه یکاهای مورد توافق بین المللی را به اختصار یکا ها ی </a:t>
            </a:r>
            <a:r>
              <a:rPr lang="en-US" sz="2800" b="1" dirty="0" smtClean="0">
                <a:cs typeface="B Nazanin" panose="00000400000000000000" pitchFamily="2" charset="-78"/>
              </a:rPr>
              <a:t>SI</a:t>
            </a:r>
            <a:r>
              <a:rPr lang="fa-IR" sz="2800" b="1" dirty="0" smtClean="0">
                <a:cs typeface="B Nazanin" panose="00000400000000000000" pitchFamily="2" charset="-78"/>
              </a:rPr>
              <a:t>  می نامند.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43508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76549" y="1631871"/>
            <a:ext cx="101517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3.یکا های اصلی آن دسته از کمیت هایی را که یکاهای آن به طور مستقل  تعریف شده اند ، کمیت های اصلی و یکاهای آن را یکاهای اصلی می نامند.مانند طول،جرم،زمان،دما،شدت جریان و سایر کمیت ها مانند مساحت ، حجم و ..... که یکا های آن ها بر حسب یکا های اصلی مشخص می شوند را کمیت های فرعی می نامند</a:t>
            </a:r>
            <a: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/>
            </a:r>
            <a:b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4.در </a:t>
            </a:r>
            <a:r>
              <a:rPr lang="en-US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SI</a:t>
            </a: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 یکا های کوچکتر و یا بزرگتر را توسط پیشوندی که به یکای مربوطه </a:t>
            </a:r>
            <a:r>
              <a:rPr lang="fa-IR" sz="24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اضافه </a:t>
            </a:r>
            <a:r>
              <a:rPr lang="fa-IR" sz="2400" b="1" dirty="0">
                <a:latin typeface="A MehdiHeydari" panose="020B0604020202020204" pitchFamily="34" charset="-78"/>
                <a:cs typeface="B Nazanin" panose="00000400000000000000" pitchFamily="2" charset="-78"/>
              </a:rPr>
              <a:t>می شوند ، نام گذاری می کنند</a:t>
            </a:r>
            <a:endParaRPr lang="en-US" sz="2400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7869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4925082" y="1543862"/>
            <a:ext cx="6824445" cy="412948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دسی                   10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d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سانتی                   10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c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میلی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m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میکرو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µ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نانو                      10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n</a:t>
            </a: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</a:t>
            </a:r>
          </a:p>
          <a:p>
            <a:pPr marL="0" indent="0" algn="r">
              <a:lnSpc>
                <a:spcPct val="150000"/>
              </a:lnSpc>
              <a:buNone/>
            </a:pPr>
            <a:r>
              <a:rPr lang="fa-IR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پیکو                      10              </a:t>
            </a:r>
            <a:r>
              <a:rPr lang="en-US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P</a:t>
            </a:r>
            <a:endParaRPr lang="fa-IR" b="1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04637" y="1825525"/>
            <a:ext cx="10058400" cy="35661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50000"/>
              </a:lnSpc>
            </a:pP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دکا                     10 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da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         هکتو                100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h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کیلو               1000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k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مگا                    10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M  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گیگا                    10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G    </a:t>
            </a:r>
            <a:b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</a:br>
            <a:r>
              <a:rPr lang="fa-IR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ترا                    10              </a:t>
            </a:r>
            <a:r>
              <a:rPr lang="en-US" sz="3600" b="1" dirty="0" smtClean="0">
                <a:latin typeface="A MehdiHeydari" panose="020B0604020202020204" pitchFamily="34" charset="-78"/>
                <a:cs typeface="B Nazanin" panose="00000400000000000000" pitchFamily="2" charset="-78"/>
              </a:rPr>
              <a:t>T</a:t>
            </a:r>
            <a:endParaRPr lang="fa-IR" sz="3600" b="1" dirty="0">
              <a:latin typeface="A MehdiHeydari" panose="020B0604020202020204" pitchFamily="34" charset="-78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7909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27902" y="2767508"/>
            <a:ext cx="10566502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dirty="0" smtClean="0">
                <a:cs typeface="B Nazanin" panose="00000400000000000000" pitchFamily="2" charset="-78"/>
              </a:rPr>
              <a:t>تمرین: </a:t>
            </a:r>
          </a:p>
          <a:p>
            <a:pPr algn="r" rtl="1">
              <a:lnSpc>
                <a:spcPct val="16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ابعاد سلول ها و باکتری ها برابر </a:t>
            </a:r>
            <a:r>
              <a:rPr lang="en-US" sz="2800" b="1" dirty="0" smtClean="0">
                <a:cs typeface="B Nazanin" panose="00000400000000000000" pitchFamily="2" charset="-78"/>
              </a:rPr>
              <a:t>µm</a:t>
            </a:r>
            <a:r>
              <a:rPr lang="fa-IR" sz="2800" b="1" dirty="0" smtClean="0">
                <a:cs typeface="B Nazanin" panose="00000400000000000000" pitchFamily="2" charset="-78"/>
              </a:rPr>
              <a:t>1 است.این ابعاد بر حسب </a:t>
            </a:r>
            <a:r>
              <a:rPr lang="en-US" sz="2800" b="1" dirty="0" smtClean="0">
                <a:cs typeface="B Nazanin" panose="00000400000000000000" pitchFamily="2" charset="-78"/>
              </a:rPr>
              <a:t>nm </a:t>
            </a:r>
            <a:r>
              <a:rPr lang="fa-IR" sz="2800" b="1" dirty="0" smtClean="0">
                <a:cs typeface="B Nazanin" panose="00000400000000000000" pitchFamily="2" charset="-78"/>
              </a:rPr>
              <a:t> چقدر است؟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5536111"/>
              </p:ext>
            </p:extLst>
          </p:nvPr>
        </p:nvGraphicFramePr>
        <p:xfrm>
          <a:off x="1250649" y="4567987"/>
          <a:ext cx="1782856" cy="4962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Equation" r:id="rId3" imgW="1231560" imgH="342720" progId="Equation.DSMT4">
                  <p:embed/>
                </p:oleObj>
              </mc:Choice>
              <mc:Fallback>
                <p:oleObj name="Equation" r:id="rId3" imgW="123156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250649" y="4567987"/>
                        <a:ext cx="1782856" cy="49625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6745301"/>
              </p:ext>
            </p:extLst>
          </p:nvPr>
        </p:nvGraphicFramePr>
        <p:xfrm>
          <a:off x="1615731" y="5343157"/>
          <a:ext cx="2646363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Equation" r:id="rId5" imgW="1828800" imgH="342720" progId="Equation.DSMT4">
                  <p:embed/>
                </p:oleObj>
              </mc:Choice>
              <mc:Fallback>
                <p:oleObj name="Equation" r:id="rId5" imgW="182880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15731" y="5343157"/>
                        <a:ext cx="2646363" cy="4968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3150767"/>
              </p:ext>
            </p:extLst>
          </p:nvPr>
        </p:nvGraphicFramePr>
        <p:xfrm>
          <a:off x="2536104" y="6028094"/>
          <a:ext cx="1989791" cy="5172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Equation" r:id="rId7" imgW="1320480" imgH="342720" progId="Equation.DSMT4">
                  <p:embed/>
                </p:oleObj>
              </mc:Choice>
              <mc:Fallback>
                <p:oleObj name="Equation" r:id="rId7" imgW="132048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536104" y="6028094"/>
                        <a:ext cx="1989791" cy="5172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5282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417144" y="3315557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7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تمرین: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2 کیلو گرم چند میکرو گرم است؟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en-US" sz="2800" b="1" dirty="0" smtClean="0">
                <a:cs typeface="B Nazanin" panose="00000400000000000000" pitchFamily="2" charset="-78"/>
              </a:rPr>
              <a:t/>
            </a:r>
            <a:br>
              <a:rPr lang="en-US" sz="2800" b="1" dirty="0" smtClean="0">
                <a:cs typeface="B Nazanin" panose="00000400000000000000" pitchFamily="2" charset="-78"/>
              </a:rPr>
            </a:br>
            <a:r>
              <a:rPr lang="en-US" sz="2800" b="1" dirty="0" smtClean="0">
                <a:cs typeface="B Nazanin" panose="00000400000000000000" pitchFamily="2" charset="-78"/>
              </a:rPr>
              <a:t/>
            </a:r>
            <a:br>
              <a:rPr lang="en-US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48500275"/>
              </p:ext>
            </p:extLst>
          </p:nvPr>
        </p:nvGraphicFramePr>
        <p:xfrm>
          <a:off x="1019464" y="4759470"/>
          <a:ext cx="2527299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8" name="Equation" r:id="rId3" imgW="1371600" imgH="342720" progId="Equation.DSMT4">
                  <p:embed/>
                </p:oleObj>
              </mc:Choice>
              <mc:Fallback>
                <p:oleObj name="Equation" r:id="rId3" imgW="137160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19464" y="4759470"/>
                        <a:ext cx="2527299" cy="631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539738"/>
              </p:ext>
            </p:extLst>
          </p:nvPr>
        </p:nvGraphicFramePr>
        <p:xfrm>
          <a:off x="5193723" y="4850969"/>
          <a:ext cx="3562350" cy="5403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9" name="Equation" r:id="rId5" imgW="2260440" imgH="342720" progId="Equation.DSMT4">
                  <p:embed/>
                </p:oleObj>
              </mc:Choice>
              <mc:Fallback>
                <p:oleObj name="Equation" r:id="rId5" imgW="226044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193723" y="4850969"/>
                        <a:ext cx="3562350" cy="5403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638847"/>
              </p:ext>
            </p:extLst>
          </p:nvPr>
        </p:nvGraphicFramePr>
        <p:xfrm>
          <a:off x="5199063" y="5578475"/>
          <a:ext cx="2760662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0" name="Equation" r:id="rId7" imgW="1498320" imgH="342720" progId="Equation.DSMT4">
                  <p:embed/>
                </p:oleObj>
              </mc:Choice>
              <mc:Fallback>
                <p:oleObj name="Equation" r:id="rId7" imgW="1498320" imgH="3427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99063" y="5578475"/>
                        <a:ext cx="2760662" cy="6318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14430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2190827" y="2368737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تمرین:</a:t>
            </a:r>
          </a:p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تبدیل زیر را انجام دهید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                                                                                                      </a:t>
            </a:r>
            <a:r>
              <a:rPr lang="en-US" sz="2800" b="1" dirty="0" smtClean="0">
                <a:cs typeface="B Nazanin" panose="00000400000000000000" pitchFamily="2" charset="-78"/>
              </a:rPr>
              <a:t>                                                                              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3930604"/>
              </p:ext>
            </p:extLst>
          </p:nvPr>
        </p:nvGraphicFramePr>
        <p:xfrm>
          <a:off x="1077018" y="4238407"/>
          <a:ext cx="1585500" cy="10358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Equation" r:id="rId3" imgW="952200" imgH="622080" progId="Equation.DSMT4">
                  <p:embed/>
                </p:oleObj>
              </mc:Choice>
              <mc:Fallback>
                <p:oleObj name="Equation" r:id="rId3" imgW="952200" imgH="6220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77018" y="4238407"/>
                        <a:ext cx="1585500" cy="10358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2662518" y="4527737"/>
            <a:ext cx="457200" cy="457200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5719201"/>
              </p:ext>
            </p:extLst>
          </p:nvPr>
        </p:nvGraphicFramePr>
        <p:xfrm>
          <a:off x="3670300" y="4206875"/>
          <a:ext cx="844550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Equation" r:id="rId5" imgW="507960" imgH="660240" progId="Equation.DSMT4">
                  <p:embed/>
                </p:oleObj>
              </mc:Choice>
              <mc:Fallback>
                <p:oleObj name="Equation" r:id="rId5" imgW="507960" imgH="660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70300" y="4206875"/>
                        <a:ext cx="844550" cy="1098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82244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136469" y="2856043"/>
            <a:ext cx="10737284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نماد گذاری علمی: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در نماد گذاری ، هر مقدار را به صورت حاصل ضرب عددی بزرگتر از 1 یا مساوی با 1 و کوچکتر از 10 و توان صحیحی از 10 می نویسند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مثال:عدد 452000 را به صورت                  و عدد 0/019 را به صورت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می نویسیم</a:t>
            </a:r>
            <a:endParaRPr lang="fa-IR" sz="24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4322319"/>
              </p:ext>
            </p:extLst>
          </p:nvPr>
        </p:nvGraphicFramePr>
        <p:xfrm>
          <a:off x="2420471" y="4834777"/>
          <a:ext cx="1395506" cy="5039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Equation" r:id="rId3" imgW="914400" imgH="330120" progId="Equation.DSMT4">
                  <p:embed/>
                </p:oleObj>
              </mc:Choice>
              <mc:Fallback>
                <p:oleObj name="Equation" r:id="rId3" imgW="91440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20471" y="4834777"/>
                        <a:ext cx="1395506" cy="5039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8772727"/>
              </p:ext>
            </p:extLst>
          </p:nvPr>
        </p:nvGraphicFramePr>
        <p:xfrm>
          <a:off x="6924899" y="4804037"/>
          <a:ext cx="1266065" cy="4396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8" name="Equation" r:id="rId5" imgW="1828800" imgH="634680" progId="Equation.DSMT4">
                  <p:embed/>
                </p:oleObj>
              </mc:Choice>
              <mc:Fallback>
                <p:oleObj name="Equation" r:id="rId5" imgW="1828800" imgH="6346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24899" y="4804037"/>
                        <a:ext cx="1266065" cy="43960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168942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254034" y="3101527"/>
            <a:ext cx="10579377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دقت اندازه گیری ، وسیله و روش های اندازه گیری:</a:t>
            </a: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به طور کلی می دانیم کمترین مقداری را که یک وسیله می تواند اندازه بگیرد ، دقت اندازه گیری آن وسیله می نامیم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بررسی کولیس و روش خواندن اندازه ها در کولیس: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کولیس از دو قسمت ثابت و متحرک تشکیل شده است . قسمت ثابت آن یک خط کش و مدرج منتهی به فک ثابت و قسمت متحرک آن ، شامل کشویی است که فک متحرک و همچنین ورنیه روی آن قرار دارد</a:t>
            </a:r>
            <a:r>
              <a:rPr lang="fa-IR" sz="2800" b="1" dirty="0">
                <a:cs typeface="B Nazanin" panose="00000400000000000000" pitchFamily="2" charset="-78"/>
              </a:rPr>
              <a:t>.</a:t>
            </a:r>
            <a:endParaRPr lang="fa-IR" sz="32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939537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54034" y="2083903"/>
            <a:ext cx="10619311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ورنیه کولیس</a:t>
            </a:r>
            <a:r>
              <a:rPr lang="fa-IR" sz="2800" b="1" dirty="0" smtClean="0">
                <a:solidFill>
                  <a:srgbClr val="C00000"/>
                </a:solidFill>
                <a:cs typeface="B Titr" panose="00000700000000000000" pitchFamily="2" charset="-78"/>
              </a:rPr>
              <a:t>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قطعه ای است که روی خط کش به طور کشویی حرکت کرده و فک متحرک را نسبت به فک ثابت ، دور و نزدیک می کند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1541417" y="3940912"/>
            <a:ext cx="103319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Titr" panose="00000700000000000000" pitchFamily="2" charset="-78"/>
              </a:rPr>
              <a:t>روش خواندن 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به طور کلی در تمام کولیس های میلی متری به این صورت است که اگر صفر ورنیه در مقابل یکی از تقسیمات اصلی خط کش قرار گیرد ، اندازه خوانده شده از خط کش اصلی ، که در مقابل صفر ورنیه قرار دارد ،عددی صحیح بوده و نیاز به خواندن ورنیه وجود ندارد.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67177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005840" y="2682222"/>
            <a:ext cx="10872394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چنانچه صفر ورنیه مابین یکی از تقسیمات خط کش قرار گیرد ، برای قرائت اندازه ی مورد نظر ، ابتدا تقسیمات اصلی واقع در قسمت چپ صفر ورنیه را می خوانیم.سپس با نگاه کردن به ورنیه ، خطی از تقسیمات آن، که مقابل یکی از تقسیمات اصلی خط کش قرار دارد  را مشخص می کنیم .تعداد خطوط سمت چپ آن را در دقت کولیس ضرب کرده و حاصل را به اندازه صحیح خونده شده از خط کش اصلی  ، اضافه می کنیم.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156610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332411" y="3798327"/>
            <a:ext cx="10572718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2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ریز سنج :</a:t>
            </a:r>
            <a:r>
              <a:rPr lang="fa-IR" sz="2800" b="1" dirty="0" smtClean="0">
                <a:cs typeface="B Nazanin" panose="00000400000000000000" pitchFamily="2" charset="-78"/>
              </a:rPr>
              <a:t>به ابزار دقیقی گفته می شود که برای اندازه گیری های کوچک با دقت 0/01 تا 0/001 به کار می رود.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کمیت های فیزیکی:</a:t>
            </a:r>
            <a:r>
              <a:rPr lang="fa-IR" sz="2800" b="1" dirty="0" smtClean="0">
                <a:cs typeface="B Nazanin" panose="00000400000000000000" pitchFamily="2" charset="-78"/>
              </a:rPr>
              <a:t>کمیت های فیزیکی باید قابل اندازه گیری باشند ، که به دو دسته نرده ای و برداری تقسیم می شوند.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61839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05840" y="2485963"/>
            <a:ext cx="107872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1-کمیت های نرده ای 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کمیت هایی هستند که تنها با یک عدد بیان می شوند .مانند زمان ، انرژی و ....</a:t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solidFill>
                  <a:srgbClr val="C00000"/>
                </a:solidFill>
                <a:cs typeface="B Nazanin" panose="00000400000000000000" pitchFamily="2" charset="-78"/>
              </a:rPr>
              <a:t>2-کمیت های برداری: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کمیت هایی هستند که وقتی مشخص می شوند . برای آن ها علاوه بر اندازه ، راستا و سو نیز تعریف می کنیم.مانند:سرعت ، شتاب ، نیرو و ....</a:t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>این کمیت ها از قاعده جمع برداری پیروی می کنند.</a:t>
            </a:r>
          </a:p>
        </p:txBody>
      </p:sp>
    </p:spTree>
    <p:extLst>
      <p:ext uri="{BB962C8B-B14F-4D97-AF65-F5344CB8AC3E}">
        <p14:creationId xmlns:p14="http://schemas.microsoft.com/office/powerpoint/2010/main" val="2440207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26659" y="2367670"/>
            <a:ext cx="9144000" cy="238760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>مثال:</a:t>
            </a:r>
          </a:p>
          <a:p>
            <a:pPr algn="r" rtl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اعداد زیر را یه صورت نماد علمی بنویسید.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9428231"/>
              </p:ext>
            </p:extLst>
          </p:nvPr>
        </p:nvGraphicFramePr>
        <p:xfrm>
          <a:off x="1467342" y="4338089"/>
          <a:ext cx="4524804" cy="834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Equation" r:id="rId3" imgW="1790640" imgH="330120" progId="Equation.DSMT4">
                  <p:embed/>
                </p:oleObj>
              </mc:Choice>
              <mc:Fallback>
                <p:oleObj name="Equation" r:id="rId3" imgW="179064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67342" y="4338089"/>
                        <a:ext cx="4524804" cy="834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3743898"/>
              </p:ext>
            </p:extLst>
          </p:nvPr>
        </p:nvGraphicFramePr>
        <p:xfrm>
          <a:off x="7151463" y="4374779"/>
          <a:ext cx="4141759" cy="7976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name="Equation" r:id="rId5" imgW="1714320" imgH="330120" progId="Equation.DSMT4">
                  <p:embed/>
                </p:oleObj>
              </mc:Choice>
              <mc:Fallback>
                <p:oleObj name="Equation" r:id="rId5" imgW="171432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51463" y="4374779"/>
                        <a:ext cx="4141759" cy="7976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9011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54034" y="1806647"/>
            <a:ext cx="10692636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مثال: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طول یک جسم با خط کشی که بر حسب میلی متر مدرج شده اندازه گیری شده است. این طول را بر حسب سانتی متر چگونه می توان نوشت؟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1)0/78       2)7/82        3)75/020                 4) 75/2   </a:t>
            </a: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گزینه 4 صحیح است .زیرا دقت اندازه گیری بر حسب میلی متر است که 0/1 سانتی متر می شود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412985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267097" y="1894914"/>
            <a:ext cx="10559686" cy="23876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ct val="200000"/>
              </a:lnSpc>
            </a:pPr>
            <a:r>
              <a:rPr lang="fa-IR" sz="2800" b="1" dirty="0" smtClean="0">
                <a:solidFill>
                  <a:srgbClr val="C00000"/>
                </a:solidFill>
                <a:cs typeface="B Nazanin" panose="00000400000000000000" pitchFamily="2" charset="-78"/>
              </a:rPr>
              <a:t>تمرین:</a:t>
            </a:r>
            <a:endParaRPr lang="en-US" sz="2800" b="1" dirty="0" smtClean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1- دقت اندازه گیری یک ترازو </a:t>
            </a:r>
            <a:r>
              <a:rPr lang="en-US" sz="2800" b="1" dirty="0" smtClean="0">
                <a:cs typeface="B Nazanin" panose="00000400000000000000" pitchFamily="2" charset="-78"/>
              </a:rPr>
              <a:t>g </a:t>
            </a:r>
            <a:r>
              <a:rPr lang="fa-IR" sz="2800" b="1" dirty="0" smtClean="0">
                <a:cs typeface="B Nazanin" panose="00000400000000000000" pitchFamily="2" charset="-78"/>
              </a:rPr>
              <a:t>0/01  است.اگر جرم جسمی 89200 میلی گرم باشد .این ترازو جرم آن را چند گرم نشان می دهد؟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065289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1867989" y="2580062"/>
            <a:ext cx="10122304" cy="165576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>
              <a:lnSpc>
                <a:spcPct val="200000"/>
              </a:lnSpc>
              <a:buNone/>
            </a:pPr>
            <a:r>
              <a:rPr lang="fa-IR" b="1" dirty="0" smtClean="0">
                <a:cs typeface="B Nazanin" panose="00000400000000000000" pitchFamily="2" charset="-78"/>
              </a:rPr>
              <a:t>2-مساحت یک مستطیل با طول </a:t>
            </a:r>
            <a:r>
              <a:rPr lang="en-US" b="1" dirty="0" smtClean="0">
                <a:cs typeface="B Nazanin" panose="00000400000000000000" pitchFamily="2" charset="-78"/>
              </a:rPr>
              <a:t>mm </a:t>
            </a:r>
            <a:r>
              <a:rPr lang="fa-IR" b="1" dirty="0" smtClean="0">
                <a:cs typeface="B Nazanin" panose="00000400000000000000" pitchFamily="2" charset="-78"/>
              </a:rPr>
              <a:t>4 و </a:t>
            </a:r>
            <a:r>
              <a:rPr lang="en-US" b="1" dirty="0" smtClean="0">
                <a:cs typeface="B Nazanin" panose="00000400000000000000" pitchFamily="2" charset="-78"/>
              </a:rPr>
              <a:t>mm</a:t>
            </a:r>
            <a:r>
              <a:rPr lang="fa-IR" b="1" dirty="0" smtClean="0">
                <a:cs typeface="B Nazanin" panose="00000400000000000000" pitchFamily="2" charset="-78"/>
              </a:rPr>
              <a:t> 5 را بر حسب           به دست اورده و حاصل را به صورت نماد علمی بنویسید </a:t>
            </a:r>
            <a:endParaRPr lang="fa-IR" b="1" dirty="0">
              <a:cs typeface="B Nazanin" panose="00000400000000000000" pitchFamily="2" charset="-78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5586000"/>
              </p:ext>
            </p:extLst>
          </p:nvPr>
        </p:nvGraphicFramePr>
        <p:xfrm>
          <a:off x="4967593" y="2745937"/>
          <a:ext cx="716190" cy="4973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5" name="Equation" r:id="rId3" imgW="457200" imgH="317160" progId="Equation.DSMT4">
                  <p:embed/>
                </p:oleObj>
              </mc:Choice>
              <mc:Fallback>
                <p:oleObj name="Equation" r:id="rId3" imgW="45720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67593" y="2745937"/>
                        <a:ext cx="716190" cy="4973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99072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233082" y="620632"/>
            <a:ext cx="11757212" cy="480045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lnSpc>
                <a:spcPct val="200000"/>
              </a:lnSpc>
              <a:buNone/>
            </a:pPr>
            <a:r>
              <a:rPr lang="fa-IR" sz="9600" b="1" dirty="0" smtClean="0">
                <a:cs typeface="B Nazanin" panose="00000400000000000000" pitchFamily="2" charset="-78"/>
              </a:rPr>
              <a:t>پایان</a:t>
            </a:r>
            <a:endParaRPr lang="fa-IR" sz="96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382646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پاورپوینت فیزیک دهم مبحث اندازگیری و کمیت های فیزیک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پاورپوینت فیزیک دهم مبحث اندازگیری و کمیت های فیزیک</Template>
  <TotalTime>1</TotalTime>
  <Words>182</Words>
  <Application>Microsoft Office PowerPoint</Application>
  <PresentationFormat>Widescreen</PresentationFormat>
  <Paragraphs>32</Paragraphs>
  <Slides>18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 MehdiHeydari</vt:lpstr>
      <vt:lpstr>Arial</vt:lpstr>
      <vt:lpstr>B Nazanin</vt:lpstr>
      <vt:lpstr>B Titr</vt:lpstr>
      <vt:lpstr>Corbel</vt:lpstr>
      <vt:lpstr>پاورپوینت فیزیک دهم مبحث اندازگیری و کمیت های فیزیک</vt:lpstr>
      <vt:lpstr>Equation</vt:lpstr>
      <vt:lpstr>PowerPoint Presentation</vt:lpstr>
      <vt:lpstr>اندازه گیری: 1.فیزیک علم اندازه گیری است که یکی از جنبه های مشترک بین همه اندازه گیری ها ، وجود یک یکای اندازه گیری است 2.یکای هر کمیت باید به گونه ای باشد که در شرایط فیزیکی تغییر نکند و در دسترس باشد مجموعه یکاهای مورد توافق بین المللی را به اختصار یکا ها ی SI  می نامند.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Nasir2</dc:creator>
  <cp:lastModifiedBy>Windows User</cp:lastModifiedBy>
  <cp:revision>2</cp:revision>
  <dcterms:created xsi:type="dcterms:W3CDTF">2016-10-31T11:01:09Z</dcterms:created>
  <dcterms:modified xsi:type="dcterms:W3CDTF">2019-11-14T08:08:20Z</dcterms:modified>
</cp:coreProperties>
</file>