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</p:sldMasterIdLst>
  <p:notesMasterIdLst>
    <p:notesMasterId r:id="rId14"/>
  </p:notesMasterIdLst>
  <p:sldIdLst>
    <p:sldId id="274" r:id="rId2"/>
    <p:sldId id="260" r:id="rId3"/>
    <p:sldId id="261" r:id="rId4"/>
    <p:sldId id="262" r:id="rId5"/>
    <p:sldId id="273" r:id="rId6"/>
    <p:sldId id="263" r:id="rId7"/>
    <p:sldId id="264" r:id="rId8"/>
    <p:sldId id="265" r:id="rId9"/>
    <p:sldId id="266" r:id="rId10"/>
    <p:sldId id="267" r:id="rId11"/>
    <p:sldId id="268" r:id="rId12"/>
    <p:sldId id="27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11" Type="http://schemas.openxmlformats.org/officeDocument/2006/relationships/image" Target="../media/image22.wmf"/><Relationship Id="rId5" Type="http://schemas.openxmlformats.org/officeDocument/2006/relationships/image" Target="../media/image16.wmf"/><Relationship Id="rId10" Type="http://schemas.openxmlformats.org/officeDocument/2006/relationships/image" Target="../media/image21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2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25D7F-2ABE-4C0E-A0B0-43D7893A6D03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72006-2696-4ED8-8E76-419029393CC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864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72006-2696-4ED8-8E76-419029393CC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5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16.bin"/><Relationship Id="rId18" Type="http://schemas.openxmlformats.org/officeDocument/2006/relationships/image" Target="../media/image19.wmf"/><Relationship Id="rId3" Type="http://schemas.openxmlformats.org/officeDocument/2006/relationships/oleObject" Target="../embeddings/oleObject11.bin"/><Relationship Id="rId21" Type="http://schemas.openxmlformats.org/officeDocument/2006/relationships/oleObject" Target="../embeddings/oleObject20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16.wmf"/><Relationship Id="rId1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8.wmf"/><Relationship Id="rId20" Type="http://schemas.openxmlformats.org/officeDocument/2006/relationships/image" Target="../media/image20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5.bin"/><Relationship Id="rId24" Type="http://schemas.openxmlformats.org/officeDocument/2006/relationships/image" Target="../media/image22.wmf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17.bin"/><Relationship Id="rId23" Type="http://schemas.openxmlformats.org/officeDocument/2006/relationships/oleObject" Target="../embeddings/oleObject21.bin"/><Relationship Id="rId10" Type="http://schemas.openxmlformats.org/officeDocument/2006/relationships/image" Target="../media/image15.wmf"/><Relationship Id="rId19" Type="http://schemas.openxmlformats.org/officeDocument/2006/relationships/oleObject" Target="../embeddings/oleObject19.bin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17.wmf"/><Relationship Id="rId22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23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8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1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3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0" Type="http://schemas.openxmlformats.org/officeDocument/2006/relationships/image" Target="../media/image36.wmf"/><Relationship Id="rId4" Type="http://schemas.openxmlformats.org/officeDocument/2006/relationships/image" Target="../media/image33.w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38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oleObject" Target="../embeddings/oleObject38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39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3675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2766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9600" dirty="0" smtClean="0">
                <a:solidFill>
                  <a:schemeClr val="tx1"/>
                </a:solidFill>
                <a:cs typeface="2  Elham" pitchFamily="2" charset="-78"/>
              </a:rPr>
              <a:t>فصل هفتم</a:t>
            </a:r>
            <a:r>
              <a:rPr lang="en-US" sz="9600" dirty="0" smtClean="0"/>
              <a:t/>
            </a:r>
            <a:br>
              <a:rPr lang="en-US" sz="9600" dirty="0" smtClean="0"/>
            </a:br>
            <a:endParaRPr lang="en-US" sz="9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Kamran Outline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29000" y="4221540"/>
            <a:ext cx="2819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Kamran Outline" pitchFamily="2" charset="-78"/>
              </a:rPr>
              <a:t>توان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89660" y="838200"/>
            <a:ext cx="7498080" cy="1143000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پایه</a:t>
            </a:r>
            <a:r>
              <a:rPr kumimoji="0" lang="en-US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 </a:t>
            </a:r>
            <a:r>
              <a:rPr kumimoji="0" lang="en-US" sz="9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2  Elham" pitchFamily="2" charset="-78"/>
              </a:rPr>
              <a:t>هفتم</a:t>
            </a:r>
            <a:endParaRPr kumimoji="0" lang="en-US" sz="9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2  Elham" pitchFamily="2" charset="-78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2  Kamran Outline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6296535"/>
              </p:ext>
            </p:extLst>
          </p:nvPr>
        </p:nvGraphicFramePr>
        <p:xfrm>
          <a:off x="1143000" y="1600200"/>
          <a:ext cx="3124200" cy="7673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Equation" r:id="rId3" imgW="964781" imgH="177723" progId="Equation.DSMT4">
                  <p:embed/>
                </p:oleObj>
              </mc:Choice>
              <mc:Fallback>
                <p:oleObj name="Equation" r:id="rId3" imgW="964781" imgH="177723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600200"/>
                        <a:ext cx="3124200" cy="7673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143000" y="4267200"/>
          <a:ext cx="3851275" cy="769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5" imgW="1015920" imgH="203040" progId="Equation.DSMT4">
                  <p:embed/>
                </p:oleObj>
              </mc:Choice>
              <mc:Fallback>
                <p:oleObj name="Equation" r:id="rId5" imgW="1015920" imgH="2030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267200"/>
                        <a:ext cx="3851275" cy="769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219200" y="5410200"/>
          <a:ext cx="333375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7" imgW="888840" imgH="203040" progId="Equation.DSMT4">
                  <p:embed/>
                </p:oleObj>
              </mc:Choice>
              <mc:Fallback>
                <p:oleObj name="Equation" r:id="rId7" imgW="888840" imgH="20304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5410200"/>
                        <a:ext cx="3333750" cy="762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429000" y="914400"/>
            <a:ext cx="5715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0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2  Mitra_3 (MRT)" pitchFamily="2" charset="-78"/>
              </a:rPr>
              <a:t>ضرب</a:t>
            </a:r>
            <a:r>
              <a:rPr lang="fa-IR" sz="2000" dirty="0" smtClean="0">
                <a:latin typeface="Calibri" pitchFamily="34" charset="0"/>
                <a:ea typeface="Calibri" pitchFamily="34" charset="0"/>
                <a:cs typeface="2  Mitra_3 (MRT)" pitchFamily="2" charset="-78"/>
              </a:rPr>
              <a:t>: جلوگیری از تکرار جمع (خلاصه نویسی جمع)</a:t>
            </a:r>
            <a:endParaRPr lang="en-US" sz="2000" dirty="0" smtClean="0">
              <a:latin typeface="Calibri" pitchFamily="34" charset="0"/>
              <a:ea typeface="Calibri" pitchFamily="34" charset="0"/>
              <a:cs typeface="2  Mitra_3 (MRT)" pitchFamily="2" charset="-78"/>
            </a:endParaRPr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505200" y="3352800"/>
            <a:ext cx="5638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fa-IR" sz="20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2  Mitra_3 (MRT)" pitchFamily="2" charset="-78"/>
              </a:rPr>
              <a:t>توان: </a:t>
            </a:r>
            <a:r>
              <a:rPr lang="fa-IR" sz="2000" dirty="0" smtClean="0">
                <a:latin typeface="Calibri" pitchFamily="34" charset="0"/>
                <a:ea typeface="Calibri" pitchFamily="34" charset="0"/>
                <a:cs typeface="2  Mitra_3 (MRT)" pitchFamily="2" charset="-78"/>
              </a:rPr>
              <a:t>جلوگیری از تکرار ضرب (خلاصه نویسی ضرب)</a:t>
            </a:r>
            <a:endParaRPr lang="fa-IR" sz="2000" dirty="0" smtClean="0">
              <a:latin typeface="Arial" pitchFamily="34" charset="0"/>
              <a:cs typeface="2  Mitra_3 (MRT)" pitchFamily="2" charset="-78"/>
            </a:endParaRPr>
          </a:p>
          <a:p>
            <a:pPr algn="r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0" y="38100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981450" y="838200"/>
          <a:ext cx="22669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Equation" r:id="rId4" imgW="863280" imgH="203040" progId="Equation.DSMT4">
                  <p:embed/>
                </p:oleObj>
              </mc:Choice>
              <mc:Fallback>
                <p:oleObj name="Equation" r:id="rId4" imgW="863280" imgH="20304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1450" y="838200"/>
                        <a:ext cx="226695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952875" y="2667000"/>
          <a:ext cx="28289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3" name="Equation" r:id="rId6" imgW="1257120" imgH="203040" progId="Equation.DSMT4">
                  <p:embed/>
                </p:oleObj>
              </mc:Choice>
              <mc:Fallback>
                <p:oleObj name="Equation" r:id="rId6" imgW="1257120" imgH="2030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2667000"/>
                        <a:ext cx="2828925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981450" y="4495800"/>
          <a:ext cx="28003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" name="Equation" r:id="rId8" imgW="1066680" imgH="203040" progId="Equation.DSMT4">
                  <p:embed/>
                </p:oleObj>
              </mc:Choice>
              <mc:Fallback>
                <p:oleObj name="Equation" r:id="rId8" imgW="1066680" imgH="2030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1450" y="4495800"/>
                        <a:ext cx="280035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981200" y="609600"/>
            <a:ext cx="838200" cy="8382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1828800" y="2209800"/>
            <a:ext cx="1219200" cy="121920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      </a:t>
            </a:r>
          </a:p>
          <a:p>
            <a:pPr algn="ctr"/>
            <a:endParaRPr lang="en-US" dirty="0"/>
          </a:p>
        </p:txBody>
      </p:sp>
      <p:cxnSp>
        <p:nvCxnSpPr>
          <p:cNvPr id="11" name="Straight Connector 10"/>
          <p:cNvCxnSpPr>
            <a:stCxn id="8" idx="2"/>
          </p:cNvCxnSpPr>
          <p:nvPr/>
        </p:nvCxnSpPr>
        <p:spPr>
          <a:xfrm rot="10800000" flipH="1">
            <a:off x="1828800" y="2819400"/>
            <a:ext cx="6858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ube 8"/>
          <p:cNvSpPr/>
          <p:nvPr/>
        </p:nvSpPr>
        <p:spPr>
          <a:xfrm>
            <a:off x="1905000" y="4495800"/>
            <a:ext cx="914400" cy="762000"/>
          </a:xfrm>
          <a:prstGeom prst="cub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/>
          </a:p>
        </p:txBody>
      </p:sp>
      <p:sp>
        <p:nvSpPr>
          <p:cNvPr id="10" name="Rectangle 9"/>
          <p:cNvSpPr/>
          <p:nvPr/>
        </p:nvSpPr>
        <p:spPr>
          <a:xfrm>
            <a:off x="1524000" y="4724400"/>
            <a:ext cx="2824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 animBg="1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125538" y="4259263"/>
          <a:ext cx="3751262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0" name="Equation" r:id="rId3" imgW="1396800" imgH="431640" progId="Equation.DSMT4">
                  <p:embed/>
                </p:oleObj>
              </mc:Choice>
              <mc:Fallback>
                <p:oleObj name="Equation" r:id="rId3" imgW="1396800" imgH="4316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538" y="4259263"/>
                        <a:ext cx="3751262" cy="1158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1104900" y="2362200"/>
          <a:ext cx="6057900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1" name="Equation" r:id="rId5" imgW="2019240" imgH="457200" progId="Equation.DSMT4">
                  <p:embed/>
                </p:oleObj>
              </mc:Choice>
              <mc:Fallback>
                <p:oleObj name="Equation" r:id="rId5" imgW="2019240" imgH="457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4900" y="2362200"/>
                        <a:ext cx="6057900" cy="1371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143000" y="5181600"/>
          <a:ext cx="4238625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2" name="Equation" r:id="rId7" imgW="1739880" imgH="228600" progId="Equation.DSMT4">
                  <p:embed/>
                </p:oleObj>
              </mc:Choice>
              <mc:Fallback>
                <p:oleObj name="Equation" r:id="rId7" imgW="1739880" imgH="2286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5181600"/>
                        <a:ext cx="4238625" cy="557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6248400" y="914400"/>
          <a:ext cx="27432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3" name="Equation" r:id="rId9" imgW="114120" imgH="126720" progId="Equation.DSMT4">
                  <p:embed/>
                </p:oleObj>
              </mc:Choice>
              <mc:Fallback>
                <p:oleObj name="Equation" r:id="rId9" imgW="114120" imgH="12672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914400"/>
                        <a:ext cx="274320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419600" y="9260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[ک.م.م]</a:t>
            </a:r>
            <a:r>
              <a:rPr lang="fa-IR" dirty="0" smtClean="0">
                <a:cs typeface="2  Mitra_3 (MRT)" pitchFamily="2" charset="-78"/>
              </a:rPr>
              <a:t>= مشترک با توان بیشتر       غیرمشترک ها</a:t>
            </a:r>
            <a:endParaRPr lang="en-US" dirty="0" smtClean="0">
              <a:cs typeface="2  Mitra_3 (MRT)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57800" y="191869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(ب.م.م)</a:t>
            </a:r>
            <a:r>
              <a:rPr lang="fa-IR" dirty="0" smtClean="0">
                <a:cs typeface="2  Mitra_3 (MRT)" pitchFamily="2" charset="-78"/>
              </a:rPr>
              <a:t>= مشترک با توان کمتر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90600" y="685800"/>
          <a:ext cx="1108075" cy="63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6" name="Equation" r:id="rId3" imgW="406080" imgH="203040" progId="Equation.DSMT4">
                  <p:embed/>
                </p:oleObj>
              </mc:Choice>
              <mc:Fallback>
                <p:oleObj name="Equation" r:id="rId3" imgW="406080" imgH="20304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685800"/>
                        <a:ext cx="1108075" cy="636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6000" y="48768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24000" y="37338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تعریف نشده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48000" y="926068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(هر عدد به توان یک برابر خود آن عدد می شود)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81400" y="1688068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(یک به توان هر عدد حاصل یک می شود)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19400" y="2373868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(صفر به توان هر عدد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غیر صفر 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برابر صفر می شود) 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48000" y="304800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(هرعدد </a:t>
            </a:r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غیرصفر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 به توان صفر برابر یک می شود)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9600" y="463927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dirty="0" smtClean="0">
                <a:cs typeface="2  Mitra_3 (MRT)" pitchFamily="2" charset="-78"/>
              </a:rPr>
              <a:t>مربع = توان 2 = مجذور</a:t>
            </a:r>
            <a:endParaRPr lang="en-US" dirty="0" smtClean="0">
              <a:cs typeface="2  Mitra_3 (MRT)" pitchFamily="2" charset="-78"/>
            </a:endParaRPr>
          </a:p>
          <a:p>
            <a:pPr algn="ctr" rtl="1"/>
            <a:endParaRPr lang="en-US" dirty="0" smtClean="0">
              <a:cs typeface="2  Mitra_3 (MRT)" pitchFamily="2" charset="-78"/>
            </a:endParaRPr>
          </a:p>
          <a:p>
            <a:pPr algn="ctr"/>
            <a:r>
              <a:rPr lang="fa-IR" dirty="0" smtClean="0">
                <a:cs typeface="2  Mitra_3 (MRT)" pitchFamily="2" charset="-78"/>
              </a:rPr>
              <a:t>مکعب = توان 3</a:t>
            </a:r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7620000" y="772160"/>
          <a:ext cx="838200" cy="447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7" name="Equation" r:id="rId5" imgW="380880" imgH="203040" progId="Equation.DSMT4">
                  <p:embed/>
                </p:oleObj>
              </mc:Choice>
              <mc:Fallback>
                <p:oleObj name="Equation" r:id="rId5" imgW="380880" imgH="203040" progId="Equation.DSMT4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772160"/>
                        <a:ext cx="838200" cy="447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7696200" y="1572986"/>
          <a:ext cx="762000" cy="408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8" name="Equation" r:id="rId7" imgW="355320" imgH="190440" progId="Equation.DSMT4">
                  <p:embed/>
                </p:oleObj>
              </mc:Choice>
              <mc:Fallback>
                <p:oleObj name="Equation" r:id="rId7" imgW="355320" imgH="190440" progId="Equation.DSMT4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1572986"/>
                        <a:ext cx="762000" cy="40821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7696200" y="2286000"/>
          <a:ext cx="7620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9" name="Equation" r:id="rId9" imgW="406080" imgH="203040" progId="Equation.DSMT4">
                  <p:embed/>
                </p:oleObj>
              </mc:Choice>
              <mc:Fallback>
                <p:oleObj name="Equation" r:id="rId9" imgW="406080" imgH="203040" progId="Equation.DSMT4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6200" y="2286000"/>
                        <a:ext cx="7620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7697491" y="3048000"/>
          <a:ext cx="836909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0" name="Equation" r:id="rId11" imgW="444240" imgH="203040" progId="Equation.DSMT4">
                  <p:embed/>
                </p:oleObj>
              </mc:Choice>
              <mc:Fallback>
                <p:oleObj name="Equation" r:id="rId11" imgW="444240" imgH="203040" progId="Equation.DSMT4">
                  <p:embed/>
                  <p:pic>
                    <p:nvPicPr>
                      <p:cNvPr id="0" name="Picture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97491" y="3048000"/>
                        <a:ext cx="836909" cy="382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066800" y="1527175"/>
          <a:ext cx="1025102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1" name="Equation" r:id="rId13" imgW="368280" imgH="190440" progId="Equation.DSMT4">
                  <p:embed/>
                </p:oleObj>
              </mc:Choice>
              <mc:Fallback>
                <p:oleObj name="Equation" r:id="rId13" imgW="368280" imgH="190440" progId="Equation.DSMT4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1527175"/>
                        <a:ext cx="1025102" cy="530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1066800" y="2286000"/>
          <a:ext cx="1702592" cy="471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2" name="Equation" r:id="rId15" imgW="825480" imgH="228600" progId="Equation.DSMT4">
                  <p:embed/>
                </p:oleObj>
              </mc:Choice>
              <mc:Fallback>
                <p:oleObj name="Equation" r:id="rId15" imgW="825480" imgH="228600" progId="Equation.DSMT4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286000"/>
                        <a:ext cx="1702592" cy="471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1066800" y="2971800"/>
          <a:ext cx="1947332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3" name="Equation" r:id="rId17" imgW="812520" imgH="228600" progId="Equation.DSMT4">
                  <p:embed/>
                </p:oleObj>
              </mc:Choice>
              <mc:Fallback>
                <p:oleObj name="Equation" r:id="rId17" imgW="812520" imgH="228600" progId="Equation.DSMT4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971800"/>
                        <a:ext cx="1947332" cy="547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/>
        </p:nvGraphicFramePr>
        <p:xfrm>
          <a:off x="1066800" y="3657600"/>
          <a:ext cx="438150" cy="53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4" name="Equation" r:id="rId19" imgW="164880" imgH="203040" progId="Equation.DSMT4">
                  <p:embed/>
                </p:oleObj>
              </mc:Choice>
              <mc:Fallback>
                <p:oleObj name="Equation" r:id="rId19" imgW="164880" imgH="203040" progId="Equation.DSMT4">
                  <p:embed/>
                  <p:pic>
                    <p:nvPicPr>
                      <p:cNvPr id="0" name="Picture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3657600"/>
                        <a:ext cx="438150" cy="539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867400" y="4648201"/>
            <a:ext cx="220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cs typeface="2  Mitra_3 (MRT)" pitchFamily="2" charset="-78"/>
              </a:rPr>
              <a:t>مجذور عدد 5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5854700" y="4572000"/>
          <a:ext cx="393700" cy="4845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5" name="Equation" r:id="rId21" imgW="164880" imgH="203040" progId="Equation.DSMT4">
                  <p:embed/>
                </p:oleObj>
              </mc:Choice>
              <mc:Fallback>
                <p:oleObj name="Equation" r:id="rId21" imgW="164880" imgH="203040" progId="Equation.DSMT4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4700" y="4572000"/>
                        <a:ext cx="393700" cy="48455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5867400" y="5304692"/>
          <a:ext cx="395288" cy="4865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6" name="Equation" r:id="rId23" imgW="164880" imgH="203040" progId="Equation.DSMT4">
                  <p:embed/>
                </p:oleObj>
              </mc:Choice>
              <mc:Fallback>
                <p:oleObj name="Equation" r:id="rId23" imgW="164880" imgH="203040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5304692"/>
                        <a:ext cx="395288" cy="48650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6781800" y="54102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 smtClean="0">
                <a:cs typeface="2  Mitra_3 (MRT)" pitchFamily="2" charset="-78"/>
              </a:rPr>
              <a:t>مکعب</a:t>
            </a:r>
            <a:r>
              <a:rPr lang="fa-IR" dirty="0" smtClean="0">
                <a:cs typeface="2  Mitra_3 (MRT)" pitchFamily="2" charset="-78"/>
              </a:rPr>
              <a:t> عدد 5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/>
      <p:bldP spid="17" grpId="0"/>
      <p:bldP spid="25" grpId="0" build="allAtOnce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3200" dirty="0" smtClean="0">
                <a:solidFill>
                  <a:srgbClr val="0070C0"/>
                </a:solidFill>
                <a:cs typeface="2  Mitra_3 (MRT)" pitchFamily="2" charset="-78"/>
              </a:rPr>
              <a:t>اهمیت پرانتز برای اعداد توان دار </a:t>
            </a:r>
            <a:r>
              <a:rPr lang="fa-I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Mitra_3 (MRT)" pitchFamily="2" charset="-78"/>
              </a:rPr>
              <a:t>منفی</a:t>
            </a:r>
            <a:r>
              <a:rPr lang="fa-IR" sz="3200" dirty="0" smtClean="0">
                <a:solidFill>
                  <a:srgbClr val="0070C0"/>
                </a:solidFill>
                <a:cs typeface="2  Mitra_3 (MRT)" pitchFamily="2" charset="-78"/>
              </a:rPr>
              <a:t> و کسری:</a:t>
            </a:r>
            <a:r>
              <a:rPr lang="en-US" sz="3200" dirty="0" smtClean="0">
                <a:solidFill>
                  <a:srgbClr val="0070C0"/>
                </a:solidFill>
                <a:cs typeface="2  Mitra_3 (MRT)" pitchFamily="2" charset="-78"/>
              </a:rPr>
              <a:t/>
            </a:r>
            <a:br>
              <a:rPr lang="en-US" sz="3200" dirty="0" smtClean="0">
                <a:solidFill>
                  <a:srgbClr val="0070C0"/>
                </a:solidFill>
                <a:cs typeface="2  Mitra_3 (MRT)" pitchFamily="2" charset="-78"/>
              </a:rPr>
            </a:br>
            <a:endParaRPr lang="en-US" sz="3200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143000" y="1295400"/>
          <a:ext cx="3489158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" name="Equation" r:id="rId3" imgW="1473120" imgH="482400" progId="Equation.DSMT4">
                  <p:embed/>
                </p:oleObj>
              </mc:Choice>
              <mc:Fallback>
                <p:oleObj name="Equation" r:id="rId3" imgW="1473120" imgH="48240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295400"/>
                        <a:ext cx="3489158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136650" y="2590800"/>
          <a:ext cx="47307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6" name="Equation" r:id="rId5" imgW="1866600" imgH="482400" progId="Equation.DSMT4">
                  <p:embed/>
                </p:oleObj>
              </mc:Choice>
              <mc:Fallback>
                <p:oleObj name="Equation" r:id="rId5" imgW="1866600" imgH="4824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2590800"/>
                        <a:ext cx="4730750" cy="990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143000" y="4711202"/>
          <a:ext cx="1676400" cy="1537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7" name="Equation" r:id="rId7" imgW="761760" imgH="698400" progId="Equation.DSMT4">
                  <p:embed/>
                </p:oleObj>
              </mc:Choice>
              <mc:Fallback>
                <p:oleObj name="Equation" r:id="rId7" imgW="761760" imgH="6984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711202"/>
                        <a:ext cx="1676400" cy="15371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447800" y="4001869"/>
            <a:ext cx="746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rgbClr val="FF0000"/>
                </a:solidFill>
                <a:cs typeface="2  Mitra_3 (MRT)" pitchFamily="2" charset="-78"/>
              </a:rPr>
              <a:t>نتیجه: </a:t>
            </a:r>
            <a:r>
              <a:rPr lang="fa-IR" dirty="0" smtClean="0">
                <a:cs typeface="2  Mitra_3 (MRT)" pitchFamily="2" charset="-78"/>
              </a:rPr>
              <a:t>اعداد منفی به توان زوج برسند حاصل 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مثبت</a:t>
            </a:r>
            <a:r>
              <a:rPr lang="fa-IR" dirty="0" smtClean="0">
                <a:cs typeface="2  Mitra_3 (MRT)" pitchFamily="2" charset="-78"/>
              </a:rPr>
              <a:t> و به توان فرد برسند حاصل </a:t>
            </a:r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منفی</a:t>
            </a:r>
            <a:r>
              <a:rPr lang="fa-IR" dirty="0" smtClean="0">
                <a:cs typeface="2  Mitra_3 (MRT)" pitchFamily="2" charset="-78"/>
              </a:rPr>
              <a:t> می شود.</a:t>
            </a:r>
            <a:endParaRPr lang="en-US" dirty="0" smtClean="0">
              <a:cs typeface="2  Mitra_3 (MRT)" pitchFamily="2" charset="-78"/>
            </a:endParaRPr>
          </a:p>
          <a:p>
            <a:pPr algn="r"/>
            <a:endParaRPr lang="en-US" dirty="0">
              <a:cs typeface="2  Mitra_3 (MRT)" pitchFamily="2" charset="-7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219200" y="609600"/>
          <a:ext cx="2514600" cy="974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1" name="Equation" r:id="rId3" imgW="1015920" imgH="393480" progId="Equation.DSMT4">
                  <p:embed/>
                </p:oleObj>
              </mc:Choice>
              <mc:Fallback>
                <p:oleObj name="Equation" r:id="rId3" imgW="1015920" imgH="39348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609600"/>
                        <a:ext cx="2514600" cy="974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143000" y="4419600"/>
          <a:ext cx="2586182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2" name="Equation" r:id="rId5" imgW="1015920" imgH="419040" progId="Equation.DSMT4">
                  <p:embed/>
                </p:oleObj>
              </mc:Choice>
              <mc:Fallback>
                <p:oleObj name="Equation" r:id="rId5" imgW="1015920" imgH="4190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4419600"/>
                        <a:ext cx="2586182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219200" y="1719263"/>
          <a:ext cx="2400299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name="Equation" r:id="rId7" imgW="914400" imgH="419040" progId="Equation.DSMT4">
                  <p:embed/>
                </p:oleObj>
              </mc:Choice>
              <mc:Fallback>
                <p:oleObj name="Equation" r:id="rId7" imgW="914400" imgH="41904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719263"/>
                        <a:ext cx="2400299" cy="1100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1219200" y="3001191"/>
          <a:ext cx="2514600" cy="11136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Equation" r:id="rId9" imgW="888840" imgH="393480" progId="Equation.DSMT4">
                  <p:embed/>
                </p:oleObj>
              </mc:Choice>
              <mc:Fallback>
                <p:oleObj name="Equation" r:id="rId9" imgW="888840" imgH="39348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001191"/>
                        <a:ext cx="2514600" cy="111360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019800" y="533400"/>
            <a:ext cx="2971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Mitra_3 (MRT)" pitchFamily="2" charset="-78"/>
              </a:rPr>
              <a:t>قانون توان در توان</a:t>
            </a:r>
            <a:endParaRPr lang="en-US" sz="32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Mitra_3 (MRT)" pitchFamily="2" charset="-78"/>
            </a:endParaRPr>
          </a:p>
          <a:p>
            <a:endParaRPr lang="en-US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Mitra_3 (MRT)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28194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Mitra_3 (MRT)" pitchFamily="2" charset="-78"/>
              </a:rPr>
              <a:t>قانون توانِ توان</a:t>
            </a:r>
            <a:endParaRPr lang="en-US" sz="36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Mitra_3 (MRT)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143000" y="1295400"/>
          <a:ext cx="2895600" cy="6515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3" imgW="1015920" imgH="228600" progId="Equation.DSMT4">
                  <p:embed/>
                </p:oleObj>
              </mc:Choice>
              <mc:Fallback>
                <p:oleObj name="Equation" r:id="rId3" imgW="1015920" imgH="2286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295400"/>
                        <a:ext cx="2895600" cy="65151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1157288" y="4033838"/>
          <a:ext cx="2119312" cy="1303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9" name="Equation" r:id="rId5" imgW="507960" imgH="457200" progId="Equation.DSMT4">
                  <p:embed/>
                </p:oleObj>
              </mc:Choice>
              <mc:Fallback>
                <p:oleObj name="Equation" r:id="rId5" imgW="507960" imgH="45720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7288" y="4033838"/>
                        <a:ext cx="2119312" cy="1303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1143000" y="5029200"/>
          <a:ext cx="4038600" cy="7918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0" name="Equation" r:id="rId7" imgW="1295280" imgH="253800" progId="Equation.DSMT4">
                  <p:embed/>
                </p:oleObj>
              </mc:Choice>
              <mc:Fallback>
                <p:oleObj name="Equation" r:id="rId7" imgW="1295280" imgH="2538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5029200"/>
                        <a:ext cx="4038600" cy="7918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 err="1" smtClean="0">
                <a:solidFill>
                  <a:srgbClr val="0070C0"/>
                </a:solidFill>
                <a:cs typeface="2  Mitra_3 (MRT)" pitchFamily="2" charset="-78"/>
              </a:rPr>
              <a:t>ضرب</a:t>
            </a:r>
            <a:r>
              <a:rPr lang="en-US" sz="4000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sz="4000" dirty="0" err="1" smtClean="0">
                <a:solidFill>
                  <a:srgbClr val="0070C0"/>
                </a:solidFill>
                <a:cs typeface="2  Mitra_3 (MRT)" pitchFamily="2" charset="-78"/>
              </a:rPr>
              <a:t>اعداد</a:t>
            </a:r>
            <a:r>
              <a:rPr lang="en-US" sz="4000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sz="4000" dirty="0" err="1" smtClean="0">
                <a:solidFill>
                  <a:srgbClr val="0070C0"/>
                </a:solidFill>
                <a:cs typeface="2  Mitra_3 (MRT)" pitchFamily="2" charset="-78"/>
              </a:rPr>
              <a:t>توان</a:t>
            </a:r>
            <a:r>
              <a:rPr lang="en-US" sz="4000" dirty="0" smtClean="0">
                <a:solidFill>
                  <a:srgbClr val="0070C0"/>
                </a:solidFill>
                <a:cs typeface="2  Mitra_3 (MRT)" pitchFamily="2" charset="-78"/>
              </a:rPr>
              <a:t> </a:t>
            </a:r>
            <a:r>
              <a:rPr lang="en-US" sz="4000" dirty="0" err="1" smtClean="0">
                <a:solidFill>
                  <a:srgbClr val="0070C0"/>
                </a:solidFill>
                <a:cs typeface="2  Mitra_3 (MRT)" pitchFamily="2" charset="-78"/>
              </a:rPr>
              <a:t>دار</a:t>
            </a:r>
            <a:endParaRPr lang="en-US" sz="4000" dirty="0">
              <a:solidFill>
                <a:srgbClr val="0070C0"/>
              </a:solidFill>
              <a:cs typeface="2  Mitra_3 (MRT)" pitchFamily="2" charset="-78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143000" y="1752600"/>
          <a:ext cx="2722563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Equation" r:id="rId3" imgW="888840" imgH="203040" progId="Equation.DSMT4">
                  <p:embed/>
                </p:oleObj>
              </mc:Choice>
              <mc:Fallback>
                <p:oleObj name="Equation" r:id="rId3" imgW="888840" imgH="203040" progId="Equation.DSMT4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752600"/>
                        <a:ext cx="2722563" cy="622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62400" y="3212068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(توان ها برابر)</a:t>
            </a:r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38600" y="1944469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(پایه ها برابر)</a:t>
            </a:r>
            <a:endParaRPr lang="en-US" dirty="0" smtClean="0">
              <a:solidFill>
                <a:srgbClr val="00B050"/>
              </a:solidFill>
              <a:cs typeface="2  Mitra_3 (MRT)" pitchFamily="2" charset="-78"/>
            </a:endParaRPr>
          </a:p>
          <a:p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38600" y="4876800"/>
            <a:ext cx="1295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>
                <a:solidFill>
                  <a:srgbClr val="00B050"/>
                </a:solidFill>
                <a:cs typeface="2  Mitra_3 (MRT)" pitchFamily="2" charset="-78"/>
              </a:rPr>
              <a:t>(هر دو برابر)</a:t>
            </a:r>
            <a:endParaRPr lang="en-US" dirty="0" smtClean="0">
              <a:solidFill>
                <a:srgbClr val="00B050"/>
              </a:solidFill>
              <a:cs typeface="2  Mitra_3 (MRT)" pitchFamily="2" charset="-78"/>
            </a:endParaRPr>
          </a:p>
          <a:p>
            <a:endParaRPr lang="en-US" dirty="0">
              <a:solidFill>
                <a:srgbClr val="00B050"/>
              </a:solidFill>
              <a:cs typeface="2  Mitra_3 (MRT)" pitchFamily="2" charset="-78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/>
        </p:nvGraphicFramePr>
        <p:xfrm>
          <a:off x="5791200" y="1828800"/>
          <a:ext cx="1702594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5" imgW="698400" imgH="203040" progId="Equation.DSMT4">
                  <p:embed/>
                </p:oleObj>
              </mc:Choice>
              <mc:Fallback>
                <p:oleObj name="Equation" r:id="rId5" imgW="698400" imgH="20304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1828800"/>
                        <a:ext cx="1702594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5791200" y="3200400"/>
          <a:ext cx="145256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0" name="Equation" r:id="rId7" imgW="774360" imgH="203040" progId="Equation.DSMT4">
                  <p:embed/>
                </p:oleObj>
              </mc:Choice>
              <mc:Fallback>
                <p:oleObj name="Equation" r:id="rId7" imgW="774360" imgH="203040" progId="Equation.DSMT4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3200400"/>
                        <a:ext cx="1452563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5791200" y="4648200"/>
          <a:ext cx="29337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Equation" r:id="rId9" imgW="1688760" imgH="482400" progId="Equation.DSMT4">
                  <p:embed/>
                </p:oleObj>
              </mc:Choice>
              <mc:Fallback>
                <p:oleObj name="Equation" r:id="rId9" imgW="1688760" imgH="482400" progId="Equation.DSMT4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4648200"/>
                        <a:ext cx="2933700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/>
        </p:nvGraphicFramePr>
        <p:xfrm>
          <a:off x="1143000" y="3084513"/>
          <a:ext cx="2181784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Equation" r:id="rId11" imgW="914400" imgH="431640" progId="Equation.DSMT4">
                  <p:embed/>
                </p:oleObj>
              </mc:Choice>
              <mc:Fallback>
                <p:oleObj name="Equation" r:id="rId11" imgW="914400" imgH="431640" progId="Equation.DSMT4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3084513"/>
                        <a:ext cx="2181784" cy="1030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/>
        </p:nvGraphicFramePr>
        <p:xfrm>
          <a:off x="1295400" y="4506913"/>
          <a:ext cx="2319838" cy="979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3" name="Equation" r:id="rId13" imgW="1143000" imgH="482400" progId="Equation.DSMT4">
                  <p:embed/>
                </p:oleObj>
              </mc:Choice>
              <mc:Fallback>
                <p:oleObj name="Equation" r:id="rId13" imgW="1143000" imgH="482400" progId="Equation.DSMT4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4506913"/>
                        <a:ext cx="2319838" cy="979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33600" y="381000"/>
            <a:ext cx="678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>
                <a:solidFill>
                  <a:srgbClr val="FF0000"/>
                </a:solidFill>
                <a:cs typeface="2  Mitra_3 (MRT)" pitchFamily="2" charset="-78"/>
              </a:rPr>
              <a:t>نکته: </a:t>
            </a:r>
            <a:r>
              <a:rPr lang="fa-IR" sz="2000" dirty="0" smtClean="0">
                <a:cs typeface="2  Mitra_3 (MRT)" pitchFamily="2" charset="-78"/>
              </a:rPr>
              <a:t>جمع و تفریق اعداد توان دار قانون ندارد.</a:t>
            </a:r>
            <a:endParaRPr lang="en-US" sz="2000" dirty="0" smtClean="0">
              <a:cs typeface="2  Mitra_3 (MRT)" pitchFamily="2" charset="-78"/>
            </a:endParaRPr>
          </a:p>
          <a:p>
            <a:endParaRPr lang="en-US" sz="2000" dirty="0">
              <a:cs typeface="2  Mitra_3 (MRT)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219200" y="1143000"/>
          <a:ext cx="5195090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Equation" r:id="rId3" imgW="1726920" imgH="203040" progId="Equation.DSMT4">
                  <p:embed/>
                </p:oleObj>
              </mc:Choice>
              <mc:Fallback>
                <p:oleObj name="Equation" r:id="rId3" imgW="1726920" imgH="20304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143000"/>
                        <a:ext cx="5195090" cy="611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524000" y="2581870"/>
            <a:ext cx="7391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>
                <a:solidFill>
                  <a:srgbClr val="FF0000"/>
                </a:solidFill>
                <a:cs typeface="2  Mitra_3 (MRT)" pitchFamily="2" charset="-78"/>
              </a:rPr>
              <a:t>نکته: </a:t>
            </a:r>
            <a:r>
              <a:rPr lang="fa-IR" sz="2000" dirty="0" smtClean="0">
                <a:cs typeface="2  Mitra_3 (MRT)" pitchFamily="2" charset="-78"/>
              </a:rPr>
              <a:t>در جمع و تفریق اعداد توان دار اگر یک عدد چند بار با خودش جمع شود، به راحتی آن ها را به ضرب تبدیل کرده و حاصل را بدست می آوریم.(فاکتورگیری) </a:t>
            </a:r>
            <a:endParaRPr lang="en-US" sz="2000" dirty="0" smtClean="0">
              <a:cs typeface="2  Mitra_3 (MRT)" pitchFamily="2" charset="-78"/>
            </a:endParaRPr>
          </a:p>
          <a:p>
            <a:pPr algn="r"/>
            <a:endParaRPr lang="en-US" sz="2000" dirty="0">
              <a:cs typeface="2  Mitra_3 (MRT)" pitchFamily="2" charset="-78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1219200" y="3929063"/>
          <a:ext cx="486092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Equation" r:id="rId5" imgW="2641320" imgH="431640" progId="Equation.DSMT4">
                  <p:embed/>
                </p:oleObj>
              </mc:Choice>
              <mc:Fallback>
                <p:oleObj name="Equation" r:id="rId5" imgW="2641320" imgH="431640" progId="Equation.DSMT4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3929063"/>
                        <a:ext cx="4860925" cy="795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/>
        </p:nvGraphicFramePr>
        <p:xfrm>
          <a:off x="1219200" y="5257800"/>
          <a:ext cx="7239000" cy="43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" name="Equation" r:id="rId7" imgW="3848040" imgH="228600" progId="Equation.DSMT4">
                  <p:embed/>
                </p:oleObj>
              </mc:Choice>
              <mc:Fallback>
                <p:oleObj name="Equation" r:id="rId7" imgW="3848040" imgH="228600" progId="Equation.DSMT4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5257800"/>
                        <a:ext cx="7239000" cy="4300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800" y="4343400"/>
            <a:ext cx="4419600" cy="7694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err="1" smtClean="0">
                <a:cs typeface="Elham" pitchFamily="2" charset="-78"/>
              </a:rPr>
              <a:t>موفق</a:t>
            </a:r>
            <a:r>
              <a:rPr lang="en-US" sz="4400" dirty="0" smtClean="0">
                <a:cs typeface="Elham" pitchFamily="2" charset="-78"/>
              </a:rPr>
              <a:t> </a:t>
            </a:r>
            <a:r>
              <a:rPr lang="en-US" sz="4400" dirty="0" err="1" smtClean="0">
                <a:cs typeface="Elham" pitchFamily="2" charset="-78"/>
              </a:rPr>
              <a:t>باشید</a:t>
            </a:r>
            <a:endParaRPr lang="en-US" sz="4400" dirty="0">
              <a:cs typeface="Elham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 dirty="0" smtClean="0"/>
        </a:defPPr>
      </a:lstStyle>
      <a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412</TotalTime>
  <Words>220</Words>
  <Application>Microsoft Office PowerPoint</Application>
  <PresentationFormat>On-screen Show (4:3)</PresentationFormat>
  <Paragraphs>34</Paragraphs>
  <Slides>12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Solstice</vt:lpstr>
      <vt:lpstr>Equation</vt:lpstr>
      <vt:lpstr>بنام خدا</vt:lpstr>
      <vt:lpstr>فصل هفتم </vt:lpstr>
      <vt:lpstr>PowerPoint Presentation</vt:lpstr>
      <vt:lpstr>       a       </vt:lpstr>
      <vt:lpstr>PowerPoint Presentation</vt:lpstr>
      <vt:lpstr>PowerPoint Presentation</vt:lpstr>
      <vt:lpstr>اهمیت پرانتز برای اعداد توان دار منفی و کسری: </vt:lpstr>
      <vt:lpstr>PowerPoint Presentation</vt:lpstr>
      <vt:lpstr>PowerPoint Presentation</vt:lpstr>
      <vt:lpstr>ضرب اعداد توان دار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professional</dc:creator>
  <cp:lastModifiedBy>Windows User</cp:lastModifiedBy>
  <cp:revision>79</cp:revision>
  <dcterms:created xsi:type="dcterms:W3CDTF">2006-08-16T00:00:00Z</dcterms:created>
  <dcterms:modified xsi:type="dcterms:W3CDTF">2020-04-21T18:39:30Z</dcterms:modified>
</cp:coreProperties>
</file>