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67"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fa-I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74" d="100"/>
          <a:sy n="74" d="100"/>
        </p:scale>
        <p:origin x="-456"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fa-I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B5FC8BDE-B9B4-4E85-AB10-405CCFE18B21}" type="datetimeFigureOut">
              <a:rPr lang="fa-IR" smtClean="0"/>
              <a:t>29/09/1441</a:t>
            </a:fld>
            <a:endParaRPr lang="fa-I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a-I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fa-I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3FCBF425-3F1F-484F-93AE-032C410EAC92}" type="slidenum">
              <a:rPr lang="fa-IR" smtClean="0"/>
              <a:t>‹#›</a:t>
            </a:fld>
            <a:endParaRPr lang="fa-IR"/>
          </a:p>
        </p:txBody>
      </p:sp>
    </p:spTree>
    <p:extLst>
      <p:ext uri="{BB962C8B-B14F-4D97-AF65-F5344CB8AC3E}">
        <p14:creationId xmlns:p14="http://schemas.microsoft.com/office/powerpoint/2010/main" val="11553585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9.</a:t>
            </a:r>
            <a:fld id="{0700354F-1B95-4CF4-8996-79AAF16673A6}" type="slidenum">
              <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pPr marL="0" marR="0" lvl="0" indent="0" algn="l" defTabSz="457200" rtl="0" eaLnBrk="1" fontAlgn="auto" latinLnBrk="0" hangingPunct="1">
                <a:lnSpc>
                  <a:spcPct val="100000"/>
                </a:lnSpc>
                <a:spcBef>
                  <a:spcPts val="0"/>
                </a:spcBef>
                <a:spcAft>
                  <a:spcPts val="0"/>
                </a:spcAft>
                <a:buClrTx/>
                <a:buSzTx/>
                <a:buFontTx/>
                <a:buNone/>
                <a:tabLst/>
                <a:defRPr/>
              </a:pPr>
              <a:t>4</a:t>
            </a:fld>
            <a:endPar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
        <p:nvSpPr>
          <p:cNvPr id="10242" name="Rectangle 2"/>
          <p:cNvSpPr>
            <a:spLocks noGrp="1" noRot="1" noChangeAspect="1" noChangeArrowheads="1" noTextEdit="1"/>
          </p:cNvSpPr>
          <p:nvPr>
            <p:ph type="sldImg"/>
          </p:nvPr>
        </p:nvSpPr>
        <p:spPr>
          <a:ln/>
        </p:spPr>
      </p:sp>
      <p:sp>
        <p:nvSpPr>
          <p:cNvPr id="10243" name="Rectangle 3"/>
          <p:cNvSpPr>
            <a:spLocks noGrp="1" noChangeArrowheads="1"/>
          </p:cNvSpPr>
          <p:nvPr>
            <p:ph type="body" idx="1"/>
          </p:nvPr>
        </p:nvSpPr>
        <p:spPr/>
        <p:txBody>
          <a:bodyPr/>
          <a:lstStyle/>
          <a:p>
            <a:r>
              <a:rPr lang="en-US" altLang="fa-IR" sz="800"/>
              <a:t>With each of these types of cash flows, you should ask the class the question on the previous slide so that they can start to determine if the cash flows are relevant.</a:t>
            </a:r>
          </a:p>
          <a:p>
            <a:endParaRPr lang="en-US" altLang="fa-IR" sz="800"/>
          </a:p>
          <a:p>
            <a:r>
              <a:rPr lang="en-US" altLang="fa-IR" sz="800"/>
              <a:t>Sunk costs – our government provides ample examples of inappropriately including sunk costs in their capital allocation decisions.</a:t>
            </a:r>
          </a:p>
          <a:p>
            <a:endParaRPr lang="en-US" altLang="fa-IR" sz="800"/>
          </a:p>
          <a:p>
            <a:r>
              <a:rPr lang="en-US" altLang="fa-IR" sz="800"/>
              <a:t>Opportunity costs – the classic example of an opportunity cost is the use of land or plant that is already owned. It is important to point out that this is not “free.” At the very least we could sell the land; consequently if we choose to use it, we cost ourselves the selling price of the asset.</a:t>
            </a:r>
          </a:p>
          <a:p>
            <a:endParaRPr lang="en-US" altLang="fa-IR" sz="800"/>
          </a:p>
          <a:p>
            <a:r>
              <a:rPr lang="en-US" altLang="fa-IR" sz="800"/>
              <a:t>A good example of a positive side effect is when you will establish a new distribution system with this project that can be used for existing or future projects. The benefit provided to those projects needs to be considered.</a:t>
            </a:r>
          </a:p>
          <a:p>
            <a:endParaRPr lang="en-US" altLang="fa-IR" sz="800"/>
          </a:p>
          <a:p>
            <a:r>
              <a:rPr lang="en-US" altLang="fa-IR" sz="800"/>
              <a:t>The most common negative side effect is erosion or cannibalism, where the introduction of a new product will reduce the sales of existing, similar products. A good real-world example is McDonald’s introduction of the Arch Deluxe sandwich. Instead of generating all new sales, it primarily reduced sales in the Big Mac and the Quarter Pounder.</a:t>
            </a:r>
          </a:p>
          <a:p>
            <a:endParaRPr lang="en-US" altLang="fa-IR" sz="800"/>
          </a:p>
          <a:p>
            <a:r>
              <a:rPr lang="en-US" altLang="fa-IR" sz="800"/>
              <a:t>It is important to consider changes in NWC. We need to remember that operating cash flow derived from the income statement assumes all sales are cash sales and that the COGS was actually paid in cash during that period. By looking at changes in NWC specifically, we can adjust for the difference in cash flow that results from accounting conventions. Most projects will require an increase in NWC initially as we build inventory and receivables.</a:t>
            </a:r>
          </a:p>
          <a:p>
            <a:endParaRPr lang="en-US" altLang="fa-IR" sz="800"/>
          </a:p>
          <a:p>
            <a:r>
              <a:rPr lang="en-US" altLang="fa-IR" sz="800"/>
              <a:t>We do not include financing costs. Students often have difficulty understanding why when it appears that we will only raise capital if we take the project. It is important to point out that because of economies of scale, companies generally do not finance individual projects. Instead, they finance the entire portfolio of projects at one time. The other reason has to do with maintaining a target capital structure over time, but not necessarily each year.</a:t>
            </a:r>
          </a:p>
          <a:p>
            <a:endParaRPr lang="en-US" altLang="fa-IR" sz="800"/>
          </a:p>
          <a:p>
            <a:r>
              <a:rPr lang="en-US" altLang="fa-IR" sz="800"/>
              <a:t>Taxes will change as the firm’s taxable income changes. Consequently, we have to consider cash flows on an after-tax basis.</a:t>
            </a:r>
          </a:p>
        </p:txBody>
      </p:sp>
    </p:spTree>
    <p:extLst>
      <p:ext uri="{BB962C8B-B14F-4D97-AF65-F5344CB8AC3E}">
        <p14:creationId xmlns:p14="http://schemas.microsoft.com/office/powerpoint/2010/main" val="40138404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9.</a:t>
            </a:r>
            <a:fld id="{A0C23E88-7E7E-4486-8247-1A4680B7E99A}" type="slidenum">
              <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pPr marL="0" marR="0" lvl="0" indent="0" algn="l" defTabSz="457200" rtl="0" eaLnBrk="1" fontAlgn="auto" latinLnBrk="0" hangingPunct="1">
                <a:lnSpc>
                  <a:spcPct val="100000"/>
                </a:lnSpc>
                <a:spcBef>
                  <a:spcPts val="0"/>
                </a:spcBef>
                <a:spcAft>
                  <a:spcPts val="0"/>
                </a:spcAft>
                <a:buClrTx/>
                <a:buSzTx/>
                <a:buFontTx/>
                <a:buNone/>
                <a:tabLst/>
                <a:defRPr/>
              </a:pPr>
              <a:t>5</a:t>
            </a:fld>
            <a:endPar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
        <p:nvSpPr>
          <p:cNvPr id="12290" name="Rectangle 2"/>
          <p:cNvSpPr>
            <a:spLocks noGrp="1" noRot="1" noChangeAspect="1" noChangeArrowheads="1" noTextEdit="1"/>
          </p:cNvSpPr>
          <p:nvPr>
            <p:ph type="sldImg"/>
          </p:nvPr>
        </p:nvSpPr>
        <p:spPr>
          <a:ln/>
        </p:spPr>
      </p:sp>
      <p:sp>
        <p:nvSpPr>
          <p:cNvPr id="12291" name="Rectangle 3"/>
          <p:cNvSpPr>
            <a:spLocks noGrp="1" noChangeArrowheads="1"/>
          </p:cNvSpPr>
          <p:nvPr>
            <p:ph type="body" idx="1"/>
          </p:nvPr>
        </p:nvSpPr>
        <p:spPr/>
        <p:txBody>
          <a:bodyPr/>
          <a:lstStyle/>
          <a:p>
            <a:r>
              <a:rPr lang="en-US" altLang="fa-IR"/>
              <a:t>Operating cash flow – students often have to go back to the income statement to see that the two definitions of operating cash flow are equivalent when there is no interest expense.</a:t>
            </a:r>
          </a:p>
          <a:p>
            <a:endParaRPr lang="en-US" altLang="fa-IR"/>
          </a:p>
        </p:txBody>
      </p:sp>
    </p:spTree>
    <p:extLst>
      <p:ext uri="{BB962C8B-B14F-4D97-AF65-F5344CB8AC3E}">
        <p14:creationId xmlns:p14="http://schemas.microsoft.com/office/powerpoint/2010/main" val="5008008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9.</a:t>
            </a:r>
            <a:fld id="{A9641579-F9EF-4790-8087-AFED4550D547}" type="slidenum">
              <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pPr marL="0" marR="0" lvl="0" indent="0" algn="l" defTabSz="457200" rtl="0" eaLnBrk="1" fontAlgn="auto" latinLnBrk="0" hangingPunct="1">
                <a:lnSpc>
                  <a:spcPct val="100000"/>
                </a:lnSpc>
                <a:spcBef>
                  <a:spcPts val="0"/>
                </a:spcBef>
                <a:spcAft>
                  <a:spcPts val="0"/>
                </a:spcAft>
                <a:buClrTx/>
                <a:buSzTx/>
                <a:buFontTx/>
                <a:buNone/>
                <a:tabLst/>
                <a:defRPr/>
              </a:pPr>
              <a:t>8</a:t>
            </a:fld>
            <a:endPar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
        <p:nvSpPr>
          <p:cNvPr id="17410" name="Rectangle 2"/>
          <p:cNvSpPr>
            <a:spLocks noGrp="1" noRot="1" noChangeAspect="1" noChangeArrowheads="1" noTextEdit="1"/>
          </p:cNvSpPr>
          <p:nvPr>
            <p:ph type="sldImg"/>
          </p:nvPr>
        </p:nvSpPr>
        <p:spPr>
          <a:ln/>
        </p:spPr>
      </p:sp>
      <p:sp>
        <p:nvSpPr>
          <p:cNvPr id="17411" name="Rectangle 3"/>
          <p:cNvSpPr>
            <a:spLocks noGrp="1" noChangeArrowheads="1"/>
          </p:cNvSpPr>
          <p:nvPr>
            <p:ph type="body" idx="1"/>
          </p:nvPr>
        </p:nvSpPr>
        <p:spPr/>
        <p:txBody>
          <a:bodyPr/>
          <a:lstStyle/>
          <a:p>
            <a:r>
              <a:rPr lang="en-US" altLang="fa-IR"/>
              <a:t>OCF = EBIT + depreciation – taxes = 33,000 + 30,000 – 11,220 = 51,780; or </a:t>
            </a:r>
          </a:p>
          <a:p>
            <a:r>
              <a:rPr lang="en-US" altLang="fa-IR"/>
              <a:t>OCF = NI + depreciation = 21,780 + 30,000 = 51,780</a:t>
            </a:r>
          </a:p>
          <a:p>
            <a:endParaRPr lang="en-US" altLang="fa-IR"/>
          </a:p>
          <a:p>
            <a:r>
              <a:rPr lang="en-US" altLang="fa-IR"/>
              <a:t>Note that in the Table in the book, the negative signs have already been carried throughout the table so that the columns can just be added. Ultimately, students seem to do better with this format even though the CFFA equation says to subtract the changes in NWC and net capital spending.</a:t>
            </a:r>
          </a:p>
          <a:p>
            <a:endParaRPr lang="en-US" altLang="fa-IR"/>
          </a:p>
          <a:p>
            <a:r>
              <a:rPr lang="en-US" altLang="fa-IR"/>
              <a:t>Change in NWC = We have a net investment in NWC in year 0 of 20,000; we get the investment back at the end of the project when we sell our inventory, collect on our receivables and pay off our payables.  Students often forget that we get the investment back at the end.</a:t>
            </a:r>
          </a:p>
          <a:p>
            <a:endParaRPr lang="en-US" altLang="fa-IR"/>
          </a:p>
          <a:p>
            <a:r>
              <a:rPr lang="en-US" altLang="fa-IR"/>
              <a:t>Capital Spending – remember that Net capital spending = change in net fixed assets + depreciation. So in year one NCS = (60,000 – 90,000) + 30,000 = 0; The same is true for the other years.</a:t>
            </a:r>
          </a:p>
        </p:txBody>
      </p:sp>
    </p:spTree>
    <p:extLst>
      <p:ext uri="{BB962C8B-B14F-4D97-AF65-F5344CB8AC3E}">
        <p14:creationId xmlns:p14="http://schemas.microsoft.com/office/powerpoint/2010/main" val="1384490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t>9.</a:t>
            </a:r>
            <a:fld id="{F413E3C9-9C37-49DB-900D-90CA6621EEFE}" type="slidenum">
              <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rPr>
              <a:pPr marL="0" marR="0" lvl="0" indent="0" algn="l" defTabSz="457200" rtl="0" eaLnBrk="1" fontAlgn="auto" latinLnBrk="0" hangingPunct="1">
                <a:lnSpc>
                  <a:spcPct val="100000"/>
                </a:lnSpc>
                <a:spcBef>
                  <a:spcPts val="0"/>
                </a:spcBef>
                <a:spcAft>
                  <a:spcPts val="0"/>
                </a:spcAft>
                <a:buClrTx/>
                <a:buSzTx/>
                <a:buFontTx/>
                <a:buNone/>
                <a:tabLst/>
                <a:defRPr/>
              </a:pPr>
              <a:t>10</a:t>
            </a:fld>
            <a:endParaRPr kumimoji="0" lang="en-US" altLang="fa-IR"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p:txBody>
          <a:bodyPr/>
          <a:lstStyle/>
          <a:p>
            <a:r>
              <a:rPr lang="en-US" altLang="fa-IR"/>
              <a:t>Click on the worksheet to see the solution to the problem. The format used was the same as that in the book. If you wanted to set up a separate spreadsheet using Solver, you certainly could.</a:t>
            </a:r>
          </a:p>
        </p:txBody>
      </p:sp>
    </p:spTree>
    <p:extLst>
      <p:ext uri="{BB962C8B-B14F-4D97-AF65-F5344CB8AC3E}">
        <p14:creationId xmlns:p14="http://schemas.microsoft.com/office/powerpoint/2010/main" val="3378162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9272C9DF-CEE2-4A96-B7FC-875EDD3D34AE}"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7411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cs typeface="B Nazanin" panose="00000400000000000000" pitchFamily="2" charset="-78"/>
              </a:defRPr>
            </a:lvl1pPr>
            <a:lvl2pPr>
              <a:defRPr>
                <a:cs typeface="B Nazanin" panose="00000400000000000000" pitchFamily="2" charset="-78"/>
              </a:defRPr>
            </a:lvl2pPr>
            <a:lvl3pPr>
              <a:defRPr>
                <a:cs typeface="B Nazanin" panose="00000400000000000000" pitchFamily="2" charset="-78"/>
              </a:defRPr>
            </a:lvl3pPr>
            <a:lvl4pPr>
              <a:defRPr>
                <a:cs typeface="B Nazanin" panose="00000400000000000000" pitchFamily="2" charset="-78"/>
              </a:defRPr>
            </a:lvl4pPr>
            <a:lvl5pPr>
              <a:defRPr>
                <a:cs typeface="B Nazanin" panose="00000400000000000000" pitchFamily="2" charset="-78"/>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EDB4AC79-CC76-4B2C-9859-305D074CD315}"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5791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280C882A-C07D-4D96-93E2-1C14CA49608E}"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90221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F64E92AC-3EB5-43E5-B395-EEC240AAA310}"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86539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23E6392-491C-41F0-B4B5-4A3AD5B262F4}"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6361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81E8EF9B-10DF-43E7-8603-3E587F87BB17}"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3719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BF32CE99-031B-4EB8-8A62-4D9E7E37902A}"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lvl1pPr>
              <a:defRPr>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22718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26E033CA-EA2E-4FD2-B3E7-F02B9C9BCC8E}"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17406D"/>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17406D"/>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17406D"/>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21203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B84180AB-290B-4C17-BA4C-4A184D18AC7D}"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14938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736D3A7E-08AA-4726-82F7-9E4CCEC11CAC}"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379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0882C01E-0815-4DC0-AE67-9551FB55D737}"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055820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930400" y="228600"/>
            <a:ext cx="99568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1930400" y="1828800"/>
            <a:ext cx="9956800" cy="4038600"/>
          </a:xfrm>
        </p:spPr>
        <p:txBody>
          <a:bodyPr/>
          <a:lstStyle/>
          <a:p>
            <a:endParaRPr lang="fa-IR"/>
          </a:p>
        </p:txBody>
      </p:sp>
      <p:sp>
        <p:nvSpPr>
          <p:cNvPr id="4" name="Footer Placeholder 3"/>
          <p:cNvSpPr>
            <a:spLocks noGrp="1"/>
          </p:cNvSpPr>
          <p:nvPr>
            <p:ph type="ftr" sz="quarter" idx="10"/>
          </p:nvPr>
        </p:nvSpPr>
        <p:spPr>
          <a:xfrm>
            <a:off x="1828800" y="6024563"/>
            <a:ext cx="7628467" cy="552450"/>
          </a:xfrm>
        </p:spPr>
        <p:txBody>
          <a:bodyPr/>
          <a:lstStyle>
            <a:lvl1pPr>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AU" altLang="fa-IR" sz="1000" b="0" i="1" u="none" strike="noStrike" kern="1200" cap="all" spc="0" normalizeH="0" baseline="0" noProof="0">
              <a:ln>
                <a:noFill/>
              </a:ln>
              <a:solidFill>
                <a:srgbClr val="FFFFFF"/>
              </a:solidFill>
              <a:effectLst/>
              <a:uLnTx/>
              <a:uFillTx/>
              <a:latin typeface="Calibri" panose="020F0502020204030204"/>
              <a:ea typeface="+mn-ea"/>
              <a:cs typeface="Arial" panose="020B0604020202020204" pitchFamily="34" charset="0"/>
            </a:endParaRPr>
          </a:p>
        </p:txBody>
      </p:sp>
      <p:sp>
        <p:nvSpPr>
          <p:cNvPr id="5" name="Slide Number Placeholder 4"/>
          <p:cNvSpPr>
            <a:spLocks noGrp="1"/>
          </p:cNvSpPr>
          <p:nvPr>
            <p:ph type="sldNum" sz="quarter" idx="11"/>
          </p:nvPr>
        </p:nvSpPr>
        <p:spPr>
          <a:xfrm>
            <a:off x="10769600" y="6096000"/>
            <a:ext cx="1117600" cy="533400"/>
          </a:xfrm>
        </p:spPr>
        <p:txBody>
          <a:bodyPr/>
          <a:lstStyle>
            <a:lvl1pPr>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AU" altLang="fa-IR" sz="1050" b="0" i="0" u="none" strike="noStrike" kern="1200" cap="none" spc="0" normalizeH="0" baseline="0" noProof="0">
                <a:ln>
                  <a:noFill/>
                </a:ln>
                <a:solidFill>
                  <a:srgbClr val="FFFFFF"/>
                </a:solidFill>
                <a:effectLst/>
                <a:uLnTx/>
                <a:uFillTx/>
                <a:latin typeface="Calibri" panose="020F0502020204030204"/>
                <a:ea typeface="+mn-ea"/>
                <a:cs typeface="Arial" panose="020B0604020202020204" pitchFamily="34" charset="0"/>
              </a:rPr>
              <a:t>3-</a:t>
            </a:r>
            <a:fld id="{264CB031-8203-46A6-AEB6-B603017AD8E4}" type="slidenum">
              <a:rPr kumimoji="0" lang="en-AU" altLang="fa-IR" sz="1050" b="0" i="0" u="none" strike="noStrike" kern="1200" cap="none" spc="0" normalizeH="0" baseline="0" noProof="0">
                <a:ln>
                  <a:noFill/>
                </a:ln>
                <a:solidFill>
                  <a:srgbClr val="FFFFFF"/>
                </a:solidFill>
                <a:effectLst/>
                <a:uLnTx/>
                <a:uFillTx/>
                <a:latin typeface="Calibri" panose="020F0502020204030204"/>
                <a:ea typeface="+mn-ea"/>
                <a:cs typeface="Arial" panose="020B0604020202020204" pitchFamily="34" charset="0"/>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AU" altLang="fa-IR" sz="1050" b="0" i="0" u="none" strike="noStrike" kern="1200" cap="none" spc="0" normalizeH="0" baseline="0" noProof="0">
              <a:ln>
                <a:noFill/>
              </a:ln>
              <a:solidFill>
                <a:srgbClr val="996633"/>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92563287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15220646-C889-44A7-AC06-AA02FD9E5212}" type="datetime1">
              <a:rPr kumimoji="0" lang="en-US" sz="90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5/21/2020</a:t>
            </a:fld>
            <a:endParaRPr kumimoji="0" lang="en-US" sz="9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900" b="0" i="0" u="none" strike="noStrike" kern="1200" cap="all" spc="0" normalizeH="0" baseline="0" noProof="0" dirty="0">
              <a:ln>
                <a:noFill/>
              </a:ln>
              <a:solidFill>
                <a:srgbClr val="FFFFFF"/>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48F63A3B-78C7-47BE-AE5E-E10140E04643}" type="slidenum">
              <a:rPr kumimoji="0" lang="en-US" sz="1050" b="0" i="0" u="none" strike="noStrike" kern="1200" cap="none" spc="0" normalizeH="0" baseline="0" noProof="0" smtClean="0">
                <a:ln>
                  <a:noFill/>
                </a:ln>
                <a:solidFill>
                  <a:srgbClr val="FFFFFF"/>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05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015599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lvl1pPr algn="r" defTabSz="914400" rtl="1" eaLnBrk="1" latinLnBrk="0" hangingPunct="1">
        <a:lnSpc>
          <a:spcPct val="85000"/>
        </a:lnSpc>
        <a:spcBef>
          <a:spcPct val="0"/>
        </a:spcBef>
        <a:buNone/>
        <a:defRPr sz="4800" kern="1200" spc="-50" baseline="0">
          <a:solidFill>
            <a:schemeClr val="tx1">
              <a:lumMod val="75000"/>
              <a:lumOff val="25000"/>
            </a:schemeClr>
          </a:solidFill>
          <a:latin typeface="Terafik" panose="01000500000000000000" pitchFamily="2" charset="-78"/>
          <a:ea typeface="+mj-ea"/>
          <a:cs typeface="Terafik" panose="01000500000000000000" pitchFamily="2" charset="-78"/>
        </a:defRPr>
      </a:lvl1pPr>
    </p:titleStyle>
    <p:bodyStyle>
      <a:lvl1pPr marL="91440" indent="-91440" algn="r" defTabSz="914400" rtl="1"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r" defTabSz="914400" rtl="1"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r" defTabSz="914400" rtl="1"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220086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solidFill>
                  <a:schemeClr val="accent5"/>
                </a:solidFill>
              </a:rPr>
              <a:t>فصل هشتم</a:t>
            </a:r>
            <a:endParaRPr lang="fa-IR" dirty="0">
              <a:solidFill>
                <a:schemeClr val="accent5"/>
              </a:solidFill>
            </a:endParaRPr>
          </a:p>
        </p:txBody>
      </p:sp>
      <p:sp>
        <p:nvSpPr>
          <p:cNvPr id="3" name="Content Placeholder 2"/>
          <p:cNvSpPr>
            <a:spLocks noGrp="1"/>
          </p:cNvSpPr>
          <p:nvPr>
            <p:ph idx="1"/>
          </p:nvPr>
        </p:nvSpPr>
        <p:spPr/>
        <p:txBody>
          <a:bodyPr>
            <a:normAutofit/>
          </a:bodyPr>
          <a:lstStyle/>
          <a:p>
            <a:pPr algn="ctr"/>
            <a:r>
              <a:rPr lang="fa-IR" sz="6600" dirty="0" smtClean="0">
                <a:cs typeface="B Titr" panose="00000700000000000000" pitchFamily="2" charset="-78"/>
              </a:rPr>
              <a:t>تصمیم گیری های مربوط به بودجه بندی سرمایه</a:t>
            </a:r>
            <a:endParaRPr lang="fa-IR" sz="6600" dirty="0">
              <a:cs typeface="B Titr" panose="00000700000000000000" pitchFamily="2" charset="-78"/>
            </a:endParaRPr>
          </a:p>
        </p:txBody>
      </p:sp>
    </p:spTree>
    <p:extLst>
      <p:ext uri="{BB962C8B-B14F-4D97-AF65-F5344CB8AC3E}">
        <p14:creationId xmlns:p14="http://schemas.microsoft.com/office/powerpoint/2010/main" val="21196800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p:txBody>
          <a:bodyPr/>
          <a:lstStyle/>
          <a:p>
            <a:r>
              <a:rPr lang="fa-IR" altLang="fa-IR" dirty="0" smtClean="0"/>
              <a:t>جریانات نقدی مرتبط</a:t>
            </a:r>
            <a:endParaRPr lang="en-US" altLang="fa-IR" dirty="0"/>
          </a:p>
        </p:txBody>
      </p:sp>
      <p:sp>
        <p:nvSpPr>
          <p:cNvPr id="1027" name="Rectangle 3"/>
          <p:cNvSpPr>
            <a:spLocks noGrp="1" noChangeArrowheads="1"/>
          </p:cNvSpPr>
          <p:nvPr>
            <p:ph type="body" idx="1"/>
          </p:nvPr>
        </p:nvSpPr>
        <p:spPr/>
        <p:txBody>
          <a:bodyPr>
            <a:normAutofit/>
          </a:bodyPr>
          <a:lstStyle/>
          <a:p>
            <a:r>
              <a:rPr lang="fa-IR" altLang="fa-IR" sz="2400" dirty="0" smtClean="0"/>
              <a:t>در یک پروژه، جریانات نقدی مرتبط به هر گونه تغییر در جریانات نقدی آتی شرکت که پیامد اجرای آن پروژه باشد گفته می شود.</a:t>
            </a:r>
          </a:p>
          <a:p>
            <a:r>
              <a:rPr lang="fa-IR" altLang="fa-IR" sz="2400" dirty="0" smtClean="0"/>
              <a:t>به این جریانات نقدی مرتبط، جریانات نقدی تفاضلی هم گفته می شود.</a:t>
            </a:r>
          </a:p>
          <a:p>
            <a:r>
              <a:rPr lang="fa-IR" altLang="fa-IR" sz="2400" dirty="0" smtClean="0"/>
              <a:t>اصل ارزیابی مجزا به ما اجازه می دهد هر پروژه را با توجه به جریانات نقدی تفاضلی اش به صورت مجزا از از سایر فعالیت های شرکت بررسی کنیم.  </a:t>
            </a:r>
            <a:endParaRPr lang="en-US" altLang="fa-IR" sz="2400" dirty="0"/>
          </a:p>
        </p:txBody>
      </p:sp>
    </p:spTree>
    <p:extLst>
      <p:ext uri="{BB962C8B-B14F-4D97-AF65-F5344CB8AC3E}">
        <p14:creationId xmlns:p14="http://schemas.microsoft.com/office/powerpoint/2010/main" val="3538624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027">
                                            <p:txEl>
                                              <p:pRg st="0" end="0"/>
                                            </p:txEl>
                                          </p:spTgt>
                                        </p:tgtEl>
                                        <p:attrNameLst>
                                          <p:attrName>ppt_c</p:attrName>
                                        </p:attrNameLst>
                                      </p:cBhvr>
                                      <p:to>
                                        <a:schemeClr val="tx2"/>
                                      </p:to>
                                    </p:animClr>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7">
                                            <p:txEl>
                                              <p:pRg st="1" end="1"/>
                                            </p:txEl>
                                          </p:spTgt>
                                        </p:tgtEl>
                                        <p:attrNameLst>
                                          <p:attrName>style.visibility</p:attrName>
                                        </p:attrNameLst>
                                      </p:cBhvr>
                                      <p:to>
                                        <p:strVal val="visible"/>
                                      </p:to>
                                    </p:set>
                                    <p:anim calcmode="lin" valueType="num">
                                      <p:cBhvr additive="base">
                                        <p:cTn id="13"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7">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027">
                                            <p:txEl>
                                              <p:pRg st="1" end="1"/>
                                            </p:txEl>
                                          </p:spTgt>
                                        </p:tgtEl>
                                        <p:attrNameLst>
                                          <p:attrName>ppt_c</p:attrName>
                                        </p:attrNameLst>
                                      </p:cBhvr>
                                      <p:to>
                                        <a:schemeClr val="tx2"/>
                                      </p:to>
                                    </p:animClr>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7">
                                            <p:txEl>
                                              <p:pRg st="2" end="2"/>
                                            </p:txEl>
                                          </p:spTgt>
                                        </p:tgtEl>
                                        <p:attrNameLst>
                                          <p:attrName>style.visibility</p:attrName>
                                        </p:attrNameLst>
                                      </p:cBhvr>
                                      <p:to>
                                        <p:strVal val="visible"/>
                                      </p:to>
                                    </p:set>
                                    <p:anim calcmode="lin" valueType="num">
                                      <p:cBhvr additive="base">
                                        <p:cTn id="19"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027">
                                            <p:txEl>
                                              <p:pRg st="2" end="2"/>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fa-IR" altLang="fa-IR" dirty="0" smtClean="0"/>
              <a:t>شناخت جریانات نقدی تفاضلی</a:t>
            </a:r>
            <a:endParaRPr lang="en-US" altLang="fa-IR" dirty="0"/>
          </a:p>
        </p:txBody>
      </p:sp>
      <p:sp>
        <p:nvSpPr>
          <p:cNvPr id="9219" name="Rectangle 3"/>
          <p:cNvSpPr>
            <a:spLocks noGrp="1" noChangeArrowheads="1"/>
          </p:cNvSpPr>
          <p:nvPr>
            <p:ph type="body" idx="1"/>
          </p:nvPr>
        </p:nvSpPr>
        <p:spPr/>
        <p:txBody>
          <a:bodyPr>
            <a:normAutofit fontScale="85000" lnSpcReduction="20000"/>
          </a:bodyPr>
          <a:lstStyle/>
          <a:p>
            <a:r>
              <a:rPr lang="fa-IR" altLang="fa-IR" dirty="0" smtClean="0"/>
              <a:t>هزینه برگشت ناپذیر (</a:t>
            </a:r>
            <a:r>
              <a:rPr lang="en-US" altLang="fa-IR" dirty="0"/>
              <a:t>Sunk costs </a:t>
            </a:r>
            <a:r>
              <a:rPr lang="fa-IR" altLang="fa-IR" dirty="0" smtClean="0"/>
              <a:t>): هزینه ای که قبلا آن را پرداخته یا متعد به پرداخت شده ایم و نباید در محاسبات جریان نقدی وارد شود.</a:t>
            </a:r>
          </a:p>
          <a:p>
            <a:r>
              <a:rPr lang="fa-IR" altLang="fa-IR" dirty="0" smtClean="0"/>
              <a:t>هزینه فرصت (</a:t>
            </a:r>
            <a:r>
              <a:rPr lang="en-US" altLang="fa-IR" dirty="0"/>
              <a:t>Opportunity costs</a:t>
            </a:r>
            <a:r>
              <a:rPr lang="fa-IR" altLang="fa-IR" dirty="0" smtClean="0"/>
              <a:t>): هزینه انتخاب های از دست رفته، برخی اوقات به جای هزینه پرداختی واقعی (</a:t>
            </a:r>
            <a:r>
              <a:rPr lang="en-US" altLang="fa-IR" dirty="0" smtClean="0"/>
              <a:t>Out-of-pocket</a:t>
            </a:r>
            <a:r>
              <a:rPr lang="fa-IR" altLang="fa-IR" dirty="0" smtClean="0"/>
              <a:t>) باید از هزینه فرصت استفاده کرد.</a:t>
            </a:r>
          </a:p>
          <a:p>
            <a:r>
              <a:rPr lang="fa-IR" altLang="fa-IR" dirty="0" smtClean="0"/>
              <a:t>اثرات جانبی (</a:t>
            </a:r>
            <a:r>
              <a:rPr lang="en-US" altLang="fa-IR" dirty="0"/>
              <a:t>Side effects</a:t>
            </a:r>
            <a:r>
              <a:rPr lang="fa-IR" altLang="fa-IR" dirty="0" smtClean="0"/>
              <a:t>): اثر بر سایر فعالیت های شرکت که ممکن است از آن غفلت شود.</a:t>
            </a:r>
          </a:p>
          <a:p>
            <a:pPr lvl="1"/>
            <a:r>
              <a:rPr lang="fa-IR" altLang="fa-IR" dirty="0" smtClean="0"/>
              <a:t>اثر جانبی مثبت </a:t>
            </a:r>
          </a:p>
          <a:p>
            <a:pPr lvl="1"/>
            <a:r>
              <a:rPr lang="fa-IR" altLang="fa-IR" dirty="0" smtClean="0"/>
              <a:t>اثر جانبی منفی (خود فرسایی: </a:t>
            </a:r>
            <a:r>
              <a:rPr lang="en-US" altLang="fa-IR" dirty="0" smtClean="0"/>
              <a:t>Erosion</a:t>
            </a:r>
            <a:r>
              <a:rPr lang="fa-IR" altLang="fa-IR" dirty="0" smtClean="0"/>
              <a:t>)</a:t>
            </a:r>
            <a:endParaRPr lang="fa-IR" altLang="fa-IR" dirty="0"/>
          </a:p>
          <a:p>
            <a:r>
              <a:rPr lang="fa-IR" altLang="fa-IR" dirty="0" smtClean="0"/>
              <a:t>تغییرات سرمایه در گردش: معمولا هر پروژه علاوه بر سرمایه گذاری در دارایی ثابت به سرمایه گذاری در سرمایه در گردش نیز نیاز دارد.</a:t>
            </a:r>
          </a:p>
          <a:p>
            <a:r>
              <a:rPr lang="fa-IR" altLang="fa-IR" dirty="0" smtClean="0"/>
              <a:t>هزینه تامین مالی: هزینه بهره پرداختی و سایر هزینه های تامین مالی در ارزیابی پروژه منظور نمی شود. انچه در این ارزیابی مهم است جریان نقدی عملیاتی است نه جریان نقدی پرداختی به طلبکاران. نحوه تامین مالی بسیار مهم است . باید جداگانه تحلیل شود. شیوه خاص ترکیب حقوق صاحبان سهام و بدهی تعیین کننده نحوه تقسیم جریانات نقدی بین ماککلان و بستانکاران است.</a:t>
            </a:r>
          </a:p>
          <a:p>
            <a:r>
              <a:rPr lang="fa-IR" altLang="fa-IR" dirty="0" smtClean="0"/>
              <a:t>مالیات: همواره به عنوان یک جریان نقدی خروجی است. </a:t>
            </a:r>
          </a:p>
        </p:txBody>
      </p:sp>
    </p:spTree>
    <p:extLst>
      <p:ext uri="{BB962C8B-B14F-4D97-AF65-F5344CB8AC3E}">
        <p14:creationId xmlns:p14="http://schemas.microsoft.com/office/powerpoint/2010/main" val="281454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9">
                                            <p:txEl>
                                              <p:pRg st="0" end="0"/>
                                            </p:txEl>
                                          </p:spTgt>
                                        </p:tgtEl>
                                        <p:attrNameLst>
                                          <p:attrName>ppt_c</p:attrName>
                                        </p:attrNameLst>
                                      </p:cBhvr>
                                      <p:to>
                                        <a:schemeClr val="tx2"/>
                                      </p:to>
                                    </p:animClr>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219">
                                            <p:txEl>
                                              <p:pRg st="1" end="1"/>
                                            </p:txEl>
                                          </p:spTgt>
                                        </p:tgtEl>
                                        <p:attrNameLst>
                                          <p:attrName>style.visibility</p:attrName>
                                        </p:attrNameLst>
                                      </p:cBhvr>
                                      <p:to>
                                        <p:strVal val="visible"/>
                                      </p:to>
                                    </p:set>
                                    <p:anim calcmode="lin" valueType="num">
                                      <p:cBhvr additive="base">
                                        <p:cTn id="13" dur="500" fill="hold"/>
                                        <p:tgtEl>
                                          <p:spTgt spid="9219">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9219">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9">
                                            <p:txEl>
                                              <p:pRg st="1" end="1"/>
                                            </p:txEl>
                                          </p:spTgt>
                                        </p:tgtEl>
                                        <p:attrNameLst>
                                          <p:attrName>ppt_c</p:attrName>
                                        </p:attrNameLst>
                                      </p:cBhvr>
                                      <p:to>
                                        <a:schemeClr val="tx2"/>
                                      </p:to>
                                    </p:animClr>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219">
                                            <p:txEl>
                                              <p:pRg st="2" end="2"/>
                                            </p:txEl>
                                          </p:spTgt>
                                        </p:tgtEl>
                                        <p:attrNameLst>
                                          <p:attrName>style.visibility</p:attrName>
                                        </p:attrNameLst>
                                      </p:cBhvr>
                                      <p:to>
                                        <p:strVal val="visible"/>
                                      </p:to>
                                    </p:set>
                                    <p:anim calcmode="lin" valueType="num">
                                      <p:cBhvr additive="base">
                                        <p:cTn id="19" dur="500" fill="hold"/>
                                        <p:tgtEl>
                                          <p:spTgt spid="9219">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9219">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9">
                                            <p:txEl>
                                              <p:pRg st="2" end="2"/>
                                            </p:txEl>
                                          </p:spTgt>
                                        </p:tgtEl>
                                        <p:attrNameLst>
                                          <p:attrName>ppt_c</p:attrName>
                                        </p:attrNameLst>
                                      </p:cBhvr>
                                      <p:to>
                                        <a:schemeClr val="tx2"/>
                                      </p:to>
                                    </p:animClr>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9219">
                                            <p:txEl>
                                              <p:pRg st="3" end="3"/>
                                            </p:txEl>
                                          </p:spTgt>
                                        </p:tgtEl>
                                        <p:attrNameLst>
                                          <p:attrName>style.visibility</p:attrName>
                                        </p:attrNameLst>
                                      </p:cBhvr>
                                      <p:to>
                                        <p:strVal val="visible"/>
                                      </p:to>
                                    </p:set>
                                    <p:anim calcmode="lin" valueType="num">
                                      <p:cBhvr additive="base">
                                        <p:cTn id="25" dur="500" fill="hold"/>
                                        <p:tgtEl>
                                          <p:spTgt spid="9219">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9219">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9">
                                            <p:txEl>
                                              <p:pRg st="3" end="3"/>
                                            </p:txEl>
                                          </p:spTgt>
                                        </p:tgtEl>
                                        <p:attrNameLst>
                                          <p:attrName>ppt_c</p:attrName>
                                        </p:attrNameLst>
                                      </p:cBhvr>
                                      <p:to>
                                        <a:schemeClr val="tx2"/>
                                      </p:to>
                                    </p:animClr>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219">
                                            <p:txEl>
                                              <p:pRg st="4" end="4"/>
                                            </p:txEl>
                                          </p:spTgt>
                                        </p:tgtEl>
                                        <p:attrNameLst>
                                          <p:attrName>style.visibility</p:attrName>
                                        </p:attrNameLst>
                                      </p:cBhvr>
                                      <p:to>
                                        <p:strVal val="visible"/>
                                      </p:to>
                                    </p:set>
                                    <p:anim calcmode="lin" valueType="num">
                                      <p:cBhvr additive="base">
                                        <p:cTn id="31" dur="500" fill="hold"/>
                                        <p:tgtEl>
                                          <p:spTgt spid="9219">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9219">
                                            <p:txEl>
                                              <p:pRg st="4" end="4"/>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9">
                                            <p:txEl>
                                              <p:pRg st="4" end="4"/>
                                            </p:txEl>
                                          </p:spTgt>
                                        </p:tgtEl>
                                        <p:attrNameLst>
                                          <p:attrName>ppt_c</p:attrName>
                                        </p:attrNameLst>
                                      </p:cBhvr>
                                      <p:to>
                                        <a:schemeClr val="tx2"/>
                                      </p:to>
                                    </p:animClr>
                                  </p:sub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9219">
                                            <p:txEl>
                                              <p:pRg st="5" end="5"/>
                                            </p:txEl>
                                          </p:spTgt>
                                        </p:tgtEl>
                                        <p:attrNameLst>
                                          <p:attrName>style.visibility</p:attrName>
                                        </p:attrNameLst>
                                      </p:cBhvr>
                                      <p:to>
                                        <p:strVal val="visible"/>
                                      </p:to>
                                    </p:set>
                                    <p:anim calcmode="lin" valueType="num">
                                      <p:cBhvr additive="base">
                                        <p:cTn id="37" dur="500" fill="hold"/>
                                        <p:tgtEl>
                                          <p:spTgt spid="9219">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9219">
                                            <p:txEl>
                                              <p:pRg st="5" end="5"/>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9">
                                            <p:txEl>
                                              <p:pRg st="5" end="5"/>
                                            </p:txEl>
                                          </p:spTgt>
                                        </p:tgtEl>
                                        <p:attrNameLst>
                                          <p:attrName>ppt_c</p:attrName>
                                        </p:attrNameLst>
                                      </p:cBhvr>
                                      <p:to>
                                        <a:schemeClr val="tx2"/>
                                      </p:to>
                                    </p:animClr>
                                  </p:sub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9219">
                                            <p:txEl>
                                              <p:pRg st="6" end="6"/>
                                            </p:txEl>
                                          </p:spTgt>
                                        </p:tgtEl>
                                        <p:attrNameLst>
                                          <p:attrName>style.visibility</p:attrName>
                                        </p:attrNameLst>
                                      </p:cBhvr>
                                      <p:to>
                                        <p:strVal val="visible"/>
                                      </p:to>
                                    </p:set>
                                    <p:anim calcmode="lin" valueType="num">
                                      <p:cBhvr additive="base">
                                        <p:cTn id="43" dur="500" fill="hold"/>
                                        <p:tgtEl>
                                          <p:spTgt spid="9219">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9219">
                                            <p:txEl>
                                              <p:pRg st="6" end="6"/>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9">
                                            <p:txEl>
                                              <p:pRg st="6" end="6"/>
                                            </p:txEl>
                                          </p:spTgt>
                                        </p:tgtEl>
                                        <p:attrNameLst>
                                          <p:attrName>ppt_c</p:attrName>
                                        </p:attrNameLst>
                                      </p:cBhvr>
                                      <p:to>
                                        <a:schemeClr val="tx2"/>
                                      </p:to>
                                    </p:animClr>
                                  </p:sub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9219">
                                            <p:txEl>
                                              <p:pRg st="7" end="7"/>
                                            </p:txEl>
                                          </p:spTgt>
                                        </p:tgtEl>
                                        <p:attrNameLst>
                                          <p:attrName>style.visibility</p:attrName>
                                        </p:attrNameLst>
                                      </p:cBhvr>
                                      <p:to>
                                        <p:strVal val="visible"/>
                                      </p:to>
                                    </p:set>
                                    <p:anim calcmode="lin" valueType="num">
                                      <p:cBhvr additive="base">
                                        <p:cTn id="49" dur="500" fill="hold"/>
                                        <p:tgtEl>
                                          <p:spTgt spid="9219">
                                            <p:txEl>
                                              <p:pRg st="7" end="7"/>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9219">
                                            <p:txEl>
                                              <p:pRg st="7" end="7"/>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9219">
                                            <p:txEl>
                                              <p:pRg st="7" end="7"/>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bldLvl="2"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fa-IR" altLang="fa-IR" dirty="0" smtClean="0"/>
              <a:t>صورت های مالی پیش بینی شده و جریانات </a:t>
            </a:r>
            <a:r>
              <a:rPr lang="fa-IR" altLang="fa-IR" dirty="0"/>
              <a:t>نقدی</a:t>
            </a:r>
            <a:r>
              <a:rPr lang="fa-IR" altLang="fa-IR" dirty="0" smtClean="0"/>
              <a:t> </a:t>
            </a:r>
            <a:endParaRPr lang="en-US" altLang="fa-IR" dirty="0"/>
          </a:p>
        </p:txBody>
      </p:sp>
      <p:sp>
        <p:nvSpPr>
          <p:cNvPr id="11267" name="Rectangle 3"/>
          <p:cNvSpPr>
            <a:spLocks noGrp="1" noChangeArrowheads="1"/>
          </p:cNvSpPr>
          <p:nvPr>
            <p:ph type="body" idx="1"/>
          </p:nvPr>
        </p:nvSpPr>
        <p:spPr/>
        <p:txBody>
          <a:bodyPr>
            <a:normAutofit lnSpcReduction="10000"/>
          </a:bodyPr>
          <a:lstStyle/>
          <a:p>
            <a:r>
              <a:rPr lang="fa-IR" altLang="fa-IR" sz="2800" dirty="0" smtClean="0"/>
              <a:t>برای ارزیابی یک پروژه سرمایه گذاری به صورت های مالی پیش بینی شده (به ویژه صورت سود وزیان) نیاز داریم.</a:t>
            </a:r>
          </a:p>
          <a:p>
            <a:r>
              <a:rPr lang="fa-IR" altLang="fa-IR" sz="2800" dirty="0" smtClean="0"/>
              <a:t>یاد آوری:</a:t>
            </a:r>
          </a:p>
          <a:p>
            <a:pPr>
              <a:buFont typeface="Wingdings" panose="05000000000000000000" pitchFamily="2" charset="2"/>
              <a:buChar char="v"/>
            </a:pPr>
            <a:r>
              <a:rPr lang="fa-IR" sz="2800" b="1" dirty="0"/>
              <a:t> </a:t>
            </a:r>
            <a:r>
              <a:rPr lang="fa-IR" sz="2800" dirty="0"/>
              <a:t>جریان نقدی ناشی از به کارگیری دارایی ها= جریان نقدی عملیاتی – خالص مخارج سرمایه ای – تغییر در سرمایه در گردش</a:t>
            </a:r>
          </a:p>
          <a:p>
            <a:pPr>
              <a:buFont typeface="Wingdings" panose="05000000000000000000" pitchFamily="2" charset="2"/>
              <a:buChar char="v"/>
            </a:pPr>
            <a:r>
              <a:rPr lang="fa-IR" sz="2800" dirty="0"/>
              <a:t> جریان نقدی عملیاتی: </a:t>
            </a:r>
            <a:r>
              <a:rPr lang="fa-IR" sz="2800" dirty="0" smtClean="0"/>
              <a:t>سود </a:t>
            </a:r>
            <a:r>
              <a:rPr lang="fa-IR" sz="2800" dirty="0"/>
              <a:t>قبل از کسر مالیات و بهره – مالیات + </a:t>
            </a:r>
            <a:r>
              <a:rPr lang="fa-IR" sz="2800" dirty="0" smtClean="0"/>
              <a:t>استهلاک</a:t>
            </a:r>
            <a:endParaRPr lang="fa-IR" sz="2800" dirty="0"/>
          </a:p>
        </p:txBody>
      </p:sp>
    </p:spTree>
    <p:extLst>
      <p:ext uri="{BB962C8B-B14F-4D97-AF65-F5344CB8AC3E}">
        <p14:creationId xmlns:p14="http://schemas.microsoft.com/office/powerpoint/2010/main" val="303764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 calcmode="lin" valueType="num">
                                      <p:cBhvr additive="base">
                                        <p:cTn id="7" dur="500" fill="hold"/>
                                        <p:tgtEl>
                                          <p:spTgt spid="1126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1267">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1267">
                                            <p:txEl>
                                              <p:pRg st="0" end="0"/>
                                            </p:txEl>
                                          </p:spTgt>
                                        </p:tgtEl>
                                        <p:attrNameLst>
                                          <p:attrName>ppt_c</p:attrName>
                                        </p:attrNameLst>
                                      </p:cBhvr>
                                      <p:to>
                                        <a:schemeClr val="tx2"/>
                                      </p:to>
                                    </p:animClr>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1267">
                                            <p:txEl>
                                              <p:pRg st="1" end="1"/>
                                            </p:txEl>
                                          </p:spTgt>
                                        </p:tgtEl>
                                        <p:attrNameLst>
                                          <p:attrName>style.visibility</p:attrName>
                                        </p:attrNameLst>
                                      </p:cBhvr>
                                      <p:to>
                                        <p:strVal val="visible"/>
                                      </p:to>
                                    </p:set>
                                    <p:anim calcmode="lin" valueType="num">
                                      <p:cBhvr additive="base">
                                        <p:cTn id="13" dur="500" fill="hold"/>
                                        <p:tgtEl>
                                          <p:spTgt spid="11267">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1267">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1267">
                                            <p:txEl>
                                              <p:pRg st="1" end="1"/>
                                            </p:txEl>
                                          </p:spTgt>
                                        </p:tgtEl>
                                        <p:attrNameLst>
                                          <p:attrName>ppt_c</p:attrName>
                                        </p:attrNameLst>
                                      </p:cBhvr>
                                      <p:to>
                                        <a:schemeClr val="tx2"/>
                                      </p:to>
                                    </p:animClr>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267">
                                            <p:txEl>
                                              <p:pRg st="2" end="2"/>
                                            </p:txEl>
                                          </p:spTgt>
                                        </p:tgtEl>
                                        <p:attrNameLst>
                                          <p:attrName>style.visibility</p:attrName>
                                        </p:attrNameLst>
                                      </p:cBhvr>
                                      <p:to>
                                        <p:strVal val="visible"/>
                                      </p:to>
                                    </p:set>
                                    <p:anim calcmode="lin" valueType="num">
                                      <p:cBhvr additive="base">
                                        <p:cTn id="19" dur="500" fill="hold"/>
                                        <p:tgtEl>
                                          <p:spTgt spid="11267">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1267">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1267">
                                            <p:txEl>
                                              <p:pRg st="2" end="2"/>
                                            </p:txEl>
                                          </p:spTgt>
                                        </p:tgtEl>
                                        <p:attrNameLst>
                                          <p:attrName>ppt_c</p:attrName>
                                        </p:attrNameLst>
                                      </p:cBhvr>
                                      <p:to>
                                        <a:schemeClr val="tx2"/>
                                      </p:to>
                                    </p:animClr>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267">
                                            <p:txEl>
                                              <p:pRg st="3" end="3"/>
                                            </p:txEl>
                                          </p:spTgt>
                                        </p:tgtEl>
                                        <p:attrNameLst>
                                          <p:attrName>style.visibility</p:attrName>
                                        </p:attrNameLst>
                                      </p:cBhvr>
                                      <p:to>
                                        <p:strVal val="visible"/>
                                      </p:to>
                                    </p:set>
                                    <p:anim calcmode="lin" valueType="num">
                                      <p:cBhvr additive="base">
                                        <p:cTn id="25" dur="500" fill="hold"/>
                                        <p:tgtEl>
                                          <p:spTgt spid="11267">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1267">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11267">
                                            <p:txEl>
                                              <p:pRg st="3" end="3"/>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bldLvl="2"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193800" y="228600"/>
            <a:ext cx="10735733" cy="857250"/>
          </a:xfrm>
        </p:spPr>
        <p:txBody>
          <a:bodyPr>
            <a:normAutofit fontScale="90000"/>
          </a:bodyPr>
          <a:lstStyle/>
          <a:p>
            <a:pPr algn="ctr"/>
            <a:r>
              <a:rPr lang="fa-IR" altLang="fa-IR" dirty="0" smtClean="0"/>
              <a:t>صورت سود و زیان پیش بینی شده پروژه تولید کنسرو</a:t>
            </a:r>
            <a:endParaRPr lang="en-US" altLang="fa-IR" dirty="0"/>
          </a:p>
        </p:txBody>
      </p:sp>
      <p:graphicFrame>
        <p:nvGraphicFramePr>
          <p:cNvPr id="13385" name="Group 73"/>
          <p:cNvGraphicFramePr>
            <a:graphicFrameLocks noGrp="1"/>
          </p:cNvGraphicFramePr>
          <p:nvPr>
            <p:ph type="tbl" idx="1"/>
            <p:extLst/>
          </p:nvPr>
        </p:nvGraphicFramePr>
        <p:xfrm>
          <a:off x="2195514" y="2068514"/>
          <a:ext cx="8186737" cy="3749028"/>
        </p:xfrm>
        <a:graphic>
          <a:graphicData uri="http://schemas.openxmlformats.org/drawingml/2006/table">
            <a:tbl>
              <a:tblPr rtl="1"/>
              <a:tblGrid>
                <a:gridCol w="6608762">
                  <a:extLst>
                    <a:ext uri="{9D8B030D-6E8A-4147-A177-3AD203B41FA5}">
                      <a16:colId xmlns:a16="http://schemas.microsoft.com/office/drawing/2014/main" xmlns="" val="1892857624"/>
                    </a:ext>
                  </a:extLst>
                </a:gridCol>
                <a:gridCol w="1577975">
                  <a:extLst>
                    <a:ext uri="{9D8B030D-6E8A-4147-A177-3AD203B41FA5}">
                      <a16:colId xmlns:a16="http://schemas.microsoft.com/office/drawing/2014/main" xmlns="" val="1466590898"/>
                    </a:ext>
                  </a:extLst>
                </a:gridCol>
              </a:tblGrid>
              <a:tr h="539119">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 ($4 </a:t>
                      </a:r>
                      <a:r>
                        <a:rPr kumimoji="0" lang="fa-IR"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واحد با قیمت</a:t>
                      </a: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 50,000)</a:t>
                      </a:r>
                      <a:r>
                        <a:rPr kumimoji="0" lang="fa-IR"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 فروش</a:t>
                      </a: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 </a:t>
                      </a:r>
                    </a:p>
                  </a:txBody>
                  <a:tcPr horzOverflow="overflow">
                    <a:lnL cap="flat">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$200,000</a:t>
                      </a:r>
                    </a:p>
                  </a:txBody>
                  <a:tcPr horzOverflow="overflow">
                    <a:lnL>
                      <a:noFill/>
                    </a:lnL>
                    <a:lnR cap="flat">
                      <a:noFill/>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xmlns="" val="3177419848"/>
                  </a:ext>
                </a:extLst>
              </a:tr>
              <a:tr h="537837">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fa-IR"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 </a:t>
                      </a: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($2.50/unit)</a:t>
                      </a:r>
                      <a:r>
                        <a:rPr kumimoji="0" lang="fa-IR"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هزینه متغیر</a:t>
                      </a:r>
                      <a:endPar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endParaRP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125,000</a:t>
                      </a:r>
                    </a:p>
                  </a:txBody>
                  <a:tcP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229191062"/>
                  </a:ext>
                </a:extLst>
              </a:tr>
              <a:tr h="513133">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fa-IR"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هزینه ثابت</a:t>
                      </a:r>
                      <a:endPar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endParaRP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12,000</a:t>
                      </a:r>
                    </a:p>
                  </a:txBody>
                  <a:tcP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xmlns="" val="1146905053"/>
                  </a:ext>
                </a:extLst>
              </a:tr>
              <a:tr h="537837">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1" eaLnBrk="1" fontAlgn="base" latinLnBrk="0" hangingPunct="1">
                        <a:lnSpc>
                          <a:spcPct val="100000"/>
                        </a:lnSpc>
                        <a:spcBef>
                          <a:spcPts val="0"/>
                        </a:spcBef>
                        <a:spcAft>
                          <a:spcPct val="0"/>
                        </a:spcAft>
                        <a:buClrTx/>
                        <a:buSzTx/>
                        <a:buFontTx/>
                        <a:buNone/>
                        <a:tabLst/>
                        <a:defRPr/>
                      </a:pPr>
                      <a:r>
                        <a:rPr kumimoji="0" lang="fa-IR"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استهلاک </a:t>
                      </a: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($90,000 / 3)</a:t>
                      </a: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30,000</a:t>
                      </a:r>
                    </a:p>
                  </a:txBody>
                  <a:tcP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084598365"/>
                  </a:ext>
                </a:extLst>
              </a:tr>
              <a:tr h="539119">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EBIT</a:t>
                      </a: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$ 33,000</a:t>
                      </a:r>
                    </a:p>
                  </a:txBody>
                  <a:tcPr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xmlns="" val="2768358921"/>
                  </a:ext>
                </a:extLst>
              </a:tr>
              <a:tr h="537837">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fa-IR"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مالیات (34%)</a:t>
                      </a:r>
                      <a:endPar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endParaRPr>
                    </a:p>
                  </a:txBody>
                  <a:tcPr horzOverflow="overflow">
                    <a:lnL cap="flat">
                      <a:noFill/>
                    </a:lnL>
                    <a:lnR>
                      <a:noFill/>
                    </a:lnR>
                    <a:lnT>
                      <a:noFill/>
                    </a:lnT>
                    <a:lnB>
                      <a:noFill/>
                    </a:lnB>
                    <a:lnTlToBr>
                      <a:noFill/>
                    </a:lnTlToBr>
                    <a:lnBlToTr>
                      <a:noFill/>
                    </a:lnBlToTr>
                    <a:noFill/>
                  </a:tcPr>
                </a:tc>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en-US" altLang="fa-IR" sz="2800" b="0" i="0" u="none" strike="noStrike" cap="none" normalizeH="0" baseline="0" smtClean="0">
                          <a:ln>
                            <a:noFill/>
                          </a:ln>
                          <a:solidFill>
                            <a:schemeClr val="accent2"/>
                          </a:solidFill>
                          <a:effectLst/>
                          <a:latin typeface="Times New Roman" panose="02020603050405020304" pitchFamily="18" charset="0"/>
                          <a:cs typeface="B Nazanin" panose="00000400000000000000" pitchFamily="2" charset="-78"/>
                        </a:rPr>
                        <a:t>11,220</a:t>
                      </a:r>
                    </a:p>
                  </a:txBody>
                  <a:tcPr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3473876115"/>
                  </a:ext>
                </a:extLst>
              </a:tr>
              <a:tr h="539119">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fa-IR"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سود خالص</a:t>
                      </a:r>
                      <a:endPar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endParaRPr>
                    </a:p>
                  </a:txBody>
                  <a:tcPr horzOverflow="overflow">
                    <a:lnL cap="flat">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a:spcBef>
                          <a:spcPct val="20000"/>
                        </a:spcBef>
                        <a:defRPr sz="2800">
                          <a:solidFill>
                            <a:schemeClr val="accent2"/>
                          </a:solidFill>
                          <a:latin typeface="Times New Roman" panose="02020603050405020304" pitchFamily="18" charset="0"/>
                        </a:defRPr>
                      </a:lvl1pPr>
                      <a:lvl2pPr marL="388938" indent="68263" algn="l">
                        <a:spcBef>
                          <a:spcPct val="20000"/>
                        </a:spcBef>
                        <a:defRPr sz="2400">
                          <a:solidFill>
                            <a:schemeClr val="accent2"/>
                          </a:solidFill>
                          <a:latin typeface="Times New Roman" panose="02020603050405020304" pitchFamily="18" charset="0"/>
                        </a:defRPr>
                      </a:lvl2pPr>
                      <a:lvl3pPr marL="776288" indent="138113" algn="l">
                        <a:spcBef>
                          <a:spcPct val="20000"/>
                        </a:spcBef>
                        <a:defRPr sz="2000">
                          <a:solidFill>
                            <a:schemeClr val="accent2"/>
                          </a:solidFill>
                          <a:latin typeface="Times New Roman" panose="02020603050405020304" pitchFamily="18" charset="0"/>
                        </a:defRPr>
                      </a:lvl3pPr>
                      <a:lvl4pPr marL="1165225" indent="206375" algn="l">
                        <a:spcBef>
                          <a:spcPct val="20000"/>
                        </a:spcBef>
                        <a:defRPr>
                          <a:solidFill>
                            <a:schemeClr val="tx1"/>
                          </a:solidFill>
                          <a:latin typeface="Times New Roman" panose="02020603050405020304" pitchFamily="18" charset="0"/>
                        </a:defRPr>
                      </a:lvl4pPr>
                      <a:lvl5pPr marL="1554163" indent="274638" algn="l">
                        <a:spcBef>
                          <a:spcPct val="20000"/>
                        </a:spcBef>
                        <a:defRPr>
                          <a:solidFill>
                            <a:schemeClr val="tx1"/>
                          </a:solidFill>
                          <a:latin typeface="Times New Roman" panose="02020603050405020304" pitchFamily="18" charset="0"/>
                        </a:defRPr>
                      </a:lvl5pPr>
                      <a:lvl6pPr marL="2011363" indent="274638" fontAlgn="base">
                        <a:spcBef>
                          <a:spcPct val="20000"/>
                        </a:spcBef>
                        <a:spcAft>
                          <a:spcPct val="0"/>
                        </a:spcAft>
                        <a:defRPr>
                          <a:solidFill>
                            <a:schemeClr val="tx1"/>
                          </a:solidFill>
                          <a:latin typeface="Times New Roman" panose="02020603050405020304" pitchFamily="18" charset="0"/>
                        </a:defRPr>
                      </a:lvl6pPr>
                      <a:lvl7pPr marL="2468563" indent="274638" fontAlgn="base">
                        <a:spcBef>
                          <a:spcPct val="20000"/>
                        </a:spcBef>
                        <a:spcAft>
                          <a:spcPct val="0"/>
                        </a:spcAft>
                        <a:defRPr>
                          <a:solidFill>
                            <a:schemeClr val="tx1"/>
                          </a:solidFill>
                          <a:latin typeface="Times New Roman" panose="02020603050405020304" pitchFamily="18" charset="0"/>
                        </a:defRPr>
                      </a:lvl7pPr>
                      <a:lvl8pPr marL="2925763" indent="274638" fontAlgn="base">
                        <a:spcBef>
                          <a:spcPct val="20000"/>
                        </a:spcBef>
                        <a:spcAft>
                          <a:spcPct val="0"/>
                        </a:spcAft>
                        <a:defRPr>
                          <a:solidFill>
                            <a:schemeClr val="tx1"/>
                          </a:solidFill>
                          <a:latin typeface="Times New Roman" panose="02020603050405020304" pitchFamily="18" charset="0"/>
                        </a:defRPr>
                      </a:lvl8pPr>
                      <a:lvl9pPr marL="3382963" indent="274638" fontAlgn="base">
                        <a:spcBef>
                          <a:spcPct val="20000"/>
                        </a:spcBef>
                        <a:spcAft>
                          <a:spcPct val="0"/>
                        </a:spcAft>
                        <a:defRPr>
                          <a:solidFill>
                            <a:schemeClr val="tx1"/>
                          </a:solidFill>
                          <a:latin typeface="Times New Roman" panose="02020603050405020304" pitchFamily="18" charset="0"/>
                        </a:defRPr>
                      </a:lvl9pPr>
                    </a:lstStyle>
                    <a:p>
                      <a:pPr marL="0" marR="0" lvl="0" indent="0" algn="r" defTabSz="914400" rtl="0" eaLnBrk="1" fontAlgn="base" latinLnBrk="0" hangingPunct="1">
                        <a:lnSpc>
                          <a:spcPct val="100000"/>
                        </a:lnSpc>
                        <a:spcBef>
                          <a:spcPts val="0"/>
                        </a:spcBef>
                        <a:spcAft>
                          <a:spcPct val="0"/>
                        </a:spcAft>
                        <a:buClrTx/>
                        <a:buSzTx/>
                        <a:buFontTx/>
                        <a:buNone/>
                        <a:tabLst/>
                      </a:pPr>
                      <a:r>
                        <a:rPr kumimoji="0" lang="en-US" altLang="fa-IR" sz="2800" b="0" i="0" u="none" strike="noStrike" cap="none" normalizeH="0" baseline="0" dirty="0" smtClean="0">
                          <a:ln>
                            <a:noFill/>
                          </a:ln>
                          <a:solidFill>
                            <a:schemeClr val="accent2"/>
                          </a:solidFill>
                          <a:effectLst/>
                          <a:latin typeface="Times New Roman" panose="02020603050405020304" pitchFamily="18" charset="0"/>
                          <a:cs typeface="B Nazanin" panose="00000400000000000000" pitchFamily="2" charset="-78"/>
                        </a:rPr>
                        <a:t>$ 21,780</a:t>
                      </a:r>
                    </a:p>
                  </a:txBody>
                  <a:tcPr horzOverflow="overflow">
                    <a:lnL>
                      <a:noFill/>
                    </a:lnL>
                    <a:lnR cap="flat">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2370170729"/>
                  </a:ext>
                </a:extLst>
              </a:tr>
            </a:tbl>
          </a:graphicData>
        </a:graphic>
      </p:graphicFrame>
    </p:spTree>
    <p:extLst>
      <p:ext uri="{BB962C8B-B14F-4D97-AF65-F5344CB8AC3E}">
        <p14:creationId xmlns:p14="http://schemas.microsoft.com/office/powerpoint/2010/main" val="360388859"/>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sz="4000" dirty="0" smtClean="0"/>
              <a:t>محاسبه جریان نقدی عملیاتی پیش بینی شده و ارزش آن</a:t>
            </a:r>
            <a:endParaRPr lang="fa-IR" sz="4000" dirty="0"/>
          </a:p>
        </p:txBody>
      </p:sp>
      <p:sp>
        <p:nvSpPr>
          <p:cNvPr id="3" name="Table Placeholder 2"/>
          <p:cNvSpPr>
            <a:spLocks noGrp="1"/>
          </p:cNvSpPr>
          <p:nvPr>
            <p:ph type="tbl" idx="1"/>
          </p:nvPr>
        </p:nvSpPr>
        <p:spPr/>
      </p:sp>
      <p:pic>
        <p:nvPicPr>
          <p:cNvPr id="4" name="Picture 3"/>
          <p:cNvPicPr>
            <a:picLocks noChangeAspect="1"/>
          </p:cNvPicPr>
          <p:nvPr/>
        </p:nvPicPr>
        <p:blipFill>
          <a:blip r:embed="rId2"/>
          <a:stretch>
            <a:fillRect/>
          </a:stretch>
        </p:blipFill>
        <p:spPr>
          <a:xfrm>
            <a:off x="3949700" y="2671762"/>
            <a:ext cx="5607770" cy="2008188"/>
          </a:xfrm>
          <a:prstGeom prst="rect">
            <a:avLst/>
          </a:prstGeom>
        </p:spPr>
      </p:pic>
    </p:spTree>
    <p:extLst>
      <p:ext uri="{BB962C8B-B14F-4D97-AF65-F5344CB8AC3E}">
        <p14:creationId xmlns:p14="http://schemas.microsoft.com/office/powerpoint/2010/main" val="193950541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algn="ctr"/>
            <a:r>
              <a:rPr lang="fa-IR" altLang="fa-IR" dirty="0" smtClean="0"/>
              <a:t>کل جریانات نقدی پیش بینی شده</a:t>
            </a:r>
            <a:endParaRPr lang="en-US" altLang="fa-IR" dirty="0"/>
          </a:p>
        </p:txBody>
      </p:sp>
      <p:pic>
        <p:nvPicPr>
          <p:cNvPr id="3" name="Picture 2"/>
          <p:cNvPicPr>
            <a:picLocks noChangeAspect="1"/>
          </p:cNvPicPr>
          <p:nvPr/>
        </p:nvPicPr>
        <p:blipFill>
          <a:blip r:embed="rId3"/>
          <a:stretch>
            <a:fillRect/>
          </a:stretch>
        </p:blipFill>
        <p:spPr>
          <a:xfrm>
            <a:off x="2133600" y="2300287"/>
            <a:ext cx="9334770" cy="2659063"/>
          </a:xfrm>
          <a:prstGeom prst="rect">
            <a:avLst/>
          </a:prstGeom>
        </p:spPr>
      </p:pic>
      <p:pic>
        <p:nvPicPr>
          <p:cNvPr id="6" name="Table Placeholder 5"/>
          <p:cNvPicPr>
            <a:picLocks noGrp="1" noChangeAspect="1"/>
          </p:cNvPicPr>
          <p:nvPr>
            <p:ph type="tbl" idx="1"/>
          </p:nvPr>
        </p:nvPicPr>
        <p:blipFill>
          <a:blip r:embed="rId4"/>
          <a:stretch>
            <a:fillRect/>
          </a:stretch>
        </p:blipFill>
        <p:spPr>
          <a:xfrm>
            <a:off x="3622675" y="5222875"/>
            <a:ext cx="6572250" cy="1085850"/>
          </a:xfrm>
          <a:prstGeom prst="rect">
            <a:avLst/>
          </a:prstGeom>
        </p:spPr>
      </p:pic>
    </p:spTree>
    <p:extLst>
      <p:ext uri="{BB962C8B-B14F-4D97-AF65-F5344CB8AC3E}">
        <p14:creationId xmlns:p14="http://schemas.microsoft.com/office/powerpoint/2010/main" val="892003132"/>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fa-IR" altLang="fa-IR" dirty="0" smtClean="0"/>
              <a:t>استهلاک</a:t>
            </a:r>
            <a:endParaRPr lang="en-US" altLang="fa-IR" dirty="0"/>
          </a:p>
        </p:txBody>
      </p:sp>
      <p:sp>
        <p:nvSpPr>
          <p:cNvPr id="22531" name="Rectangle 3"/>
          <p:cNvSpPr>
            <a:spLocks noGrp="1" noChangeArrowheads="1"/>
          </p:cNvSpPr>
          <p:nvPr>
            <p:ph type="body" idx="1"/>
          </p:nvPr>
        </p:nvSpPr>
        <p:spPr/>
        <p:txBody>
          <a:bodyPr>
            <a:normAutofit/>
          </a:bodyPr>
          <a:lstStyle/>
          <a:p>
            <a:pPr>
              <a:lnSpc>
                <a:spcPct val="90000"/>
              </a:lnSpc>
            </a:pPr>
            <a:r>
              <a:rPr lang="fa-IR" altLang="fa-IR" dirty="0" smtClean="0"/>
              <a:t>هزینه استهلاک مورد استفاده برای بودجه بندی سرمایه باید با رویه های مصوب در قانون مالیات های مستقیم و استانداردهای حسابداری منطبق باشد. </a:t>
            </a:r>
          </a:p>
          <a:p>
            <a:pPr>
              <a:lnSpc>
                <a:spcPct val="90000"/>
              </a:lnSpc>
            </a:pPr>
            <a:r>
              <a:rPr lang="fa-IR" altLang="fa-IR" dirty="0" smtClean="0"/>
              <a:t>استهلاک فی نفسه هزینه ای غیر نقد است و تاثیرات مالیاتی دارد. </a:t>
            </a:r>
          </a:p>
          <a:p>
            <a:r>
              <a:rPr lang="fa-IR" altLang="fa-IR" dirty="0" smtClean="0"/>
              <a:t>تاثیر کاهنده استهلاک بر مالیات=</a:t>
            </a:r>
            <a:r>
              <a:rPr lang="en-US" altLang="fa-IR" dirty="0" smtClean="0"/>
              <a:t>DT</a:t>
            </a:r>
            <a:r>
              <a:rPr lang="fa-IR" altLang="fa-IR" dirty="0" smtClean="0"/>
              <a:t> (هزینه استهلاک،</a:t>
            </a:r>
            <a:r>
              <a:rPr lang="en-US" altLang="fa-IR" dirty="0" smtClean="0"/>
              <a:t>T </a:t>
            </a:r>
            <a:r>
              <a:rPr lang="fa-IR" altLang="fa-IR" dirty="0" smtClean="0"/>
              <a:t>:نرخ نهایی مالیات)</a:t>
            </a:r>
            <a:endParaRPr lang="en-US" altLang="fa-IR" dirty="0"/>
          </a:p>
          <a:p>
            <a:pPr>
              <a:lnSpc>
                <a:spcPct val="90000"/>
              </a:lnSpc>
            </a:pPr>
            <a:r>
              <a:rPr lang="fa-IR" altLang="fa-IR" dirty="0" smtClean="0"/>
              <a:t>اگر ارزش اسقاط از ارزش دفتری متفاوت باشد به میزان این تفاوت مالیات تعلق خواهد گرفت.</a:t>
            </a:r>
          </a:p>
          <a:p>
            <a:pPr>
              <a:lnSpc>
                <a:spcPct val="90000"/>
              </a:lnSpc>
            </a:pPr>
            <a:r>
              <a:rPr lang="fa-IR" altLang="fa-IR" dirty="0" smtClean="0"/>
              <a:t>ارزش دفتری= استهلاک انباشته- هزینه اولیه</a:t>
            </a:r>
          </a:p>
          <a:p>
            <a:pPr>
              <a:lnSpc>
                <a:spcPct val="90000"/>
              </a:lnSpc>
            </a:pPr>
            <a:r>
              <a:rPr lang="fa-IR" altLang="fa-IR" dirty="0" smtClean="0"/>
              <a:t>ارزش اسقاطی بعد از مالیات= (ارزش دفتری-ارزش اسقاطی)*نرخ مالیات-ارزش اسقاطی</a:t>
            </a:r>
            <a:endParaRPr lang="en-US" altLang="fa-IR" dirty="0"/>
          </a:p>
        </p:txBody>
      </p:sp>
    </p:spTree>
    <p:extLst>
      <p:ext uri="{BB962C8B-B14F-4D97-AF65-F5344CB8AC3E}">
        <p14:creationId xmlns:p14="http://schemas.microsoft.com/office/powerpoint/2010/main" val="24468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 calcmode="lin" valueType="num">
                                      <p:cBhvr additive="base">
                                        <p:cTn id="7" dur="500" fill="hold"/>
                                        <p:tgtEl>
                                          <p:spTgt spid="2253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2531">
                                            <p:txEl>
                                              <p:pRg st="0" end="0"/>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22531">
                                            <p:txEl>
                                              <p:pRg st="0" end="0"/>
                                            </p:txEl>
                                          </p:spTgt>
                                        </p:tgtEl>
                                        <p:attrNameLst>
                                          <p:attrName>ppt_c</p:attrName>
                                        </p:attrNameLst>
                                      </p:cBhvr>
                                      <p:to>
                                        <a:schemeClr val="tx2"/>
                                      </p:to>
                                    </p:animClr>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2531">
                                            <p:txEl>
                                              <p:pRg st="1" end="1"/>
                                            </p:txEl>
                                          </p:spTgt>
                                        </p:tgtEl>
                                        <p:attrNameLst>
                                          <p:attrName>style.visibility</p:attrName>
                                        </p:attrNameLst>
                                      </p:cBhvr>
                                      <p:to>
                                        <p:strVal val="visible"/>
                                      </p:to>
                                    </p:set>
                                    <p:anim calcmode="lin" valueType="num">
                                      <p:cBhvr additive="base">
                                        <p:cTn id="13" dur="500" fill="hold"/>
                                        <p:tgtEl>
                                          <p:spTgt spid="2253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2531">
                                            <p:txEl>
                                              <p:pRg st="1" end="1"/>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22531">
                                            <p:txEl>
                                              <p:pRg st="1" end="1"/>
                                            </p:txEl>
                                          </p:spTgt>
                                        </p:tgtEl>
                                        <p:attrNameLst>
                                          <p:attrName>ppt_c</p:attrName>
                                        </p:attrNameLst>
                                      </p:cBhvr>
                                      <p:to>
                                        <a:schemeClr val="tx2"/>
                                      </p:to>
                                    </p:animClr>
                                  </p:sub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2531">
                                            <p:txEl>
                                              <p:pRg st="2" end="2"/>
                                            </p:txEl>
                                          </p:spTgt>
                                        </p:tgtEl>
                                        <p:attrNameLst>
                                          <p:attrName>style.visibility</p:attrName>
                                        </p:attrNameLst>
                                      </p:cBhvr>
                                      <p:to>
                                        <p:strVal val="visible"/>
                                      </p:to>
                                    </p:set>
                                    <p:anim calcmode="lin" valueType="num">
                                      <p:cBhvr additive="base">
                                        <p:cTn id="19" dur="500" fill="hold"/>
                                        <p:tgtEl>
                                          <p:spTgt spid="2253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2531">
                                            <p:txEl>
                                              <p:pRg st="2" end="2"/>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22531">
                                            <p:txEl>
                                              <p:pRg st="2" end="2"/>
                                            </p:txEl>
                                          </p:spTgt>
                                        </p:tgtEl>
                                        <p:attrNameLst>
                                          <p:attrName>ppt_c</p:attrName>
                                        </p:attrNameLst>
                                      </p:cBhvr>
                                      <p:to>
                                        <a:schemeClr val="tx2"/>
                                      </p:to>
                                    </p:animClr>
                                  </p:sub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2531">
                                            <p:txEl>
                                              <p:pRg st="3" end="3"/>
                                            </p:txEl>
                                          </p:spTgt>
                                        </p:tgtEl>
                                        <p:attrNameLst>
                                          <p:attrName>style.visibility</p:attrName>
                                        </p:attrNameLst>
                                      </p:cBhvr>
                                      <p:to>
                                        <p:strVal val="visible"/>
                                      </p:to>
                                    </p:set>
                                    <p:anim calcmode="lin" valueType="num">
                                      <p:cBhvr additive="base">
                                        <p:cTn id="25" dur="500" fill="hold"/>
                                        <p:tgtEl>
                                          <p:spTgt spid="2253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2531">
                                            <p:txEl>
                                              <p:pRg st="3" end="3"/>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22531">
                                            <p:txEl>
                                              <p:pRg st="3" end="3"/>
                                            </p:txEl>
                                          </p:spTgt>
                                        </p:tgtEl>
                                        <p:attrNameLst>
                                          <p:attrName>ppt_c</p:attrName>
                                        </p:attrNameLst>
                                      </p:cBhvr>
                                      <p:to>
                                        <a:schemeClr val="tx2"/>
                                      </p:to>
                                    </p:animClr>
                                  </p:sub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2531">
                                            <p:txEl>
                                              <p:pRg st="4" end="4"/>
                                            </p:txEl>
                                          </p:spTgt>
                                        </p:tgtEl>
                                        <p:attrNameLst>
                                          <p:attrName>style.visibility</p:attrName>
                                        </p:attrNameLst>
                                      </p:cBhvr>
                                      <p:to>
                                        <p:strVal val="visible"/>
                                      </p:to>
                                    </p:set>
                                    <p:anim calcmode="lin" valueType="num">
                                      <p:cBhvr additive="base">
                                        <p:cTn id="31" dur="500" fill="hold"/>
                                        <p:tgtEl>
                                          <p:spTgt spid="2253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2531">
                                            <p:txEl>
                                              <p:pRg st="4" end="4"/>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22531">
                                            <p:txEl>
                                              <p:pRg st="4" end="4"/>
                                            </p:txEl>
                                          </p:spTgt>
                                        </p:tgtEl>
                                        <p:attrNameLst>
                                          <p:attrName>ppt_c</p:attrName>
                                        </p:attrNameLst>
                                      </p:cBhvr>
                                      <p:to>
                                        <a:schemeClr val="tx2"/>
                                      </p:to>
                                    </p:animClr>
                                  </p:sub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2531">
                                            <p:txEl>
                                              <p:pRg st="5" end="5"/>
                                            </p:txEl>
                                          </p:spTgt>
                                        </p:tgtEl>
                                        <p:attrNameLst>
                                          <p:attrName>style.visibility</p:attrName>
                                        </p:attrNameLst>
                                      </p:cBhvr>
                                      <p:to>
                                        <p:strVal val="visible"/>
                                      </p:to>
                                    </p:set>
                                    <p:anim calcmode="lin" valueType="num">
                                      <p:cBhvr additive="base">
                                        <p:cTn id="37" dur="500" fill="hold"/>
                                        <p:tgtEl>
                                          <p:spTgt spid="2253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2531">
                                            <p:txEl>
                                              <p:pRg st="5" end="5"/>
                                            </p:txEl>
                                          </p:spTgt>
                                        </p:tgtEl>
                                        <p:attrNameLst>
                                          <p:attrName>ppt_y</p:attrName>
                                        </p:attrNameLst>
                                      </p:cBhvr>
                                      <p:tavLst>
                                        <p:tav tm="0">
                                          <p:val>
                                            <p:strVal val="#ppt_y"/>
                                          </p:val>
                                        </p:tav>
                                        <p:tav tm="100000">
                                          <p:val>
                                            <p:strVal val="#ppt_y"/>
                                          </p:val>
                                        </p:tav>
                                      </p:tavLst>
                                    </p:anim>
                                  </p:childTnLst>
                                  <p:subTnLst>
                                    <p:animClr clrSpc="rgb" dir="cw">
                                      <p:cBhvr override="childStyle">
                                        <p:cTn dur="1" fill="hold" display="0" masterRel="nextClick" afterEffect="1"/>
                                        <p:tgtEl>
                                          <p:spTgt spid="22531">
                                            <p:txEl>
                                              <p:pRg st="5" end="5"/>
                                            </p:txEl>
                                          </p:spTgt>
                                        </p:tgtEl>
                                        <p:attrNameLst>
                                          <p:attrName>ppt_c</p:attrName>
                                        </p:attrNameLst>
                                      </p:cBhvr>
                                      <p:to>
                                        <a:schemeClr val="tx2"/>
                                      </p:to>
                                    </p:animClr>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bldLvl="2"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fa-IR" altLang="fa-IR" dirty="0" smtClean="0"/>
              <a:t>مثال: تعیین قیمت برای منقاصه</a:t>
            </a:r>
            <a:endParaRPr lang="en-US" altLang="fa-IR" dirty="0"/>
          </a:p>
        </p:txBody>
      </p:sp>
      <p:sp>
        <p:nvSpPr>
          <p:cNvPr id="67587" name="Rectangle 3"/>
          <p:cNvSpPr>
            <a:spLocks noGrp="1" noChangeArrowheads="1"/>
          </p:cNvSpPr>
          <p:nvPr>
            <p:ph type="body" idx="1"/>
          </p:nvPr>
        </p:nvSpPr>
        <p:spPr>
          <a:xfrm>
            <a:off x="1097280" y="1985434"/>
            <a:ext cx="10058400" cy="4023360"/>
          </a:xfrm>
        </p:spPr>
        <p:txBody>
          <a:bodyPr>
            <a:normAutofit fontScale="92500" lnSpcReduction="10000"/>
          </a:bodyPr>
          <a:lstStyle/>
          <a:p>
            <a:pPr algn="l" rtl="0">
              <a:buFont typeface="Arial" panose="020B0604020202020204" pitchFamily="34" charset="0"/>
              <a:buChar char="•"/>
            </a:pPr>
            <a:r>
              <a:rPr lang="en-US" altLang="fa-IR" sz="2800" dirty="0"/>
              <a:t>Consider the example in the book:</a:t>
            </a:r>
          </a:p>
          <a:p>
            <a:pPr lvl="1" algn="l" rtl="0">
              <a:buFont typeface="Arial" panose="020B0604020202020204" pitchFamily="34" charset="0"/>
              <a:buChar char="•"/>
            </a:pPr>
            <a:r>
              <a:rPr lang="en-US" altLang="fa-IR" sz="2400" dirty="0"/>
              <a:t>Need to produce 5 modified trucks per year for 4 years</a:t>
            </a:r>
          </a:p>
          <a:p>
            <a:pPr lvl="1" algn="l" rtl="0">
              <a:buFont typeface="Arial" panose="020B0604020202020204" pitchFamily="34" charset="0"/>
              <a:buChar char="•"/>
            </a:pPr>
            <a:r>
              <a:rPr lang="en-US" altLang="fa-IR" sz="2400" dirty="0"/>
              <a:t>We can buy the truck platforms for $10,000 each</a:t>
            </a:r>
          </a:p>
          <a:p>
            <a:pPr lvl="1" algn="l" rtl="0">
              <a:buFont typeface="Arial" panose="020B0604020202020204" pitchFamily="34" charset="0"/>
              <a:buChar char="•"/>
            </a:pPr>
            <a:r>
              <a:rPr lang="en-US" altLang="fa-IR" sz="2400" dirty="0"/>
              <a:t>Facilities will be leased for $24,000 per year</a:t>
            </a:r>
          </a:p>
          <a:p>
            <a:pPr lvl="1" algn="l" rtl="0">
              <a:buFont typeface="Arial" panose="020B0604020202020204" pitchFamily="34" charset="0"/>
              <a:buChar char="•"/>
            </a:pPr>
            <a:r>
              <a:rPr lang="en-US" altLang="fa-IR" sz="2400" dirty="0"/>
              <a:t>Labor and material costs are $4,000 per truck</a:t>
            </a:r>
          </a:p>
          <a:p>
            <a:pPr lvl="1" algn="l" rtl="0">
              <a:buFont typeface="Arial" panose="020B0604020202020204" pitchFamily="34" charset="0"/>
              <a:buChar char="•"/>
            </a:pPr>
            <a:r>
              <a:rPr lang="en-US" altLang="fa-IR" sz="2400" dirty="0"/>
              <a:t>Need $60,000 investment in new equipment, depreciated straight-line to a zero salvage</a:t>
            </a:r>
          </a:p>
          <a:p>
            <a:pPr lvl="1" algn="l" rtl="0">
              <a:buFont typeface="Arial" panose="020B0604020202020204" pitchFamily="34" charset="0"/>
              <a:buChar char="•"/>
            </a:pPr>
            <a:r>
              <a:rPr lang="en-US" altLang="fa-IR" sz="2400" dirty="0"/>
              <a:t>Actually expect to sell it for $5000 at the end of 4 years</a:t>
            </a:r>
          </a:p>
          <a:p>
            <a:pPr lvl="1" algn="l" rtl="0">
              <a:buFont typeface="Arial" panose="020B0604020202020204" pitchFamily="34" charset="0"/>
              <a:buChar char="•"/>
            </a:pPr>
            <a:r>
              <a:rPr lang="en-US" altLang="fa-IR" sz="2400" dirty="0"/>
              <a:t>Need $40,000 in net working capital</a:t>
            </a:r>
          </a:p>
          <a:p>
            <a:pPr lvl="1" algn="l" rtl="0">
              <a:buFont typeface="Arial" panose="020B0604020202020204" pitchFamily="34" charset="0"/>
              <a:buChar char="•"/>
            </a:pPr>
            <a:r>
              <a:rPr lang="en-US" altLang="fa-IR" sz="2400" dirty="0"/>
              <a:t>Tax rate is 39%</a:t>
            </a:r>
          </a:p>
          <a:p>
            <a:pPr lvl="1" algn="l" rtl="0">
              <a:buFont typeface="Arial" panose="020B0604020202020204" pitchFamily="34" charset="0"/>
              <a:buChar char="•"/>
            </a:pPr>
            <a:r>
              <a:rPr lang="en-US" altLang="fa-IR" sz="2400" dirty="0"/>
              <a:t>Required return is 20%</a:t>
            </a:r>
          </a:p>
        </p:txBody>
      </p:sp>
      <p:graphicFrame>
        <p:nvGraphicFramePr>
          <p:cNvPr id="67590" name="Object 6"/>
          <p:cNvGraphicFramePr>
            <a:graphicFrameLocks noChangeAspect="1"/>
          </p:cNvGraphicFramePr>
          <p:nvPr/>
        </p:nvGraphicFramePr>
        <p:xfrm>
          <a:off x="8534400" y="5448300"/>
          <a:ext cx="914400" cy="723900"/>
        </p:xfrm>
        <a:graphic>
          <a:graphicData uri="http://schemas.openxmlformats.org/presentationml/2006/ole">
            <mc:AlternateContent xmlns:mc="http://schemas.openxmlformats.org/markup-compatibility/2006">
              <mc:Choice xmlns:v="urn:schemas-microsoft-com:vml" Requires="v">
                <p:oleObj spid="_x0000_s1027" name="Worksheet" showAsIcon="1" r:id="rId4" imgW="380880" imgH="714240" progId="Excel.Sheet.8">
                  <p:embed/>
                </p:oleObj>
              </mc:Choice>
              <mc:Fallback>
                <p:oleObj name="Worksheet" showAsIcon="1" r:id="rId4" imgW="380880" imgH="714240" progId="Excel.Sheet.8">
                  <p:embed/>
                  <p:pic>
                    <p:nvPicPr>
                      <p:cNvPr id="67590" name="Object 6"/>
                      <p:cNvPicPr>
                        <a:picLocks noChangeAspect="1" noChangeArrowheads="1"/>
                      </p:cNvPicPr>
                      <p:nvPr/>
                    </p:nvPicPr>
                    <p:blipFill>
                      <a:blip r:embed="rId5">
                        <a:extLst>
                          <a:ext uri="{28A0092B-C50C-407E-A947-70E740481C1C}">
                            <a14:useLocalDpi xmlns:a14="http://schemas.microsoft.com/office/drawing/2010/main" val="0"/>
                          </a:ext>
                        </a:extLst>
                      </a:blip>
                      <a:srcRect b="51210"/>
                      <a:stretch>
                        <a:fillRect/>
                      </a:stretch>
                    </p:blipFill>
                    <p:spPr bwMode="auto">
                      <a:xfrm>
                        <a:off x="8534400" y="5448300"/>
                        <a:ext cx="914400" cy="723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24312299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تورم و نرخ بهره</a:t>
            </a:r>
            <a:endParaRPr lang="fa-IR" dirty="0"/>
          </a:p>
        </p:txBody>
      </p:sp>
      <p:sp>
        <p:nvSpPr>
          <p:cNvPr id="3" name="Content Placeholder 2"/>
          <p:cNvSpPr>
            <a:spLocks noGrp="1"/>
          </p:cNvSpPr>
          <p:nvPr>
            <p:ph idx="1"/>
          </p:nvPr>
        </p:nvSpPr>
        <p:spPr/>
        <p:txBody>
          <a:bodyPr>
            <a:normAutofit fontScale="92500" lnSpcReduction="20000"/>
          </a:bodyPr>
          <a:lstStyle/>
          <a:p>
            <a:r>
              <a:rPr lang="fa-IR" sz="2400" dirty="0" smtClean="0"/>
              <a:t>نرخ بهره اسمی: نرخی است که نسبت به تورم تعدیل نشده است.</a:t>
            </a:r>
          </a:p>
          <a:p>
            <a:r>
              <a:rPr lang="fa-IR" sz="2400" dirty="0" smtClean="0"/>
              <a:t>نرخ بهره حقیقی: </a:t>
            </a:r>
            <a:r>
              <a:rPr lang="fa-IR" sz="2400" dirty="0"/>
              <a:t>نرخی است که نسبت به تورم تعدیل </a:t>
            </a:r>
            <a:r>
              <a:rPr lang="fa-IR" sz="2400" dirty="0" smtClean="0"/>
              <a:t>شده است.</a:t>
            </a:r>
          </a:p>
          <a:p>
            <a:r>
              <a:rPr lang="fa-IR" sz="2400" dirty="0" smtClean="0"/>
              <a:t>رابطه فیشر بیان کننده رابطه تورم و نرخ بهره اسمی و حقیقی است.</a:t>
            </a:r>
          </a:p>
          <a:p>
            <a:endParaRPr lang="fa-IR" sz="2400" dirty="0"/>
          </a:p>
          <a:p>
            <a:endParaRPr lang="fa-IR" sz="2400" dirty="0" smtClean="0"/>
          </a:p>
          <a:p>
            <a:endParaRPr lang="fa-IR" sz="2400" dirty="0"/>
          </a:p>
          <a:p>
            <a:endParaRPr lang="fa-IR" sz="2400" dirty="0" smtClean="0"/>
          </a:p>
          <a:p>
            <a:endParaRPr lang="fa-IR" sz="2400" dirty="0"/>
          </a:p>
          <a:p>
            <a:r>
              <a:rPr lang="fa-IR" sz="2400" dirty="0" smtClean="0"/>
              <a:t>در محاسبه جریانات نقدی نوعا از کمیت های اسمی استفاده می شود. به طور کلی در سراسر محاسبات باید از رویه مشابه پیروی کرد (استفاده از اعداد اسمی یا حقیقی)، در این صورت نتایج مشابه خواهد بود. </a:t>
            </a:r>
          </a:p>
          <a:p>
            <a:endParaRPr lang="fa-IR" sz="2400" dirty="0"/>
          </a:p>
        </p:txBody>
      </p:sp>
      <p:pic>
        <p:nvPicPr>
          <p:cNvPr id="4" name="Picture 3"/>
          <p:cNvPicPr>
            <a:picLocks noChangeAspect="1"/>
          </p:cNvPicPr>
          <p:nvPr/>
        </p:nvPicPr>
        <p:blipFill>
          <a:blip r:embed="rId2"/>
          <a:stretch>
            <a:fillRect/>
          </a:stretch>
        </p:blipFill>
        <p:spPr>
          <a:xfrm>
            <a:off x="4603750" y="3213376"/>
            <a:ext cx="4061142" cy="542437"/>
          </a:xfrm>
          <a:prstGeom prst="rect">
            <a:avLst/>
          </a:prstGeom>
        </p:spPr>
      </p:pic>
      <p:pic>
        <p:nvPicPr>
          <p:cNvPr id="5" name="Picture 4"/>
          <p:cNvPicPr>
            <a:picLocks noChangeAspect="1"/>
          </p:cNvPicPr>
          <p:nvPr/>
        </p:nvPicPr>
        <p:blipFill>
          <a:blip r:embed="rId3"/>
          <a:stretch>
            <a:fillRect/>
          </a:stretch>
        </p:blipFill>
        <p:spPr>
          <a:xfrm>
            <a:off x="5111750" y="3694282"/>
            <a:ext cx="3263900" cy="662241"/>
          </a:xfrm>
          <a:prstGeom prst="rect">
            <a:avLst/>
          </a:prstGeom>
        </p:spPr>
      </p:pic>
      <p:pic>
        <p:nvPicPr>
          <p:cNvPr id="6" name="Picture 5"/>
          <p:cNvPicPr>
            <a:picLocks noChangeAspect="1"/>
          </p:cNvPicPr>
          <p:nvPr/>
        </p:nvPicPr>
        <p:blipFill>
          <a:blip r:embed="rId4"/>
          <a:stretch>
            <a:fillRect/>
          </a:stretch>
        </p:blipFill>
        <p:spPr>
          <a:xfrm>
            <a:off x="5715000" y="4288048"/>
            <a:ext cx="1814512" cy="629031"/>
          </a:xfrm>
          <a:prstGeom prst="rect">
            <a:avLst/>
          </a:prstGeom>
        </p:spPr>
      </p:pic>
    </p:spTree>
    <p:extLst>
      <p:ext uri="{BB962C8B-B14F-4D97-AF65-F5344CB8AC3E}">
        <p14:creationId xmlns:p14="http://schemas.microsoft.com/office/powerpoint/2010/main" val="1678579413"/>
      </p:ext>
    </p:extLst>
  </p:cSld>
  <p:clrMapOvr>
    <a:masterClrMapping/>
  </p:clrMapOvr>
</p:sld>
</file>

<file path=ppt/theme/theme1.xml><?xml version="1.0" encoding="utf-8"?>
<a:theme xmlns:a="http://schemas.openxmlformats.org/drawingml/2006/main" name="Retrospect">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1364</Words>
  <Application>Microsoft Office PowerPoint</Application>
  <PresentationFormat>Custom</PresentationFormat>
  <Paragraphs>95</Paragraphs>
  <Slides>11</Slides>
  <Notes>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3" baseType="lpstr">
      <vt:lpstr>Retrospect</vt:lpstr>
      <vt:lpstr>Worksheet</vt:lpstr>
      <vt:lpstr>بنام خدا</vt:lpstr>
      <vt:lpstr>فصل هشتم</vt:lpstr>
      <vt:lpstr>جریانات نقدی مرتبط</vt:lpstr>
      <vt:lpstr>شناخت جریانات نقدی تفاضلی</vt:lpstr>
      <vt:lpstr>صورت های مالی پیش بینی شده و جریانات نقدی </vt:lpstr>
      <vt:lpstr>صورت سود و زیان پیش بینی شده پروژه تولید کنسرو</vt:lpstr>
      <vt:lpstr>محاسبه جریان نقدی عملیاتی پیش بینی شده و ارزش آن</vt:lpstr>
      <vt:lpstr>کل جریانات نقدی پیش بینی شده</vt:lpstr>
      <vt:lpstr>استهلاک</vt:lpstr>
      <vt:lpstr>مثال: تعیین قیمت برای منقاصه</vt:lpstr>
      <vt:lpstr>تورم و نرخ بهره</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فصل هشتم</dc:title>
  <dc:creator>behzad babazadeh</dc:creator>
  <cp:lastModifiedBy>Windows User</cp:lastModifiedBy>
  <cp:revision>2</cp:revision>
  <dcterms:created xsi:type="dcterms:W3CDTF">2016-12-03T09:57:37Z</dcterms:created>
  <dcterms:modified xsi:type="dcterms:W3CDTF">2020-05-21T01:20:36Z</dcterms:modified>
</cp:coreProperties>
</file>