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750" r:id="rId1"/>
  </p:sldMasterIdLst>
  <p:notesMasterIdLst>
    <p:notesMasterId r:id="rId13"/>
  </p:notesMasterIdLst>
  <p:sldIdLst>
    <p:sldId id="277" r:id="rId2"/>
    <p:sldId id="256" r:id="rId3"/>
    <p:sldId id="276" r:id="rId4"/>
    <p:sldId id="269" r:id="rId5"/>
    <p:sldId id="268" r:id="rId6"/>
    <p:sldId id="267" r:id="rId7"/>
    <p:sldId id="270" r:id="rId8"/>
    <p:sldId id="272" r:id="rId9"/>
    <p:sldId id="271" r:id="rId10"/>
    <p:sldId id="273" r:id="rId11"/>
    <p:sldId id="274" r:id="rId1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  <p:ext uri="{2D200454-40CA-4A62-9FC3-DE9A4176ACB9}">
      <p15:notes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84412" autoAdjust="0"/>
    <p:restoredTop sz="94434" autoAdjust="0"/>
  </p:normalViewPr>
  <p:slideViewPr>
    <p:cSldViewPr snapToGrid="0">
      <p:cViewPr varScale="1">
        <p:scale>
          <a:sx n="74" d="100"/>
          <a:sy n="74" d="100"/>
        </p:scale>
        <p:origin x="-558" y="-90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>
      <p:cViewPr varScale="1">
        <p:scale>
          <a:sx n="57" d="100"/>
          <a:sy n="57" d="100"/>
        </p:scale>
        <p:origin x="2808" y="42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B478D93-CC29-4748-978C-B6873F0B656E}" type="datetimeFigureOut">
              <a:rPr lang="en-US" smtClean="0"/>
              <a:t>5/21/2020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5F8B8FC-B29B-4A62-B89F-A87A5298885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0842968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F8B8FC-B29B-4A62-B89F-A87A52988856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2105389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F8B8FC-B29B-4A62-B89F-A87A52988856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2372989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F8B8FC-B29B-4A62-B89F-A87A52988856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9031661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F8B8FC-B29B-4A62-B89F-A87A52988856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685752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F8B8FC-B29B-4A62-B89F-A87A52988856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0372047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F8B8FC-B29B-4A62-B89F-A87A52988856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5170101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F8B8FC-B29B-4A62-B89F-A87A52988856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3071116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F8B8FC-B29B-4A62-B89F-A87A52988856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32444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F8B8FC-B29B-4A62-B89F-A87A52988856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2475195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F8B8FC-B29B-4A62-B89F-A87A52988856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80208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4212" y="685799"/>
            <a:ext cx="8001000" cy="2971801"/>
          </a:xfrm>
        </p:spPr>
        <p:txBody>
          <a:bodyPr anchor="b">
            <a:normAutofit/>
          </a:bodyPr>
          <a:lstStyle>
            <a:lvl1pPr algn="l">
              <a:defRPr sz="4800">
                <a:effectLst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4212" y="3843867"/>
            <a:ext cx="6400800" cy="1947333"/>
          </a:xfrm>
        </p:spPr>
        <p:txBody>
          <a:bodyPr anchor="t">
            <a:normAutofit/>
          </a:bodyPr>
          <a:lstStyle>
            <a:lvl1pPr marL="0" indent="0" algn="l">
              <a:buNone/>
              <a:defRPr sz="21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3FCB3A-394C-4E1B-80B3-ACA751ED8DB2}" type="datetimeFigureOut">
              <a:rPr lang="en-US" smtClean="0"/>
              <a:t>5/21/2020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145F86-EB52-42F2-976E-5BC068EBA940}" type="slidenum">
              <a:rPr lang="en-US" smtClean="0"/>
              <a:t>‹#›</a:t>
            </a:fld>
            <a:endParaRPr lang="en-US"/>
          </a:p>
        </p:txBody>
      </p:sp>
      <p:cxnSp>
        <p:nvCxnSpPr>
          <p:cNvPr id="16" name="Straight Connector 15"/>
          <p:cNvCxnSpPr/>
          <p:nvPr/>
        </p:nvCxnSpPr>
        <p:spPr>
          <a:xfrm flipH="1">
            <a:off x="8228012" y="8467"/>
            <a:ext cx="3810000" cy="3810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 flipH="1">
            <a:off x="6108170" y="91545"/>
            <a:ext cx="6080655" cy="6080655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 flipH="1">
            <a:off x="7235825" y="228600"/>
            <a:ext cx="4953000" cy="4953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 flipH="1">
            <a:off x="7335837" y="32278"/>
            <a:ext cx="4852989" cy="485298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 flipH="1">
            <a:off x="7845426" y="609601"/>
            <a:ext cx="4343399" cy="434339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948525079"/>
      </p:ext>
    </p:extLst>
  </p:cSld>
  <p:clrMapOvr>
    <a:masterClrMapping/>
  </p:clrMapOvr>
  <p:transition spd="slow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3FCB3A-394C-4E1B-80B3-ACA751ED8DB2}" type="datetimeFigureOut">
              <a:rPr lang="en-US" smtClean="0"/>
              <a:t>5/21/2020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145F86-EB52-42F2-976E-5BC068EBA94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28666616"/>
      </p:ext>
    </p:extLst>
  </p:cSld>
  <p:clrMapOvr>
    <a:masterClrMapping/>
  </p:clrMapOvr>
  <p:transition spd="slow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1" y="2006600"/>
            <a:ext cx="8534401" cy="2281600"/>
          </a:xfrm>
        </p:spPr>
        <p:txBody>
          <a:bodyPr anchor="b">
            <a:normAutofit/>
          </a:bodyPr>
          <a:lstStyle>
            <a:lvl1pPr algn="l">
              <a:defRPr sz="3600" b="0" cap="all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495800"/>
            <a:ext cx="8534400" cy="14986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3FCB3A-394C-4E1B-80B3-ACA751ED8DB2}" type="datetimeFigureOut">
              <a:rPr lang="en-US" smtClean="0"/>
              <a:t>5/21/2020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145F86-EB52-42F2-976E-5BC068EBA94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45444594"/>
      </p:ext>
    </p:extLst>
  </p:cSld>
  <p:clrMapOvr>
    <a:masterClrMapping/>
  </p:clrMapOvr>
  <p:transition spd="slow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4211" y="685800"/>
            <a:ext cx="4937655" cy="361526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08133" y="685801"/>
            <a:ext cx="4934479" cy="3615266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3FCB3A-394C-4E1B-80B3-ACA751ED8DB2}" type="datetimeFigureOut">
              <a:rPr lang="en-US" smtClean="0"/>
              <a:t>5/21/2020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145F86-EB52-42F2-976E-5BC068EBA94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69423066"/>
      </p:ext>
    </p:extLst>
  </p:cSld>
  <p:clrMapOvr>
    <a:masterClrMapping/>
  </p:clrMapOvr>
  <p:transition spd="slow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72080" y="685800"/>
            <a:ext cx="4649787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4211" y="1270529"/>
            <a:ext cx="4937655" cy="3030538"/>
          </a:xfrm>
        </p:spPr>
        <p:txBody>
          <a:bodyPr anchor="t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79066" y="685800"/>
            <a:ext cx="466513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806545" y="1262062"/>
            <a:ext cx="4929188" cy="3030538"/>
          </a:xfrm>
        </p:spPr>
        <p:txBody>
          <a:bodyPr anchor="t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3FCB3A-394C-4E1B-80B3-ACA751ED8DB2}" type="datetimeFigureOut">
              <a:rPr lang="en-US" smtClean="0"/>
              <a:t>5/21/2020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145F86-EB52-42F2-976E-5BC068EBA94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3578656"/>
      </p:ext>
    </p:extLst>
  </p:cSld>
  <p:clrMapOvr>
    <a:masterClrMapping/>
  </p:clrMapOvr>
  <p:transition spd="slow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3FCB3A-394C-4E1B-80B3-ACA751ED8DB2}" type="datetimeFigureOut">
              <a:rPr lang="en-US" smtClean="0"/>
              <a:t>5/21/2020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145F86-EB52-42F2-976E-5BC068EBA94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1269791"/>
      </p:ext>
    </p:extLst>
  </p:cSld>
  <p:clrMapOvr>
    <a:masterClrMapping/>
  </p:clrMapOvr>
  <p:transition spd="slow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3FCB3A-394C-4E1B-80B3-ACA751ED8DB2}" type="datetimeFigureOut">
              <a:rPr lang="en-US" smtClean="0"/>
              <a:t>5/21/2020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145F86-EB52-42F2-976E-5BC068EBA94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9609061"/>
      </p:ext>
    </p:extLst>
  </p:cSld>
  <p:clrMapOvr>
    <a:masterClrMapping/>
  </p:clrMapOvr>
  <p:transition spd="slow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085012" y="685800"/>
            <a:ext cx="3657600" cy="13716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4212" y="685800"/>
            <a:ext cx="5943601" cy="5308600"/>
          </a:xfrm>
        </p:spPr>
        <p:txBody>
          <a:bodyPr anchor="ctr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085012" y="2209799"/>
            <a:ext cx="3657600" cy="2091267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3FCB3A-394C-4E1B-80B3-ACA751ED8DB2}" type="datetimeFigureOut">
              <a:rPr lang="en-US" smtClean="0"/>
              <a:t>5/21/2020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145F86-EB52-42F2-976E-5BC068EBA94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2993696"/>
      </p:ext>
    </p:extLst>
  </p:cSld>
  <p:clrMapOvr>
    <a:masterClrMapping/>
  </p:clrMapOvr>
  <p:transition spd="slow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2812" y="1447800"/>
            <a:ext cx="6019800" cy="114300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89012" y="914400"/>
            <a:ext cx="3280974" cy="45720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2812" y="2777066"/>
            <a:ext cx="6021388" cy="2048933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3FCB3A-394C-4E1B-80B3-ACA751ED8DB2}" type="datetimeFigureOut">
              <a:rPr lang="en-US" smtClean="0"/>
              <a:t>5/21/2020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145F86-EB52-42F2-976E-5BC068EBA94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05034800"/>
      </p:ext>
    </p:extLst>
  </p:cSld>
  <p:clrMapOvr>
    <a:masterClrMapping/>
  </p:clrMapOvr>
  <p:transition spd="slow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685800" y="533400"/>
            <a:ext cx="10818812" cy="31242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16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914402" y="3843867"/>
            <a:ext cx="8304210" cy="457200"/>
          </a:xfrm>
        </p:spPr>
        <p:txBody>
          <a:bodyPr anchor="t">
            <a:normAutofit/>
          </a:bodyPr>
          <a:lstStyle>
            <a:lvl1pPr marL="0" indent="0">
              <a:buFontTx/>
              <a:buNone/>
              <a:defRPr sz="16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3FCB3A-394C-4E1B-80B3-ACA751ED8DB2}" type="datetimeFigureOut">
              <a:rPr lang="en-US" smtClean="0"/>
              <a:t>5/21/2020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145F86-EB52-42F2-976E-5BC068EBA94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33125118"/>
      </p:ext>
    </p:extLst>
  </p:cSld>
  <p:clrMapOvr>
    <a:masterClrMapping/>
  </p:clrMapOvr>
  <p:transition spd="slow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anchor="ctr">
            <a:normAutofit/>
          </a:bodyPr>
          <a:lstStyle>
            <a:lvl1pPr algn="l">
              <a:defRPr sz="3200" b="0" cap="all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4114800"/>
            <a:ext cx="8535988" cy="18796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3FCB3A-394C-4E1B-80B3-ACA751ED8DB2}" type="datetimeFigureOut">
              <a:rPr lang="en-US" smtClean="0"/>
              <a:t>5/21/2020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145F86-EB52-42F2-976E-5BC068EBA94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4940087"/>
      </p:ext>
    </p:extLst>
  </p:cSld>
  <p:clrMapOvr>
    <a:masterClrMapping/>
  </p:clrMapOvr>
  <p:transition spd="slow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685800"/>
            <a:ext cx="9144001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46212" y="3429000"/>
            <a:ext cx="8534400" cy="3810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301067"/>
            <a:ext cx="8534400" cy="1684865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3FCB3A-394C-4E1B-80B3-ACA751ED8DB2}" type="datetimeFigureOut">
              <a:rPr lang="en-US" smtClean="0"/>
              <a:t>5/21/2020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145F86-EB52-42F2-976E-5BC068EBA940}" type="slidenum">
              <a:rPr lang="en-US" smtClean="0"/>
              <a:t>‹#›</a:t>
            </a:fld>
            <a:endParaRPr lang="en-US"/>
          </a:p>
        </p:txBody>
      </p:sp>
      <p:sp>
        <p:nvSpPr>
          <p:cNvPr id="14" name="TextBox 13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4082027696"/>
      </p:ext>
    </p:extLst>
  </p:cSld>
  <p:clrMapOvr>
    <a:masterClrMapping/>
  </p:clrMapOvr>
  <p:transition spd="slow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2" y="3429000"/>
            <a:ext cx="8534400" cy="1697400"/>
          </a:xfrm>
        </p:spPr>
        <p:txBody>
          <a:bodyPr anchor="b">
            <a:normAutofit/>
          </a:bodyPr>
          <a:lstStyle>
            <a:lvl1pPr algn="l">
              <a:defRPr sz="3200" b="0" cap="all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5132981"/>
            <a:ext cx="8535990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3FCB3A-394C-4E1B-80B3-ACA751ED8DB2}" type="datetimeFigureOut">
              <a:rPr lang="en-US" smtClean="0"/>
              <a:t>5/21/2020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145F86-EB52-42F2-976E-5BC068EBA94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36185069"/>
      </p:ext>
    </p:extLst>
  </p:cSld>
  <p:clrMapOvr>
    <a:masterClrMapping/>
  </p:clrMapOvr>
  <p:transition spd="slow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685800"/>
            <a:ext cx="9144000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1" cy="1049866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978400"/>
            <a:ext cx="8534401" cy="10160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3FCB3A-394C-4E1B-80B3-ACA751ED8DB2}" type="datetimeFigureOut">
              <a:rPr lang="en-US" smtClean="0"/>
              <a:t>5/21/2020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145F86-EB52-42F2-976E-5BC068EBA940}" type="slidenum">
              <a:rPr lang="en-US" smtClean="0"/>
              <a:t>‹#›</a:t>
            </a:fld>
            <a:endParaRPr lang="en-US"/>
          </a:p>
        </p:txBody>
      </p:sp>
      <p:sp>
        <p:nvSpPr>
          <p:cNvPr id="11" name="TextBox 10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537398458"/>
      </p:ext>
    </p:extLst>
  </p:cSld>
  <p:clrMapOvr>
    <a:masterClrMapping/>
  </p:clrMapOvr>
  <p:transition spd="slow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0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766732"/>
            <a:ext cx="8534401" cy="12276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3FCB3A-394C-4E1B-80B3-ACA751ED8DB2}" type="datetimeFigureOut">
              <a:rPr lang="en-US" smtClean="0"/>
              <a:t>5/21/2020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145F86-EB52-42F2-976E-5BC068EBA94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15820547"/>
      </p:ext>
    </p:extLst>
  </p:cSld>
  <p:clrMapOvr>
    <a:masterClrMapping/>
  </p:clrMapOvr>
  <p:transition spd="slow"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3FCB3A-394C-4E1B-80B3-ACA751ED8DB2}" type="datetimeFigureOut">
              <a:rPr lang="en-US" smtClean="0"/>
              <a:t>5/21/2020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145F86-EB52-42F2-976E-5BC068EBA94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83295912"/>
      </p:ext>
    </p:extLst>
  </p:cSld>
  <p:clrMapOvr>
    <a:masterClrMapping/>
  </p:clrMapOvr>
  <p:transition spd="slow"/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85212" y="685800"/>
            <a:ext cx="2057400" cy="45720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85800"/>
            <a:ext cx="7823200" cy="5308600"/>
          </a:xfrm>
        </p:spPr>
        <p:txBody>
          <a:bodyPr vert="eaVert" anchor="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3FCB3A-394C-4E1B-80B3-ACA751ED8DB2}" type="datetimeFigureOut">
              <a:rPr lang="en-US" smtClean="0"/>
              <a:t>5/21/2020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145F86-EB52-42F2-976E-5BC068EBA94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52510894"/>
      </p:ext>
    </p:extLst>
  </p:cSld>
  <p:clrMapOvr>
    <a:masterClrMapping/>
  </p:clrMapOvr>
  <p:transition spd="slow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9206969" y="2963333"/>
            <a:ext cx="2981858" cy="3208867"/>
            <a:chOff x="9206969" y="2963333"/>
            <a:chExt cx="2981858" cy="3208867"/>
          </a:xfrm>
        </p:grpSpPr>
        <p:cxnSp>
          <p:nvCxnSpPr>
            <p:cNvPr id="8" name="Straight Connector 7"/>
            <p:cNvCxnSpPr/>
            <p:nvPr/>
          </p:nvCxnSpPr>
          <p:spPr>
            <a:xfrm flipH="1">
              <a:off x="11276012" y="2963333"/>
              <a:ext cx="912814" cy="912812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flipH="1">
              <a:off x="9206969" y="3190344"/>
              <a:ext cx="2981857" cy="2981856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flipH="1">
              <a:off x="10292292" y="3285067"/>
              <a:ext cx="1896534" cy="1896533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flipH="1">
              <a:off x="10443103" y="3131080"/>
              <a:ext cx="1745722" cy="174572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flipH="1">
              <a:off x="10918826" y="3683001"/>
              <a:ext cx="1270001" cy="1269999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4212" y="4487332"/>
            <a:ext cx="8534400" cy="15070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685800"/>
            <a:ext cx="8534400" cy="361526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904412" y="6172200"/>
            <a:ext cx="16002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9A3FCB3A-394C-4E1B-80B3-ACA751ED8DB2}" type="datetimeFigureOut">
              <a:rPr lang="en-US" smtClean="0"/>
              <a:t>5/21/2020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4212" y="6172200"/>
            <a:ext cx="75438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63200" y="5578475"/>
            <a:ext cx="1142245" cy="6699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32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53145F86-EB52-42F2-976E-5BC068EBA94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3283207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51" r:id="rId1"/>
    <p:sldLayoutId id="2147483752" r:id="rId2"/>
    <p:sldLayoutId id="2147483753" r:id="rId3"/>
    <p:sldLayoutId id="2147483754" r:id="rId4"/>
    <p:sldLayoutId id="2147483755" r:id="rId5"/>
    <p:sldLayoutId id="2147483756" r:id="rId6"/>
    <p:sldLayoutId id="2147483757" r:id="rId7"/>
    <p:sldLayoutId id="2147483758" r:id="rId8"/>
    <p:sldLayoutId id="2147483759" r:id="rId9"/>
    <p:sldLayoutId id="2147483760" r:id="rId10"/>
    <p:sldLayoutId id="2147483761" r:id="rId11"/>
    <p:sldLayoutId id="2147483762" r:id="rId12"/>
    <p:sldLayoutId id="2147483763" r:id="rId13"/>
    <p:sldLayoutId id="2147483764" r:id="rId14"/>
    <p:sldLayoutId id="2147483765" r:id="rId15"/>
    <p:sldLayoutId id="2147483766" r:id="rId16"/>
    <p:sldLayoutId id="2147483767" r:id="rId17"/>
  </p:sldLayoutIdLst>
  <p:transition spd="slow"/>
  <p:txStyles>
    <p:titleStyle>
      <a:lvl1pPr algn="l" defTabSz="457200" rtl="0" eaLnBrk="1" latinLnBrk="0" hangingPunct="1">
        <a:spcBef>
          <a:spcPct val="0"/>
        </a:spcBef>
        <a:buNone/>
        <a:defRPr sz="36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20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8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6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a-IR" dirty="0" smtClean="0"/>
              <a:t>بنام خدا</a:t>
            </a:r>
            <a:endParaRPr lang="fa-IR" dirty="0"/>
          </a:p>
        </p:txBody>
      </p:sp>
    </p:spTree>
    <p:extLst>
      <p:ext uri="{BB962C8B-B14F-4D97-AF65-F5344CB8AC3E}">
        <p14:creationId xmlns:p14="http://schemas.microsoft.com/office/powerpoint/2010/main" val="204415722"/>
      </p:ext>
    </p:extLst>
  </p:cSld>
  <p:clrMapOvr>
    <a:masterClrMapping/>
  </p:clrMapOvr>
  <p:transition spd="slow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8800" y="2941755"/>
            <a:ext cx="9144000" cy="1076453"/>
          </a:xfrm>
        </p:spPr>
        <p:txBody>
          <a:bodyPr>
            <a:normAutofit fontScale="85000" lnSpcReduction="20000"/>
          </a:bodyPr>
          <a:lstStyle/>
          <a:p>
            <a:pPr algn="ctr">
              <a:lnSpc>
                <a:spcPct val="150000"/>
              </a:lnSpc>
              <a:spcBef>
                <a:spcPct val="0"/>
              </a:spcBef>
            </a:pPr>
            <a:r>
              <a:rPr lang="fa-IR" sz="5200" b="1" dirty="0" smtClean="0">
                <a:solidFill>
                  <a:schemeClr val="tx1"/>
                </a:solidFill>
                <a:latin typeface="Zar-s" pitchFamily="2" charset="0"/>
                <a:ea typeface="+mj-ea"/>
                <a:cs typeface="B Zar" panose="00000400000000000000" pitchFamily="2" charset="-78"/>
              </a:rPr>
              <a:t>فصل نهم - تناقض</a:t>
            </a:r>
            <a:endParaRPr lang="fa-IR" sz="5200" b="1" dirty="0" smtClean="0">
              <a:solidFill>
                <a:schemeClr val="bg1"/>
              </a:solidFill>
              <a:latin typeface="Zar-s" pitchFamily="2" charset="0"/>
              <a:ea typeface="+mj-ea"/>
              <a:cs typeface="B Zar" panose="00000400000000000000" pitchFamily="2" charset="-78"/>
            </a:endParaRPr>
          </a:p>
          <a:p>
            <a:pPr algn="ctr" rtl="1">
              <a:lnSpc>
                <a:spcPct val="150000"/>
              </a:lnSpc>
              <a:spcBef>
                <a:spcPct val="0"/>
              </a:spcBef>
            </a:pPr>
            <a:endParaRPr lang="en-US" sz="4400" b="1" dirty="0">
              <a:latin typeface="Zar-s" pitchFamily="2" charset="0"/>
              <a:ea typeface="+mj-ea"/>
              <a:cs typeface="B Zar" panose="00000400000000000000" pitchFamily="2" charset="-78"/>
            </a:endParaRPr>
          </a:p>
        </p:txBody>
      </p:sp>
      <p:sp>
        <p:nvSpPr>
          <p:cNvPr id="7" name="Subtitle 2"/>
          <p:cNvSpPr txBox="1">
            <a:spLocks/>
          </p:cNvSpPr>
          <p:nvPr/>
        </p:nvSpPr>
        <p:spPr>
          <a:xfrm>
            <a:off x="1828800" y="2025209"/>
            <a:ext cx="9144000" cy="1076453"/>
          </a:xfrm>
          <a:prstGeom prst="rect">
            <a:avLst/>
          </a:prstGeom>
        </p:spPr>
        <p:txBody>
          <a:bodyPr vert="horz" lIns="91440" tIns="45720" rIns="91440" bIns="45720" rtlCol="0" anchor="t">
            <a:normAutofit fontScale="77500" lnSpcReduction="20000"/>
          </a:bodyPr>
          <a:lstStyle>
            <a:lvl1pPr marL="0" indent="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2000" b="0" i="0" kern="1200" cap="all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marL="4572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800" b="0" i="0" kern="1200">
                <a:solidFill>
                  <a:schemeClr val="tx1">
                    <a:tint val="75000"/>
                  </a:schemeClr>
                </a:solidFill>
                <a:latin typeface="+mj-lt"/>
                <a:ea typeface="+mj-ea"/>
                <a:cs typeface="+mj-cs"/>
              </a:defRPr>
            </a:lvl2pPr>
            <a:lvl3pPr marL="9144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600" b="0" i="0" kern="1200">
                <a:solidFill>
                  <a:schemeClr val="tx1">
                    <a:tint val="75000"/>
                  </a:schemeClr>
                </a:solidFill>
                <a:latin typeface="+mj-lt"/>
                <a:ea typeface="+mj-ea"/>
                <a:cs typeface="+mj-cs"/>
              </a:defRPr>
            </a:lvl3pPr>
            <a:lvl4pPr marL="13716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400" b="0" i="0" kern="1200">
                <a:solidFill>
                  <a:schemeClr val="tx1">
                    <a:tint val="75000"/>
                  </a:schemeClr>
                </a:solidFill>
                <a:latin typeface="+mj-lt"/>
                <a:ea typeface="+mj-ea"/>
                <a:cs typeface="+mj-cs"/>
              </a:defRPr>
            </a:lvl4pPr>
            <a:lvl5pPr marL="18288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400" b="0" i="0" kern="1200">
                <a:solidFill>
                  <a:schemeClr val="tx1">
                    <a:tint val="75000"/>
                  </a:schemeClr>
                </a:solidFill>
                <a:latin typeface="+mj-lt"/>
                <a:ea typeface="+mj-ea"/>
                <a:cs typeface="+mj-cs"/>
              </a:defRPr>
            </a:lvl5pPr>
            <a:lvl6pPr marL="22860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400" b="0" i="0" kern="1200">
                <a:solidFill>
                  <a:schemeClr val="tx1">
                    <a:tint val="75000"/>
                  </a:schemeClr>
                </a:solidFill>
                <a:latin typeface="+mj-lt"/>
                <a:ea typeface="+mj-ea"/>
                <a:cs typeface="+mj-cs"/>
              </a:defRPr>
            </a:lvl6pPr>
            <a:lvl7pPr marL="27432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400" b="0" i="0" kern="1200">
                <a:solidFill>
                  <a:schemeClr val="tx1">
                    <a:tint val="75000"/>
                  </a:schemeClr>
                </a:solidFill>
                <a:latin typeface="+mj-lt"/>
                <a:ea typeface="+mj-ea"/>
                <a:cs typeface="+mj-cs"/>
              </a:defRPr>
            </a:lvl7pPr>
            <a:lvl8pPr marL="32004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400" b="0" i="0" kern="1200">
                <a:solidFill>
                  <a:schemeClr val="tx1">
                    <a:tint val="75000"/>
                  </a:schemeClr>
                </a:solidFill>
                <a:latin typeface="+mj-lt"/>
                <a:ea typeface="+mj-ea"/>
                <a:cs typeface="+mj-cs"/>
              </a:defRPr>
            </a:lvl8pPr>
            <a:lvl9pPr marL="36576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400" b="0" i="0" kern="1200">
                <a:solidFill>
                  <a:schemeClr val="tx1">
                    <a:tint val="75000"/>
                  </a:schemeClr>
                </a:solidFill>
                <a:latin typeface="+mj-lt"/>
                <a:ea typeface="+mj-ea"/>
                <a:cs typeface="+mj-cs"/>
              </a:defRPr>
            </a:lvl9pPr>
          </a:lstStyle>
          <a:p>
            <a:pPr algn="ctr" rtl="1">
              <a:lnSpc>
                <a:spcPct val="150000"/>
              </a:lnSpc>
              <a:spcBef>
                <a:spcPct val="0"/>
              </a:spcBef>
            </a:pPr>
            <a:r>
              <a:rPr lang="fa-IR" sz="6000" b="1" dirty="0" smtClean="0">
                <a:solidFill>
                  <a:schemeClr val="tx1"/>
                </a:solidFill>
                <a:latin typeface="Zar-s" pitchFamily="2" charset="0"/>
                <a:cs typeface="B Zar" panose="00000400000000000000" pitchFamily="2" charset="-78"/>
              </a:rPr>
              <a:t>نظریه سازمان</a:t>
            </a:r>
            <a:endParaRPr lang="en-US" sz="4400" b="1" dirty="0">
              <a:latin typeface="Zar-s" pitchFamily="2" charset="0"/>
              <a:cs typeface="B Zar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403714628"/>
      </p:ext>
    </p:ext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7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430129" y="6235290"/>
            <a:ext cx="1266092" cy="557439"/>
          </a:xfrm>
        </p:spPr>
        <p:txBody>
          <a:bodyPr>
            <a:noAutofit/>
          </a:bodyPr>
          <a:lstStyle/>
          <a:p>
            <a:pPr algn="ctr" rtl="1">
              <a:lnSpc>
                <a:spcPct val="150000"/>
              </a:lnSpc>
            </a:pPr>
            <a:r>
              <a:rPr lang="fa-IR" sz="2000" b="1" dirty="0" smtClean="0">
                <a:solidFill>
                  <a:schemeClr val="tx1"/>
                </a:solidFill>
                <a:latin typeface="Zar-s" pitchFamily="2" charset="0"/>
                <a:cs typeface="B Zar" panose="00000400000000000000" pitchFamily="2" charset="-78"/>
              </a:rPr>
              <a:t>پاییز1394</a:t>
            </a:r>
            <a:endParaRPr lang="en-US" sz="2000" b="1" dirty="0">
              <a:solidFill>
                <a:schemeClr val="tx1"/>
              </a:solidFill>
              <a:latin typeface="Zar-s" pitchFamily="2" charset="0"/>
              <a:cs typeface="B Zar" panose="00000400000000000000" pitchFamily="2" charset="-78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9903854" y="1702007"/>
            <a:ext cx="2288146" cy="3839134"/>
          </a:xfrm>
        </p:spPr>
        <p:txBody>
          <a:bodyPr>
            <a:noAutofit/>
          </a:bodyPr>
          <a:lstStyle/>
          <a:p>
            <a:pPr algn="r" rtl="1">
              <a:lnSpc>
                <a:spcPct val="150000"/>
              </a:lnSpc>
              <a:spcBef>
                <a:spcPct val="0"/>
              </a:spcBef>
            </a:pPr>
            <a:r>
              <a:rPr lang="ar-SA" sz="1800" b="1" cap="all" dirty="0">
                <a:solidFill>
                  <a:schemeClr val="bg1"/>
                </a:solidFill>
                <a:latin typeface="Zar-s" pitchFamily="2" charset="0"/>
                <a:ea typeface="+mj-ea"/>
                <a:cs typeface="B Zar" panose="00000400000000000000" pitchFamily="2" charset="-78"/>
              </a:rPr>
              <a:t>بنابراین، تعارض</a:t>
            </a:r>
            <a:r>
              <a:rPr lang="fa-IR" sz="1800" b="1" cap="all" dirty="0">
                <a:solidFill>
                  <a:schemeClr val="bg1"/>
                </a:solidFill>
                <a:latin typeface="Zar-s" pitchFamily="2" charset="0"/>
                <a:ea typeface="+mj-ea"/>
                <a:cs typeface="B Zar" panose="00000400000000000000" pitchFamily="2" charset="-78"/>
              </a:rPr>
              <a:t>                 </a:t>
            </a:r>
            <a:r>
              <a:rPr lang="ar-SA" sz="1800" b="1" cap="all" dirty="0">
                <a:solidFill>
                  <a:schemeClr val="bg1"/>
                </a:solidFill>
                <a:latin typeface="Zar-s" pitchFamily="2" charset="0"/>
                <a:ea typeface="+mj-ea"/>
                <a:cs typeface="B Zar" panose="00000400000000000000" pitchFamily="2" charset="-78"/>
              </a:rPr>
              <a:t>را می توان فرآیندی دانست که در آن افراد یا گروههای به هم وابسته، احساس کنند که گروه یا افراد دیگری علائق، منافع، ارزشها و یا ادارک آنها را در مورد واقعیت، مورد حمله قرار داده است</a:t>
            </a:r>
            <a:r>
              <a:rPr lang="fa-IR" sz="1800" b="1" cap="all" dirty="0">
                <a:solidFill>
                  <a:schemeClr val="bg1"/>
                </a:solidFill>
                <a:latin typeface="Zar-s" pitchFamily="2" charset="0"/>
                <a:ea typeface="+mj-ea"/>
                <a:cs typeface="B Zar" panose="00000400000000000000" pitchFamily="2" charset="-78"/>
              </a:rPr>
              <a:t> .</a:t>
            </a:r>
            <a:endParaRPr lang="en-US" sz="1800" b="1" cap="all" dirty="0">
              <a:solidFill>
                <a:schemeClr val="bg1"/>
              </a:solidFill>
              <a:latin typeface="Zar-s" pitchFamily="2" charset="0"/>
              <a:ea typeface="+mj-ea"/>
              <a:cs typeface="B Zar" panose="00000400000000000000" pitchFamily="2" charset="-78"/>
            </a:endParaRPr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6838682" y="310721"/>
            <a:ext cx="4007476" cy="528375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 rtl="1">
              <a:lnSpc>
                <a:spcPct val="150000"/>
              </a:lnSpc>
            </a:pPr>
            <a:r>
              <a:rPr lang="fa-IR" sz="2000" b="1" dirty="0" smtClean="0">
                <a:solidFill>
                  <a:srgbClr val="FF0000"/>
                </a:solidFill>
                <a:latin typeface="Zar-s" pitchFamily="2" charset="0"/>
                <a:cs typeface="B Zar" panose="00000400000000000000" pitchFamily="2" charset="-78"/>
              </a:rPr>
              <a:t>دانشگاه پیام نور - واحد غرب تهران </a:t>
            </a:r>
            <a:endParaRPr lang="en-US" sz="2000" b="1" dirty="0">
              <a:solidFill>
                <a:srgbClr val="FF0000"/>
              </a:solidFill>
              <a:latin typeface="Zar-s" pitchFamily="2" charset="0"/>
              <a:cs typeface="B Zar" panose="00000400000000000000" pitchFamily="2" charset="-78"/>
            </a:endParaRPr>
          </a:p>
        </p:txBody>
      </p:sp>
      <p:sp>
        <p:nvSpPr>
          <p:cNvPr id="7" name="Subtitle 2"/>
          <p:cNvSpPr txBox="1">
            <a:spLocks/>
          </p:cNvSpPr>
          <p:nvPr/>
        </p:nvSpPr>
        <p:spPr>
          <a:xfrm>
            <a:off x="7207171" y="855922"/>
            <a:ext cx="2815107" cy="666476"/>
          </a:xfrm>
          <a:prstGeom prst="rect">
            <a:avLst/>
          </a:prstGeom>
        </p:spPr>
        <p:txBody>
          <a:bodyPr vert="horz" lIns="91440" tIns="45720" rIns="91440" bIns="45720" rtlCol="0" anchor="t">
            <a:normAutofit fontScale="85000" lnSpcReduction="10000"/>
          </a:bodyPr>
          <a:lstStyle>
            <a:lvl1pPr marL="0" indent="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2000" b="0" i="0" kern="1200" cap="all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marL="4572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800" b="0" i="0" kern="1200">
                <a:solidFill>
                  <a:schemeClr val="tx1">
                    <a:tint val="75000"/>
                  </a:schemeClr>
                </a:solidFill>
                <a:latin typeface="+mj-lt"/>
                <a:ea typeface="+mj-ea"/>
                <a:cs typeface="+mj-cs"/>
              </a:defRPr>
            </a:lvl2pPr>
            <a:lvl3pPr marL="9144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600" b="0" i="0" kern="1200">
                <a:solidFill>
                  <a:schemeClr val="tx1">
                    <a:tint val="75000"/>
                  </a:schemeClr>
                </a:solidFill>
                <a:latin typeface="+mj-lt"/>
                <a:ea typeface="+mj-ea"/>
                <a:cs typeface="+mj-cs"/>
              </a:defRPr>
            </a:lvl3pPr>
            <a:lvl4pPr marL="13716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400" b="0" i="0" kern="1200">
                <a:solidFill>
                  <a:schemeClr val="tx1">
                    <a:tint val="75000"/>
                  </a:schemeClr>
                </a:solidFill>
                <a:latin typeface="+mj-lt"/>
                <a:ea typeface="+mj-ea"/>
                <a:cs typeface="+mj-cs"/>
              </a:defRPr>
            </a:lvl4pPr>
            <a:lvl5pPr marL="18288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400" b="0" i="0" kern="1200">
                <a:solidFill>
                  <a:schemeClr val="tx1">
                    <a:tint val="75000"/>
                  </a:schemeClr>
                </a:solidFill>
                <a:latin typeface="+mj-lt"/>
                <a:ea typeface="+mj-ea"/>
                <a:cs typeface="+mj-cs"/>
              </a:defRPr>
            </a:lvl5pPr>
            <a:lvl6pPr marL="22860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400" b="0" i="0" kern="1200">
                <a:solidFill>
                  <a:schemeClr val="tx1">
                    <a:tint val="75000"/>
                  </a:schemeClr>
                </a:solidFill>
                <a:latin typeface="+mj-lt"/>
                <a:ea typeface="+mj-ea"/>
                <a:cs typeface="+mj-cs"/>
              </a:defRPr>
            </a:lvl6pPr>
            <a:lvl7pPr marL="27432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400" b="0" i="0" kern="1200">
                <a:solidFill>
                  <a:schemeClr val="tx1">
                    <a:tint val="75000"/>
                  </a:schemeClr>
                </a:solidFill>
                <a:latin typeface="+mj-lt"/>
                <a:ea typeface="+mj-ea"/>
                <a:cs typeface="+mj-cs"/>
              </a:defRPr>
            </a:lvl7pPr>
            <a:lvl8pPr marL="32004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400" b="0" i="0" kern="1200">
                <a:solidFill>
                  <a:schemeClr val="tx1">
                    <a:tint val="75000"/>
                  </a:schemeClr>
                </a:solidFill>
                <a:latin typeface="+mj-lt"/>
                <a:ea typeface="+mj-ea"/>
                <a:cs typeface="+mj-cs"/>
              </a:defRPr>
            </a:lvl8pPr>
            <a:lvl9pPr marL="36576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400" b="0" i="0" kern="1200">
                <a:solidFill>
                  <a:schemeClr val="tx1">
                    <a:tint val="75000"/>
                  </a:schemeClr>
                </a:solidFill>
                <a:latin typeface="+mj-lt"/>
                <a:ea typeface="+mj-ea"/>
                <a:cs typeface="+mj-cs"/>
              </a:defRPr>
            </a:lvl9pPr>
          </a:lstStyle>
          <a:p>
            <a:pPr algn="ctr" rtl="1">
              <a:lnSpc>
                <a:spcPct val="150000"/>
              </a:lnSpc>
              <a:spcBef>
                <a:spcPct val="0"/>
              </a:spcBef>
            </a:pPr>
            <a:r>
              <a:rPr lang="fa-IR" b="1" dirty="0" smtClean="0">
                <a:solidFill>
                  <a:srgbClr val="FF0000"/>
                </a:solidFill>
                <a:latin typeface="Zar-s" pitchFamily="2" charset="0"/>
                <a:cs typeface="B Zar" panose="00000400000000000000" pitchFamily="2" charset="-78"/>
              </a:rPr>
              <a:t>نظریه سازمان - تناقض</a:t>
            </a:r>
            <a:endParaRPr lang="en-US" b="1" dirty="0">
              <a:solidFill>
                <a:srgbClr val="FF0000"/>
              </a:solidFill>
              <a:latin typeface="Zar-s" pitchFamily="2" charset="0"/>
              <a:cs typeface="B Zar" panose="00000400000000000000" pitchFamily="2" charset="-78"/>
            </a:endParaRPr>
          </a:p>
        </p:txBody>
      </p:sp>
      <p:sp>
        <p:nvSpPr>
          <p:cNvPr id="9" name="Subtitle 2"/>
          <p:cNvSpPr txBox="1">
            <a:spLocks/>
          </p:cNvSpPr>
          <p:nvPr/>
        </p:nvSpPr>
        <p:spPr>
          <a:xfrm>
            <a:off x="115910" y="1403797"/>
            <a:ext cx="9491730" cy="1275047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marL="0" indent="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21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50000"/>
              </a:lnSpc>
              <a:spcBef>
                <a:spcPct val="0"/>
              </a:spcBef>
            </a:pPr>
            <a:r>
              <a:rPr lang="fa-IR" sz="2400" b="1" dirty="0" smtClean="0">
                <a:solidFill>
                  <a:schemeClr val="tx1"/>
                </a:solidFill>
                <a:latin typeface="Zar-s" pitchFamily="2" charset="0"/>
                <a:ea typeface="+mj-ea"/>
                <a:cs typeface="B Zar" panose="00000400000000000000" pitchFamily="2" charset="-78"/>
              </a:rPr>
              <a:t>تعریف لغوی تعارض : </a:t>
            </a:r>
            <a:r>
              <a:rPr lang="ar-SA" sz="2400" dirty="0"/>
              <a:t>در فرهنگ لغات فارسی از تعارض به عنوان متعرض شدن و مزاحم یکدیگر شدن، با هم خلاف کردن و اختلاف داشتن یاد شده است. </a:t>
            </a:r>
            <a:endParaRPr lang="fa-IR" sz="2400" b="1" dirty="0" smtClean="0">
              <a:solidFill>
                <a:schemeClr val="tx1"/>
              </a:solidFill>
              <a:latin typeface="Zar-s" pitchFamily="2" charset="0"/>
              <a:ea typeface="+mj-ea"/>
              <a:cs typeface="B Zar" panose="00000400000000000000" pitchFamily="2" charset="-78"/>
            </a:endParaRPr>
          </a:p>
        </p:txBody>
      </p:sp>
      <p:sp>
        <p:nvSpPr>
          <p:cNvPr id="10" name="Subtitle 2"/>
          <p:cNvSpPr txBox="1">
            <a:spLocks/>
          </p:cNvSpPr>
          <p:nvPr/>
        </p:nvSpPr>
        <p:spPr>
          <a:xfrm>
            <a:off x="1218663" y="4467763"/>
            <a:ext cx="10393251" cy="721653"/>
          </a:xfrm>
          <a:prstGeom prst="rect">
            <a:avLst/>
          </a:prstGeom>
        </p:spPr>
        <p:txBody>
          <a:bodyPr vert="horz" lIns="91440" tIns="45720" rIns="91440" bIns="45720" rtlCol="0" anchor="t">
            <a:normAutofit fontScale="70000" lnSpcReduction="20000"/>
          </a:bodyPr>
          <a:lstStyle>
            <a:lvl1pPr marL="0" indent="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21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 rtl="1">
              <a:lnSpc>
                <a:spcPct val="150000"/>
              </a:lnSpc>
              <a:spcBef>
                <a:spcPct val="0"/>
              </a:spcBef>
            </a:pPr>
            <a:endParaRPr lang="en-US" sz="4400" b="1" dirty="0">
              <a:solidFill>
                <a:schemeClr val="tx1"/>
              </a:solidFill>
              <a:latin typeface="Zar-s" pitchFamily="2" charset="0"/>
              <a:ea typeface="+mj-ea"/>
              <a:cs typeface="B Zar" panose="00000400000000000000" pitchFamily="2" charset="-78"/>
            </a:endParaRPr>
          </a:p>
        </p:txBody>
      </p:sp>
      <p:sp>
        <p:nvSpPr>
          <p:cNvPr id="11" name="Subtitle 2"/>
          <p:cNvSpPr txBox="1">
            <a:spLocks/>
          </p:cNvSpPr>
          <p:nvPr/>
        </p:nvSpPr>
        <p:spPr>
          <a:xfrm>
            <a:off x="-128789" y="4467763"/>
            <a:ext cx="7585655" cy="1073377"/>
          </a:xfrm>
          <a:prstGeom prst="rect">
            <a:avLst/>
          </a:prstGeom>
        </p:spPr>
        <p:txBody>
          <a:bodyPr vert="horz" lIns="91440" tIns="45720" rIns="91440" bIns="45720" rtlCol="0" anchor="t">
            <a:normAutofit fontScale="25000" lnSpcReduction="20000"/>
          </a:bodyPr>
          <a:lstStyle>
            <a:lvl1pPr marL="0" indent="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21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marL="571500" indent="-571500" algn="ctr" rtl="1">
              <a:lnSpc>
                <a:spcPct val="150000"/>
              </a:lnSpc>
              <a:spcBef>
                <a:spcPct val="0"/>
              </a:spcBef>
              <a:buFont typeface="Wingdings" panose="05000000000000000000" pitchFamily="2" charset="2"/>
              <a:buChar char="ü"/>
            </a:pPr>
            <a:r>
              <a:rPr lang="fa-IR" sz="9600" dirty="0" smtClean="0"/>
              <a:t>ت</a:t>
            </a:r>
            <a:r>
              <a:rPr lang="ar-SA" sz="9600" dirty="0" smtClean="0"/>
              <a:t>امپسون </a:t>
            </a:r>
            <a:r>
              <a:rPr lang="ar-SA" sz="9600" dirty="0"/>
              <a:t>هر رفتاری را که از اعضای یک سازمان به منظور مخالفت با سایر اعضا سر بزند، تعارض می </a:t>
            </a:r>
            <a:r>
              <a:rPr lang="ar-SA" sz="9600" dirty="0" smtClean="0"/>
              <a:t>داند</a:t>
            </a:r>
            <a:endParaRPr lang="en-US" sz="4400" b="1" dirty="0">
              <a:latin typeface="Zar-s" pitchFamily="2" charset="0"/>
              <a:ea typeface="+mj-ea"/>
              <a:cs typeface="B Zar" panose="00000400000000000000" pitchFamily="2" charset="-78"/>
            </a:endParaRPr>
          </a:p>
        </p:txBody>
      </p:sp>
      <p:sp>
        <p:nvSpPr>
          <p:cNvPr id="12" name="Subtitle 2"/>
          <p:cNvSpPr txBox="1">
            <a:spLocks/>
          </p:cNvSpPr>
          <p:nvPr/>
        </p:nvSpPr>
        <p:spPr>
          <a:xfrm>
            <a:off x="538766" y="3092816"/>
            <a:ext cx="7817476" cy="1266743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marL="0" indent="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21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marL="571500" indent="-571500" algn="ctr" rtl="1">
              <a:lnSpc>
                <a:spcPct val="150000"/>
              </a:lnSpc>
              <a:spcBef>
                <a:spcPct val="0"/>
              </a:spcBef>
              <a:buFont typeface="Wingdings" panose="05000000000000000000" pitchFamily="2" charset="2"/>
              <a:buChar char="ü"/>
            </a:pPr>
            <a:r>
              <a:rPr lang="ar-SA" sz="2400" smtClean="0"/>
              <a:t>استیفن رابینز تعارض را به عنوان وجود عدم توافق در میان افراد یا گروهها تعریف می کند.</a:t>
            </a:r>
            <a:endParaRPr lang="en-US" sz="2400" b="1" dirty="0">
              <a:solidFill>
                <a:schemeClr val="tx1"/>
              </a:solidFill>
              <a:latin typeface="Zar-s" pitchFamily="2" charset="0"/>
              <a:ea typeface="+mj-ea"/>
              <a:cs typeface="B Zar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556504344"/>
      </p:ext>
    </p:ext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6" dur="5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500"/>
                            </p:stCondLst>
                            <p:childTnLst>
                              <p:par>
                                <p:cTn id="18" presetID="42" presetClass="entr" presetSubtype="0" fill="hold" grpId="0" nodeType="afterEffect" nodePh="1">
                                  <p:stCondLst>
                                    <p:cond delay="500"/>
                                  </p:stCondLst>
                                  <p:endCondLst>
                                    <p:cond evt="begin" delay="0">
                                      <p:tn val="18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4000"/>
                            </p:stCondLst>
                            <p:childTnLst>
                              <p:par>
                                <p:cTn id="24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9" grpId="0"/>
      <p:bldP spid="10" grpId="0"/>
      <p:bldP spid="11" grpId="0" build="allAtOnce"/>
      <p:bldP spid="1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529023" y="6193561"/>
            <a:ext cx="1772529" cy="557439"/>
          </a:xfrm>
        </p:spPr>
        <p:txBody>
          <a:bodyPr>
            <a:noAutofit/>
          </a:bodyPr>
          <a:lstStyle/>
          <a:p>
            <a:pPr algn="ctr" rtl="1">
              <a:lnSpc>
                <a:spcPct val="150000"/>
              </a:lnSpc>
            </a:pPr>
            <a:r>
              <a:rPr lang="fa-IR" sz="2000" b="1" dirty="0" smtClean="0">
                <a:solidFill>
                  <a:schemeClr val="tx1"/>
                </a:solidFill>
                <a:latin typeface="Zar-s" pitchFamily="2" charset="0"/>
                <a:cs typeface="B Zar" panose="00000400000000000000" pitchFamily="2" charset="-78"/>
              </a:rPr>
              <a:t>پاییز1394</a:t>
            </a:r>
            <a:endParaRPr lang="en-US" sz="2000" b="1" dirty="0">
              <a:solidFill>
                <a:schemeClr val="tx1"/>
              </a:solidFill>
              <a:latin typeface="Zar-s" pitchFamily="2" charset="0"/>
              <a:cs typeface="B Zar" panose="00000400000000000000" pitchFamily="2" charset="-78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52282" y="2796768"/>
            <a:ext cx="6825803" cy="993023"/>
          </a:xfrm>
        </p:spPr>
        <p:txBody>
          <a:bodyPr>
            <a:normAutofit fontScale="32500" lnSpcReduction="20000"/>
          </a:bodyPr>
          <a:lstStyle/>
          <a:p>
            <a:pPr algn="ctr" rtl="1">
              <a:lnSpc>
                <a:spcPct val="150000"/>
              </a:lnSpc>
              <a:spcBef>
                <a:spcPct val="0"/>
              </a:spcBef>
            </a:pPr>
            <a:r>
              <a:rPr lang="fa-IR" sz="4400" b="1" dirty="0" smtClean="0">
                <a:solidFill>
                  <a:schemeClr val="tx1"/>
                </a:solidFill>
                <a:latin typeface="Zar-s" pitchFamily="2" charset="0"/>
                <a:ea typeface="+mj-ea"/>
                <a:cs typeface="B Zar" panose="00000400000000000000" pitchFamily="2" charset="-78"/>
              </a:rPr>
              <a:t>- تعارض زمانی رخ می دهد که فعالیت های یک بازیگر اجتماعی نوعی مداخله در نتایج یا تلاشهای بازیگران دیگر تصور شود .</a:t>
            </a:r>
            <a:endParaRPr lang="en-US" sz="4400" b="1" dirty="0">
              <a:solidFill>
                <a:schemeClr val="tx1"/>
              </a:solidFill>
              <a:latin typeface="Zar-s" pitchFamily="2" charset="0"/>
              <a:ea typeface="+mj-ea"/>
              <a:cs typeface="B Zar" panose="00000400000000000000" pitchFamily="2" charset="-78"/>
            </a:endParaRPr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6838682" y="310721"/>
            <a:ext cx="4007476" cy="528375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 rtl="1">
              <a:lnSpc>
                <a:spcPct val="150000"/>
              </a:lnSpc>
            </a:pPr>
            <a:r>
              <a:rPr lang="fa-IR" sz="2000" b="1" dirty="0" smtClean="0">
                <a:solidFill>
                  <a:srgbClr val="FF0000"/>
                </a:solidFill>
                <a:latin typeface="Zar-s" pitchFamily="2" charset="0"/>
                <a:cs typeface="B Zar" panose="00000400000000000000" pitchFamily="2" charset="-78"/>
              </a:rPr>
              <a:t>دانشگاه پیام نور - واحد غرب تهران </a:t>
            </a:r>
            <a:endParaRPr lang="en-US" sz="2000" b="1" dirty="0">
              <a:solidFill>
                <a:srgbClr val="FF0000"/>
              </a:solidFill>
              <a:latin typeface="Zar-s" pitchFamily="2" charset="0"/>
              <a:cs typeface="B Zar" panose="00000400000000000000" pitchFamily="2" charset="-78"/>
            </a:endParaRPr>
          </a:p>
        </p:txBody>
      </p:sp>
      <p:sp>
        <p:nvSpPr>
          <p:cNvPr id="7" name="Subtitle 2"/>
          <p:cNvSpPr txBox="1">
            <a:spLocks/>
          </p:cNvSpPr>
          <p:nvPr/>
        </p:nvSpPr>
        <p:spPr>
          <a:xfrm>
            <a:off x="7207171" y="855922"/>
            <a:ext cx="2815107" cy="666476"/>
          </a:xfrm>
          <a:prstGeom prst="rect">
            <a:avLst/>
          </a:prstGeom>
        </p:spPr>
        <p:txBody>
          <a:bodyPr vert="horz" lIns="91440" tIns="45720" rIns="91440" bIns="45720" rtlCol="0" anchor="t">
            <a:normAutofit fontScale="85000" lnSpcReduction="10000"/>
          </a:bodyPr>
          <a:lstStyle>
            <a:lvl1pPr marL="0" indent="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2000" b="0" i="0" kern="1200" cap="all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marL="4572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800" b="0" i="0" kern="1200">
                <a:solidFill>
                  <a:schemeClr val="tx1">
                    <a:tint val="75000"/>
                  </a:schemeClr>
                </a:solidFill>
                <a:latin typeface="+mj-lt"/>
                <a:ea typeface="+mj-ea"/>
                <a:cs typeface="+mj-cs"/>
              </a:defRPr>
            </a:lvl2pPr>
            <a:lvl3pPr marL="9144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600" b="0" i="0" kern="1200">
                <a:solidFill>
                  <a:schemeClr val="tx1">
                    <a:tint val="75000"/>
                  </a:schemeClr>
                </a:solidFill>
                <a:latin typeface="+mj-lt"/>
                <a:ea typeface="+mj-ea"/>
                <a:cs typeface="+mj-cs"/>
              </a:defRPr>
            </a:lvl3pPr>
            <a:lvl4pPr marL="13716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400" b="0" i="0" kern="1200">
                <a:solidFill>
                  <a:schemeClr val="tx1">
                    <a:tint val="75000"/>
                  </a:schemeClr>
                </a:solidFill>
                <a:latin typeface="+mj-lt"/>
                <a:ea typeface="+mj-ea"/>
                <a:cs typeface="+mj-cs"/>
              </a:defRPr>
            </a:lvl4pPr>
            <a:lvl5pPr marL="18288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400" b="0" i="0" kern="1200">
                <a:solidFill>
                  <a:schemeClr val="tx1">
                    <a:tint val="75000"/>
                  </a:schemeClr>
                </a:solidFill>
                <a:latin typeface="+mj-lt"/>
                <a:ea typeface="+mj-ea"/>
                <a:cs typeface="+mj-cs"/>
              </a:defRPr>
            </a:lvl5pPr>
            <a:lvl6pPr marL="22860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400" b="0" i="0" kern="1200">
                <a:solidFill>
                  <a:schemeClr val="tx1">
                    <a:tint val="75000"/>
                  </a:schemeClr>
                </a:solidFill>
                <a:latin typeface="+mj-lt"/>
                <a:ea typeface="+mj-ea"/>
                <a:cs typeface="+mj-cs"/>
              </a:defRPr>
            </a:lvl6pPr>
            <a:lvl7pPr marL="27432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400" b="0" i="0" kern="1200">
                <a:solidFill>
                  <a:schemeClr val="tx1">
                    <a:tint val="75000"/>
                  </a:schemeClr>
                </a:solidFill>
                <a:latin typeface="+mj-lt"/>
                <a:ea typeface="+mj-ea"/>
                <a:cs typeface="+mj-cs"/>
              </a:defRPr>
            </a:lvl7pPr>
            <a:lvl8pPr marL="32004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400" b="0" i="0" kern="1200">
                <a:solidFill>
                  <a:schemeClr val="tx1">
                    <a:tint val="75000"/>
                  </a:schemeClr>
                </a:solidFill>
                <a:latin typeface="+mj-lt"/>
                <a:ea typeface="+mj-ea"/>
                <a:cs typeface="+mj-cs"/>
              </a:defRPr>
            </a:lvl8pPr>
            <a:lvl9pPr marL="36576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400" b="0" i="0" kern="1200">
                <a:solidFill>
                  <a:schemeClr val="tx1">
                    <a:tint val="75000"/>
                  </a:schemeClr>
                </a:solidFill>
                <a:latin typeface="+mj-lt"/>
                <a:ea typeface="+mj-ea"/>
                <a:cs typeface="+mj-cs"/>
              </a:defRPr>
            </a:lvl9pPr>
          </a:lstStyle>
          <a:p>
            <a:pPr algn="ctr" rtl="1">
              <a:lnSpc>
                <a:spcPct val="150000"/>
              </a:lnSpc>
              <a:spcBef>
                <a:spcPct val="0"/>
              </a:spcBef>
            </a:pPr>
            <a:r>
              <a:rPr lang="fa-IR" b="1" dirty="0" smtClean="0">
                <a:solidFill>
                  <a:srgbClr val="FF0000"/>
                </a:solidFill>
                <a:latin typeface="Zar-s" pitchFamily="2" charset="0"/>
                <a:cs typeface="B Zar" panose="00000400000000000000" pitchFamily="2" charset="-78"/>
              </a:rPr>
              <a:t>نظریه سازمان - تناقض</a:t>
            </a:r>
            <a:endParaRPr lang="en-US" b="1" dirty="0">
              <a:solidFill>
                <a:srgbClr val="FF0000"/>
              </a:solidFill>
              <a:latin typeface="Zar-s" pitchFamily="2" charset="0"/>
              <a:cs typeface="B Zar" panose="00000400000000000000" pitchFamily="2" charset="-78"/>
            </a:endParaRPr>
          </a:p>
        </p:txBody>
      </p:sp>
      <p:sp>
        <p:nvSpPr>
          <p:cNvPr id="9" name="Subtitle 2"/>
          <p:cNvSpPr txBox="1">
            <a:spLocks/>
          </p:cNvSpPr>
          <p:nvPr/>
        </p:nvSpPr>
        <p:spPr>
          <a:xfrm>
            <a:off x="1218663" y="1548000"/>
            <a:ext cx="7809428" cy="980196"/>
          </a:xfrm>
          <a:prstGeom prst="rect">
            <a:avLst/>
          </a:prstGeom>
        </p:spPr>
        <p:txBody>
          <a:bodyPr vert="horz" lIns="91440" tIns="45720" rIns="91440" bIns="45720" rtlCol="0" anchor="t">
            <a:normAutofit fontScale="40000" lnSpcReduction="20000"/>
          </a:bodyPr>
          <a:lstStyle>
            <a:lvl1pPr marL="0" indent="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21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 rtl="1">
              <a:lnSpc>
                <a:spcPct val="150000"/>
              </a:lnSpc>
              <a:spcBef>
                <a:spcPct val="0"/>
              </a:spcBef>
            </a:pPr>
            <a:r>
              <a:rPr lang="fa-IR" sz="3200" b="1" dirty="0" smtClean="0">
                <a:solidFill>
                  <a:schemeClr val="tx1"/>
                </a:solidFill>
                <a:latin typeface="Zar-s" pitchFamily="2" charset="0"/>
                <a:ea typeface="+mj-ea"/>
                <a:cs typeface="B Zar" panose="00000400000000000000" pitchFamily="2" charset="-78"/>
              </a:rPr>
              <a:t>- تعارض سازمانی : غالبا </a:t>
            </a:r>
            <a:r>
              <a:rPr lang="fa-IR" sz="3200" b="1" dirty="0" err="1" smtClean="0">
                <a:solidFill>
                  <a:schemeClr val="tx1"/>
                </a:solidFill>
                <a:latin typeface="Zar-s" pitchFamily="2" charset="0"/>
                <a:ea typeface="+mj-ea"/>
                <a:cs typeface="B Zar" panose="00000400000000000000" pitchFamily="2" charset="-78"/>
              </a:rPr>
              <a:t>بعنوان</a:t>
            </a:r>
            <a:r>
              <a:rPr lang="fa-IR" sz="3200" b="1" dirty="0" smtClean="0">
                <a:solidFill>
                  <a:schemeClr val="tx1"/>
                </a:solidFill>
                <a:latin typeface="Zar-s" pitchFamily="2" charset="0"/>
                <a:ea typeface="+mj-ea"/>
                <a:cs typeface="B Zar" panose="00000400000000000000" pitchFamily="2" charset="-78"/>
              </a:rPr>
              <a:t> نوعی تنازع آشکار بین دو یا چند گروه در یک                        سازمان و یا بین دو یا چند </a:t>
            </a:r>
            <a:r>
              <a:rPr lang="fa-IR" sz="3200" b="1" smtClean="0">
                <a:solidFill>
                  <a:schemeClr val="tx1"/>
                </a:solidFill>
                <a:latin typeface="Zar-s" pitchFamily="2" charset="0"/>
                <a:ea typeface="+mj-ea"/>
                <a:cs typeface="B Zar" panose="00000400000000000000" pitchFamily="2" charset="-78"/>
              </a:rPr>
              <a:t>سازمان تعریف </a:t>
            </a:r>
            <a:r>
              <a:rPr lang="fa-IR" sz="3200" b="1" dirty="0" smtClean="0">
                <a:solidFill>
                  <a:schemeClr val="tx1"/>
                </a:solidFill>
                <a:latin typeface="Zar-s" pitchFamily="2" charset="0"/>
                <a:ea typeface="+mj-ea"/>
                <a:cs typeface="B Zar" panose="00000400000000000000" pitchFamily="2" charset="-78"/>
              </a:rPr>
              <a:t>می گردد .</a:t>
            </a:r>
          </a:p>
        </p:txBody>
      </p:sp>
      <p:sp>
        <p:nvSpPr>
          <p:cNvPr id="10" name="Subtitle 2"/>
          <p:cNvSpPr txBox="1">
            <a:spLocks/>
          </p:cNvSpPr>
          <p:nvPr/>
        </p:nvSpPr>
        <p:spPr>
          <a:xfrm>
            <a:off x="1218663" y="4058363"/>
            <a:ext cx="10393251" cy="1738579"/>
          </a:xfrm>
          <a:prstGeom prst="rect">
            <a:avLst/>
          </a:prstGeom>
          <a:ln>
            <a:noFill/>
          </a:ln>
        </p:spPr>
        <p:txBody>
          <a:bodyPr vert="horz" lIns="91440" tIns="45720" rIns="91440" bIns="45720" rtlCol="0" anchor="t">
            <a:normAutofit/>
          </a:bodyPr>
          <a:lstStyle>
            <a:lvl1pPr marL="0" indent="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21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 rtl="1">
              <a:lnSpc>
                <a:spcPct val="150000"/>
              </a:lnSpc>
              <a:spcBef>
                <a:spcPct val="0"/>
              </a:spcBef>
            </a:pPr>
            <a:endParaRPr lang="en-US" sz="4400" b="1" dirty="0">
              <a:solidFill>
                <a:schemeClr val="tx1"/>
              </a:solidFill>
              <a:latin typeface="Zar-s" pitchFamily="2" charset="0"/>
              <a:ea typeface="+mj-ea"/>
              <a:cs typeface="B Zar" panose="00000400000000000000" pitchFamily="2" charset="-78"/>
            </a:endParaRPr>
          </a:p>
        </p:txBody>
      </p:sp>
      <p:sp>
        <p:nvSpPr>
          <p:cNvPr id="11" name="Subtitle 2"/>
          <p:cNvSpPr txBox="1">
            <a:spLocks/>
          </p:cNvSpPr>
          <p:nvPr/>
        </p:nvSpPr>
        <p:spPr>
          <a:xfrm>
            <a:off x="1584102" y="3800305"/>
            <a:ext cx="9144000" cy="1947158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0" indent="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21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 rtl="1">
              <a:lnSpc>
                <a:spcPct val="150000"/>
              </a:lnSpc>
              <a:spcBef>
                <a:spcPct val="0"/>
              </a:spcBef>
            </a:pPr>
            <a:endParaRPr lang="en-US" sz="4400" b="1" dirty="0">
              <a:latin typeface="Zar-s" pitchFamily="2" charset="0"/>
              <a:ea typeface="+mj-ea"/>
              <a:cs typeface="B Zar" panose="00000400000000000000" pitchFamily="2" charset="-78"/>
            </a:endParaRPr>
          </a:p>
        </p:txBody>
      </p:sp>
      <p:graphicFrame>
        <p:nvGraphicFramePr>
          <p:cNvPr id="16" name="Table 1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18225238"/>
              </p:ext>
            </p:extLst>
          </p:nvPr>
        </p:nvGraphicFramePr>
        <p:xfrm>
          <a:off x="109363" y="4047849"/>
          <a:ext cx="10075646" cy="193165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809323"/>
                <a:gridCol w="1266323"/>
              </a:tblGrid>
              <a:tr h="554349">
                <a:tc>
                  <a:txBody>
                    <a:bodyPr/>
                    <a:lstStyle/>
                    <a:p>
                      <a:pPr algn="ctr" rtl="1"/>
                      <a:r>
                        <a:rPr lang="fa-IR" sz="1800" dirty="0" smtClean="0">
                          <a:solidFill>
                            <a:schemeClr val="bg1"/>
                          </a:solidFill>
                        </a:rPr>
                        <a:t>همکاری در سازمان ضروری است، تعارض می تواند همکاری را مخدوش نماید .</a:t>
                      </a:r>
                      <a:endParaRPr lang="en-US" sz="180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bg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fa-IR" sz="2400" dirty="0" smtClean="0">
                          <a:solidFill>
                            <a:schemeClr val="bg1"/>
                          </a:solidFill>
                          <a:cs typeface="B Zar" panose="00000400000000000000" pitchFamily="2" charset="-78"/>
                        </a:rPr>
                        <a:t>کلاسیک</a:t>
                      </a:r>
                      <a:endParaRPr lang="en-US" sz="2400" dirty="0">
                        <a:solidFill>
                          <a:schemeClr val="bg1"/>
                        </a:solidFill>
                        <a:cs typeface="B Zar" panose="00000400000000000000" pitchFamily="2" charset="-78"/>
                      </a:endParaRPr>
                    </a:p>
                  </a:txBody>
                  <a:tcPr>
                    <a:solidFill>
                      <a:schemeClr val="bg2">
                        <a:lumMod val="60000"/>
                        <a:lumOff val="40000"/>
                      </a:schemeClr>
                    </a:solidFill>
                  </a:tcPr>
                </a:tc>
              </a:tr>
              <a:tr h="554349">
                <a:tc>
                  <a:txBody>
                    <a:bodyPr/>
                    <a:lstStyle/>
                    <a:p>
                      <a:pPr algn="ctr" rtl="1"/>
                      <a:r>
                        <a:rPr lang="fa-IR" sz="2000" b="1" kern="1200" dirty="0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تعارض پدیده ای آشکار و بسیار </a:t>
                      </a:r>
                      <a:r>
                        <a:rPr lang="fa-IR" sz="2000" b="1" kern="1200" dirty="0" err="1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فراکیر</a:t>
                      </a:r>
                      <a:r>
                        <a:rPr lang="fa-IR" sz="2000" b="1" kern="1200" dirty="0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 است . </a:t>
                      </a:r>
                      <a:r>
                        <a:rPr lang="fa-IR" sz="2000" b="1" kern="1200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طرح</a:t>
                      </a:r>
                      <a:r>
                        <a:rPr lang="fa-IR" sz="2000" b="1" kern="1200" baseline="0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fa-IR" sz="2000" b="1" kern="1200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مدل </a:t>
                      </a:r>
                      <a:r>
                        <a:rPr lang="fa-IR" sz="2000" b="1" kern="1200" dirty="0" err="1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اقتضایی</a:t>
                      </a:r>
                      <a:r>
                        <a:rPr lang="fa-IR" sz="2000" b="1" kern="1200" dirty="0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 تعارض</a:t>
                      </a:r>
                      <a:endParaRPr lang="en-US" sz="2000" b="1" kern="1200" dirty="0">
                        <a:solidFill>
                          <a:schemeClr val="bg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bg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fa-IR" sz="2400" b="1" kern="1200" dirty="0" err="1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B Zar" panose="00000400000000000000" pitchFamily="2" charset="-78"/>
                        </a:rPr>
                        <a:t>مدرنیست</a:t>
                      </a:r>
                      <a:endParaRPr lang="en-US" sz="2400" b="1" kern="1200" dirty="0">
                        <a:solidFill>
                          <a:schemeClr val="bg1"/>
                        </a:solidFill>
                        <a:latin typeface="+mn-lt"/>
                        <a:ea typeface="+mn-ea"/>
                        <a:cs typeface="B Zar" panose="00000400000000000000" pitchFamily="2" charset="-78"/>
                      </a:endParaRPr>
                    </a:p>
                  </a:txBody>
                  <a:tcPr>
                    <a:solidFill>
                      <a:schemeClr val="bg2">
                        <a:lumMod val="60000"/>
                        <a:lumOff val="40000"/>
                      </a:schemeClr>
                    </a:solidFill>
                  </a:tcPr>
                </a:tc>
              </a:tr>
              <a:tr h="554349">
                <a:tc>
                  <a:txBody>
                    <a:bodyPr/>
                    <a:lstStyle/>
                    <a:p>
                      <a:pPr algn="ctr" rtl="1"/>
                      <a:endParaRPr lang="en-US" dirty="0">
                        <a:solidFill>
                          <a:srgbClr val="00B0F0"/>
                        </a:solidFill>
                      </a:endParaRPr>
                    </a:p>
                  </a:txBody>
                  <a:tcPr>
                    <a:solidFill>
                      <a:schemeClr val="bg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endParaRPr lang="en-US" sz="2400" dirty="0">
                        <a:solidFill>
                          <a:srgbClr val="00B0F0"/>
                        </a:solidFill>
                        <a:cs typeface="B Zar" panose="00000400000000000000" pitchFamily="2" charset="-78"/>
                      </a:endParaRPr>
                    </a:p>
                  </a:txBody>
                  <a:tcPr>
                    <a:solidFill>
                      <a:schemeClr val="bg2">
                        <a:lumMod val="60000"/>
                        <a:lumOff val="40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232699714"/>
      </p:ext>
    </p:ext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14" presetClass="entr" presetSubtype="1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9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430129" y="6235290"/>
            <a:ext cx="1266092" cy="557439"/>
          </a:xfrm>
        </p:spPr>
        <p:txBody>
          <a:bodyPr>
            <a:noAutofit/>
          </a:bodyPr>
          <a:lstStyle/>
          <a:p>
            <a:pPr algn="ctr" rtl="1">
              <a:lnSpc>
                <a:spcPct val="150000"/>
              </a:lnSpc>
            </a:pPr>
            <a:r>
              <a:rPr lang="fa-IR" sz="2000" b="1" dirty="0" smtClean="0">
                <a:solidFill>
                  <a:schemeClr val="tx1"/>
                </a:solidFill>
                <a:latin typeface="Zar-s" pitchFamily="2" charset="0"/>
                <a:cs typeface="B Zar" panose="00000400000000000000" pitchFamily="2" charset="-78"/>
              </a:rPr>
              <a:t>پاییز1394</a:t>
            </a:r>
            <a:endParaRPr lang="en-US" sz="2000" b="1" dirty="0">
              <a:solidFill>
                <a:schemeClr val="tx1"/>
              </a:solidFill>
              <a:latin typeface="Zar-s" pitchFamily="2" charset="0"/>
              <a:cs typeface="B Zar" panose="00000400000000000000" pitchFamily="2" charset="-78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92310" y="2292953"/>
            <a:ext cx="9245958" cy="729678"/>
          </a:xfrm>
        </p:spPr>
        <p:txBody>
          <a:bodyPr>
            <a:normAutofit fontScale="70000" lnSpcReduction="20000"/>
          </a:bodyPr>
          <a:lstStyle/>
          <a:p>
            <a:pPr marL="571500" indent="-571500" algn="ctr" rtl="1">
              <a:lnSpc>
                <a:spcPct val="150000"/>
              </a:lnSpc>
              <a:spcBef>
                <a:spcPct val="0"/>
              </a:spcBef>
              <a:buFont typeface="Wingdings" panose="05000000000000000000" pitchFamily="2" charset="2"/>
              <a:buChar char="ü"/>
            </a:pPr>
            <a:r>
              <a:rPr lang="fa-IR" sz="4400" b="1" dirty="0" smtClean="0">
                <a:solidFill>
                  <a:schemeClr val="tx1"/>
                </a:solidFill>
                <a:latin typeface="Zar-s" pitchFamily="2" charset="0"/>
                <a:ea typeface="+mj-ea"/>
                <a:cs typeface="B Zar" panose="00000400000000000000" pitchFamily="2" charset="-78"/>
              </a:rPr>
              <a:t>تصمیم گیری</a:t>
            </a:r>
            <a:endParaRPr lang="en-US" sz="4400" b="1" dirty="0">
              <a:solidFill>
                <a:schemeClr val="tx1"/>
              </a:solidFill>
              <a:latin typeface="Zar-s" pitchFamily="2" charset="0"/>
              <a:ea typeface="+mj-ea"/>
              <a:cs typeface="B Zar" panose="00000400000000000000" pitchFamily="2" charset="-78"/>
            </a:endParaRPr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6838682" y="310721"/>
            <a:ext cx="4007476" cy="528375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 rtl="1">
              <a:lnSpc>
                <a:spcPct val="150000"/>
              </a:lnSpc>
            </a:pPr>
            <a:r>
              <a:rPr lang="fa-IR" sz="2000" b="1" dirty="0" smtClean="0">
                <a:solidFill>
                  <a:srgbClr val="FF0000"/>
                </a:solidFill>
                <a:latin typeface="Zar-s" pitchFamily="2" charset="0"/>
                <a:cs typeface="B Zar" panose="00000400000000000000" pitchFamily="2" charset="-78"/>
              </a:rPr>
              <a:t>دانشگاه پیام نور - واحد غرب تهران </a:t>
            </a:r>
            <a:endParaRPr lang="en-US" sz="2000" b="1" dirty="0">
              <a:solidFill>
                <a:srgbClr val="FF0000"/>
              </a:solidFill>
              <a:latin typeface="Zar-s" pitchFamily="2" charset="0"/>
              <a:cs typeface="B Zar" panose="00000400000000000000" pitchFamily="2" charset="-78"/>
            </a:endParaRPr>
          </a:p>
        </p:txBody>
      </p:sp>
      <p:sp>
        <p:nvSpPr>
          <p:cNvPr id="7" name="Subtitle 2"/>
          <p:cNvSpPr txBox="1">
            <a:spLocks/>
          </p:cNvSpPr>
          <p:nvPr/>
        </p:nvSpPr>
        <p:spPr>
          <a:xfrm>
            <a:off x="7207171" y="855922"/>
            <a:ext cx="2815107" cy="666476"/>
          </a:xfrm>
          <a:prstGeom prst="rect">
            <a:avLst/>
          </a:prstGeom>
        </p:spPr>
        <p:txBody>
          <a:bodyPr vert="horz" lIns="91440" tIns="45720" rIns="91440" bIns="45720" rtlCol="0" anchor="t">
            <a:normAutofit fontScale="85000" lnSpcReduction="10000"/>
          </a:bodyPr>
          <a:lstStyle>
            <a:lvl1pPr marL="0" indent="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2000" b="0" i="0" kern="1200" cap="all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marL="4572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800" b="0" i="0" kern="1200">
                <a:solidFill>
                  <a:schemeClr val="tx1">
                    <a:tint val="75000"/>
                  </a:schemeClr>
                </a:solidFill>
                <a:latin typeface="+mj-lt"/>
                <a:ea typeface="+mj-ea"/>
                <a:cs typeface="+mj-cs"/>
              </a:defRPr>
            </a:lvl2pPr>
            <a:lvl3pPr marL="9144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600" b="0" i="0" kern="1200">
                <a:solidFill>
                  <a:schemeClr val="tx1">
                    <a:tint val="75000"/>
                  </a:schemeClr>
                </a:solidFill>
                <a:latin typeface="+mj-lt"/>
                <a:ea typeface="+mj-ea"/>
                <a:cs typeface="+mj-cs"/>
              </a:defRPr>
            </a:lvl3pPr>
            <a:lvl4pPr marL="13716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400" b="0" i="0" kern="1200">
                <a:solidFill>
                  <a:schemeClr val="tx1">
                    <a:tint val="75000"/>
                  </a:schemeClr>
                </a:solidFill>
                <a:latin typeface="+mj-lt"/>
                <a:ea typeface="+mj-ea"/>
                <a:cs typeface="+mj-cs"/>
              </a:defRPr>
            </a:lvl4pPr>
            <a:lvl5pPr marL="18288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400" b="0" i="0" kern="1200">
                <a:solidFill>
                  <a:schemeClr val="tx1">
                    <a:tint val="75000"/>
                  </a:schemeClr>
                </a:solidFill>
                <a:latin typeface="+mj-lt"/>
                <a:ea typeface="+mj-ea"/>
                <a:cs typeface="+mj-cs"/>
              </a:defRPr>
            </a:lvl5pPr>
            <a:lvl6pPr marL="22860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400" b="0" i="0" kern="1200">
                <a:solidFill>
                  <a:schemeClr val="tx1">
                    <a:tint val="75000"/>
                  </a:schemeClr>
                </a:solidFill>
                <a:latin typeface="+mj-lt"/>
                <a:ea typeface="+mj-ea"/>
                <a:cs typeface="+mj-cs"/>
              </a:defRPr>
            </a:lvl6pPr>
            <a:lvl7pPr marL="27432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400" b="0" i="0" kern="1200">
                <a:solidFill>
                  <a:schemeClr val="tx1">
                    <a:tint val="75000"/>
                  </a:schemeClr>
                </a:solidFill>
                <a:latin typeface="+mj-lt"/>
                <a:ea typeface="+mj-ea"/>
                <a:cs typeface="+mj-cs"/>
              </a:defRPr>
            </a:lvl7pPr>
            <a:lvl8pPr marL="32004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400" b="0" i="0" kern="1200">
                <a:solidFill>
                  <a:schemeClr val="tx1">
                    <a:tint val="75000"/>
                  </a:schemeClr>
                </a:solidFill>
                <a:latin typeface="+mj-lt"/>
                <a:ea typeface="+mj-ea"/>
                <a:cs typeface="+mj-cs"/>
              </a:defRPr>
            </a:lvl8pPr>
            <a:lvl9pPr marL="36576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400" b="0" i="0" kern="1200">
                <a:solidFill>
                  <a:schemeClr val="tx1">
                    <a:tint val="75000"/>
                  </a:schemeClr>
                </a:solidFill>
                <a:latin typeface="+mj-lt"/>
                <a:ea typeface="+mj-ea"/>
                <a:cs typeface="+mj-cs"/>
              </a:defRPr>
            </a:lvl9pPr>
          </a:lstStyle>
          <a:p>
            <a:pPr algn="ctr" rtl="1">
              <a:lnSpc>
                <a:spcPct val="150000"/>
              </a:lnSpc>
              <a:spcBef>
                <a:spcPct val="0"/>
              </a:spcBef>
            </a:pPr>
            <a:r>
              <a:rPr lang="fa-IR" b="1" dirty="0" smtClean="0">
                <a:solidFill>
                  <a:srgbClr val="FF0000"/>
                </a:solidFill>
                <a:latin typeface="Zar-s" pitchFamily="2" charset="0"/>
                <a:cs typeface="B Zar" panose="00000400000000000000" pitchFamily="2" charset="-78"/>
              </a:rPr>
              <a:t>نظریه سازمان - تناقض</a:t>
            </a:r>
            <a:endParaRPr lang="en-US" b="1" dirty="0">
              <a:solidFill>
                <a:srgbClr val="FF0000"/>
              </a:solidFill>
              <a:latin typeface="Zar-s" pitchFamily="2" charset="0"/>
              <a:cs typeface="B Zar" panose="00000400000000000000" pitchFamily="2" charset="-78"/>
            </a:endParaRPr>
          </a:p>
        </p:txBody>
      </p:sp>
      <p:sp>
        <p:nvSpPr>
          <p:cNvPr id="9" name="Subtitle 2"/>
          <p:cNvSpPr txBox="1">
            <a:spLocks/>
          </p:cNvSpPr>
          <p:nvPr/>
        </p:nvSpPr>
        <p:spPr>
          <a:xfrm>
            <a:off x="2266682" y="1548000"/>
            <a:ext cx="9144000" cy="698578"/>
          </a:xfrm>
          <a:prstGeom prst="rect">
            <a:avLst/>
          </a:prstGeom>
        </p:spPr>
        <p:txBody>
          <a:bodyPr vert="horz" lIns="91440" tIns="45720" rIns="91440" bIns="45720" rtlCol="0" anchor="t">
            <a:normAutofit fontScale="92500" lnSpcReduction="20000"/>
          </a:bodyPr>
          <a:lstStyle>
            <a:lvl1pPr marL="0" indent="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21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50000"/>
              </a:lnSpc>
              <a:spcBef>
                <a:spcPct val="0"/>
              </a:spcBef>
            </a:pPr>
            <a:r>
              <a:rPr lang="fa-IR" sz="3200" b="1" dirty="0" smtClean="0">
                <a:solidFill>
                  <a:schemeClr val="tx1"/>
                </a:solidFill>
                <a:latin typeface="Zar-s" pitchFamily="2" charset="0"/>
                <a:ea typeface="+mj-ea"/>
                <a:cs typeface="B Zar" panose="00000400000000000000" pitchFamily="2" charset="-78"/>
              </a:rPr>
              <a:t>مطالعه تعارض اگرچه به مباحث :</a:t>
            </a:r>
          </a:p>
        </p:txBody>
      </p:sp>
      <p:sp>
        <p:nvSpPr>
          <p:cNvPr id="10" name="Subtitle 2"/>
          <p:cNvSpPr txBox="1">
            <a:spLocks/>
          </p:cNvSpPr>
          <p:nvPr/>
        </p:nvSpPr>
        <p:spPr>
          <a:xfrm>
            <a:off x="1218663" y="4467763"/>
            <a:ext cx="10393251" cy="721653"/>
          </a:xfrm>
          <a:prstGeom prst="rect">
            <a:avLst/>
          </a:prstGeom>
        </p:spPr>
        <p:txBody>
          <a:bodyPr vert="horz" lIns="91440" tIns="45720" rIns="91440" bIns="45720" rtlCol="0" anchor="t">
            <a:normAutofit fontScale="40000" lnSpcReduction="20000"/>
          </a:bodyPr>
          <a:lstStyle>
            <a:lvl1pPr marL="0" indent="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21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 rtl="1">
              <a:lnSpc>
                <a:spcPct val="150000"/>
              </a:lnSpc>
              <a:spcBef>
                <a:spcPct val="0"/>
              </a:spcBef>
            </a:pPr>
            <a:r>
              <a:rPr lang="fa-IR" sz="4400" b="1" dirty="0" smtClean="0">
                <a:solidFill>
                  <a:schemeClr val="tx1"/>
                </a:solidFill>
                <a:latin typeface="Zar-s" pitchFamily="2" charset="0"/>
                <a:ea typeface="+mj-ea"/>
                <a:cs typeface="B Zar" panose="00000400000000000000" pitchFamily="2" charset="-78"/>
              </a:rPr>
              <a:t>در نظریه سازمان مرتبط می شود ، ولی نظریه ها و سنت های خاص خود را دارد .</a:t>
            </a:r>
            <a:endParaRPr lang="en-US" sz="4400" b="1" dirty="0">
              <a:solidFill>
                <a:schemeClr val="tx1"/>
              </a:solidFill>
              <a:latin typeface="Zar-s" pitchFamily="2" charset="0"/>
              <a:ea typeface="+mj-ea"/>
              <a:cs typeface="B Zar" panose="00000400000000000000" pitchFamily="2" charset="-78"/>
            </a:endParaRPr>
          </a:p>
        </p:txBody>
      </p:sp>
      <p:sp>
        <p:nvSpPr>
          <p:cNvPr id="11" name="Subtitle 2"/>
          <p:cNvSpPr txBox="1">
            <a:spLocks/>
          </p:cNvSpPr>
          <p:nvPr/>
        </p:nvSpPr>
        <p:spPr>
          <a:xfrm>
            <a:off x="2266682" y="2976255"/>
            <a:ext cx="9144000" cy="883982"/>
          </a:xfrm>
          <a:prstGeom prst="rect">
            <a:avLst/>
          </a:prstGeom>
        </p:spPr>
        <p:txBody>
          <a:bodyPr vert="horz" lIns="91440" tIns="45720" rIns="91440" bIns="45720" rtlCol="0" anchor="t">
            <a:normAutofit fontScale="25000" lnSpcReduction="20000"/>
          </a:bodyPr>
          <a:lstStyle>
            <a:lvl1pPr marL="0" indent="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21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marL="571500" indent="-571500" algn="ctr" rtl="1">
              <a:lnSpc>
                <a:spcPct val="150000"/>
              </a:lnSpc>
              <a:spcBef>
                <a:spcPct val="0"/>
              </a:spcBef>
              <a:buFont typeface="Wingdings" panose="05000000000000000000" pitchFamily="2" charset="2"/>
              <a:buChar char="ü"/>
            </a:pPr>
            <a:r>
              <a:rPr lang="fa-IR" sz="12800" b="1" dirty="0" smtClean="0">
                <a:solidFill>
                  <a:schemeClr val="tx1"/>
                </a:solidFill>
                <a:latin typeface="Zar-s" pitchFamily="2" charset="0"/>
                <a:ea typeface="+mj-ea"/>
                <a:cs typeface="B Zar" panose="00000400000000000000" pitchFamily="2" charset="-78"/>
              </a:rPr>
              <a:t>قدرت</a:t>
            </a:r>
            <a:endParaRPr lang="fa-IR" sz="12800" b="1" dirty="0" smtClean="0">
              <a:solidFill>
                <a:schemeClr val="bg1"/>
              </a:solidFill>
              <a:latin typeface="Zar-s" pitchFamily="2" charset="0"/>
              <a:ea typeface="+mj-ea"/>
              <a:cs typeface="B Zar" panose="00000400000000000000" pitchFamily="2" charset="-78"/>
            </a:endParaRPr>
          </a:p>
          <a:p>
            <a:pPr marL="571500" lvl="0" indent="-571500" algn="ctr" defTabSz="914400" rtl="1">
              <a:lnSpc>
                <a:spcPct val="15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ü"/>
            </a:pPr>
            <a:r>
              <a:rPr lang="fa-IR" sz="12800" b="1" dirty="0" smtClean="0">
                <a:solidFill>
                  <a:prstClr val="white"/>
                </a:solidFill>
                <a:latin typeface="Zar-s" pitchFamily="2" charset="0"/>
                <a:ea typeface="+mj-ea"/>
                <a:cs typeface="B Zar" panose="00000400000000000000" pitchFamily="2" charset="-78"/>
              </a:rPr>
              <a:t>سیاست</a:t>
            </a:r>
            <a:endParaRPr lang="fa-IR" sz="12800" b="1" dirty="0">
              <a:solidFill>
                <a:prstClr val="black"/>
              </a:solidFill>
              <a:latin typeface="Zar-s" pitchFamily="2" charset="0"/>
              <a:ea typeface="+mj-ea"/>
              <a:cs typeface="B Zar" panose="00000400000000000000" pitchFamily="2" charset="-78"/>
            </a:endParaRPr>
          </a:p>
          <a:p>
            <a:pPr algn="ctr" rtl="1">
              <a:lnSpc>
                <a:spcPct val="150000"/>
              </a:lnSpc>
              <a:spcBef>
                <a:spcPct val="0"/>
              </a:spcBef>
            </a:pPr>
            <a:endParaRPr lang="en-US" sz="4400" b="1" dirty="0">
              <a:latin typeface="Zar-s" pitchFamily="2" charset="0"/>
              <a:ea typeface="+mj-ea"/>
              <a:cs typeface="B Zar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587330520"/>
      </p:ext>
    </p:ext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500"/>
                            </p:stCondLst>
                            <p:childTnLst>
                              <p:par>
                                <p:cTn id="14" presetID="6" presetClass="entr" presetSubtype="16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6" dur="5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3500"/>
                            </p:stCondLst>
                            <p:childTnLst>
                              <p:par>
                                <p:cTn id="18" presetID="6" presetClass="entr" presetSubtype="16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0" dur="500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4500"/>
                            </p:stCondLst>
                            <p:childTnLst>
                              <p:par>
                                <p:cTn id="22" presetID="42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9" grpId="0"/>
      <p:bldP spid="10" grpId="0"/>
      <p:bldP spid="11" grpId="0" build="allAtOnce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456341" y="6238428"/>
            <a:ext cx="1111348" cy="557439"/>
          </a:xfrm>
        </p:spPr>
        <p:txBody>
          <a:bodyPr>
            <a:noAutofit/>
          </a:bodyPr>
          <a:lstStyle/>
          <a:p>
            <a:pPr algn="ctr" rtl="1">
              <a:lnSpc>
                <a:spcPct val="150000"/>
              </a:lnSpc>
            </a:pPr>
            <a:r>
              <a:rPr lang="fa-IR" sz="2000" b="1" dirty="0" smtClean="0">
                <a:solidFill>
                  <a:schemeClr val="tx1"/>
                </a:solidFill>
                <a:latin typeface="Zar-s" pitchFamily="2" charset="0"/>
                <a:cs typeface="B Zar" panose="00000400000000000000" pitchFamily="2" charset="-78"/>
              </a:rPr>
              <a:t>پاییز1394</a:t>
            </a:r>
            <a:endParaRPr lang="en-US" sz="2000" b="1" dirty="0">
              <a:solidFill>
                <a:schemeClr val="tx1"/>
              </a:solidFill>
              <a:latin typeface="Zar-s" pitchFamily="2" charset="0"/>
              <a:cs typeface="B Zar" panose="00000400000000000000" pitchFamily="2" charset="-78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77285" y="3069483"/>
            <a:ext cx="9413383" cy="729678"/>
          </a:xfrm>
        </p:spPr>
        <p:txBody>
          <a:bodyPr>
            <a:normAutofit fontScale="70000" lnSpcReduction="20000"/>
          </a:bodyPr>
          <a:lstStyle/>
          <a:p>
            <a:pPr marL="571500" indent="-571500" algn="ctr" rtl="1">
              <a:lnSpc>
                <a:spcPct val="150000"/>
              </a:lnSpc>
              <a:spcBef>
                <a:spcPct val="0"/>
              </a:spcBef>
              <a:buFont typeface="Wingdings" panose="05000000000000000000" pitchFamily="2" charset="2"/>
              <a:buChar char="ü"/>
            </a:pPr>
            <a:r>
              <a:rPr lang="fa-IR" sz="4400" b="1" dirty="0" smtClean="0">
                <a:solidFill>
                  <a:schemeClr val="tx1"/>
                </a:solidFill>
                <a:latin typeface="Zar-s" pitchFamily="2" charset="0"/>
                <a:ea typeface="+mj-ea"/>
                <a:cs typeface="B Zar" panose="00000400000000000000" pitchFamily="2" charset="-78"/>
              </a:rPr>
              <a:t>همکاری</a:t>
            </a:r>
            <a:endParaRPr lang="en-US" sz="4400" b="1" dirty="0">
              <a:solidFill>
                <a:schemeClr val="tx1"/>
              </a:solidFill>
              <a:latin typeface="Zar-s" pitchFamily="2" charset="0"/>
              <a:ea typeface="+mj-ea"/>
              <a:cs typeface="B Zar" panose="00000400000000000000" pitchFamily="2" charset="-78"/>
            </a:endParaRPr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6838682" y="310721"/>
            <a:ext cx="4007476" cy="528375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 rtl="1">
              <a:lnSpc>
                <a:spcPct val="150000"/>
              </a:lnSpc>
            </a:pPr>
            <a:r>
              <a:rPr lang="fa-IR" sz="2000" b="1" dirty="0" smtClean="0">
                <a:solidFill>
                  <a:srgbClr val="FF0000"/>
                </a:solidFill>
                <a:latin typeface="Zar-s" pitchFamily="2" charset="0"/>
                <a:cs typeface="B Zar" panose="00000400000000000000" pitchFamily="2" charset="-78"/>
              </a:rPr>
              <a:t>دانشگاه پیام نور - واحد غرب تهران </a:t>
            </a:r>
            <a:endParaRPr lang="en-US" sz="2000" b="1" dirty="0">
              <a:solidFill>
                <a:srgbClr val="FF0000"/>
              </a:solidFill>
              <a:latin typeface="Zar-s" pitchFamily="2" charset="0"/>
              <a:cs typeface="B Zar" panose="00000400000000000000" pitchFamily="2" charset="-78"/>
            </a:endParaRPr>
          </a:p>
        </p:txBody>
      </p:sp>
      <p:sp>
        <p:nvSpPr>
          <p:cNvPr id="7" name="Subtitle 2"/>
          <p:cNvSpPr txBox="1">
            <a:spLocks/>
          </p:cNvSpPr>
          <p:nvPr/>
        </p:nvSpPr>
        <p:spPr>
          <a:xfrm>
            <a:off x="7207171" y="855922"/>
            <a:ext cx="2815107" cy="666476"/>
          </a:xfrm>
          <a:prstGeom prst="rect">
            <a:avLst/>
          </a:prstGeom>
        </p:spPr>
        <p:txBody>
          <a:bodyPr vert="horz" lIns="91440" tIns="45720" rIns="91440" bIns="45720" rtlCol="0" anchor="t">
            <a:normAutofit fontScale="85000" lnSpcReduction="10000"/>
          </a:bodyPr>
          <a:lstStyle>
            <a:lvl1pPr marL="0" indent="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2000" b="0" i="0" kern="1200" cap="all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marL="4572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800" b="0" i="0" kern="1200">
                <a:solidFill>
                  <a:schemeClr val="tx1">
                    <a:tint val="75000"/>
                  </a:schemeClr>
                </a:solidFill>
                <a:latin typeface="+mj-lt"/>
                <a:ea typeface="+mj-ea"/>
                <a:cs typeface="+mj-cs"/>
              </a:defRPr>
            </a:lvl2pPr>
            <a:lvl3pPr marL="9144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600" b="0" i="0" kern="1200">
                <a:solidFill>
                  <a:schemeClr val="tx1">
                    <a:tint val="75000"/>
                  </a:schemeClr>
                </a:solidFill>
                <a:latin typeface="+mj-lt"/>
                <a:ea typeface="+mj-ea"/>
                <a:cs typeface="+mj-cs"/>
              </a:defRPr>
            </a:lvl3pPr>
            <a:lvl4pPr marL="13716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400" b="0" i="0" kern="1200">
                <a:solidFill>
                  <a:schemeClr val="tx1">
                    <a:tint val="75000"/>
                  </a:schemeClr>
                </a:solidFill>
                <a:latin typeface="+mj-lt"/>
                <a:ea typeface="+mj-ea"/>
                <a:cs typeface="+mj-cs"/>
              </a:defRPr>
            </a:lvl4pPr>
            <a:lvl5pPr marL="18288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400" b="0" i="0" kern="1200">
                <a:solidFill>
                  <a:schemeClr val="tx1">
                    <a:tint val="75000"/>
                  </a:schemeClr>
                </a:solidFill>
                <a:latin typeface="+mj-lt"/>
                <a:ea typeface="+mj-ea"/>
                <a:cs typeface="+mj-cs"/>
              </a:defRPr>
            </a:lvl5pPr>
            <a:lvl6pPr marL="22860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400" b="0" i="0" kern="1200">
                <a:solidFill>
                  <a:schemeClr val="tx1">
                    <a:tint val="75000"/>
                  </a:schemeClr>
                </a:solidFill>
                <a:latin typeface="+mj-lt"/>
                <a:ea typeface="+mj-ea"/>
                <a:cs typeface="+mj-cs"/>
              </a:defRPr>
            </a:lvl6pPr>
            <a:lvl7pPr marL="27432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400" b="0" i="0" kern="1200">
                <a:solidFill>
                  <a:schemeClr val="tx1">
                    <a:tint val="75000"/>
                  </a:schemeClr>
                </a:solidFill>
                <a:latin typeface="+mj-lt"/>
                <a:ea typeface="+mj-ea"/>
                <a:cs typeface="+mj-cs"/>
              </a:defRPr>
            </a:lvl7pPr>
            <a:lvl8pPr marL="32004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400" b="0" i="0" kern="1200">
                <a:solidFill>
                  <a:schemeClr val="tx1">
                    <a:tint val="75000"/>
                  </a:schemeClr>
                </a:solidFill>
                <a:latin typeface="+mj-lt"/>
                <a:ea typeface="+mj-ea"/>
                <a:cs typeface="+mj-cs"/>
              </a:defRPr>
            </a:lvl8pPr>
            <a:lvl9pPr marL="36576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400" b="0" i="0" kern="1200">
                <a:solidFill>
                  <a:schemeClr val="tx1">
                    <a:tint val="75000"/>
                  </a:schemeClr>
                </a:solidFill>
                <a:latin typeface="+mj-lt"/>
                <a:ea typeface="+mj-ea"/>
                <a:cs typeface="+mj-cs"/>
              </a:defRPr>
            </a:lvl9pPr>
          </a:lstStyle>
          <a:p>
            <a:pPr algn="ctr" rtl="1">
              <a:lnSpc>
                <a:spcPct val="150000"/>
              </a:lnSpc>
              <a:spcBef>
                <a:spcPct val="0"/>
              </a:spcBef>
            </a:pPr>
            <a:r>
              <a:rPr lang="fa-IR" b="1" dirty="0" smtClean="0">
                <a:solidFill>
                  <a:srgbClr val="FF0000"/>
                </a:solidFill>
                <a:latin typeface="Zar-s" pitchFamily="2" charset="0"/>
                <a:cs typeface="B Zar" panose="00000400000000000000" pitchFamily="2" charset="-78"/>
              </a:rPr>
              <a:t>نظریه سازمان - تناقض</a:t>
            </a:r>
            <a:endParaRPr lang="en-US" b="1" dirty="0">
              <a:solidFill>
                <a:srgbClr val="FF0000"/>
              </a:solidFill>
              <a:latin typeface="Zar-s" pitchFamily="2" charset="0"/>
              <a:cs typeface="B Zar" panose="00000400000000000000" pitchFamily="2" charset="-78"/>
            </a:endParaRPr>
          </a:p>
        </p:txBody>
      </p:sp>
      <p:sp>
        <p:nvSpPr>
          <p:cNvPr id="9" name="Subtitle 2"/>
          <p:cNvSpPr txBox="1">
            <a:spLocks/>
          </p:cNvSpPr>
          <p:nvPr/>
        </p:nvSpPr>
        <p:spPr>
          <a:xfrm>
            <a:off x="2266682" y="1577954"/>
            <a:ext cx="9144000" cy="698578"/>
          </a:xfrm>
          <a:prstGeom prst="rect">
            <a:avLst/>
          </a:prstGeom>
        </p:spPr>
        <p:txBody>
          <a:bodyPr vert="horz" lIns="91440" tIns="45720" rIns="91440" bIns="45720" rtlCol="0" anchor="t">
            <a:normAutofit fontScale="92500" lnSpcReduction="20000"/>
          </a:bodyPr>
          <a:lstStyle>
            <a:lvl1pPr marL="0" indent="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21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50000"/>
              </a:lnSpc>
              <a:spcBef>
                <a:spcPct val="0"/>
              </a:spcBef>
            </a:pPr>
            <a:r>
              <a:rPr lang="fa-IR" sz="3200" b="1" dirty="0" err="1" smtClean="0">
                <a:solidFill>
                  <a:schemeClr val="tx1"/>
                </a:solidFill>
                <a:latin typeface="Zar-s" pitchFamily="2" charset="0"/>
                <a:ea typeface="+mj-ea"/>
                <a:cs typeface="B Zar" panose="00000400000000000000" pitchFamily="2" charset="-78"/>
              </a:rPr>
              <a:t>بارل</a:t>
            </a:r>
            <a:r>
              <a:rPr lang="fa-IR" sz="3200" b="1" dirty="0" smtClean="0">
                <a:solidFill>
                  <a:schemeClr val="tx1"/>
                </a:solidFill>
                <a:latin typeface="Zar-s" pitchFamily="2" charset="0"/>
                <a:ea typeface="+mj-ea"/>
                <a:cs typeface="B Zar" panose="00000400000000000000" pitchFamily="2" charset="-78"/>
              </a:rPr>
              <a:t> و </a:t>
            </a:r>
            <a:r>
              <a:rPr lang="fa-IR" sz="3200" b="1" dirty="0" err="1" smtClean="0">
                <a:solidFill>
                  <a:schemeClr val="tx1"/>
                </a:solidFill>
                <a:latin typeface="Zar-s" pitchFamily="2" charset="0"/>
                <a:ea typeface="+mj-ea"/>
                <a:cs typeface="B Zar" panose="00000400000000000000" pitchFamily="2" charset="-78"/>
              </a:rPr>
              <a:t>مورگان</a:t>
            </a:r>
            <a:r>
              <a:rPr lang="fa-IR" sz="3200" b="1" dirty="0" smtClean="0">
                <a:solidFill>
                  <a:schemeClr val="tx1"/>
                </a:solidFill>
                <a:latin typeface="Zar-s" pitchFamily="2" charset="0"/>
                <a:ea typeface="+mj-ea"/>
                <a:cs typeface="B Zar" panose="00000400000000000000" pitchFamily="2" charset="-78"/>
              </a:rPr>
              <a:t> معتقدند :</a:t>
            </a:r>
          </a:p>
        </p:txBody>
      </p:sp>
      <p:sp>
        <p:nvSpPr>
          <p:cNvPr id="10" name="Subtitle 2"/>
          <p:cNvSpPr txBox="1">
            <a:spLocks/>
          </p:cNvSpPr>
          <p:nvPr/>
        </p:nvSpPr>
        <p:spPr>
          <a:xfrm>
            <a:off x="1218663" y="4467763"/>
            <a:ext cx="10393251" cy="721653"/>
          </a:xfrm>
          <a:prstGeom prst="rect">
            <a:avLst/>
          </a:prstGeom>
        </p:spPr>
        <p:txBody>
          <a:bodyPr vert="horz" lIns="91440" tIns="45720" rIns="91440" bIns="45720" rtlCol="0" anchor="t">
            <a:normAutofit fontScale="40000" lnSpcReduction="20000"/>
          </a:bodyPr>
          <a:lstStyle>
            <a:lvl1pPr marL="0" indent="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21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 rtl="1">
              <a:lnSpc>
                <a:spcPct val="150000"/>
              </a:lnSpc>
              <a:spcBef>
                <a:spcPct val="0"/>
              </a:spcBef>
            </a:pPr>
            <a:r>
              <a:rPr lang="fa-IR" sz="4400" b="1" dirty="0" smtClean="0">
                <a:solidFill>
                  <a:schemeClr val="bg1"/>
                </a:solidFill>
                <a:latin typeface="Zar-s" pitchFamily="2" charset="0"/>
                <a:ea typeface="+mj-ea"/>
                <a:cs typeface="B Zar" panose="00000400000000000000" pitchFamily="2" charset="-78"/>
              </a:rPr>
              <a:t>دو پیش فرض متفاوت هستند که نظریه های سازمان براساس آنها شکل گرفته </a:t>
            </a:r>
            <a:r>
              <a:rPr lang="fa-IR" sz="4400" b="1" dirty="0" err="1" smtClean="0">
                <a:solidFill>
                  <a:schemeClr val="bg1"/>
                </a:solidFill>
                <a:latin typeface="Zar-s" pitchFamily="2" charset="0"/>
                <a:ea typeface="+mj-ea"/>
                <a:cs typeface="B Zar" panose="00000400000000000000" pitchFamily="2" charset="-78"/>
              </a:rPr>
              <a:t>اند</a:t>
            </a:r>
            <a:r>
              <a:rPr lang="fa-IR" sz="4400" b="1" dirty="0" smtClean="0">
                <a:solidFill>
                  <a:schemeClr val="bg1"/>
                </a:solidFill>
                <a:latin typeface="Zar-s" pitchFamily="2" charset="0"/>
                <a:ea typeface="+mj-ea"/>
                <a:cs typeface="B Zar" panose="00000400000000000000" pitchFamily="2" charset="-78"/>
              </a:rPr>
              <a:t> .</a:t>
            </a:r>
            <a:endParaRPr lang="en-US" sz="4400" b="1" dirty="0">
              <a:solidFill>
                <a:schemeClr val="bg1"/>
              </a:solidFill>
              <a:latin typeface="Zar-s" pitchFamily="2" charset="0"/>
              <a:ea typeface="+mj-ea"/>
              <a:cs typeface="B Zar" panose="00000400000000000000" pitchFamily="2" charset="-78"/>
            </a:endParaRPr>
          </a:p>
        </p:txBody>
      </p:sp>
      <p:sp>
        <p:nvSpPr>
          <p:cNvPr id="11" name="Subtitle 2"/>
          <p:cNvSpPr txBox="1">
            <a:spLocks/>
          </p:cNvSpPr>
          <p:nvPr/>
        </p:nvSpPr>
        <p:spPr>
          <a:xfrm>
            <a:off x="1218663" y="2976255"/>
            <a:ext cx="10192019" cy="883982"/>
          </a:xfrm>
          <a:prstGeom prst="rect">
            <a:avLst/>
          </a:prstGeom>
        </p:spPr>
        <p:txBody>
          <a:bodyPr vert="horz" lIns="91440" tIns="45720" rIns="91440" bIns="45720" rtlCol="0" anchor="t">
            <a:normAutofit fontScale="85000" lnSpcReduction="10000"/>
          </a:bodyPr>
          <a:lstStyle>
            <a:lvl1pPr marL="0" indent="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21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 rtl="1">
              <a:lnSpc>
                <a:spcPct val="150000"/>
              </a:lnSpc>
              <a:spcBef>
                <a:spcPct val="0"/>
              </a:spcBef>
            </a:pPr>
            <a:endParaRPr lang="en-US" sz="4400" b="1" dirty="0">
              <a:latin typeface="Zar-s" pitchFamily="2" charset="0"/>
              <a:ea typeface="+mj-ea"/>
              <a:cs typeface="B Zar" panose="00000400000000000000" pitchFamily="2" charset="-78"/>
            </a:endParaRPr>
          </a:p>
        </p:txBody>
      </p:sp>
      <p:sp>
        <p:nvSpPr>
          <p:cNvPr id="12" name="Subtitle 2"/>
          <p:cNvSpPr txBox="1">
            <a:spLocks/>
          </p:cNvSpPr>
          <p:nvPr/>
        </p:nvSpPr>
        <p:spPr>
          <a:xfrm>
            <a:off x="1944710" y="2445353"/>
            <a:ext cx="9245958" cy="729678"/>
          </a:xfrm>
          <a:prstGeom prst="rect">
            <a:avLst/>
          </a:prstGeom>
        </p:spPr>
        <p:txBody>
          <a:bodyPr vert="horz" lIns="91440" tIns="45720" rIns="91440" bIns="45720" rtlCol="0" anchor="t">
            <a:normAutofit fontScale="70000" lnSpcReduction="20000"/>
          </a:bodyPr>
          <a:lstStyle>
            <a:lvl1pPr marL="0" indent="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21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marL="571500" indent="-571500" algn="ctr" rtl="1">
              <a:lnSpc>
                <a:spcPct val="150000"/>
              </a:lnSpc>
              <a:spcBef>
                <a:spcPct val="0"/>
              </a:spcBef>
              <a:buFont typeface="Wingdings" panose="05000000000000000000" pitchFamily="2" charset="2"/>
              <a:buChar char="ü"/>
            </a:pPr>
            <a:r>
              <a:rPr lang="fa-IR" sz="4400" b="1" dirty="0" smtClean="0">
                <a:solidFill>
                  <a:schemeClr val="tx1"/>
                </a:solidFill>
                <a:latin typeface="Zar-s" pitchFamily="2" charset="0"/>
                <a:ea typeface="+mj-ea"/>
                <a:cs typeface="B Zar" panose="00000400000000000000" pitchFamily="2" charset="-78"/>
              </a:rPr>
              <a:t>تعارض</a:t>
            </a:r>
            <a:endParaRPr lang="en-US" sz="4400" b="1" dirty="0">
              <a:solidFill>
                <a:schemeClr val="tx1"/>
              </a:solidFill>
              <a:latin typeface="Zar-s" pitchFamily="2" charset="0"/>
              <a:ea typeface="+mj-ea"/>
              <a:cs typeface="B Zar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53840032"/>
      </p:ext>
    </p:ext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42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9" grpId="0"/>
      <p:bldP spid="10" grpId="0"/>
      <p:bldP spid="1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9196" y="312507"/>
            <a:ext cx="2147486" cy="557439"/>
          </a:xfrm>
        </p:spPr>
        <p:txBody>
          <a:bodyPr>
            <a:noAutofit/>
          </a:bodyPr>
          <a:lstStyle/>
          <a:p>
            <a:pPr algn="ctr" rtl="1">
              <a:lnSpc>
                <a:spcPct val="150000"/>
              </a:lnSpc>
            </a:pPr>
            <a:r>
              <a:rPr lang="fa-IR" sz="2000" b="1" dirty="0" smtClean="0">
                <a:solidFill>
                  <a:srgbClr val="FF0000"/>
                </a:solidFill>
                <a:latin typeface="Zar-s" pitchFamily="2" charset="0"/>
                <a:cs typeface="B Zar" panose="00000400000000000000" pitchFamily="2" charset="-78"/>
              </a:rPr>
              <a:t>پاییز1394</a:t>
            </a:r>
            <a:endParaRPr lang="en-US" sz="2000" b="1" dirty="0">
              <a:solidFill>
                <a:srgbClr val="FF0000"/>
              </a:solidFill>
              <a:latin typeface="Zar-s" pitchFamily="2" charset="0"/>
              <a:cs typeface="B Zar" panose="00000400000000000000" pitchFamily="2" charset="-78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0" y="3902732"/>
            <a:ext cx="7090117" cy="1216156"/>
          </a:xfrm>
        </p:spPr>
        <p:txBody>
          <a:bodyPr>
            <a:normAutofit fontScale="70000" lnSpcReduction="20000"/>
          </a:bodyPr>
          <a:lstStyle/>
          <a:p>
            <a:pPr algn="ctr" rtl="1">
              <a:lnSpc>
                <a:spcPct val="150000"/>
              </a:lnSpc>
              <a:spcBef>
                <a:spcPct val="0"/>
              </a:spcBef>
            </a:pPr>
            <a:r>
              <a:rPr lang="fa-IR" sz="2800" b="1" dirty="0" smtClean="0">
                <a:solidFill>
                  <a:schemeClr val="tx1"/>
                </a:solidFill>
                <a:latin typeface="Zar-s" pitchFamily="2" charset="0"/>
                <a:ea typeface="+mj-ea"/>
                <a:cs typeface="B Zar" panose="00000400000000000000" pitchFamily="2" charset="-78"/>
              </a:rPr>
              <a:t>پیشنهاد : </a:t>
            </a:r>
            <a:r>
              <a:rPr lang="fa-IR" sz="2400" b="1" dirty="0" smtClean="0">
                <a:solidFill>
                  <a:schemeClr val="tx1"/>
                </a:solidFill>
                <a:latin typeface="Zar-s" pitchFamily="2" charset="0"/>
                <a:ea typeface="+mj-ea"/>
                <a:cs typeface="B Zar" panose="00000400000000000000" pitchFamily="2" charset="-78"/>
              </a:rPr>
              <a:t>واکنش مناسب ایجاد ساز و کار ساختاری برای برخورد با موضوعات بحث </a:t>
            </a:r>
            <a:r>
              <a:rPr lang="fa-IR" sz="2400" b="1" dirty="0" err="1" smtClean="0">
                <a:solidFill>
                  <a:schemeClr val="tx1"/>
                </a:solidFill>
                <a:latin typeface="Zar-s" pitchFamily="2" charset="0"/>
                <a:ea typeface="+mj-ea"/>
                <a:cs typeface="B Zar" panose="00000400000000000000" pitchFamily="2" charset="-78"/>
              </a:rPr>
              <a:t>انگیزی</a:t>
            </a:r>
            <a:r>
              <a:rPr lang="fa-IR" sz="2400" b="1" dirty="0" smtClean="0">
                <a:solidFill>
                  <a:schemeClr val="tx1"/>
                </a:solidFill>
                <a:latin typeface="Zar-s" pitchFamily="2" charset="0"/>
                <a:ea typeface="+mj-ea"/>
                <a:cs typeface="B Zar" panose="00000400000000000000" pitchFamily="2" charset="-78"/>
              </a:rPr>
              <a:t> است که تعارض ایجاد می کند .</a:t>
            </a:r>
            <a:endParaRPr lang="en-US" sz="2400" b="1" dirty="0">
              <a:solidFill>
                <a:schemeClr val="tx1"/>
              </a:solidFill>
              <a:latin typeface="Zar-s" pitchFamily="2" charset="0"/>
              <a:ea typeface="+mj-ea"/>
              <a:cs typeface="B Zar" panose="00000400000000000000" pitchFamily="2" charset="-78"/>
            </a:endParaRPr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6838682" y="310721"/>
            <a:ext cx="4007476" cy="528375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 rtl="1">
              <a:lnSpc>
                <a:spcPct val="150000"/>
              </a:lnSpc>
            </a:pPr>
            <a:r>
              <a:rPr lang="fa-IR" sz="2000" b="1" dirty="0" smtClean="0">
                <a:solidFill>
                  <a:srgbClr val="FF0000"/>
                </a:solidFill>
                <a:latin typeface="Zar-s" pitchFamily="2" charset="0"/>
                <a:cs typeface="B Zar" panose="00000400000000000000" pitchFamily="2" charset="-78"/>
              </a:rPr>
              <a:t>دانشگاه پیام نور - واحد غرب تهران </a:t>
            </a:r>
            <a:endParaRPr lang="en-US" sz="2000" b="1" dirty="0">
              <a:solidFill>
                <a:srgbClr val="FF0000"/>
              </a:solidFill>
              <a:latin typeface="Zar-s" pitchFamily="2" charset="0"/>
              <a:cs typeface="B Zar" panose="00000400000000000000" pitchFamily="2" charset="-78"/>
            </a:endParaRPr>
          </a:p>
        </p:txBody>
      </p:sp>
      <p:sp>
        <p:nvSpPr>
          <p:cNvPr id="7" name="Subtitle 2"/>
          <p:cNvSpPr txBox="1">
            <a:spLocks/>
          </p:cNvSpPr>
          <p:nvPr/>
        </p:nvSpPr>
        <p:spPr>
          <a:xfrm>
            <a:off x="7207171" y="855922"/>
            <a:ext cx="2815107" cy="666476"/>
          </a:xfrm>
          <a:prstGeom prst="rect">
            <a:avLst/>
          </a:prstGeom>
        </p:spPr>
        <p:txBody>
          <a:bodyPr vert="horz" lIns="91440" tIns="45720" rIns="91440" bIns="45720" rtlCol="0" anchor="t">
            <a:normAutofit fontScale="85000" lnSpcReduction="10000"/>
          </a:bodyPr>
          <a:lstStyle>
            <a:lvl1pPr marL="0" indent="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2000" b="0" i="0" kern="1200" cap="all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marL="4572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800" b="0" i="0" kern="1200">
                <a:solidFill>
                  <a:schemeClr val="tx1">
                    <a:tint val="75000"/>
                  </a:schemeClr>
                </a:solidFill>
                <a:latin typeface="+mj-lt"/>
                <a:ea typeface="+mj-ea"/>
                <a:cs typeface="+mj-cs"/>
              </a:defRPr>
            </a:lvl2pPr>
            <a:lvl3pPr marL="9144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600" b="0" i="0" kern="1200">
                <a:solidFill>
                  <a:schemeClr val="tx1">
                    <a:tint val="75000"/>
                  </a:schemeClr>
                </a:solidFill>
                <a:latin typeface="+mj-lt"/>
                <a:ea typeface="+mj-ea"/>
                <a:cs typeface="+mj-cs"/>
              </a:defRPr>
            </a:lvl3pPr>
            <a:lvl4pPr marL="13716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400" b="0" i="0" kern="1200">
                <a:solidFill>
                  <a:schemeClr val="tx1">
                    <a:tint val="75000"/>
                  </a:schemeClr>
                </a:solidFill>
                <a:latin typeface="+mj-lt"/>
                <a:ea typeface="+mj-ea"/>
                <a:cs typeface="+mj-cs"/>
              </a:defRPr>
            </a:lvl4pPr>
            <a:lvl5pPr marL="18288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400" b="0" i="0" kern="1200">
                <a:solidFill>
                  <a:schemeClr val="tx1">
                    <a:tint val="75000"/>
                  </a:schemeClr>
                </a:solidFill>
                <a:latin typeface="+mj-lt"/>
                <a:ea typeface="+mj-ea"/>
                <a:cs typeface="+mj-cs"/>
              </a:defRPr>
            </a:lvl5pPr>
            <a:lvl6pPr marL="22860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400" b="0" i="0" kern="1200">
                <a:solidFill>
                  <a:schemeClr val="tx1">
                    <a:tint val="75000"/>
                  </a:schemeClr>
                </a:solidFill>
                <a:latin typeface="+mj-lt"/>
                <a:ea typeface="+mj-ea"/>
                <a:cs typeface="+mj-cs"/>
              </a:defRPr>
            </a:lvl6pPr>
            <a:lvl7pPr marL="27432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400" b="0" i="0" kern="1200">
                <a:solidFill>
                  <a:schemeClr val="tx1">
                    <a:tint val="75000"/>
                  </a:schemeClr>
                </a:solidFill>
                <a:latin typeface="+mj-lt"/>
                <a:ea typeface="+mj-ea"/>
                <a:cs typeface="+mj-cs"/>
              </a:defRPr>
            </a:lvl7pPr>
            <a:lvl8pPr marL="32004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400" b="0" i="0" kern="1200">
                <a:solidFill>
                  <a:schemeClr val="tx1">
                    <a:tint val="75000"/>
                  </a:schemeClr>
                </a:solidFill>
                <a:latin typeface="+mj-lt"/>
                <a:ea typeface="+mj-ea"/>
                <a:cs typeface="+mj-cs"/>
              </a:defRPr>
            </a:lvl8pPr>
            <a:lvl9pPr marL="36576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400" b="0" i="0" kern="1200">
                <a:solidFill>
                  <a:schemeClr val="tx1">
                    <a:tint val="75000"/>
                  </a:schemeClr>
                </a:solidFill>
                <a:latin typeface="+mj-lt"/>
                <a:ea typeface="+mj-ea"/>
                <a:cs typeface="+mj-cs"/>
              </a:defRPr>
            </a:lvl9pPr>
          </a:lstStyle>
          <a:p>
            <a:pPr algn="ctr" rtl="1">
              <a:lnSpc>
                <a:spcPct val="150000"/>
              </a:lnSpc>
              <a:spcBef>
                <a:spcPct val="0"/>
              </a:spcBef>
            </a:pPr>
            <a:r>
              <a:rPr lang="fa-IR" b="1" dirty="0" smtClean="0">
                <a:solidFill>
                  <a:srgbClr val="FF0000"/>
                </a:solidFill>
                <a:latin typeface="Zar-s" pitchFamily="2" charset="0"/>
                <a:cs typeface="B Zar" panose="00000400000000000000" pitchFamily="2" charset="-78"/>
              </a:rPr>
              <a:t>نظریه سازمان - تناقض</a:t>
            </a:r>
            <a:endParaRPr lang="en-US" b="1" dirty="0">
              <a:solidFill>
                <a:srgbClr val="FF0000"/>
              </a:solidFill>
              <a:latin typeface="Zar-s" pitchFamily="2" charset="0"/>
              <a:cs typeface="B Zar" panose="00000400000000000000" pitchFamily="2" charset="-78"/>
            </a:endParaRPr>
          </a:p>
        </p:txBody>
      </p:sp>
      <p:sp>
        <p:nvSpPr>
          <p:cNvPr id="9" name="Subtitle 2"/>
          <p:cNvSpPr txBox="1">
            <a:spLocks/>
          </p:cNvSpPr>
          <p:nvPr/>
        </p:nvSpPr>
        <p:spPr>
          <a:xfrm>
            <a:off x="2266682" y="1548000"/>
            <a:ext cx="9144000" cy="698578"/>
          </a:xfrm>
          <a:prstGeom prst="rect">
            <a:avLst/>
          </a:prstGeom>
        </p:spPr>
        <p:txBody>
          <a:bodyPr vert="horz" lIns="91440" tIns="45720" rIns="91440" bIns="45720" rtlCol="0" anchor="t">
            <a:normAutofit fontScale="92500" lnSpcReduction="20000"/>
          </a:bodyPr>
          <a:lstStyle>
            <a:lvl1pPr marL="0" indent="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21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50000"/>
              </a:lnSpc>
              <a:spcBef>
                <a:spcPct val="0"/>
              </a:spcBef>
            </a:pPr>
            <a:r>
              <a:rPr lang="fa-IR" sz="3200" b="1" dirty="0" smtClean="0">
                <a:solidFill>
                  <a:srgbClr val="FF0000"/>
                </a:solidFill>
                <a:latin typeface="Zar-s" pitchFamily="2" charset="0"/>
                <a:ea typeface="+mj-ea"/>
                <a:cs typeface="B Zar" panose="00000400000000000000" pitchFamily="2" charset="-78"/>
              </a:rPr>
              <a:t>سیر تطور نگرش به تعارض</a:t>
            </a:r>
          </a:p>
        </p:txBody>
      </p:sp>
      <p:sp>
        <p:nvSpPr>
          <p:cNvPr id="10" name="Subtitle 2"/>
          <p:cNvSpPr txBox="1">
            <a:spLocks/>
          </p:cNvSpPr>
          <p:nvPr/>
        </p:nvSpPr>
        <p:spPr>
          <a:xfrm>
            <a:off x="14067" y="5279364"/>
            <a:ext cx="5852160" cy="987886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marL="0" indent="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21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 rtl="1">
              <a:lnSpc>
                <a:spcPct val="150000"/>
              </a:lnSpc>
              <a:spcBef>
                <a:spcPct val="0"/>
              </a:spcBef>
            </a:pPr>
            <a:r>
              <a:rPr lang="fa-IR" sz="2800" b="1" dirty="0" smtClean="0">
                <a:solidFill>
                  <a:schemeClr val="tx1"/>
                </a:solidFill>
                <a:latin typeface="Zar-s" pitchFamily="2" charset="0"/>
                <a:ea typeface="+mj-ea"/>
                <a:cs typeface="B Zar" panose="00000400000000000000" pitchFamily="2" charset="-78"/>
              </a:rPr>
              <a:t>مشکل : </a:t>
            </a:r>
            <a:r>
              <a:rPr lang="fa-IR" sz="2000" b="1" dirty="0" smtClean="0">
                <a:solidFill>
                  <a:schemeClr val="tx1"/>
                </a:solidFill>
                <a:latin typeface="Zar-s" pitchFamily="2" charset="0"/>
                <a:ea typeface="+mj-ea"/>
                <a:cs typeface="B Zar" panose="00000400000000000000" pitchFamily="2" charset="-78"/>
              </a:rPr>
              <a:t>این راهبرد می تواند منجر به دستکاری بی پایان ساختار سازمانی بدنبال صحنه های جدید بی شمار تعارض شود .</a:t>
            </a:r>
            <a:endParaRPr lang="en-US" sz="2000" b="1" dirty="0">
              <a:solidFill>
                <a:schemeClr val="tx1"/>
              </a:solidFill>
              <a:latin typeface="Zar-s" pitchFamily="2" charset="0"/>
              <a:ea typeface="+mj-ea"/>
              <a:cs typeface="B Zar" panose="00000400000000000000" pitchFamily="2" charset="-78"/>
            </a:endParaRPr>
          </a:p>
        </p:txBody>
      </p:sp>
      <p:sp>
        <p:nvSpPr>
          <p:cNvPr id="11" name="Subtitle 2"/>
          <p:cNvSpPr txBox="1">
            <a:spLocks/>
          </p:cNvSpPr>
          <p:nvPr/>
        </p:nvSpPr>
        <p:spPr>
          <a:xfrm>
            <a:off x="1613410" y="3063956"/>
            <a:ext cx="7229010" cy="883982"/>
          </a:xfrm>
          <a:prstGeom prst="rect">
            <a:avLst/>
          </a:prstGeom>
        </p:spPr>
        <p:txBody>
          <a:bodyPr vert="horz" lIns="91440" tIns="45720" rIns="91440" bIns="45720" rtlCol="0" anchor="t">
            <a:normAutofit fontScale="25000" lnSpcReduction="20000"/>
          </a:bodyPr>
          <a:lstStyle>
            <a:lvl1pPr marL="0" indent="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21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marL="1485900" lvl="2" indent="-571500" rtl="1">
              <a:lnSpc>
                <a:spcPct val="150000"/>
              </a:lnSpc>
              <a:spcBef>
                <a:spcPct val="0"/>
              </a:spcBef>
              <a:buFont typeface="Wingdings" panose="05000000000000000000" pitchFamily="2" charset="2"/>
              <a:buChar char="ü"/>
            </a:pPr>
            <a:r>
              <a:rPr lang="fa-IR" sz="12300" b="1" dirty="0" smtClean="0">
                <a:solidFill>
                  <a:schemeClr val="tx1"/>
                </a:solidFill>
                <a:latin typeface="Zar-s" pitchFamily="2" charset="0"/>
                <a:ea typeface="+mj-ea"/>
                <a:cs typeface="B Zar" panose="00000400000000000000" pitchFamily="2" charset="-78"/>
              </a:rPr>
              <a:t>مخرب و آنتی </a:t>
            </a:r>
            <a:r>
              <a:rPr lang="fa-IR" sz="12300" b="1" dirty="0" err="1" smtClean="0">
                <a:solidFill>
                  <a:schemeClr val="tx1"/>
                </a:solidFill>
                <a:latin typeface="Zar-s" pitchFamily="2" charset="0"/>
                <a:ea typeface="+mj-ea"/>
                <a:cs typeface="B Zar" panose="00000400000000000000" pitchFamily="2" charset="-78"/>
              </a:rPr>
              <a:t>تز</a:t>
            </a:r>
            <a:r>
              <a:rPr lang="fa-IR" sz="12300" b="1" dirty="0" smtClean="0">
                <a:solidFill>
                  <a:schemeClr val="tx1"/>
                </a:solidFill>
                <a:latin typeface="Zar-s" pitchFamily="2" charset="0"/>
                <a:ea typeface="+mj-ea"/>
                <a:cs typeface="B Zar" panose="00000400000000000000" pitchFamily="2" charset="-78"/>
              </a:rPr>
              <a:t> همکاری </a:t>
            </a:r>
            <a:r>
              <a:rPr lang="fa-IR" sz="7500" b="1" dirty="0" smtClean="0">
                <a:solidFill>
                  <a:schemeClr val="tx1"/>
                </a:solidFill>
                <a:latin typeface="Zar-s" pitchFamily="2" charset="0"/>
                <a:ea typeface="+mj-ea"/>
                <a:cs typeface="B Zar" panose="00000400000000000000" pitchFamily="2" charset="-78"/>
              </a:rPr>
              <a:t>( مثال رستوران )</a:t>
            </a:r>
            <a:endParaRPr lang="fa-IR" sz="7500" b="1" dirty="0" smtClean="0">
              <a:solidFill>
                <a:schemeClr val="bg1"/>
              </a:solidFill>
              <a:latin typeface="Zar-s" pitchFamily="2" charset="0"/>
              <a:ea typeface="+mj-ea"/>
              <a:cs typeface="B Zar" panose="00000400000000000000" pitchFamily="2" charset="-78"/>
            </a:endParaRPr>
          </a:p>
          <a:p>
            <a:pPr algn="ctr" rtl="1">
              <a:lnSpc>
                <a:spcPct val="150000"/>
              </a:lnSpc>
              <a:spcBef>
                <a:spcPct val="0"/>
              </a:spcBef>
            </a:pPr>
            <a:endParaRPr lang="en-US" sz="4400" b="1" dirty="0">
              <a:latin typeface="Zar-s" pitchFamily="2" charset="0"/>
              <a:ea typeface="+mj-ea"/>
              <a:cs typeface="B Zar" panose="00000400000000000000" pitchFamily="2" charset="-78"/>
            </a:endParaRPr>
          </a:p>
        </p:txBody>
      </p:sp>
      <p:sp>
        <p:nvSpPr>
          <p:cNvPr id="12" name="Subtitle 2"/>
          <p:cNvSpPr txBox="1">
            <a:spLocks/>
          </p:cNvSpPr>
          <p:nvPr/>
        </p:nvSpPr>
        <p:spPr>
          <a:xfrm>
            <a:off x="1897782" y="2344977"/>
            <a:ext cx="8077568" cy="729678"/>
          </a:xfrm>
          <a:prstGeom prst="rect">
            <a:avLst/>
          </a:prstGeom>
        </p:spPr>
        <p:txBody>
          <a:bodyPr vert="horz" lIns="91440" tIns="45720" rIns="91440" bIns="45720" rtlCol="0" anchor="t">
            <a:normAutofit fontScale="62500" lnSpcReduction="20000"/>
          </a:bodyPr>
          <a:lstStyle>
            <a:lvl1pPr marL="0" indent="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21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 rtl="1">
              <a:lnSpc>
                <a:spcPct val="150000"/>
              </a:lnSpc>
              <a:spcBef>
                <a:spcPct val="0"/>
              </a:spcBef>
            </a:pPr>
            <a:r>
              <a:rPr lang="fa-IR" sz="4400" b="1" dirty="0" smtClean="0">
                <a:solidFill>
                  <a:schemeClr val="tx1"/>
                </a:solidFill>
                <a:latin typeface="Zar-s" pitchFamily="2" charset="0"/>
                <a:ea typeface="+mj-ea"/>
                <a:cs typeface="B Zar" panose="00000400000000000000" pitchFamily="2" charset="-78"/>
              </a:rPr>
              <a:t>تعارض به عنوان پدیده ای غیر سازنده :</a:t>
            </a:r>
            <a:endParaRPr lang="en-US" sz="4400" b="1" dirty="0">
              <a:solidFill>
                <a:schemeClr val="tx1"/>
              </a:solidFill>
              <a:latin typeface="Zar-s" pitchFamily="2" charset="0"/>
              <a:ea typeface="+mj-ea"/>
              <a:cs typeface="B Zar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718560496"/>
      </p:ext>
    </p:ext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"/>
                            </p:stCondLst>
                            <p:childTnLst>
                              <p:par>
                                <p:cTn id="11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10"/>
                            </p:stCondLst>
                            <p:childTnLst>
                              <p:par>
                                <p:cTn id="14" presetID="6" presetClass="entr" presetSubtype="16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6" dur="5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010"/>
                            </p:stCondLst>
                            <p:childTnLst>
                              <p:par>
                                <p:cTn id="18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0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4010"/>
                            </p:stCondLst>
                            <p:childTnLst>
                              <p:par>
                                <p:cTn id="22" presetID="42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9" grpId="0"/>
      <p:bldP spid="10" grpId="0"/>
      <p:bldP spid="11" grpId="0" uiExpand="1" build="allAtOnce"/>
      <p:bldP spid="1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9196" y="312507"/>
            <a:ext cx="2147486" cy="557439"/>
          </a:xfrm>
        </p:spPr>
        <p:txBody>
          <a:bodyPr>
            <a:noAutofit/>
          </a:bodyPr>
          <a:lstStyle/>
          <a:p>
            <a:pPr algn="ctr" rtl="1">
              <a:lnSpc>
                <a:spcPct val="150000"/>
              </a:lnSpc>
            </a:pPr>
            <a:r>
              <a:rPr lang="fa-IR" sz="2000" b="1" dirty="0" smtClean="0">
                <a:solidFill>
                  <a:srgbClr val="FF0000"/>
                </a:solidFill>
                <a:latin typeface="Zar-s" pitchFamily="2" charset="0"/>
                <a:cs typeface="B Zar" panose="00000400000000000000" pitchFamily="2" charset="-78"/>
              </a:rPr>
              <a:t>پاییز1394</a:t>
            </a:r>
            <a:endParaRPr lang="en-US" sz="2000" b="1" dirty="0">
              <a:solidFill>
                <a:srgbClr val="FF0000"/>
              </a:solidFill>
              <a:latin typeface="Zar-s" pitchFamily="2" charset="0"/>
              <a:cs typeface="B Zar" panose="00000400000000000000" pitchFamily="2" charset="-78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-112541" y="4792887"/>
            <a:ext cx="6838682" cy="1216156"/>
          </a:xfrm>
        </p:spPr>
        <p:txBody>
          <a:bodyPr>
            <a:normAutofit fontScale="70000" lnSpcReduction="20000"/>
          </a:bodyPr>
          <a:lstStyle/>
          <a:p>
            <a:pPr algn="ctr" rtl="1">
              <a:lnSpc>
                <a:spcPct val="150000"/>
              </a:lnSpc>
              <a:spcBef>
                <a:spcPct val="0"/>
              </a:spcBef>
            </a:pPr>
            <a:r>
              <a:rPr lang="fa-IR" sz="3900" b="1" dirty="0" smtClean="0">
                <a:solidFill>
                  <a:schemeClr val="tx1"/>
                </a:solidFill>
                <a:latin typeface="Zar-s" pitchFamily="2" charset="0"/>
                <a:ea typeface="+mj-ea"/>
                <a:cs typeface="B Zar" panose="00000400000000000000" pitchFamily="2" charset="-78"/>
              </a:rPr>
              <a:t>پیشنهاد : </a:t>
            </a:r>
            <a:r>
              <a:rPr lang="fa-IR" sz="3300" b="1" dirty="0" smtClean="0">
                <a:solidFill>
                  <a:schemeClr val="tx1"/>
                </a:solidFill>
                <a:latin typeface="Zar-s" pitchFamily="2" charset="0"/>
                <a:ea typeface="+mj-ea"/>
                <a:cs typeface="B Zar" panose="00000400000000000000" pitchFamily="2" charset="-78"/>
              </a:rPr>
              <a:t>مطالعه نظری منشاء تعارض و جستجو برای درک شرایط بنیادین آن </a:t>
            </a:r>
            <a:endParaRPr lang="en-US" sz="3300" b="1" dirty="0">
              <a:solidFill>
                <a:schemeClr val="tx1"/>
              </a:solidFill>
              <a:latin typeface="Zar-s" pitchFamily="2" charset="0"/>
              <a:ea typeface="+mj-ea"/>
              <a:cs typeface="B Zar" panose="00000400000000000000" pitchFamily="2" charset="-78"/>
            </a:endParaRPr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6838682" y="310721"/>
            <a:ext cx="4007476" cy="528375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 rtl="1">
              <a:lnSpc>
                <a:spcPct val="150000"/>
              </a:lnSpc>
            </a:pPr>
            <a:r>
              <a:rPr lang="fa-IR" sz="2000" b="1" dirty="0" smtClean="0">
                <a:solidFill>
                  <a:srgbClr val="FF0000"/>
                </a:solidFill>
                <a:latin typeface="Zar-s" pitchFamily="2" charset="0"/>
                <a:cs typeface="B Zar" panose="00000400000000000000" pitchFamily="2" charset="-78"/>
              </a:rPr>
              <a:t>دانشگاه پیام نور - واحد غرب تهران </a:t>
            </a:r>
            <a:endParaRPr lang="en-US" sz="2000" b="1" dirty="0">
              <a:solidFill>
                <a:srgbClr val="FF0000"/>
              </a:solidFill>
              <a:latin typeface="Zar-s" pitchFamily="2" charset="0"/>
              <a:cs typeface="B Zar" panose="00000400000000000000" pitchFamily="2" charset="-78"/>
            </a:endParaRPr>
          </a:p>
        </p:txBody>
      </p:sp>
      <p:sp>
        <p:nvSpPr>
          <p:cNvPr id="7" name="Subtitle 2"/>
          <p:cNvSpPr txBox="1">
            <a:spLocks/>
          </p:cNvSpPr>
          <p:nvPr/>
        </p:nvSpPr>
        <p:spPr>
          <a:xfrm>
            <a:off x="7207171" y="855922"/>
            <a:ext cx="2815107" cy="666476"/>
          </a:xfrm>
          <a:prstGeom prst="rect">
            <a:avLst/>
          </a:prstGeom>
        </p:spPr>
        <p:txBody>
          <a:bodyPr vert="horz" lIns="91440" tIns="45720" rIns="91440" bIns="45720" rtlCol="0" anchor="t">
            <a:normAutofit fontScale="85000" lnSpcReduction="10000"/>
          </a:bodyPr>
          <a:lstStyle>
            <a:lvl1pPr marL="0" indent="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2000" b="0" i="0" kern="1200" cap="all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marL="4572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800" b="0" i="0" kern="1200">
                <a:solidFill>
                  <a:schemeClr val="tx1">
                    <a:tint val="75000"/>
                  </a:schemeClr>
                </a:solidFill>
                <a:latin typeface="+mj-lt"/>
                <a:ea typeface="+mj-ea"/>
                <a:cs typeface="+mj-cs"/>
              </a:defRPr>
            </a:lvl2pPr>
            <a:lvl3pPr marL="9144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600" b="0" i="0" kern="1200">
                <a:solidFill>
                  <a:schemeClr val="tx1">
                    <a:tint val="75000"/>
                  </a:schemeClr>
                </a:solidFill>
                <a:latin typeface="+mj-lt"/>
                <a:ea typeface="+mj-ea"/>
                <a:cs typeface="+mj-cs"/>
              </a:defRPr>
            </a:lvl3pPr>
            <a:lvl4pPr marL="13716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400" b="0" i="0" kern="1200">
                <a:solidFill>
                  <a:schemeClr val="tx1">
                    <a:tint val="75000"/>
                  </a:schemeClr>
                </a:solidFill>
                <a:latin typeface="+mj-lt"/>
                <a:ea typeface="+mj-ea"/>
                <a:cs typeface="+mj-cs"/>
              </a:defRPr>
            </a:lvl4pPr>
            <a:lvl5pPr marL="18288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400" b="0" i="0" kern="1200">
                <a:solidFill>
                  <a:schemeClr val="tx1">
                    <a:tint val="75000"/>
                  </a:schemeClr>
                </a:solidFill>
                <a:latin typeface="+mj-lt"/>
                <a:ea typeface="+mj-ea"/>
                <a:cs typeface="+mj-cs"/>
              </a:defRPr>
            </a:lvl5pPr>
            <a:lvl6pPr marL="22860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400" b="0" i="0" kern="1200">
                <a:solidFill>
                  <a:schemeClr val="tx1">
                    <a:tint val="75000"/>
                  </a:schemeClr>
                </a:solidFill>
                <a:latin typeface="+mj-lt"/>
                <a:ea typeface="+mj-ea"/>
                <a:cs typeface="+mj-cs"/>
              </a:defRPr>
            </a:lvl6pPr>
            <a:lvl7pPr marL="27432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400" b="0" i="0" kern="1200">
                <a:solidFill>
                  <a:schemeClr val="tx1">
                    <a:tint val="75000"/>
                  </a:schemeClr>
                </a:solidFill>
                <a:latin typeface="+mj-lt"/>
                <a:ea typeface="+mj-ea"/>
                <a:cs typeface="+mj-cs"/>
              </a:defRPr>
            </a:lvl7pPr>
            <a:lvl8pPr marL="32004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400" b="0" i="0" kern="1200">
                <a:solidFill>
                  <a:schemeClr val="tx1">
                    <a:tint val="75000"/>
                  </a:schemeClr>
                </a:solidFill>
                <a:latin typeface="+mj-lt"/>
                <a:ea typeface="+mj-ea"/>
                <a:cs typeface="+mj-cs"/>
              </a:defRPr>
            </a:lvl8pPr>
            <a:lvl9pPr marL="36576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400" b="0" i="0" kern="1200">
                <a:solidFill>
                  <a:schemeClr val="tx1">
                    <a:tint val="75000"/>
                  </a:schemeClr>
                </a:solidFill>
                <a:latin typeface="+mj-lt"/>
                <a:ea typeface="+mj-ea"/>
                <a:cs typeface="+mj-cs"/>
              </a:defRPr>
            </a:lvl9pPr>
          </a:lstStyle>
          <a:p>
            <a:pPr algn="ctr" rtl="1">
              <a:lnSpc>
                <a:spcPct val="150000"/>
              </a:lnSpc>
              <a:spcBef>
                <a:spcPct val="0"/>
              </a:spcBef>
            </a:pPr>
            <a:r>
              <a:rPr lang="fa-IR" b="1" dirty="0" smtClean="0">
                <a:solidFill>
                  <a:srgbClr val="FF0000"/>
                </a:solidFill>
                <a:latin typeface="Zar-s" pitchFamily="2" charset="0"/>
                <a:cs typeface="B Zar" panose="00000400000000000000" pitchFamily="2" charset="-78"/>
              </a:rPr>
              <a:t>نظریه سازمان - تناقض</a:t>
            </a:r>
            <a:endParaRPr lang="en-US" b="1" dirty="0">
              <a:solidFill>
                <a:srgbClr val="FF0000"/>
              </a:solidFill>
              <a:latin typeface="Zar-s" pitchFamily="2" charset="0"/>
              <a:cs typeface="B Zar" panose="00000400000000000000" pitchFamily="2" charset="-78"/>
            </a:endParaRPr>
          </a:p>
        </p:txBody>
      </p:sp>
      <p:sp>
        <p:nvSpPr>
          <p:cNvPr id="9" name="Subtitle 2"/>
          <p:cNvSpPr txBox="1">
            <a:spLocks/>
          </p:cNvSpPr>
          <p:nvPr/>
        </p:nvSpPr>
        <p:spPr>
          <a:xfrm>
            <a:off x="2266682" y="1548000"/>
            <a:ext cx="9144000" cy="698578"/>
          </a:xfrm>
          <a:prstGeom prst="rect">
            <a:avLst/>
          </a:prstGeom>
        </p:spPr>
        <p:txBody>
          <a:bodyPr vert="horz" lIns="91440" tIns="45720" rIns="91440" bIns="45720" rtlCol="0" anchor="t">
            <a:normAutofit fontScale="92500" lnSpcReduction="20000"/>
          </a:bodyPr>
          <a:lstStyle>
            <a:lvl1pPr marL="0" indent="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21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50000"/>
              </a:lnSpc>
              <a:spcBef>
                <a:spcPct val="0"/>
              </a:spcBef>
            </a:pPr>
            <a:r>
              <a:rPr lang="fa-IR" sz="3200" b="1" dirty="0" smtClean="0">
                <a:solidFill>
                  <a:srgbClr val="FF0000"/>
                </a:solidFill>
                <a:latin typeface="Zar-s" pitchFamily="2" charset="0"/>
                <a:ea typeface="+mj-ea"/>
                <a:cs typeface="B Zar" panose="00000400000000000000" pitchFamily="2" charset="-78"/>
              </a:rPr>
              <a:t>سیر تطور نگرش به تعارض</a:t>
            </a:r>
          </a:p>
        </p:txBody>
      </p:sp>
      <p:sp>
        <p:nvSpPr>
          <p:cNvPr id="11" name="Subtitle 2"/>
          <p:cNvSpPr txBox="1">
            <a:spLocks/>
          </p:cNvSpPr>
          <p:nvPr/>
        </p:nvSpPr>
        <p:spPr>
          <a:xfrm>
            <a:off x="119195" y="3121714"/>
            <a:ext cx="8504299" cy="883982"/>
          </a:xfrm>
          <a:prstGeom prst="rect">
            <a:avLst/>
          </a:prstGeom>
        </p:spPr>
        <p:txBody>
          <a:bodyPr vert="horz" lIns="91440" tIns="45720" rIns="91440" bIns="45720" rtlCol="0" anchor="t">
            <a:normAutofit fontScale="25000" lnSpcReduction="20000"/>
          </a:bodyPr>
          <a:lstStyle>
            <a:lvl1pPr marL="0" indent="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21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 rtl="1">
              <a:lnSpc>
                <a:spcPct val="150000"/>
              </a:lnSpc>
              <a:spcBef>
                <a:spcPct val="0"/>
              </a:spcBef>
            </a:pPr>
            <a:endParaRPr lang="en-US" sz="4400" b="1" dirty="0">
              <a:latin typeface="Zar-s" pitchFamily="2" charset="0"/>
              <a:ea typeface="+mj-ea"/>
              <a:cs typeface="B Zar" panose="00000400000000000000" pitchFamily="2" charset="-78"/>
            </a:endParaRPr>
          </a:p>
          <a:p>
            <a:pPr marL="1028700" lvl="1" indent="-571500" rtl="1">
              <a:lnSpc>
                <a:spcPct val="150000"/>
              </a:lnSpc>
              <a:spcBef>
                <a:spcPct val="0"/>
              </a:spcBef>
              <a:buFont typeface="Wingdings" panose="05000000000000000000" pitchFamily="2" charset="2"/>
              <a:buChar char="ü"/>
            </a:pPr>
            <a:r>
              <a:rPr lang="fa-IR" sz="12500" b="1" dirty="0" smtClean="0">
                <a:solidFill>
                  <a:schemeClr val="tx1"/>
                </a:solidFill>
                <a:latin typeface="Zar-s" pitchFamily="2" charset="0"/>
                <a:ea typeface="+mj-ea"/>
                <a:cs typeface="B Zar" panose="00000400000000000000" pitchFamily="2" charset="-78"/>
              </a:rPr>
              <a:t>بخش لاینفک سازماندهی </a:t>
            </a:r>
            <a:r>
              <a:rPr lang="fa-IR" sz="9300" b="1" dirty="0" smtClean="0">
                <a:solidFill>
                  <a:schemeClr val="tx1"/>
                </a:solidFill>
                <a:latin typeface="Zar-s" pitchFamily="2" charset="0"/>
                <a:ea typeface="+mj-ea"/>
                <a:cs typeface="B Zar" panose="00000400000000000000" pitchFamily="2" charset="-78"/>
              </a:rPr>
              <a:t>(اگرچه ممکن است ناخوشایند باشد )</a:t>
            </a:r>
            <a:endParaRPr lang="fa-IR" sz="9300" b="1" dirty="0" smtClean="0">
              <a:solidFill>
                <a:schemeClr val="bg1"/>
              </a:solidFill>
              <a:latin typeface="Zar-s" pitchFamily="2" charset="0"/>
              <a:ea typeface="+mj-ea"/>
              <a:cs typeface="B Zar" panose="00000400000000000000" pitchFamily="2" charset="-78"/>
            </a:endParaRPr>
          </a:p>
        </p:txBody>
      </p:sp>
      <p:sp>
        <p:nvSpPr>
          <p:cNvPr id="12" name="Subtitle 2"/>
          <p:cNvSpPr txBox="1">
            <a:spLocks/>
          </p:cNvSpPr>
          <p:nvPr/>
        </p:nvSpPr>
        <p:spPr>
          <a:xfrm>
            <a:off x="1192939" y="2295173"/>
            <a:ext cx="8077568" cy="729678"/>
          </a:xfrm>
          <a:prstGeom prst="rect">
            <a:avLst/>
          </a:prstGeom>
        </p:spPr>
        <p:txBody>
          <a:bodyPr vert="horz" lIns="91440" tIns="45720" rIns="91440" bIns="45720" rtlCol="0" anchor="t">
            <a:normAutofit fontScale="47500" lnSpcReduction="20000"/>
          </a:bodyPr>
          <a:lstStyle>
            <a:lvl1pPr marL="0" indent="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21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 rtl="1">
              <a:lnSpc>
                <a:spcPct val="150000"/>
              </a:lnSpc>
              <a:spcBef>
                <a:spcPct val="0"/>
              </a:spcBef>
            </a:pPr>
            <a:r>
              <a:rPr lang="fa-IR" sz="4400" b="1" dirty="0" smtClean="0">
                <a:solidFill>
                  <a:schemeClr val="tx1"/>
                </a:solidFill>
                <a:latin typeface="Zar-s" pitchFamily="2" charset="0"/>
                <a:ea typeface="+mj-ea"/>
                <a:cs typeface="B Zar" panose="00000400000000000000" pitchFamily="2" charset="-78"/>
              </a:rPr>
              <a:t>تعارض به عنوان پدیده ای طبیعی ( </a:t>
            </a:r>
            <a:r>
              <a:rPr lang="fa-IR" sz="4400" b="1" dirty="0" err="1" smtClean="0">
                <a:solidFill>
                  <a:schemeClr val="tx1"/>
                </a:solidFill>
                <a:latin typeface="Zar-s" pitchFamily="2" charset="0"/>
                <a:ea typeface="+mj-ea"/>
                <a:cs typeface="B Zar" panose="00000400000000000000" pitchFamily="2" charset="-78"/>
              </a:rPr>
              <a:t>لئو</a:t>
            </a:r>
            <a:r>
              <a:rPr lang="fa-IR" sz="4400" b="1" dirty="0" smtClean="0">
                <a:solidFill>
                  <a:schemeClr val="tx1"/>
                </a:solidFill>
                <a:latin typeface="Zar-s" pitchFamily="2" charset="0"/>
                <a:ea typeface="+mj-ea"/>
                <a:cs typeface="B Zar" panose="00000400000000000000" pitchFamily="2" charset="-78"/>
              </a:rPr>
              <a:t> پوندی ) :</a:t>
            </a:r>
            <a:endParaRPr lang="en-US" sz="4400" b="1" dirty="0">
              <a:solidFill>
                <a:schemeClr val="tx1"/>
              </a:solidFill>
              <a:latin typeface="Zar-s" pitchFamily="2" charset="0"/>
              <a:ea typeface="+mj-ea"/>
              <a:cs typeface="B Zar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688452035"/>
      </p:ext>
    </p:ext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"/>
                            </p:stCondLst>
                            <p:childTnLst>
                              <p:par>
                                <p:cTn id="11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10"/>
                            </p:stCondLst>
                            <p:childTnLst>
                              <p:par>
                                <p:cTn id="17" presetID="6" presetClass="entr" presetSubtype="16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" dur="500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010"/>
                            </p:stCondLst>
                            <p:childTnLst>
                              <p:par>
                                <p:cTn id="21" presetID="6" presetClass="entr" presetSubtype="16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9" grpId="0"/>
      <p:bldP spid="11" grpId="0" build="allAtOnce"/>
      <p:bldP spid="1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9196" y="312507"/>
            <a:ext cx="2147486" cy="557439"/>
          </a:xfrm>
        </p:spPr>
        <p:txBody>
          <a:bodyPr>
            <a:noAutofit/>
          </a:bodyPr>
          <a:lstStyle/>
          <a:p>
            <a:pPr algn="ctr" rtl="1">
              <a:lnSpc>
                <a:spcPct val="150000"/>
              </a:lnSpc>
            </a:pPr>
            <a:r>
              <a:rPr lang="fa-IR" sz="2000" b="1" dirty="0" smtClean="0">
                <a:solidFill>
                  <a:srgbClr val="FF0000"/>
                </a:solidFill>
                <a:latin typeface="Zar-s" pitchFamily="2" charset="0"/>
                <a:cs typeface="B Zar" panose="00000400000000000000" pitchFamily="2" charset="-78"/>
              </a:rPr>
              <a:t>پاییز1394</a:t>
            </a:r>
            <a:endParaRPr lang="en-US" sz="2000" b="1" dirty="0">
              <a:solidFill>
                <a:srgbClr val="FF0000"/>
              </a:solidFill>
              <a:latin typeface="Zar-s" pitchFamily="2" charset="0"/>
              <a:cs typeface="B Zar" panose="00000400000000000000" pitchFamily="2" charset="-78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0" y="5535100"/>
            <a:ext cx="6237617" cy="1216156"/>
          </a:xfrm>
        </p:spPr>
        <p:txBody>
          <a:bodyPr>
            <a:normAutofit fontScale="55000" lnSpcReduction="20000"/>
          </a:bodyPr>
          <a:lstStyle/>
          <a:p>
            <a:pPr algn="ctr" rtl="1">
              <a:lnSpc>
                <a:spcPct val="150000"/>
              </a:lnSpc>
              <a:spcBef>
                <a:spcPct val="0"/>
              </a:spcBef>
            </a:pPr>
            <a:r>
              <a:rPr lang="fa-IR" sz="3500" b="1" dirty="0" smtClean="0">
                <a:solidFill>
                  <a:schemeClr val="tx1"/>
                </a:solidFill>
                <a:latin typeface="Zar-s" pitchFamily="2" charset="0"/>
                <a:ea typeface="+mj-ea"/>
                <a:cs typeface="B Zar" panose="00000400000000000000" pitchFamily="2" charset="-78"/>
              </a:rPr>
              <a:t>هشدار : </a:t>
            </a:r>
            <a:r>
              <a:rPr lang="fa-IR" sz="2800" b="1" dirty="0" smtClean="0">
                <a:solidFill>
                  <a:schemeClr val="tx1"/>
                </a:solidFill>
                <a:latin typeface="Zar-s" pitchFamily="2" charset="0"/>
                <a:ea typeface="+mj-ea"/>
                <a:cs typeface="B Zar" panose="00000400000000000000" pitchFamily="2" charset="-78"/>
              </a:rPr>
              <a:t>تعارض بسیار کم می تواند تبعات منفی تصمیم گیری ضعیف ، بی علاقگی و رکود را در پی داشته باشد .</a:t>
            </a:r>
            <a:endParaRPr lang="en-US" sz="2400" b="1" dirty="0">
              <a:solidFill>
                <a:schemeClr val="tx1"/>
              </a:solidFill>
              <a:latin typeface="Zar-s" pitchFamily="2" charset="0"/>
              <a:ea typeface="+mj-ea"/>
              <a:cs typeface="B Zar" panose="00000400000000000000" pitchFamily="2" charset="-78"/>
            </a:endParaRPr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6838682" y="310721"/>
            <a:ext cx="4007476" cy="528375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 rtl="1">
              <a:lnSpc>
                <a:spcPct val="150000"/>
              </a:lnSpc>
            </a:pPr>
            <a:r>
              <a:rPr lang="fa-IR" sz="2000" b="1" dirty="0" smtClean="0">
                <a:solidFill>
                  <a:srgbClr val="FF0000"/>
                </a:solidFill>
                <a:latin typeface="Zar-s" pitchFamily="2" charset="0"/>
                <a:cs typeface="B Zar" panose="00000400000000000000" pitchFamily="2" charset="-78"/>
              </a:rPr>
              <a:t>دانشگاه پیام نور - واحد غرب تهران </a:t>
            </a:r>
            <a:endParaRPr lang="en-US" sz="2000" b="1" dirty="0">
              <a:solidFill>
                <a:srgbClr val="FF0000"/>
              </a:solidFill>
              <a:latin typeface="Zar-s" pitchFamily="2" charset="0"/>
              <a:cs typeface="B Zar" panose="00000400000000000000" pitchFamily="2" charset="-78"/>
            </a:endParaRPr>
          </a:p>
        </p:txBody>
      </p:sp>
      <p:sp>
        <p:nvSpPr>
          <p:cNvPr id="7" name="Subtitle 2"/>
          <p:cNvSpPr txBox="1">
            <a:spLocks/>
          </p:cNvSpPr>
          <p:nvPr/>
        </p:nvSpPr>
        <p:spPr>
          <a:xfrm>
            <a:off x="7207171" y="855922"/>
            <a:ext cx="2815107" cy="666476"/>
          </a:xfrm>
          <a:prstGeom prst="rect">
            <a:avLst/>
          </a:prstGeom>
        </p:spPr>
        <p:txBody>
          <a:bodyPr vert="horz" lIns="91440" tIns="45720" rIns="91440" bIns="45720" rtlCol="0" anchor="t">
            <a:normAutofit fontScale="85000" lnSpcReduction="10000"/>
          </a:bodyPr>
          <a:lstStyle>
            <a:lvl1pPr marL="0" indent="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2000" b="0" i="0" kern="1200" cap="all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marL="4572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800" b="0" i="0" kern="1200">
                <a:solidFill>
                  <a:schemeClr val="tx1">
                    <a:tint val="75000"/>
                  </a:schemeClr>
                </a:solidFill>
                <a:latin typeface="+mj-lt"/>
                <a:ea typeface="+mj-ea"/>
                <a:cs typeface="+mj-cs"/>
              </a:defRPr>
            </a:lvl2pPr>
            <a:lvl3pPr marL="9144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600" b="0" i="0" kern="1200">
                <a:solidFill>
                  <a:schemeClr val="tx1">
                    <a:tint val="75000"/>
                  </a:schemeClr>
                </a:solidFill>
                <a:latin typeface="+mj-lt"/>
                <a:ea typeface="+mj-ea"/>
                <a:cs typeface="+mj-cs"/>
              </a:defRPr>
            </a:lvl3pPr>
            <a:lvl4pPr marL="13716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400" b="0" i="0" kern="1200">
                <a:solidFill>
                  <a:schemeClr val="tx1">
                    <a:tint val="75000"/>
                  </a:schemeClr>
                </a:solidFill>
                <a:latin typeface="+mj-lt"/>
                <a:ea typeface="+mj-ea"/>
                <a:cs typeface="+mj-cs"/>
              </a:defRPr>
            </a:lvl4pPr>
            <a:lvl5pPr marL="18288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400" b="0" i="0" kern="1200">
                <a:solidFill>
                  <a:schemeClr val="tx1">
                    <a:tint val="75000"/>
                  </a:schemeClr>
                </a:solidFill>
                <a:latin typeface="+mj-lt"/>
                <a:ea typeface="+mj-ea"/>
                <a:cs typeface="+mj-cs"/>
              </a:defRPr>
            </a:lvl5pPr>
            <a:lvl6pPr marL="22860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400" b="0" i="0" kern="1200">
                <a:solidFill>
                  <a:schemeClr val="tx1">
                    <a:tint val="75000"/>
                  </a:schemeClr>
                </a:solidFill>
                <a:latin typeface="+mj-lt"/>
                <a:ea typeface="+mj-ea"/>
                <a:cs typeface="+mj-cs"/>
              </a:defRPr>
            </a:lvl6pPr>
            <a:lvl7pPr marL="27432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400" b="0" i="0" kern="1200">
                <a:solidFill>
                  <a:schemeClr val="tx1">
                    <a:tint val="75000"/>
                  </a:schemeClr>
                </a:solidFill>
                <a:latin typeface="+mj-lt"/>
                <a:ea typeface="+mj-ea"/>
                <a:cs typeface="+mj-cs"/>
              </a:defRPr>
            </a:lvl7pPr>
            <a:lvl8pPr marL="32004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400" b="0" i="0" kern="1200">
                <a:solidFill>
                  <a:schemeClr val="tx1">
                    <a:tint val="75000"/>
                  </a:schemeClr>
                </a:solidFill>
                <a:latin typeface="+mj-lt"/>
                <a:ea typeface="+mj-ea"/>
                <a:cs typeface="+mj-cs"/>
              </a:defRPr>
            </a:lvl8pPr>
            <a:lvl9pPr marL="36576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400" b="0" i="0" kern="1200">
                <a:solidFill>
                  <a:schemeClr val="tx1">
                    <a:tint val="75000"/>
                  </a:schemeClr>
                </a:solidFill>
                <a:latin typeface="+mj-lt"/>
                <a:ea typeface="+mj-ea"/>
                <a:cs typeface="+mj-cs"/>
              </a:defRPr>
            </a:lvl9pPr>
          </a:lstStyle>
          <a:p>
            <a:pPr algn="ctr" rtl="1">
              <a:lnSpc>
                <a:spcPct val="150000"/>
              </a:lnSpc>
              <a:spcBef>
                <a:spcPct val="0"/>
              </a:spcBef>
            </a:pPr>
            <a:r>
              <a:rPr lang="fa-IR" b="1" dirty="0" smtClean="0">
                <a:solidFill>
                  <a:srgbClr val="FF0000"/>
                </a:solidFill>
                <a:latin typeface="Zar-s" pitchFamily="2" charset="0"/>
                <a:cs typeface="B Zar" panose="00000400000000000000" pitchFamily="2" charset="-78"/>
              </a:rPr>
              <a:t>نظریه سازمان - تناقض</a:t>
            </a:r>
            <a:endParaRPr lang="en-US" b="1" dirty="0">
              <a:solidFill>
                <a:srgbClr val="FF0000"/>
              </a:solidFill>
              <a:latin typeface="Zar-s" pitchFamily="2" charset="0"/>
              <a:cs typeface="B Zar" panose="00000400000000000000" pitchFamily="2" charset="-78"/>
            </a:endParaRPr>
          </a:p>
        </p:txBody>
      </p:sp>
      <p:sp>
        <p:nvSpPr>
          <p:cNvPr id="9" name="Subtitle 2"/>
          <p:cNvSpPr txBox="1">
            <a:spLocks/>
          </p:cNvSpPr>
          <p:nvPr/>
        </p:nvSpPr>
        <p:spPr>
          <a:xfrm>
            <a:off x="2266682" y="1548000"/>
            <a:ext cx="9144000" cy="698578"/>
          </a:xfrm>
          <a:prstGeom prst="rect">
            <a:avLst/>
          </a:prstGeom>
        </p:spPr>
        <p:txBody>
          <a:bodyPr vert="horz" lIns="91440" tIns="45720" rIns="91440" bIns="45720" rtlCol="0" anchor="t">
            <a:normAutofit fontScale="92500" lnSpcReduction="20000"/>
          </a:bodyPr>
          <a:lstStyle>
            <a:lvl1pPr marL="0" indent="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21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50000"/>
              </a:lnSpc>
              <a:spcBef>
                <a:spcPct val="0"/>
              </a:spcBef>
            </a:pPr>
            <a:r>
              <a:rPr lang="fa-IR" sz="3200" b="1" dirty="0" smtClean="0">
                <a:solidFill>
                  <a:srgbClr val="FF0000"/>
                </a:solidFill>
                <a:latin typeface="Zar-s" pitchFamily="2" charset="0"/>
                <a:ea typeface="+mj-ea"/>
                <a:cs typeface="B Zar" panose="00000400000000000000" pitchFamily="2" charset="-78"/>
              </a:rPr>
              <a:t>سیر تطور نگرش به تعارض</a:t>
            </a:r>
          </a:p>
        </p:txBody>
      </p:sp>
      <p:sp>
        <p:nvSpPr>
          <p:cNvPr id="11" name="Subtitle 2"/>
          <p:cNvSpPr txBox="1">
            <a:spLocks/>
          </p:cNvSpPr>
          <p:nvPr/>
        </p:nvSpPr>
        <p:spPr>
          <a:xfrm>
            <a:off x="0" y="3355590"/>
            <a:ext cx="8398412" cy="883982"/>
          </a:xfrm>
          <a:prstGeom prst="rect">
            <a:avLst/>
          </a:prstGeom>
        </p:spPr>
        <p:txBody>
          <a:bodyPr vert="horz" lIns="91440" tIns="45720" rIns="91440" bIns="45720" rtlCol="0" anchor="t">
            <a:normAutofit fontScale="25000" lnSpcReduction="20000"/>
          </a:bodyPr>
          <a:lstStyle>
            <a:lvl1pPr marL="0" indent="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21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marL="571500" indent="-571500" algn="ctr" rtl="1">
              <a:lnSpc>
                <a:spcPct val="150000"/>
              </a:lnSpc>
              <a:spcBef>
                <a:spcPct val="0"/>
              </a:spcBef>
              <a:buFont typeface="Wingdings" panose="05000000000000000000" pitchFamily="2" charset="2"/>
              <a:buChar char="ü"/>
            </a:pPr>
            <a:r>
              <a:rPr lang="fa-IR" sz="12000" b="1" dirty="0" smtClean="0">
                <a:solidFill>
                  <a:schemeClr val="tx1"/>
                </a:solidFill>
                <a:latin typeface="Zar-s" pitchFamily="2" charset="0"/>
                <a:ea typeface="+mj-ea"/>
                <a:cs typeface="B Zar" panose="00000400000000000000" pitchFamily="2" charset="-78"/>
              </a:rPr>
              <a:t>تعارض می تواند انطباق پذیری و نوآوری را برانگیزد .</a:t>
            </a:r>
            <a:endParaRPr lang="fa-IR" sz="12000" b="1" dirty="0" smtClean="0">
              <a:solidFill>
                <a:schemeClr val="bg1"/>
              </a:solidFill>
              <a:latin typeface="Zar-s" pitchFamily="2" charset="0"/>
              <a:ea typeface="+mj-ea"/>
              <a:cs typeface="B Zar" panose="00000400000000000000" pitchFamily="2" charset="-78"/>
            </a:endParaRPr>
          </a:p>
          <a:p>
            <a:pPr algn="ctr" rtl="1">
              <a:lnSpc>
                <a:spcPct val="150000"/>
              </a:lnSpc>
              <a:spcBef>
                <a:spcPct val="0"/>
              </a:spcBef>
            </a:pPr>
            <a:endParaRPr lang="en-US" sz="4400" b="1" dirty="0">
              <a:latin typeface="Zar-s" pitchFamily="2" charset="0"/>
              <a:ea typeface="+mj-ea"/>
              <a:cs typeface="B Zar" panose="00000400000000000000" pitchFamily="2" charset="-78"/>
            </a:endParaRPr>
          </a:p>
        </p:txBody>
      </p:sp>
      <p:sp>
        <p:nvSpPr>
          <p:cNvPr id="12" name="Subtitle 2"/>
          <p:cNvSpPr txBox="1">
            <a:spLocks/>
          </p:cNvSpPr>
          <p:nvPr/>
        </p:nvSpPr>
        <p:spPr>
          <a:xfrm>
            <a:off x="-523320" y="4341816"/>
            <a:ext cx="8077568" cy="729678"/>
          </a:xfrm>
          <a:prstGeom prst="rect">
            <a:avLst/>
          </a:prstGeom>
        </p:spPr>
        <p:txBody>
          <a:bodyPr vert="horz" lIns="91440" tIns="45720" rIns="91440" bIns="45720" rtlCol="0" anchor="t">
            <a:normAutofit fontScale="47500" lnSpcReduction="20000"/>
          </a:bodyPr>
          <a:lstStyle>
            <a:lvl1pPr marL="0" indent="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21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marL="571500" indent="-571500" algn="ctr" rtl="1">
              <a:lnSpc>
                <a:spcPct val="150000"/>
              </a:lnSpc>
              <a:spcBef>
                <a:spcPct val="0"/>
              </a:spcBef>
              <a:buFont typeface="Wingdings" panose="05000000000000000000" pitchFamily="2" charset="2"/>
              <a:buChar char="ü"/>
            </a:pPr>
            <a:r>
              <a:rPr lang="fa-IR" sz="4000" b="1" dirty="0" smtClean="0">
                <a:solidFill>
                  <a:schemeClr val="tx1"/>
                </a:solidFill>
                <a:latin typeface="Zar-s" pitchFamily="2" charset="0"/>
                <a:ea typeface="+mj-ea"/>
                <a:cs typeface="B Zar" panose="00000400000000000000" pitchFamily="2" charset="-78"/>
              </a:rPr>
              <a:t>پذیرش تکثرگرایی و تشویق نوعی احترام به تنوع </a:t>
            </a:r>
            <a:r>
              <a:rPr lang="fa-IR" sz="4400" b="1" dirty="0" smtClean="0">
                <a:solidFill>
                  <a:schemeClr val="tx1"/>
                </a:solidFill>
                <a:latin typeface="Zar-s" pitchFamily="2" charset="0"/>
                <a:ea typeface="+mj-ea"/>
                <a:cs typeface="B Zar" panose="00000400000000000000" pitchFamily="2" charset="-78"/>
              </a:rPr>
              <a:t>.</a:t>
            </a:r>
            <a:endParaRPr lang="en-US" sz="4400" b="1" dirty="0">
              <a:solidFill>
                <a:schemeClr val="tx1"/>
              </a:solidFill>
              <a:latin typeface="Zar-s" pitchFamily="2" charset="0"/>
              <a:ea typeface="+mj-ea"/>
              <a:cs typeface="B Zar" panose="00000400000000000000" pitchFamily="2" charset="-78"/>
            </a:endParaRPr>
          </a:p>
        </p:txBody>
      </p:sp>
      <p:sp>
        <p:nvSpPr>
          <p:cNvPr id="13" name="Subtitle 2"/>
          <p:cNvSpPr txBox="1">
            <a:spLocks/>
          </p:cNvSpPr>
          <p:nvPr/>
        </p:nvSpPr>
        <p:spPr>
          <a:xfrm>
            <a:off x="1345339" y="2447573"/>
            <a:ext cx="8077568" cy="729678"/>
          </a:xfrm>
          <a:prstGeom prst="rect">
            <a:avLst/>
          </a:prstGeom>
        </p:spPr>
        <p:txBody>
          <a:bodyPr vert="horz" lIns="91440" tIns="45720" rIns="91440" bIns="45720" rtlCol="0" anchor="t">
            <a:normAutofit fontScale="47500" lnSpcReduction="20000"/>
          </a:bodyPr>
          <a:lstStyle>
            <a:lvl1pPr marL="0" indent="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21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 rtl="1">
              <a:lnSpc>
                <a:spcPct val="150000"/>
              </a:lnSpc>
              <a:spcBef>
                <a:spcPct val="0"/>
              </a:spcBef>
            </a:pPr>
            <a:r>
              <a:rPr lang="fa-IR" sz="4400" b="1" dirty="0" smtClean="0">
                <a:solidFill>
                  <a:schemeClr val="tx1"/>
                </a:solidFill>
                <a:latin typeface="Zar-s" pitchFamily="2" charset="0"/>
                <a:ea typeface="+mj-ea"/>
                <a:cs typeface="B Zar" panose="00000400000000000000" pitchFamily="2" charset="-78"/>
              </a:rPr>
              <a:t>تعارض به عنوان پدیده ای سازنده ( </a:t>
            </a:r>
            <a:r>
              <a:rPr lang="fa-IR" sz="4400" b="1" dirty="0" err="1" smtClean="0">
                <a:solidFill>
                  <a:schemeClr val="tx1"/>
                </a:solidFill>
                <a:latin typeface="Zar-s" pitchFamily="2" charset="0"/>
                <a:ea typeface="+mj-ea"/>
                <a:cs typeface="B Zar" panose="00000400000000000000" pitchFamily="2" charset="-78"/>
              </a:rPr>
              <a:t>لئو</a:t>
            </a:r>
            <a:r>
              <a:rPr lang="fa-IR" sz="4400" b="1" dirty="0" smtClean="0">
                <a:solidFill>
                  <a:schemeClr val="tx1"/>
                </a:solidFill>
                <a:latin typeface="Zar-s" pitchFamily="2" charset="0"/>
                <a:ea typeface="+mj-ea"/>
                <a:cs typeface="B Zar" panose="00000400000000000000" pitchFamily="2" charset="-78"/>
              </a:rPr>
              <a:t> پوندی ) :</a:t>
            </a:r>
            <a:endParaRPr lang="en-US" sz="4400" b="1" dirty="0">
              <a:solidFill>
                <a:schemeClr val="tx1"/>
              </a:solidFill>
              <a:latin typeface="Zar-s" pitchFamily="2" charset="0"/>
              <a:ea typeface="+mj-ea"/>
              <a:cs typeface="B Zar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4168948388"/>
      </p:ext>
    </p:ext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5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6" presetClass="entr" presetSubtype="16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" dur="5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4000"/>
                            </p:stCondLst>
                            <p:childTnLst>
                              <p:par>
                                <p:cTn id="21" presetID="6" presetClass="entr" presetSubtype="16" fill="hold" grpId="2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3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6500"/>
                            </p:stCondLst>
                            <p:childTnLst>
                              <p:par>
                                <p:cTn id="25" presetID="6" presetClass="entr" presetSubtype="16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9" grpId="0"/>
      <p:bldP spid="11" grpId="0" build="allAtOnce"/>
      <p:bldP spid="12" grpId="2"/>
      <p:bldP spid="1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9196" y="312507"/>
            <a:ext cx="2147486" cy="557439"/>
          </a:xfrm>
        </p:spPr>
        <p:txBody>
          <a:bodyPr>
            <a:noAutofit/>
          </a:bodyPr>
          <a:lstStyle/>
          <a:p>
            <a:pPr algn="ctr" rtl="1">
              <a:lnSpc>
                <a:spcPct val="150000"/>
              </a:lnSpc>
            </a:pPr>
            <a:r>
              <a:rPr lang="fa-IR" sz="2000" b="1" dirty="0" smtClean="0">
                <a:solidFill>
                  <a:srgbClr val="FF0000"/>
                </a:solidFill>
                <a:latin typeface="Zar-s" pitchFamily="2" charset="0"/>
                <a:cs typeface="B Zar" panose="00000400000000000000" pitchFamily="2" charset="-78"/>
              </a:rPr>
              <a:t>پاییز1394</a:t>
            </a:r>
            <a:endParaRPr lang="en-US" sz="2000" b="1" dirty="0">
              <a:solidFill>
                <a:srgbClr val="FF0000"/>
              </a:solidFill>
              <a:latin typeface="Zar-s" pitchFamily="2" charset="0"/>
              <a:cs typeface="B Zar" panose="00000400000000000000" pitchFamily="2" charset="-78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0" y="5093614"/>
            <a:ext cx="6555544" cy="694686"/>
          </a:xfrm>
        </p:spPr>
        <p:txBody>
          <a:bodyPr>
            <a:normAutofit fontScale="62500" lnSpcReduction="20000"/>
          </a:bodyPr>
          <a:lstStyle/>
          <a:p>
            <a:pPr marL="342900" indent="-342900" algn="ctr" rtl="1">
              <a:lnSpc>
                <a:spcPct val="150000"/>
              </a:lnSpc>
              <a:spcBef>
                <a:spcPct val="0"/>
              </a:spcBef>
              <a:buFont typeface="Wingdings" panose="05000000000000000000" pitchFamily="2" charset="2"/>
              <a:buChar char="ü"/>
            </a:pPr>
            <a:r>
              <a:rPr lang="fa-IR" sz="2400" b="1" dirty="0" smtClean="0">
                <a:solidFill>
                  <a:schemeClr val="tx1"/>
                </a:solidFill>
                <a:latin typeface="Zar-s" pitchFamily="2" charset="0"/>
                <a:ea typeface="+mj-ea"/>
                <a:cs typeface="B Zar" panose="00000400000000000000" pitchFamily="2" charset="-78"/>
              </a:rPr>
              <a:t>سطح متوسطی از تعارض منجر به عملکرد بهینه می شود .</a:t>
            </a:r>
            <a:endParaRPr lang="en-US" sz="2400" b="1" dirty="0">
              <a:solidFill>
                <a:schemeClr val="tx1"/>
              </a:solidFill>
              <a:latin typeface="Zar-s" pitchFamily="2" charset="0"/>
              <a:ea typeface="+mj-ea"/>
              <a:cs typeface="B Zar" panose="00000400000000000000" pitchFamily="2" charset="-78"/>
            </a:endParaRPr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6838682" y="310721"/>
            <a:ext cx="4007476" cy="528375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 rtl="1">
              <a:lnSpc>
                <a:spcPct val="150000"/>
              </a:lnSpc>
            </a:pPr>
            <a:r>
              <a:rPr lang="fa-IR" sz="2000" b="1" dirty="0" smtClean="0">
                <a:solidFill>
                  <a:srgbClr val="FF0000"/>
                </a:solidFill>
                <a:latin typeface="Zar-s" pitchFamily="2" charset="0"/>
                <a:cs typeface="B Zar" panose="00000400000000000000" pitchFamily="2" charset="-78"/>
              </a:rPr>
              <a:t>دانشگاه پیام نور - واحد غرب تهران </a:t>
            </a:r>
            <a:endParaRPr lang="en-US" sz="2000" b="1" dirty="0">
              <a:solidFill>
                <a:srgbClr val="FF0000"/>
              </a:solidFill>
              <a:latin typeface="Zar-s" pitchFamily="2" charset="0"/>
              <a:cs typeface="B Zar" panose="00000400000000000000" pitchFamily="2" charset="-78"/>
            </a:endParaRPr>
          </a:p>
        </p:txBody>
      </p:sp>
      <p:sp>
        <p:nvSpPr>
          <p:cNvPr id="7" name="Subtitle 2"/>
          <p:cNvSpPr txBox="1">
            <a:spLocks/>
          </p:cNvSpPr>
          <p:nvPr/>
        </p:nvSpPr>
        <p:spPr>
          <a:xfrm>
            <a:off x="7207171" y="855922"/>
            <a:ext cx="2815107" cy="666476"/>
          </a:xfrm>
          <a:prstGeom prst="rect">
            <a:avLst/>
          </a:prstGeom>
        </p:spPr>
        <p:txBody>
          <a:bodyPr vert="horz" lIns="91440" tIns="45720" rIns="91440" bIns="45720" rtlCol="0" anchor="t">
            <a:normAutofit fontScale="85000" lnSpcReduction="10000"/>
          </a:bodyPr>
          <a:lstStyle>
            <a:lvl1pPr marL="0" indent="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2000" b="0" i="0" kern="1200" cap="all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marL="4572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800" b="0" i="0" kern="1200">
                <a:solidFill>
                  <a:schemeClr val="tx1">
                    <a:tint val="75000"/>
                  </a:schemeClr>
                </a:solidFill>
                <a:latin typeface="+mj-lt"/>
                <a:ea typeface="+mj-ea"/>
                <a:cs typeface="+mj-cs"/>
              </a:defRPr>
            </a:lvl2pPr>
            <a:lvl3pPr marL="9144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600" b="0" i="0" kern="1200">
                <a:solidFill>
                  <a:schemeClr val="tx1">
                    <a:tint val="75000"/>
                  </a:schemeClr>
                </a:solidFill>
                <a:latin typeface="+mj-lt"/>
                <a:ea typeface="+mj-ea"/>
                <a:cs typeface="+mj-cs"/>
              </a:defRPr>
            </a:lvl3pPr>
            <a:lvl4pPr marL="13716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400" b="0" i="0" kern="1200">
                <a:solidFill>
                  <a:schemeClr val="tx1">
                    <a:tint val="75000"/>
                  </a:schemeClr>
                </a:solidFill>
                <a:latin typeface="+mj-lt"/>
                <a:ea typeface="+mj-ea"/>
                <a:cs typeface="+mj-cs"/>
              </a:defRPr>
            </a:lvl4pPr>
            <a:lvl5pPr marL="18288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400" b="0" i="0" kern="1200">
                <a:solidFill>
                  <a:schemeClr val="tx1">
                    <a:tint val="75000"/>
                  </a:schemeClr>
                </a:solidFill>
                <a:latin typeface="+mj-lt"/>
                <a:ea typeface="+mj-ea"/>
                <a:cs typeface="+mj-cs"/>
              </a:defRPr>
            </a:lvl5pPr>
            <a:lvl6pPr marL="22860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400" b="0" i="0" kern="1200">
                <a:solidFill>
                  <a:schemeClr val="tx1">
                    <a:tint val="75000"/>
                  </a:schemeClr>
                </a:solidFill>
                <a:latin typeface="+mj-lt"/>
                <a:ea typeface="+mj-ea"/>
                <a:cs typeface="+mj-cs"/>
              </a:defRPr>
            </a:lvl6pPr>
            <a:lvl7pPr marL="27432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400" b="0" i="0" kern="1200">
                <a:solidFill>
                  <a:schemeClr val="tx1">
                    <a:tint val="75000"/>
                  </a:schemeClr>
                </a:solidFill>
                <a:latin typeface="+mj-lt"/>
                <a:ea typeface="+mj-ea"/>
                <a:cs typeface="+mj-cs"/>
              </a:defRPr>
            </a:lvl7pPr>
            <a:lvl8pPr marL="32004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400" b="0" i="0" kern="1200">
                <a:solidFill>
                  <a:schemeClr val="tx1">
                    <a:tint val="75000"/>
                  </a:schemeClr>
                </a:solidFill>
                <a:latin typeface="+mj-lt"/>
                <a:ea typeface="+mj-ea"/>
                <a:cs typeface="+mj-cs"/>
              </a:defRPr>
            </a:lvl8pPr>
            <a:lvl9pPr marL="36576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400" b="0" i="0" kern="1200">
                <a:solidFill>
                  <a:schemeClr val="tx1">
                    <a:tint val="75000"/>
                  </a:schemeClr>
                </a:solidFill>
                <a:latin typeface="+mj-lt"/>
                <a:ea typeface="+mj-ea"/>
                <a:cs typeface="+mj-cs"/>
              </a:defRPr>
            </a:lvl9pPr>
          </a:lstStyle>
          <a:p>
            <a:pPr algn="ctr" rtl="1">
              <a:lnSpc>
                <a:spcPct val="150000"/>
              </a:lnSpc>
              <a:spcBef>
                <a:spcPct val="0"/>
              </a:spcBef>
            </a:pPr>
            <a:r>
              <a:rPr lang="fa-IR" b="1" dirty="0" smtClean="0">
                <a:solidFill>
                  <a:srgbClr val="FF0000"/>
                </a:solidFill>
                <a:latin typeface="Zar-s" pitchFamily="2" charset="0"/>
                <a:cs typeface="B Zar" panose="00000400000000000000" pitchFamily="2" charset="-78"/>
              </a:rPr>
              <a:t>نظریه سازمان - تناقض</a:t>
            </a:r>
            <a:endParaRPr lang="en-US" b="1" dirty="0">
              <a:solidFill>
                <a:srgbClr val="FF0000"/>
              </a:solidFill>
              <a:latin typeface="Zar-s" pitchFamily="2" charset="0"/>
              <a:cs typeface="B Zar" panose="00000400000000000000" pitchFamily="2" charset="-78"/>
            </a:endParaRPr>
          </a:p>
        </p:txBody>
      </p:sp>
      <p:sp>
        <p:nvSpPr>
          <p:cNvPr id="9" name="Subtitle 2"/>
          <p:cNvSpPr txBox="1">
            <a:spLocks/>
          </p:cNvSpPr>
          <p:nvPr/>
        </p:nvSpPr>
        <p:spPr>
          <a:xfrm>
            <a:off x="2266682" y="1548000"/>
            <a:ext cx="9144000" cy="698578"/>
          </a:xfrm>
          <a:prstGeom prst="rect">
            <a:avLst/>
          </a:prstGeom>
        </p:spPr>
        <p:txBody>
          <a:bodyPr vert="horz" lIns="91440" tIns="45720" rIns="91440" bIns="45720" rtlCol="0" anchor="t">
            <a:normAutofit fontScale="92500" lnSpcReduction="20000"/>
          </a:bodyPr>
          <a:lstStyle>
            <a:lvl1pPr marL="0" indent="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21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50000"/>
              </a:lnSpc>
              <a:spcBef>
                <a:spcPct val="0"/>
              </a:spcBef>
            </a:pPr>
            <a:r>
              <a:rPr lang="fa-IR" sz="3200" b="1" dirty="0" smtClean="0">
                <a:solidFill>
                  <a:srgbClr val="FF0000"/>
                </a:solidFill>
                <a:latin typeface="Zar-s" pitchFamily="2" charset="0"/>
                <a:ea typeface="+mj-ea"/>
                <a:cs typeface="B Zar" panose="00000400000000000000" pitchFamily="2" charset="-78"/>
              </a:rPr>
              <a:t>سیر تطور نگرش به تعارض</a:t>
            </a:r>
          </a:p>
        </p:txBody>
      </p:sp>
      <p:sp>
        <p:nvSpPr>
          <p:cNvPr id="11" name="Subtitle 2"/>
          <p:cNvSpPr txBox="1">
            <a:spLocks/>
          </p:cNvSpPr>
          <p:nvPr/>
        </p:nvSpPr>
        <p:spPr>
          <a:xfrm>
            <a:off x="0" y="3355590"/>
            <a:ext cx="8398412" cy="883982"/>
          </a:xfrm>
          <a:prstGeom prst="rect">
            <a:avLst/>
          </a:prstGeom>
        </p:spPr>
        <p:txBody>
          <a:bodyPr vert="horz" lIns="91440" tIns="45720" rIns="91440" bIns="45720" rtlCol="0" anchor="t">
            <a:normAutofit fontScale="25000" lnSpcReduction="20000"/>
          </a:bodyPr>
          <a:lstStyle>
            <a:lvl1pPr marL="0" indent="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21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marL="571500" indent="-571500" algn="ctr" rtl="1">
              <a:lnSpc>
                <a:spcPct val="150000"/>
              </a:lnSpc>
              <a:spcBef>
                <a:spcPct val="0"/>
              </a:spcBef>
              <a:buFont typeface="Wingdings" panose="05000000000000000000" pitchFamily="2" charset="2"/>
              <a:buChar char="ü"/>
            </a:pPr>
            <a:r>
              <a:rPr lang="fa-IR" sz="12000" b="1" dirty="0" smtClean="0">
                <a:solidFill>
                  <a:schemeClr val="tx1"/>
                </a:solidFill>
                <a:latin typeface="Zar-s" pitchFamily="2" charset="0"/>
                <a:ea typeface="+mj-ea"/>
                <a:cs typeface="B Zar" panose="00000400000000000000" pitchFamily="2" charset="-78"/>
              </a:rPr>
              <a:t>نوعی رابطه منحنی </a:t>
            </a:r>
            <a:r>
              <a:rPr lang="fa-IR" sz="12000" b="1" dirty="0" err="1" smtClean="0">
                <a:solidFill>
                  <a:schemeClr val="tx1"/>
                </a:solidFill>
                <a:latin typeface="Zar-s" pitchFamily="2" charset="0"/>
                <a:ea typeface="+mj-ea"/>
                <a:cs typeface="B Zar" panose="00000400000000000000" pitchFamily="2" charset="-78"/>
              </a:rPr>
              <a:t>الخط</a:t>
            </a:r>
            <a:r>
              <a:rPr lang="fa-IR" sz="12000" b="1" dirty="0" smtClean="0">
                <a:solidFill>
                  <a:schemeClr val="tx1"/>
                </a:solidFill>
                <a:latin typeface="Zar-s" pitchFamily="2" charset="0"/>
                <a:ea typeface="+mj-ea"/>
                <a:cs typeface="B Zar" panose="00000400000000000000" pitchFamily="2" charset="-78"/>
              </a:rPr>
              <a:t> بین تعارض و عملکرد سازمانی</a:t>
            </a:r>
            <a:endParaRPr lang="fa-IR" sz="12000" b="1" dirty="0" smtClean="0">
              <a:solidFill>
                <a:schemeClr val="bg1"/>
              </a:solidFill>
              <a:latin typeface="Zar-s" pitchFamily="2" charset="0"/>
              <a:ea typeface="+mj-ea"/>
              <a:cs typeface="B Zar" panose="00000400000000000000" pitchFamily="2" charset="-78"/>
            </a:endParaRPr>
          </a:p>
          <a:p>
            <a:pPr algn="ctr" rtl="1">
              <a:lnSpc>
                <a:spcPct val="150000"/>
              </a:lnSpc>
              <a:spcBef>
                <a:spcPct val="0"/>
              </a:spcBef>
            </a:pPr>
            <a:endParaRPr lang="en-US" sz="4400" b="1" dirty="0">
              <a:latin typeface="Zar-s" pitchFamily="2" charset="0"/>
              <a:ea typeface="+mj-ea"/>
              <a:cs typeface="B Zar" panose="00000400000000000000" pitchFamily="2" charset="-78"/>
            </a:endParaRPr>
          </a:p>
        </p:txBody>
      </p:sp>
      <p:sp>
        <p:nvSpPr>
          <p:cNvPr id="12" name="Subtitle 2"/>
          <p:cNvSpPr txBox="1">
            <a:spLocks/>
          </p:cNvSpPr>
          <p:nvPr/>
        </p:nvSpPr>
        <p:spPr>
          <a:xfrm>
            <a:off x="0" y="4293983"/>
            <a:ext cx="7498080" cy="729678"/>
          </a:xfrm>
          <a:prstGeom prst="rect">
            <a:avLst/>
          </a:prstGeom>
        </p:spPr>
        <p:txBody>
          <a:bodyPr vert="horz" lIns="91440" tIns="45720" rIns="91440" bIns="45720" rtlCol="0" anchor="t">
            <a:normAutofit fontScale="40000" lnSpcReduction="20000"/>
          </a:bodyPr>
          <a:lstStyle>
            <a:lvl1pPr marL="0" indent="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21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marL="571500" indent="-571500" algn="ctr" rtl="1">
              <a:lnSpc>
                <a:spcPct val="150000"/>
              </a:lnSpc>
              <a:spcBef>
                <a:spcPct val="0"/>
              </a:spcBef>
              <a:buFont typeface="Wingdings" panose="05000000000000000000" pitchFamily="2" charset="2"/>
              <a:buChar char="ü"/>
            </a:pPr>
            <a:r>
              <a:rPr lang="fa-IR" sz="4000" b="1" dirty="0" smtClean="0">
                <a:solidFill>
                  <a:schemeClr val="tx1"/>
                </a:solidFill>
                <a:latin typeface="Zar-s" pitchFamily="2" charset="0"/>
                <a:ea typeface="+mj-ea"/>
                <a:cs typeface="B Zar" panose="00000400000000000000" pitchFamily="2" charset="-78"/>
              </a:rPr>
              <a:t>تعارض </a:t>
            </a:r>
            <a:r>
              <a:rPr lang="fa-IR" sz="4000" b="1" dirty="0" err="1" smtClean="0">
                <a:solidFill>
                  <a:schemeClr val="tx1"/>
                </a:solidFill>
                <a:latin typeface="Zar-s" pitchFamily="2" charset="0"/>
                <a:ea typeface="+mj-ea"/>
                <a:cs typeface="B Zar" panose="00000400000000000000" pitchFamily="2" charset="-78"/>
              </a:rPr>
              <a:t>بسیارکم</a:t>
            </a:r>
            <a:r>
              <a:rPr lang="fa-IR" sz="4000" b="1" dirty="0" smtClean="0">
                <a:solidFill>
                  <a:schemeClr val="tx1"/>
                </a:solidFill>
                <a:latin typeface="Zar-s" pitchFamily="2" charset="0"/>
                <a:ea typeface="+mj-ea"/>
                <a:cs typeface="B Zar" panose="00000400000000000000" pitchFamily="2" charset="-78"/>
              </a:rPr>
              <a:t> و بسیار زیاد منجر به عملکرد ضعیف می شود .</a:t>
            </a:r>
            <a:endParaRPr lang="en-US" sz="4400" b="1" dirty="0">
              <a:solidFill>
                <a:schemeClr val="tx1"/>
              </a:solidFill>
              <a:latin typeface="Zar-s" pitchFamily="2" charset="0"/>
              <a:ea typeface="+mj-ea"/>
              <a:cs typeface="B Zar" panose="00000400000000000000" pitchFamily="2" charset="-78"/>
            </a:endParaRPr>
          </a:p>
        </p:txBody>
      </p:sp>
      <p:sp>
        <p:nvSpPr>
          <p:cNvPr id="13" name="Subtitle 2"/>
          <p:cNvSpPr txBox="1">
            <a:spLocks/>
          </p:cNvSpPr>
          <p:nvPr/>
        </p:nvSpPr>
        <p:spPr>
          <a:xfrm>
            <a:off x="1345339" y="2447573"/>
            <a:ext cx="8077568" cy="729678"/>
          </a:xfrm>
          <a:prstGeom prst="rect">
            <a:avLst/>
          </a:prstGeom>
        </p:spPr>
        <p:txBody>
          <a:bodyPr vert="horz" lIns="91440" tIns="45720" rIns="91440" bIns="45720" rtlCol="0" anchor="t">
            <a:normAutofit fontScale="70000" lnSpcReduction="20000"/>
          </a:bodyPr>
          <a:lstStyle>
            <a:lvl1pPr marL="0" indent="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21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 rtl="1">
              <a:lnSpc>
                <a:spcPct val="150000"/>
              </a:lnSpc>
              <a:spcBef>
                <a:spcPct val="0"/>
              </a:spcBef>
            </a:pPr>
            <a:r>
              <a:rPr lang="fa-IR" sz="4400" b="1" dirty="0" smtClean="0">
                <a:solidFill>
                  <a:schemeClr val="tx1"/>
                </a:solidFill>
                <a:latin typeface="Zar-s" pitchFamily="2" charset="0"/>
                <a:ea typeface="+mj-ea"/>
                <a:cs typeface="B Zar" panose="00000400000000000000" pitchFamily="2" charset="-78"/>
              </a:rPr>
              <a:t>مدل </a:t>
            </a:r>
            <a:r>
              <a:rPr lang="fa-IR" sz="4400" b="1" dirty="0" err="1" smtClean="0">
                <a:solidFill>
                  <a:schemeClr val="tx1"/>
                </a:solidFill>
                <a:latin typeface="Zar-s" pitchFamily="2" charset="0"/>
                <a:ea typeface="+mj-ea"/>
                <a:cs typeface="B Zar" panose="00000400000000000000" pitchFamily="2" charset="-78"/>
              </a:rPr>
              <a:t>اقتضایی</a:t>
            </a:r>
            <a:r>
              <a:rPr lang="fa-IR" sz="4400" b="1" dirty="0" smtClean="0">
                <a:solidFill>
                  <a:schemeClr val="tx1"/>
                </a:solidFill>
                <a:latin typeface="Zar-s" pitchFamily="2" charset="0"/>
                <a:ea typeface="+mj-ea"/>
                <a:cs typeface="B Zar" panose="00000400000000000000" pitchFamily="2" charset="-78"/>
              </a:rPr>
              <a:t> تعارض </a:t>
            </a:r>
            <a:r>
              <a:rPr lang="fa-IR" sz="2900" b="1" dirty="0" smtClean="0">
                <a:solidFill>
                  <a:schemeClr val="tx1"/>
                </a:solidFill>
                <a:latin typeface="Zar-s" pitchFamily="2" charset="0"/>
                <a:ea typeface="+mj-ea"/>
                <a:cs typeface="B Zar" panose="00000400000000000000" pitchFamily="2" charset="-78"/>
              </a:rPr>
              <a:t>( سازمان </a:t>
            </a:r>
            <a:r>
              <a:rPr lang="fa-IR" sz="2900" b="1" dirty="0" err="1" smtClean="0">
                <a:solidFill>
                  <a:schemeClr val="tx1"/>
                </a:solidFill>
                <a:latin typeface="Zar-s" pitchFamily="2" charset="0"/>
                <a:ea typeface="+mj-ea"/>
                <a:cs typeface="B Zar" panose="00000400000000000000" pitchFamily="2" charset="-78"/>
              </a:rPr>
              <a:t>مدرنیست</a:t>
            </a:r>
            <a:r>
              <a:rPr lang="fa-IR" sz="2900" b="1" dirty="0" smtClean="0">
                <a:solidFill>
                  <a:schemeClr val="tx1"/>
                </a:solidFill>
                <a:latin typeface="Zar-s" pitchFamily="2" charset="0"/>
                <a:ea typeface="+mj-ea"/>
                <a:cs typeface="B Zar" panose="00000400000000000000" pitchFamily="2" charset="-78"/>
              </a:rPr>
              <a:t> ) </a:t>
            </a:r>
            <a:r>
              <a:rPr lang="fa-IR" sz="4400" b="1" dirty="0" smtClean="0">
                <a:solidFill>
                  <a:schemeClr val="tx1"/>
                </a:solidFill>
                <a:latin typeface="Zar-s" pitchFamily="2" charset="0"/>
                <a:ea typeface="+mj-ea"/>
                <a:cs typeface="B Zar" panose="00000400000000000000" pitchFamily="2" charset="-78"/>
              </a:rPr>
              <a:t>:</a:t>
            </a:r>
            <a:endParaRPr lang="en-US" sz="4400" b="1" dirty="0">
              <a:solidFill>
                <a:schemeClr val="tx1"/>
              </a:solidFill>
              <a:latin typeface="Zar-s" pitchFamily="2" charset="0"/>
              <a:ea typeface="+mj-ea"/>
              <a:cs typeface="B Zar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806178855"/>
      </p:ext>
    </p:ext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"/>
                            </p:stCondLst>
                            <p:childTnLst>
                              <p:par>
                                <p:cTn id="11" presetID="45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10"/>
                            </p:stCondLst>
                            <p:childTnLst>
                              <p:par>
                                <p:cTn id="17" presetID="6" presetClass="entr" presetSubtype="16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" dur="5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010"/>
                            </p:stCondLst>
                            <p:childTnLst>
                              <p:par>
                                <p:cTn id="21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510"/>
                            </p:stCondLst>
                            <p:childTnLst>
                              <p:par>
                                <p:cTn id="25" presetID="6" presetClass="entr" presetSubtype="16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9" grpId="0"/>
      <p:bldP spid="11" grpId="0" build="allAtOnce"/>
      <p:bldP spid="12" grpId="0"/>
      <p:bldP spid="1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9196" y="312507"/>
            <a:ext cx="2147486" cy="557439"/>
          </a:xfrm>
        </p:spPr>
        <p:txBody>
          <a:bodyPr>
            <a:noAutofit/>
          </a:bodyPr>
          <a:lstStyle/>
          <a:p>
            <a:pPr algn="ctr" rtl="1">
              <a:lnSpc>
                <a:spcPct val="150000"/>
              </a:lnSpc>
            </a:pPr>
            <a:r>
              <a:rPr lang="fa-IR" sz="2000" b="1" dirty="0" smtClean="0">
                <a:solidFill>
                  <a:srgbClr val="FF0000"/>
                </a:solidFill>
                <a:latin typeface="Zar-s" pitchFamily="2" charset="0"/>
                <a:cs typeface="B Zar" panose="00000400000000000000" pitchFamily="2" charset="-78"/>
              </a:rPr>
              <a:t>پاییز1394</a:t>
            </a:r>
            <a:endParaRPr lang="en-US" sz="2000" b="1" dirty="0">
              <a:solidFill>
                <a:srgbClr val="FF0000"/>
              </a:solidFill>
              <a:latin typeface="Zar-s" pitchFamily="2" charset="0"/>
              <a:cs typeface="B Zar" panose="00000400000000000000" pitchFamily="2" charset="-78"/>
            </a:endParaRPr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6838682" y="310721"/>
            <a:ext cx="4007476" cy="528375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 rtl="1">
              <a:lnSpc>
                <a:spcPct val="150000"/>
              </a:lnSpc>
            </a:pPr>
            <a:r>
              <a:rPr lang="fa-IR" sz="2000" b="1" dirty="0" smtClean="0">
                <a:solidFill>
                  <a:srgbClr val="FF0000"/>
                </a:solidFill>
                <a:latin typeface="Zar-s" pitchFamily="2" charset="0"/>
                <a:cs typeface="B Zar" panose="00000400000000000000" pitchFamily="2" charset="-78"/>
              </a:rPr>
              <a:t>دانشگاه پیام نور - واحد غرب تهران </a:t>
            </a:r>
            <a:endParaRPr lang="en-US" sz="2000" b="1" dirty="0">
              <a:solidFill>
                <a:srgbClr val="FF0000"/>
              </a:solidFill>
              <a:latin typeface="Zar-s" pitchFamily="2" charset="0"/>
              <a:cs typeface="B Zar" panose="00000400000000000000" pitchFamily="2" charset="-78"/>
            </a:endParaRPr>
          </a:p>
        </p:txBody>
      </p:sp>
      <p:sp>
        <p:nvSpPr>
          <p:cNvPr id="7" name="Subtitle 2"/>
          <p:cNvSpPr txBox="1">
            <a:spLocks/>
          </p:cNvSpPr>
          <p:nvPr/>
        </p:nvSpPr>
        <p:spPr>
          <a:xfrm>
            <a:off x="7207171" y="855922"/>
            <a:ext cx="2815107" cy="666476"/>
          </a:xfrm>
          <a:prstGeom prst="rect">
            <a:avLst/>
          </a:prstGeom>
        </p:spPr>
        <p:txBody>
          <a:bodyPr vert="horz" lIns="91440" tIns="45720" rIns="91440" bIns="45720" rtlCol="0" anchor="t">
            <a:normAutofit fontScale="85000" lnSpcReduction="10000"/>
          </a:bodyPr>
          <a:lstStyle>
            <a:lvl1pPr marL="0" indent="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2000" b="0" i="0" kern="1200" cap="all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marL="4572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800" b="0" i="0" kern="1200">
                <a:solidFill>
                  <a:schemeClr val="tx1">
                    <a:tint val="75000"/>
                  </a:schemeClr>
                </a:solidFill>
                <a:latin typeface="+mj-lt"/>
                <a:ea typeface="+mj-ea"/>
                <a:cs typeface="+mj-cs"/>
              </a:defRPr>
            </a:lvl2pPr>
            <a:lvl3pPr marL="9144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600" b="0" i="0" kern="1200">
                <a:solidFill>
                  <a:schemeClr val="tx1">
                    <a:tint val="75000"/>
                  </a:schemeClr>
                </a:solidFill>
                <a:latin typeface="+mj-lt"/>
                <a:ea typeface="+mj-ea"/>
                <a:cs typeface="+mj-cs"/>
              </a:defRPr>
            </a:lvl3pPr>
            <a:lvl4pPr marL="13716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400" b="0" i="0" kern="1200">
                <a:solidFill>
                  <a:schemeClr val="tx1">
                    <a:tint val="75000"/>
                  </a:schemeClr>
                </a:solidFill>
                <a:latin typeface="+mj-lt"/>
                <a:ea typeface="+mj-ea"/>
                <a:cs typeface="+mj-cs"/>
              </a:defRPr>
            </a:lvl4pPr>
            <a:lvl5pPr marL="18288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400" b="0" i="0" kern="1200">
                <a:solidFill>
                  <a:schemeClr val="tx1">
                    <a:tint val="75000"/>
                  </a:schemeClr>
                </a:solidFill>
                <a:latin typeface="+mj-lt"/>
                <a:ea typeface="+mj-ea"/>
                <a:cs typeface="+mj-cs"/>
              </a:defRPr>
            </a:lvl5pPr>
            <a:lvl6pPr marL="22860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400" b="0" i="0" kern="1200">
                <a:solidFill>
                  <a:schemeClr val="tx1">
                    <a:tint val="75000"/>
                  </a:schemeClr>
                </a:solidFill>
                <a:latin typeface="+mj-lt"/>
                <a:ea typeface="+mj-ea"/>
                <a:cs typeface="+mj-cs"/>
              </a:defRPr>
            </a:lvl6pPr>
            <a:lvl7pPr marL="27432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400" b="0" i="0" kern="1200">
                <a:solidFill>
                  <a:schemeClr val="tx1">
                    <a:tint val="75000"/>
                  </a:schemeClr>
                </a:solidFill>
                <a:latin typeface="+mj-lt"/>
                <a:ea typeface="+mj-ea"/>
                <a:cs typeface="+mj-cs"/>
              </a:defRPr>
            </a:lvl7pPr>
            <a:lvl8pPr marL="32004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400" b="0" i="0" kern="1200">
                <a:solidFill>
                  <a:schemeClr val="tx1">
                    <a:tint val="75000"/>
                  </a:schemeClr>
                </a:solidFill>
                <a:latin typeface="+mj-lt"/>
                <a:ea typeface="+mj-ea"/>
                <a:cs typeface="+mj-cs"/>
              </a:defRPr>
            </a:lvl8pPr>
            <a:lvl9pPr marL="36576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400" b="0" i="0" kern="1200">
                <a:solidFill>
                  <a:schemeClr val="tx1">
                    <a:tint val="75000"/>
                  </a:schemeClr>
                </a:solidFill>
                <a:latin typeface="+mj-lt"/>
                <a:ea typeface="+mj-ea"/>
                <a:cs typeface="+mj-cs"/>
              </a:defRPr>
            </a:lvl9pPr>
          </a:lstStyle>
          <a:p>
            <a:pPr algn="ctr" rtl="1">
              <a:lnSpc>
                <a:spcPct val="150000"/>
              </a:lnSpc>
              <a:spcBef>
                <a:spcPct val="0"/>
              </a:spcBef>
            </a:pPr>
            <a:r>
              <a:rPr lang="fa-IR" b="1" dirty="0" smtClean="0">
                <a:solidFill>
                  <a:srgbClr val="FF0000"/>
                </a:solidFill>
                <a:latin typeface="Zar-s" pitchFamily="2" charset="0"/>
                <a:cs typeface="B Zar" panose="00000400000000000000" pitchFamily="2" charset="-78"/>
              </a:rPr>
              <a:t>نظریه سازمان - تناقض</a:t>
            </a:r>
            <a:endParaRPr lang="en-US" b="1" dirty="0">
              <a:solidFill>
                <a:srgbClr val="FF0000"/>
              </a:solidFill>
              <a:latin typeface="Zar-s" pitchFamily="2" charset="0"/>
              <a:cs typeface="B Zar" panose="00000400000000000000" pitchFamily="2" charset="-78"/>
            </a:endParaRPr>
          </a:p>
        </p:txBody>
      </p:sp>
      <p:sp>
        <p:nvSpPr>
          <p:cNvPr id="9" name="Subtitle 2"/>
          <p:cNvSpPr txBox="1">
            <a:spLocks/>
          </p:cNvSpPr>
          <p:nvPr/>
        </p:nvSpPr>
        <p:spPr>
          <a:xfrm>
            <a:off x="2266682" y="1548000"/>
            <a:ext cx="9144000" cy="698578"/>
          </a:xfrm>
          <a:prstGeom prst="rect">
            <a:avLst/>
          </a:prstGeom>
        </p:spPr>
        <p:txBody>
          <a:bodyPr vert="horz" lIns="91440" tIns="45720" rIns="91440" bIns="45720" rtlCol="0" anchor="t">
            <a:normAutofit fontScale="92500" lnSpcReduction="20000"/>
          </a:bodyPr>
          <a:lstStyle>
            <a:lvl1pPr marL="0" indent="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21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50000"/>
              </a:lnSpc>
              <a:spcBef>
                <a:spcPct val="0"/>
              </a:spcBef>
            </a:pPr>
            <a:r>
              <a:rPr lang="fa-IR" sz="3200" b="1" dirty="0" smtClean="0">
                <a:solidFill>
                  <a:srgbClr val="FF0000"/>
                </a:solidFill>
                <a:latin typeface="Zar-s" pitchFamily="2" charset="0"/>
                <a:ea typeface="+mj-ea"/>
                <a:cs typeface="B Zar" panose="00000400000000000000" pitchFamily="2" charset="-78"/>
              </a:rPr>
              <a:t>سیر تطور نگرش به تعارض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635590" y="3462935"/>
            <a:ext cx="2798544" cy="3958586"/>
          </a:xfrm>
          <a:prstGeom prst="rect">
            <a:avLst/>
          </a:prstGeom>
        </p:spPr>
      </p:pic>
      <p:sp>
        <p:nvSpPr>
          <p:cNvPr id="43" name="Subtitle 2"/>
          <p:cNvSpPr txBox="1">
            <a:spLocks/>
          </p:cNvSpPr>
          <p:nvPr/>
        </p:nvSpPr>
        <p:spPr>
          <a:xfrm>
            <a:off x="1510618" y="2317882"/>
            <a:ext cx="8077568" cy="729678"/>
          </a:xfrm>
          <a:prstGeom prst="rect">
            <a:avLst/>
          </a:prstGeom>
        </p:spPr>
        <p:txBody>
          <a:bodyPr vert="horz" lIns="91440" tIns="45720" rIns="91440" bIns="45720" rtlCol="0" anchor="t">
            <a:normAutofit fontScale="70000" lnSpcReduction="20000"/>
          </a:bodyPr>
          <a:lstStyle>
            <a:lvl1pPr marL="0" indent="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21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 rtl="1">
              <a:lnSpc>
                <a:spcPct val="150000"/>
              </a:lnSpc>
              <a:spcBef>
                <a:spcPct val="0"/>
              </a:spcBef>
            </a:pPr>
            <a:r>
              <a:rPr lang="fa-IR" sz="4400" b="1" dirty="0" smtClean="0">
                <a:solidFill>
                  <a:schemeClr val="tx1"/>
                </a:solidFill>
                <a:latin typeface="Zar-s" pitchFamily="2" charset="0"/>
                <a:ea typeface="+mj-ea"/>
                <a:cs typeface="B Zar" panose="00000400000000000000" pitchFamily="2" charset="-78"/>
              </a:rPr>
              <a:t>مدل </a:t>
            </a:r>
            <a:r>
              <a:rPr lang="fa-IR" sz="4400" b="1" dirty="0" err="1" smtClean="0">
                <a:solidFill>
                  <a:schemeClr val="tx1"/>
                </a:solidFill>
                <a:latin typeface="Zar-s" pitchFamily="2" charset="0"/>
                <a:ea typeface="+mj-ea"/>
                <a:cs typeface="B Zar" panose="00000400000000000000" pitchFamily="2" charset="-78"/>
              </a:rPr>
              <a:t>اقتضایی</a:t>
            </a:r>
            <a:r>
              <a:rPr lang="fa-IR" sz="4400" b="1" dirty="0" smtClean="0">
                <a:solidFill>
                  <a:schemeClr val="tx1"/>
                </a:solidFill>
                <a:latin typeface="Zar-s" pitchFamily="2" charset="0"/>
                <a:ea typeface="+mj-ea"/>
                <a:cs typeface="B Zar" panose="00000400000000000000" pitchFamily="2" charset="-78"/>
              </a:rPr>
              <a:t> تعارض </a:t>
            </a:r>
            <a:r>
              <a:rPr lang="fa-IR" sz="2900" b="1" dirty="0" smtClean="0">
                <a:solidFill>
                  <a:schemeClr val="tx1"/>
                </a:solidFill>
                <a:latin typeface="Zar-s" pitchFamily="2" charset="0"/>
                <a:ea typeface="+mj-ea"/>
                <a:cs typeface="B Zar" panose="00000400000000000000" pitchFamily="2" charset="-78"/>
              </a:rPr>
              <a:t>( سازمان </a:t>
            </a:r>
            <a:r>
              <a:rPr lang="fa-IR" sz="2900" b="1" dirty="0" err="1" smtClean="0">
                <a:solidFill>
                  <a:schemeClr val="tx1"/>
                </a:solidFill>
                <a:latin typeface="Zar-s" pitchFamily="2" charset="0"/>
                <a:ea typeface="+mj-ea"/>
                <a:cs typeface="B Zar" panose="00000400000000000000" pitchFamily="2" charset="-78"/>
              </a:rPr>
              <a:t>مدرنیست</a:t>
            </a:r>
            <a:r>
              <a:rPr lang="fa-IR" sz="2900" b="1" dirty="0" smtClean="0">
                <a:solidFill>
                  <a:schemeClr val="tx1"/>
                </a:solidFill>
                <a:latin typeface="Zar-s" pitchFamily="2" charset="0"/>
                <a:ea typeface="+mj-ea"/>
                <a:cs typeface="B Zar" panose="00000400000000000000" pitchFamily="2" charset="-78"/>
              </a:rPr>
              <a:t> ) </a:t>
            </a:r>
            <a:r>
              <a:rPr lang="fa-IR" sz="4400" b="1" dirty="0" smtClean="0">
                <a:solidFill>
                  <a:schemeClr val="tx1"/>
                </a:solidFill>
                <a:latin typeface="Zar-s" pitchFamily="2" charset="0"/>
                <a:ea typeface="+mj-ea"/>
                <a:cs typeface="B Zar" panose="00000400000000000000" pitchFamily="2" charset="-78"/>
              </a:rPr>
              <a:t>:</a:t>
            </a:r>
            <a:endParaRPr lang="en-US" sz="4400" b="1" dirty="0">
              <a:solidFill>
                <a:schemeClr val="tx1"/>
              </a:solidFill>
              <a:latin typeface="Zar-s" pitchFamily="2" charset="0"/>
              <a:ea typeface="+mj-ea"/>
              <a:cs typeface="B Zar" panose="00000400000000000000" pitchFamily="2" charset="-78"/>
            </a:endParaRPr>
          </a:p>
        </p:txBody>
      </p:sp>
      <p:sp>
        <p:nvSpPr>
          <p:cNvPr id="13" name="Subtitle 2"/>
          <p:cNvSpPr txBox="1">
            <a:spLocks/>
          </p:cNvSpPr>
          <p:nvPr/>
        </p:nvSpPr>
        <p:spPr>
          <a:xfrm>
            <a:off x="4271733" y="3410881"/>
            <a:ext cx="3799267" cy="1212634"/>
          </a:xfrm>
          <a:prstGeom prst="rect">
            <a:avLst/>
          </a:prstGeom>
        </p:spPr>
        <p:txBody>
          <a:bodyPr vert="horz" lIns="91440" tIns="45720" rIns="91440" bIns="45720" rtlCol="0" anchor="t">
            <a:normAutofit fontScale="62500" lnSpcReduction="20000"/>
          </a:bodyPr>
          <a:lstStyle>
            <a:lvl1pPr marL="0" indent="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21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marL="457200" indent="-457200" algn="ctr" rtl="1">
              <a:lnSpc>
                <a:spcPct val="150000"/>
              </a:lnSpc>
              <a:spcBef>
                <a:spcPct val="0"/>
              </a:spcBef>
              <a:buFont typeface="Wingdings" panose="05000000000000000000" pitchFamily="2" charset="2"/>
              <a:buChar char="ü"/>
            </a:pPr>
            <a:r>
              <a:rPr lang="fa-IR" sz="2900" b="1" dirty="0" smtClean="0">
                <a:solidFill>
                  <a:schemeClr val="tx1"/>
                </a:solidFill>
                <a:latin typeface="Zar-s" pitchFamily="2" charset="0"/>
                <a:ea typeface="+mj-ea"/>
                <a:cs typeface="B Zar" panose="00000400000000000000" pitchFamily="2" charset="-78"/>
              </a:rPr>
              <a:t>رابطه منحنی </a:t>
            </a:r>
            <a:r>
              <a:rPr lang="fa-IR" sz="2900" b="1" dirty="0" err="1" smtClean="0">
                <a:solidFill>
                  <a:schemeClr val="tx1"/>
                </a:solidFill>
                <a:latin typeface="Zar-s" pitchFamily="2" charset="0"/>
                <a:ea typeface="+mj-ea"/>
                <a:cs typeface="B Zar" panose="00000400000000000000" pitchFamily="2" charset="-78"/>
              </a:rPr>
              <a:t>الخط</a:t>
            </a:r>
            <a:r>
              <a:rPr lang="fa-IR" sz="2900" b="1" dirty="0" smtClean="0">
                <a:solidFill>
                  <a:schemeClr val="tx1"/>
                </a:solidFill>
                <a:latin typeface="Zar-s" pitchFamily="2" charset="0"/>
                <a:ea typeface="+mj-ea"/>
                <a:cs typeface="B Zar" panose="00000400000000000000" pitchFamily="2" charset="-78"/>
              </a:rPr>
              <a:t> بین تعارض و عملکرد سازمانی</a:t>
            </a:r>
            <a:endParaRPr lang="en-US" sz="4400" b="1" dirty="0">
              <a:solidFill>
                <a:schemeClr val="tx1"/>
              </a:solidFill>
              <a:latin typeface="Zar-s" pitchFamily="2" charset="0"/>
              <a:ea typeface="+mj-ea"/>
              <a:cs typeface="B Zar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39081258"/>
      </p:ext>
    </p:ext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"/>
                            </p:stCondLst>
                            <p:childTnLst>
                              <p:par>
                                <p:cTn id="11" presetID="45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510"/>
                            </p:stCondLst>
                            <p:childTnLst>
                              <p:par>
                                <p:cTn id="17" presetID="6" presetClass="entr" presetSubtype="16" fill="hold" grpId="1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510"/>
                            </p:stCondLst>
                            <p:childTnLst>
                              <p:par>
                                <p:cTn id="21" presetID="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43" grpId="0"/>
      <p:bldP spid="13" grpId="1"/>
    </p:bldLst>
  </p:timing>
</p:sld>
</file>

<file path=ppt/theme/theme1.xml><?xml version="1.0" encoding="utf-8"?>
<a:theme xmlns:a="http://schemas.openxmlformats.org/drawingml/2006/main" name="Slice">
  <a:themeElements>
    <a:clrScheme name="Slice">
      <a:dk1>
        <a:sysClr val="windowText" lastClr="000000"/>
      </a:dk1>
      <a:lt1>
        <a:sysClr val="window" lastClr="FFFFFF"/>
      </a:lt1>
      <a:dk2>
        <a:srgbClr val="146194"/>
      </a:dk2>
      <a:lt2>
        <a:srgbClr val="76DBF4"/>
      </a:lt2>
      <a:accent1>
        <a:srgbClr val="052F61"/>
      </a:accent1>
      <a:accent2>
        <a:srgbClr val="A50E82"/>
      </a:accent2>
      <a:accent3>
        <a:srgbClr val="14967C"/>
      </a:accent3>
      <a:accent4>
        <a:srgbClr val="6A9E1F"/>
      </a:accent4>
      <a:accent5>
        <a:srgbClr val="E87D37"/>
      </a:accent5>
      <a:accent6>
        <a:srgbClr val="C62324"/>
      </a:accent6>
      <a:hlink>
        <a:srgbClr val="0D2E46"/>
      </a:hlink>
      <a:folHlink>
        <a:srgbClr val="356A95"/>
      </a:folHlink>
    </a:clrScheme>
    <a:fontScheme name="Slice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Slic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hueMod val="94000"/>
                <a:satMod val="140000"/>
                <a:lumMod val="110000"/>
              </a:schemeClr>
            </a:gs>
            <a:gs pos="100000">
              <a:schemeClr val="phClr">
                <a:tint val="84000"/>
                <a:satMod val="16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hueMod val="94000"/>
                <a:satMod val="130000"/>
                <a:lumMod val="128000"/>
              </a:schemeClr>
            </a:gs>
            <a:gs pos="100000">
              <a:schemeClr val="phClr">
                <a:shade val="94000"/>
                <a:lumMod val="88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tint val="76000"/>
              <a:alpha val="60000"/>
              <a:hueMod val="94000"/>
            </a:schemeClr>
          </a:solidFill>
          <a:prstDash val="solid"/>
        </a:ln>
        <a:ln w="15875" cap="rnd" cmpd="sng" algn="ctr">
          <a:solidFill>
            <a:schemeClr val="phClr">
              <a:hueMod val="94000"/>
            </a:schemeClr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50800" dist="38100" dir="5400000" rotWithShape="0">
              <a:srgbClr val="000000">
                <a:alpha val="46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1000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lin ang="6120000" scaled="1"/>
        </a:gradFill>
        <a:gradFill rotWithShape="1">
          <a:gsLst>
            <a:gs pos="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path path="circle">
            <a:fillToRect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Slice" id="{0507925B-6AC9-4358-8E18-C330545D08F8}" vid="{13FEC7C6-62A9-40C4-99D2-581AACACAA2F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Slice</Template>
  <TotalTime>516</TotalTime>
  <Words>600</Words>
  <Application>Microsoft Office PowerPoint</Application>
  <PresentationFormat>Custom</PresentationFormat>
  <Paragraphs>82</Paragraphs>
  <Slides>11</Slides>
  <Notes>10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2" baseType="lpstr">
      <vt:lpstr>Slice</vt:lpstr>
      <vt:lpstr>بنام خدا</vt:lpstr>
      <vt:lpstr>PowerPoint Presentation</vt:lpstr>
      <vt:lpstr>پاییز1394</vt:lpstr>
      <vt:lpstr>پاییز1394</vt:lpstr>
      <vt:lpstr>پاییز1394</vt:lpstr>
      <vt:lpstr>پاییز1394</vt:lpstr>
      <vt:lpstr>پاییز1394</vt:lpstr>
      <vt:lpstr>پاییز1394</vt:lpstr>
      <vt:lpstr>پاییز1394</vt:lpstr>
      <vt:lpstr>پاییز1394</vt:lpstr>
      <vt:lpstr>پاییز1394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دانشگاه پیام نور</dc:title>
  <dc:creator>dell</dc:creator>
  <cp:lastModifiedBy>Windows User</cp:lastModifiedBy>
  <cp:revision>81</cp:revision>
  <dcterms:created xsi:type="dcterms:W3CDTF">2015-11-07T20:51:02Z</dcterms:created>
  <dcterms:modified xsi:type="dcterms:W3CDTF">2020-05-21T01:29:01Z</dcterms:modified>
</cp:coreProperties>
</file>