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lvl="0">
      <a:defRPr lang="en-US"/>
    </a:defPPr>
    <a:lvl1pPr lvl="0" algn="ctr"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lvl="1" algn="ctr"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lvl="2" algn="ctr"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lvl="3" algn="ctr"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lvl="4" algn="ctr"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lvl="5" algn="r" defTabSz="914400" rtl="1" eaLnBrk="1" latinLnBrk="0" hangingPunct="1">
      <a:defRPr kern="1200">
        <a:solidFill>
          <a:schemeClr val="tx1"/>
        </a:solidFill>
        <a:latin typeface="Arial" pitchFamily="34" charset="0"/>
        <a:ea typeface="+mn-ea"/>
        <a:cs typeface="Arial" pitchFamily="34" charset="0"/>
      </a:defRPr>
    </a:lvl6pPr>
    <a:lvl7pPr marL="2743200" lvl="6" algn="r" defTabSz="914400" rtl="1" eaLnBrk="1" latinLnBrk="0" hangingPunct="1">
      <a:defRPr kern="1200">
        <a:solidFill>
          <a:schemeClr val="tx1"/>
        </a:solidFill>
        <a:latin typeface="Arial" pitchFamily="34" charset="0"/>
        <a:ea typeface="+mn-ea"/>
        <a:cs typeface="Arial" pitchFamily="34" charset="0"/>
      </a:defRPr>
    </a:lvl7pPr>
    <a:lvl8pPr marL="3200400" lvl="7" algn="r" defTabSz="914400" rtl="1" eaLnBrk="1" latinLnBrk="0" hangingPunct="1">
      <a:defRPr kern="1200">
        <a:solidFill>
          <a:schemeClr val="tx1"/>
        </a:solidFill>
        <a:latin typeface="Arial" pitchFamily="34" charset="0"/>
        <a:ea typeface="+mn-ea"/>
        <a:cs typeface="Arial" pitchFamily="34" charset="0"/>
      </a:defRPr>
    </a:lvl8pPr>
    <a:lvl9pPr marL="3657600" lvl="8" algn="r" defTabSz="914400" rtl="1"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416" y="-90"/>
      </p:cViewPr>
      <p:guideLst>
        <p:guide orient="horz" pos="2160"/>
        <p:guide pos="2880"/>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200"/>
            </a:lvl1pPr>
          </a:lstStyle>
          <a:p>
            <a:endParaRPr lang="en-US"/>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vl1pPr>
          </a:lstStyle>
          <a:p>
            <a:endParaRPr lang="en-US"/>
          </a:p>
        </p:txBody>
      </p:sp>
      <p:sp>
        <p:nvSpPr>
          <p:cNvPr id="30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1" hangingPunct="1">
              <a:defRPr sz="1200"/>
            </a:lvl1pPr>
          </a:lstStyle>
          <a:p>
            <a:endParaRPr lang="en-U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25B302B0-A098-440C-A2B2-ECA0399F30A8}" type="slidenum">
              <a:rPr lang="ar-SA"/>
              <a:pPr/>
              <a:t>‹#›</a:t>
            </a:fld>
            <a:endParaRPr lang="en-US"/>
          </a:p>
        </p:txBody>
      </p:sp>
    </p:spTree>
    <p:extLst>
      <p:ext uri="{BB962C8B-B14F-4D97-AF65-F5344CB8AC3E}">
        <p14:creationId xmlns:p14="http://schemas.microsoft.com/office/powerpoint/2010/main" val="396721507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itchFamily="34" charset="0"/>
        <a:ea typeface="+mn-ea"/>
        <a:cs typeface="Arial" pitchFamily="34" charset="0"/>
      </a:defRPr>
    </a:lvl1pPr>
    <a:lvl2pPr marL="457200" algn="l" rtl="0" fontAlgn="base">
      <a:spcBef>
        <a:spcPct val="30000"/>
      </a:spcBef>
      <a:spcAft>
        <a:spcPct val="0"/>
      </a:spcAft>
      <a:defRPr sz="1200" kern="1200">
        <a:solidFill>
          <a:schemeClr val="tx1"/>
        </a:solidFill>
        <a:latin typeface="Arial" pitchFamily="34" charset="0"/>
        <a:ea typeface="+mn-ea"/>
        <a:cs typeface="Arial" pitchFamily="34" charset="0"/>
      </a:defRPr>
    </a:lvl2pPr>
    <a:lvl3pPr marL="914400" algn="l" rtl="0" fontAlgn="base">
      <a:spcBef>
        <a:spcPct val="30000"/>
      </a:spcBef>
      <a:spcAft>
        <a:spcPct val="0"/>
      </a:spcAft>
      <a:defRPr sz="1200" kern="1200">
        <a:solidFill>
          <a:schemeClr val="tx1"/>
        </a:solidFill>
        <a:latin typeface="Arial" pitchFamily="34" charset="0"/>
        <a:ea typeface="+mn-ea"/>
        <a:cs typeface="Arial" pitchFamily="34" charset="0"/>
      </a:defRPr>
    </a:lvl3pPr>
    <a:lvl4pPr marL="1371600" algn="l" rtl="0" fontAlgn="base">
      <a:spcBef>
        <a:spcPct val="30000"/>
      </a:spcBef>
      <a:spcAft>
        <a:spcPct val="0"/>
      </a:spcAft>
      <a:defRPr sz="1200" kern="1200">
        <a:solidFill>
          <a:schemeClr val="tx1"/>
        </a:solidFill>
        <a:latin typeface="Arial" pitchFamily="34" charset="0"/>
        <a:ea typeface="+mn-ea"/>
        <a:cs typeface="Arial" pitchFamily="34" charset="0"/>
      </a:defRPr>
    </a:lvl4pPr>
    <a:lvl5pPr marL="1828800" algn="l" rtl="0" fontAlgn="base">
      <a:spcBef>
        <a:spcPct val="30000"/>
      </a:spcBef>
      <a:spcAft>
        <a:spcPct val="0"/>
      </a:spcAft>
      <a:defRPr sz="1200" kern="1200">
        <a:solidFill>
          <a:schemeClr val="tx1"/>
        </a:solidFill>
        <a:latin typeface="Arial" pitchFamily="34" charset="0"/>
        <a:ea typeface="+mn-ea"/>
        <a:cs typeface="Arial" pitchFamily="34" charset="0"/>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C89F6A7-3ABA-4959-95AC-E66E2F16B16B}" type="slidenum">
              <a:rPr lang="ar-SA">
                <a:solidFill>
                  <a:prstClr val="black"/>
                </a:solidFill>
              </a:rPr>
              <a:pPr/>
              <a:t>2</a:t>
            </a:fld>
            <a:endParaRPr lang="en-US">
              <a:solidFill>
                <a:prstClr val="black"/>
              </a:solidFill>
            </a:endParaRPr>
          </a:p>
        </p:txBody>
      </p:sp>
      <p:sp>
        <p:nvSpPr>
          <p:cNvPr id="171010" name="Rectangle 2"/>
          <p:cNvSpPr>
            <a:spLocks noGrp="1" noRot="1" noChangeAspect="1" noChangeArrowheads="1" noTextEdit="1"/>
          </p:cNvSpPr>
          <p:nvPr>
            <p:ph type="sldImg"/>
          </p:nvPr>
        </p:nvSpPr>
        <p:spPr>
          <a:ln/>
        </p:spPr>
      </p:sp>
      <p:sp>
        <p:nvSpPr>
          <p:cNvPr id="171011"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3316538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C89F6A7-3ABA-4959-95AC-E66E2F16B16B}" type="slidenum">
              <a:rPr lang="ar-SA">
                <a:solidFill>
                  <a:prstClr val="black"/>
                </a:solidFill>
              </a:rPr>
              <a:pPr/>
              <a:t>13</a:t>
            </a:fld>
            <a:endParaRPr lang="en-US">
              <a:solidFill>
                <a:prstClr val="black"/>
              </a:solidFill>
            </a:endParaRPr>
          </a:p>
        </p:txBody>
      </p:sp>
      <p:sp>
        <p:nvSpPr>
          <p:cNvPr id="171010" name="Rectangle 2"/>
          <p:cNvSpPr>
            <a:spLocks noGrp="1" noRot="1" noChangeAspect="1" noChangeArrowheads="1" noTextEdit="1"/>
          </p:cNvSpPr>
          <p:nvPr>
            <p:ph type="sldImg"/>
          </p:nvPr>
        </p:nvSpPr>
        <p:spPr>
          <a:ln/>
        </p:spPr>
      </p:sp>
      <p:sp>
        <p:nvSpPr>
          <p:cNvPr id="171011"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3381267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fa-IR"/>
          </a:p>
        </p:txBody>
      </p:sp>
      <p:sp>
        <p:nvSpPr>
          <p:cNvPr id="4" name="Footer Placeholder 3"/>
          <p:cNvSpPr>
            <a:spLocks noGrp="1"/>
          </p:cNvSpPr>
          <p:nvPr>
            <p:ph type="ftr" sz="quarter" idx="10"/>
          </p:nvPr>
        </p:nvSpPr>
        <p:spPr/>
        <p:txBody>
          <a:bodyPr/>
          <a:lstStyle>
            <a:lvl1pPr>
              <a:defRPr/>
            </a:lvl1pPr>
          </a:lstStyle>
          <a:p>
            <a:endParaRPr lang="en-US" sz="1800" b="0" dirty="0">
              <a:solidFill>
                <a:srgbClr val="33CC33"/>
              </a:solidFill>
              <a:effectLst>
                <a:outerShdw blurRad="38100" dist="38100" dir="2700000" algn="tl">
                  <a:srgbClr val="000000"/>
                </a:outerShdw>
              </a:effectLst>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Footer Placeholder 3"/>
          <p:cNvSpPr>
            <a:spLocks noGrp="1"/>
          </p:cNvSpPr>
          <p:nvPr>
            <p:ph type="ftr" sz="quarter" idx="10"/>
          </p:nvPr>
        </p:nvSpPr>
        <p:spPr/>
        <p:txBody>
          <a:bodyPr/>
          <a:lstStyle>
            <a:lvl1pPr>
              <a:defRPr/>
            </a:lvl1pPr>
          </a:lstStyle>
          <a:p>
            <a:endParaRPr lang="en-US" sz="1800" b="0" dirty="0">
              <a:solidFill>
                <a:srgbClr val="33CC33"/>
              </a:solidFill>
              <a:effectLst>
                <a:outerShdw blurRad="38100" dist="38100" dir="2700000" algn="tl">
                  <a:srgbClr val="000000"/>
                </a:outerShdw>
              </a:effectLst>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endParaRPr lang="en-US" sz="1800" b="0" dirty="0">
              <a:solidFill>
                <a:srgbClr val="33CC33"/>
              </a:solidFill>
              <a:effectLst>
                <a:outerShdw blurRad="38100" dist="38100" dir="2700000" algn="tl">
                  <a:srgbClr val="000000"/>
                </a:outerShdw>
              </a:effectLst>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fa-IR"/>
          </a:p>
        </p:txBody>
      </p:sp>
      <p:sp>
        <p:nvSpPr>
          <p:cNvPr id="3" name="Content Placeholder 2"/>
          <p:cNvSpPr>
            <a:spLocks noGrp="1"/>
          </p:cNvSpPr>
          <p:nvPr>
            <p:ph sz="half" idx="1"/>
          </p:nvPr>
        </p:nvSpPr>
        <p:spPr>
          <a:xfrm>
            <a:off x="468313" y="1628775"/>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59313" y="1628775"/>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Footer Placeholder 4"/>
          <p:cNvSpPr>
            <a:spLocks noGrp="1"/>
          </p:cNvSpPr>
          <p:nvPr>
            <p:ph type="ftr" sz="quarter" idx="10"/>
          </p:nvPr>
        </p:nvSpPr>
        <p:spPr/>
        <p:txBody>
          <a:bodyPr/>
          <a:lstStyle>
            <a:lvl1pPr>
              <a:defRPr/>
            </a:lvl1pPr>
          </a:lstStyle>
          <a:p>
            <a:endParaRPr lang="en-US" sz="1800" b="0" dirty="0">
              <a:solidFill>
                <a:srgbClr val="33CC33"/>
              </a:solidFill>
              <a:effectLst>
                <a:outerShdw blurRad="38100" dist="38100" dir="2700000" algn="tl">
                  <a:srgbClr val="000000"/>
                </a:outerShdw>
              </a:effectLst>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Footer Placeholder 6"/>
          <p:cNvSpPr>
            <a:spLocks noGrp="1"/>
          </p:cNvSpPr>
          <p:nvPr>
            <p:ph type="ftr" sz="quarter" idx="10"/>
          </p:nvPr>
        </p:nvSpPr>
        <p:spPr/>
        <p:txBody>
          <a:bodyPr/>
          <a:lstStyle>
            <a:lvl1pPr>
              <a:defRPr/>
            </a:lvl1pPr>
          </a:lstStyle>
          <a:p>
            <a:endParaRPr lang="en-US" sz="1800" b="0" dirty="0">
              <a:solidFill>
                <a:srgbClr val="33CC33"/>
              </a:solidFill>
              <a:effectLst>
                <a:outerShdw blurRad="38100" dist="38100" dir="2700000" algn="tl">
                  <a:srgbClr val="000000"/>
                </a:outerShdw>
              </a:effectLst>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fa-IR"/>
          </a:p>
        </p:txBody>
      </p:sp>
      <p:sp>
        <p:nvSpPr>
          <p:cNvPr id="3" name="Footer Placeholder 2"/>
          <p:cNvSpPr>
            <a:spLocks noGrp="1"/>
          </p:cNvSpPr>
          <p:nvPr>
            <p:ph type="ftr" sz="quarter" idx="10"/>
          </p:nvPr>
        </p:nvSpPr>
        <p:spPr/>
        <p:txBody>
          <a:bodyPr/>
          <a:lstStyle>
            <a:lvl1pPr>
              <a:defRPr/>
            </a:lvl1pPr>
          </a:lstStyle>
          <a:p>
            <a:endParaRPr lang="en-US" sz="1800" b="0" dirty="0">
              <a:solidFill>
                <a:srgbClr val="33CC33"/>
              </a:solidFill>
              <a:effectLst>
                <a:outerShdw blurRad="38100" dist="38100" dir="2700000" algn="tl">
                  <a:srgbClr val="000000"/>
                </a:outerShdw>
              </a:effectLst>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endParaRPr lang="en-US" sz="1800" b="0" dirty="0">
              <a:solidFill>
                <a:srgbClr val="33CC33"/>
              </a:solidFill>
              <a:effectLst>
                <a:outerShdw blurRad="38100" dist="38100" dir="2700000" algn="tl">
                  <a:srgbClr val="000000"/>
                </a:outerShdw>
              </a:effectLst>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endParaRPr lang="en-US" sz="1800" b="0" dirty="0">
              <a:solidFill>
                <a:srgbClr val="33CC33"/>
              </a:solidFill>
              <a:effectLst>
                <a:outerShdw blurRad="38100" dist="38100" dir="2700000" algn="tl">
                  <a:srgbClr val="000000"/>
                </a:outerShdw>
              </a:effectLst>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endParaRPr lang="en-US" sz="1800" b="0" dirty="0">
              <a:solidFill>
                <a:srgbClr val="33CC33"/>
              </a:solidFill>
              <a:effectLst>
                <a:outerShdw blurRad="38100" dist="38100" dir="2700000" algn="tl">
                  <a:srgbClr val="000000"/>
                </a:outerShdw>
              </a:effectLst>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Footer Placeholder 3"/>
          <p:cNvSpPr>
            <a:spLocks noGrp="1"/>
          </p:cNvSpPr>
          <p:nvPr>
            <p:ph type="ftr" sz="quarter" idx="10"/>
          </p:nvPr>
        </p:nvSpPr>
        <p:spPr/>
        <p:txBody>
          <a:bodyPr/>
          <a:lstStyle>
            <a:lvl1pPr>
              <a:defRPr/>
            </a:lvl1pPr>
          </a:lstStyle>
          <a:p>
            <a:endParaRPr lang="en-US" sz="1800" b="0" dirty="0">
              <a:solidFill>
                <a:srgbClr val="33CC33"/>
              </a:solidFill>
              <a:effectLst>
                <a:outerShdw blurRad="38100" dist="38100" dir="2700000" algn="tl">
                  <a:srgbClr val="000000"/>
                </a:outerShdw>
              </a:effectLst>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38925" y="274638"/>
            <a:ext cx="2058988" cy="5880100"/>
          </a:xfrm>
          <a:prstGeom prst="rect">
            <a:avLst/>
          </a:prstGeo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29325" cy="58801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Footer Placeholder 3"/>
          <p:cNvSpPr>
            <a:spLocks noGrp="1"/>
          </p:cNvSpPr>
          <p:nvPr>
            <p:ph type="ftr" sz="quarter" idx="10"/>
          </p:nvPr>
        </p:nvSpPr>
        <p:spPr/>
        <p:txBody>
          <a:bodyPr/>
          <a:lstStyle>
            <a:lvl1pPr>
              <a:defRPr/>
            </a:lvl1pPr>
          </a:lstStyle>
          <a:p>
            <a:endParaRPr lang="en-US" sz="1800" b="0" dirty="0">
              <a:solidFill>
                <a:srgbClr val="33CC33"/>
              </a:solidFill>
              <a:effectLst>
                <a:outerShdw blurRad="38100" dist="38100" dir="2700000" algn="tl">
                  <a:srgbClr val="000000"/>
                </a:outerShdw>
              </a:effectLst>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sp>
        <p:nvSpPr>
          <p:cNvPr id="59395" name="Rectangle 3"/>
          <p:cNvSpPr>
            <a:spLocks noGrp="1" noChangeArrowheads="1"/>
          </p:cNvSpPr>
          <p:nvPr>
            <p:ph type="body" idx="1"/>
          </p:nvPr>
        </p:nvSpPr>
        <p:spPr bwMode="auto">
          <a:xfrm>
            <a:off x="468313" y="1628775"/>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9397" name="Rectangle 5"/>
          <p:cNvSpPr>
            <a:spLocks noGrp="1" noChangeArrowheads="1"/>
          </p:cNvSpPr>
          <p:nvPr>
            <p:ph type="ftr" sz="quarter" idx="3"/>
          </p:nvPr>
        </p:nvSpPr>
        <p:spPr bwMode="auto">
          <a:xfrm>
            <a:off x="5364163" y="6265863"/>
            <a:ext cx="3255962" cy="36036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rtl="1" eaLnBrk="1" hangingPunct="1">
              <a:defRPr sz="1600" b="1">
                <a:effectLst>
                  <a:outerShdw blurRad="38100" dist="38100" dir="2700000" algn="tl">
                    <a:srgbClr val="FFFFFF"/>
                  </a:outerShdw>
                </a:effectLst>
                <a:cs typeface="Lotus" pitchFamily="2" charset="-78"/>
              </a:defRPr>
            </a:lvl1pPr>
          </a:lstStyle>
          <a:p>
            <a:endParaRPr lang="en-US" dirty="0">
              <a:solidFill>
                <a:srgbClr val="33CC33"/>
              </a:solidFill>
              <a:effectLst>
                <a:outerShdw blurRad="38100" dist="38100" dir="2700000" algn="tl">
                  <a:srgbClr val="000000"/>
                </a:outerShdw>
              </a:effectLst>
            </a:endParaRPr>
          </a:p>
        </p:txBody>
      </p:sp>
      <p:sp>
        <p:nvSpPr>
          <p:cNvPr id="59401" name="Line 9"/>
          <p:cNvSpPr>
            <a:spLocks noChangeShapeType="1"/>
          </p:cNvSpPr>
          <p:nvPr/>
        </p:nvSpPr>
        <p:spPr bwMode="auto">
          <a:xfrm flipH="1">
            <a:off x="495300" y="1412875"/>
            <a:ext cx="8137525" cy="0"/>
          </a:xfrm>
          <a:prstGeom prst="line">
            <a:avLst/>
          </a:prstGeom>
          <a:noFill/>
          <a:ln w="25400">
            <a:solidFill>
              <a:srgbClr val="FF9900"/>
            </a:solidFill>
            <a:round/>
            <a:headEnd/>
            <a:tailEnd/>
          </a:ln>
          <a:effectLst/>
        </p:spPr>
        <p:txBody>
          <a:bodyPr/>
          <a:lstStyle/>
          <a:p>
            <a:endParaRPr lang="fa-IR"/>
          </a:p>
        </p:txBody>
      </p:sp>
      <p:sp>
        <p:nvSpPr>
          <p:cNvPr id="59402" name="Line 10"/>
          <p:cNvSpPr>
            <a:spLocks noChangeShapeType="1"/>
          </p:cNvSpPr>
          <p:nvPr/>
        </p:nvSpPr>
        <p:spPr bwMode="auto">
          <a:xfrm flipH="1">
            <a:off x="395288" y="6165850"/>
            <a:ext cx="8280400" cy="0"/>
          </a:xfrm>
          <a:prstGeom prst="line">
            <a:avLst/>
          </a:prstGeom>
          <a:noFill/>
          <a:ln w="25400">
            <a:solidFill>
              <a:srgbClr val="99CC00"/>
            </a:solidFill>
            <a:round/>
            <a:headEnd/>
            <a:tailEnd/>
          </a:ln>
          <a:effectLst/>
        </p:spPr>
        <p:txBody>
          <a:bodyPr/>
          <a:lstStyle/>
          <a:p>
            <a:endParaRPr lang="fa-IR"/>
          </a:p>
        </p:txBody>
      </p:sp>
      <p:sp>
        <p:nvSpPr>
          <p:cNvPr id="59403" name="Rectangle 11"/>
          <p:cNvSpPr>
            <a:spLocks noChangeArrowheads="1"/>
          </p:cNvSpPr>
          <p:nvPr/>
        </p:nvSpPr>
        <p:spPr bwMode="auto">
          <a:xfrm>
            <a:off x="1619250" y="260350"/>
            <a:ext cx="7056438" cy="1081088"/>
          </a:xfrm>
          <a:prstGeom prst="rect">
            <a:avLst/>
          </a:prstGeom>
          <a:noFill/>
          <a:ln w="9525">
            <a:noFill/>
            <a:miter lim="800000"/>
            <a:headEnd/>
            <a:tailEnd/>
          </a:ln>
          <a:effectLst/>
        </p:spPr>
        <p:txBody>
          <a:bodyPr/>
          <a:lstStyle/>
          <a:p>
            <a:pPr algn="r" rtl="1" eaLnBrk="1" hangingPunct="1"/>
            <a:endParaRPr lang="fa-IR" sz="1400">
              <a:solidFill>
                <a:srgbClr val="FF3300"/>
              </a:solidFill>
              <a:cs typeface="Lotus" pitchFamily="2" charset="-78"/>
            </a:endParaRPr>
          </a:p>
          <a:p>
            <a:pPr algn="r" rtl="1" eaLnBrk="1" hangingPunct="1"/>
            <a:r>
              <a:rPr lang="fa-IR" sz="1400">
                <a:solidFill>
                  <a:srgbClr val="FF3300"/>
                </a:solidFill>
                <a:effectLst>
                  <a:outerShdw blurRad="38100" dist="38100" dir="2700000" algn="tl">
                    <a:srgbClr val="000000"/>
                  </a:outerShdw>
                </a:effectLst>
                <a:cs typeface="Lotus" pitchFamily="2" charset="-78"/>
              </a:rPr>
              <a:t>طرح ارائه درس به روش پاور پوينت</a:t>
            </a:r>
            <a:r>
              <a:rPr lang="fa-IR" sz="1400">
                <a:solidFill>
                  <a:srgbClr val="FF3300"/>
                </a:solidFill>
                <a:cs typeface="Lotus" pitchFamily="2" charset="-78"/>
              </a:rPr>
              <a:t>                                                                                                       </a:t>
            </a:r>
            <a:endParaRPr lang="en-US" sz="1400">
              <a:solidFill>
                <a:srgbClr val="FF3300"/>
              </a:solidFill>
              <a:cs typeface="Lotus" pitchFamily="2" charset="-78"/>
            </a:endParaRPr>
          </a:p>
          <a:p>
            <a:pPr algn="r" rtl="1" eaLnBrk="1" hangingPunct="1"/>
            <a:endParaRPr lang="en-US" sz="1600">
              <a:cs typeface="Lotus" pitchFamily="2" charset="-78"/>
            </a:endParaRPr>
          </a:p>
          <a:p>
            <a:pPr algn="r" rtl="1" eaLnBrk="1" hangingPunct="1"/>
            <a:r>
              <a:rPr lang="fa-IR" sz="1600">
                <a:effectLst>
                  <a:outerShdw blurRad="38100" dist="38100" dir="2700000" algn="tl">
                    <a:srgbClr val="FFFFFF"/>
                  </a:outerShdw>
                </a:effectLst>
                <a:cs typeface="Lotus" pitchFamily="2" charset="-78"/>
              </a:rPr>
              <a:t>درس: </a:t>
            </a:r>
            <a:r>
              <a:rPr lang="fa-IR">
                <a:solidFill>
                  <a:srgbClr val="8D9BFF"/>
                </a:solidFill>
                <a:effectLst>
                  <a:outerShdw blurRad="38100" dist="38100" dir="2700000" algn="tl">
                    <a:srgbClr val="000000"/>
                  </a:outerShdw>
                </a:effectLst>
                <a:cs typeface="Lotus" pitchFamily="2" charset="-78"/>
              </a:rPr>
              <a:t>مباني جغرافياي شهري</a:t>
            </a:r>
          </a:p>
          <a:p>
            <a:pPr algn="r" rtl="1" eaLnBrk="1" hangingPunct="1"/>
            <a:endParaRPr lang="en-US">
              <a:solidFill>
                <a:srgbClr val="FF3300"/>
              </a:solidFill>
              <a:effectLst>
                <a:outerShdw blurRad="38100" dist="38100" dir="2700000" algn="tl">
                  <a:srgbClr val="000000"/>
                </a:outerShdw>
              </a:effectLst>
              <a:cs typeface="Lotus" pitchFamily="2" charset="-78"/>
            </a:endParaRPr>
          </a:p>
        </p:txBody>
      </p:sp>
      <p:sp>
        <p:nvSpPr>
          <p:cNvPr id="59404" name="Line 12"/>
          <p:cNvSpPr>
            <a:spLocks noChangeShapeType="1"/>
          </p:cNvSpPr>
          <p:nvPr/>
        </p:nvSpPr>
        <p:spPr bwMode="auto">
          <a:xfrm flipH="1">
            <a:off x="539750" y="260350"/>
            <a:ext cx="8137525" cy="0"/>
          </a:xfrm>
          <a:prstGeom prst="line">
            <a:avLst/>
          </a:prstGeom>
          <a:noFill/>
          <a:ln w="25400">
            <a:solidFill>
              <a:srgbClr val="FF9900"/>
            </a:solidFill>
            <a:round/>
            <a:headEnd/>
            <a:tailEnd/>
          </a:ln>
          <a:effectLst/>
        </p:spPr>
        <p:txBody>
          <a:bodyPr/>
          <a:lstStyle/>
          <a:p>
            <a:endParaRPr lang="fa-IR"/>
          </a:p>
        </p:txBody>
      </p:sp>
      <p:sp>
        <p:nvSpPr>
          <p:cNvPr id="59405" name="Line 13"/>
          <p:cNvSpPr>
            <a:spLocks noChangeShapeType="1"/>
          </p:cNvSpPr>
          <p:nvPr/>
        </p:nvSpPr>
        <p:spPr bwMode="auto">
          <a:xfrm flipH="1">
            <a:off x="395288" y="6750050"/>
            <a:ext cx="8280400" cy="0"/>
          </a:xfrm>
          <a:prstGeom prst="line">
            <a:avLst/>
          </a:prstGeom>
          <a:noFill/>
          <a:ln w="25400">
            <a:solidFill>
              <a:srgbClr val="99CC00"/>
            </a:solidFill>
            <a:round/>
            <a:headEnd/>
            <a:tailEnd/>
          </a:ln>
          <a:effectLst/>
        </p:spPr>
        <p:txBody>
          <a:bodyPr/>
          <a:lstStyle/>
          <a:p>
            <a:endParaRPr lang="fa-IR"/>
          </a:p>
        </p:txBody>
      </p:sp>
      <p:pic>
        <p:nvPicPr>
          <p:cNvPr id="59417" name="Picture 25" descr="Arm_pnu"/>
          <p:cNvPicPr>
            <a:picLocks noChangeAspect="1" noChangeArrowheads="1"/>
          </p:cNvPicPr>
          <p:nvPr/>
        </p:nvPicPr>
        <p:blipFill>
          <a:blip r:embed="rId13" cstate="print"/>
          <a:srcRect/>
          <a:stretch>
            <a:fillRect/>
          </a:stretch>
        </p:blipFill>
        <p:spPr bwMode="auto">
          <a:xfrm>
            <a:off x="611188" y="333375"/>
            <a:ext cx="771525" cy="1066800"/>
          </a:xfrm>
          <a:prstGeom prst="rect">
            <a:avLst/>
          </a:prstGeom>
          <a:noFill/>
        </p:spPr>
      </p:pic>
      <p:sp>
        <p:nvSpPr>
          <p:cNvPr id="59418" name="Rectangle 26"/>
          <p:cNvSpPr>
            <a:spLocks noChangeArrowheads="1"/>
          </p:cNvSpPr>
          <p:nvPr/>
        </p:nvSpPr>
        <p:spPr bwMode="auto">
          <a:xfrm>
            <a:off x="684213" y="6308725"/>
            <a:ext cx="1511300" cy="215900"/>
          </a:xfrm>
          <a:prstGeom prst="rect">
            <a:avLst/>
          </a:prstGeom>
          <a:noFill/>
          <a:ln w="9525">
            <a:noFill/>
            <a:miter lim="800000"/>
            <a:headEnd/>
            <a:tailEnd/>
          </a:ln>
          <a:effectLst/>
        </p:spPr>
        <p:txBody>
          <a:bodyPr/>
          <a:lstStyle/>
          <a:p>
            <a:pPr algn="l" eaLnBrk="1" hangingPunct="1"/>
            <a:r>
              <a:rPr lang="fa-IR" b="1">
                <a:effectLst>
                  <a:outerShdw blurRad="38100" dist="38100" dir="2700000" algn="tl">
                    <a:srgbClr val="FFFFFF"/>
                  </a:outerShdw>
                </a:effectLst>
              </a:rPr>
              <a:t>شهريور 1385</a:t>
            </a:r>
            <a:endParaRPr lang="en-US" b="1">
              <a:effectLst>
                <a:outerShdw blurRad="38100" dist="38100" dir="2700000" algn="tl">
                  <a:srgbClr val="FFFFFF"/>
                </a:outerShdw>
              </a:effectLst>
            </a:endParaRPr>
          </a:p>
        </p:txBody>
      </p:sp>
      <p:sp>
        <p:nvSpPr>
          <p:cNvPr id="59419" name="Rectangle 27"/>
          <p:cNvSpPr>
            <a:spLocks noChangeArrowheads="1"/>
          </p:cNvSpPr>
          <p:nvPr/>
        </p:nvSpPr>
        <p:spPr bwMode="auto">
          <a:xfrm>
            <a:off x="3708400" y="6280150"/>
            <a:ext cx="1511300" cy="215900"/>
          </a:xfrm>
          <a:prstGeom prst="rect">
            <a:avLst/>
          </a:prstGeom>
          <a:noFill/>
          <a:ln w="9525">
            <a:noFill/>
            <a:miter lim="800000"/>
            <a:headEnd/>
            <a:tailEnd/>
          </a:ln>
          <a:effectLst/>
        </p:spPr>
        <p:txBody>
          <a:bodyPr/>
          <a:lstStyle/>
          <a:p>
            <a:pPr eaLnBrk="1" hangingPunct="1"/>
            <a:r>
              <a:rPr lang="fa-IR" b="1">
                <a:solidFill>
                  <a:srgbClr val="FFFF00"/>
                </a:solidFill>
                <a:effectLst>
                  <a:outerShdw blurRad="38100" dist="38100" dir="2700000" algn="tl">
                    <a:srgbClr val="000000"/>
                  </a:outerShdw>
                </a:effectLst>
                <a:cs typeface="Lotus" pitchFamily="2" charset="-78"/>
              </a:rPr>
              <a:t>گروه جغرافيا</a:t>
            </a:r>
            <a:endParaRPr lang="en-US" b="1">
              <a:solidFill>
                <a:srgbClr val="FFFF00"/>
              </a:solidFill>
              <a:effectLst>
                <a:outerShdw blurRad="38100" dist="38100" dir="2700000" algn="tl">
                  <a:srgbClr val="000000"/>
                </a:outerShdw>
              </a:effectLst>
              <a:cs typeface="Lotus" pitchFamily="2" charset="-78"/>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repeatCount="indefinite" fill="hold" nodeType="withEffect">
                                  <p:stCondLst>
                                    <p:cond delay="0"/>
                                  </p:stCondLst>
                                  <p:childTnLst>
                                    <p:anim calcmode="lin" valueType="num">
                                      <p:cBhvr>
                                        <p:cTn id="6" dur="2000"/>
                                        <p:tgtEl>
                                          <p:spTgt spid="59417"/>
                                        </p:tgtEl>
                                        <p:attrNameLst>
                                          <p:attrName>ppt_w</p:attrName>
                                        </p:attrNameLst>
                                      </p:cBhvr>
                                      <p:tavLst>
                                        <p:tav tm="0">
                                          <p:val>
                                            <p:strVal val="ppt_w"/>
                                          </p:val>
                                        </p:tav>
                                        <p:tav tm="100000">
                                          <p:val>
                                            <p:strVal val="ppt_w*0.70"/>
                                          </p:val>
                                        </p:tav>
                                      </p:tavLst>
                                    </p:anim>
                                    <p:anim calcmode="lin" valueType="num">
                                      <p:cBhvr>
                                        <p:cTn id="7" dur="2000"/>
                                        <p:tgtEl>
                                          <p:spTgt spid="59417"/>
                                        </p:tgtEl>
                                        <p:attrNameLst>
                                          <p:attrName>ppt_h</p:attrName>
                                        </p:attrNameLst>
                                      </p:cBhvr>
                                      <p:tavLst>
                                        <p:tav tm="0">
                                          <p:val>
                                            <p:strVal val="ppt_h"/>
                                          </p:val>
                                        </p:tav>
                                        <p:tav tm="100000">
                                          <p:val>
                                            <p:strVal val="ppt_h"/>
                                          </p:val>
                                        </p:tav>
                                      </p:tavLst>
                                    </p:anim>
                                    <p:animEffect transition="out" filter="fade">
                                      <p:cBhvr>
                                        <p:cTn id="8" dur="2000"/>
                                        <p:tgtEl>
                                          <p:spTgt spid="59417"/>
                                        </p:tgtEl>
                                      </p:cBhvr>
                                    </p:animEffect>
                                    <p:set>
                                      <p:cBhvr>
                                        <p:cTn id="9" dur="1" fill="hold">
                                          <p:stCondLst>
                                            <p:cond delay="1999"/>
                                          </p:stCondLst>
                                        </p:cTn>
                                        <p:tgtEl>
                                          <p:spTgt spid="594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sldNum="0" hdr="0" dt="0"/>
  <p:txStyles>
    <p:titleStyle>
      <a:lvl1pPr algn="ctr" rtl="1" fontAlgn="base">
        <a:spcBef>
          <a:spcPct val="0"/>
        </a:spcBef>
        <a:spcAft>
          <a:spcPct val="0"/>
        </a:spcAft>
        <a:defRPr sz="1600">
          <a:solidFill>
            <a:schemeClr val="tx2"/>
          </a:solidFill>
          <a:latin typeface="+mj-lt"/>
          <a:ea typeface="+mj-ea"/>
          <a:cs typeface="+mj-cs"/>
        </a:defRPr>
      </a:lvl1pPr>
      <a:lvl2pPr algn="ctr" rtl="1" fontAlgn="base">
        <a:spcBef>
          <a:spcPct val="0"/>
        </a:spcBef>
        <a:spcAft>
          <a:spcPct val="0"/>
        </a:spcAft>
        <a:defRPr sz="1600">
          <a:solidFill>
            <a:schemeClr val="tx2"/>
          </a:solidFill>
          <a:latin typeface="Arial" pitchFamily="34" charset="0"/>
          <a:cs typeface="Arial" pitchFamily="34" charset="0"/>
        </a:defRPr>
      </a:lvl2pPr>
      <a:lvl3pPr algn="ctr" rtl="1" fontAlgn="base">
        <a:spcBef>
          <a:spcPct val="0"/>
        </a:spcBef>
        <a:spcAft>
          <a:spcPct val="0"/>
        </a:spcAft>
        <a:defRPr sz="1600">
          <a:solidFill>
            <a:schemeClr val="tx2"/>
          </a:solidFill>
          <a:latin typeface="Arial" pitchFamily="34" charset="0"/>
          <a:cs typeface="Arial" pitchFamily="34" charset="0"/>
        </a:defRPr>
      </a:lvl3pPr>
      <a:lvl4pPr algn="ctr" rtl="1" fontAlgn="base">
        <a:spcBef>
          <a:spcPct val="0"/>
        </a:spcBef>
        <a:spcAft>
          <a:spcPct val="0"/>
        </a:spcAft>
        <a:defRPr sz="1600">
          <a:solidFill>
            <a:schemeClr val="tx2"/>
          </a:solidFill>
          <a:latin typeface="Arial" pitchFamily="34" charset="0"/>
          <a:cs typeface="Arial" pitchFamily="34" charset="0"/>
        </a:defRPr>
      </a:lvl4pPr>
      <a:lvl5pPr algn="ctr" rtl="1" fontAlgn="base">
        <a:spcBef>
          <a:spcPct val="0"/>
        </a:spcBef>
        <a:spcAft>
          <a:spcPct val="0"/>
        </a:spcAft>
        <a:defRPr sz="1600">
          <a:solidFill>
            <a:schemeClr val="tx2"/>
          </a:solidFill>
          <a:latin typeface="Arial" pitchFamily="34" charset="0"/>
          <a:cs typeface="Arial" pitchFamily="34" charset="0"/>
        </a:defRPr>
      </a:lvl5pPr>
      <a:lvl6pPr marL="457200" algn="ctr" rtl="1" fontAlgn="base">
        <a:spcBef>
          <a:spcPct val="0"/>
        </a:spcBef>
        <a:spcAft>
          <a:spcPct val="0"/>
        </a:spcAft>
        <a:defRPr sz="1600">
          <a:solidFill>
            <a:schemeClr val="tx2"/>
          </a:solidFill>
          <a:latin typeface="Arial" pitchFamily="34" charset="0"/>
          <a:cs typeface="Arial" pitchFamily="34" charset="0"/>
        </a:defRPr>
      </a:lvl6pPr>
      <a:lvl7pPr marL="914400" algn="ctr" rtl="1" fontAlgn="base">
        <a:spcBef>
          <a:spcPct val="0"/>
        </a:spcBef>
        <a:spcAft>
          <a:spcPct val="0"/>
        </a:spcAft>
        <a:defRPr sz="1600">
          <a:solidFill>
            <a:schemeClr val="tx2"/>
          </a:solidFill>
          <a:latin typeface="Arial" pitchFamily="34" charset="0"/>
          <a:cs typeface="Arial" pitchFamily="34" charset="0"/>
        </a:defRPr>
      </a:lvl7pPr>
      <a:lvl8pPr marL="1371600" algn="ctr" rtl="1" fontAlgn="base">
        <a:spcBef>
          <a:spcPct val="0"/>
        </a:spcBef>
        <a:spcAft>
          <a:spcPct val="0"/>
        </a:spcAft>
        <a:defRPr sz="1600">
          <a:solidFill>
            <a:schemeClr val="tx2"/>
          </a:solidFill>
          <a:latin typeface="Arial" pitchFamily="34" charset="0"/>
          <a:cs typeface="Arial" pitchFamily="34" charset="0"/>
        </a:defRPr>
      </a:lvl8pPr>
      <a:lvl9pPr marL="1828800" algn="ctr" rtl="1" fontAlgn="base">
        <a:spcBef>
          <a:spcPct val="0"/>
        </a:spcBef>
        <a:spcAft>
          <a:spcPct val="0"/>
        </a:spcAft>
        <a:defRPr sz="16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Power%20Darsha/MGSHAHRI/MGS03.ppt"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endParaRPr lang="fa-IR"/>
          </a:p>
        </p:txBody>
      </p:sp>
      <p:sp>
        <p:nvSpPr>
          <p:cNvPr id="4" name="Footer Placeholder 3"/>
          <p:cNvSpPr>
            <a:spLocks noGrp="1"/>
          </p:cNvSpPr>
          <p:nvPr>
            <p:ph type="ftr" sz="quarter" idx="10"/>
          </p:nvPr>
        </p:nvSpPr>
        <p:spPr/>
        <p:txBody>
          <a:bodyPr/>
          <a:lstStyle/>
          <a:p>
            <a:endParaRPr lang="en-US" sz="1800" b="0" dirty="0">
              <a:solidFill>
                <a:srgbClr val="33CC33"/>
              </a:solidFill>
              <a:effectLst>
                <a:outerShdw blurRad="38100" dist="38100" dir="2700000" algn="tl">
                  <a:srgbClr val="000000"/>
                </a:outerShdw>
              </a:effectLst>
            </a:endParaRPr>
          </a:p>
        </p:txBody>
      </p:sp>
      <p:pic>
        <p:nvPicPr>
          <p:cNvPr id="5" name="Picture 4" descr="Besm"/>
          <p:cNvPicPr>
            <a:picLocks noChangeAspect="1" noChangeArrowheads="1"/>
          </p:cNvPicPr>
          <p:nvPr/>
        </p:nvPicPr>
        <p:blipFill>
          <a:blip r:embed="rId2" cstate="print"/>
          <a:srcRect/>
          <a:stretch>
            <a:fillRect/>
          </a:stretch>
        </p:blipFill>
        <p:spPr bwMode="auto">
          <a:xfrm>
            <a:off x="0" y="0"/>
            <a:ext cx="9144000" cy="6858000"/>
          </a:xfrm>
          <a:prstGeom prst="rect">
            <a:avLst/>
          </a:prstGeom>
          <a:ln w="228600" cap="sq" cmpd="thickThin">
            <a:solidFill>
              <a:srgbClr val="CC66FF"/>
            </a:solidFill>
            <a:prstDash val="solid"/>
            <a:miter lim="800000"/>
          </a:ln>
          <a:effectLst>
            <a:innerShdw blurRad="76200">
              <a:srgbClr val="000000"/>
            </a:innerShdw>
          </a:effectLst>
          <a:scene3d>
            <a:camera prst="obliqueTopLeft"/>
            <a:lightRig rig="threePt" dir="t"/>
          </a:scene3d>
          <a:sp3d>
            <a:bevelT w="152400" h="50800" prst="softRound"/>
          </a:sp3d>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7" name="Rectangle 3"/>
          <p:cNvSpPr>
            <a:spLocks noGrp="1" noChangeArrowheads="1"/>
          </p:cNvSpPr>
          <p:nvPr>
            <p:ph idx="1"/>
          </p:nvPr>
        </p:nvSpPr>
        <p:spPr>
          <a:xfrm>
            <a:off x="0" y="975930"/>
            <a:ext cx="9786974" cy="5882069"/>
          </a:xfrm>
          <a:noFill/>
        </p:spPr>
        <p:txBody>
          <a:bodyPr lIns="162000" rIns="918000"/>
          <a:lstStyle/>
          <a:p>
            <a:pPr marL="0" indent="0" algn="just" rtl="1">
              <a:lnSpc>
                <a:spcPts val="3200"/>
              </a:lnSpc>
              <a:spcBef>
                <a:spcPts val="0"/>
              </a:spcBef>
              <a:buClr>
                <a:srgbClr val="FF3300"/>
              </a:buClr>
              <a:buSzPct val="75000"/>
              <a:buFont typeface="Wingdings" pitchFamily="2" charset="2"/>
              <a:buChar char="q"/>
            </a:pPr>
            <a:r>
              <a:rPr lang="fa-IR" sz="2800" b="1" u="sng" dirty="0" smtClean="0">
                <a:ln w="12700">
                  <a:solidFill>
                    <a:schemeClr val="tx2">
                      <a:satMod val="155000"/>
                    </a:schemeClr>
                  </a:solidFill>
                  <a:prstDash val="solid"/>
                </a:ln>
                <a:solidFill>
                  <a:srgbClr val="0070C0"/>
                </a:solidFill>
                <a:cs typeface="B Lotus" pitchFamily="2" charset="-78"/>
              </a:rPr>
              <a:t>علت وجودی، اندیشه سیاسی و هویت ملی</a:t>
            </a:r>
            <a:r>
              <a:rPr lang="fa-IR" sz="3000" b="1" u="sng" dirty="0" smtClean="0">
                <a:ln w="12700">
                  <a:solidFill>
                    <a:schemeClr val="tx2">
                      <a:satMod val="155000"/>
                    </a:schemeClr>
                  </a:solidFill>
                  <a:prstDash val="solid"/>
                </a:ln>
                <a:solidFill>
                  <a:srgbClr val="0070C0"/>
                </a:solidFill>
                <a:cs typeface="B Lotus" pitchFamily="2" charset="-78"/>
              </a:rPr>
              <a:t> ؟</a:t>
            </a:r>
          </a:p>
          <a:p>
            <a:pPr marL="0" indent="0" algn="just" rtl="1">
              <a:lnSpc>
                <a:spcPts val="3200"/>
              </a:lnSpc>
              <a:spcBef>
                <a:spcPts val="0"/>
              </a:spcBef>
              <a:buClr>
                <a:srgbClr val="FF3300"/>
              </a:buClr>
              <a:buSzPct val="75000"/>
              <a:buFont typeface="Wingdings" pitchFamily="2" charset="2"/>
              <a:buChar char="q"/>
            </a:pPr>
            <a:r>
              <a:rPr lang="fa-IR" sz="3000" b="1" u="sng" dirty="0" smtClean="0">
                <a:ln w="12700">
                  <a:solidFill>
                    <a:schemeClr val="tx2">
                      <a:satMod val="155000"/>
                    </a:schemeClr>
                  </a:solidFill>
                  <a:prstDash val="solid"/>
                </a:ln>
                <a:solidFill>
                  <a:schemeClr val="accent2">
                    <a:lumMod val="50000"/>
                  </a:schemeClr>
                </a:solidFill>
                <a:cs typeface="B Lotus" pitchFamily="2" charset="-78"/>
                <a:hlinkClick r:id="rId3" action="ppaction://hlinkpres?slideindex=1&amp;slidetitle="/>
              </a:rPr>
              <a:t>شناخت ویژگی های سرزمین (وسعت، شکل، موقعیت جغرافیایی) و اهمیت سیاسی آنها؟</a:t>
            </a:r>
          </a:p>
          <a:p>
            <a:pPr marL="361950" indent="79375" algn="just" rtl="1">
              <a:lnSpc>
                <a:spcPts val="3200"/>
              </a:lnSpc>
              <a:spcBef>
                <a:spcPts val="0"/>
              </a:spcBef>
              <a:buClr>
                <a:srgbClr val="FF3300"/>
              </a:buClr>
              <a:buSzPct val="75000"/>
              <a:buFont typeface="Wingdings" pitchFamily="2" charset="2"/>
              <a:buChar char="ü"/>
            </a:pPr>
            <a:r>
              <a:rPr lang="fa-IR" sz="3000" b="1" dirty="0" smtClean="0">
                <a:ln w="12700">
                  <a:solidFill>
                    <a:schemeClr val="bg2">
                      <a:lumMod val="50000"/>
                    </a:schemeClr>
                  </a:solidFill>
                  <a:prstDash val="solid"/>
                </a:ln>
                <a:solidFill>
                  <a:srgbClr val="00B050"/>
                </a:solidFill>
                <a:cs typeface="B Lotus" pitchFamily="2" charset="-78"/>
                <a:hlinkClick r:id="rId3" action="ppaction://hlinkpres?slideindex=1&amp;slidetitle="/>
              </a:rPr>
              <a:t> توسعه ارضی: اشغال، مرورزمان، کشورگشایی، واگذاری و توسعه طبیعی)، تحصیل حقوق؛</a:t>
            </a:r>
          </a:p>
          <a:p>
            <a:pPr marL="361950" indent="79375" algn="just" rtl="1">
              <a:lnSpc>
                <a:spcPts val="3200"/>
              </a:lnSpc>
              <a:spcBef>
                <a:spcPts val="0"/>
              </a:spcBef>
              <a:buClr>
                <a:srgbClr val="FF3300"/>
              </a:buClr>
              <a:buSzPct val="75000"/>
              <a:buFont typeface="Wingdings" pitchFamily="2" charset="2"/>
              <a:buChar char="ü"/>
            </a:pPr>
            <a:r>
              <a:rPr lang="fa-IR" sz="3000" b="1" u="sng" dirty="0" smtClean="0">
                <a:ln w="12700">
                  <a:solidFill>
                    <a:schemeClr val="bg2">
                      <a:lumMod val="50000"/>
                    </a:schemeClr>
                  </a:solidFill>
                  <a:prstDash val="solid"/>
                </a:ln>
                <a:solidFill>
                  <a:srgbClr val="00B050"/>
                </a:solidFill>
                <a:cs typeface="B Lotus" pitchFamily="2" charset="-78"/>
              </a:rPr>
              <a:t> </a:t>
            </a:r>
            <a:r>
              <a:rPr lang="fa-IR" sz="3000" b="1" u="sng" dirty="0" smtClean="0">
                <a:ln w="12700">
                  <a:solidFill>
                    <a:schemeClr val="bg2">
                      <a:lumMod val="50000"/>
                    </a:schemeClr>
                  </a:solidFill>
                  <a:prstDash val="solid"/>
                </a:ln>
                <a:solidFill>
                  <a:srgbClr val="0070C0"/>
                </a:solidFill>
                <a:cs typeface="B Lotus" pitchFamily="2" charset="-78"/>
              </a:rPr>
              <a:t>بررسی ارتباط </a:t>
            </a:r>
            <a:r>
              <a:rPr lang="fa-IR" sz="3000" b="1" dirty="0" smtClean="0">
                <a:ln w="12700">
                  <a:solidFill>
                    <a:schemeClr val="bg2">
                      <a:lumMod val="50000"/>
                    </a:schemeClr>
                  </a:solidFill>
                  <a:prstDash val="solid"/>
                </a:ln>
                <a:solidFill>
                  <a:srgbClr val="00B050"/>
                </a:solidFill>
                <a:cs typeface="B Lotus" pitchFamily="2" charset="-78"/>
                <a:hlinkClick r:id="rId3" action="ppaction://hlinkpres?slideindex=1&amp;slidetitle="/>
              </a:rPr>
              <a:t>وسعت ارضی با قدرت</a:t>
            </a:r>
            <a:r>
              <a:rPr lang="fa-IR" sz="3000" b="1" dirty="0" smtClean="0">
                <a:ln w="12700">
                  <a:solidFill>
                    <a:schemeClr val="bg2">
                      <a:lumMod val="50000"/>
                    </a:schemeClr>
                  </a:solidFill>
                  <a:prstDash val="solid"/>
                </a:ln>
                <a:solidFill>
                  <a:srgbClr val="00B050"/>
                </a:solidFill>
                <a:cs typeface="B Lotus" pitchFamily="2" charset="-78"/>
              </a:rPr>
              <a:t> </a:t>
            </a:r>
            <a:r>
              <a:rPr lang="fa-IR" sz="3000" b="1" u="sng" dirty="0" smtClean="0">
                <a:ln w="12700">
                  <a:solidFill>
                    <a:schemeClr val="bg2">
                      <a:lumMod val="50000"/>
                    </a:schemeClr>
                  </a:solidFill>
                  <a:prstDash val="solid"/>
                </a:ln>
                <a:solidFill>
                  <a:srgbClr val="0070C0"/>
                </a:solidFill>
                <a:cs typeface="B Lotus" pitchFamily="2" charset="-78"/>
              </a:rPr>
              <a:t>یابی کشورها؛</a:t>
            </a:r>
            <a:endParaRPr lang="fa-IR" sz="3000" b="1" u="sng" dirty="0" smtClean="0">
              <a:ln w="12700">
                <a:solidFill>
                  <a:schemeClr val="bg2">
                    <a:lumMod val="50000"/>
                  </a:schemeClr>
                </a:solidFill>
                <a:prstDash val="solid"/>
              </a:ln>
              <a:solidFill>
                <a:srgbClr val="0070C0"/>
              </a:solidFill>
              <a:cs typeface="B Lotus" pitchFamily="2" charset="-78"/>
              <a:hlinkClick r:id="rId3" action="ppaction://hlinkpres?slideindex=1&amp;slidetitle="/>
            </a:endParaRPr>
          </a:p>
          <a:p>
            <a:pPr marL="361950" indent="79375" algn="just" rtl="1">
              <a:lnSpc>
                <a:spcPts val="3200"/>
              </a:lnSpc>
              <a:spcBef>
                <a:spcPts val="0"/>
              </a:spcBef>
              <a:buClr>
                <a:srgbClr val="FF3300"/>
              </a:buClr>
              <a:buSzPct val="75000"/>
              <a:buFont typeface="Wingdings" pitchFamily="2" charset="2"/>
              <a:buChar char="ü"/>
            </a:pPr>
            <a:r>
              <a:rPr lang="fa-IR" sz="3000" b="1" dirty="0" smtClean="0">
                <a:ln w="12700">
                  <a:solidFill>
                    <a:schemeClr val="bg2">
                      <a:lumMod val="50000"/>
                    </a:schemeClr>
                  </a:solidFill>
                  <a:prstDash val="solid"/>
                </a:ln>
                <a:solidFill>
                  <a:srgbClr val="00B050"/>
                </a:solidFill>
                <a:cs typeface="B Lotus" pitchFamily="2" charset="-78"/>
                <a:hlinkClick r:id="rId3" action="ppaction://hlinkpres?slideindex=1&amp;slidetitle="/>
              </a:rPr>
              <a:t> بررسی شکل سرزمین(کشورهای جمع وجور، طویل، دنباله دار، منقسم ومحیطی؛</a:t>
            </a:r>
          </a:p>
          <a:p>
            <a:pPr marL="361950" indent="-93663" algn="just" rtl="1">
              <a:lnSpc>
                <a:spcPts val="3200"/>
              </a:lnSpc>
              <a:spcBef>
                <a:spcPts val="0"/>
              </a:spcBef>
              <a:buClr>
                <a:srgbClr val="FF3300"/>
              </a:buClr>
              <a:buSzPct val="75000"/>
              <a:buFont typeface="Wingdings" pitchFamily="2" charset="2"/>
              <a:buChar char="ü"/>
            </a:pPr>
            <a:r>
              <a:rPr lang="fa-IR" sz="3000" b="1" dirty="0" smtClean="0">
                <a:ln w="12700">
                  <a:solidFill>
                    <a:schemeClr val="bg2">
                      <a:lumMod val="50000"/>
                    </a:schemeClr>
                  </a:solidFill>
                  <a:prstDash val="solid"/>
                </a:ln>
                <a:solidFill>
                  <a:srgbClr val="00B050"/>
                </a:solidFill>
                <a:cs typeface="B Lotus" pitchFamily="2" charset="-78"/>
                <a:hlinkClick r:id="rId3" action="ppaction://hlinkpres?slideindex=1&amp;slidetitle="/>
              </a:rPr>
              <a:t> بررسی موقعیت سرزمین</a:t>
            </a:r>
            <a:r>
              <a:rPr lang="fa-IR" sz="3000" b="1" dirty="0" smtClean="0">
                <a:ln w="12700">
                  <a:solidFill>
                    <a:schemeClr val="bg2">
                      <a:lumMod val="50000"/>
                    </a:schemeClr>
                  </a:solidFill>
                  <a:prstDash val="solid"/>
                </a:ln>
                <a:solidFill>
                  <a:srgbClr val="00B050"/>
                </a:solidFill>
                <a:cs typeface="B Lotus" pitchFamily="2" charset="-78"/>
              </a:rPr>
              <a:t> </a:t>
            </a:r>
            <a:r>
              <a:rPr lang="fa-IR" sz="3000" b="1" u="sng" dirty="0" smtClean="0">
                <a:ln w="12700">
                  <a:solidFill>
                    <a:schemeClr val="bg2">
                      <a:lumMod val="50000"/>
                    </a:schemeClr>
                  </a:solidFill>
                  <a:prstDash val="solid"/>
                </a:ln>
                <a:solidFill>
                  <a:srgbClr val="0070C0"/>
                </a:solidFill>
                <a:cs typeface="B Lotus" pitchFamily="2" charset="-78"/>
              </a:rPr>
              <a:t>(موقعیت مطلق و موقعیت نسبی)؛</a:t>
            </a:r>
            <a:endParaRPr lang="fa-IR" sz="3000" b="1" u="sng" dirty="0" smtClean="0">
              <a:ln w="12700">
                <a:solidFill>
                  <a:schemeClr val="bg2">
                    <a:lumMod val="50000"/>
                  </a:schemeClr>
                </a:solidFill>
                <a:prstDash val="solid"/>
              </a:ln>
              <a:solidFill>
                <a:srgbClr val="0070C0"/>
              </a:solidFill>
              <a:cs typeface="B Lotus" pitchFamily="2" charset="-78"/>
              <a:hlinkClick r:id="rId3" action="ppaction://hlinkpres?slideindex=1&amp;slidetitle="/>
            </a:endParaRPr>
          </a:p>
          <a:p>
            <a:pPr marL="268288" indent="173038" algn="just" rtl="1">
              <a:lnSpc>
                <a:spcPts val="3200"/>
              </a:lnSpc>
              <a:spcBef>
                <a:spcPts val="0"/>
              </a:spcBef>
              <a:buClr>
                <a:srgbClr val="FF3300"/>
              </a:buClr>
              <a:buSzPct val="75000"/>
              <a:buFont typeface="Wingdings" pitchFamily="2" charset="2"/>
              <a:buChar char="ü"/>
            </a:pPr>
            <a:r>
              <a:rPr lang="fa-IR" sz="3000" b="1" u="sng" dirty="0" smtClean="0">
                <a:ln w="12700">
                  <a:solidFill>
                    <a:schemeClr val="tx2">
                      <a:satMod val="155000"/>
                    </a:schemeClr>
                  </a:solidFill>
                  <a:prstDash val="solid"/>
                </a:ln>
                <a:solidFill>
                  <a:schemeClr val="bg2">
                    <a:tint val="85000"/>
                    <a:satMod val="155000"/>
                  </a:schemeClr>
                </a:solidFill>
                <a:cs typeface="B Lotus" pitchFamily="2" charset="-78"/>
                <a:hlinkClick r:id="rId3" action="ppaction://hlinkpres?slideindex=1&amp;slidetitle="/>
              </a:rPr>
              <a:t> بررسی وضع ناهمواری و قدرت یابی کشورها، </a:t>
            </a:r>
          </a:p>
          <a:p>
            <a:pPr marL="0" indent="0" algn="just" rtl="1">
              <a:lnSpc>
                <a:spcPts val="3200"/>
              </a:lnSpc>
              <a:spcBef>
                <a:spcPts val="0"/>
              </a:spcBef>
              <a:buClr>
                <a:srgbClr val="FF3300"/>
              </a:buClr>
              <a:buSzPct val="75000"/>
              <a:buFont typeface="Wingdings" pitchFamily="2" charset="2"/>
              <a:buChar char="q"/>
            </a:pPr>
            <a:r>
              <a:rPr lang="fa-IR" sz="3000" b="1" u="sng" dirty="0" smtClean="0">
                <a:ln w="12700">
                  <a:solidFill>
                    <a:schemeClr val="tx2">
                      <a:satMod val="155000"/>
                    </a:schemeClr>
                  </a:solidFill>
                  <a:prstDash val="solid"/>
                </a:ln>
                <a:solidFill>
                  <a:schemeClr val="bg2">
                    <a:tint val="85000"/>
                    <a:satMod val="155000"/>
                  </a:schemeClr>
                </a:solidFill>
                <a:cs typeface="B Lotus" pitchFamily="2" charset="-78"/>
                <a:hlinkClick r:id="rId3" action="ppaction://hlinkpres?slideindex=1&amp;slidetitle="/>
              </a:rPr>
              <a:t> شناخت جمعیت و ویژگی های سیاسی آن؟</a:t>
            </a:r>
          </a:p>
          <a:p>
            <a:pPr marL="173038" indent="95250" algn="just" rtl="1">
              <a:lnSpc>
                <a:spcPts val="3200"/>
              </a:lnSpc>
              <a:spcBef>
                <a:spcPts val="0"/>
              </a:spcBef>
              <a:buClr>
                <a:srgbClr val="FF3300"/>
              </a:buClr>
              <a:buSzPct val="75000"/>
              <a:buFont typeface="Wingdings" pitchFamily="2" charset="2"/>
              <a:buChar char="ü"/>
            </a:pPr>
            <a:r>
              <a:rPr lang="fa-IR" sz="3000" b="1" u="sng" dirty="0" smtClean="0">
                <a:ln w="12700">
                  <a:solidFill>
                    <a:schemeClr val="tx2">
                      <a:satMod val="155000"/>
                    </a:schemeClr>
                  </a:solidFill>
                  <a:prstDash val="solid"/>
                </a:ln>
                <a:solidFill>
                  <a:schemeClr val="bg2">
                    <a:tint val="85000"/>
                    <a:satMod val="155000"/>
                  </a:schemeClr>
                </a:solidFill>
                <a:cs typeface="B Lotus" pitchFamily="2" charset="-78"/>
                <a:hlinkClick r:id="rId3" action="ppaction://hlinkpres?slideindex=1&amp;slidetitle="/>
              </a:rPr>
              <a:t> مردم، ملت، عوامل ملیت، ناسیونالیسم وحکومت های ملی و. . .</a:t>
            </a:r>
          </a:p>
          <a:p>
            <a:pPr marL="0" indent="268288" algn="just" rtl="1">
              <a:lnSpc>
                <a:spcPts val="3200"/>
              </a:lnSpc>
              <a:spcBef>
                <a:spcPts val="0"/>
              </a:spcBef>
              <a:buClr>
                <a:srgbClr val="FF3300"/>
              </a:buClr>
              <a:buSzPct val="75000"/>
              <a:buFont typeface="Wingdings" pitchFamily="2" charset="2"/>
              <a:buChar char="q"/>
            </a:pPr>
            <a:r>
              <a:rPr lang="fa-IR" sz="3000" b="1" u="sng" dirty="0" smtClean="0">
                <a:ln w="12700">
                  <a:solidFill>
                    <a:schemeClr val="tx2">
                      <a:satMod val="155000"/>
                    </a:schemeClr>
                  </a:solidFill>
                  <a:prstDash val="solid"/>
                </a:ln>
                <a:solidFill>
                  <a:schemeClr val="bg2">
                    <a:tint val="85000"/>
                    <a:satMod val="155000"/>
                  </a:schemeClr>
                </a:solidFill>
                <a:cs typeface="B Lotus" pitchFamily="2" charset="-78"/>
                <a:hlinkClick r:id="rId3" action="ppaction://hlinkpres?slideindex=1&amp;slidetitle="/>
              </a:rPr>
              <a:t>بررسی وشناخت پایتخت و مرکز سیاسی کشور در جغرافیای سیاسی؛</a:t>
            </a:r>
          </a:p>
          <a:p>
            <a:pPr marL="0" indent="268288" algn="just" rtl="1">
              <a:lnSpc>
                <a:spcPts val="3200"/>
              </a:lnSpc>
              <a:spcBef>
                <a:spcPts val="0"/>
              </a:spcBef>
              <a:buClr>
                <a:srgbClr val="FF3300"/>
              </a:buClr>
              <a:buSzPct val="75000"/>
              <a:buFont typeface="Wingdings" pitchFamily="2" charset="2"/>
              <a:buChar char="q"/>
            </a:pPr>
            <a:r>
              <a:rPr lang="fa-IR" sz="3000" b="1" u="sng" dirty="0" smtClean="0">
                <a:ln w="12700">
                  <a:solidFill>
                    <a:schemeClr val="tx2">
                      <a:satMod val="155000"/>
                    </a:schemeClr>
                  </a:solidFill>
                  <a:prstDash val="solid"/>
                </a:ln>
                <a:solidFill>
                  <a:schemeClr val="bg2">
                    <a:tint val="85000"/>
                    <a:satMod val="155000"/>
                  </a:schemeClr>
                </a:solidFill>
                <a:cs typeface="B Lotus" pitchFamily="2" charset="-78"/>
                <a:hlinkClick r:id="rId3" action="ppaction://hlinkpres?slideindex=1&amp;slidetitle="/>
              </a:rPr>
              <a:t>بررسی فدرالیسم و انواع حکومت های فدرال.</a:t>
            </a:r>
          </a:p>
        </p:txBody>
      </p:sp>
      <p:grpSp>
        <p:nvGrpSpPr>
          <p:cNvPr id="2" name="Group 8"/>
          <p:cNvGrpSpPr>
            <a:grpSpLocks/>
          </p:cNvGrpSpPr>
          <p:nvPr/>
        </p:nvGrpSpPr>
        <p:grpSpPr bwMode="auto">
          <a:xfrm>
            <a:off x="0" y="1"/>
            <a:ext cx="9142916" cy="975930"/>
            <a:chOff x="3014" y="838"/>
            <a:chExt cx="3596" cy="818"/>
          </a:xfrm>
        </p:grpSpPr>
        <p:sp>
          <p:nvSpPr>
            <p:cNvPr id="169990" name="Text Box 6"/>
            <p:cNvSpPr txBox="1">
              <a:spLocks noChangeArrowheads="1"/>
            </p:cNvSpPr>
            <p:nvPr/>
          </p:nvSpPr>
          <p:spPr bwMode="auto">
            <a:xfrm>
              <a:off x="3014" y="838"/>
              <a:ext cx="3596" cy="593"/>
            </a:xfrm>
            <a:prstGeom prst="rect">
              <a:avLst/>
            </a:prstGeom>
            <a:noFill/>
            <a:ln w="9525">
              <a:noFill/>
              <a:miter lim="800000"/>
              <a:headEnd/>
              <a:tailEnd/>
            </a:ln>
            <a:effectLst/>
          </p:spPr>
          <p:txBody>
            <a:bodyPr wrap="square">
              <a:spAutoFit/>
            </a:bodyPr>
            <a:lstStyle/>
            <a:p>
              <a:pPr rtl="1" eaLnBrk="1" hangingPunct="1">
                <a:spcBef>
                  <a:spcPct val="20000"/>
                </a:spcBef>
              </a:pPr>
              <a:r>
                <a:rPr lang="fa-IR" sz="4000" b="1" dirty="0" smtClean="0">
                  <a:ln w="12700">
                    <a:solidFill>
                      <a:srgbClr val="000000">
                        <a:satMod val="155000"/>
                      </a:srgbClr>
                    </a:solidFill>
                    <a:prstDash val="solid"/>
                  </a:ln>
                  <a:solidFill>
                    <a:srgbClr val="00B050"/>
                  </a:solidFill>
                  <a:effectLst>
                    <a:outerShdw blurRad="41275" dist="20320" dir="1800000" algn="tl" rotWithShape="0">
                      <a:srgbClr val="000000">
                        <a:alpha val="40000"/>
                      </a:srgbClr>
                    </a:outerShdw>
                  </a:effectLst>
                  <a:cs typeface="Titr" pitchFamily="2" charset="-78"/>
                </a:rPr>
                <a:t>فصل چهارم: </a:t>
              </a:r>
              <a:r>
                <a:rPr lang="fa-IR" sz="3400" b="1" dirty="0" smtClean="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cs typeface="Titr" pitchFamily="2" charset="-78"/>
                </a:rPr>
                <a:t>شناخت مؤلفه های حکومت از دیدگاه جغرافیایی</a:t>
              </a:r>
              <a:endParaRPr lang="en-US" sz="3400" b="1"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cs typeface="Titr" pitchFamily="2" charset="-78"/>
              </a:endParaRPr>
            </a:p>
          </p:txBody>
        </p:sp>
        <p:sp>
          <p:nvSpPr>
            <p:cNvPr id="169991" name="AutoShape 7"/>
            <p:cNvSpPr>
              <a:spLocks noChangeArrowheads="1"/>
            </p:cNvSpPr>
            <p:nvPr/>
          </p:nvSpPr>
          <p:spPr bwMode="auto">
            <a:xfrm>
              <a:off x="3014" y="861"/>
              <a:ext cx="3596" cy="795"/>
            </a:xfrm>
            <a:prstGeom prst="roundRect">
              <a:avLst>
                <a:gd name="adj" fmla="val 16667"/>
              </a:avLst>
            </a:prstGeom>
            <a:noFill/>
            <a:ln w="9525">
              <a:solidFill>
                <a:schemeClr val="bg2"/>
              </a:solidFill>
              <a:round/>
              <a:headEnd/>
              <a:tailEnd/>
            </a:ln>
            <a:effectLst/>
          </p:spPr>
          <p:txBody>
            <a:bodyPr wrap="none" anchor="ctr"/>
            <a:lstStyle/>
            <a:p>
              <a:endParaRPr lang="fa-IR">
                <a:solidFill>
                  <a:srgbClr val="000000"/>
                </a:solidFill>
              </a:endParaRPr>
            </a:p>
          </p:txBody>
        </p:sp>
      </p:grpSp>
    </p:spTree>
    <p:extLst>
      <p:ext uri="{BB962C8B-B14F-4D97-AF65-F5344CB8AC3E}">
        <p14:creationId xmlns:p14="http://schemas.microsoft.com/office/powerpoint/2010/main" val="113505390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169987">
                                            <p:txEl>
                                              <p:pRg st="0" end="0"/>
                                            </p:txEl>
                                          </p:spTgt>
                                        </p:tgtEl>
                                        <p:attrNameLst>
                                          <p:attrName>style.visibility</p:attrName>
                                        </p:attrNameLst>
                                      </p:cBhvr>
                                      <p:to>
                                        <p:strVal val="visible"/>
                                      </p:to>
                                    </p:set>
                                    <p:anim calcmode="lin" valueType="num">
                                      <p:cBhvr additive="base">
                                        <p:cTn id="12" dur="2000" fill="hold"/>
                                        <p:tgtEl>
                                          <p:spTgt spid="169987">
                                            <p:txEl>
                                              <p:pRg st="0" end="0"/>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16998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nodeType="clickEffect">
                                  <p:stCondLst>
                                    <p:cond delay="0"/>
                                  </p:stCondLst>
                                  <p:childTnLst>
                                    <p:set>
                                      <p:cBhvr>
                                        <p:cTn id="17" dur="1" fill="hold">
                                          <p:stCondLst>
                                            <p:cond delay="0"/>
                                          </p:stCondLst>
                                        </p:cTn>
                                        <p:tgtEl>
                                          <p:spTgt spid="169987">
                                            <p:txEl>
                                              <p:pRg st="1" end="1"/>
                                            </p:txEl>
                                          </p:spTgt>
                                        </p:tgtEl>
                                        <p:attrNameLst>
                                          <p:attrName>style.visibility</p:attrName>
                                        </p:attrNameLst>
                                      </p:cBhvr>
                                      <p:to>
                                        <p:strVal val="visible"/>
                                      </p:to>
                                    </p:set>
                                    <p:anim calcmode="lin" valueType="num">
                                      <p:cBhvr additive="base">
                                        <p:cTn id="18" dur="2000" fill="hold"/>
                                        <p:tgtEl>
                                          <p:spTgt spid="169987">
                                            <p:txEl>
                                              <p:pRg st="1" end="1"/>
                                            </p:txEl>
                                          </p:spTgt>
                                        </p:tgtEl>
                                        <p:attrNameLst>
                                          <p:attrName>ppt_x</p:attrName>
                                        </p:attrNameLst>
                                      </p:cBhvr>
                                      <p:tavLst>
                                        <p:tav tm="0">
                                          <p:val>
                                            <p:strVal val="0-#ppt_w/2"/>
                                          </p:val>
                                        </p:tav>
                                        <p:tav tm="100000">
                                          <p:val>
                                            <p:strVal val="#ppt_x"/>
                                          </p:val>
                                        </p:tav>
                                      </p:tavLst>
                                    </p:anim>
                                    <p:anim calcmode="lin" valueType="num">
                                      <p:cBhvr additive="base">
                                        <p:cTn id="19" dur="2000" fill="hold"/>
                                        <p:tgtEl>
                                          <p:spTgt spid="16998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169987">
                                            <p:txEl>
                                              <p:pRg st="2" end="2"/>
                                            </p:txEl>
                                          </p:spTgt>
                                        </p:tgtEl>
                                        <p:attrNameLst>
                                          <p:attrName>style.visibility</p:attrName>
                                        </p:attrNameLst>
                                      </p:cBhvr>
                                      <p:to>
                                        <p:strVal val="visible"/>
                                      </p:to>
                                    </p:set>
                                    <p:anim calcmode="lin" valueType="num">
                                      <p:cBhvr additive="base">
                                        <p:cTn id="24" dur="2000" fill="hold"/>
                                        <p:tgtEl>
                                          <p:spTgt spid="169987">
                                            <p:txEl>
                                              <p:pRg st="2" end="2"/>
                                            </p:txEl>
                                          </p:spTgt>
                                        </p:tgtEl>
                                        <p:attrNameLst>
                                          <p:attrName>ppt_x</p:attrName>
                                        </p:attrNameLst>
                                      </p:cBhvr>
                                      <p:tavLst>
                                        <p:tav tm="0">
                                          <p:val>
                                            <p:strVal val="0-#ppt_w/2"/>
                                          </p:val>
                                        </p:tav>
                                        <p:tav tm="100000">
                                          <p:val>
                                            <p:strVal val="#ppt_x"/>
                                          </p:val>
                                        </p:tav>
                                      </p:tavLst>
                                    </p:anim>
                                    <p:anim calcmode="lin" valueType="num">
                                      <p:cBhvr additive="base">
                                        <p:cTn id="25" dur="2000" fill="hold"/>
                                        <p:tgtEl>
                                          <p:spTgt spid="16998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nodeType="clickEffect">
                                  <p:stCondLst>
                                    <p:cond delay="0"/>
                                  </p:stCondLst>
                                  <p:childTnLst>
                                    <p:set>
                                      <p:cBhvr>
                                        <p:cTn id="29" dur="1" fill="hold">
                                          <p:stCondLst>
                                            <p:cond delay="0"/>
                                          </p:stCondLst>
                                        </p:cTn>
                                        <p:tgtEl>
                                          <p:spTgt spid="169987">
                                            <p:txEl>
                                              <p:pRg st="3" end="3"/>
                                            </p:txEl>
                                          </p:spTgt>
                                        </p:tgtEl>
                                        <p:attrNameLst>
                                          <p:attrName>style.visibility</p:attrName>
                                        </p:attrNameLst>
                                      </p:cBhvr>
                                      <p:to>
                                        <p:strVal val="visible"/>
                                      </p:to>
                                    </p:set>
                                    <p:anim calcmode="lin" valueType="num">
                                      <p:cBhvr additive="base">
                                        <p:cTn id="30" dur="2000" fill="hold"/>
                                        <p:tgtEl>
                                          <p:spTgt spid="169987">
                                            <p:txEl>
                                              <p:pRg st="3" end="3"/>
                                            </p:txEl>
                                          </p:spTgt>
                                        </p:tgtEl>
                                        <p:attrNameLst>
                                          <p:attrName>ppt_x</p:attrName>
                                        </p:attrNameLst>
                                      </p:cBhvr>
                                      <p:tavLst>
                                        <p:tav tm="0">
                                          <p:val>
                                            <p:strVal val="0-#ppt_w/2"/>
                                          </p:val>
                                        </p:tav>
                                        <p:tav tm="100000">
                                          <p:val>
                                            <p:strVal val="#ppt_x"/>
                                          </p:val>
                                        </p:tav>
                                      </p:tavLst>
                                    </p:anim>
                                    <p:anim calcmode="lin" valueType="num">
                                      <p:cBhvr additive="base">
                                        <p:cTn id="31" dur="2000" fill="hold"/>
                                        <p:tgtEl>
                                          <p:spTgt spid="16998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nodeType="clickEffect">
                                  <p:stCondLst>
                                    <p:cond delay="0"/>
                                  </p:stCondLst>
                                  <p:childTnLst>
                                    <p:set>
                                      <p:cBhvr>
                                        <p:cTn id="35" dur="1" fill="hold">
                                          <p:stCondLst>
                                            <p:cond delay="0"/>
                                          </p:stCondLst>
                                        </p:cTn>
                                        <p:tgtEl>
                                          <p:spTgt spid="169987">
                                            <p:txEl>
                                              <p:pRg st="4" end="4"/>
                                            </p:txEl>
                                          </p:spTgt>
                                        </p:tgtEl>
                                        <p:attrNameLst>
                                          <p:attrName>style.visibility</p:attrName>
                                        </p:attrNameLst>
                                      </p:cBhvr>
                                      <p:to>
                                        <p:strVal val="visible"/>
                                      </p:to>
                                    </p:set>
                                    <p:anim calcmode="lin" valueType="num">
                                      <p:cBhvr additive="base">
                                        <p:cTn id="36" dur="2000" fill="hold"/>
                                        <p:tgtEl>
                                          <p:spTgt spid="169987">
                                            <p:txEl>
                                              <p:pRg st="4" end="4"/>
                                            </p:txEl>
                                          </p:spTgt>
                                        </p:tgtEl>
                                        <p:attrNameLst>
                                          <p:attrName>ppt_x</p:attrName>
                                        </p:attrNameLst>
                                      </p:cBhvr>
                                      <p:tavLst>
                                        <p:tav tm="0">
                                          <p:val>
                                            <p:strVal val="0-#ppt_w/2"/>
                                          </p:val>
                                        </p:tav>
                                        <p:tav tm="100000">
                                          <p:val>
                                            <p:strVal val="#ppt_x"/>
                                          </p:val>
                                        </p:tav>
                                      </p:tavLst>
                                    </p:anim>
                                    <p:anim calcmode="lin" valueType="num">
                                      <p:cBhvr additive="base">
                                        <p:cTn id="37" dur="2000" fill="hold"/>
                                        <p:tgtEl>
                                          <p:spTgt spid="16998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nodeType="clickEffect">
                                  <p:stCondLst>
                                    <p:cond delay="0"/>
                                  </p:stCondLst>
                                  <p:childTnLst>
                                    <p:set>
                                      <p:cBhvr>
                                        <p:cTn id="41" dur="1" fill="hold">
                                          <p:stCondLst>
                                            <p:cond delay="0"/>
                                          </p:stCondLst>
                                        </p:cTn>
                                        <p:tgtEl>
                                          <p:spTgt spid="169987">
                                            <p:txEl>
                                              <p:pRg st="5" end="5"/>
                                            </p:txEl>
                                          </p:spTgt>
                                        </p:tgtEl>
                                        <p:attrNameLst>
                                          <p:attrName>style.visibility</p:attrName>
                                        </p:attrNameLst>
                                      </p:cBhvr>
                                      <p:to>
                                        <p:strVal val="visible"/>
                                      </p:to>
                                    </p:set>
                                    <p:anim calcmode="lin" valueType="num">
                                      <p:cBhvr additive="base">
                                        <p:cTn id="42" dur="2000" fill="hold"/>
                                        <p:tgtEl>
                                          <p:spTgt spid="169987">
                                            <p:txEl>
                                              <p:pRg st="5" end="5"/>
                                            </p:txEl>
                                          </p:spTgt>
                                        </p:tgtEl>
                                        <p:attrNameLst>
                                          <p:attrName>ppt_x</p:attrName>
                                        </p:attrNameLst>
                                      </p:cBhvr>
                                      <p:tavLst>
                                        <p:tav tm="0">
                                          <p:val>
                                            <p:strVal val="0-#ppt_w/2"/>
                                          </p:val>
                                        </p:tav>
                                        <p:tav tm="100000">
                                          <p:val>
                                            <p:strVal val="#ppt_x"/>
                                          </p:val>
                                        </p:tav>
                                      </p:tavLst>
                                    </p:anim>
                                    <p:anim calcmode="lin" valueType="num">
                                      <p:cBhvr additive="base">
                                        <p:cTn id="43" dur="2000" fill="hold"/>
                                        <p:tgtEl>
                                          <p:spTgt spid="169987">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8" fill="hold" nodeType="clickEffect">
                                  <p:stCondLst>
                                    <p:cond delay="0"/>
                                  </p:stCondLst>
                                  <p:childTnLst>
                                    <p:set>
                                      <p:cBhvr>
                                        <p:cTn id="47" dur="1" fill="hold">
                                          <p:stCondLst>
                                            <p:cond delay="0"/>
                                          </p:stCondLst>
                                        </p:cTn>
                                        <p:tgtEl>
                                          <p:spTgt spid="169987">
                                            <p:txEl>
                                              <p:pRg st="6" end="6"/>
                                            </p:txEl>
                                          </p:spTgt>
                                        </p:tgtEl>
                                        <p:attrNameLst>
                                          <p:attrName>style.visibility</p:attrName>
                                        </p:attrNameLst>
                                      </p:cBhvr>
                                      <p:to>
                                        <p:strVal val="visible"/>
                                      </p:to>
                                    </p:set>
                                    <p:anim calcmode="lin" valueType="num">
                                      <p:cBhvr additive="base">
                                        <p:cTn id="48" dur="2000" fill="hold"/>
                                        <p:tgtEl>
                                          <p:spTgt spid="169987">
                                            <p:txEl>
                                              <p:pRg st="6" end="6"/>
                                            </p:txEl>
                                          </p:spTgt>
                                        </p:tgtEl>
                                        <p:attrNameLst>
                                          <p:attrName>ppt_x</p:attrName>
                                        </p:attrNameLst>
                                      </p:cBhvr>
                                      <p:tavLst>
                                        <p:tav tm="0">
                                          <p:val>
                                            <p:strVal val="0-#ppt_w/2"/>
                                          </p:val>
                                        </p:tav>
                                        <p:tav tm="100000">
                                          <p:val>
                                            <p:strVal val="#ppt_x"/>
                                          </p:val>
                                        </p:tav>
                                      </p:tavLst>
                                    </p:anim>
                                    <p:anim calcmode="lin" valueType="num">
                                      <p:cBhvr additive="base">
                                        <p:cTn id="49" dur="2000" fill="hold"/>
                                        <p:tgtEl>
                                          <p:spTgt spid="169987">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nodeType="clickEffect">
                                  <p:stCondLst>
                                    <p:cond delay="0"/>
                                  </p:stCondLst>
                                  <p:childTnLst>
                                    <p:set>
                                      <p:cBhvr>
                                        <p:cTn id="53" dur="1" fill="hold">
                                          <p:stCondLst>
                                            <p:cond delay="0"/>
                                          </p:stCondLst>
                                        </p:cTn>
                                        <p:tgtEl>
                                          <p:spTgt spid="169987">
                                            <p:txEl>
                                              <p:pRg st="7" end="7"/>
                                            </p:txEl>
                                          </p:spTgt>
                                        </p:tgtEl>
                                        <p:attrNameLst>
                                          <p:attrName>style.visibility</p:attrName>
                                        </p:attrNameLst>
                                      </p:cBhvr>
                                      <p:to>
                                        <p:strVal val="visible"/>
                                      </p:to>
                                    </p:set>
                                    <p:anim calcmode="lin" valueType="num">
                                      <p:cBhvr additive="base">
                                        <p:cTn id="54" dur="2000" fill="hold"/>
                                        <p:tgtEl>
                                          <p:spTgt spid="169987">
                                            <p:txEl>
                                              <p:pRg st="7" end="7"/>
                                            </p:txEl>
                                          </p:spTgt>
                                        </p:tgtEl>
                                        <p:attrNameLst>
                                          <p:attrName>ppt_x</p:attrName>
                                        </p:attrNameLst>
                                      </p:cBhvr>
                                      <p:tavLst>
                                        <p:tav tm="0">
                                          <p:val>
                                            <p:strVal val="0-#ppt_w/2"/>
                                          </p:val>
                                        </p:tav>
                                        <p:tav tm="100000">
                                          <p:val>
                                            <p:strVal val="#ppt_x"/>
                                          </p:val>
                                        </p:tav>
                                      </p:tavLst>
                                    </p:anim>
                                    <p:anim calcmode="lin" valueType="num">
                                      <p:cBhvr additive="base">
                                        <p:cTn id="55" dur="2000" fill="hold"/>
                                        <p:tgtEl>
                                          <p:spTgt spid="169987">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8" fill="hold" nodeType="clickEffect">
                                  <p:stCondLst>
                                    <p:cond delay="0"/>
                                  </p:stCondLst>
                                  <p:childTnLst>
                                    <p:set>
                                      <p:cBhvr>
                                        <p:cTn id="59" dur="1" fill="hold">
                                          <p:stCondLst>
                                            <p:cond delay="0"/>
                                          </p:stCondLst>
                                        </p:cTn>
                                        <p:tgtEl>
                                          <p:spTgt spid="169987">
                                            <p:txEl>
                                              <p:pRg st="8" end="8"/>
                                            </p:txEl>
                                          </p:spTgt>
                                        </p:tgtEl>
                                        <p:attrNameLst>
                                          <p:attrName>style.visibility</p:attrName>
                                        </p:attrNameLst>
                                      </p:cBhvr>
                                      <p:to>
                                        <p:strVal val="visible"/>
                                      </p:to>
                                    </p:set>
                                    <p:anim calcmode="lin" valueType="num">
                                      <p:cBhvr additive="base">
                                        <p:cTn id="60" dur="2000" fill="hold"/>
                                        <p:tgtEl>
                                          <p:spTgt spid="169987">
                                            <p:txEl>
                                              <p:pRg st="8" end="8"/>
                                            </p:txEl>
                                          </p:spTgt>
                                        </p:tgtEl>
                                        <p:attrNameLst>
                                          <p:attrName>ppt_x</p:attrName>
                                        </p:attrNameLst>
                                      </p:cBhvr>
                                      <p:tavLst>
                                        <p:tav tm="0">
                                          <p:val>
                                            <p:strVal val="0-#ppt_w/2"/>
                                          </p:val>
                                        </p:tav>
                                        <p:tav tm="100000">
                                          <p:val>
                                            <p:strVal val="#ppt_x"/>
                                          </p:val>
                                        </p:tav>
                                      </p:tavLst>
                                    </p:anim>
                                    <p:anim calcmode="lin" valueType="num">
                                      <p:cBhvr additive="base">
                                        <p:cTn id="61" dur="2000" fill="hold"/>
                                        <p:tgtEl>
                                          <p:spTgt spid="169987">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8" fill="hold" nodeType="clickEffect">
                                  <p:stCondLst>
                                    <p:cond delay="0"/>
                                  </p:stCondLst>
                                  <p:childTnLst>
                                    <p:set>
                                      <p:cBhvr>
                                        <p:cTn id="65" dur="1" fill="hold">
                                          <p:stCondLst>
                                            <p:cond delay="0"/>
                                          </p:stCondLst>
                                        </p:cTn>
                                        <p:tgtEl>
                                          <p:spTgt spid="169987">
                                            <p:txEl>
                                              <p:pRg st="9" end="9"/>
                                            </p:txEl>
                                          </p:spTgt>
                                        </p:tgtEl>
                                        <p:attrNameLst>
                                          <p:attrName>style.visibility</p:attrName>
                                        </p:attrNameLst>
                                      </p:cBhvr>
                                      <p:to>
                                        <p:strVal val="visible"/>
                                      </p:to>
                                    </p:set>
                                    <p:anim calcmode="lin" valueType="num">
                                      <p:cBhvr additive="base">
                                        <p:cTn id="66" dur="2000" fill="hold"/>
                                        <p:tgtEl>
                                          <p:spTgt spid="169987">
                                            <p:txEl>
                                              <p:pRg st="9" end="9"/>
                                            </p:txEl>
                                          </p:spTgt>
                                        </p:tgtEl>
                                        <p:attrNameLst>
                                          <p:attrName>ppt_x</p:attrName>
                                        </p:attrNameLst>
                                      </p:cBhvr>
                                      <p:tavLst>
                                        <p:tav tm="0">
                                          <p:val>
                                            <p:strVal val="0-#ppt_w/2"/>
                                          </p:val>
                                        </p:tav>
                                        <p:tav tm="100000">
                                          <p:val>
                                            <p:strVal val="#ppt_x"/>
                                          </p:val>
                                        </p:tav>
                                      </p:tavLst>
                                    </p:anim>
                                    <p:anim calcmode="lin" valueType="num">
                                      <p:cBhvr additive="base">
                                        <p:cTn id="67" dur="2000" fill="hold"/>
                                        <p:tgtEl>
                                          <p:spTgt spid="169987">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8" fill="hold" nodeType="clickEffect">
                                  <p:stCondLst>
                                    <p:cond delay="0"/>
                                  </p:stCondLst>
                                  <p:childTnLst>
                                    <p:set>
                                      <p:cBhvr>
                                        <p:cTn id="71" dur="1" fill="hold">
                                          <p:stCondLst>
                                            <p:cond delay="0"/>
                                          </p:stCondLst>
                                        </p:cTn>
                                        <p:tgtEl>
                                          <p:spTgt spid="169987">
                                            <p:txEl>
                                              <p:pRg st="10" end="10"/>
                                            </p:txEl>
                                          </p:spTgt>
                                        </p:tgtEl>
                                        <p:attrNameLst>
                                          <p:attrName>style.visibility</p:attrName>
                                        </p:attrNameLst>
                                      </p:cBhvr>
                                      <p:to>
                                        <p:strVal val="visible"/>
                                      </p:to>
                                    </p:set>
                                    <p:anim calcmode="lin" valueType="num">
                                      <p:cBhvr additive="base">
                                        <p:cTn id="72" dur="2000" fill="hold"/>
                                        <p:tgtEl>
                                          <p:spTgt spid="169987">
                                            <p:txEl>
                                              <p:pRg st="10" end="10"/>
                                            </p:txEl>
                                          </p:spTgt>
                                        </p:tgtEl>
                                        <p:attrNameLst>
                                          <p:attrName>ppt_x</p:attrName>
                                        </p:attrNameLst>
                                      </p:cBhvr>
                                      <p:tavLst>
                                        <p:tav tm="0">
                                          <p:val>
                                            <p:strVal val="0-#ppt_w/2"/>
                                          </p:val>
                                        </p:tav>
                                        <p:tav tm="100000">
                                          <p:val>
                                            <p:strVal val="#ppt_x"/>
                                          </p:val>
                                        </p:tav>
                                      </p:tavLst>
                                    </p:anim>
                                    <p:anim calcmode="lin" valueType="num">
                                      <p:cBhvr additive="base">
                                        <p:cTn id="73" dur="2000" fill="hold"/>
                                        <p:tgtEl>
                                          <p:spTgt spid="169987">
                                            <p:txEl>
                                              <p:pRg st="10" end="1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85770"/>
          </a:xfrm>
        </p:spPr>
        <p:style>
          <a:lnRef idx="2">
            <a:schemeClr val="dk1"/>
          </a:lnRef>
          <a:fillRef idx="1">
            <a:schemeClr val="lt1"/>
          </a:fillRef>
          <a:effectRef idx="0">
            <a:schemeClr val="dk1"/>
          </a:effectRef>
          <a:fontRef idx="minor">
            <a:schemeClr val="dk1"/>
          </a:fontRef>
        </p:style>
        <p:txBody>
          <a:bodyPr/>
          <a:lstStyle/>
          <a:p>
            <a:pPr>
              <a:lnSpc>
                <a:spcPts val="5000"/>
              </a:lnSpc>
              <a:spcBef>
                <a:spcPts val="0"/>
              </a:spcBef>
            </a:pPr>
            <a:r>
              <a:rPr lang="fa-IR" sz="3600" b="1" dirty="0" smtClean="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cs typeface="B Lotus" pitchFamily="2" charset="-78"/>
              </a:rPr>
              <a:t>بررسی علت وجودی، اندیشه سیاسی وهویت ملی</a:t>
            </a:r>
            <a:endParaRPr lang="fa-IR" sz="3600" b="1" dirty="0" smtClean="0">
              <a:ln w="12700">
                <a:solidFill>
                  <a:schemeClr val="tx2">
                    <a:satMod val="155000"/>
                  </a:schemeClr>
                </a:solidFill>
                <a:prstDash val="solid"/>
              </a:ln>
              <a:solidFill>
                <a:schemeClr val="accent3">
                  <a:lumMod val="25000"/>
                </a:schemeClr>
              </a:solidFill>
              <a:effectLst>
                <a:outerShdw blurRad="41275" dist="20320" dir="1800000" algn="tl" rotWithShape="0">
                  <a:srgbClr val="000000">
                    <a:alpha val="40000"/>
                  </a:srgbClr>
                </a:outerShdw>
              </a:effectLst>
              <a:cs typeface="B Lotus" pitchFamily="2" charset="-78"/>
            </a:endParaRPr>
          </a:p>
        </p:txBody>
      </p:sp>
      <p:sp>
        <p:nvSpPr>
          <p:cNvPr id="3" name="Content Placeholder 2"/>
          <p:cNvSpPr>
            <a:spLocks noGrp="1"/>
          </p:cNvSpPr>
          <p:nvPr>
            <p:ph idx="1"/>
          </p:nvPr>
        </p:nvSpPr>
        <p:spPr>
          <a:xfrm>
            <a:off x="0" y="785770"/>
            <a:ext cx="9144000" cy="6072230"/>
          </a:xfrm>
        </p:spPr>
        <p:style>
          <a:lnRef idx="2">
            <a:schemeClr val="accent3">
              <a:shade val="50000"/>
            </a:schemeClr>
          </a:lnRef>
          <a:fillRef idx="1">
            <a:schemeClr val="accent3"/>
          </a:fillRef>
          <a:effectRef idx="0">
            <a:schemeClr val="accent3"/>
          </a:effectRef>
          <a:fontRef idx="minor">
            <a:schemeClr val="lt1"/>
          </a:fontRef>
        </p:style>
        <p:txBody>
          <a:bodyPr/>
          <a:lstStyle/>
          <a:p>
            <a:pPr marL="0" indent="173038" algn="just" rtl="1">
              <a:lnSpc>
                <a:spcPts val="2800"/>
              </a:lnSpc>
              <a:spcBef>
                <a:spcPts val="0"/>
              </a:spcBef>
              <a:buNone/>
            </a:pPr>
            <a:r>
              <a:rPr lang="fa-IR"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1- شرایط پیدایش حکومت یا ارتقاء واحد سیاسی به سطح حکومت؟ </a:t>
            </a:r>
          </a:p>
          <a:p>
            <a:pPr marL="0" indent="268288" algn="just" rtl="1">
              <a:lnSpc>
                <a:spcPts val="28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پیش نیازهای تحقق حکومت: سرزمین، جمعیت مقیم دائم و حاکمیت و شناسایی.</a:t>
            </a:r>
          </a:p>
          <a:p>
            <a:pPr marL="0" indent="268288" algn="just" rtl="1">
              <a:lnSpc>
                <a:spcPts val="2800"/>
              </a:lnSpc>
              <a:spcBef>
                <a:spcPts val="0"/>
              </a:spcBef>
              <a:buNone/>
            </a:pPr>
            <a:r>
              <a:rPr lang="fa-IR"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2- حکومت برای بقای خود باید دارای کدام شرایط باشد؟</a:t>
            </a:r>
          </a:p>
          <a:p>
            <a:pPr marL="0" indent="268288" algn="just" rtl="1">
              <a:lnSpc>
                <a:spcPts val="28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هماهنگی و همسویی ملی؛</a:t>
            </a:r>
          </a:p>
          <a:p>
            <a:pPr marL="0" indent="268288" algn="just" rtl="1">
              <a:lnSpc>
                <a:spcPts val="28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داشتن ویا بیان شفاف علت وجودی و تبیین اندیشه سیاسی حاکمیت و بوجود آوردن هویت ملی؛</a:t>
            </a:r>
          </a:p>
          <a:p>
            <a:pPr marL="0" indent="268288" algn="just" rtl="1">
              <a:lnSpc>
                <a:spcPts val="28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جذب تابعیت مردم نواحی مختلف کشور وحتی آنها که وجوه مشترک ندارند؛</a:t>
            </a:r>
          </a:p>
          <a:p>
            <a:pPr marL="0" indent="268288" algn="just" rtl="1">
              <a:lnSpc>
                <a:spcPts val="2800"/>
              </a:lnSpc>
              <a:spcBef>
                <a:spcPts val="0"/>
              </a:spcBef>
              <a:buNone/>
            </a:pPr>
            <a:r>
              <a:rPr lang="fa-IR" b="1" dirty="0" smtClean="0">
                <a:ln w="12700">
                  <a:solidFill>
                    <a:schemeClr val="tx2">
                      <a:satMod val="155000"/>
                    </a:schemeClr>
                  </a:solidFill>
                  <a:prstDash val="solid"/>
                </a:ln>
                <a:solidFill>
                  <a:srgbClr val="FF0000"/>
                </a:solidFill>
                <a:effectLst>
                  <a:outerShdw blurRad="38100" dist="38100" dir="2700000" algn="tl">
                    <a:srgbClr val="000000">
                      <a:alpha val="43137"/>
                    </a:srgbClr>
                  </a:outerShdw>
                </a:effectLst>
                <a:cs typeface="B Lotus" pitchFamily="2" charset="-78"/>
              </a:rPr>
              <a:t>3- تعریف علت وجودی حکومت و کشور؟</a:t>
            </a:r>
          </a:p>
          <a:p>
            <a:pPr marL="0" indent="268288" algn="just" rtl="1">
              <a:lnSpc>
                <a:spcPts val="28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هرحکومت وکشورباید علتی برای موجودیت خود داشته باشد تا برای همه افراد ملت روشن باشد وبتواند دلیل ادامه حیات مستقل خود را اقامه کند؛</a:t>
            </a:r>
          </a:p>
          <a:p>
            <a:pPr marL="0" indent="268288" algn="just" rtl="1">
              <a:lnSpc>
                <a:spcPts val="28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همبستگی ملی مهمترین و مؤثرترین دلیل وعلت وجودی محسوب می شود؛</a:t>
            </a:r>
          </a:p>
          <a:p>
            <a:pPr marL="0" indent="268288" algn="just" rtl="1">
              <a:lnSpc>
                <a:spcPts val="28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همبستگی ملی برپایه: زبان، مذهب، ارزشهای مشترک، تجربه های تاریخی مشترک یک هویت منحصربفردی ایجاد می کند که دربقا و استمرار حیات یک ملت و کشور مؤثر واقع می شود؛</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amond(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diamond(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diamond(in)">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diamond(in)">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diamond(in)">
                                      <p:cBhvr>
                                        <p:cTn id="42" dur="2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diamond(in)">
                                      <p:cBhvr>
                                        <p:cTn id="47" dur="2000"/>
                                        <p:tgtEl>
                                          <p:spTgt spid="3">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8" presetClass="entr" presetSubtype="16" fill="hold" grpId="0"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diamond(in)">
                                      <p:cBhvr>
                                        <p:cTn id="52" dur="2000"/>
                                        <p:tgtEl>
                                          <p:spTgt spid="3">
                                            <p:txEl>
                                              <p:pRg st="7" end="7"/>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8" presetClass="entr" presetSubtype="16" fill="hold" grpId="0" nodeType="clickEffect">
                                  <p:stCondLst>
                                    <p:cond delay="0"/>
                                  </p:stCondLst>
                                  <p:childTnLst>
                                    <p:set>
                                      <p:cBhvr>
                                        <p:cTn id="56" dur="1" fill="hold">
                                          <p:stCondLst>
                                            <p:cond delay="0"/>
                                          </p:stCondLst>
                                        </p:cTn>
                                        <p:tgtEl>
                                          <p:spTgt spid="3">
                                            <p:txEl>
                                              <p:pRg st="8" end="8"/>
                                            </p:txEl>
                                          </p:spTgt>
                                        </p:tgtEl>
                                        <p:attrNameLst>
                                          <p:attrName>style.visibility</p:attrName>
                                        </p:attrNameLst>
                                      </p:cBhvr>
                                      <p:to>
                                        <p:strVal val="visible"/>
                                      </p:to>
                                    </p:set>
                                    <p:animEffect transition="in" filter="diamond(in)">
                                      <p:cBhvr>
                                        <p:cTn id="57" dur="2000"/>
                                        <p:tgtEl>
                                          <p:spTgt spid="3">
                                            <p:txEl>
                                              <p:pRg st="8" end="8"/>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8" presetClass="entr" presetSubtype="16" fill="hold" grpId="0" nodeType="clickEffect">
                                  <p:stCondLst>
                                    <p:cond delay="0"/>
                                  </p:stCondLst>
                                  <p:childTnLst>
                                    <p:set>
                                      <p:cBhvr>
                                        <p:cTn id="61" dur="1" fill="hold">
                                          <p:stCondLst>
                                            <p:cond delay="0"/>
                                          </p:stCondLst>
                                        </p:cTn>
                                        <p:tgtEl>
                                          <p:spTgt spid="3">
                                            <p:txEl>
                                              <p:pRg st="9" end="9"/>
                                            </p:txEl>
                                          </p:spTgt>
                                        </p:tgtEl>
                                        <p:attrNameLst>
                                          <p:attrName>style.visibility</p:attrName>
                                        </p:attrNameLst>
                                      </p:cBhvr>
                                      <p:to>
                                        <p:strVal val="visible"/>
                                      </p:to>
                                    </p:set>
                                    <p:animEffect transition="in" filter="diamond(in)">
                                      <p:cBhvr>
                                        <p:cTn id="62"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85770"/>
          </a:xfrm>
        </p:spPr>
        <p:style>
          <a:lnRef idx="2">
            <a:schemeClr val="dk1"/>
          </a:lnRef>
          <a:fillRef idx="1">
            <a:schemeClr val="lt1"/>
          </a:fillRef>
          <a:effectRef idx="0">
            <a:schemeClr val="dk1"/>
          </a:effectRef>
          <a:fontRef idx="minor">
            <a:schemeClr val="dk1"/>
          </a:fontRef>
        </p:style>
        <p:txBody>
          <a:bodyPr/>
          <a:lstStyle/>
          <a:p>
            <a:pPr>
              <a:lnSpc>
                <a:spcPts val="5000"/>
              </a:lnSpc>
              <a:spcBef>
                <a:spcPts val="0"/>
              </a:spcBef>
            </a:pPr>
            <a:r>
              <a:rPr lang="fa-IR" sz="3600" b="1" dirty="0" smtClean="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cs typeface="B Lotus" pitchFamily="2" charset="-78"/>
              </a:rPr>
              <a:t>بررسی علت وجودی، اندیشه سیاسی وهویت ملی</a:t>
            </a:r>
            <a:endParaRPr lang="fa-IR" sz="3600" b="1" dirty="0" smtClean="0">
              <a:ln w="12700">
                <a:solidFill>
                  <a:schemeClr val="tx2">
                    <a:satMod val="155000"/>
                  </a:schemeClr>
                </a:solidFill>
                <a:prstDash val="solid"/>
              </a:ln>
              <a:solidFill>
                <a:schemeClr val="accent3">
                  <a:lumMod val="25000"/>
                </a:schemeClr>
              </a:solidFill>
              <a:effectLst>
                <a:outerShdw blurRad="41275" dist="20320" dir="1800000" algn="tl" rotWithShape="0">
                  <a:srgbClr val="000000">
                    <a:alpha val="40000"/>
                  </a:srgbClr>
                </a:outerShdw>
              </a:effectLst>
              <a:cs typeface="B Lotus" pitchFamily="2" charset="-78"/>
            </a:endParaRPr>
          </a:p>
        </p:txBody>
      </p:sp>
      <p:sp>
        <p:nvSpPr>
          <p:cNvPr id="3" name="Content Placeholder 2"/>
          <p:cNvSpPr>
            <a:spLocks noGrp="1"/>
          </p:cNvSpPr>
          <p:nvPr>
            <p:ph idx="1"/>
          </p:nvPr>
        </p:nvSpPr>
        <p:spPr>
          <a:xfrm>
            <a:off x="0" y="785770"/>
            <a:ext cx="9144000" cy="6072230"/>
          </a:xfrm>
        </p:spPr>
        <p:style>
          <a:lnRef idx="2">
            <a:schemeClr val="accent3">
              <a:shade val="50000"/>
            </a:schemeClr>
          </a:lnRef>
          <a:fillRef idx="1">
            <a:schemeClr val="accent3"/>
          </a:fillRef>
          <a:effectRef idx="0">
            <a:schemeClr val="accent3"/>
          </a:effectRef>
          <a:fontRef idx="minor">
            <a:schemeClr val="lt1"/>
          </a:fontRef>
        </p:style>
        <p:txBody>
          <a:bodyPr/>
          <a:lstStyle/>
          <a:p>
            <a:pPr marL="0" indent="268288" algn="just" rtl="1">
              <a:lnSpc>
                <a:spcPts val="2600"/>
              </a:lnSpc>
              <a:spcBef>
                <a:spcPts val="0"/>
              </a:spcBef>
              <a:buNone/>
            </a:pP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4- تعریف اندیشه سیاسی ؟</a:t>
            </a:r>
            <a:endPar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endParaRP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درمورد کشورهایی که با سیاستهای بین المللی بعنوان کشورموجودیت می یابند ارایه تفکری که همبستگی عموم مردم ومنافع آحاد ملت را تأمین نموده و احساس تعلق خاطری بین آنان برقرار نماید ضروری خواهد بود. این چهارچوب فکری را اندیشه سیاسی یک حکومت و سرزمین می گویند</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اندیشه سیاسی موفق نیرویی وحدت بخش است که نیروهای تجزیه گر را خنثی می نماید. بعبارتی تمام تفاوتهای فرهنگی وجغرافیایی یک کشور در مقابل اندیشه سیاسی رنگ می بازد. </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اندیشه سیاسی موفق تجربه ملت سازی موفق را بنمایش می گذارد؛</a:t>
            </a:r>
          </a:p>
          <a:p>
            <a:pPr marL="0" indent="268288" algn="just" rtl="1">
              <a:lnSpc>
                <a:spcPts val="2600"/>
              </a:lnSpc>
              <a:spcBef>
                <a:spcPts val="0"/>
              </a:spcBef>
              <a:buNone/>
            </a:pP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5- انواع پایه های اندیشه سیاسی؟ </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رهبران سیاسی که درشکل دادن اندیشه سیاسی وتحریک مردم موفق باشند؛</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حزب سیاسی که بتواند شالوده فکری مردم را پی ریزی نماید؛</a:t>
            </a:r>
          </a:p>
          <a:p>
            <a:pPr marL="0" indent="268288" algn="just" rtl="1">
              <a:lnSpc>
                <a:spcPts val="2600"/>
              </a:lnSpc>
              <a:spcBef>
                <a:spcPts val="0"/>
              </a:spcBef>
              <a:buNone/>
            </a:pPr>
            <a:r>
              <a:rPr lang="fa-IR" sz="2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ایجاد وگسترش وبهره برداری ازنمادهای سنتی: پرچم، سرودملی، بناهای تاریخی،  و . . . برای ایجاد همبستگی روحی بین مردم؛</a:t>
            </a:r>
          </a:p>
          <a:p>
            <a:pPr marL="0" indent="268288" algn="just" rtl="1">
              <a:lnSpc>
                <a:spcPts val="2600"/>
              </a:lnSpc>
              <a:spcBef>
                <a:spcPts val="0"/>
              </a:spcBef>
              <a:buNone/>
            </a:pP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6- مشابهت ها وتفاوت های علت وجودی و اندیشه سیاسی؟</a:t>
            </a:r>
            <a:r>
              <a:rPr lang="en-US"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سؤال استنباطی پایان ترم</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دربرخی موارد این دو باهم تفاوت دارند. بویژه درمواقع تغییرحکومت؛</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مثال: برتری نژاد سفید در افریقای جنوبی، اندیشه سیاسی برخی کشورها؛</a:t>
            </a:r>
            <a:endParaRPr lang="fa-IR" sz="2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amond(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diamond(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diamond(in)">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diamond(in)">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diamond(in)">
                                      <p:cBhvr>
                                        <p:cTn id="42" dur="2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diamond(in)">
                                      <p:cBhvr>
                                        <p:cTn id="47" dur="2000"/>
                                        <p:tgtEl>
                                          <p:spTgt spid="3">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8" presetClass="entr" presetSubtype="16" fill="hold" grpId="0"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diamond(in)">
                                      <p:cBhvr>
                                        <p:cTn id="52" dur="2000"/>
                                        <p:tgtEl>
                                          <p:spTgt spid="3">
                                            <p:txEl>
                                              <p:pRg st="7" end="7"/>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8" presetClass="entr" presetSubtype="16" fill="hold" grpId="0" nodeType="clickEffect">
                                  <p:stCondLst>
                                    <p:cond delay="0"/>
                                  </p:stCondLst>
                                  <p:childTnLst>
                                    <p:set>
                                      <p:cBhvr>
                                        <p:cTn id="56" dur="1" fill="hold">
                                          <p:stCondLst>
                                            <p:cond delay="0"/>
                                          </p:stCondLst>
                                        </p:cTn>
                                        <p:tgtEl>
                                          <p:spTgt spid="3">
                                            <p:txEl>
                                              <p:pRg st="8" end="8"/>
                                            </p:txEl>
                                          </p:spTgt>
                                        </p:tgtEl>
                                        <p:attrNameLst>
                                          <p:attrName>style.visibility</p:attrName>
                                        </p:attrNameLst>
                                      </p:cBhvr>
                                      <p:to>
                                        <p:strVal val="visible"/>
                                      </p:to>
                                    </p:set>
                                    <p:animEffect transition="in" filter="diamond(in)">
                                      <p:cBhvr>
                                        <p:cTn id="57" dur="2000"/>
                                        <p:tgtEl>
                                          <p:spTgt spid="3">
                                            <p:txEl>
                                              <p:pRg st="8" end="8"/>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8" presetClass="entr" presetSubtype="16" fill="hold" grpId="0" nodeType="clickEffect">
                                  <p:stCondLst>
                                    <p:cond delay="0"/>
                                  </p:stCondLst>
                                  <p:childTnLst>
                                    <p:set>
                                      <p:cBhvr>
                                        <p:cTn id="61" dur="1" fill="hold">
                                          <p:stCondLst>
                                            <p:cond delay="0"/>
                                          </p:stCondLst>
                                        </p:cTn>
                                        <p:tgtEl>
                                          <p:spTgt spid="3">
                                            <p:txEl>
                                              <p:pRg st="9" end="9"/>
                                            </p:txEl>
                                          </p:spTgt>
                                        </p:tgtEl>
                                        <p:attrNameLst>
                                          <p:attrName>style.visibility</p:attrName>
                                        </p:attrNameLst>
                                      </p:cBhvr>
                                      <p:to>
                                        <p:strVal val="visible"/>
                                      </p:to>
                                    </p:set>
                                    <p:animEffect transition="in" filter="diamond(in)">
                                      <p:cBhvr>
                                        <p:cTn id="62" dur="2000"/>
                                        <p:tgtEl>
                                          <p:spTgt spid="3">
                                            <p:txEl>
                                              <p:pRg st="9" end="9"/>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8" presetClass="entr" presetSubtype="16" fill="hold" grpId="0" nodeType="clickEffect">
                                  <p:stCondLst>
                                    <p:cond delay="0"/>
                                  </p:stCondLst>
                                  <p:childTnLst>
                                    <p:set>
                                      <p:cBhvr>
                                        <p:cTn id="66" dur="1" fill="hold">
                                          <p:stCondLst>
                                            <p:cond delay="0"/>
                                          </p:stCondLst>
                                        </p:cTn>
                                        <p:tgtEl>
                                          <p:spTgt spid="3">
                                            <p:txEl>
                                              <p:pRg st="10" end="10"/>
                                            </p:txEl>
                                          </p:spTgt>
                                        </p:tgtEl>
                                        <p:attrNameLst>
                                          <p:attrName>style.visibility</p:attrName>
                                        </p:attrNameLst>
                                      </p:cBhvr>
                                      <p:to>
                                        <p:strVal val="visible"/>
                                      </p:to>
                                    </p:set>
                                    <p:animEffect transition="in" filter="diamond(in)">
                                      <p:cBhvr>
                                        <p:cTn id="67" dur="2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85770"/>
          </a:xfrm>
        </p:spPr>
        <p:style>
          <a:lnRef idx="2">
            <a:schemeClr val="dk1"/>
          </a:lnRef>
          <a:fillRef idx="1">
            <a:schemeClr val="lt1"/>
          </a:fillRef>
          <a:effectRef idx="0">
            <a:schemeClr val="dk1"/>
          </a:effectRef>
          <a:fontRef idx="minor">
            <a:schemeClr val="dk1"/>
          </a:fontRef>
        </p:style>
        <p:txBody>
          <a:bodyPr/>
          <a:lstStyle/>
          <a:p>
            <a:pPr>
              <a:lnSpc>
                <a:spcPts val="5000"/>
              </a:lnSpc>
              <a:spcBef>
                <a:spcPts val="0"/>
              </a:spcBef>
            </a:pPr>
            <a:r>
              <a:rPr lang="fa-IR" sz="3600" b="1" dirty="0" smtClean="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cs typeface="B Lotus" pitchFamily="2" charset="-78"/>
              </a:rPr>
              <a:t>بررسی علت وجودی، اندیشه سیاسی وهویت ملی</a:t>
            </a:r>
            <a:endParaRPr lang="fa-IR" sz="3600" b="1" dirty="0" smtClean="0">
              <a:ln w="12700">
                <a:solidFill>
                  <a:schemeClr val="tx2">
                    <a:satMod val="155000"/>
                  </a:schemeClr>
                </a:solidFill>
                <a:prstDash val="solid"/>
              </a:ln>
              <a:solidFill>
                <a:schemeClr val="accent3">
                  <a:lumMod val="25000"/>
                </a:schemeClr>
              </a:solidFill>
              <a:effectLst>
                <a:outerShdw blurRad="41275" dist="20320" dir="1800000" algn="tl" rotWithShape="0">
                  <a:srgbClr val="000000">
                    <a:alpha val="40000"/>
                  </a:srgbClr>
                </a:outerShdw>
              </a:effectLst>
              <a:cs typeface="B Lotus" pitchFamily="2" charset="-78"/>
            </a:endParaRPr>
          </a:p>
        </p:txBody>
      </p:sp>
      <p:sp>
        <p:nvSpPr>
          <p:cNvPr id="3" name="Content Placeholder 2"/>
          <p:cNvSpPr>
            <a:spLocks noGrp="1"/>
          </p:cNvSpPr>
          <p:nvPr>
            <p:ph idx="1"/>
          </p:nvPr>
        </p:nvSpPr>
        <p:spPr>
          <a:xfrm>
            <a:off x="0" y="785770"/>
            <a:ext cx="9144000" cy="6072230"/>
          </a:xfrm>
        </p:spPr>
        <p:style>
          <a:lnRef idx="2">
            <a:schemeClr val="accent3">
              <a:shade val="50000"/>
            </a:schemeClr>
          </a:lnRef>
          <a:fillRef idx="1">
            <a:schemeClr val="accent3"/>
          </a:fillRef>
          <a:effectRef idx="0">
            <a:schemeClr val="accent3"/>
          </a:effectRef>
          <a:fontRef idx="minor">
            <a:schemeClr val="lt1"/>
          </a:fontRef>
        </p:style>
        <p:txBody>
          <a:bodyPr/>
          <a:lstStyle/>
          <a:p>
            <a:pPr marL="0" indent="268288" algn="just" rtl="1">
              <a:lnSpc>
                <a:spcPts val="2600"/>
              </a:lnSpc>
              <a:spcBef>
                <a:spcPts val="0"/>
              </a:spcBef>
              <a:buNone/>
            </a:pP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7- راههای نشر و گسترش اندیشه سیاسی؟</a:t>
            </a:r>
            <a:endPar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endParaRP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ارایه یک مکتب ملی برای همبستگی و حس تعلق خاطر مردم به یکدیگر؛</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ایجاد ارتش با القای عرق ملی از طریق حضور افراد از نواحی مختلف؛</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استفاده از رسانه های گروهی و تبلیغات؛</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حزب سیاسی با گردآوری اعضا از نواحی مختلف و جلب پشتیبانی مردم؛</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قدمت تاریخی، تداوم سرزمین بصورت یک واحدسیاسی و مرور زمان؛</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شخصیتها: از جمله، پادشاهان، رهبران خردمند، قهرمانان ملی و . . . </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تهدیدهای خارجی؛</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ویژگی زبانی وفرهنگی که غالباً محصول تداوم تاریخی یک سرزمین است.</a:t>
            </a:r>
          </a:p>
          <a:p>
            <a:pPr marL="0" indent="268288" algn="just" rtl="1">
              <a:lnSpc>
                <a:spcPts val="2600"/>
              </a:lnSpc>
              <a:spcBef>
                <a:spcPts val="0"/>
              </a:spcBef>
              <a:buNone/>
            </a:pP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8- موجودیت و اندیشه سیاسی حکومت های جهان سوم بعد از جنگ های اول ودوم؟ </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در مواردی که بیشتر ساخته دست استعمار است تا نتیجه خواست مردم؛</a:t>
            </a:r>
          </a:p>
          <a:p>
            <a:pPr marL="0" indent="268288" algn="just" rtl="1">
              <a:lnSpc>
                <a:spcPts val="2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تنفر نسبت به بیگانگان نیروی محرک اصلی بود که اختلافات بروز کرد؛</a:t>
            </a:r>
          </a:p>
          <a:p>
            <a:pPr marL="0" indent="268288" algn="just" rtl="1">
              <a:lnSpc>
                <a:spcPts val="2600"/>
              </a:lnSpc>
              <a:spcBef>
                <a:spcPts val="0"/>
              </a:spcBef>
              <a:buNone/>
            </a:pP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9- وظایف جغرافیدانان درباره تحلیل اندیشه سیاسی؟</a:t>
            </a:r>
          </a:p>
          <a:p>
            <a:pPr marL="0" indent="268288" algn="just" rtl="1">
              <a:lnSpc>
                <a:spcPts val="2600"/>
              </a:lnSpc>
              <a:spcBef>
                <a:spcPts val="0"/>
              </a:spcBef>
              <a:buNone/>
            </a:pP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sz="30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یافتن این نکته است که اندیشه سیاسی حکومت به کدام بخش از سرزمین و جمعیت مربوط است و در کدام نواحی پذیرش ندارد؟</a:t>
            </a:r>
          </a:p>
          <a:p>
            <a:pPr marL="0" indent="268288" algn="just" rtl="1">
              <a:lnSpc>
                <a:spcPts val="2600"/>
              </a:lnSpc>
              <a:spcBef>
                <a:spcPts val="0"/>
              </a:spcBef>
              <a:buNone/>
            </a:pPr>
            <a:r>
              <a:rPr lang="fa-IR" sz="30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a:t>
            </a:r>
            <a:r>
              <a:rPr lang="fa-IR"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آیا اندیشه سیاسی در دوره های مختلف انعکاسی از روندتطور اندیشه در مقیاس جهانی است </a:t>
            </a:r>
            <a:r>
              <a:rPr lang="fa-IR"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sz="40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سؤال </a:t>
            </a:r>
            <a:r>
              <a:rPr lang="fa-IR" sz="4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استنباطی</a:t>
            </a:r>
            <a:endParaRPr lang="fa-IR"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amond(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diamond(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diamond(in)">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diamond(in)">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diamond(in)">
                                      <p:cBhvr>
                                        <p:cTn id="42" dur="2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diamond(in)">
                                      <p:cBhvr>
                                        <p:cTn id="47" dur="2000"/>
                                        <p:tgtEl>
                                          <p:spTgt spid="3">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8" presetClass="entr" presetSubtype="16" fill="hold" grpId="0"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diamond(in)">
                                      <p:cBhvr>
                                        <p:cTn id="52" dur="2000"/>
                                        <p:tgtEl>
                                          <p:spTgt spid="3">
                                            <p:txEl>
                                              <p:pRg st="7" end="7"/>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8" presetClass="entr" presetSubtype="16" fill="hold" grpId="0" nodeType="clickEffect">
                                  <p:stCondLst>
                                    <p:cond delay="0"/>
                                  </p:stCondLst>
                                  <p:childTnLst>
                                    <p:set>
                                      <p:cBhvr>
                                        <p:cTn id="56" dur="1" fill="hold">
                                          <p:stCondLst>
                                            <p:cond delay="0"/>
                                          </p:stCondLst>
                                        </p:cTn>
                                        <p:tgtEl>
                                          <p:spTgt spid="3">
                                            <p:txEl>
                                              <p:pRg st="8" end="8"/>
                                            </p:txEl>
                                          </p:spTgt>
                                        </p:tgtEl>
                                        <p:attrNameLst>
                                          <p:attrName>style.visibility</p:attrName>
                                        </p:attrNameLst>
                                      </p:cBhvr>
                                      <p:to>
                                        <p:strVal val="visible"/>
                                      </p:to>
                                    </p:set>
                                    <p:animEffect transition="in" filter="diamond(in)">
                                      <p:cBhvr>
                                        <p:cTn id="57" dur="2000"/>
                                        <p:tgtEl>
                                          <p:spTgt spid="3">
                                            <p:txEl>
                                              <p:pRg st="8" end="8"/>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8" presetClass="entr" presetSubtype="16" fill="hold" grpId="0" nodeType="clickEffect">
                                  <p:stCondLst>
                                    <p:cond delay="0"/>
                                  </p:stCondLst>
                                  <p:childTnLst>
                                    <p:set>
                                      <p:cBhvr>
                                        <p:cTn id="61" dur="1" fill="hold">
                                          <p:stCondLst>
                                            <p:cond delay="0"/>
                                          </p:stCondLst>
                                        </p:cTn>
                                        <p:tgtEl>
                                          <p:spTgt spid="3">
                                            <p:txEl>
                                              <p:pRg st="9" end="9"/>
                                            </p:txEl>
                                          </p:spTgt>
                                        </p:tgtEl>
                                        <p:attrNameLst>
                                          <p:attrName>style.visibility</p:attrName>
                                        </p:attrNameLst>
                                      </p:cBhvr>
                                      <p:to>
                                        <p:strVal val="visible"/>
                                      </p:to>
                                    </p:set>
                                    <p:animEffect transition="in" filter="diamond(in)">
                                      <p:cBhvr>
                                        <p:cTn id="62" dur="2000"/>
                                        <p:tgtEl>
                                          <p:spTgt spid="3">
                                            <p:txEl>
                                              <p:pRg st="9" end="9"/>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8" presetClass="entr" presetSubtype="16" fill="hold" grpId="0" nodeType="clickEffect">
                                  <p:stCondLst>
                                    <p:cond delay="0"/>
                                  </p:stCondLst>
                                  <p:childTnLst>
                                    <p:set>
                                      <p:cBhvr>
                                        <p:cTn id="66" dur="1" fill="hold">
                                          <p:stCondLst>
                                            <p:cond delay="0"/>
                                          </p:stCondLst>
                                        </p:cTn>
                                        <p:tgtEl>
                                          <p:spTgt spid="3">
                                            <p:txEl>
                                              <p:pRg st="10" end="10"/>
                                            </p:txEl>
                                          </p:spTgt>
                                        </p:tgtEl>
                                        <p:attrNameLst>
                                          <p:attrName>style.visibility</p:attrName>
                                        </p:attrNameLst>
                                      </p:cBhvr>
                                      <p:to>
                                        <p:strVal val="visible"/>
                                      </p:to>
                                    </p:set>
                                    <p:animEffect transition="in" filter="diamond(in)">
                                      <p:cBhvr>
                                        <p:cTn id="67" dur="2000"/>
                                        <p:tgtEl>
                                          <p:spTgt spid="3">
                                            <p:txEl>
                                              <p:pRg st="10" end="10"/>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8" presetClass="entr" presetSubtype="16" fill="hold" grpId="0" nodeType="clickEffect">
                                  <p:stCondLst>
                                    <p:cond delay="0"/>
                                  </p:stCondLst>
                                  <p:childTnLst>
                                    <p:set>
                                      <p:cBhvr>
                                        <p:cTn id="71" dur="1" fill="hold">
                                          <p:stCondLst>
                                            <p:cond delay="0"/>
                                          </p:stCondLst>
                                        </p:cTn>
                                        <p:tgtEl>
                                          <p:spTgt spid="3">
                                            <p:txEl>
                                              <p:pRg st="11" end="11"/>
                                            </p:txEl>
                                          </p:spTgt>
                                        </p:tgtEl>
                                        <p:attrNameLst>
                                          <p:attrName>style.visibility</p:attrName>
                                        </p:attrNameLst>
                                      </p:cBhvr>
                                      <p:to>
                                        <p:strVal val="visible"/>
                                      </p:to>
                                    </p:set>
                                    <p:animEffect transition="in" filter="diamond(in)">
                                      <p:cBhvr>
                                        <p:cTn id="72" dur="2000"/>
                                        <p:tgtEl>
                                          <p:spTgt spid="3">
                                            <p:txEl>
                                              <p:pRg st="11" end="11"/>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8" presetClass="entr" presetSubtype="16" fill="hold" grpId="0" nodeType="clickEffect">
                                  <p:stCondLst>
                                    <p:cond delay="0"/>
                                  </p:stCondLst>
                                  <p:childTnLst>
                                    <p:set>
                                      <p:cBhvr>
                                        <p:cTn id="76" dur="1" fill="hold">
                                          <p:stCondLst>
                                            <p:cond delay="0"/>
                                          </p:stCondLst>
                                        </p:cTn>
                                        <p:tgtEl>
                                          <p:spTgt spid="3">
                                            <p:txEl>
                                              <p:pRg st="12" end="12"/>
                                            </p:txEl>
                                          </p:spTgt>
                                        </p:tgtEl>
                                        <p:attrNameLst>
                                          <p:attrName>style.visibility</p:attrName>
                                        </p:attrNameLst>
                                      </p:cBhvr>
                                      <p:to>
                                        <p:strVal val="visible"/>
                                      </p:to>
                                    </p:set>
                                    <p:animEffect transition="in" filter="diamond(in)">
                                      <p:cBhvr>
                                        <p:cTn id="77" dur="2000"/>
                                        <p:tgtEl>
                                          <p:spTgt spid="3">
                                            <p:txEl>
                                              <p:pRg st="12" end="12"/>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8" presetClass="entr" presetSubtype="16" fill="hold" grpId="0" nodeType="clickEffect">
                                  <p:stCondLst>
                                    <p:cond delay="0"/>
                                  </p:stCondLst>
                                  <p:childTnLst>
                                    <p:set>
                                      <p:cBhvr>
                                        <p:cTn id="81" dur="1" fill="hold">
                                          <p:stCondLst>
                                            <p:cond delay="0"/>
                                          </p:stCondLst>
                                        </p:cTn>
                                        <p:tgtEl>
                                          <p:spTgt spid="3">
                                            <p:txEl>
                                              <p:pRg st="13" end="13"/>
                                            </p:txEl>
                                          </p:spTgt>
                                        </p:tgtEl>
                                        <p:attrNameLst>
                                          <p:attrName>style.visibility</p:attrName>
                                        </p:attrNameLst>
                                      </p:cBhvr>
                                      <p:to>
                                        <p:strVal val="visible"/>
                                      </p:to>
                                    </p:set>
                                    <p:animEffect transition="in" filter="diamond(in)">
                                      <p:cBhvr>
                                        <p:cTn id="82" dur="2000"/>
                                        <p:tgtEl>
                                          <p:spTgt spid="3">
                                            <p:txEl>
                                              <p:pRg st="13" end="13"/>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8" presetClass="entr" presetSubtype="16" fill="hold" grpId="0" nodeType="clickEffect">
                                  <p:stCondLst>
                                    <p:cond delay="0"/>
                                  </p:stCondLst>
                                  <p:childTnLst>
                                    <p:set>
                                      <p:cBhvr>
                                        <p:cTn id="86" dur="1" fill="hold">
                                          <p:stCondLst>
                                            <p:cond delay="0"/>
                                          </p:stCondLst>
                                        </p:cTn>
                                        <p:tgtEl>
                                          <p:spTgt spid="3">
                                            <p:txEl>
                                              <p:pRg st="14" end="14"/>
                                            </p:txEl>
                                          </p:spTgt>
                                        </p:tgtEl>
                                        <p:attrNameLst>
                                          <p:attrName>style.visibility</p:attrName>
                                        </p:attrNameLst>
                                      </p:cBhvr>
                                      <p:to>
                                        <p:strVal val="visible"/>
                                      </p:to>
                                    </p:set>
                                    <p:animEffect transition="in" filter="diamond(in)">
                                      <p:cBhvr>
                                        <p:cTn id="87" dur="2000"/>
                                        <p:tgtEl>
                                          <p:spTgt spid="3">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85770"/>
          </a:xfrm>
        </p:spPr>
        <p:style>
          <a:lnRef idx="2">
            <a:schemeClr val="dk1"/>
          </a:lnRef>
          <a:fillRef idx="1">
            <a:schemeClr val="lt1"/>
          </a:fillRef>
          <a:effectRef idx="0">
            <a:schemeClr val="dk1"/>
          </a:effectRef>
          <a:fontRef idx="minor">
            <a:schemeClr val="dk1"/>
          </a:fontRef>
        </p:style>
        <p:txBody>
          <a:bodyPr/>
          <a:lstStyle/>
          <a:p>
            <a:pPr>
              <a:lnSpc>
                <a:spcPts val="5000"/>
              </a:lnSpc>
              <a:spcBef>
                <a:spcPts val="0"/>
              </a:spcBef>
            </a:pPr>
            <a:r>
              <a:rPr lang="fa-IR" sz="3600" b="1" dirty="0" smtClean="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cs typeface="B Lotus" pitchFamily="2" charset="-78"/>
              </a:rPr>
              <a:t>سرزمین و ویژگی های آن</a:t>
            </a:r>
            <a:endParaRPr lang="fa-IR" sz="3600" b="1" dirty="0" smtClean="0">
              <a:ln w="12700">
                <a:solidFill>
                  <a:schemeClr val="tx2">
                    <a:satMod val="155000"/>
                  </a:schemeClr>
                </a:solidFill>
                <a:prstDash val="solid"/>
              </a:ln>
              <a:solidFill>
                <a:schemeClr val="accent3">
                  <a:lumMod val="25000"/>
                </a:schemeClr>
              </a:solidFill>
              <a:effectLst>
                <a:outerShdw blurRad="41275" dist="20320" dir="1800000" algn="tl" rotWithShape="0">
                  <a:srgbClr val="000000">
                    <a:alpha val="40000"/>
                  </a:srgbClr>
                </a:outerShdw>
              </a:effectLst>
              <a:cs typeface="B Lotus" pitchFamily="2" charset="-78"/>
            </a:endParaRPr>
          </a:p>
        </p:txBody>
      </p:sp>
      <p:sp>
        <p:nvSpPr>
          <p:cNvPr id="3" name="Content Placeholder 2"/>
          <p:cNvSpPr>
            <a:spLocks noGrp="1"/>
          </p:cNvSpPr>
          <p:nvPr>
            <p:ph idx="1"/>
          </p:nvPr>
        </p:nvSpPr>
        <p:spPr>
          <a:xfrm>
            <a:off x="0" y="785770"/>
            <a:ext cx="9144000" cy="6072230"/>
          </a:xfrm>
        </p:spPr>
        <p:style>
          <a:lnRef idx="2">
            <a:schemeClr val="accent3">
              <a:shade val="50000"/>
            </a:schemeClr>
          </a:lnRef>
          <a:fillRef idx="1">
            <a:schemeClr val="accent3"/>
          </a:fillRef>
          <a:effectRef idx="0">
            <a:schemeClr val="accent3"/>
          </a:effectRef>
          <a:fontRef idx="minor">
            <a:schemeClr val="lt1"/>
          </a:fontRef>
        </p:style>
        <p:txBody>
          <a:bodyPr/>
          <a:lstStyle/>
          <a:p>
            <a:pPr marL="0" indent="268288" algn="just" rtl="1">
              <a:spcBef>
                <a:spcPts val="0"/>
              </a:spcBef>
              <a:buNone/>
            </a:pP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10- ضوابط یا شرایط سرزمین برای شناسایی یا بقای حکومت؟</a:t>
            </a:r>
            <a:endPar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endParaRPr>
          </a:p>
          <a:p>
            <a:pPr marL="0" indent="268288" algn="just" rtl="1">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سرزمین یکی از عناصر مهم تشکیل دهنده حکومت سرزمینی است </a:t>
            </a:r>
            <a:endParaRPr lang="en-US"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a:p>
            <a:pPr marL="0" indent="268288" algn="just" rtl="1">
              <a:spcBef>
                <a:spcPts val="0"/>
              </a:spcBef>
              <a:buNone/>
            </a:pPr>
            <a:r>
              <a:rPr lang="fa-IR" sz="28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 در </a:t>
            </a: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حقوق بین الملل وحقوق عرفی هیچ نوع مقررات، ضابطه یا شرطی مطرح نشده؛</a:t>
            </a:r>
          </a:p>
          <a:p>
            <a:pPr marL="0" indent="268288" algn="just" rtl="1">
              <a:spcBef>
                <a:spcPts val="0"/>
              </a:spcBef>
              <a:buNone/>
            </a:pP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11- ویژگی های اساسی سرزمین؟ </a:t>
            </a:r>
          </a:p>
          <a:p>
            <a:pPr marL="0" indent="268288" algn="just" rtl="1">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وسعت، شکل، موقعیت جغرافیایی و اهمیت سیاسی آنها؛</a:t>
            </a:r>
          </a:p>
          <a:p>
            <a:pPr marL="0" indent="268288" algn="just" rtl="1">
              <a:spcBef>
                <a:spcPts val="0"/>
              </a:spcBef>
              <a:buNone/>
            </a:pP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12- روش های گسترش وسعت سرزمین توسط دولتها؟</a:t>
            </a:r>
          </a:p>
          <a:p>
            <a:pPr marL="0" indent="268288" algn="just" rtl="1">
              <a:spcBef>
                <a:spcPts val="0"/>
              </a:spcBef>
              <a:buNone/>
            </a:pPr>
            <a:r>
              <a:rPr lang="fa-IR" sz="3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sz="30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اشغال، مرور زمان، کشورگشایی، واگذاری، توسعه طبیعی و تحصیل حقوق(اجاره و حقوق ارتفاقی)؛</a:t>
            </a:r>
          </a:p>
          <a:p>
            <a:pPr marL="0" indent="268288" algn="just" rtl="1">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13- روش توسعه ارضی از طریق واگذاری؟</a:t>
            </a:r>
            <a:endParaRPr lang="fa-IR" sz="4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endParaRPr>
          </a:p>
          <a:p>
            <a:pPr marL="0" indent="268288" algn="just" rtl="1">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انتقال سرزمین از کشوری به کشور دیگر طبق عهدنامه، پرداخت وجه یا سایر امتیازات صورت می گرفته است. قراردادهای مرزی ایران و ترکیه1932، خرید لوئیزانا وآلاسکا توسط امریکا، قرار داد مرزی عربستان و اردن؛</a:t>
            </a:r>
          </a:p>
          <a:p>
            <a:pPr marL="0" indent="268288" algn="just" rtl="1">
              <a:lnSpc>
                <a:spcPts val="2800"/>
              </a:lnSpc>
              <a:spcBef>
                <a:spcPts val="0"/>
              </a:spcBef>
              <a:buNone/>
            </a:pPr>
            <a:endParaRPr lang="fa-IR" sz="2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amond(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diamond(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diamond(in)">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diamond(in)">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diamond(in)">
                                      <p:cBhvr>
                                        <p:cTn id="42" dur="2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diamond(in)">
                                      <p:cBhvr>
                                        <p:cTn id="4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85770"/>
          </a:xfrm>
        </p:spPr>
        <p:style>
          <a:lnRef idx="2">
            <a:schemeClr val="dk1"/>
          </a:lnRef>
          <a:fillRef idx="1">
            <a:schemeClr val="lt1"/>
          </a:fillRef>
          <a:effectRef idx="0">
            <a:schemeClr val="dk1"/>
          </a:effectRef>
          <a:fontRef idx="minor">
            <a:schemeClr val="dk1"/>
          </a:fontRef>
        </p:style>
        <p:txBody>
          <a:bodyPr/>
          <a:lstStyle/>
          <a:p>
            <a:pPr>
              <a:lnSpc>
                <a:spcPts val="5000"/>
              </a:lnSpc>
              <a:spcBef>
                <a:spcPts val="0"/>
              </a:spcBef>
            </a:pPr>
            <a:r>
              <a:rPr lang="fa-IR" sz="3600" b="1" dirty="0" smtClean="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cs typeface="B Lotus" pitchFamily="2" charset="-78"/>
              </a:rPr>
              <a:t>سرزمین و ویژگی های آن</a:t>
            </a:r>
            <a:endParaRPr lang="fa-IR" sz="3600" b="1" dirty="0" smtClean="0">
              <a:ln w="12700">
                <a:solidFill>
                  <a:schemeClr val="tx2">
                    <a:satMod val="155000"/>
                  </a:schemeClr>
                </a:solidFill>
                <a:prstDash val="solid"/>
              </a:ln>
              <a:solidFill>
                <a:schemeClr val="accent3">
                  <a:lumMod val="25000"/>
                </a:schemeClr>
              </a:solidFill>
              <a:effectLst>
                <a:outerShdw blurRad="41275" dist="20320" dir="1800000" algn="tl" rotWithShape="0">
                  <a:srgbClr val="000000">
                    <a:alpha val="40000"/>
                  </a:srgbClr>
                </a:outerShdw>
              </a:effectLst>
              <a:cs typeface="B Lotus" pitchFamily="2" charset="-78"/>
            </a:endParaRPr>
          </a:p>
        </p:txBody>
      </p:sp>
      <p:sp>
        <p:nvSpPr>
          <p:cNvPr id="3" name="Content Placeholder 2"/>
          <p:cNvSpPr>
            <a:spLocks noGrp="1"/>
          </p:cNvSpPr>
          <p:nvPr>
            <p:ph idx="1"/>
          </p:nvPr>
        </p:nvSpPr>
        <p:spPr>
          <a:xfrm>
            <a:off x="0" y="785770"/>
            <a:ext cx="9144000" cy="6072230"/>
          </a:xfrm>
        </p:spPr>
        <p:style>
          <a:lnRef idx="2">
            <a:schemeClr val="accent3">
              <a:shade val="50000"/>
            </a:schemeClr>
          </a:lnRef>
          <a:fillRef idx="1">
            <a:schemeClr val="accent3"/>
          </a:fillRef>
          <a:effectRef idx="0">
            <a:schemeClr val="accent3"/>
          </a:effectRef>
          <a:fontRef idx="minor">
            <a:schemeClr val="lt1"/>
          </a:fontRef>
        </p:style>
        <p:txBody>
          <a:bodyPr/>
          <a:lstStyle/>
          <a:p>
            <a:pPr marL="0" indent="268288" algn="just" rtl="1">
              <a:lnSpc>
                <a:spcPts val="34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14- روش توسعه ارضی از طریق توسعه طبیعی؟ </a:t>
            </a:r>
          </a:p>
          <a:p>
            <a:pPr marL="0" indent="268288" algn="just" rtl="1">
              <a:lnSpc>
                <a:spcPts val="3400"/>
              </a:lnSpc>
              <a:spcBef>
                <a:spcPts val="0"/>
              </a:spcBef>
              <a:buNone/>
            </a:pPr>
            <a:r>
              <a:rPr lang="fa-IR"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دستیابی کشوری به سرزمین های جدید از راه فرآیندهای طبیعی که بطور اخص بر اثر تغییر تدریجی مسیر رودخانه ها صورت می گیرد. یا جزیره هایی با جریانات دریایی ساخته می شود،؛</a:t>
            </a:r>
          </a:p>
          <a:p>
            <a:pPr marL="0" indent="268288" algn="just" rtl="1">
              <a:lnSpc>
                <a:spcPts val="34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15- روش توسعه ارضی از طریق تحصیل حقوق؟</a:t>
            </a:r>
          </a:p>
          <a:p>
            <a:pPr marL="0" indent="268288" algn="just" rtl="1">
              <a:lnSpc>
                <a:spcPts val="34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sz="3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بدست آوردن حق استفاده از سرزمین بدون انتقال حاکمیت آن بروش اجاره یا حقوق ارتفاقی؛</a:t>
            </a:r>
          </a:p>
          <a:p>
            <a:pPr marL="0" indent="268288" algn="just" rtl="1">
              <a:lnSpc>
                <a:spcPts val="34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16- حقوق ارتفاقی؟</a:t>
            </a:r>
          </a:p>
          <a:p>
            <a:pPr marL="0" indent="268288" algn="just" rtl="1">
              <a:lnSpc>
                <a:spcPts val="3400"/>
              </a:lnSpc>
              <a:spcBef>
                <a:spcPts val="0"/>
              </a:spcBef>
              <a:buNone/>
            </a:pPr>
            <a:r>
              <a:rPr lang="fa-IR" sz="3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منظور اعطای اجباری بخشی از حاکمیت یک دولت به دولت دیگر؛</a:t>
            </a:r>
          </a:p>
          <a:p>
            <a:pPr marL="0" indent="268288" algn="just" rtl="1">
              <a:lnSpc>
                <a:spcPts val="34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مثل:</a:t>
            </a:r>
            <a:r>
              <a:rPr lang="fa-IR" sz="3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اعطای آزادی کشتیرانی در رودهای بین المللی یا خدمات در قلمرو خشکی، ورود به یک کشور برای لایروبی و نگاهداری کانال های آبرسانی کشوری که از کشور دیگر عبور می کند.</a:t>
            </a:r>
          </a:p>
          <a:p>
            <a:pPr marL="0" indent="268288" algn="just" rtl="1">
              <a:lnSpc>
                <a:spcPts val="3800"/>
              </a:lnSpc>
              <a:spcBef>
                <a:spcPts val="0"/>
              </a:spcBef>
              <a:buNone/>
            </a:pPr>
            <a:endParaRPr lang="fa-IR" sz="3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a:p>
            <a:pPr marL="0" indent="268288" algn="just" rtl="1">
              <a:lnSpc>
                <a:spcPts val="2800"/>
              </a:lnSpc>
              <a:spcBef>
                <a:spcPts val="0"/>
              </a:spcBef>
              <a:buNone/>
            </a:pPr>
            <a:endParaRPr lang="fa-IR" sz="2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85770"/>
          </a:xfrm>
        </p:spPr>
        <p:style>
          <a:lnRef idx="2">
            <a:schemeClr val="dk1"/>
          </a:lnRef>
          <a:fillRef idx="1">
            <a:schemeClr val="lt1"/>
          </a:fillRef>
          <a:effectRef idx="0">
            <a:schemeClr val="dk1"/>
          </a:effectRef>
          <a:fontRef idx="minor">
            <a:schemeClr val="dk1"/>
          </a:fontRef>
        </p:style>
        <p:txBody>
          <a:bodyPr/>
          <a:lstStyle/>
          <a:p>
            <a:pPr>
              <a:lnSpc>
                <a:spcPts val="5000"/>
              </a:lnSpc>
              <a:spcBef>
                <a:spcPts val="0"/>
              </a:spcBef>
            </a:pPr>
            <a:r>
              <a:rPr lang="fa-IR" sz="3600" b="1" dirty="0" smtClean="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cs typeface="B Lotus" pitchFamily="2" charset="-78"/>
              </a:rPr>
              <a:t>سرزمین و ویژگی های آن</a:t>
            </a:r>
            <a:endParaRPr lang="fa-IR" sz="3600" b="1" dirty="0" smtClean="0">
              <a:ln w="12700">
                <a:solidFill>
                  <a:schemeClr val="tx2">
                    <a:satMod val="155000"/>
                  </a:schemeClr>
                </a:solidFill>
                <a:prstDash val="solid"/>
              </a:ln>
              <a:solidFill>
                <a:schemeClr val="accent3">
                  <a:lumMod val="25000"/>
                </a:schemeClr>
              </a:solidFill>
              <a:effectLst>
                <a:outerShdw blurRad="41275" dist="20320" dir="1800000" algn="tl" rotWithShape="0">
                  <a:srgbClr val="000000">
                    <a:alpha val="40000"/>
                  </a:srgbClr>
                </a:outerShdw>
              </a:effectLst>
              <a:cs typeface="B Lotus" pitchFamily="2" charset="-78"/>
            </a:endParaRPr>
          </a:p>
        </p:txBody>
      </p:sp>
      <p:sp>
        <p:nvSpPr>
          <p:cNvPr id="3" name="Content Placeholder 2"/>
          <p:cNvSpPr>
            <a:spLocks noGrp="1"/>
          </p:cNvSpPr>
          <p:nvPr>
            <p:ph idx="1"/>
          </p:nvPr>
        </p:nvSpPr>
        <p:spPr>
          <a:xfrm>
            <a:off x="0" y="785770"/>
            <a:ext cx="9144000" cy="6072230"/>
          </a:xfrm>
        </p:spPr>
        <p:style>
          <a:lnRef idx="2">
            <a:schemeClr val="accent3">
              <a:shade val="50000"/>
            </a:schemeClr>
          </a:lnRef>
          <a:fillRef idx="1">
            <a:schemeClr val="accent3"/>
          </a:fillRef>
          <a:effectRef idx="0">
            <a:schemeClr val="accent3"/>
          </a:effectRef>
          <a:fontRef idx="minor">
            <a:schemeClr val="lt1"/>
          </a:fontRef>
        </p:style>
        <p:txBody>
          <a:bodyPr/>
          <a:lstStyle/>
          <a:p>
            <a:pPr marL="0" indent="268288" algn="just" rtl="1">
              <a:lnSpc>
                <a:spcPts val="36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17- طبقه بندی کشورها از نظر وسعت و تأثیرآن در قدرت سیاسی؟  </a:t>
            </a:r>
            <a:r>
              <a:rPr lang="fa-IR" sz="3600" b="1" dirty="0" smtClean="0">
                <a:ln w="12700">
                  <a:solidFill>
                    <a:schemeClr val="tx2">
                      <a:satMod val="155000"/>
                    </a:schemeClr>
                  </a:solidFill>
                  <a:prstDash val="solid"/>
                </a:ln>
                <a:solidFill>
                  <a:srgbClr val="CC66FF"/>
                </a:solidFill>
                <a:effectLst>
                  <a:outerShdw blurRad="41275" dist="20320" dir="1800000" algn="tl" rotWithShape="0">
                    <a:srgbClr val="000000">
                      <a:alpha val="40000"/>
                    </a:srgbClr>
                  </a:outerShdw>
                </a:effectLst>
                <a:cs typeface="B Lotus" pitchFamily="2" charset="-78"/>
              </a:rPr>
              <a:t>(موضوع مطالعه برای دانشجویان علاقمند پژوهش)</a:t>
            </a:r>
          </a:p>
          <a:p>
            <a:pPr marL="0" indent="268288" algn="just" rtl="1">
              <a:lnSpc>
                <a:spcPts val="3600"/>
              </a:lnSpc>
              <a:spcBef>
                <a:spcPts val="0"/>
              </a:spcBef>
              <a:buNone/>
            </a:pPr>
            <a:r>
              <a:rPr lang="fa-IR"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وسعت کشورها بدون توجه به جمعیت و توزیع جغرافیایی آن،</a:t>
            </a:r>
          </a:p>
          <a:p>
            <a:pPr marL="0" indent="268288" algn="just" rtl="1">
              <a:lnSpc>
                <a:spcPts val="3600"/>
              </a:lnSpc>
              <a:spcBef>
                <a:spcPts val="0"/>
              </a:spcBef>
              <a:buNone/>
            </a:pPr>
            <a:r>
              <a:rPr lang="fa-IR"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ویژگی های فیزیکی نمی تواند معیاری برای قدرت باشد؛</a:t>
            </a:r>
          </a:p>
          <a:p>
            <a:pPr marL="0" indent="268288" algn="just" rtl="1">
              <a:lnSpc>
                <a:spcPts val="3600"/>
              </a:lnSpc>
              <a:spcBef>
                <a:spcPts val="0"/>
              </a:spcBef>
              <a:buNone/>
            </a:pPr>
            <a:r>
              <a:rPr lang="fa-IR"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توجه به تفاوت وسعت کشورها بیشتر از نظر کیفی است تا کمی.</a:t>
            </a:r>
          </a:p>
          <a:p>
            <a:pPr marL="0" indent="268288" algn="just" rtl="1">
              <a:lnSpc>
                <a:spcPts val="36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18- میزان وسعت مطلوب برای یک کشور و نقش فناوری حمل و نقل؟</a:t>
            </a:r>
          </a:p>
          <a:p>
            <a:pPr marL="0" indent="268288" algn="just" rtl="1">
              <a:lnSpc>
                <a:spcPts val="3600"/>
              </a:lnSpc>
              <a:spcBef>
                <a:spcPts val="0"/>
              </a:spcBef>
              <a:buNone/>
            </a:pPr>
            <a:r>
              <a:rPr lang="fa-IR"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درباره میزان وسعت مطلوب برای یک کشور به منطقه هسته آن، منطقه ای که بیشترین کارآیی را دارد توجه می شود.</a:t>
            </a:r>
          </a:p>
          <a:p>
            <a:pPr marL="0" indent="268288" algn="just" rtl="1">
              <a:lnSpc>
                <a:spcPts val="3600"/>
              </a:lnSpc>
              <a:spcBef>
                <a:spcPts val="0"/>
              </a:spcBef>
              <a:buNone/>
            </a:pPr>
            <a:r>
              <a:rPr lang="fa-IR"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 به دلیل عملکرد چشمگیر فناوری حمل ونقل و ارتباطات راه دور اهمیت فاصله فیزیکی به فاصله کارکردی – تلاقی زمان و فضا- تغییر یافته </a:t>
            </a:r>
            <a:r>
              <a:rPr lang="fa-IR" b="1"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است.</a:t>
            </a:r>
            <a:endParaRPr lang="fa-IR"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amond(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diamond(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diamond(in)">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diamond(in)">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diamond(in)">
                                      <p:cBhvr>
                                        <p:cTn id="42" dur="2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diamond(in)">
                                      <p:cBhvr>
                                        <p:cTn id="4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85770"/>
          </a:xfrm>
        </p:spPr>
        <p:style>
          <a:lnRef idx="2">
            <a:schemeClr val="dk1"/>
          </a:lnRef>
          <a:fillRef idx="1">
            <a:schemeClr val="lt1"/>
          </a:fillRef>
          <a:effectRef idx="0">
            <a:schemeClr val="dk1"/>
          </a:effectRef>
          <a:fontRef idx="minor">
            <a:schemeClr val="dk1"/>
          </a:fontRef>
        </p:style>
        <p:txBody>
          <a:bodyPr/>
          <a:lstStyle/>
          <a:p>
            <a:pPr>
              <a:lnSpc>
                <a:spcPts val="5000"/>
              </a:lnSpc>
              <a:spcBef>
                <a:spcPts val="0"/>
              </a:spcBef>
            </a:pPr>
            <a:r>
              <a:rPr lang="fa-IR" sz="3600" b="1" dirty="0" smtClean="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cs typeface="B Lotus" pitchFamily="2" charset="-78"/>
              </a:rPr>
              <a:t>سرزمین و ویژگی های آن</a:t>
            </a:r>
            <a:endParaRPr lang="fa-IR" sz="3600" b="1" dirty="0" smtClean="0">
              <a:ln w="12700">
                <a:solidFill>
                  <a:schemeClr val="tx2">
                    <a:satMod val="155000"/>
                  </a:schemeClr>
                </a:solidFill>
                <a:prstDash val="solid"/>
              </a:ln>
              <a:solidFill>
                <a:schemeClr val="accent3">
                  <a:lumMod val="25000"/>
                </a:schemeClr>
              </a:solidFill>
              <a:effectLst>
                <a:outerShdw blurRad="41275" dist="20320" dir="1800000" algn="tl" rotWithShape="0">
                  <a:srgbClr val="000000">
                    <a:alpha val="40000"/>
                  </a:srgbClr>
                </a:outerShdw>
              </a:effectLst>
              <a:cs typeface="B Lotus" pitchFamily="2" charset="-78"/>
            </a:endParaRPr>
          </a:p>
        </p:txBody>
      </p:sp>
      <p:sp>
        <p:nvSpPr>
          <p:cNvPr id="3" name="Content Placeholder 2"/>
          <p:cNvSpPr>
            <a:spLocks noGrp="1"/>
          </p:cNvSpPr>
          <p:nvPr>
            <p:ph idx="1"/>
          </p:nvPr>
        </p:nvSpPr>
        <p:spPr>
          <a:xfrm>
            <a:off x="-25660" y="763999"/>
            <a:ext cx="9144000" cy="6072230"/>
          </a:xfrm>
        </p:spPr>
        <p:style>
          <a:lnRef idx="2">
            <a:schemeClr val="accent3">
              <a:shade val="50000"/>
            </a:schemeClr>
          </a:lnRef>
          <a:fillRef idx="1">
            <a:schemeClr val="accent3"/>
          </a:fillRef>
          <a:effectRef idx="0">
            <a:schemeClr val="accent3"/>
          </a:effectRef>
          <a:fontRef idx="minor">
            <a:schemeClr val="lt1"/>
          </a:fontRef>
        </p:style>
        <p:txBody>
          <a:bodyPr/>
          <a:lstStyle/>
          <a:p>
            <a:pPr marL="0" indent="268288" algn="just" rtl="1">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19- شکل سرزمین؟</a:t>
            </a:r>
          </a:p>
          <a:p>
            <a:pPr marL="0" indent="268288" algn="just" rtl="1">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Mitra" panose="00000400000000000000" pitchFamily="2" charset="-78"/>
              </a:rPr>
              <a:t>- شکل از ویژگی های جغرافیایی حکومت سرزمینی است که بر کارکرد قدرت و روابط بین المللی آن تآثیر داردو اهمیت آن از جهت فاصله ای است که نقاط پیرامون و مرکز جغرافیایی بوجود می آید؛</a:t>
            </a:r>
          </a:p>
          <a:p>
            <a:pPr marL="0" indent="268288" algn="just" rtl="1">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20- اشکال مختلف سرزمین کشورها ؟</a:t>
            </a:r>
          </a:p>
          <a:p>
            <a:pPr marL="0" indent="268288" algn="just" rtl="1">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Mitra" panose="00000400000000000000" pitchFamily="2" charset="-78"/>
              </a:rPr>
              <a:t>- کشورهای جمع وجور، طویل، دنباله دار، منقسم و محیطی. </a:t>
            </a:r>
          </a:p>
          <a:p>
            <a:pPr marL="0" indent="268288" algn="just" rtl="1">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21- اهمیت و تأثیر سیاسی اشکال مختلف کشورها و مثال؟</a:t>
            </a:r>
          </a:p>
          <a:p>
            <a:pPr marL="0" indent="268288" algn="just" rtl="1">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22- فواید یک کشور جمع وجور که دارای فاصله تقریباً مساوی از مرکز هندسی باشد؟</a:t>
            </a:r>
          </a:p>
          <a:p>
            <a:pPr marL="0" indent="268288" algn="just" rtl="1">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23- آیافشردگی وشکل جمع وجور می تواند </a:t>
            </a:r>
            <a:r>
              <a:rPr lang="fa-IR" sz="2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به تنهایی ضامن </a:t>
            </a: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وحدت سیاسی یک حکومت باشد؟</a:t>
            </a:r>
            <a:r>
              <a:rPr lang="fa-IR" sz="28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Mitra" panose="00000400000000000000" pitchFamily="2" charset="-78"/>
              </a:rPr>
              <a:t> </a:t>
            </a:r>
            <a:endPar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Mitra" panose="00000400000000000000" pitchFamily="2" charset="-78"/>
            </a:endParaRPr>
          </a:p>
          <a:p>
            <a:pPr marL="0" indent="268288" algn="just" rtl="1">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24- تغییرات درحال وقوع در کشور اسپانیا، کشوری با شکل مناسب</a:t>
            </a:r>
          </a:p>
          <a:p>
            <a:pPr marL="0" lvl="0" indent="268288" algn="just" rtl="1">
              <a:lnSpc>
                <a:spcPts val="3600"/>
              </a:lnSpc>
              <a:spcBef>
                <a:spcPts val="0"/>
              </a:spcBef>
              <a:buNone/>
            </a:pPr>
            <a:r>
              <a:rPr lang="fa-IR" sz="2800" b="1"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25- کشورهای محیطی و کشورهای محاطی؟</a:t>
            </a:r>
          </a:p>
          <a:p>
            <a:pPr marL="0" indent="268288" algn="just" rtl="1">
              <a:lnSpc>
                <a:spcPts val="2800"/>
              </a:lnSpc>
              <a:spcBef>
                <a:spcPts val="0"/>
              </a:spcBef>
              <a:buNone/>
            </a:pPr>
            <a:endParaRPr lang="fa-IR" sz="2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amond(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diamond(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diamond(in)">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diamond(in)">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diamond(in)">
                                      <p:cBhvr>
                                        <p:cTn id="42" dur="2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diamond(in)">
                                      <p:cBhvr>
                                        <p:cTn id="47" dur="2000"/>
                                        <p:tgtEl>
                                          <p:spTgt spid="3">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8" presetClass="entr" presetSubtype="16" fill="hold" grpId="0"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diamond(in)">
                                      <p:cBhvr>
                                        <p:cTn id="52" dur="2000"/>
                                        <p:tgtEl>
                                          <p:spTgt spid="3">
                                            <p:txEl>
                                              <p:pRg st="7" end="7"/>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8" presetClass="entr" presetSubtype="16" fill="hold" grpId="0" nodeType="clickEffect">
                                  <p:stCondLst>
                                    <p:cond delay="0"/>
                                  </p:stCondLst>
                                  <p:childTnLst>
                                    <p:set>
                                      <p:cBhvr>
                                        <p:cTn id="56" dur="1" fill="hold">
                                          <p:stCondLst>
                                            <p:cond delay="0"/>
                                          </p:stCondLst>
                                        </p:cTn>
                                        <p:tgtEl>
                                          <p:spTgt spid="3">
                                            <p:txEl>
                                              <p:pRg st="8" end="8"/>
                                            </p:txEl>
                                          </p:spTgt>
                                        </p:tgtEl>
                                        <p:attrNameLst>
                                          <p:attrName>style.visibility</p:attrName>
                                        </p:attrNameLst>
                                      </p:cBhvr>
                                      <p:to>
                                        <p:strVal val="visible"/>
                                      </p:to>
                                    </p:set>
                                    <p:animEffect transition="in" filter="diamond(in)">
                                      <p:cBhvr>
                                        <p:cTn id="57"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85770"/>
          </a:xfrm>
        </p:spPr>
        <p:style>
          <a:lnRef idx="2">
            <a:schemeClr val="dk1"/>
          </a:lnRef>
          <a:fillRef idx="1">
            <a:schemeClr val="lt1"/>
          </a:fillRef>
          <a:effectRef idx="0">
            <a:schemeClr val="dk1"/>
          </a:effectRef>
          <a:fontRef idx="minor">
            <a:schemeClr val="dk1"/>
          </a:fontRef>
        </p:style>
        <p:txBody>
          <a:bodyPr/>
          <a:lstStyle/>
          <a:p>
            <a:pPr>
              <a:lnSpc>
                <a:spcPts val="5000"/>
              </a:lnSpc>
              <a:spcBef>
                <a:spcPts val="0"/>
              </a:spcBef>
            </a:pPr>
            <a:r>
              <a:rPr lang="fa-IR" sz="3600" b="1" dirty="0" smtClean="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cs typeface="B Lotus" pitchFamily="2" charset="-78"/>
              </a:rPr>
              <a:t>سرزمین و ویژگی های آن</a:t>
            </a:r>
            <a:endParaRPr lang="fa-IR" sz="3600" b="1" dirty="0" smtClean="0">
              <a:ln w="12700">
                <a:solidFill>
                  <a:schemeClr val="tx2">
                    <a:satMod val="155000"/>
                  </a:schemeClr>
                </a:solidFill>
                <a:prstDash val="solid"/>
              </a:ln>
              <a:solidFill>
                <a:schemeClr val="accent3">
                  <a:lumMod val="25000"/>
                </a:schemeClr>
              </a:solidFill>
              <a:effectLst>
                <a:outerShdw blurRad="41275" dist="20320" dir="1800000" algn="tl" rotWithShape="0">
                  <a:srgbClr val="000000">
                    <a:alpha val="40000"/>
                  </a:srgbClr>
                </a:outerShdw>
              </a:effectLst>
              <a:cs typeface="B Lotus" pitchFamily="2" charset="-78"/>
            </a:endParaRPr>
          </a:p>
        </p:txBody>
      </p:sp>
      <p:sp>
        <p:nvSpPr>
          <p:cNvPr id="3" name="Content Placeholder 2"/>
          <p:cNvSpPr>
            <a:spLocks noGrp="1"/>
          </p:cNvSpPr>
          <p:nvPr>
            <p:ph idx="1"/>
          </p:nvPr>
        </p:nvSpPr>
        <p:spPr>
          <a:xfrm>
            <a:off x="0" y="785770"/>
            <a:ext cx="9144000" cy="6072230"/>
          </a:xfrm>
        </p:spPr>
        <p:style>
          <a:lnRef idx="2">
            <a:schemeClr val="accent3">
              <a:shade val="50000"/>
            </a:schemeClr>
          </a:lnRef>
          <a:fillRef idx="1">
            <a:schemeClr val="accent3"/>
          </a:fillRef>
          <a:effectRef idx="0">
            <a:schemeClr val="accent3"/>
          </a:effectRef>
          <a:fontRef idx="minor">
            <a:schemeClr val="lt1"/>
          </a:fontRef>
        </p:style>
        <p:txBody>
          <a:bodyPr/>
          <a:lstStyle/>
          <a:p>
            <a:pPr marL="0" indent="268288" algn="just" rtl="1">
              <a:lnSpc>
                <a:spcPts val="3600"/>
              </a:lnSpc>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26- موقعیت سرزمینی کشورها ؟</a:t>
            </a:r>
          </a:p>
          <a:p>
            <a:pPr marL="0" indent="268288" algn="just" rtl="1">
              <a:lnSpc>
                <a:spcPts val="36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Mitra" panose="00000400000000000000" pitchFamily="2" charset="-78"/>
              </a:rPr>
              <a:t>- از دو جهت قابل بررسی است: از نظر موقعیت ریاضی آن روی کره زمین (موقع مطلق)؛ و از نظر موقعیت نسبی. </a:t>
            </a:r>
          </a:p>
          <a:p>
            <a:pPr marL="0" indent="268288" algn="just" rtl="1">
              <a:lnSpc>
                <a:spcPts val="3600"/>
              </a:lnSpc>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27- اهمیت و تأثیر موقعیت ریاضی کشورها و مثال؟</a:t>
            </a:r>
          </a:p>
          <a:p>
            <a:pPr marL="0" indent="268288" algn="just" rtl="1">
              <a:lnSpc>
                <a:spcPts val="3600"/>
              </a:lnSpc>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28- اهمیت و تأثیر موقعیت نسبی کشورها و مثال؟</a:t>
            </a:r>
          </a:p>
          <a:p>
            <a:pPr marL="0" indent="268288" algn="just" rtl="1">
              <a:lnSpc>
                <a:spcPts val="3600"/>
              </a:lnSpc>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29- چرا علیرغم ثابت بودن موقعیت نسبی کشورها، اهمیت آن با گذشت زمان اعلب تغییر می کند؟</a:t>
            </a: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Mitra" panose="00000400000000000000" pitchFamily="2" charset="-78"/>
              </a:rPr>
              <a:t> </a:t>
            </a:r>
          </a:p>
          <a:p>
            <a:pPr marL="0" indent="268288" algn="just" rtl="1">
              <a:lnSpc>
                <a:spcPts val="3600"/>
              </a:lnSpc>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30- اهمیت و ارزیابی قدرت موقعیت نسبی کشورها به دریاها و اقیانوس ها؟</a:t>
            </a:r>
          </a:p>
          <a:p>
            <a:pPr marL="0" indent="268288" algn="just" rtl="1">
              <a:lnSpc>
                <a:spcPts val="3600"/>
              </a:lnSpc>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31- ویژگی ها، اهمیت و شرایط موقعیت نسبی و مزایا و مشکلات کشورهای محصور در خشکی؟</a:t>
            </a:r>
          </a:p>
          <a:p>
            <a:pPr marL="0" indent="268288" algn="just" rtl="1">
              <a:lnSpc>
                <a:spcPts val="3600"/>
              </a:lnSpc>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32- کشورهای محصور در خشکی در حقوق بین الملل؟</a:t>
            </a:r>
          </a:p>
          <a:p>
            <a:pPr marL="0" indent="268288" algn="just" rtl="1">
              <a:lnSpc>
                <a:spcPts val="2800"/>
              </a:lnSpc>
              <a:spcBef>
                <a:spcPts val="0"/>
              </a:spcBef>
              <a:buNone/>
            </a:pPr>
            <a:endParaRPr lang="fa-IR" sz="2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amond(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diamond(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diamond(in)">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diamond(in)">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diamond(in)">
                                      <p:cBhvr>
                                        <p:cTn id="42" dur="2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diamond(in)">
                                      <p:cBhvr>
                                        <p:cTn id="47" dur="2000"/>
                                        <p:tgtEl>
                                          <p:spTgt spid="3">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8" presetClass="entr" presetSubtype="16" fill="hold" grpId="0"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diamond(in)">
                                      <p:cBhvr>
                                        <p:cTn id="5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85770"/>
          </a:xfrm>
        </p:spPr>
        <p:style>
          <a:lnRef idx="2">
            <a:schemeClr val="dk1"/>
          </a:lnRef>
          <a:fillRef idx="1">
            <a:schemeClr val="lt1"/>
          </a:fillRef>
          <a:effectRef idx="0">
            <a:schemeClr val="dk1"/>
          </a:effectRef>
          <a:fontRef idx="minor">
            <a:schemeClr val="dk1"/>
          </a:fontRef>
        </p:style>
        <p:txBody>
          <a:bodyPr/>
          <a:lstStyle/>
          <a:p>
            <a:pPr>
              <a:lnSpc>
                <a:spcPts val="5000"/>
              </a:lnSpc>
              <a:spcBef>
                <a:spcPts val="0"/>
              </a:spcBef>
            </a:pPr>
            <a:r>
              <a:rPr lang="fa-IR" sz="3600" b="1" dirty="0" smtClean="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cs typeface="B Lotus" pitchFamily="2" charset="-78"/>
              </a:rPr>
              <a:t>سرزمین و ویژگی های آن</a:t>
            </a:r>
            <a:endParaRPr lang="fa-IR" sz="3600" b="1" dirty="0" smtClean="0">
              <a:ln w="12700">
                <a:solidFill>
                  <a:schemeClr val="tx2">
                    <a:satMod val="155000"/>
                  </a:schemeClr>
                </a:solidFill>
                <a:prstDash val="solid"/>
              </a:ln>
              <a:solidFill>
                <a:schemeClr val="accent3">
                  <a:lumMod val="25000"/>
                </a:schemeClr>
              </a:solidFill>
              <a:effectLst>
                <a:outerShdw blurRad="41275" dist="20320" dir="1800000" algn="tl" rotWithShape="0">
                  <a:srgbClr val="000000">
                    <a:alpha val="40000"/>
                  </a:srgbClr>
                </a:outerShdw>
              </a:effectLst>
              <a:cs typeface="B Lotus" pitchFamily="2" charset="-78"/>
            </a:endParaRPr>
          </a:p>
        </p:txBody>
      </p:sp>
      <p:sp>
        <p:nvSpPr>
          <p:cNvPr id="3" name="Content Placeholder 2"/>
          <p:cNvSpPr>
            <a:spLocks noGrp="1"/>
          </p:cNvSpPr>
          <p:nvPr>
            <p:ph idx="1"/>
          </p:nvPr>
        </p:nvSpPr>
        <p:spPr>
          <a:xfrm>
            <a:off x="11997" y="785770"/>
            <a:ext cx="9144000" cy="6072230"/>
          </a:xfrm>
        </p:spPr>
        <p:style>
          <a:lnRef idx="2">
            <a:schemeClr val="accent3">
              <a:shade val="50000"/>
            </a:schemeClr>
          </a:lnRef>
          <a:fillRef idx="1">
            <a:schemeClr val="accent3"/>
          </a:fillRef>
          <a:effectRef idx="0">
            <a:schemeClr val="accent3"/>
          </a:effectRef>
          <a:fontRef idx="minor">
            <a:schemeClr val="lt1"/>
          </a:fontRef>
        </p:style>
        <p:txBody>
          <a:bodyPr/>
          <a:lstStyle/>
          <a:p>
            <a:pPr marL="0" indent="268288" algn="just" rtl="1">
              <a:lnSpc>
                <a:spcPts val="40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موقعیت جغرافیایی و امنیت ملی ؟</a:t>
            </a:r>
            <a:r>
              <a:rPr lang="fa-IR" b="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cs typeface="B Lotus" pitchFamily="2" charset="-78"/>
              </a:rPr>
              <a:t> 162 </a:t>
            </a:r>
          </a:p>
          <a:p>
            <a:pPr marL="0" indent="268288" algn="just" rtl="1">
              <a:lnSpc>
                <a:spcPts val="4000"/>
              </a:lnSpc>
              <a:spcBef>
                <a:spcPts val="0"/>
              </a:spcBef>
              <a:buNone/>
            </a:pPr>
            <a:r>
              <a:rPr lang="fa-IR" b="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cs typeface="B Lotus" pitchFamily="2" charset="-78"/>
              </a:rPr>
              <a:t>- بحث سیاست های کشورهای بزرگ صنعتی و تغییر محل مراکز مهم علمی و صنعتی و سیاسی از احتمال خطر حمله دشمن </a:t>
            </a:r>
          </a:p>
          <a:p>
            <a:pPr marL="0" indent="268288" algn="just" rtl="1">
              <a:lnSpc>
                <a:spcPts val="4000"/>
              </a:lnSpc>
              <a:spcBef>
                <a:spcPts val="0"/>
              </a:spcBef>
              <a:buNone/>
            </a:pPr>
            <a:r>
              <a:rPr lang="fa-IR" b="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cs typeface="B Lotus" pitchFamily="2" charset="-78"/>
              </a:rPr>
              <a:t>- برنامه عمران نواری؟</a:t>
            </a:r>
          </a:p>
          <a:p>
            <a:pPr marL="0" indent="268288" algn="just" rtl="1">
              <a:lnSpc>
                <a:spcPts val="4000"/>
              </a:lnSpc>
              <a:spcBef>
                <a:spcPts val="0"/>
              </a:spcBef>
              <a:buNone/>
            </a:pPr>
            <a:r>
              <a:rPr lang="fa-IR" sz="36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33- </a:t>
            </a: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اهمیت راهبردی واقع شدن در کنار تنگه های بین المللی</a:t>
            </a:r>
            <a:r>
              <a:rPr lang="fa-IR"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a:t>
            </a: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ص163</a:t>
            </a:r>
          </a:p>
          <a:p>
            <a:pPr marL="0" indent="268288" algn="just" rtl="1">
              <a:lnSpc>
                <a:spcPts val="40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این معبرها از اهمیت راهبردی زیادی برخوردارند و ...</a:t>
            </a:r>
          </a:p>
          <a:p>
            <a:pPr marL="0" indent="268288" algn="just" rtl="1">
              <a:lnSpc>
                <a:spcPts val="4000"/>
              </a:lnSpc>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 موقعیت نظامی و استرتژیک ؟ </a:t>
            </a:r>
            <a:r>
              <a:rPr lang="fa-IR" sz="2800" b="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cs typeface="B Lotus" pitchFamily="2" charset="-78"/>
              </a:rPr>
              <a:t>163</a:t>
            </a:r>
          </a:p>
          <a:p>
            <a:pPr marL="0" indent="268288" algn="just" rtl="1">
              <a:lnSpc>
                <a:spcPts val="4000"/>
              </a:lnSpc>
              <a:spcBef>
                <a:spcPts val="0"/>
              </a:spcBef>
              <a:buNone/>
            </a:pPr>
            <a:r>
              <a:rPr lang="fa-IR" sz="2800" b="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cs typeface="B Lotus" pitchFamily="2" charset="-78"/>
              </a:rPr>
              <a:t>شرایط یک کشور برای تسلط و اشراف بر دریا و خشکی از نظر دفاعی </a:t>
            </a:r>
          </a:p>
          <a:p>
            <a:pPr marL="0" lvl="0" indent="268288" algn="just" rtl="1">
              <a:lnSpc>
                <a:spcPts val="4000"/>
              </a:lnSpc>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موقعیت ژئوپولیتیکی ؟</a:t>
            </a:r>
            <a:r>
              <a:rPr lang="fa-IR" sz="2800" b="1" dirty="0">
                <a:ln w="12700">
                  <a:solidFill>
                    <a:srgbClr val="000000">
                      <a:satMod val="155000"/>
                    </a:srgbClr>
                  </a:solidFill>
                  <a:prstDash val="solid"/>
                </a:ln>
                <a:solidFill>
                  <a:srgbClr val="0070C0"/>
                </a:solidFill>
                <a:effectLst>
                  <a:outerShdw blurRad="41275" dist="20320" dir="1800000" algn="tl" rotWithShape="0">
                    <a:srgbClr val="000000">
                      <a:alpha val="40000"/>
                    </a:srgbClr>
                  </a:outerShdw>
                </a:effectLst>
                <a:cs typeface="B Lotus" pitchFamily="2" charset="-78"/>
              </a:rPr>
              <a:t> </a:t>
            </a:r>
            <a:r>
              <a:rPr lang="fa-IR" sz="2800" b="1" dirty="0" smtClean="0">
                <a:ln w="12700">
                  <a:solidFill>
                    <a:srgbClr val="000000">
                      <a:satMod val="155000"/>
                    </a:srgbClr>
                  </a:solidFill>
                  <a:prstDash val="solid"/>
                </a:ln>
                <a:solidFill>
                  <a:srgbClr val="0070C0"/>
                </a:solidFill>
                <a:effectLst>
                  <a:outerShdw blurRad="41275" dist="20320" dir="1800000" algn="tl" rotWithShape="0">
                    <a:srgbClr val="000000">
                      <a:alpha val="40000"/>
                    </a:srgbClr>
                  </a:outerShdw>
                </a:effectLst>
                <a:cs typeface="B Lotus" pitchFamily="2" charset="-78"/>
              </a:rPr>
              <a:t>163</a:t>
            </a:r>
            <a:endPar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endParaRPr>
          </a:p>
          <a:p>
            <a:pPr marL="0" indent="268288" algn="just" rtl="1">
              <a:lnSpc>
                <a:spcPts val="4000"/>
              </a:lnSpc>
              <a:spcBef>
                <a:spcPts val="0"/>
              </a:spcBef>
              <a:buNone/>
            </a:pPr>
            <a:r>
              <a:rPr lang="fa-IR" sz="3400" b="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cs typeface="B Lotus" pitchFamily="2" charset="-78"/>
              </a:rPr>
              <a:t>-</a:t>
            </a:r>
            <a:r>
              <a:rPr lang="fa-IR" sz="2800" b="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cs typeface="B Lotus" pitchFamily="2" charset="-78"/>
              </a:rPr>
              <a:t> همسایگی یک کشور کوچک با یک کشور قدرتمند</a:t>
            </a:r>
          </a:p>
          <a:p>
            <a:pPr marL="0" indent="268288" algn="just" rtl="1">
              <a:lnSpc>
                <a:spcPts val="4000"/>
              </a:lnSpc>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 شرایط توپوگرافیکی (وضع ناهمواری) کشورهاو امنیت ملی؟ 164</a:t>
            </a:r>
            <a:endParaRPr lang="fa-IR" sz="4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amond(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diamond(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diamond(in)">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diamond(in)">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diamond(in)">
                                      <p:cBhvr>
                                        <p:cTn id="42" dur="2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diamond(in)">
                                      <p:cBhvr>
                                        <p:cTn id="47" dur="2000"/>
                                        <p:tgtEl>
                                          <p:spTgt spid="3">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8" presetClass="entr" presetSubtype="16" fill="hold" grpId="0"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diamond(in)">
                                      <p:cBhvr>
                                        <p:cTn id="52" dur="2000"/>
                                        <p:tgtEl>
                                          <p:spTgt spid="3">
                                            <p:txEl>
                                              <p:pRg st="7" end="7"/>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8" presetClass="entr" presetSubtype="16" fill="hold" grpId="0" nodeType="clickEffect">
                                  <p:stCondLst>
                                    <p:cond delay="0"/>
                                  </p:stCondLst>
                                  <p:childTnLst>
                                    <p:set>
                                      <p:cBhvr>
                                        <p:cTn id="56" dur="1" fill="hold">
                                          <p:stCondLst>
                                            <p:cond delay="0"/>
                                          </p:stCondLst>
                                        </p:cTn>
                                        <p:tgtEl>
                                          <p:spTgt spid="3">
                                            <p:txEl>
                                              <p:pRg st="8" end="8"/>
                                            </p:txEl>
                                          </p:spTgt>
                                        </p:tgtEl>
                                        <p:attrNameLst>
                                          <p:attrName>style.visibility</p:attrName>
                                        </p:attrNameLst>
                                      </p:cBhvr>
                                      <p:to>
                                        <p:strVal val="visible"/>
                                      </p:to>
                                    </p:set>
                                    <p:animEffect transition="in" filter="diamond(in)">
                                      <p:cBhvr>
                                        <p:cTn id="57" dur="2000"/>
                                        <p:tgtEl>
                                          <p:spTgt spid="3">
                                            <p:txEl>
                                              <p:pRg st="8" end="8"/>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8" presetClass="entr" presetSubtype="16" fill="hold" grpId="0" nodeType="clickEffect">
                                  <p:stCondLst>
                                    <p:cond delay="0"/>
                                  </p:stCondLst>
                                  <p:childTnLst>
                                    <p:set>
                                      <p:cBhvr>
                                        <p:cTn id="61" dur="1" fill="hold">
                                          <p:stCondLst>
                                            <p:cond delay="0"/>
                                          </p:stCondLst>
                                        </p:cTn>
                                        <p:tgtEl>
                                          <p:spTgt spid="3">
                                            <p:txEl>
                                              <p:pRg st="9" end="9"/>
                                            </p:txEl>
                                          </p:spTgt>
                                        </p:tgtEl>
                                        <p:attrNameLst>
                                          <p:attrName>style.visibility</p:attrName>
                                        </p:attrNameLst>
                                      </p:cBhvr>
                                      <p:to>
                                        <p:strVal val="visible"/>
                                      </p:to>
                                    </p:set>
                                    <p:animEffect transition="in" filter="diamond(in)">
                                      <p:cBhvr>
                                        <p:cTn id="62"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85770"/>
          </a:xfrm>
        </p:spPr>
        <p:style>
          <a:lnRef idx="2">
            <a:schemeClr val="dk1"/>
          </a:lnRef>
          <a:fillRef idx="1">
            <a:schemeClr val="lt1"/>
          </a:fillRef>
          <a:effectRef idx="0">
            <a:schemeClr val="dk1"/>
          </a:effectRef>
          <a:fontRef idx="minor">
            <a:schemeClr val="dk1"/>
          </a:fontRef>
        </p:style>
        <p:txBody>
          <a:bodyPr/>
          <a:lstStyle/>
          <a:p>
            <a:pPr>
              <a:lnSpc>
                <a:spcPts val="5000"/>
              </a:lnSpc>
              <a:spcBef>
                <a:spcPts val="0"/>
              </a:spcBef>
            </a:pPr>
            <a:r>
              <a:rPr lang="fa-IR" sz="3600" b="1" dirty="0" smtClean="0">
                <a:ln w="12700">
                  <a:solidFill>
                    <a:schemeClr val="tx2">
                      <a:satMod val="155000"/>
                    </a:schemeClr>
                  </a:solidFill>
                  <a:prstDash val="solid"/>
                </a:ln>
                <a:solidFill>
                  <a:srgbClr val="00B050"/>
                </a:solidFill>
                <a:effectLst>
                  <a:outerShdw blurRad="41275" dist="20320" dir="1800000" algn="tl" rotWithShape="0">
                    <a:srgbClr val="000000">
                      <a:alpha val="40000"/>
                    </a:srgbClr>
                  </a:outerShdw>
                </a:effectLst>
                <a:cs typeface="B Lotus" pitchFamily="2" charset="-78"/>
              </a:rPr>
              <a:t>سرزمین و ویژگی های آن</a:t>
            </a:r>
            <a:endParaRPr lang="fa-IR" sz="3600" b="1" dirty="0" smtClean="0">
              <a:ln w="12700">
                <a:solidFill>
                  <a:schemeClr val="tx2">
                    <a:satMod val="155000"/>
                  </a:schemeClr>
                </a:solidFill>
                <a:prstDash val="solid"/>
              </a:ln>
              <a:solidFill>
                <a:schemeClr val="accent3">
                  <a:lumMod val="25000"/>
                </a:schemeClr>
              </a:solidFill>
              <a:effectLst>
                <a:outerShdw blurRad="41275" dist="20320" dir="1800000" algn="tl" rotWithShape="0">
                  <a:srgbClr val="000000">
                    <a:alpha val="40000"/>
                  </a:srgbClr>
                </a:outerShdw>
              </a:effectLst>
              <a:cs typeface="B Lotus" pitchFamily="2" charset="-78"/>
            </a:endParaRPr>
          </a:p>
        </p:txBody>
      </p:sp>
      <p:sp>
        <p:nvSpPr>
          <p:cNvPr id="3" name="Content Placeholder 2"/>
          <p:cNvSpPr>
            <a:spLocks noGrp="1"/>
          </p:cNvSpPr>
          <p:nvPr>
            <p:ph idx="1"/>
          </p:nvPr>
        </p:nvSpPr>
        <p:spPr>
          <a:xfrm>
            <a:off x="0" y="785770"/>
            <a:ext cx="9144000" cy="6072230"/>
          </a:xfrm>
        </p:spPr>
        <p:style>
          <a:lnRef idx="2">
            <a:schemeClr val="accent3">
              <a:shade val="50000"/>
            </a:schemeClr>
          </a:lnRef>
          <a:fillRef idx="1">
            <a:schemeClr val="accent3"/>
          </a:fillRef>
          <a:effectRef idx="0">
            <a:schemeClr val="accent3"/>
          </a:effectRef>
          <a:fontRef idx="minor">
            <a:schemeClr val="lt1"/>
          </a:fontRef>
        </p:style>
        <p:txBody>
          <a:bodyPr/>
          <a:lstStyle/>
          <a:p>
            <a:pPr marL="0" indent="268288" algn="just" rtl="1">
              <a:lnSpc>
                <a:spcPts val="4000"/>
              </a:lnSpc>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34- بحث کنیدآیا ارزیابی قدرت کشورها برپایه جمعیت روش درستی است؟ </a:t>
            </a: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ص 166</a:t>
            </a:r>
          </a:p>
          <a:p>
            <a:pPr marL="0" indent="268288" algn="just" rtl="1">
              <a:lnSpc>
                <a:spcPts val="4000"/>
              </a:lnSpc>
              <a:spcBef>
                <a:spcPts val="0"/>
              </a:spcBef>
              <a:buNone/>
            </a:pP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یکی از عناصر مهم وجودی هر حکومت مردمند و . . . ، همگونی نژادی، </a:t>
            </a:r>
          </a:p>
          <a:p>
            <a:pPr marL="0" indent="268288" algn="just" rtl="1">
              <a:lnSpc>
                <a:spcPts val="4000"/>
              </a:lnSpc>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35- تعریف ملت، حکومت ملی، کشور ملی، کشورهای دوملیتی و چند ملیتی؟ </a:t>
            </a: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ص167 تا 170</a:t>
            </a:r>
          </a:p>
          <a:p>
            <a:pPr marL="0" indent="268288" algn="just" rtl="1">
              <a:lnSpc>
                <a:spcPts val="4000"/>
              </a:lnSpc>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36- عوامل ملیت کدامند؟ </a:t>
            </a: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rPr>
              <a:t>ص 170 تا 173</a:t>
            </a:r>
          </a:p>
          <a:p>
            <a:pPr marL="0" indent="268288" algn="just" rtl="1">
              <a:lnSpc>
                <a:spcPts val="4000"/>
              </a:lnSpc>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37- تأثیرناسیونالیسم و مطابقت حدود حکومت و مرزهای سیاسی؟</a:t>
            </a:r>
            <a:r>
              <a:rPr lang="fa-IR" sz="2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Mitra" panose="00000400000000000000" pitchFamily="2" charset="-78"/>
              </a:rPr>
              <a:t> </a:t>
            </a:r>
          </a:p>
          <a:p>
            <a:pPr marL="0" indent="268288" algn="just" rtl="1">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38- </a:t>
            </a:r>
            <a:r>
              <a:rPr lang="fa-IR" sz="2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شش نوع عامل طبقه بندی پایتختها برحسب نقشی که بعهده دارند از نظر برخی جغرافیدانان؟</a:t>
            </a:r>
          </a:p>
          <a:p>
            <a:pPr marL="0" indent="268288" algn="just" rtl="1">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39- </a:t>
            </a:r>
            <a:r>
              <a:rPr lang="fa-IR" sz="2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ویژگی حکومت تک ساخت را نام ببرید</a:t>
            </a: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a:t>
            </a:r>
          </a:p>
          <a:p>
            <a:pPr marL="0" indent="268288" algn="just" rtl="1">
              <a:spcBef>
                <a:spcPts val="0"/>
              </a:spcBef>
              <a:buNone/>
            </a:pP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40- </a:t>
            </a:r>
            <a:r>
              <a:rPr lang="fa-IR" sz="2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Lotus" pitchFamily="2" charset="-78"/>
              </a:rPr>
              <a:t>انواع و تعریف پایتختها باتوجه به رهیافت کالبد شناسی، موقعیت نسبی ومناطق هسته ای؟ </a:t>
            </a:r>
            <a:endParaRPr lang="fa-IR" sz="2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endParaRPr>
          </a:p>
          <a:p>
            <a:pPr marL="0" indent="268288" algn="just" rtl="1">
              <a:lnSpc>
                <a:spcPts val="4000"/>
              </a:lnSpc>
              <a:spcBef>
                <a:spcPts val="0"/>
              </a:spcBef>
              <a:buNone/>
            </a:pPr>
            <a:endParaRPr lang="fa-IR" sz="36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cs typeface="B Lotus" pitchFamily="2" charset="-78"/>
            </a:endParaRPr>
          </a:p>
        </p:txBody>
      </p:sp>
    </p:spTree>
    <p:extLst>
      <p:ext uri="{BB962C8B-B14F-4D97-AF65-F5344CB8AC3E}">
        <p14:creationId xmlns:p14="http://schemas.microsoft.com/office/powerpoint/2010/main" val="122867194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amond(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diamond(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diamond(in)">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diamond(in)">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diamond(in)">
                                      <p:cBhvr>
                                        <p:cTn id="42" dur="2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diamond(in)">
                                      <p:cBhvr>
                                        <p:cTn id="47" dur="2000"/>
                                        <p:tgtEl>
                                          <p:spTgt spid="3">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8" presetClass="entr" presetSubtype="16" fill="hold" grpId="0"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diamond(in)">
                                      <p:cBhvr>
                                        <p:cTn id="5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a:grpSpLocks/>
          </p:cNvGrpSpPr>
          <p:nvPr/>
        </p:nvGrpSpPr>
        <p:grpSpPr bwMode="auto">
          <a:xfrm>
            <a:off x="0" y="1"/>
            <a:ext cx="9142916" cy="1086885"/>
            <a:chOff x="3014" y="838"/>
            <a:chExt cx="3596" cy="911"/>
          </a:xfrm>
        </p:grpSpPr>
        <p:sp>
          <p:nvSpPr>
            <p:cNvPr id="169990" name="Text Box 6"/>
            <p:cNvSpPr txBox="1">
              <a:spLocks noChangeArrowheads="1"/>
            </p:cNvSpPr>
            <p:nvPr/>
          </p:nvSpPr>
          <p:spPr bwMode="auto">
            <a:xfrm>
              <a:off x="3014" y="838"/>
              <a:ext cx="3596" cy="645"/>
            </a:xfrm>
            <a:prstGeom prst="rect">
              <a:avLst/>
            </a:prstGeom>
            <a:noFill/>
            <a:ln w="9525">
              <a:noFill/>
              <a:miter lim="800000"/>
              <a:headEnd/>
              <a:tailEnd/>
            </a:ln>
            <a:effectLst/>
          </p:spPr>
          <p:txBody>
            <a:bodyPr wrap="square">
              <a:spAutoFit/>
            </a:bodyPr>
            <a:lstStyle/>
            <a:p>
              <a:pPr rtl="1" eaLnBrk="1" hangingPunct="1">
                <a:spcBef>
                  <a:spcPct val="20000"/>
                </a:spcBef>
              </a:pPr>
              <a:r>
                <a:rPr lang="fa-IR" sz="4400" b="1" dirty="0" smtClean="0">
                  <a:ln w="12700">
                    <a:solidFill>
                      <a:srgbClr val="000000">
                        <a:satMod val="155000"/>
                      </a:srgbClr>
                    </a:solidFill>
                    <a:prstDash val="solid"/>
                  </a:ln>
                  <a:solidFill>
                    <a:srgbClr val="00B050"/>
                  </a:solidFill>
                  <a:effectLst>
                    <a:outerShdw blurRad="41275" dist="20320" dir="1800000" algn="tl" rotWithShape="0">
                      <a:srgbClr val="000000">
                        <a:alpha val="40000"/>
                      </a:srgbClr>
                    </a:outerShdw>
                  </a:effectLst>
                  <a:cs typeface="B Mitra" panose="00000400000000000000" pitchFamily="2" charset="-78"/>
                </a:rPr>
                <a:t>سؤالات امتحانی فصل پنجم</a:t>
              </a:r>
              <a:endParaRPr lang="en-US" sz="4400" b="1"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endParaRPr>
            </a:p>
          </p:txBody>
        </p:sp>
        <p:sp>
          <p:nvSpPr>
            <p:cNvPr id="169991" name="AutoShape 7"/>
            <p:cNvSpPr>
              <a:spLocks noChangeArrowheads="1"/>
            </p:cNvSpPr>
            <p:nvPr/>
          </p:nvSpPr>
          <p:spPr bwMode="auto">
            <a:xfrm>
              <a:off x="3014" y="861"/>
              <a:ext cx="3596" cy="888"/>
            </a:xfrm>
            <a:prstGeom prst="roundRect">
              <a:avLst>
                <a:gd name="adj" fmla="val 16667"/>
              </a:avLst>
            </a:prstGeom>
            <a:noFill/>
            <a:ln w="9525">
              <a:solidFill>
                <a:schemeClr val="bg2"/>
              </a:solidFill>
              <a:round/>
              <a:headEnd/>
              <a:tailEnd/>
            </a:ln>
            <a:effectLst/>
          </p:spPr>
          <p:txBody>
            <a:bodyPr wrap="none" anchor="ctr"/>
            <a:lstStyle/>
            <a:p>
              <a:endParaRPr lang="fa-IR">
                <a:solidFill>
                  <a:srgbClr val="000000"/>
                </a:solidFill>
              </a:endParaRPr>
            </a:p>
          </p:txBody>
        </p:sp>
      </p:grpSp>
      <p:sp>
        <p:nvSpPr>
          <p:cNvPr id="4" name="Rectangle 3"/>
          <p:cNvSpPr/>
          <p:nvPr/>
        </p:nvSpPr>
        <p:spPr>
          <a:xfrm>
            <a:off x="29097" y="1412720"/>
            <a:ext cx="9144000" cy="4196020"/>
          </a:xfrm>
          <a:prstGeom prst="rect">
            <a:avLst/>
          </a:prstGeom>
        </p:spPr>
        <p:txBody>
          <a:bodyPr wrap="square">
            <a:spAutoFit/>
          </a:bodyPr>
          <a:lstStyle/>
          <a:p>
            <a:pPr lvl="0" indent="357188" algn="just" rtl="1" eaLnBrk="1" hangingPunct="1">
              <a:lnSpc>
                <a:spcPts val="3200"/>
              </a:lnSpc>
              <a:spcBef>
                <a:spcPts val="0"/>
              </a:spcBef>
              <a:buClr>
                <a:srgbClr val="FF3300"/>
              </a:buClr>
              <a:buSzPct val="75000"/>
            </a:pPr>
            <a:r>
              <a:rPr lang="fa-IR" sz="3000" b="1" kern="0" dirty="0">
                <a:ln w="12700">
                  <a:solidFill>
                    <a:srgbClr val="000000">
                      <a:satMod val="155000"/>
                    </a:srgbClr>
                  </a:solidFill>
                  <a:prstDash val="solid"/>
                </a:ln>
                <a:solidFill>
                  <a:srgbClr val="FF6600"/>
                </a:solidFill>
                <a:latin typeface="Arial"/>
                <a:cs typeface="B Lotus" pitchFamily="2" charset="-78"/>
              </a:rPr>
              <a:t>1- تعریف مرز؟ </a:t>
            </a:r>
            <a:r>
              <a:rPr lang="fa-IR" sz="3000" b="1" kern="0" dirty="0" smtClean="0">
                <a:ln w="12700">
                  <a:solidFill>
                    <a:srgbClr val="000000">
                      <a:satMod val="155000"/>
                    </a:srgbClr>
                  </a:solidFill>
                  <a:prstDash val="solid"/>
                </a:ln>
                <a:solidFill>
                  <a:srgbClr val="00B0F0"/>
                </a:solidFill>
                <a:latin typeface="Arial"/>
                <a:cs typeface="B Lotus" pitchFamily="2" charset="-78"/>
              </a:rPr>
              <a:t>ص213</a:t>
            </a:r>
            <a:endParaRPr lang="fa-IR" sz="3000" b="1" kern="0" dirty="0">
              <a:ln w="12700">
                <a:solidFill>
                  <a:srgbClr val="000000">
                    <a:satMod val="155000"/>
                  </a:srgbClr>
                </a:solidFill>
                <a:prstDash val="solid"/>
              </a:ln>
              <a:solidFill>
                <a:srgbClr val="00B0F0"/>
              </a:solidFill>
              <a:latin typeface="Arial"/>
              <a:cs typeface="B Lotus" pitchFamily="2" charset="-78"/>
            </a:endParaRPr>
          </a:p>
          <a:p>
            <a:pPr lvl="0" indent="357188" algn="just" rtl="1" eaLnBrk="1" hangingPunct="1">
              <a:lnSpc>
                <a:spcPts val="3600"/>
              </a:lnSpc>
              <a:spcBef>
                <a:spcPts val="0"/>
              </a:spcBef>
            </a:pPr>
            <a:r>
              <a:rPr lang="fa-IR" sz="32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2</a:t>
            </a:r>
            <a:r>
              <a:rPr lang="fa-IR" sz="40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 </a:t>
            </a: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نقش مرزهای بین المللی؟ </a:t>
            </a:r>
            <a:r>
              <a:rPr lang="fa-IR" sz="2800" b="1" kern="0" dirty="0" smtClean="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rPr>
              <a:t>ص 214</a:t>
            </a:r>
            <a:endParaRPr lang="fa-IR" sz="4000" b="1" kern="0" dirty="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endParaRPr>
          </a:p>
          <a:p>
            <a:pPr lvl="0" indent="357188" algn="just" rtl="1" eaLnBrk="1" hangingPunct="1">
              <a:lnSpc>
                <a:spcPts val="3600"/>
              </a:lnSpc>
              <a:spcBef>
                <a:spcPts val="0"/>
              </a:spcBef>
            </a:pP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3</a:t>
            </a:r>
            <a:r>
              <a:rPr lang="fa-IR" sz="40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 </a:t>
            </a: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مراحل مختلف تعیین خطوط مرزی را بنویسید؟ </a:t>
            </a:r>
            <a:r>
              <a:rPr lang="fa-IR" sz="2800" b="1" kern="0" dirty="0" smtClean="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rPr>
              <a:t>ص 217</a:t>
            </a:r>
            <a:endParaRPr lang="fa-IR" sz="4000" b="1" kern="0" dirty="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endParaRPr>
          </a:p>
          <a:p>
            <a:pPr lvl="0" indent="357188" algn="just" rtl="1" eaLnBrk="1" hangingPunct="1">
              <a:lnSpc>
                <a:spcPts val="3600"/>
              </a:lnSpc>
              <a:spcBef>
                <a:spcPts val="0"/>
              </a:spcBef>
            </a:pP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4</a:t>
            </a:r>
            <a:r>
              <a:rPr lang="fa-IR" sz="40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 </a:t>
            </a: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انواع مرزها از نظر پیدایش وتطبیق آنها با گروههای قومی - زبانی؟ </a:t>
            </a:r>
            <a:r>
              <a:rPr lang="fa-IR" sz="2800" b="1" kern="0" dirty="0" smtClean="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rPr>
              <a:t>ص  217تا 221</a:t>
            </a:r>
            <a:endParaRPr lang="fa-IR" sz="4000" b="1" kern="0" dirty="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endParaRPr>
          </a:p>
          <a:p>
            <a:pPr lvl="0" indent="357188" algn="just" rtl="1" eaLnBrk="1" hangingPunct="1">
              <a:lnSpc>
                <a:spcPts val="3600"/>
              </a:lnSpc>
              <a:spcBef>
                <a:spcPts val="0"/>
              </a:spcBef>
            </a:pP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5</a:t>
            </a:r>
            <a:r>
              <a:rPr lang="fa-IR" sz="40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 </a:t>
            </a: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چهارنوع اختلافات مرزی را </a:t>
            </a:r>
            <a:r>
              <a:rPr lang="fa-IR" sz="2800" b="1" kern="0" dirty="0" smtClean="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بنویسید </a:t>
            </a:r>
            <a:r>
              <a:rPr lang="fa-IR" sz="2800" b="1" kern="0" dirty="0" smtClean="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rPr>
              <a:t>ص 225 تا 227</a:t>
            </a:r>
            <a:endParaRPr lang="fa-IR" sz="4000" b="1" kern="0" dirty="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endParaRPr>
          </a:p>
          <a:p>
            <a:pPr lvl="0" indent="357188" algn="just" rtl="1" eaLnBrk="1" hangingPunct="1">
              <a:lnSpc>
                <a:spcPts val="3600"/>
              </a:lnSpc>
              <a:spcBef>
                <a:spcPts val="0"/>
              </a:spcBef>
            </a:pPr>
            <a:r>
              <a:rPr lang="fa-IR" sz="32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6</a:t>
            </a:r>
            <a:r>
              <a:rPr lang="fa-IR" sz="40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 </a:t>
            </a: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مرز دریای </a:t>
            </a:r>
            <a:r>
              <a:rPr lang="fa-IR" sz="2800" b="1" kern="0" dirty="0" smtClean="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سرزمینی بنویسید </a:t>
            </a: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a:t>
            </a:r>
            <a:r>
              <a:rPr lang="fa-IR" sz="2800" b="1" kern="0" dirty="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rPr>
              <a:t> </a:t>
            </a:r>
            <a:r>
              <a:rPr lang="fa-IR" sz="2800" b="1" kern="0" dirty="0" smtClean="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rPr>
              <a:t>242 تا 248</a:t>
            </a:r>
            <a:endParaRPr lang="fa-IR" sz="4000" b="1" kern="0" dirty="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endParaRPr>
          </a:p>
          <a:p>
            <a:pPr lvl="0" indent="357188" algn="just" rtl="1" eaLnBrk="1" hangingPunct="1">
              <a:lnSpc>
                <a:spcPts val="3600"/>
              </a:lnSpc>
              <a:spcBef>
                <a:spcPts val="0"/>
              </a:spcBef>
            </a:pPr>
            <a:r>
              <a:rPr lang="fa-IR" sz="3200" b="1" kern="0" dirty="0" smtClean="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7</a:t>
            </a:r>
            <a:r>
              <a:rPr lang="fa-IR" sz="4000" b="1" kern="0" dirty="0" smtClean="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 </a:t>
            </a: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تعریف جغرافیایی فلات قاره یا سکوی ساحلی؟ </a:t>
            </a:r>
            <a:r>
              <a:rPr lang="fa-IR" sz="2800" b="1" kern="0" dirty="0" smtClean="0">
                <a:ln w="12700">
                  <a:solidFill>
                    <a:srgbClr val="000000">
                      <a:satMod val="155000"/>
                    </a:srgbClr>
                  </a:solidFill>
                  <a:prstDash val="solid"/>
                </a:ln>
                <a:solidFill>
                  <a:srgbClr val="00B0F0"/>
                </a:solidFill>
                <a:effectLst>
                  <a:outerShdw blurRad="41275" dist="20320" dir="1800000" algn="tl" rotWithShape="0">
                    <a:srgbClr val="000000">
                      <a:alpha val="40000"/>
                    </a:srgbClr>
                  </a:outerShdw>
                </a:effectLst>
                <a:latin typeface="Arial"/>
                <a:cs typeface="B Lotus" pitchFamily="2" charset="-78"/>
              </a:rPr>
              <a:t>ص251</a:t>
            </a:r>
            <a:r>
              <a:rPr lang="fa-IR" sz="2800" b="1" kern="0" dirty="0" smtClean="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a:t>
            </a:r>
            <a:endParaRPr lang="fa-IR" sz="40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endParaRPr>
          </a:p>
          <a:p>
            <a:pPr lvl="0" indent="357188" algn="just" rtl="1" eaLnBrk="1" hangingPunct="1">
              <a:lnSpc>
                <a:spcPts val="3600"/>
              </a:lnSpc>
              <a:spcBef>
                <a:spcPts val="0"/>
              </a:spcBef>
            </a:pPr>
            <a:r>
              <a:rPr lang="fa-IR" sz="3200" b="1" kern="0" dirty="0" smtClean="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8</a:t>
            </a:r>
            <a:r>
              <a:rPr lang="fa-IR" sz="4000" b="1" kern="0" dirty="0" smtClean="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 </a:t>
            </a:r>
            <a:r>
              <a:rPr lang="fa-IR" sz="2800" b="1" kern="0" dirty="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عوامل تأثیرمهم تنگه های بین المللی برافکار </a:t>
            </a:r>
            <a:r>
              <a:rPr lang="fa-IR" sz="2800" b="1" kern="0" dirty="0" smtClean="0">
                <a:ln w="12700">
                  <a:solidFill>
                    <a:srgbClr val="000000">
                      <a:satMod val="155000"/>
                    </a:srgbClr>
                  </a:solidFill>
                  <a:prstDash val="solid"/>
                </a:ln>
                <a:solidFill>
                  <a:srgbClr val="FF0000"/>
                </a:solidFill>
                <a:effectLst>
                  <a:outerShdw blurRad="41275" dist="20320" dir="1800000" algn="tl" rotWithShape="0">
                    <a:srgbClr val="000000">
                      <a:alpha val="40000"/>
                    </a:srgbClr>
                  </a:outerShdw>
                </a:effectLst>
                <a:latin typeface="Arial"/>
                <a:cs typeface="B Lotus" pitchFamily="2" charset="-78"/>
              </a:rPr>
              <a:t>ژئوپولیتیک </a:t>
            </a:r>
            <a:r>
              <a:rPr lang="fa-IR" sz="2800" b="1" kern="0" dirty="0" smtClean="0">
                <a:ln w="12700">
                  <a:solidFill>
                    <a:srgbClr val="000000">
                      <a:satMod val="155000"/>
                    </a:srgbClr>
                  </a:solidFill>
                  <a:prstDash val="solid"/>
                </a:ln>
                <a:solidFill>
                  <a:srgbClr val="0070C0"/>
                </a:solidFill>
                <a:effectLst>
                  <a:outerShdw blurRad="41275" dist="20320" dir="1800000" algn="tl" rotWithShape="0">
                    <a:srgbClr val="000000">
                      <a:alpha val="40000"/>
                    </a:srgbClr>
                  </a:outerShdw>
                </a:effectLst>
                <a:latin typeface="Arial"/>
                <a:cs typeface="B Lotus" pitchFamily="2" charset="-78"/>
              </a:rPr>
              <a:t>269 و 270</a:t>
            </a:r>
            <a:endParaRPr lang="fa-IR" sz="2800" b="1" kern="0" dirty="0">
              <a:ln w="12700">
                <a:solidFill>
                  <a:srgbClr val="000000">
                    <a:satMod val="155000"/>
                  </a:srgbClr>
                </a:solidFill>
                <a:prstDash val="solid"/>
              </a:ln>
              <a:solidFill>
                <a:srgbClr val="0070C0"/>
              </a:solidFill>
              <a:effectLst>
                <a:outerShdw blurRad="41275" dist="20320" dir="1800000" algn="tl" rotWithShape="0">
                  <a:srgbClr val="000000">
                    <a:alpha val="40000"/>
                  </a:srgbClr>
                </a:outerShdw>
              </a:effectLst>
              <a:latin typeface="Arial"/>
              <a:cs typeface="B Lotus" pitchFamily="2" charset="-78"/>
            </a:endParaRPr>
          </a:p>
        </p:txBody>
      </p:sp>
    </p:spTree>
    <p:extLst>
      <p:ext uri="{BB962C8B-B14F-4D97-AF65-F5344CB8AC3E}">
        <p14:creationId xmlns:p14="http://schemas.microsoft.com/office/powerpoint/2010/main" val="206988599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arn(inVertical)">
                                      <p:cBhvr>
                                        <p:cTn id="12" dur="500"/>
                                        <p:tgtEl>
                                          <p:spTgt spid="4">
                                            <p:txEl>
                                              <p:pRg st="0" end="0"/>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Effect transition="in" filter="barn(inVertical)">
                                      <p:cBhvr>
                                        <p:cTn id="15" dur="500"/>
                                        <p:tgtEl>
                                          <p:spTgt spid="4">
                                            <p:txEl>
                                              <p:pRg st="1" end="1"/>
                                            </p:txEl>
                                          </p:spTgt>
                                        </p:tgtEl>
                                      </p:cBhvr>
                                    </p:animEffect>
                                  </p:childTnLst>
                                </p:cTn>
                              </p:par>
                              <p:par>
                                <p:cTn id="16" presetID="16" presetClass="entr" presetSubtype="21" fill="hold" nodeType="with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barn(inVertical)">
                                      <p:cBhvr>
                                        <p:cTn id="18" dur="500"/>
                                        <p:tgtEl>
                                          <p:spTgt spid="4">
                                            <p:txEl>
                                              <p:pRg st="2" end="2"/>
                                            </p:txEl>
                                          </p:spTgt>
                                        </p:tgtEl>
                                      </p:cBhvr>
                                    </p:animEffect>
                                  </p:childTnLst>
                                </p:cTn>
                              </p:par>
                              <p:par>
                                <p:cTn id="19" presetID="16" presetClass="entr" presetSubtype="21" fill="hold" nodeType="with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barn(inVertical)">
                                      <p:cBhvr>
                                        <p:cTn id="21" dur="500"/>
                                        <p:tgtEl>
                                          <p:spTgt spid="4">
                                            <p:txEl>
                                              <p:pRg st="3" end="3"/>
                                            </p:txEl>
                                          </p:spTgt>
                                        </p:tgtEl>
                                      </p:cBhvr>
                                    </p:animEffect>
                                  </p:childTnLst>
                                </p:cTn>
                              </p:par>
                              <p:par>
                                <p:cTn id="22" presetID="16" presetClass="entr" presetSubtype="21" fill="hold" nodeType="withEffect">
                                  <p:stCondLst>
                                    <p:cond delay="0"/>
                                  </p:stCondLst>
                                  <p:childTnLst>
                                    <p:set>
                                      <p:cBhvr>
                                        <p:cTn id="23" dur="1" fill="hold">
                                          <p:stCondLst>
                                            <p:cond delay="0"/>
                                          </p:stCondLst>
                                        </p:cTn>
                                        <p:tgtEl>
                                          <p:spTgt spid="4">
                                            <p:txEl>
                                              <p:pRg st="4" end="4"/>
                                            </p:txEl>
                                          </p:spTgt>
                                        </p:tgtEl>
                                        <p:attrNameLst>
                                          <p:attrName>style.visibility</p:attrName>
                                        </p:attrNameLst>
                                      </p:cBhvr>
                                      <p:to>
                                        <p:strVal val="visible"/>
                                      </p:to>
                                    </p:set>
                                    <p:animEffect transition="in" filter="barn(inVertical)">
                                      <p:cBhvr>
                                        <p:cTn id="24" dur="500"/>
                                        <p:tgtEl>
                                          <p:spTgt spid="4">
                                            <p:txEl>
                                              <p:pRg st="4" end="4"/>
                                            </p:txEl>
                                          </p:spTgt>
                                        </p:tgtEl>
                                      </p:cBhvr>
                                    </p:animEffect>
                                  </p:childTnLst>
                                </p:cTn>
                              </p:par>
                              <p:par>
                                <p:cTn id="25" presetID="16" presetClass="entr" presetSubtype="21" fill="hold" nodeType="with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barn(inVertical)">
                                      <p:cBhvr>
                                        <p:cTn id="27" dur="500"/>
                                        <p:tgtEl>
                                          <p:spTgt spid="4">
                                            <p:txEl>
                                              <p:pRg st="5" end="5"/>
                                            </p:txEl>
                                          </p:spTgt>
                                        </p:tgtEl>
                                      </p:cBhvr>
                                    </p:animEffect>
                                  </p:childTnLst>
                                </p:cTn>
                              </p:par>
                              <p:par>
                                <p:cTn id="28" presetID="16" presetClass="entr" presetSubtype="21" fill="hold" nodeType="withEffect">
                                  <p:stCondLst>
                                    <p:cond delay="0"/>
                                  </p:stCondLst>
                                  <p:childTnLst>
                                    <p:set>
                                      <p:cBhvr>
                                        <p:cTn id="29" dur="1" fill="hold">
                                          <p:stCondLst>
                                            <p:cond delay="0"/>
                                          </p:stCondLst>
                                        </p:cTn>
                                        <p:tgtEl>
                                          <p:spTgt spid="4">
                                            <p:txEl>
                                              <p:pRg st="6" end="6"/>
                                            </p:txEl>
                                          </p:spTgt>
                                        </p:tgtEl>
                                        <p:attrNameLst>
                                          <p:attrName>style.visibility</p:attrName>
                                        </p:attrNameLst>
                                      </p:cBhvr>
                                      <p:to>
                                        <p:strVal val="visible"/>
                                      </p:to>
                                    </p:set>
                                    <p:animEffect transition="in" filter="barn(inVertical)">
                                      <p:cBhvr>
                                        <p:cTn id="30" dur="500"/>
                                        <p:tgtEl>
                                          <p:spTgt spid="4">
                                            <p:txEl>
                                              <p:pRg st="6" end="6"/>
                                            </p:txEl>
                                          </p:spTgt>
                                        </p:tgtEl>
                                      </p:cBhvr>
                                    </p:animEffect>
                                  </p:childTnLst>
                                </p:cTn>
                              </p:par>
                              <p:par>
                                <p:cTn id="31" presetID="16" presetClass="entr" presetSubtype="21" fill="hold" nodeType="withEffect">
                                  <p:stCondLst>
                                    <p:cond delay="0"/>
                                  </p:stCondLst>
                                  <p:childTnLst>
                                    <p:set>
                                      <p:cBhvr>
                                        <p:cTn id="32" dur="1" fill="hold">
                                          <p:stCondLst>
                                            <p:cond delay="0"/>
                                          </p:stCondLst>
                                        </p:cTn>
                                        <p:tgtEl>
                                          <p:spTgt spid="4">
                                            <p:txEl>
                                              <p:pRg st="7" end="7"/>
                                            </p:txEl>
                                          </p:spTgt>
                                        </p:tgtEl>
                                        <p:attrNameLst>
                                          <p:attrName>style.visibility</p:attrName>
                                        </p:attrNameLst>
                                      </p:cBhvr>
                                      <p:to>
                                        <p:strVal val="visible"/>
                                      </p:to>
                                    </p:set>
                                    <p:animEffect transition="in" filter="barn(inVertical)">
                                      <p:cBhvr>
                                        <p:cTn id="33"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1689</Words>
  <Application>Microsoft Office PowerPoint</Application>
  <PresentationFormat>On-screen Show (4:3)</PresentationFormat>
  <Paragraphs>127</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Default Design</vt:lpstr>
      <vt:lpstr>PowerPoint Presentation</vt:lpstr>
      <vt:lpstr>PowerPoint Presentation</vt:lpstr>
      <vt:lpstr>بررسی علت وجودی، اندیشه سیاسی وهویت ملی</vt:lpstr>
      <vt:lpstr>بررسی علت وجودی، اندیشه سیاسی وهویت ملی</vt:lpstr>
      <vt:lpstr>بررسی علت وجودی، اندیشه سیاسی وهویت ملی</vt:lpstr>
      <vt:lpstr>سرزمین و ویژگی های آن</vt:lpstr>
      <vt:lpstr>سرزمین و ویژگی های آن</vt:lpstr>
      <vt:lpstr>سرزمین و ویژگی های آن</vt:lpstr>
      <vt:lpstr>سرزمین و ویژگی های آن</vt:lpstr>
      <vt:lpstr>سرزمین و ویژگی های آن</vt:lpstr>
      <vt:lpstr>سرزمین و ویژگی های آن</vt:lpstr>
      <vt:lpstr>سرزمین و ویژگی های آن</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Windows User</cp:lastModifiedBy>
  <cp:revision>1</cp:revision>
  <dcterms:modified xsi:type="dcterms:W3CDTF">2020-05-08T23:17:16Z</dcterms:modified>
</cp:coreProperties>
</file>