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876" r:id="rId1"/>
  </p:sldMasterIdLst>
  <p:notesMasterIdLst>
    <p:notesMasterId r:id="rId48"/>
  </p:notesMasterIdLst>
  <p:sldIdLst>
    <p:sldId id="306" r:id="rId2"/>
    <p:sldId id="256" r:id="rId3"/>
    <p:sldId id="258" r:id="rId4"/>
    <p:sldId id="259" r:id="rId5"/>
    <p:sldId id="260" r:id="rId6"/>
    <p:sldId id="272" r:id="rId7"/>
    <p:sldId id="273" r:id="rId8"/>
    <p:sldId id="274" r:id="rId9"/>
    <p:sldId id="261" r:id="rId10"/>
    <p:sldId id="275" r:id="rId11"/>
    <p:sldId id="276" r:id="rId12"/>
    <p:sldId id="277" r:id="rId13"/>
    <p:sldId id="262" r:id="rId14"/>
    <p:sldId id="278" r:id="rId15"/>
    <p:sldId id="279" r:id="rId16"/>
    <p:sldId id="280" r:id="rId17"/>
    <p:sldId id="263" r:id="rId18"/>
    <p:sldId id="281" r:id="rId19"/>
    <p:sldId id="283" r:id="rId20"/>
    <p:sldId id="284" r:id="rId21"/>
    <p:sldId id="264" r:id="rId22"/>
    <p:sldId id="265" r:id="rId23"/>
    <p:sldId id="285" r:id="rId24"/>
    <p:sldId id="287" r:id="rId25"/>
    <p:sldId id="286" r:id="rId26"/>
    <p:sldId id="288" r:id="rId27"/>
    <p:sldId id="289" r:id="rId28"/>
    <p:sldId id="290" r:id="rId29"/>
    <p:sldId id="291" r:id="rId30"/>
    <p:sldId id="292" r:id="rId31"/>
    <p:sldId id="293" r:id="rId32"/>
    <p:sldId id="266" r:id="rId33"/>
    <p:sldId id="267" r:id="rId34"/>
    <p:sldId id="294" r:id="rId35"/>
    <p:sldId id="295" r:id="rId36"/>
    <p:sldId id="296" r:id="rId37"/>
    <p:sldId id="299" r:id="rId38"/>
    <p:sldId id="268" r:id="rId39"/>
    <p:sldId id="300" r:id="rId40"/>
    <p:sldId id="301" r:id="rId41"/>
    <p:sldId id="269" r:id="rId42"/>
    <p:sldId id="271" r:id="rId43"/>
    <p:sldId id="270" r:id="rId44"/>
    <p:sldId id="302" r:id="rId45"/>
    <p:sldId id="303" r:id="rId46"/>
    <p:sldId id="305" r:id="rId47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1860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FBD35C84-BD30-49DF-A449-6EAB8C59D2A0}" type="datetimeFigureOut">
              <a:rPr lang="fa-IR" smtClean="0"/>
              <a:pPr/>
              <a:t>16/10/1441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9AE56AF2-F0A9-4C98-8E1E-25824E7F372B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8043289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sosceles Triangle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8704953A-D361-49E5-A39F-BF9C66CE7579}" type="datetimeFigureOut">
              <a:rPr lang="fa-IR" smtClean="0"/>
              <a:pPr/>
              <a:t>16/10/1441</a:t>
            </a:fld>
            <a:endParaRPr lang="fa-IR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fa-IR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8B7E070A-AE62-4DC8-9DEE-EAAD6445BCAA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8704953A-D361-49E5-A39F-BF9C66CE7579}" type="datetimeFigureOut">
              <a:rPr lang="fa-IR" smtClean="0"/>
              <a:pPr/>
              <a:t>16/10/1441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E070A-AE62-4DC8-9DEE-EAAD6445BCAA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ight Triangle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Isosceles Triangle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8704953A-D361-49E5-A39F-BF9C66CE7579}" type="datetimeFigureOut">
              <a:rPr lang="fa-IR" smtClean="0"/>
              <a:pPr/>
              <a:t>16/10/1441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8B7E070A-AE62-4DC8-9DEE-EAAD6445BCAA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11" name="Straight Connector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8704953A-D361-49E5-A39F-BF9C66CE7579}" type="datetimeFigureOut">
              <a:rPr lang="fa-IR" smtClean="0"/>
              <a:pPr/>
              <a:t>16/10/1441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8B7E070A-AE62-4DC8-9DEE-EAAD6445BCAA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8704953A-D361-49E5-A39F-BF9C66CE7579}" type="datetimeFigureOut">
              <a:rPr lang="fa-IR" smtClean="0"/>
              <a:pPr/>
              <a:t>16/10/1441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8B7E070A-AE62-4DC8-9DEE-EAAD6445BCAA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4953A-D361-49E5-A39F-BF9C66CE7579}" type="datetimeFigureOut">
              <a:rPr lang="fa-IR" smtClean="0"/>
              <a:pPr/>
              <a:t>16/10/1441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E070A-AE62-4DC8-9DEE-EAAD6445BCAA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8704953A-D361-49E5-A39F-BF9C66CE7579}" type="datetimeFigureOut">
              <a:rPr lang="fa-IR" smtClean="0"/>
              <a:pPr/>
              <a:t>16/10/1441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8B7E070A-AE62-4DC8-9DEE-EAAD6445BCAA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8704953A-D361-49E5-A39F-BF9C66CE7579}" type="datetimeFigureOut">
              <a:rPr lang="fa-IR" smtClean="0"/>
              <a:pPr/>
              <a:t>16/10/1441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8B7E070A-AE62-4DC8-9DEE-EAAD6445BCAA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8704953A-D361-49E5-A39F-BF9C66CE7579}" type="datetimeFigureOut">
              <a:rPr lang="fa-IR" smtClean="0"/>
              <a:pPr/>
              <a:t>16/10/1441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8B7E070A-AE62-4DC8-9DEE-EAAD6445BCAA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4953A-D361-49E5-A39F-BF9C66CE7579}" type="datetimeFigureOut">
              <a:rPr lang="fa-IR" smtClean="0"/>
              <a:pPr/>
              <a:t>16/10/1441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E070A-AE62-4DC8-9DEE-EAAD6445BCAA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4953A-D361-49E5-A39F-BF9C66CE7579}" type="datetimeFigureOut">
              <a:rPr lang="fa-IR" smtClean="0"/>
              <a:pPr/>
              <a:t>16/10/1441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E070A-AE62-4DC8-9DEE-EAAD6445BCAA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8704953A-D361-49E5-A39F-BF9C66CE7579}" type="datetimeFigureOut">
              <a:rPr lang="fa-IR" smtClean="0"/>
              <a:pPr/>
              <a:t>16/10/1441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fa-IR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8B7E070A-AE62-4DC8-9DEE-EAAD6445BCAA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381050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5852" y="2285992"/>
            <a:ext cx="7072362" cy="2857520"/>
          </a:xfrm>
        </p:spPr>
        <p:txBody>
          <a:bodyPr>
            <a:noAutofit/>
          </a:bodyPr>
          <a:lstStyle/>
          <a:p>
            <a:pPr algn="r"/>
            <a:r>
              <a:rPr lang="fa-IR" sz="3600" dirty="0" smtClean="0">
                <a:latin typeface="Arial" pitchFamily="34" charset="0"/>
                <a:cs typeface="Arial" pitchFamily="34" charset="0"/>
              </a:rPr>
              <a:t>اقلام مربوط بهای تمام شده و تصمیم گیری</a:t>
            </a:r>
            <a:endParaRPr lang="en-US" sz="3600" dirty="0" smtClean="0">
              <a:latin typeface="Arial" pitchFamily="34" charset="0"/>
              <a:cs typeface="Arial" pitchFamily="34" charset="0"/>
            </a:endParaRPr>
          </a:p>
          <a:p>
            <a:pPr algn="r"/>
            <a:endParaRPr lang="en-US" sz="3600" dirty="0" smtClean="0">
              <a:latin typeface="Arial" pitchFamily="34" charset="0"/>
              <a:cs typeface="Arial" pitchFamily="34" charset="0"/>
            </a:endParaRPr>
          </a:p>
          <a:p>
            <a:pPr algn="r"/>
            <a:r>
              <a:rPr lang="en-US" sz="3600" dirty="0" smtClean="0">
                <a:latin typeface="Arial" pitchFamily="34" charset="0"/>
                <a:cs typeface="Arial" pitchFamily="34" charset="0"/>
              </a:rPr>
              <a:t>              </a:t>
            </a:r>
            <a:r>
              <a:rPr lang="fa-IR" sz="3600" dirty="0" smtClean="0">
                <a:latin typeface="Arial" pitchFamily="34" charset="0"/>
                <a:cs typeface="Arial" pitchFamily="34" charset="0"/>
              </a:rPr>
              <a:t> </a:t>
            </a:r>
            <a:endParaRPr lang="fa-IR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 bwMode="auto">
          <a:xfrm>
            <a:off x="1357313" y="642938"/>
            <a:ext cx="7407275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>
            <a:normAutofit/>
          </a:bodyPr>
          <a:lstStyle/>
          <a:p>
            <a:pPr marL="27432" algn="ctr" rtl="1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  <a:defRPr/>
            </a:pPr>
            <a:r>
              <a:rPr lang="fa-IR" sz="4400" dirty="0">
                <a:latin typeface="+mn-lt"/>
                <a:cs typeface="2  Shadi" pitchFamily="2" charset="-78"/>
              </a:rPr>
              <a:t>فصل </a:t>
            </a:r>
            <a:r>
              <a:rPr lang="fa-IR" sz="4400" dirty="0" smtClean="0">
                <a:latin typeface="+mn-lt"/>
                <a:cs typeface="2  Shadi" pitchFamily="2" charset="-78"/>
              </a:rPr>
              <a:t>چهارم</a:t>
            </a:r>
            <a:endParaRPr lang="fa-IR" sz="4400" dirty="0">
              <a:latin typeface="+mn-lt"/>
              <a:cs typeface="2  Shadi" pitchFamily="2" charset="-78"/>
            </a:endParaRPr>
          </a:p>
        </p:txBody>
      </p:sp>
    </p:spTree>
  </p:cSld>
  <p:clrMapOvr>
    <a:masterClrMapping/>
  </p:clrMapOvr>
  <p:transition spd="slow">
    <p:wipe dir="d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600" b="1" dirty="0" smtClean="0">
                <a:effectLst/>
                <a:latin typeface="Arial" pitchFamily="34" charset="0"/>
                <a:cs typeface="Arial" pitchFamily="34" charset="0"/>
              </a:rPr>
              <a:t>ویژگی های اقلام مربوط بهای تمام شده : </a:t>
            </a:r>
            <a:endParaRPr lang="fa-IR" sz="36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buFont typeface="Wingdings" pitchFamily="2" charset="2"/>
              <a:buChar char="Ø"/>
            </a:pPr>
            <a:r>
              <a:rPr lang="fa-IR" sz="3600" dirty="0" smtClean="0">
                <a:latin typeface="Arial" pitchFamily="34" charset="0"/>
                <a:cs typeface="Arial" pitchFamily="34" charset="0"/>
              </a:rPr>
              <a:t>1)انتظار وقوع این اقلام در دوره های مالی آتی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sz="3600" dirty="0" smtClean="0">
                <a:latin typeface="Arial" pitchFamily="34" charset="0"/>
                <a:cs typeface="Arial" pitchFamily="34" charset="0"/>
              </a:rPr>
              <a:t>2)مقدار این اقلام برای هر یک از راه حلهای گوناگون متفاوت می باشد</a:t>
            </a:r>
          </a:p>
          <a:p>
            <a:pPr algn="r" rtl="1">
              <a:buFont typeface="Wingdings" pitchFamily="2" charset="2"/>
              <a:buChar char="Ø"/>
            </a:pPr>
            <a:endParaRPr lang="fa-IR" sz="3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42918"/>
            <a:ext cx="8329642" cy="5811890"/>
          </a:xfrm>
        </p:spPr>
        <p:txBody>
          <a:bodyPr>
            <a:noAutofit/>
          </a:bodyPr>
          <a:lstStyle/>
          <a:p>
            <a:pPr algn="r" rtl="1">
              <a:buFont typeface="Wingdings" pitchFamily="2" charset="2"/>
              <a:buChar char="Ø"/>
            </a:pPr>
            <a:r>
              <a:rPr lang="fa-IR" sz="3600" dirty="0" smtClean="0">
                <a:latin typeface="Arial" pitchFamily="34" charset="0"/>
                <a:cs typeface="Arial" pitchFamily="34" charset="0"/>
              </a:rPr>
              <a:t>نکته :اقلام تاریخی تنها زمانی مربوط محسوب میشوند که ادامه بدون تغییر آن در اینده نیز پیش بینی شود</a:t>
            </a:r>
          </a:p>
          <a:p>
            <a:pPr algn="r" rtl="1">
              <a:buFont typeface="Wingdings" pitchFamily="2" charset="2"/>
              <a:buChar char="Ø"/>
            </a:pPr>
            <a:endParaRPr lang="fa-IR" sz="3600" dirty="0" smtClean="0">
              <a:latin typeface="Arial" pitchFamily="34" charset="0"/>
              <a:cs typeface="Arial" pitchFamily="34" charset="0"/>
            </a:endParaRPr>
          </a:p>
          <a:p>
            <a:pPr algn="r" rtl="1">
              <a:buFont typeface="Wingdings" pitchFamily="2" charset="2"/>
              <a:buChar char="Ø"/>
            </a:pPr>
            <a:r>
              <a:rPr lang="fa-IR" sz="3600" dirty="0" smtClean="0">
                <a:latin typeface="Arial" pitchFamily="34" charset="0"/>
                <a:cs typeface="Arial" pitchFamily="34" charset="0"/>
              </a:rPr>
              <a:t>اقلام تفاضلی بهای تمام شده: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sz="3600" dirty="0" smtClean="0">
                <a:latin typeface="Arial" pitchFamily="34" charset="0"/>
                <a:cs typeface="Arial" pitchFamily="34" charset="0"/>
              </a:rPr>
              <a:t>اقلام بهای تمام شده ای که برای راه حلهای گوناگون متفاوت می باشد 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sz="3600" dirty="0" smtClean="0">
                <a:latin typeface="Arial" pitchFamily="34" charset="0"/>
                <a:cs typeface="Arial" pitchFamily="34" charset="0"/>
              </a:rPr>
              <a:t>اقلام بهای تمام شده راه حل دوم _اقلام بهای تمام شده راه حل اول</a:t>
            </a:r>
          </a:p>
          <a:p>
            <a:pPr algn="r" rtl="1">
              <a:buFont typeface="Wingdings" pitchFamily="2" charset="2"/>
              <a:buChar char="Ø"/>
            </a:pPr>
            <a:endParaRPr lang="fa-IR" sz="3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 rtl="1"/>
            <a:r>
              <a:rPr lang="fa-IR" sz="3600" b="1" dirty="0" smtClean="0"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fa-IR" sz="3600" b="1" dirty="0" smtClean="0">
                <a:effectLst/>
                <a:latin typeface="Arial" pitchFamily="34" charset="0"/>
                <a:cs typeface="Arial" pitchFamily="34" charset="0"/>
              </a:rPr>
            </a:br>
            <a:r>
              <a:rPr lang="fa-IR" sz="3600" b="1" dirty="0" smtClean="0"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fa-IR" sz="3600" b="1" dirty="0" smtClean="0">
                <a:effectLst/>
                <a:latin typeface="Arial" pitchFamily="34" charset="0"/>
                <a:cs typeface="Arial" pitchFamily="34" charset="0"/>
              </a:rPr>
            </a:br>
            <a:r>
              <a:rPr lang="fa-IR" sz="3600" b="1" dirty="0" smtClean="0">
                <a:effectLst/>
                <a:latin typeface="Arial" pitchFamily="34" charset="0"/>
                <a:cs typeface="Arial" pitchFamily="34" charset="0"/>
              </a:rPr>
              <a:t>تصمیم گیری برای انتخاب یک راه حل : </a:t>
            </a:r>
            <a:r>
              <a:rPr lang="fa-IR" sz="3600" b="1" dirty="0"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fa-IR" sz="3600" b="1" dirty="0">
                <a:effectLst/>
                <a:latin typeface="Arial" pitchFamily="34" charset="0"/>
                <a:cs typeface="Arial" pitchFamily="34" charset="0"/>
              </a:rPr>
            </a:br>
            <a:r>
              <a:rPr lang="fa-IR" sz="3600" b="1" dirty="0" smtClean="0"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fa-IR" sz="3600" b="1" dirty="0" smtClean="0">
                <a:effectLst/>
                <a:latin typeface="Arial" pitchFamily="34" charset="0"/>
                <a:cs typeface="Arial" pitchFamily="34" charset="0"/>
              </a:rPr>
            </a:br>
            <a:endParaRPr lang="fa-IR" sz="36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buFont typeface="Wingdings" pitchFamily="2" charset="2"/>
              <a:buChar char="Ø"/>
            </a:pPr>
            <a:r>
              <a:rPr lang="fa-IR" sz="3600" dirty="0" smtClean="0">
                <a:latin typeface="Arial" pitchFamily="34" charset="0"/>
                <a:cs typeface="Arial" pitchFamily="34" charset="0"/>
              </a:rPr>
              <a:t>تعریف تصمیم گیری:انتخاب بهترین راه حل از بین راه حل های ممکن</a:t>
            </a:r>
          </a:p>
          <a:p>
            <a:pPr algn="r" rtl="1">
              <a:buFont typeface="Wingdings" pitchFamily="2" charset="2"/>
              <a:buChar char="Ø"/>
            </a:pPr>
            <a:endParaRPr lang="fa-IR" sz="3600" dirty="0" smtClean="0">
              <a:latin typeface="Arial" pitchFamily="34" charset="0"/>
              <a:cs typeface="Arial" pitchFamily="34" charset="0"/>
            </a:endParaRPr>
          </a:p>
          <a:p>
            <a:pPr algn="r" rtl="1">
              <a:buFont typeface="Wingdings" pitchFamily="2" charset="2"/>
              <a:buChar char="Ø"/>
            </a:pPr>
            <a:r>
              <a:rPr lang="fa-IR" sz="3600" dirty="0" smtClean="0">
                <a:latin typeface="Arial" pitchFamily="34" charset="0"/>
                <a:cs typeface="Arial" pitchFamily="34" charset="0"/>
              </a:rPr>
              <a:t>انواع تصمیم گیری :  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sz="3600" dirty="0" smtClean="0">
                <a:latin typeface="Arial" pitchFamily="34" charset="0"/>
                <a:cs typeface="Arial" pitchFamily="34" charset="0"/>
              </a:rPr>
              <a:t>1)تصمیم گیری با دو راه حل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sz="3600" dirty="0" smtClean="0">
                <a:latin typeface="Arial" pitchFamily="34" charset="0"/>
                <a:cs typeface="Arial" pitchFamily="34" charset="0"/>
              </a:rPr>
              <a:t>2)تصمیم گیری مرکب </a:t>
            </a:r>
          </a:p>
          <a:p>
            <a:pPr algn="r" rtl="1">
              <a:buFont typeface="Wingdings" pitchFamily="2" charset="2"/>
              <a:buChar char="Ø"/>
            </a:pPr>
            <a:endParaRPr lang="fa-IR" sz="3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357322"/>
          </a:xfrm>
        </p:spPr>
        <p:txBody>
          <a:bodyPr>
            <a:normAutofit/>
          </a:bodyPr>
          <a:lstStyle/>
          <a:p>
            <a:pPr algn="r" rtl="1"/>
            <a:r>
              <a:rPr lang="fa-IR" sz="4000" b="1" dirty="0" smtClean="0">
                <a:effectLst/>
                <a:latin typeface="Arial" pitchFamily="34" charset="0"/>
                <a:cs typeface="Arial" pitchFamily="34" charset="0"/>
              </a:rPr>
              <a:t>شرکت آفتاب </a:t>
            </a:r>
            <a:r>
              <a:rPr lang="fa-IR" b="1" dirty="0" smtClean="0"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fa-IR" b="1" dirty="0" smtClean="0">
                <a:effectLst/>
                <a:latin typeface="Arial" pitchFamily="34" charset="0"/>
                <a:cs typeface="Arial" pitchFamily="34" charset="0"/>
              </a:rPr>
            </a:br>
            <a:r>
              <a:rPr lang="fa-IR" sz="4000" b="1" dirty="0" smtClean="0">
                <a:effectLst/>
                <a:latin typeface="Arial" pitchFamily="34" charset="0"/>
                <a:cs typeface="Arial" pitchFamily="34" charset="0"/>
              </a:rPr>
              <a:t>مخارج مورد انتظار دو روش تولید (به ریال </a:t>
            </a:r>
            <a:r>
              <a:rPr lang="fa-IR" dirty="0" smtClean="0">
                <a:latin typeface="Arial" pitchFamily="34" charset="0"/>
                <a:cs typeface="Arial" pitchFamily="34" charset="0"/>
              </a:rPr>
              <a:t>)</a:t>
            </a:r>
            <a:endParaRPr lang="fa-I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28736"/>
            <a:ext cx="8858280" cy="5429264"/>
          </a:xfrm>
        </p:spPr>
        <p:txBody>
          <a:bodyPr vert="horz" numCol="1">
            <a:normAutofit/>
          </a:bodyPr>
          <a:lstStyle/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شرح اقلام      روش(الف)        روش(ب)   اقلام تفاضلی بهای تمام شده 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اقلام ثابت کلی :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تاسیساتی        400000        400000             -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نگهداری        200000        300000        100000 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اجاره ماشین    600000        2900000     2300000  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جمع            1200000        3600000      2400000 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اقلام متغییر یک واحد محصول :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مواد اولیه     100                100                  -      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دستمزد        250                100               150  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جمع           350                 200               150</a:t>
            </a:r>
            <a:endParaRPr lang="fa-IR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Minus 3"/>
          <p:cNvSpPr/>
          <p:nvPr/>
        </p:nvSpPr>
        <p:spPr>
          <a:xfrm>
            <a:off x="5786446" y="3929066"/>
            <a:ext cx="1285884" cy="7143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Minus 4"/>
          <p:cNvSpPr/>
          <p:nvPr/>
        </p:nvSpPr>
        <p:spPr>
          <a:xfrm>
            <a:off x="3714744" y="4000504"/>
            <a:ext cx="1500198" cy="45719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Minus 5"/>
          <p:cNvSpPr/>
          <p:nvPr/>
        </p:nvSpPr>
        <p:spPr>
          <a:xfrm>
            <a:off x="1785918" y="4000504"/>
            <a:ext cx="1500198" cy="7143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Minus 7"/>
          <p:cNvSpPr/>
          <p:nvPr/>
        </p:nvSpPr>
        <p:spPr>
          <a:xfrm>
            <a:off x="6215074" y="6000768"/>
            <a:ext cx="1000132" cy="45719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0" name="Minus 9"/>
          <p:cNvSpPr/>
          <p:nvPr/>
        </p:nvSpPr>
        <p:spPr>
          <a:xfrm>
            <a:off x="4000496" y="6000768"/>
            <a:ext cx="1071570" cy="7143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" name="Minus 10"/>
          <p:cNvSpPr/>
          <p:nvPr/>
        </p:nvSpPr>
        <p:spPr>
          <a:xfrm>
            <a:off x="2071670" y="6000768"/>
            <a:ext cx="1071570" cy="45719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2" name="Minus 11"/>
          <p:cNvSpPr/>
          <p:nvPr/>
        </p:nvSpPr>
        <p:spPr>
          <a:xfrm>
            <a:off x="7286644" y="1857364"/>
            <a:ext cx="1571604" cy="142876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3" name="Minus 12"/>
          <p:cNvSpPr/>
          <p:nvPr/>
        </p:nvSpPr>
        <p:spPr>
          <a:xfrm>
            <a:off x="5500694" y="2000240"/>
            <a:ext cx="1571636" cy="7143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4" name="Minus 13"/>
          <p:cNvSpPr/>
          <p:nvPr/>
        </p:nvSpPr>
        <p:spPr>
          <a:xfrm>
            <a:off x="3714744" y="2000240"/>
            <a:ext cx="1214446" cy="7143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5" name="Minus 14"/>
          <p:cNvSpPr/>
          <p:nvPr/>
        </p:nvSpPr>
        <p:spPr>
          <a:xfrm>
            <a:off x="428596" y="1928802"/>
            <a:ext cx="3429024" cy="214314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42918"/>
            <a:ext cx="8929718" cy="5500726"/>
          </a:xfrm>
        </p:spPr>
        <p:txBody>
          <a:bodyPr>
            <a:noAutofit/>
          </a:bodyPr>
          <a:lstStyle/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 شرح                     روش تولید (الف)          روش تولید (ب)</a:t>
            </a:r>
          </a:p>
          <a:p>
            <a:pPr algn="r" rtl="1">
              <a:buNone/>
            </a:pPr>
            <a:endParaRPr lang="fa-IR" sz="2800" dirty="0" smtClean="0">
              <a:latin typeface="Arial" pitchFamily="34" charset="0"/>
              <a:cs typeface="Arial" pitchFamily="34" charset="0"/>
            </a:endParaRP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فروش        (500 *13000 )6500000          6500000 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کسر می شود بهای تمام شده :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اقلام متغیر   (350 * 13000 )4550000  (200 *13000 )2600000 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اقلام ثابت                1200000                 3600000 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جمع بهای تمام شده      5750000                 6200000 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سود خالص               750000                   300000</a:t>
            </a:r>
          </a:p>
          <a:p>
            <a:pPr algn="r" rtl="1">
              <a:buNone/>
            </a:pPr>
            <a:endParaRPr lang="fa-IR" sz="2800" dirty="0" smtClean="0">
              <a:latin typeface="Arial" pitchFamily="34" charset="0"/>
              <a:cs typeface="Arial" pitchFamily="34" charset="0"/>
            </a:endParaRP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(پیش بینی تولید در حدود 13000 )</a:t>
            </a:r>
            <a:endParaRPr lang="fa-IR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Minus 3"/>
          <p:cNvSpPr/>
          <p:nvPr/>
        </p:nvSpPr>
        <p:spPr>
          <a:xfrm>
            <a:off x="7858148" y="1285860"/>
            <a:ext cx="928694" cy="45719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sz="3200"/>
          </a:p>
        </p:txBody>
      </p:sp>
      <p:sp>
        <p:nvSpPr>
          <p:cNvPr id="5" name="Minus 4"/>
          <p:cNvSpPr/>
          <p:nvPr/>
        </p:nvSpPr>
        <p:spPr>
          <a:xfrm>
            <a:off x="4000496" y="1214422"/>
            <a:ext cx="2214578" cy="142876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sz="3200"/>
          </a:p>
        </p:txBody>
      </p:sp>
      <p:sp>
        <p:nvSpPr>
          <p:cNvPr id="6" name="Minus 5"/>
          <p:cNvSpPr/>
          <p:nvPr/>
        </p:nvSpPr>
        <p:spPr>
          <a:xfrm>
            <a:off x="1214414" y="1214422"/>
            <a:ext cx="1928826" cy="7143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sz="3200"/>
          </a:p>
        </p:txBody>
      </p:sp>
      <p:sp>
        <p:nvSpPr>
          <p:cNvPr id="7" name="Minus 6"/>
          <p:cNvSpPr/>
          <p:nvPr/>
        </p:nvSpPr>
        <p:spPr>
          <a:xfrm>
            <a:off x="3857620" y="2214554"/>
            <a:ext cx="1357322" cy="117157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sz="3200"/>
          </a:p>
        </p:txBody>
      </p:sp>
      <p:sp>
        <p:nvSpPr>
          <p:cNvPr id="8" name="Minus 7"/>
          <p:cNvSpPr/>
          <p:nvPr/>
        </p:nvSpPr>
        <p:spPr>
          <a:xfrm>
            <a:off x="1357290" y="2143116"/>
            <a:ext cx="1571636" cy="142876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sz="3200"/>
          </a:p>
        </p:txBody>
      </p:sp>
      <p:sp>
        <p:nvSpPr>
          <p:cNvPr id="9" name="Minus 8"/>
          <p:cNvSpPr/>
          <p:nvPr/>
        </p:nvSpPr>
        <p:spPr>
          <a:xfrm>
            <a:off x="4572000" y="3714752"/>
            <a:ext cx="1643074" cy="7143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sz="3200"/>
          </a:p>
        </p:txBody>
      </p:sp>
      <p:sp>
        <p:nvSpPr>
          <p:cNvPr id="10" name="Minus 9"/>
          <p:cNvSpPr/>
          <p:nvPr/>
        </p:nvSpPr>
        <p:spPr>
          <a:xfrm>
            <a:off x="1714480" y="3714752"/>
            <a:ext cx="1500198" cy="45719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sz="3200"/>
          </a:p>
        </p:txBody>
      </p:sp>
      <p:sp>
        <p:nvSpPr>
          <p:cNvPr id="11" name="Equal 10"/>
          <p:cNvSpPr/>
          <p:nvPr/>
        </p:nvSpPr>
        <p:spPr>
          <a:xfrm>
            <a:off x="4500562" y="4071942"/>
            <a:ext cx="1785950" cy="285752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sz="3200">
              <a:solidFill>
                <a:schemeClr val="tx1"/>
              </a:solidFill>
            </a:endParaRPr>
          </a:p>
        </p:txBody>
      </p:sp>
      <p:sp>
        <p:nvSpPr>
          <p:cNvPr id="12" name="Equal 11"/>
          <p:cNvSpPr/>
          <p:nvPr/>
        </p:nvSpPr>
        <p:spPr>
          <a:xfrm>
            <a:off x="1357290" y="4071942"/>
            <a:ext cx="2071702" cy="285752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sz="320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00042"/>
            <a:ext cx="8929718" cy="5500726"/>
          </a:xfrm>
        </p:spPr>
        <p:txBody>
          <a:bodyPr>
            <a:normAutofit/>
          </a:bodyPr>
          <a:lstStyle/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شرح                روش تولید (الف )                         روش تولید (ب )</a:t>
            </a:r>
          </a:p>
          <a:p>
            <a:pPr algn="r" rtl="1">
              <a:buNone/>
            </a:pPr>
            <a:endParaRPr lang="fa-IR" sz="2800" dirty="0" smtClean="0">
              <a:latin typeface="Arial" pitchFamily="34" charset="0"/>
              <a:cs typeface="Arial" pitchFamily="34" charset="0"/>
            </a:endParaRP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فروش       (500*18000 )9000000                           9000000 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کسر می شود بهای تمام شده :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اقلام متغیر    (350 *18000 )6300000  (200 *18000 )3600000 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اقلام ثابت                          1200000                       3600000 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جمع بهای تمام شده                7500000                       7200000 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سود خالص                         1500000                       1800000 </a:t>
            </a:r>
          </a:p>
          <a:p>
            <a:pPr algn="r" rtl="1">
              <a:buNone/>
            </a:pPr>
            <a:endParaRPr lang="fa-IR" sz="2800" dirty="0" smtClean="0">
              <a:latin typeface="Arial" pitchFamily="34" charset="0"/>
              <a:cs typeface="Arial" pitchFamily="34" charset="0"/>
            </a:endParaRP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( پیش بینی تولید در حدود 18000 )</a:t>
            </a:r>
            <a:endParaRPr lang="fa-IR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Minus 3"/>
          <p:cNvSpPr/>
          <p:nvPr/>
        </p:nvSpPr>
        <p:spPr>
          <a:xfrm>
            <a:off x="7929586" y="1071546"/>
            <a:ext cx="1214414" cy="45719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Minus 4"/>
          <p:cNvSpPr/>
          <p:nvPr/>
        </p:nvSpPr>
        <p:spPr>
          <a:xfrm>
            <a:off x="4357686" y="1071546"/>
            <a:ext cx="2714644" cy="45719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Minus 5"/>
          <p:cNvSpPr/>
          <p:nvPr/>
        </p:nvSpPr>
        <p:spPr>
          <a:xfrm>
            <a:off x="0" y="1071546"/>
            <a:ext cx="2500298" cy="7143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" name="Minus 6"/>
          <p:cNvSpPr/>
          <p:nvPr/>
        </p:nvSpPr>
        <p:spPr>
          <a:xfrm>
            <a:off x="3428992" y="3571876"/>
            <a:ext cx="1857388" cy="45719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Minus 7"/>
          <p:cNvSpPr/>
          <p:nvPr/>
        </p:nvSpPr>
        <p:spPr>
          <a:xfrm>
            <a:off x="0" y="3500438"/>
            <a:ext cx="1714480" cy="142876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" name="Equal 8"/>
          <p:cNvSpPr/>
          <p:nvPr/>
        </p:nvSpPr>
        <p:spPr>
          <a:xfrm>
            <a:off x="3357554" y="4000504"/>
            <a:ext cx="1928826" cy="188595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solidFill>
                <a:schemeClr val="tx1"/>
              </a:solidFill>
            </a:endParaRPr>
          </a:p>
        </p:txBody>
      </p:sp>
      <p:sp>
        <p:nvSpPr>
          <p:cNvPr id="10" name="Equal 9"/>
          <p:cNvSpPr/>
          <p:nvPr/>
        </p:nvSpPr>
        <p:spPr>
          <a:xfrm>
            <a:off x="0" y="4000504"/>
            <a:ext cx="1857356" cy="214314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282" y="357166"/>
            <a:ext cx="8786874" cy="6500834"/>
          </a:xfrm>
        </p:spPr>
        <p:txBody>
          <a:bodyPr>
            <a:noAutofit/>
          </a:bodyPr>
          <a:lstStyle/>
          <a:p>
            <a:pPr algn="r" rtl="1">
              <a:buFont typeface="Wingdings" pitchFamily="2" charset="2"/>
              <a:buChar char="Ø"/>
            </a:pPr>
            <a:r>
              <a:rPr lang="fa-IR" sz="3600" dirty="0" smtClean="0">
                <a:latin typeface="Arial" pitchFamily="34" charset="0"/>
                <a:cs typeface="Arial" pitchFamily="34" charset="0"/>
              </a:rPr>
              <a:t>نقطه بی تفاوتی بهای تمام شده : سطحی از فعالیت که در ان مجموع بهای تمام شده دو راه حل با یکدیگر مساوی باشد  </a:t>
            </a:r>
            <a:endParaRPr lang="fa-IR" sz="3600" dirty="0">
              <a:latin typeface="Arial" pitchFamily="34" charset="0"/>
              <a:cs typeface="Arial" pitchFamily="34" charset="0"/>
            </a:endParaRPr>
          </a:p>
          <a:p>
            <a:pPr algn="r" rtl="1">
              <a:buNone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fa-IR" sz="3200" dirty="0" smtClean="0">
                <a:latin typeface="Arial" pitchFamily="34" charset="0"/>
                <a:cs typeface="Arial" pitchFamily="34" charset="0"/>
              </a:rPr>
              <a:t> ) جمع بهای تمام شده روش تولید (1) =جمع بهای تمام شده روش تولید (2)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اقلام متغیر روش (ب)+اقلام ثابت روش (ب) =اقلام متغیر روش (الف)+اقلام ثابت روش (الف)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x</a:t>
            </a:r>
            <a:r>
              <a:rPr lang="fa-IR" sz="3200" dirty="0" smtClean="0">
                <a:latin typeface="Arial" pitchFamily="34" charset="0"/>
                <a:cs typeface="Arial" pitchFamily="34" charset="0"/>
              </a:rPr>
              <a:t> 200 +3600000 =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x</a:t>
            </a:r>
            <a:r>
              <a:rPr lang="fa-IR" sz="3200" dirty="0" smtClean="0">
                <a:latin typeface="Arial" pitchFamily="34" charset="0"/>
                <a:cs typeface="Arial" pitchFamily="34" charset="0"/>
              </a:rPr>
              <a:t> 350 +1200000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    2400000 =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x</a:t>
            </a:r>
            <a:r>
              <a:rPr lang="fa-IR" sz="3200" dirty="0" smtClean="0">
                <a:latin typeface="Arial" pitchFamily="34" charset="0"/>
                <a:cs typeface="Arial" pitchFamily="34" charset="0"/>
              </a:rPr>
              <a:t> 150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   واحد 16000 =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x </a:t>
            </a:r>
            <a:r>
              <a:rPr lang="fa-IR" sz="32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r" rtl="1">
              <a:buFont typeface="Wingdings" pitchFamily="2" charset="2"/>
              <a:buChar char="Ø"/>
            </a:pPr>
            <a:endParaRPr lang="fa-IR" sz="3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185710" cy="5804712"/>
          </a:xfrm>
        </p:spPr>
        <p:txBody>
          <a:bodyPr vert="vert">
            <a:normAutofit fontScale="90000"/>
          </a:bodyPr>
          <a:lstStyle/>
          <a:p>
            <a:r>
              <a:rPr lang="fa-IR" sz="28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جمع بهای تمام شده بر حسب میلیون ریال </a:t>
            </a:r>
            <a:endParaRPr lang="fa-IR" sz="2800" dirty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2910" y="285728"/>
            <a:ext cx="8143932" cy="6572272"/>
          </a:xfrm>
        </p:spPr>
        <p:txBody>
          <a:bodyPr>
            <a:normAutofit fontScale="85000" lnSpcReduction="20000"/>
          </a:bodyPr>
          <a:lstStyle/>
          <a:p>
            <a:pPr algn="r" rtl="1">
              <a:buNone/>
            </a:pPr>
            <a:endParaRPr lang="fa-IR" sz="2400" dirty="0" smtClean="0">
              <a:latin typeface="Arial" pitchFamily="34" charset="0"/>
              <a:cs typeface="Arial" pitchFamily="34" charset="0"/>
            </a:endParaRPr>
          </a:p>
          <a:p>
            <a:pPr algn="r" rtl="1"/>
            <a:endParaRPr lang="fa-IR" sz="2400" dirty="0" smtClean="0">
              <a:latin typeface="Arial" pitchFamily="34" charset="0"/>
              <a:cs typeface="Arial" pitchFamily="34" charset="0"/>
            </a:endParaRPr>
          </a:p>
          <a:p>
            <a:pPr algn="r" rtl="1"/>
            <a:endParaRPr lang="fa-IR" sz="2400" dirty="0" smtClean="0">
              <a:latin typeface="Arial" pitchFamily="34" charset="0"/>
              <a:cs typeface="Arial" pitchFamily="34" charset="0"/>
            </a:endParaRPr>
          </a:p>
          <a:p>
            <a:pPr algn="r" rtl="1"/>
            <a:endParaRPr lang="fa-IR" sz="2400" dirty="0" smtClean="0">
              <a:latin typeface="Arial" pitchFamily="34" charset="0"/>
              <a:cs typeface="Arial" pitchFamily="34" charset="0"/>
            </a:endParaRPr>
          </a:p>
          <a:p>
            <a:pPr algn="r" rtl="1">
              <a:buNone/>
            </a:pPr>
            <a:r>
              <a:rPr lang="fa-IR" sz="2400" dirty="0" smtClean="0">
                <a:latin typeface="Arial" pitchFamily="34" charset="0"/>
                <a:cs typeface="Arial" pitchFamily="34" charset="0"/>
              </a:rPr>
              <a:t>نقطه بی تفاوتی بهای تمام شده                                                                         6/8</a:t>
            </a:r>
          </a:p>
          <a:p>
            <a:pPr algn="r" rtl="1">
              <a:buNone/>
            </a:pPr>
            <a:r>
              <a:rPr lang="fa-IR" sz="2400" dirty="0" smtClean="0">
                <a:latin typeface="Arial" pitchFamily="34" charset="0"/>
                <a:cs typeface="Arial" pitchFamily="34" charset="0"/>
              </a:rPr>
              <a:t>                                           جمع بهای تمام شده روش ب </a:t>
            </a:r>
          </a:p>
          <a:p>
            <a:pPr algn="r" rtl="1">
              <a:buNone/>
            </a:pPr>
            <a:r>
              <a:rPr lang="fa-IR" sz="2400" dirty="0" smtClean="0">
                <a:latin typeface="Arial" pitchFamily="34" charset="0"/>
                <a:cs typeface="Arial" pitchFamily="34" charset="0"/>
              </a:rPr>
              <a:t>جمع بهای تمام شده روش الف                       </a:t>
            </a:r>
          </a:p>
          <a:p>
            <a:pPr algn="r" rtl="1">
              <a:buNone/>
            </a:pPr>
            <a:endParaRPr lang="fa-IR" sz="2400" dirty="0" smtClean="0">
              <a:latin typeface="Arial" pitchFamily="34" charset="0"/>
              <a:cs typeface="Arial" pitchFamily="34" charset="0"/>
            </a:endParaRPr>
          </a:p>
          <a:p>
            <a:pPr algn="r" rtl="1">
              <a:buNone/>
            </a:pPr>
            <a:endParaRPr lang="fa-IR" sz="2400" dirty="0" smtClean="0">
              <a:latin typeface="Arial" pitchFamily="34" charset="0"/>
              <a:cs typeface="Arial" pitchFamily="34" charset="0"/>
            </a:endParaRPr>
          </a:p>
          <a:p>
            <a:pPr algn="r" rtl="1"/>
            <a:endParaRPr lang="fa-IR" sz="2400" dirty="0" smtClean="0">
              <a:latin typeface="Arial" pitchFamily="34" charset="0"/>
              <a:cs typeface="Arial" pitchFamily="34" charset="0"/>
            </a:endParaRPr>
          </a:p>
          <a:p>
            <a:pPr algn="r" rtl="1">
              <a:buNone/>
            </a:pPr>
            <a:r>
              <a:rPr lang="fa-IR" sz="2400" dirty="0" smtClean="0">
                <a:latin typeface="Arial" pitchFamily="34" charset="0"/>
                <a:cs typeface="Arial" pitchFamily="34" charset="0"/>
              </a:rPr>
              <a:t> اقلام ثابت بهای تمام شده (ب)                                                                        3/6                                                                                         </a:t>
            </a:r>
          </a:p>
          <a:p>
            <a:pPr algn="r" rtl="1"/>
            <a:endParaRPr lang="fa-IR" sz="2400" dirty="0" smtClean="0">
              <a:latin typeface="Arial" pitchFamily="34" charset="0"/>
              <a:cs typeface="Arial" pitchFamily="34" charset="0"/>
            </a:endParaRPr>
          </a:p>
          <a:p>
            <a:pPr algn="r" rtl="1"/>
            <a:endParaRPr lang="fa-IR" sz="2400" dirty="0" smtClean="0">
              <a:latin typeface="Arial" pitchFamily="34" charset="0"/>
              <a:cs typeface="Arial" pitchFamily="34" charset="0"/>
            </a:endParaRPr>
          </a:p>
          <a:p>
            <a:pPr algn="r" rtl="1"/>
            <a:endParaRPr lang="fa-IR" sz="2400" dirty="0" smtClean="0">
              <a:latin typeface="Arial" pitchFamily="34" charset="0"/>
              <a:cs typeface="Arial" pitchFamily="34" charset="0"/>
            </a:endParaRPr>
          </a:p>
          <a:p>
            <a:pPr algn="r" rtl="1">
              <a:buNone/>
            </a:pPr>
            <a:r>
              <a:rPr lang="fa-IR" sz="24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</a:t>
            </a:r>
          </a:p>
          <a:p>
            <a:pPr algn="r" rtl="1">
              <a:buNone/>
            </a:pPr>
            <a:r>
              <a:rPr lang="fa-IR" sz="2400" dirty="0" smtClean="0">
                <a:latin typeface="Arial" pitchFamily="34" charset="0"/>
                <a:cs typeface="Arial" pitchFamily="34" charset="0"/>
              </a:rPr>
              <a:t> اقلام ثابت بهای تمام شده روش الف                                                                1/2                                                                                       </a:t>
            </a:r>
          </a:p>
          <a:p>
            <a:pPr algn="r" rtl="1"/>
            <a:endParaRPr lang="fa-IR" sz="2400" dirty="0" smtClean="0">
              <a:latin typeface="Arial" pitchFamily="34" charset="0"/>
              <a:cs typeface="Arial" pitchFamily="34" charset="0"/>
            </a:endParaRPr>
          </a:p>
          <a:p>
            <a:pPr algn="r" rtl="1"/>
            <a:endParaRPr lang="fa-IR" sz="2400" dirty="0" smtClean="0">
              <a:latin typeface="Arial" pitchFamily="34" charset="0"/>
              <a:cs typeface="Arial" pitchFamily="34" charset="0"/>
            </a:endParaRPr>
          </a:p>
          <a:p>
            <a:pPr algn="r" rtl="1">
              <a:buNone/>
            </a:pPr>
            <a:endParaRPr lang="fa-IR" sz="2400" dirty="0" smtClean="0">
              <a:latin typeface="Arial" pitchFamily="34" charset="0"/>
              <a:cs typeface="Arial" pitchFamily="34" charset="0"/>
            </a:endParaRPr>
          </a:p>
          <a:p>
            <a:pPr algn="r" rtl="1">
              <a:buNone/>
            </a:pPr>
            <a:r>
              <a:rPr lang="fa-IR" sz="2400" dirty="0" smtClean="0">
                <a:latin typeface="Arial" pitchFamily="34" charset="0"/>
                <a:cs typeface="Arial" pitchFamily="34" charset="0"/>
              </a:rPr>
              <a:t>                 16000              </a:t>
            </a:r>
          </a:p>
          <a:p>
            <a:pPr algn="r" rtl="1">
              <a:buNone/>
            </a:pPr>
            <a:r>
              <a:rPr lang="fa-IR" sz="2400" dirty="0" smtClean="0">
                <a:latin typeface="Arial" pitchFamily="34" charset="0"/>
                <a:cs typeface="Arial" pitchFamily="34" charset="0"/>
              </a:rPr>
              <a:t> سطح تولید بر حسب تعداد</a:t>
            </a:r>
          </a:p>
        </p:txBody>
      </p:sp>
      <p:sp>
        <p:nvSpPr>
          <p:cNvPr id="4" name="Up Arrow 3"/>
          <p:cNvSpPr/>
          <p:nvPr/>
        </p:nvSpPr>
        <p:spPr>
          <a:xfrm>
            <a:off x="1214414" y="642918"/>
            <a:ext cx="214314" cy="535785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Right Arrow 4"/>
          <p:cNvSpPr/>
          <p:nvPr/>
        </p:nvSpPr>
        <p:spPr>
          <a:xfrm>
            <a:off x="1357290" y="5857892"/>
            <a:ext cx="6572296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" name="Minus 6"/>
          <p:cNvSpPr/>
          <p:nvPr/>
        </p:nvSpPr>
        <p:spPr>
          <a:xfrm>
            <a:off x="1285852" y="5072074"/>
            <a:ext cx="428628" cy="188595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Minus 7"/>
          <p:cNvSpPr/>
          <p:nvPr/>
        </p:nvSpPr>
        <p:spPr>
          <a:xfrm flipV="1">
            <a:off x="1357290" y="3714753"/>
            <a:ext cx="357190" cy="7143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" name="Minus 8"/>
          <p:cNvSpPr/>
          <p:nvPr/>
        </p:nvSpPr>
        <p:spPr>
          <a:xfrm>
            <a:off x="1357290" y="1357299"/>
            <a:ext cx="500066" cy="142875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0" name="Minus 9"/>
          <p:cNvSpPr/>
          <p:nvPr/>
        </p:nvSpPr>
        <p:spPr>
          <a:xfrm flipH="1">
            <a:off x="6500826" y="5357826"/>
            <a:ext cx="142876" cy="114300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cxnSp>
        <p:nvCxnSpPr>
          <p:cNvPr id="12" name="Straight Connector 11"/>
          <p:cNvCxnSpPr>
            <a:stCxn id="7" idx="2"/>
          </p:cNvCxnSpPr>
          <p:nvPr/>
        </p:nvCxnSpPr>
        <p:spPr>
          <a:xfrm rot="10800000" flipH="1">
            <a:off x="1342666" y="857232"/>
            <a:ext cx="6086853" cy="43091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>
            <a:stCxn id="8" idx="2"/>
          </p:cNvCxnSpPr>
          <p:nvPr/>
        </p:nvCxnSpPr>
        <p:spPr>
          <a:xfrm rot="10800000" flipH="1">
            <a:off x="1404636" y="928670"/>
            <a:ext cx="6382074" cy="282180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rot="10800000">
            <a:off x="5929322" y="1428736"/>
            <a:ext cx="57150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rot="10800000">
            <a:off x="4929190" y="1428736"/>
            <a:ext cx="78581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rot="10800000">
            <a:off x="3857620" y="1428736"/>
            <a:ext cx="85725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rot="10800000">
            <a:off x="2786050" y="1428736"/>
            <a:ext cx="85725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rot="10800000">
            <a:off x="1714480" y="1428736"/>
            <a:ext cx="71438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rot="5400000" flipH="1" flipV="1">
            <a:off x="6143636" y="5143512"/>
            <a:ext cx="85725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rot="5400000" flipH="1" flipV="1">
            <a:off x="6107917" y="3893347"/>
            <a:ext cx="92869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rot="5400000" flipH="1" flipV="1">
            <a:off x="6107917" y="2607463"/>
            <a:ext cx="92869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rot="5400000" flipH="1" flipV="1">
            <a:off x="6392875" y="1678769"/>
            <a:ext cx="357984" cy="7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2000232" y="3786190"/>
            <a:ext cx="92869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3357554" y="3786190"/>
            <a:ext cx="100013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4786314" y="3786190"/>
            <a:ext cx="114300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6215074" y="3786190"/>
            <a:ext cx="35719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>
            <a:off x="1714480" y="5143512"/>
            <a:ext cx="85725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2857488" y="5143512"/>
            <a:ext cx="100013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4357686" y="5143512"/>
            <a:ext cx="100013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5857884" y="5143512"/>
            <a:ext cx="71438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/>
          <p:nvPr/>
        </p:nvCxnSpPr>
        <p:spPr>
          <a:xfrm>
            <a:off x="6643702" y="1428736"/>
            <a:ext cx="714380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785794"/>
            <a:ext cx="8215370" cy="5572164"/>
          </a:xfrm>
        </p:spPr>
        <p:txBody>
          <a:bodyPr>
            <a:normAutofit/>
          </a:bodyPr>
          <a:lstStyle/>
          <a:p>
            <a:pPr algn="r" rtl="1">
              <a:buNone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B</a:t>
            </a:r>
            <a:r>
              <a:rPr lang="fa-IR" sz="3200" dirty="0" smtClean="0">
                <a:latin typeface="Arial" pitchFamily="34" charset="0"/>
                <a:cs typeface="Arial" pitchFamily="34" charset="0"/>
              </a:rPr>
              <a:t> ) نقطه بی تفاوتی بهای تمام شده =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                            اقلام تفاضلی ثابت بهای تمام شده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                           اقلام تفاضلی متغیر بهای تمام شده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    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                      1200000 -3600000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16000 =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 واحد                       200 -350 </a:t>
            </a:r>
            <a:endParaRPr lang="fa-IR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Minus 3"/>
          <p:cNvSpPr/>
          <p:nvPr/>
        </p:nvSpPr>
        <p:spPr>
          <a:xfrm>
            <a:off x="285720" y="1928802"/>
            <a:ext cx="6072230" cy="45719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Minus 4"/>
          <p:cNvSpPr/>
          <p:nvPr/>
        </p:nvSpPr>
        <p:spPr>
          <a:xfrm>
            <a:off x="1643042" y="4000504"/>
            <a:ext cx="5214974" cy="285752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571480"/>
            <a:ext cx="785818" cy="5857916"/>
          </a:xfrm>
        </p:spPr>
        <p:txBody>
          <a:bodyPr vert="vert">
            <a:normAutofit fontScale="90000"/>
          </a:bodyPr>
          <a:lstStyle/>
          <a:p>
            <a:pPr algn="r" rtl="1"/>
            <a:r>
              <a:rPr lang="fa-IR" sz="32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اقلام تفاضلی بهای تمام شده به میلیون ریال </a:t>
            </a:r>
            <a:endParaRPr lang="fa-IR" sz="3200" dirty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28736"/>
            <a:ext cx="8258204" cy="5286412"/>
          </a:xfrm>
        </p:spPr>
        <p:txBody>
          <a:bodyPr>
            <a:normAutofit fontScale="92500" lnSpcReduction="10000"/>
          </a:bodyPr>
          <a:lstStyle/>
          <a:p>
            <a:pPr algn="r" rtl="1">
              <a:buNone/>
            </a:pPr>
            <a:endParaRPr lang="fa-IR" sz="2800" dirty="0" smtClean="0">
              <a:latin typeface="Arial" pitchFamily="34" charset="0"/>
              <a:cs typeface="Arial" pitchFamily="34" charset="0"/>
            </a:endParaRPr>
          </a:p>
          <a:p>
            <a:pPr algn="r" rtl="1">
              <a:buNone/>
            </a:pPr>
            <a:endParaRPr lang="fa-IR" sz="2800" dirty="0" smtClean="0">
              <a:latin typeface="Arial" pitchFamily="34" charset="0"/>
              <a:cs typeface="Arial" pitchFamily="34" charset="0"/>
            </a:endParaRPr>
          </a:p>
          <a:p>
            <a:pPr algn="r" rtl="1">
              <a:buNone/>
            </a:pPr>
            <a:endParaRPr lang="fa-IR" sz="2800" dirty="0" smtClean="0">
              <a:latin typeface="Arial" pitchFamily="34" charset="0"/>
              <a:cs typeface="Arial" pitchFamily="34" charset="0"/>
            </a:endParaRPr>
          </a:p>
          <a:p>
            <a:pPr algn="r" rtl="1">
              <a:buNone/>
            </a:pPr>
            <a:endParaRPr lang="fa-IR" sz="2800" dirty="0" smtClean="0">
              <a:latin typeface="Arial" pitchFamily="34" charset="0"/>
              <a:cs typeface="Arial" pitchFamily="34" charset="0"/>
            </a:endParaRPr>
          </a:p>
          <a:p>
            <a:pPr algn="r" rtl="1">
              <a:buNone/>
            </a:pPr>
            <a:endParaRPr lang="fa-IR" sz="2800" dirty="0" smtClean="0">
              <a:latin typeface="Arial" pitchFamily="34" charset="0"/>
              <a:cs typeface="Arial" pitchFamily="34" charset="0"/>
            </a:endParaRPr>
          </a:p>
          <a:p>
            <a:pPr algn="r" rtl="1"/>
            <a:endParaRPr lang="fa-IR" sz="2800" dirty="0" smtClean="0">
              <a:latin typeface="Arial" pitchFamily="34" charset="0"/>
              <a:cs typeface="Arial" pitchFamily="34" charset="0"/>
            </a:endParaRP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اقلام تفاضلی متغیر بهای تمام شده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                           اقلام تفاضلی ثابت بهای تمام شده             2/4    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نقطه بی تفاوتی بهای تمام شده                                  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               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             16000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سطح فعالیت (تولید)بر حسب تعداد</a:t>
            </a:r>
          </a:p>
        </p:txBody>
      </p:sp>
      <p:sp>
        <p:nvSpPr>
          <p:cNvPr id="4" name="Up Arrow 3"/>
          <p:cNvSpPr/>
          <p:nvPr/>
        </p:nvSpPr>
        <p:spPr>
          <a:xfrm>
            <a:off x="1500166" y="1928802"/>
            <a:ext cx="214314" cy="3786214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Right Arrow 4"/>
          <p:cNvSpPr/>
          <p:nvPr/>
        </p:nvSpPr>
        <p:spPr>
          <a:xfrm>
            <a:off x="1571604" y="5572140"/>
            <a:ext cx="6072230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Minus 5"/>
          <p:cNvSpPr/>
          <p:nvPr/>
        </p:nvSpPr>
        <p:spPr>
          <a:xfrm>
            <a:off x="1643042" y="4572008"/>
            <a:ext cx="357190" cy="285752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Minus 7"/>
          <p:cNvSpPr/>
          <p:nvPr/>
        </p:nvSpPr>
        <p:spPr>
          <a:xfrm flipH="1">
            <a:off x="6429388" y="5000636"/>
            <a:ext cx="142876" cy="1000132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cxnSp>
        <p:nvCxnSpPr>
          <p:cNvPr id="13" name="Straight Connector 12"/>
          <p:cNvCxnSpPr/>
          <p:nvPr/>
        </p:nvCxnSpPr>
        <p:spPr>
          <a:xfrm>
            <a:off x="2214546" y="4714884"/>
            <a:ext cx="57150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3214678" y="4714884"/>
            <a:ext cx="85725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500562" y="4714884"/>
            <a:ext cx="107157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5929322" y="4714884"/>
            <a:ext cx="64294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rot="5400000" flipH="1" flipV="1">
            <a:off x="6179355" y="4822041"/>
            <a:ext cx="64294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rot="5400000">
            <a:off x="6358744" y="4928404"/>
            <a:ext cx="28575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Minus 23"/>
          <p:cNvSpPr/>
          <p:nvPr/>
        </p:nvSpPr>
        <p:spPr>
          <a:xfrm>
            <a:off x="1643042" y="5572140"/>
            <a:ext cx="142876" cy="7143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cxnSp>
        <p:nvCxnSpPr>
          <p:cNvPr id="28" name="Straight Connector 27"/>
          <p:cNvCxnSpPr>
            <a:stCxn id="24" idx="1"/>
          </p:cNvCxnSpPr>
          <p:nvPr/>
        </p:nvCxnSpPr>
        <p:spPr>
          <a:xfrm rot="5400000" flipH="1" flipV="1">
            <a:off x="4478502" y="1522234"/>
            <a:ext cx="1330004" cy="6858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>
            <a:off x="6643702" y="4714884"/>
            <a:ext cx="571504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600" b="1" dirty="0" smtClean="0">
                <a:effectLst/>
                <a:latin typeface="Arial" pitchFamily="34" charset="0"/>
                <a:cs typeface="Arial" pitchFamily="34" charset="0"/>
              </a:rPr>
              <a:t>مقایسه نقطه سر به سر و نقطه بی تفاوتی بهای تمام شده :</a:t>
            </a:r>
            <a:endParaRPr lang="fa-IR" sz="36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buFont typeface="Wingdings" pitchFamily="2" charset="2"/>
              <a:buChar char="Ø"/>
            </a:pPr>
            <a:r>
              <a:rPr lang="fa-IR" sz="3600" dirty="0" smtClean="0">
                <a:latin typeface="Arial" pitchFamily="34" charset="0"/>
                <a:cs typeface="Arial" pitchFamily="34" charset="0"/>
              </a:rPr>
              <a:t>تعریف نقطه سر به سر:بهای تمام شده کل مساوی با درآمد کل یا به عبارتی درآمد حاصل از فروش یک محصول مساوی جمع اقلام بهای تمام شده تولید فروش و توزیع می باشد 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sz="3600" dirty="0" smtClean="0">
                <a:latin typeface="Arial" pitchFamily="34" charset="0"/>
                <a:cs typeface="Arial" pitchFamily="34" charset="0"/>
              </a:rPr>
              <a:t>نقطه بی تفاوتی بهای تمام شده :مجموع بهای تمام شده راه حلها با یکدیگر مساوی باشد  </a:t>
            </a:r>
            <a:endParaRPr lang="fa-IR" sz="3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14290"/>
            <a:ext cx="9144000" cy="2928958"/>
          </a:xfrm>
        </p:spPr>
        <p:txBody>
          <a:bodyPr anchor="ctr">
            <a:normAutofit/>
          </a:bodyPr>
          <a:lstStyle/>
          <a:p>
            <a:pPr algn="r" rtl="1"/>
            <a:r>
              <a:rPr lang="fa-IR" sz="3200" b="1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تعداد تولید و فروش *اقلام متغیر یک واحد محصول +اقلام ثابت =تعداد تولید وفروش *قیمت فروش یک واحد از محصول </a:t>
            </a:r>
            <a:endParaRPr lang="fa-IR" sz="3200" b="1" dirty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2286000"/>
            <a:ext cx="8229600" cy="4572000"/>
          </a:xfrm>
        </p:spPr>
        <p:txBody>
          <a:bodyPr>
            <a:normAutofit lnSpcReduction="10000"/>
          </a:bodyPr>
          <a:lstStyle/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 روش تولید (الف):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              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x</a:t>
            </a:r>
            <a:r>
              <a:rPr lang="fa-IR" sz="3200" dirty="0" smtClean="0">
                <a:latin typeface="Arial" pitchFamily="34" charset="0"/>
                <a:cs typeface="Arial" pitchFamily="34" charset="0"/>
              </a:rPr>
              <a:t> 350 +1200000 =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x </a:t>
            </a:r>
            <a:r>
              <a:rPr lang="fa-IR" sz="3200" dirty="0" smtClean="0">
                <a:latin typeface="Arial" pitchFamily="34" charset="0"/>
                <a:cs typeface="Arial" pitchFamily="34" charset="0"/>
              </a:rPr>
              <a:t> 500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                         1200000 = 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x</a:t>
            </a:r>
            <a:r>
              <a:rPr lang="fa-IR" sz="3200" dirty="0" smtClean="0">
                <a:latin typeface="Arial" pitchFamily="34" charset="0"/>
                <a:cs typeface="Arial" pitchFamily="34" charset="0"/>
              </a:rPr>
              <a:t> 150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                  واحد        8000 =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x </a:t>
            </a:r>
            <a:r>
              <a:rPr lang="fa-IR" sz="32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روش تولید (ب) :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          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x</a:t>
            </a:r>
            <a:r>
              <a:rPr lang="fa-IR" sz="3200" dirty="0" smtClean="0">
                <a:latin typeface="Arial" pitchFamily="34" charset="0"/>
                <a:cs typeface="Arial" pitchFamily="34" charset="0"/>
              </a:rPr>
              <a:t> 200 +3600000 =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x </a:t>
            </a:r>
            <a:r>
              <a:rPr lang="fa-IR" sz="3200" dirty="0" smtClean="0">
                <a:latin typeface="Arial" pitchFamily="34" charset="0"/>
                <a:cs typeface="Arial" pitchFamily="34" charset="0"/>
              </a:rPr>
              <a:t> 500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                      3600000 =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x </a:t>
            </a:r>
            <a:r>
              <a:rPr lang="fa-IR" sz="3200" dirty="0" smtClean="0">
                <a:latin typeface="Arial" pitchFamily="34" charset="0"/>
                <a:cs typeface="Arial" pitchFamily="34" charset="0"/>
              </a:rPr>
              <a:t> 300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                 واحد    12000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x =</a:t>
            </a:r>
            <a:r>
              <a:rPr lang="fa-IR" sz="3200" dirty="0" smtClean="0">
                <a:latin typeface="Arial" pitchFamily="34" charset="0"/>
                <a:cs typeface="Arial" pitchFamily="34" charset="0"/>
              </a:rPr>
              <a:t> </a:t>
            </a:r>
            <a:endParaRPr lang="fa-IR" sz="3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428628" cy="6286544"/>
          </a:xfrm>
        </p:spPr>
        <p:txBody>
          <a:bodyPr vert="vert">
            <a:normAutofit fontScale="90000"/>
          </a:bodyPr>
          <a:lstStyle/>
          <a:p>
            <a:pPr algn="r" rtl="1"/>
            <a:r>
              <a:rPr lang="fa-IR" sz="32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جمع بهای تمام شده به میلیون ریال </a:t>
            </a:r>
            <a:endParaRPr lang="fa-IR" sz="3200" dirty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285728"/>
            <a:ext cx="8643998" cy="6572272"/>
          </a:xfrm>
        </p:spPr>
        <p:txBody>
          <a:bodyPr>
            <a:normAutofit/>
          </a:bodyPr>
          <a:lstStyle/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 درآمدکل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TR</a:t>
            </a:r>
            <a:r>
              <a:rPr lang="fa-IR" sz="28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r" rtl="1">
              <a:buNone/>
            </a:pPr>
            <a:endParaRPr lang="fa-IR" sz="2800" dirty="0" smtClean="0">
              <a:latin typeface="Arial" pitchFamily="34" charset="0"/>
              <a:cs typeface="Arial" pitchFamily="34" charset="0"/>
            </a:endParaRPr>
          </a:p>
          <a:p>
            <a:pPr algn="r" rtl="1">
              <a:buNone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TC1</a:t>
            </a:r>
            <a:r>
              <a:rPr lang="fa-IR" sz="2800" dirty="0" smtClean="0">
                <a:latin typeface="Arial" pitchFamily="34" charset="0"/>
                <a:cs typeface="Arial" pitchFamily="34" charset="0"/>
              </a:rPr>
              <a:t>            </a:t>
            </a:r>
          </a:p>
          <a:p>
            <a:pPr algn="r" rtl="1">
              <a:buNone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TC2</a:t>
            </a:r>
            <a:r>
              <a:rPr lang="fa-IR" sz="2800" dirty="0" smtClean="0">
                <a:latin typeface="Arial" pitchFamily="34" charset="0"/>
                <a:cs typeface="Arial" pitchFamily="34" charset="0"/>
              </a:rPr>
              <a:t>             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C</a:t>
            </a:r>
            <a:r>
              <a:rPr lang="fa-IR" sz="2800" dirty="0" smtClean="0">
                <a:latin typeface="Arial" pitchFamily="34" charset="0"/>
                <a:cs typeface="Arial" pitchFamily="34" charset="0"/>
              </a:rPr>
              <a:t>            بهای تمام شده کل روش(ب)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نقطه بی تفاوتی                    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B</a:t>
            </a:r>
            <a:r>
              <a:rPr lang="fa-IR" sz="2800" dirty="0" smtClean="0">
                <a:latin typeface="Arial" pitchFamily="34" charset="0"/>
                <a:cs typeface="Arial" pitchFamily="34" charset="0"/>
              </a:rPr>
              <a:t> نقطه سر به سر روش (ب)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بهای تمام شده  </a:t>
            </a:r>
          </a:p>
          <a:p>
            <a:pPr algn="r" rtl="1">
              <a:buNone/>
            </a:pPr>
            <a:endParaRPr lang="fa-IR" sz="2800" dirty="0" smtClean="0">
              <a:latin typeface="Arial" pitchFamily="34" charset="0"/>
              <a:cs typeface="Arial" pitchFamily="34" charset="0"/>
            </a:endParaRP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                                                       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fa-IR" sz="2800" dirty="0" smtClean="0">
                <a:latin typeface="Arial" pitchFamily="34" charset="0"/>
                <a:cs typeface="Arial" pitchFamily="34" charset="0"/>
              </a:rPr>
              <a:t> نقطه سربه سر 3/6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                                                            روش(الف)                             بهای تمام شده کل روش(الف)                                       1/2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                     16000       12000       8000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                      </a:t>
            </a:r>
          </a:p>
          <a:p>
            <a:pPr algn="r" rtl="1">
              <a:buNone/>
            </a:pPr>
            <a:endParaRPr lang="fa-IR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Up Arrow 3"/>
          <p:cNvSpPr/>
          <p:nvPr/>
        </p:nvSpPr>
        <p:spPr>
          <a:xfrm>
            <a:off x="1142976" y="1500174"/>
            <a:ext cx="214314" cy="464347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Right Arrow 4"/>
          <p:cNvSpPr/>
          <p:nvPr/>
        </p:nvSpPr>
        <p:spPr>
          <a:xfrm>
            <a:off x="1214414" y="6000768"/>
            <a:ext cx="6429420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Minus 5"/>
          <p:cNvSpPr/>
          <p:nvPr/>
        </p:nvSpPr>
        <p:spPr>
          <a:xfrm>
            <a:off x="1285852" y="4000504"/>
            <a:ext cx="285752" cy="142876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" name="Minus 6"/>
          <p:cNvSpPr/>
          <p:nvPr/>
        </p:nvSpPr>
        <p:spPr>
          <a:xfrm flipH="1">
            <a:off x="6643699" y="5429264"/>
            <a:ext cx="71440" cy="107157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Minus 7"/>
          <p:cNvSpPr/>
          <p:nvPr/>
        </p:nvSpPr>
        <p:spPr>
          <a:xfrm flipH="1">
            <a:off x="4929187" y="5500702"/>
            <a:ext cx="71440" cy="928694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" name="Minus 8"/>
          <p:cNvSpPr/>
          <p:nvPr/>
        </p:nvSpPr>
        <p:spPr>
          <a:xfrm>
            <a:off x="3214678" y="5500702"/>
            <a:ext cx="71438" cy="928694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cxnSp>
        <p:nvCxnSpPr>
          <p:cNvPr id="11" name="Straight Connector 10"/>
          <p:cNvCxnSpPr>
            <a:endCxn id="5" idx="1"/>
          </p:cNvCxnSpPr>
          <p:nvPr/>
        </p:nvCxnSpPr>
        <p:spPr>
          <a:xfrm rot="10800000" flipV="1">
            <a:off x="1214414" y="6072205"/>
            <a:ext cx="142876" cy="357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>
            <a:stCxn id="5" idx="1"/>
          </p:cNvCxnSpPr>
          <p:nvPr/>
        </p:nvCxnSpPr>
        <p:spPr>
          <a:xfrm rot="10800000" flipH="1">
            <a:off x="1214414" y="285729"/>
            <a:ext cx="6929486" cy="582219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Minus 14"/>
          <p:cNvSpPr/>
          <p:nvPr/>
        </p:nvSpPr>
        <p:spPr>
          <a:xfrm>
            <a:off x="1285852" y="5214950"/>
            <a:ext cx="357190" cy="7143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6" name="Minus 15"/>
          <p:cNvSpPr/>
          <p:nvPr/>
        </p:nvSpPr>
        <p:spPr>
          <a:xfrm flipV="1">
            <a:off x="1214414" y="5143512"/>
            <a:ext cx="428628" cy="214313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cxnSp>
        <p:nvCxnSpPr>
          <p:cNvPr id="18" name="Straight Connector 17"/>
          <p:cNvCxnSpPr/>
          <p:nvPr/>
        </p:nvCxnSpPr>
        <p:spPr>
          <a:xfrm flipV="1">
            <a:off x="1357290" y="2071678"/>
            <a:ext cx="6929486" cy="20002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stCxn id="16" idx="0"/>
          </p:cNvCxnSpPr>
          <p:nvPr/>
        </p:nvCxnSpPr>
        <p:spPr>
          <a:xfrm flipV="1">
            <a:off x="1586227" y="1571612"/>
            <a:ext cx="6843425" cy="3679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rot="5400000" flipH="1" flipV="1">
            <a:off x="2928926" y="5286388"/>
            <a:ext cx="57150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rot="5400000" flipH="1" flipV="1">
            <a:off x="3071008" y="4572008"/>
            <a:ext cx="286546" cy="7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rot="5400000" flipH="1" flipV="1">
            <a:off x="4643438" y="5286388"/>
            <a:ext cx="57150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rot="5400000" flipH="1" flipV="1">
            <a:off x="4536281" y="4321975"/>
            <a:ext cx="78581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rot="5400000" flipH="1" flipV="1">
            <a:off x="6429388" y="5286388"/>
            <a:ext cx="57150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rot="5400000" flipH="1" flipV="1">
            <a:off x="6322231" y="4321975"/>
            <a:ext cx="78581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rot="5400000" flipH="1" flipV="1">
            <a:off x="4572000" y="3357562"/>
            <a:ext cx="71438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rot="5400000" flipH="1" flipV="1">
            <a:off x="6179355" y="3107529"/>
            <a:ext cx="107157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/>
          <p:nvPr/>
        </p:nvCxnSpPr>
        <p:spPr>
          <a:xfrm>
            <a:off x="6715140" y="2571744"/>
            <a:ext cx="285752" cy="714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Arrow Connector 67"/>
          <p:cNvCxnSpPr/>
          <p:nvPr/>
        </p:nvCxnSpPr>
        <p:spPr>
          <a:xfrm rot="10800000">
            <a:off x="5357818" y="2214554"/>
            <a:ext cx="714380" cy="5000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Arrow Connector 69"/>
          <p:cNvCxnSpPr/>
          <p:nvPr/>
        </p:nvCxnSpPr>
        <p:spPr>
          <a:xfrm>
            <a:off x="3857620" y="3857628"/>
            <a:ext cx="1214446" cy="10001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14346" y="785794"/>
            <a:ext cx="8858312" cy="5669014"/>
          </a:xfrm>
        </p:spPr>
        <p:txBody>
          <a:bodyPr>
            <a:normAutofit/>
          </a:bodyPr>
          <a:lstStyle/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حاشیه ایمنی با فرض فروش 17000 عدد: </a:t>
            </a:r>
          </a:p>
          <a:p>
            <a:pPr algn="r" rtl="1">
              <a:buNone/>
            </a:pPr>
            <a:endParaRPr lang="fa-IR" sz="3200" dirty="0" smtClean="0">
              <a:latin typeface="Arial" pitchFamily="34" charset="0"/>
              <a:cs typeface="Arial" pitchFamily="34" charset="0"/>
            </a:endParaRP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 %53 =8000 - 17000 =     نسبت حاشیه ایمنی روش(الف) 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                 17000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29 %  =12000 – 17000 = نسبت حاشیه ایمنی روش (ب )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                    17000</a:t>
            </a:r>
          </a:p>
        </p:txBody>
      </p:sp>
      <p:sp>
        <p:nvSpPr>
          <p:cNvPr id="4" name="Minus 3"/>
          <p:cNvSpPr/>
          <p:nvPr/>
        </p:nvSpPr>
        <p:spPr>
          <a:xfrm flipV="1">
            <a:off x="4714876" y="2428868"/>
            <a:ext cx="2714644" cy="142876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Minus 4"/>
          <p:cNvSpPr/>
          <p:nvPr/>
        </p:nvSpPr>
        <p:spPr>
          <a:xfrm>
            <a:off x="4214810" y="4286256"/>
            <a:ext cx="3429024" cy="142876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600" b="1" dirty="0" smtClean="0">
                <a:effectLst/>
                <a:latin typeface="Arial" pitchFamily="34" charset="0"/>
                <a:cs typeface="Arial" pitchFamily="34" charset="0"/>
              </a:rPr>
              <a:t>موارد استفاده اقلام بهای تمام شده : </a:t>
            </a:r>
            <a:endParaRPr lang="fa-IR" sz="36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buFont typeface="Wingdings" pitchFamily="2" charset="2"/>
              <a:buChar char="Ø"/>
            </a:pPr>
            <a:r>
              <a:rPr lang="fa-IR" sz="3600" dirty="0" smtClean="0">
                <a:latin typeface="Arial" pitchFamily="34" charset="0"/>
                <a:cs typeface="Arial" pitchFamily="34" charset="0"/>
              </a:rPr>
              <a:t>1)تصمیمات ساخت یا خرید :انتخاب بین دو راه حل ساخت یا خرید یک محصول معین </a:t>
            </a:r>
          </a:p>
          <a:p>
            <a:pPr algn="r" rtl="1">
              <a:buFont typeface="Wingdings" pitchFamily="2" charset="2"/>
              <a:buChar char="Ø"/>
            </a:pPr>
            <a:endParaRPr lang="fa-IR" sz="3600" dirty="0" smtClean="0">
              <a:latin typeface="Arial" pitchFamily="34" charset="0"/>
              <a:cs typeface="Arial" pitchFamily="34" charset="0"/>
            </a:endParaRPr>
          </a:p>
          <a:p>
            <a:pPr algn="r" rtl="1">
              <a:buFont typeface="Wingdings" pitchFamily="2" charset="2"/>
              <a:buChar char="Ø"/>
            </a:pPr>
            <a:r>
              <a:rPr lang="fa-IR" sz="3600" dirty="0" smtClean="0">
                <a:latin typeface="Arial" pitchFamily="34" charset="0"/>
                <a:cs typeface="Arial" pitchFamily="34" charset="0"/>
              </a:rPr>
              <a:t>نکته :تنها اقلام تفاضلی بهای تمام شده در این تصمیمات مربوط محسوب می شوند </a:t>
            </a:r>
          </a:p>
          <a:p>
            <a:pPr algn="r" rtl="1">
              <a:buNone/>
            </a:pPr>
            <a:endParaRPr lang="fa-IR" sz="36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720" y="-214338"/>
            <a:ext cx="8858280" cy="1428760"/>
          </a:xfrm>
        </p:spPr>
        <p:txBody>
          <a:bodyPr>
            <a:normAutofit/>
          </a:bodyPr>
          <a:lstStyle/>
          <a:p>
            <a:pPr algn="r" rtl="1"/>
            <a:r>
              <a:rPr lang="fa-IR" sz="32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شرکت شرق </a:t>
            </a:r>
            <a:br>
              <a:rPr lang="fa-IR" sz="32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fa-IR" sz="32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برآورد اقلام بهای تمام شده قطعات جعبه دنده </a:t>
            </a:r>
            <a:endParaRPr lang="fa-IR" sz="3200" dirty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71546"/>
            <a:ext cx="9144000" cy="6000768"/>
          </a:xfrm>
        </p:spPr>
        <p:txBody>
          <a:bodyPr>
            <a:normAutofit/>
          </a:bodyPr>
          <a:lstStyle/>
          <a:p>
            <a:pPr algn="r" rtl="1">
              <a:buNone/>
            </a:pPr>
            <a:r>
              <a:rPr lang="fa-IR" sz="2400" dirty="0" smtClean="0">
                <a:latin typeface="Arial" pitchFamily="34" charset="0"/>
                <a:cs typeface="Arial" pitchFamily="34" charset="0"/>
              </a:rPr>
              <a:t>شرح اقلام       تعداد تولید   اقلام بهای تمام شده یک واحد     جمع اقلام بهای تمام شده</a:t>
            </a:r>
          </a:p>
          <a:p>
            <a:pPr algn="r" rtl="1">
              <a:buNone/>
            </a:pPr>
            <a:endParaRPr lang="fa-IR" sz="2400" dirty="0" smtClean="0">
              <a:latin typeface="Arial" pitchFamily="34" charset="0"/>
              <a:cs typeface="Arial" pitchFamily="34" charset="0"/>
            </a:endParaRPr>
          </a:p>
          <a:p>
            <a:pPr algn="r" rtl="1">
              <a:buNone/>
            </a:pPr>
            <a:r>
              <a:rPr lang="fa-IR" sz="2400" dirty="0" smtClean="0">
                <a:latin typeface="Arial" pitchFamily="34" charset="0"/>
                <a:cs typeface="Arial" pitchFamily="34" charset="0"/>
              </a:rPr>
              <a:t>مواد مستقیم        5000               2500                             12500000 </a:t>
            </a:r>
          </a:p>
          <a:p>
            <a:pPr algn="r" rtl="1">
              <a:buNone/>
            </a:pPr>
            <a:r>
              <a:rPr lang="fa-IR" sz="2400" dirty="0" smtClean="0">
                <a:latin typeface="Arial" pitchFamily="34" charset="0"/>
                <a:cs typeface="Arial" pitchFamily="34" charset="0"/>
              </a:rPr>
              <a:t>کار مستقیم         5000               3000                            15000000 </a:t>
            </a:r>
          </a:p>
          <a:p>
            <a:pPr algn="r" rtl="1">
              <a:buNone/>
            </a:pPr>
            <a:r>
              <a:rPr lang="fa-IR" sz="2400" dirty="0" smtClean="0">
                <a:latin typeface="Arial" pitchFamily="34" charset="0"/>
                <a:cs typeface="Arial" pitchFamily="34" charset="0"/>
              </a:rPr>
              <a:t>سربار متغیر       5000              2000                            10000000 </a:t>
            </a:r>
          </a:p>
          <a:p>
            <a:pPr algn="r" rtl="1">
              <a:buNone/>
            </a:pPr>
            <a:r>
              <a:rPr lang="fa-IR" sz="2400" dirty="0" smtClean="0">
                <a:latin typeface="Arial" pitchFamily="34" charset="0"/>
                <a:cs typeface="Arial" pitchFamily="34" charset="0"/>
              </a:rPr>
              <a:t>سربار ثابت اضافی 5000           500                               2500000 </a:t>
            </a:r>
          </a:p>
          <a:p>
            <a:pPr algn="r" rtl="1">
              <a:buNone/>
            </a:pPr>
            <a:r>
              <a:rPr lang="fa-IR" sz="2400" dirty="0" smtClean="0">
                <a:latin typeface="Arial" pitchFamily="34" charset="0"/>
                <a:cs typeface="Arial" pitchFamily="34" charset="0"/>
              </a:rPr>
              <a:t>سربارثابت تخصیص یافته5000     1200                              6000000 </a:t>
            </a:r>
          </a:p>
          <a:p>
            <a:pPr algn="r" rtl="1">
              <a:buNone/>
            </a:pPr>
            <a:r>
              <a:rPr lang="fa-IR" sz="2400" dirty="0" smtClean="0">
                <a:latin typeface="Arial" pitchFamily="34" charset="0"/>
                <a:cs typeface="Arial" pitchFamily="34" charset="0"/>
              </a:rPr>
              <a:t>جمع                                      9200                             46000000 </a:t>
            </a:r>
          </a:p>
          <a:p>
            <a:pPr algn="r" rtl="1">
              <a:buNone/>
            </a:pPr>
            <a:endParaRPr lang="fa-IR" sz="2400" dirty="0" smtClean="0">
              <a:latin typeface="Arial" pitchFamily="34" charset="0"/>
              <a:cs typeface="Arial" pitchFamily="34" charset="0"/>
            </a:endParaRPr>
          </a:p>
          <a:p>
            <a:pPr algn="r" rtl="1">
              <a:buNone/>
            </a:pPr>
            <a:r>
              <a:rPr lang="fa-IR" sz="24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45000000 </a:t>
            </a:r>
          </a:p>
          <a:p>
            <a:pPr algn="r" rtl="1">
              <a:buNone/>
            </a:pPr>
            <a:r>
              <a:rPr lang="fa-IR" sz="2400" dirty="0" smtClean="0">
                <a:latin typeface="Arial" pitchFamily="34" charset="0"/>
                <a:cs typeface="Arial" pitchFamily="34" charset="0"/>
              </a:rPr>
              <a:t>راه حل خرید     5000 عدد از قرارهر واحد 9000 ریال </a:t>
            </a:r>
            <a:endParaRPr lang="fa-IR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Minus 3"/>
          <p:cNvSpPr/>
          <p:nvPr/>
        </p:nvSpPr>
        <p:spPr>
          <a:xfrm>
            <a:off x="7929586" y="1643050"/>
            <a:ext cx="1214414" cy="45719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Minus 4"/>
          <p:cNvSpPr/>
          <p:nvPr/>
        </p:nvSpPr>
        <p:spPr>
          <a:xfrm>
            <a:off x="6357950" y="1643050"/>
            <a:ext cx="1214446" cy="45719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Minus 5"/>
          <p:cNvSpPr/>
          <p:nvPr/>
        </p:nvSpPr>
        <p:spPr>
          <a:xfrm>
            <a:off x="2857488" y="1643050"/>
            <a:ext cx="3571900" cy="7143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" name="Minus 6"/>
          <p:cNvSpPr/>
          <p:nvPr/>
        </p:nvSpPr>
        <p:spPr>
          <a:xfrm>
            <a:off x="0" y="1643050"/>
            <a:ext cx="3071802" cy="7143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Minus 7"/>
          <p:cNvSpPr/>
          <p:nvPr/>
        </p:nvSpPr>
        <p:spPr>
          <a:xfrm>
            <a:off x="4429124" y="4143380"/>
            <a:ext cx="1143008" cy="142876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" name="Minus 8"/>
          <p:cNvSpPr/>
          <p:nvPr/>
        </p:nvSpPr>
        <p:spPr>
          <a:xfrm>
            <a:off x="642910" y="4071942"/>
            <a:ext cx="1857388" cy="142876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0" name="Equal 9"/>
          <p:cNvSpPr/>
          <p:nvPr/>
        </p:nvSpPr>
        <p:spPr>
          <a:xfrm>
            <a:off x="428596" y="4786322"/>
            <a:ext cx="2143140" cy="285752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1000108"/>
            <a:ext cx="8429684" cy="3214710"/>
          </a:xfrm>
        </p:spPr>
        <p:txBody>
          <a:bodyPr/>
          <a:lstStyle/>
          <a:p>
            <a:pPr algn="r" rtl="1"/>
            <a:r>
              <a:rPr lang="fa-IR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بهای تمام شده تولید برای تولید یک </a:t>
            </a:r>
            <a:r>
              <a:rPr lang="fa-IR" sz="36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واحد :   </a:t>
            </a:r>
            <a:br>
              <a:rPr lang="fa-IR" sz="36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fa-IR" sz="36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fa-IR" sz="36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fa-IR" sz="36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     </a:t>
            </a:r>
            <a:r>
              <a:rPr lang="fa-IR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</a:t>
            </a:r>
            <a:r>
              <a:rPr lang="fa-IR" sz="36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8000</a:t>
            </a:r>
            <a:r>
              <a:rPr lang="fa-IR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=1200 -9200 </a:t>
            </a:r>
            <a:endParaRPr lang="fa-IR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357166"/>
            <a:ext cx="8686800" cy="3429024"/>
          </a:xfrm>
        </p:spPr>
        <p:txBody>
          <a:bodyPr>
            <a:normAutofit/>
          </a:bodyPr>
          <a:lstStyle/>
          <a:p>
            <a:pPr algn="r" rtl="1"/>
            <a:r>
              <a:rPr lang="fa-IR" sz="36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هزینه فرصت از دست رفته :</a:t>
            </a:r>
            <a:br>
              <a:rPr lang="fa-IR" sz="36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fa-IR" sz="36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نوع دیگری از اقلام مربوط بهای تمام شده که بیان گر منابع از دست رفته به علت انتخاب یک راه حل به جای راه حل دیگر می باشد .</a:t>
            </a:r>
            <a:br>
              <a:rPr lang="fa-IR" sz="36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lang="fa-IR" sz="3600" dirty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8662" y="3286124"/>
            <a:ext cx="7929618" cy="3357586"/>
          </a:xfrm>
        </p:spPr>
        <p:txBody>
          <a:bodyPr>
            <a:normAutofit/>
          </a:bodyPr>
          <a:lstStyle/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تولید جعبه دنده :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                   5000000 = 5000 *1000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تولید یک قطعه موتور :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                  7500000 =1500 *5000  </a:t>
            </a:r>
            <a:endParaRPr lang="fa-IR" sz="3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600" b="1" dirty="0" smtClean="0">
                <a:effectLst/>
                <a:latin typeface="Arial" pitchFamily="34" charset="0"/>
                <a:cs typeface="Arial" pitchFamily="34" charset="0"/>
              </a:rPr>
              <a:t>2)تصمیمات مربوط به محصول مشترک :</a:t>
            </a:r>
            <a:endParaRPr lang="fa-IR" sz="36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buFont typeface="Wingdings" pitchFamily="2" charset="2"/>
              <a:buChar char="Ø"/>
            </a:pPr>
            <a:r>
              <a:rPr lang="fa-IR" sz="3600" dirty="0" smtClean="0">
                <a:latin typeface="Arial" pitchFamily="34" charset="0"/>
                <a:cs typeface="Arial" pitchFamily="34" charset="0"/>
              </a:rPr>
              <a:t>با توجه به مخارج مشترک و مخارج بعد از نقطه تفکیک محصول گرفته می شود.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sz="3600" dirty="0" smtClean="0">
                <a:latin typeface="Arial" pitchFamily="34" charset="0"/>
                <a:cs typeface="Arial" pitchFamily="34" charset="0"/>
              </a:rPr>
              <a:t>تعریف محصولات مشترک :در فرایند تولید تا نقطه معینی بطور مشترک ادامه می یابد وسپس به دو یا چند محصول جدا گانه تفکیک می شود.بهای تمام شده تا نقطه تفکیک مشترک و پس از آن برای هر یک از محصولات جداگانه محاسبه می گردد.</a:t>
            </a:r>
            <a:endParaRPr lang="fa-IR" sz="3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600" b="1" dirty="0" smtClean="0">
                <a:effectLst/>
                <a:latin typeface="Arial" pitchFamily="34" charset="0"/>
                <a:cs typeface="Arial" pitchFamily="34" charset="0"/>
              </a:rPr>
              <a:t>برای حل مسائلی از جمله : </a:t>
            </a:r>
            <a:endParaRPr lang="fa-IR" sz="36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buFont typeface="Wingdings" pitchFamily="2" charset="2"/>
              <a:buChar char="Ø"/>
            </a:pPr>
            <a:r>
              <a:rPr lang="fa-IR" sz="3600" dirty="0" smtClean="0">
                <a:latin typeface="Arial" pitchFamily="34" charset="0"/>
                <a:cs typeface="Arial" pitchFamily="34" charset="0"/>
              </a:rPr>
              <a:t>-)ادامه یا توقف تولید یک محصول 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sz="3600" dirty="0" smtClean="0">
                <a:latin typeface="Arial" pitchFamily="34" charset="0"/>
                <a:cs typeface="Arial" pitchFamily="34" charset="0"/>
              </a:rPr>
              <a:t>-)انتخاب راه حل فروش در نقطه تفکیک یا ادامه فرایند تولید تا مرحله تکمیل 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sz="3600" dirty="0" smtClean="0">
                <a:latin typeface="Arial" pitchFamily="34" charset="0"/>
                <a:cs typeface="Arial" pitchFamily="34" charset="0"/>
              </a:rPr>
              <a:t>نکته :در مورد یک محصول منفرد تنها مخارج بعد از نقطه تفکیک مربوط است و تنها زمانی می توان مخارج مشترک را مربوط به شمار آورد که تصمیم گیری برای تولید یا توقف چند محصول باشد </a:t>
            </a:r>
            <a:endParaRPr lang="fa-IR" sz="3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14338"/>
            <a:ext cx="8686800" cy="1666526"/>
          </a:xfrm>
        </p:spPr>
        <p:txBody>
          <a:bodyPr>
            <a:normAutofit/>
          </a:bodyPr>
          <a:lstStyle/>
          <a:p>
            <a:pPr algn="r" rtl="1"/>
            <a:r>
              <a:rPr lang="fa-IR" sz="32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شرکت سفید </a:t>
            </a:r>
            <a:br>
              <a:rPr lang="fa-IR" sz="32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fa-IR" sz="32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فهرست مخارج مشترک (به روش مقدار تولید ) </a:t>
            </a:r>
            <a:endParaRPr lang="fa-IR" sz="3200" dirty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71546"/>
            <a:ext cx="9144000" cy="5786454"/>
          </a:xfrm>
        </p:spPr>
        <p:txBody>
          <a:bodyPr>
            <a:normAutofit/>
          </a:bodyPr>
          <a:lstStyle/>
          <a:p>
            <a:pPr algn="r" rtl="1">
              <a:buNone/>
            </a:pPr>
            <a:r>
              <a:rPr lang="fa-IR" sz="2400" dirty="0" smtClean="0">
                <a:latin typeface="Arial" pitchFamily="34" charset="0"/>
                <a:cs typeface="Arial" pitchFamily="34" charset="0"/>
              </a:rPr>
              <a:t>         قیمت فروش    مقدارتولید   مخارج مشترک      مخارج بعداز            جمع </a:t>
            </a:r>
          </a:p>
          <a:p>
            <a:pPr algn="r" rtl="1">
              <a:buNone/>
            </a:pPr>
            <a:r>
              <a:rPr lang="fa-IR" sz="2400" dirty="0" smtClean="0">
                <a:latin typeface="Arial" pitchFamily="34" charset="0"/>
                <a:cs typeface="Arial" pitchFamily="34" charset="0"/>
              </a:rPr>
              <a:t>         یک واحد                                               نقطه تفکیک     بهای تمام شده </a:t>
            </a:r>
          </a:p>
          <a:p>
            <a:pPr algn="r" rtl="1">
              <a:buNone/>
            </a:pPr>
            <a:r>
              <a:rPr lang="fa-IR" sz="2400" dirty="0" smtClean="0">
                <a:latin typeface="Arial" pitchFamily="34" charset="0"/>
                <a:cs typeface="Arial" pitchFamily="34" charset="0"/>
              </a:rPr>
              <a:t>(الف)   200         50000   6250000(125 )  1800000(36 )  8050000 (161 </a:t>
            </a:r>
          </a:p>
          <a:p>
            <a:pPr algn="r" rtl="1">
              <a:buNone/>
            </a:pPr>
            <a:r>
              <a:rPr lang="fa-IR" sz="2400" dirty="0" smtClean="0">
                <a:latin typeface="Arial" pitchFamily="34" charset="0"/>
                <a:cs typeface="Arial" pitchFamily="34" charset="0"/>
              </a:rPr>
              <a:t>(ب)      500      10000   1250000 (125 ) 1200000 (120 ) 2450000(245 </a:t>
            </a:r>
          </a:p>
          <a:p>
            <a:pPr algn="r" rtl="1">
              <a:buNone/>
            </a:pPr>
            <a:r>
              <a:rPr lang="fa-IR" sz="2400" dirty="0" smtClean="0">
                <a:latin typeface="Arial" pitchFamily="34" charset="0"/>
                <a:cs typeface="Arial" pitchFamily="34" charset="0"/>
              </a:rPr>
              <a:t>                                    7500000            3000000          10500000 </a:t>
            </a:r>
          </a:p>
          <a:p>
            <a:pPr algn="r" rtl="1">
              <a:buNone/>
            </a:pPr>
            <a:endParaRPr lang="fa-IR" sz="2400" dirty="0" smtClean="0">
              <a:latin typeface="Arial" pitchFamily="34" charset="0"/>
              <a:cs typeface="Arial" pitchFamily="34" charset="0"/>
            </a:endParaRPr>
          </a:p>
          <a:p>
            <a:pPr algn="r" rtl="1">
              <a:buNone/>
            </a:pPr>
            <a:r>
              <a:rPr lang="fa-IR" sz="2400" dirty="0" smtClean="0">
                <a:latin typeface="Arial" pitchFamily="34" charset="0"/>
                <a:cs typeface="Arial" pitchFamily="34" charset="0"/>
              </a:rPr>
              <a:t>  (به روش نسبت های تمام شده به فروش )</a:t>
            </a:r>
          </a:p>
          <a:p>
            <a:pPr algn="r" rtl="1">
              <a:buNone/>
            </a:pPr>
            <a:endParaRPr lang="fa-IR" sz="2400" dirty="0" smtClean="0">
              <a:latin typeface="Arial" pitchFamily="34" charset="0"/>
              <a:cs typeface="Arial" pitchFamily="34" charset="0"/>
            </a:endParaRPr>
          </a:p>
          <a:p>
            <a:pPr algn="r" rtl="1">
              <a:buNone/>
            </a:pPr>
            <a:r>
              <a:rPr lang="fa-IR" sz="2400" dirty="0" smtClean="0">
                <a:latin typeface="Arial" pitchFamily="34" charset="0"/>
                <a:cs typeface="Arial" pitchFamily="34" charset="0"/>
              </a:rPr>
              <a:t>(الف)    200       50000   5200000(104)     1800000(36)  7000000(104)  </a:t>
            </a:r>
          </a:p>
          <a:p>
            <a:pPr algn="r" rtl="1">
              <a:buNone/>
            </a:pPr>
            <a:r>
              <a:rPr lang="fa-IR" sz="2400" dirty="0" smtClean="0">
                <a:latin typeface="Arial" pitchFamily="34" charset="0"/>
                <a:cs typeface="Arial" pitchFamily="34" charset="0"/>
              </a:rPr>
              <a:t>(ب)     500      10000    2300000(230 )  1200000 (120 ) 3500000(350) </a:t>
            </a:r>
          </a:p>
          <a:p>
            <a:pPr algn="r" rtl="1">
              <a:buNone/>
            </a:pPr>
            <a:endParaRPr lang="fa-IR" sz="2400" dirty="0" smtClean="0">
              <a:latin typeface="Arial" pitchFamily="34" charset="0"/>
              <a:cs typeface="Arial" pitchFamily="34" charset="0"/>
            </a:endParaRPr>
          </a:p>
          <a:p>
            <a:pPr algn="r" rtl="1">
              <a:buNone/>
            </a:pPr>
            <a:r>
              <a:rPr lang="fa-IR" sz="2400" dirty="0" smtClean="0">
                <a:latin typeface="Arial" pitchFamily="34" charset="0"/>
                <a:cs typeface="Arial" pitchFamily="34" charset="0"/>
              </a:rPr>
              <a:t>                                     7500000          3000000          10500000   </a:t>
            </a:r>
          </a:p>
          <a:p>
            <a:pPr algn="r" rtl="1">
              <a:buNone/>
            </a:pPr>
            <a:r>
              <a:rPr lang="fa-IR" sz="2400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  <a:endParaRPr lang="fa-IR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Minus 3"/>
          <p:cNvSpPr/>
          <p:nvPr/>
        </p:nvSpPr>
        <p:spPr>
          <a:xfrm>
            <a:off x="4071934" y="2857496"/>
            <a:ext cx="2000264" cy="7143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Minus 4"/>
          <p:cNvSpPr/>
          <p:nvPr/>
        </p:nvSpPr>
        <p:spPr>
          <a:xfrm>
            <a:off x="1928794" y="2857496"/>
            <a:ext cx="2071702" cy="7143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Minus 5"/>
          <p:cNvSpPr/>
          <p:nvPr/>
        </p:nvSpPr>
        <p:spPr>
          <a:xfrm>
            <a:off x="214282" y="2857496"/>
            <a:ext cx="1857388" cy="45719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" name="Minus 6"/>
          <p:cNvSpPr/>
          <p:nvPr/>
        </p:nvSpPr>
        <p:spPr>
          <a:xfrm>
            <a:off x="7072330" y="1928802"/>
            <a:ext cx="1428760" cy="7143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Minus 7"/>
          <p:cNvSpPr/>
          <p:nvPr/>
        </p:nvSpPr>
        <p:spPr>
          <a:xfrm>
            <a:off x="5929322" y="1857364"/>
            <a:ext cx="1143008" cy="7143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" name="Minus 8"/>
          <p:cNvSpPr/>
          <p:nvPr/>
        </p:nvSpPr>
        <p:spPr>
          <a:xfrm>
            <a:off x="4000496" y="1857364"/>
            <a:ext cx="1928826" cy="7143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0" name="Minus 9"/>
          <p:cNvSpPr/>
          <p:nvPr/>
        </p:nvSpPr>
        <p:spPr>
          <a:xfrm>
            <a:off x="1785918" y="1857364"/>
            <a:ext cx="2214578" cy="7143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2" name="Minus 11"/>
          <p:cNvSpPr/>
          <p:nvPr/>
        </p:nvSpPr>
        <p:spPr>
          <a:xfrm>
            <a:off x="0" y="1928802"/>
            <a:ext cx="2071670" cy="7143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3" name="Minus 12"/>
          <p:cNvSpPr/>
          <p:nvPr/>
        </p:nvSpPr>
        <p:spPr>
          <a:xfrm>
            <a:off x="3857620" y="5643578"/>
            <a:ext cx="2571768" cy="142876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4" name="Minus 13"/>
          <p:cNvSpPr/>
          <p:nvPr/>
        </p:nvSpPr>
        <p:spPr>
          <a:xfrm>
            <a:off x="1928794" y="5643578"/>
            <a:ext cx="2214578" cy="142876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5" name="Minus 14"/>
          <p:cNvSpPr/>
          <p:nvPr/>
        </p:nvSpPr>
        <p:spPr>
          <a:xfrm>
            <a:off x="0" y="5643578"/>
            <a:ext cx="2071670" cy="142876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2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سهم مخارج مشترک هر محصول بر مبنای مقدار تولید:</a:t>
            </a:r>
            <a:endParaRPr lang="fa-IR" sz="3200" dirty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7298"/>
            <a:ext cx="8329642" cy="5097510"/>
          </a:xfrm>
        </p:spPr>
        <p:txBody>
          <a:bodyPr>
            <a:normAutofit/>
          </a:bodyPr>
          <a:lstStyle/>
          <a:p>
            <a:pPr algn="ctr" rtl="1">
              <a:buNone/>
            </a:pPr>
            <a:endParaRPr lang="fa-IR" sz="3200" dirty="0" smtClean="0">
              <a:latin typeface="Arial" pitchFamily="34" charset="0"/>
              <a:cs typeface="Arial" pitchFamily="34" charset="0"/>
            </a:endParaRPr>
          </a:p>
          <a:p>
            <a:pPr algn="ct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             125 =(10000 + 50000 ) /7500000 </a:t>
            </a:r>
          </a:p>
          <a:p>
            <a:pPr algn="ctr" rtl="1">
              <a:buNone/>
            </a:pPr>
            <a:endParaRPr lang="fa-IR" sz="3200" dirty="0" smtClean="0">
              <a:latin typeface="Arial" pitchFamily="34" charset="0"/>
              <a:cs typeface="Arial" pitchFamily="34" charset="0"/>
            </a:endParaRPr>
          </a:p>
          <a:p>
            <a:pPr algn="ct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مخارج مشترک سهم محصول (الف ):</a:t>
            </a:r>
          </a:p>
          <a:p>
            <a:pPr algn="ct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6250000 =125 * 50000 </a:t>
            </a:r>
          </a:p>
          <a:p>
            <a:pPr algn="ctr" rtl="1">
              <a:buNone/>
            </a:pPr>
            <a:endParaRPr lang="fa-IR" sz="3200" dirty="0" smtClean="0">
              <a:latin typeface="Arial" pitchFamily="34" charset="0"/>
              <a:cs typeface="Arial" pitchFamily="34" charset="0"/>
            </a:endParaRPr>
          </a:p>
          <a:p>
            <a:pPr algn="ct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مخارج مشترک سهم محصول (ب ) : </a:t>
            </a:r>
          </a:p>
          <a:p>
            <a:pPr algn="ct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2250000 = 125 * 10000 </a:t>
            </a:r>
            <a:endParaRPr lang="fa-IR" sz="3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2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سهم مخارج مشترک هر محصول بر مبنای درآمد فروش:</a:t>
            </a:r>
            <a:endParaRPr lang="fa-IR" sz="3200" dirty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7298"/>
            <a:ext cx="8258204" cy="5097510"/>
          </a:xfrm>
        </p:spPr>
        <p:txBody>
          <a:bodyPr>
            <a:normAutofit/>
          </a:bodyPr>
          <a:lstStyle/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   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     (3000000+7500000 )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                                          = نسبت بهای تمام شده به فروش 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(10000 *50000 +50000 *200)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                                          =70 %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مخارج مشترک سهم محصول (الف):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5200000 =1800000 -70% *(50000 *200 )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مخارج مشترک سهم محصول (ب) 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2300000 =1200000 -70% *(10000 *500 )</a:t>
            </a:r>
            <a:endParaRPr lang="fa-IR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Minus 3"/>
          <p:cNvSpPr/>
          <p:nvPr/>
        </p:nvSpPr>
        <p:spPr>
          <a:xfrm>
            <a:off x="4000496" y="2643182"/>
            <a:ext cx="5143504" cy="45719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32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ارقام مربوط به محصول (ب) </a:t>
            </a:r>
            <a:endParaRPr lang="fa-IR" sz="3200" dirty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روش تخصیص    بهای تمام شده     قیمت فروش جدید           مخارج مشترک    یک واحد             یک واحد     تصمیم گیری</a:t>
            </a:r>
          </a:p>
          <a:p>
            <a:pPr algn="r" rtl="1">
              <a:buNone/>
            </a:pPr>
            <a:endParaRPr lang="fa-IR" sz="2800" dirty="0" smtClean="0">
              <a:latin typeface="Arial" pitchFamily="34" charset="0"/>
              <a:cs typeface="Arial" pitchFamily="34" charset="0"/>
            </a:endParaRP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مقدار تولید             245                  325           ادامه تولید </a:t>
            </a:r>
          </a:p>
          <a:p>
            <a:pPr algn="r" rtl="1">
              <a:buNone/>
            </a:pPr>
            <a:endParaRPr lang="fa-IR" sz="2800" dirty="0" smtClean="0">
              <a:latin typeface="Arial" pitchFamily="34" charset="0"/>
              <a:cs typeface="Arial" pitchFamily="34" charset="0"/>
            </a:endParaRP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نسبت بهای تمام       350                   325           توقف تولید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شده به فروش </a:t>
            </a:r>
          </a:p>
          <a:p>
            <a:pPr algn="r" rtl="1">
              <a:buNone/>
            </a:pPr>
            <a:endParaRPr lang="fa-IR" sz="2800" dirty="0" smtClean="0">
              <a:latin typeface="Arial" pitchFamily="34" charset="0"/>
              <a:cs typeface="Arial" pitchFamily="34" charset="0"/>
            </a:endParaRPr>
          </a:p>
          <a:p>
            <a:pPr algn="r" rtl="1">
              <a:buNone/>
            </a:pPr>
            <a:endParaRPr lang="fa-IR" sz="2800" dirty="0" smtClean="0">
              <a:latin typeface="Arial" pitchFamily="34" charset="0"/>
              <a:cs typeface="Arial" pitchFamily="34" charset="0"/>
            </a:endParaRPr>
          </a:p>
          <a:p>
            <a:pPr algn="r" rtl="1">
              <a:buNone/>
            </a:pPr>
            <a:endParaRPr lang="fa-IR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Minus 3"/>
          <p:cNvSpPr/>
          <p:nvPr/>
        </p:nvSpPr>
        <p:spPr>
          <a:xfrm>
            <a:off x="6500826" y="3071810"/>
            <a:ext cx="2286016" cy="117157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Minus 4"/>
          <p:cNvSpPr/>
          <p:nvPr/>
        </p:nvSpPr>
        <p:spPr>
          <a:xfrm>
            <a:off x="4071934" y="3071810"/>
            <a:ext cx="2428892" cy="142876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Minus 5"/>
          <p:cNvSpPr/>
          <p:nvPr/>
        </p:nvSpPr>
        <p:spPr>
          <a:xfrm>
            <a:off x="2000232" y="3071810"/>
            <a:ext cx="2214578" cy="142876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" name="Minus 6"/>
          <p:cNvSpPr/>
          <p:nvPr/>
        </p:nvSpPr>
        <p:spPr>
          <a:xfrm>
            <a:off x="428596" y="3071810"/>
            <a:ext cx="1857388" cy="7143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در تجزیه و تحلیل بالا مخارج مشترک نامربوط وتنها مخارج بعد از نقطه تفکیک باید منظور شود.</a:t>
            </a:r>
          </a:p>
          <a:p>
            <a:pPr algn="r" rtl="1">
              <a:buNone/>
            </a:pPr>
            <a:endParaRPr lang="fa-IR" sz="32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6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سود ناخالص برای هر یک از راه حلها : </a:t>
            </a:r>
            <a:endParaRPr lang="fa-IR" sz="3600" dirty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                    تولید محصول (الف و ب)    تولید محصول (الف )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درآمد فروش              13250000            10000000 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کسر می شود بهای تمام شده : 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مخارج مشترک                7500000          7500000 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مخارج بعد از نقطه تفکیک  3000000         1800000 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جمع بهای تمام شده          10500000        9300000 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سود ناخالص                 2750000           700000 </a:t>
            </a:r>
            <a:endParaRPr lang="fa-IR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Minus 3"/>
          <p:cNvSpPr/>
          <p:nvPr/>
        </p:nvSpPr>
        <p:spPr>
          <a:xfrm>
            <a:off x="3071802" y="2357430"/>
            <a:ext cx="4214842" cy="142876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Minus 4"/>
          <p:cNvSpPr/>
          <p:nvPr/>
        </p:nvSpPr>
        <p:spPr>
          <a:xfrm flipV="1">
            <a:off x="0" y="2357430"/>
            <a:ext cx="3714744" cy="162876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Minus 5"/>
          <p:cNvSpPr/>
          <p:nvPr/>
        </p:nvSpPr>
        <p:spPr>
          <a:xfrm flipV="1">
            <a:off x="3643306" y="4857761"/>
            <a:ext cx="2143140" cy="7143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" name="Minus 6"/>
          <p:cNvSpPr/>
          <p:nvPr/>
        </p:nvSpPr>
        <p:spPr>
          <a:xfrm>
            <a:off x="3571868" y="4786322"/>
            <a:ext cx="2143140" cy="35719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Minus 7"/>
          <p:cNvSpPr/>
          <p:nvPr/>
        </p:nvSpPr>
        <p:spPr>
          <a:xfrm>
            <a:off x="1285852" y="4857760"/>
            <a:ext cx="2428892" cy="35719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57166"/>
            <a:ext cx="9144000" cy="6500834"/>
          </a:xfrm>
        </p:spPr>
        <p:txBody>
          <a:bodyPr>
            <a:normAutofit/>
          </a:bodyPr>
          <a:lstStyle/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                  ادامه فرآیند تولید     فروش محصول الف    تفاوت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                  تا مرحله تکمیل        در نقطه تفکیک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                  هر دو محصول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درآمد فروش        15000000  10000000         5000000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کسر می شود بهای تمام شده :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مخارج مشترک    7500000   7500000                -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مخارج بعد از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نقطه تفکیک        3000000    1200000          1800000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جمع بهای تمام شده  10500000  8700000         1800000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سود ناخالص        4500000      1300000       3200000       </a:t>
            </a:r>
            <a:endParaRPr lang="fa-IR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Minus 3"/>
          <p:cNvSpPr/>
          <p:nvPr/>
        </p:nvSpPr>
        <p:spPr>
          <a:xfrm>
            <a:off x="4500562" y="2143116"/>
            <a:ext cx="2928958" cy="7143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Minus 5"/>
          <p:cNvSpPr/>
          <p:nvPr/>
        </p:nvSpPr>
        <p:spPr>
          <a:xfrm>
            <a:off x="1714480" y="2071678"/>
            <a:ext cx="2857520" cy="142876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" name="Minus 6"/>
          <p:cNvSpPr/>
          <p:nvPr/>
        </p:nvSpPr>
        <p:spPr>
          <a:xfrm flipV="1">
            <a:off x="0" y="2071678"/>
            <a:ext cx="2143108" cy="142875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Minus 7"/>
          <p:cNvSpPr/>
          <p:nvPr/>
        </p:nvSpPr>
        <p:spPr>
          <a:xfrm>
            <a:off x="4214810" y="5572140"/>
            <a:ext cx="2428892" cy="117157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" name="Minus 8"/>
          <p:cNvSpPr/>
          <p:nvPr/>
        </p:nvSpPr>
        <p:spPr>
          <a:xfrm>
            <a:off x="2214546" y="5572140"/>
            <a:ext cx="2357454" cy="142876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0" name="Minus 9"/>
          <p:cNvSpPr/>
          <p:nvPr/>
        </p:nvSpPr>
        <p:spPr>
          <a:xfrm>
            <a:off x="-142908" y="5572140"/>
            <a:ext cx="2357454" cy="142876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428604"/>
            <a:ext cx="8543956" cy="6026204"/>
          </a:xfrm>
        </p:spPr>
        <p:txBody>
          <a:bodyPr>
            <a:normAutofit/>
          </a:bodyPr>
          <a:lstStyle/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            ادامه فرآیند تولید   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            تا مرحله تکمیل     فروش محصول ب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           هر دو محصول      در نقطه تفکیک      تفاوت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درآمد فروش   13250000    12750000        500000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کسر می شود بهای تمام شده  :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مخارج مشترک     7500000    7500000            -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مخارج بعد از نقطه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تفکیک محصول 3000000      1800000     1200000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جمع بهای تمام شده10500000   9300000   1200000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سود ناخالص      2750000    3450000     700000</a:t>
            </a:r>
          </a:p>
          <a:p>
            <a:pPr algn="r" rtl="1">
              <a:buNone/>
            </a:pPr>
            <a:endParaRPr lang="fa-IR" sz="32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Minus 3"/>
          <p:cNvSpPr/>
          <p:nvPr/>
        </p:nvSpPr>
        <p:spPr>
          <a:xfrm>
            <a:off x="5072066" y="2143116"/>
            <a:ext cx="2857520" cy="45719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Minus 4"/>
          <p:cNvSpPr/>
          <p:nvPr/>
        </p:nvSpPr>
        <p:spPr>
          <a:xfrm>
            <a:off x="2500298" y="2143116"/>
            <a:ext cx="2714644" cy="45719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Minus 5"/>
          <p:cNvSpPr/>
          <p:nvPr/>
        </p:nvSpPr>
        <p:spPr>
          <a:xfrm flipV="1">
            <a:off x="785786" y="2071678"/>
            <a:ext cx="2071702" cy="214314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" name="Minus 6"/>
          <p:cNvSpPr/>
          <p:nvPr/>
        </p:nvSpPr>
        <p:spPr>
          <a:xfrm>
            <a:off x="4357686" y="5643578"/>
            <a:ext cx="2643206" cy="45719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Minus 7"/>
          <p:cNvSpPr/>
          <p:nvPr/>
        </p:nvSpPr>
        <p:spPr>
          <a:xfrm flipV="1">
            <a:off x="2571736" y="5643579"/>
            <a:ext cx="1857388" cy="7143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" name="Minus 8"/>
          <p:cNvSpPr/>
          <p:nvPr/>
        </p:nvSpPr>
        <p:spPr>
          <a:xfrm>
            <a:off x="285720" y="5643578"/>
            <a:ext cx="2357454" cy="7143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85794"/>
            <a:ext cx="8115328" cy="5669014"/>
          </a:xfrm>
        </p:spPr>
        <p:txBody>
          <a:bodyPr>
            <a:normAutofit/>
          </a:bodyPr>
          <a:lstStyle/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درآمد فروش                                  13250000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کسر می شود بهای تمام شده و سود مورد انتظار :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مخارج مشترک                              7500000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مخارج بعد از نقطه تفکیک محصول      3000000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سود ناخالص مورد انتظار                  2915000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جمع بهای تمام شده و سود مورد انتظار   13415000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کسری درآمد فروش                           165000 </a:t>
            </a:r>
            <a:endParaRPr lang="fa-IR" sz="3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600" b="1" dirty="0" smtClean="0">
                <a:effectLst/>
                <a:latin typeface="Arial" pitchFamily="34" charset="0"/>
                <a:cs typeface="Arial" pitchFamily="34" charset="0"/>
              </a:rPr>
              <a:t>3)تصمیمات قیمت گذاری :</a:t>
            </a:r>
            <a:endParaRPr lang="fa-IR" sz="36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buFont typeface="Wingdings" pitchFamily="2" charset="2"/>
              <a:buChar char="Ø"/>
            </a:pPr>
            <a:r>
              <a:rPr lang="fa-IR" sz="3600" dirty="0" smtClean="0">
                <a:latin typeface="Arial" pitchFamily="34" charset="0"/>
                <a:cs typeface="Arial" pitchFamily="34" charset="0"/>
              </a:rPr>
              <a:t>اثرات تغییر قیمت فروش :</a:t>
            </a:r>
          </a:p>
          <a:p>
            <a:pPr algn="r" rtl="1">
              <a:buFont typeface="Wingdings" pitchFamily="2" charset="2"/>
              <a:buChar char="Ø"/>
            </a:pPr>
            <a:endParaRPr lang="fa-IR" sz="3600" dirty="0" smtClean="0">
              <a:latin typeface="Arial" pitchFamily="34" charset="0"/>
              <a:cs typeface="Arial" pitchFamily="34" charset="0"/>
            </a:endParaRPr>
          </a:p>
          <a:p>
            <a:pPr algn="r" rtl="1">
              <a:buFont typeface="Wingdings" pitchFamily="2" charset="2"/>
              <a:buChar char="Ø"/>
            </a:pPr>
            <a:r>
              <a:rPr lang="fa-IR" sz="3600" dirty="0" smtClean="0">
                <a:latin typeface="Arial" pitchFamily="34" charset="0"/>
                <a:cs typeface="Arial" pitchFamily="34" charset="0"/>
              </a:rPr>
              <a:t>-)تعداد فروش محصول 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sz="3600" dirty="0" smtClean="0">
                <a:latin typeface="Arial" pitchFamily="34" charset="0"/>
                <a:cs typeface="Arial" pitchFamily="34" charset="0"/>
              </a:rPr>
              <a:t>-)جمع درامد فروش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sz="3600" dirty="0" smtClean="0">
                <a:latin typeface="Arial" pitchFamily="34" charset="0"/>
                <a:cs typeface="Arial" pitchFamily="34" charset="0"/>
              </a:rPr>
              <a:t>-)سود </a:t>
            </a:r>
            <a:endParaRPr lang="fa-IR" sz="3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642918"/>
            <a:ext cx="8215370" cy="5668971"/>
          </a:xfrm>
        </p:spPr>
        <p:txBody>
          <a:bodyPr>
            <a:normAutofit/>
          </a:bodyPr>
          <a:lstStyle/>
          <a:p>
            <a:pPr algn="r" rtl="1">
              <a:buFont typeface="Wingdings" pitchFamily="2" charset="2"/>
              <a:buChar char="Ø"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تقاضای بی کشش :درامد کل حاصل پس از افزایش قیمت افزایش می یابد (افزایش قیمت تاثیر بر تقاضا نمی گذارد )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تقاضای با کشش :درامد کل حاصل پس از افزایش قیمت کاهش می یابد (افزایش قیمت باعث کاهش تقا ضا می شود)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نقطه بی تفاوتی قیمت :سطحی از فروش که با قیمت فروش جدید همان مبلغ سودی را ایجاد می کند که با قیمت و مقدار فروش سابق به دست می اید. در صورتی که پیش بینی فروش بالاتر از این نقطه باشد در مورد افزایش قیمت تصمیم گیری می شود.</a:t>
            </a:r>
            <a:endParaRPr lang="fa-IR" sz="3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2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خلاصه صورت حساب سودو زیان شرکت الکترونیک :</a:t>
            </a:r>
            <a:endParaRPr lang="fa-IR" sz="3200" dirty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43050"/>
            <a:ext cx="8186766" cy="4811758"/>
          </a:xfrm>
        </p:spPr>
        <p:txBody>
          <a:bodyPr>
            <a:normAutofit/>
          </a:bodyPr>
          <a:lstStyle/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درآمد فروش(800 ریال *25000 عدد )   20000000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کسر می شود بهای تمام شده :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اقلام متغیر (500 ریال *25000 عدد )    12500000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اقلام ثابت                                       4500000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جمع بهای تمام شده                            17000000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سود خالص                                     3000000</a:t>
            </a:r>
            <a:endParaRPr lang="fa-IR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Minus 3"/>
          <p:cNvSpPr/>
          <p:nvPr/>
        </p:nvSpPr>
        <p:spPr>
          <a:xfrm>
            <a:off x="642910" y="4429132"/>
            <a:ext cx="2500330" cy="285752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089804"/>
          </a:xfrm>
        </p:spPr>
        <p:txBody>
          <a:bodyPr>
            <a:normAutofit/>
          </a:bodyPr>
          <a:lstStyle/>
          <a:p>
            <a:pPr algn="r" rtl="1"/>
            <a:r>
              <a:rPr lang="fa-IR" sz="32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محاسبه نقطه بی تفاوتی قیمت با استفاده از روش  </a:t>
            </a:r>
            <a:r>
              <a:rPr lang="en-US" sz="32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C.V.P</a:t>
            </a:r>
            <a:r>
              <a:rPr lang="fa-IR" sz="32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lang="fa-IR" sz="3200" dirty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85860"/>
            <a:ext cx="9144000" cy="5572140"/>
          </a:xfrm>
        </p:spPr>
        <p:txBody>
          <a:bodyPr>
            <a:normAutofit/>
          </a:bodyPr>
          <a:lstStyle/>
          <a:p>
            <a:pPr algn="r" rtl="1">
              <a:buNone/>
            </a:pPr>
            <a:r>
              <a:rPr lang="fa-IR" sz="2400" dirty="0" smtClean="0">
                <a:latin typeface="Arial" pitchFamily="34" charset="0"/>
                <a:cs typeface="Arial" pitchFamily="34" charset="0"/>
              </a:rPr>
              <a:t>سود مورد انتظار+اقلام ثابت بهای تمام شده+ااقلام متغیر بهای تمام شده =تعدادفروش  *قیمت فروش </a:t>
            </a:r>
          </a:p>
          <a:p>
            <a:pPr algn="r" rtl="1">
              <a:buNone/>
            </a:pPr>
            <a:endParaRPr lang="fa-IR" sz="2400" dirty="0" smtClean="0">
              <a:latin typeface="Arial" pitchFamily="34" charset="0"/>
              <a:cs typeface="Arial" pitchFamily="34" charset="0"/>
            </a:endParaRP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     3000000 +     4500000     +   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X</a:t>
            </a:r>
            <a:r>
              <a:rPr lang="fa-IR" sz="2800" dirty="0" smtClean="0">
                <a:latin typeface="Arial" pitchFamily="34" charset="0"/>
                <a:cs typeface="Arial" pitchFamily="34" charset="0"/>
              </a:rPr>
              <a:t>500 =      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X</a:t>
            </a:r>
            <a:r>
              <a:rPr lang="fa-IR" sz="2800" dirty="0" smtClean="0">
                <a:latin typeface="Arial" pitchFamily="34" charset="0"/>
                <a:cs typeface="Arial" pitchFamily="34" charset="0"/>
              </a:rPr>
              <a:t>900 </a:t>
            </a:r>
            <a:r>
              <a:rPr lang="fa-IR" sz="2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r" rtl="1">
              <a:buNone/>
            </a:pPr>
            <a:r>
              <a:rPr lang="fa-IR" sz="2400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  <a:r>
              <a:rPr lang="fa-IR" sz="2800" dirty="0" smtClean="0">
                <a:latin typeface="Arial" pitchFamily="34" charset="0"/>
                <a:cs typeface="Arial" pitchFamily="34" charset="0"/>
              </a:rPr>
              <a:t>7500000       =       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X</a:t>
            </a:r>
            <a:r>
              <a:rPr lang="fa-IR" sz="2800" dirty="0" smtClean="0">
                <a:latin typeface="Arial" pitchFamily="34" charset="0"/>
                <a:cs typeface="Arial" pitchFamily="34" charset="0"/>
              </a:rPr>
              <a:t>400 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                 عدد           18750         = 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X</a:t>
            </a:r>
            <a:r>
              <a:rPr lang="fa-IR" sz="2800" dirty="0" smtClean="0">
                <a:latin typeface="Arial" pitchFamily="34" charset="0"/>
                <a:cs typeface="Arial" pitchFamily="34" charset="0"/>
              </a:rPr>
              <a:t>  = نقطه بی تفاو تی قیمت            </a:t>
            </a:r>
            <a:endParaRPr lang="fa-IR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14356"/>
            <a:ext cx="8115328" cy="5740452"/>
          </a:xfrm>
        </p:spPr>
        <p:txBody>
          <a:bodyPr>
            <a:normAutofit/>
          </a:bodyPr>
          <a:lstStyle/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درآمد فروش (900 * 18750 )              16875000 </a:t>
            </a:r>
          </a:p>
          <a:p>
            <a:pPr algn="r" rtl="1">
              <a:buNone/>
            </a:pPr>
            <a:endParaRPr lang="fa-IR" sz="3200" dirty="0" smtClean="0">
              <a:latin typeface="Arial" pitchFamily="34" charset="0"/>
              <a:cs typeface="Arial" pitchFamily="34" charset="0"/>
            </a:endParaRP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کسر می شود بهای تمام شده : </a:t>
            </a:r>
          </a:p>
          <a:p>
            <a:pPr algn="r" rtl="1">
              <a:buNone/>
            </a:pPr>
            <a:endParaRPr lang="fa-IR" sz="3200" dirty="0" smtClean="0">
              <a:latin typeface="Arial" pitchFamily="34" charset="0"/>
              <a:cs typeface="Arial" pitchFamily="34" charset="0"/>
            </a:endParaRP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اقلام متغیر (500 * 18750 )               9375000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اقلام ثابت                                        4500000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جمع بهای تمام شده                           13875000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سود خالص                                    3000000 </a:t>
            </a:r>
            <a:endParaRPr lang="fa-IR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Minus 3"/>
          <p:cNvSpPr/>
          <p:nvPr/>
        </p:nvSpPr>
        <p:spPr>
          <a:xfrm>
            <a:off x="928662" y="4643446"/>
            <a:ext cx="2214578" cy="42862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2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محاسبه نقطه بی تفاوتی :</a:t>
            </a:r>
            <a:endParaRPr lang="fa-IR" sz="3200" dirty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472" y="1928802"/>
            <a:ext cx="8229600" cy="4572000"/>
          </a:xfrm>
        </p:spPr>
        <p:txBody>
          <a:bodyPr>
            <a:normAutofit/>
          </a:bodyPr>
          <a:lstStyle/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سود مورد انتظار +اقلام ثابت +تعداد فروش * اقلام متغیر یک واحد =  تعداد فروش *قیمت جدید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3000000 + 5000000 +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X</a:t>
            </a:r>
            <a:r>
              <a:rPr lang="fa-IR" sz="3200" dirty="0" smtClean="0">
                <a:latin typeface="Arial" pitchFamily="34" charset="0"/>
                <a:cs typeface="Arial" pitchFamily="34" charset="0"/>
              </a:rPr>
              <a:t> 600 =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X </a:t>
            </a:r>
            <a:r>
              <a:rPr lang="fa-IR" sz="3200" dirty="0" smtClean="0">
                <a:latin typeface="Arial" pitchFamily="34" charset="0"/>
                <a:cs typeface="Arial" pitchFamily="34" charset="0"/>
              </a:rPr>
              <a:t> 1000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                      8000000        = 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X</a:t>
            </a:r>
            <a:r>
              <a:rPr lang="fa-IR" sz="3200" dirty="0" smtClean="0">
                <a:latin typeface="Arial" pitchFamily="34" charset="0"/>
                <a:cs typeface="Arial" pitchFamily="34" charset="0"/>
              </a:rPr>
              <a:t> 400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                     واحد      20000 =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X</a:t>
            </a:r>
            <a:endParaRPr lang="fa-IR" sz="3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 rtl="1"/>
            <a:r>
              <a:rPr lang="fa-IR" sz="3600" b="1" dirty="0" smtClean="0">
                <a:effectLst/>
                <a:latin typeface="Arial" pitchFamily="34" charset="0"/>
                <a:cs typeface="Arial" pitchFamily="34" charset="0"/>
              </a:rPr>
              <a:t>4)تصمیمات مربوط به سفارش های مخصوص :</a:t>
            </a:r>
            <a:br>
              <a:rPr lang="fa-IR" sz="3600" b="1" dirty="0" smtClean="0">
                <a:effectLst/>
                <a:latin typeface="Arial" pitchFamily="34" charset="0"/>
                <a:cs typeface="Arial" pitchFamily="34" charset="0"/>
              </a:rPr>
            </a:br>
            <a:endParaRPr lang="fa-IR" sz="36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buFont typeface="Wingdings" pitchFamily="2" charset="2"/>
              <a:buChar char="Ø"/>
            </a:pPr>
            <a:r>
              <a:rPr lang="fa-IR" sz="3600" dirty="0" smtClean="0">
                <a:latin typeface="Arial" pitchFamily="34" charset="0"/>
                <a:cs typeface="Arial" pitchFamily="34" charset="0"/>
              </a:rPr>
              <a:t>سفارش های مخصوص :که معمولا برای یکبار و توسط مشتری خاصی داده می شود.</a:t>
            </a:r>
          </a:p>
          <a:p>
            <a:pPr algn="r" rtl="1">
              <a:buFont typeface="Wingdings" pitchFamily="2" charset="2"/>
              <a:buChar char="Ø"/>
            </a:pPr>
            <a:endParaRPr lang="fa-IR" sz="3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57166"/>
            <a:ext cx="8329642" cy="6097642"/>
          </a:xfrm>
        </p:spPr>
        <p:txBody>
          <a:bodyPr>
            <a:normAutofit/>
          </a:bodyPr>
          <a:lstStyle/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شرح اقلام             جمع اقلام بهای          اقلام بهای تمام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                          تمام شده                  شده یک واحد</a:t>
            </a:r>
          </a:p>
          <a:p>
            <a:pPr algn="r" rtl="1">
              <a:buNone/>
            </a:pPr>
            <a:endParaRPr lang="fa-IR" sz="3200" dirty="0" smtClean="0">
              <a:latin typeface="Arial" pitchFamily="34" charset="0"/>
              <a:cs typeface="Arial" pitchFamily="34" charset="0"/>
            </a:endParaRP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مواد اولیه مستقیم      250000000            250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کار مستقیم             100000000            100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سربار ساخت        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(%60 سربار ثابت ) 250000000           250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هزینه های متغیر     50000000                50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اداری و فروش    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                        650000000            650 </a:t>
            </a:r>
            <a:endParaRPr lang="fa-IR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Minus 3"/>
          <p:cNvSpPr/>
          <p:nvPr/>
        </p:nvSpPr>
        <p:spPr>
          <a:xfrm>
            <a:off x="6715140" y="1714488"/>
            <a:ext cx="2143140" cy="7143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Minus 4"/>
          <p:cNvSpPr/>
          <p:nvPr/>
        </p:nvSpPr>
        <p:spPr>
          <a:xfrm>
            <a:off x="3214678" y="1714488"/>
            <a:ext cx="3000396" cy="7143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Minus 5"/>
          <p:cNvSpPr/>
          <p:nvPr/>
        </p:nvSpPr>
        <p:spPr>
          <a:xfrm>
            <a:off x="0" y="1714488"/>
            <a:ext cx="3071802" cy="7143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" name="Minus 6"/>
          <p:cNvSpPr/>
          <p:nvPr/>
        </p:nvSpPr>
        <p:spPr>
          <a:xfrm>
            <a:off x="3428992" y="5572140"/>
            <a:ext cx="2857520" cy="142876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Minus 7"/>
          <p:cNvSpPr/>
          <p:nvPr/>
        </p:nvSpPr>
        <p:spPr>
          <a:xfrm flipV="1">
            <a:off x="1571604" y="5572140"/>
            <a:ext cx="1714512" cy="142876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785794"/>
            <a:ext cx="8286808" cy="5357850"/>
          </a:xfrm>
        </p:spPr>
        <p:txBody>
          <a:bodyPr>
            <a:normAutofit/>
          </a:bodyPr>
          <a:lstStyle/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شرح اقلام                       اقلام بهای تمام شده یک واحد</a:t>
            </a:r>
          </a:p>
          <a:p>
            <a:pPr algn="r" rtl="1">
              <a:buNone/>
            </a:pPr>
            <a:endParaRPr lang="fa-IR" sz="3200" dirty="0" smtClean="0">
              <a:latin typeface="Arial" pitchFamily="34" charset="0"/>
              <a:cs typeface="Arial" pitchFamily="34" charset="0"/>
            </a:endParaRP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مواد اولیه مستقیم                                     250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کار مستقیم                                            100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سربار متغیر ساخت(100 = 40 % 250 )       100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هزینه های </a:t>
            </a:r>
            <a:r>
              <a:rPr lang="fa-IR" sz="3200" smtClean="0">
                <a:latin typeface="Arial" pitchFamily="34" charset="0"/>
                <a:cs typeface="Arial" pitchFamily="34" charset="0"/>
              </a:rPr>
              <a:t>متغیر اداری                             </a:t>
            </a:r>
            <a:r>
              <a:rPr lang="fa-IR" sz="3200" dirty="0" smtClean="0">
                <a:latin typeface="Arial" pitchFamily="34" charset="0"/>
                <a:cs typeface="Arial" pitchFamily="34" charset="0"/>
              </a:rPr>
              <a:t>50 </a:t>
            </a:r>
          </a:p>
          <a:p>
            <a:pPr algn="r" rtl="1">
              <a:buNone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                                                          500 </a:t>
            </a:r>
            <a:endParaRPr lang="fa-IR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Minus 3"/>
          <p:cNvSpPr/>
          <p:nvPr/>
        </p:nvSpPr>
        <p:spPr>
          <a:xfrm>
            <a:off x="6000760" y="1500174"/>
            <a:ext cx="3000396" cy="7143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Minus 4"/>
          <p:cNvSpPr/>
          <p:nvPr/>
        </p:nvSpPr>
        <p:spPr>
          <a:xfrm>
            <a:off x="285720" y="1500174"/>
            <a:ext cx="4929222" cy="142876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Minus 5"/>
          <p:cNvSpPr/>
          <p:nvPr/>
        </p:nvSpPr>
        <p:spPr>
          <a:xfrm>
            <a:off x="714348" y="4214818"/>
            <a:ext cx="1785950" cy="142876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600" dirty="0" smtClean="0">
                <a:latin typeface="Arial" pitchFamily="34" charset="0"/>
                <a:cs typeface="Arial" pitchFamily="34" charset="0"/>
              </a:rPr>
              <a:t>تصمیم گیری با چند راه حل (مرکب):</a:t>
            </a:r>
            <a:endParaRPr lang="fa-IR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857364"/>
            <a:ext cx="8229600" cy="4572000"/>
          </a:xfrm>
        </p:spPr>
        <p:txBody>
          <a:bodyPr>
            <a:noAutofit/>
          </a:bodyPr>
          <a:lstStyle/>
          <a:p>
            <a:pPr algn="r" rtl="1">
              <a:buFont typeface="Wingdings" pitchFamily="2" charset="2"/>
              <a:buChar char="Ø"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برای حل یک مسئله بیشتر از دو راه حل ممکن باید ارزیابی گردد.</a:t>
            </a:r>
          </a:p>
          <a:p>
            <a:pPr algn="r" rtl="1"/>
            <a:endParaRPr lang="fa-IR" sz="3200" dirty="0" smtClean="0">
              <a:latin typeface="Arial" pitchFamily="34" charset="0"/>
              <a:cs typeface="Arial" pitchFamily="34" charset="0"/>
            </a:endParaRPr>
          </a:p>
          <a:p>
            <a:pPr algn="r" rtl="1">
              <a:buFont typeface="Wingdings" pitchFamily="2" charset="2"/>
              <a:buChar char="Ø"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دلایل پیچیده بودن تصمیم گیری مرکب :</a:t>
            </a:r>
          </a:p>
          <a:p>
            <a:pPr algn="r" rtl="1">
              <a:buFont typeface="Wingdings" pitchFamily="2" charset="2"/>
              <a:buChar char="Ø"/>
            </a:pPr>
            <a:endParaRPr lang="fa-IR" sz="3200" dirty="0" smtClean="0">
              <a:latin typeface="Arial" pitchFamily="34" charset="0"/>
              <a:cs typeface="Arial" pitchFamily="34" charset="0"/>
            </a:endParaRPr>
          </a:p>
          <a:p>
            <a:pPr algn="r" rtl="1">
              <a:buFont typeface="Wingdings" pitchFamily="2" charset="2"/>
              <a:buChar char="Ø"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1)زیاد بودن حجم اطلاعات گرد اوری شده</a:t>
            </a:r>
          </a:p>
          <a:p>
            <a:pPr algn="r" rtl="1">
              <a:buFont typeface="Wingdings" pitchFamily="2" charset="2"/>
              <a:buChar char="Ø"/>
            </a:pPr>
            <a:r>
              <a:rPr lang="fa-IR" sz="3200" dirty="0" smtClean="0">
                <a:latin typeface="Arial" pitchFamily="34" charset="0"/>
                <a:cs typeface="Arial" pitchFamily="34" charset="0"/>
              </a:rPr>
              <a:t>2)مشکل بودن تفسیر و محاسبه ارقام</a:t>
            </a:r>
            <a:endParaRPr lang="fa-IR" sz="3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600" b="1" dirty="0" smtClean="0">
                <a:effectLst/>
                <a:latin typeface="Arial" pitchFamily="34" charset="0"/>
                <a:cs typeface="Arial" pitchFamily="34" charset="0"/>
              </a:rPr>
              <a:t>مراحل تصمیم گیری : </a:t>
            </a:r>
            <a:endParaRPr lang="fa-IR" sz="36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buFont typeface="Wingdings" pitchFamily="2" charset="2"/>
              <a:buChar char="Ø"/>
            </a:pPr>
            <a:r>
              <a:rPr lang="fa-IR" sz="3600" dirty="0" smtClean="0">
                <a:latin typeface="Arial" pitchFamily="34" charset="0"/>
                <a:cs typeface="Arial" pitchFamily="34" charset="0"/>
              </a:rPr>
              <a:t>1)محاسبه نقطه بی تفاوتی بهای تمام شده </a:t>
            </a:r>
          </a:p>
          <a:p>
            <a:pPr algn="r" rtl="1">
              <a:buFont typeface="Wingdings" pitchFamily="2" charset="2"/>
              <a:buChar char="Ø"/>
            </a:pPr>
            <a:endParaRPr lang="fa-IR" sz="3600" dirty="0" smtClean="0">
              <a:latin typeface="Arial" pitchFamily="34" charset="0"/>
              <a:cs typeface="Arial" pitchFamily="34" charset="0"/>
            </a:endParaRPr>
          </a:p>
          <a:p>
            <a:pPr algn="r" rtl="1">
              <a:buFont typeface="Wingdings" pitchFamily="2" charset="2"/>
              <a:buChar char="Ø"/>
            </a:pPr>
            <a:r>
              <a:rPr lang="fa-IR" sz="3600" dirty="0" smtClean="0">
                <a:latin typeface="Arial" pitchFamily="34" charset="0"/>
                <a:cs typeface="Arial" pitchFamily="34" charset="0"/>
              </a:rPr>
              <a:t>2)مقایسه هر راه با راه حل های دیگر به طور جداگانه</a:t>
            </a:r>
          </a:p>
          <a:p>
            <a:pPr algn="r" rtl="1">
              <a:buFont typeface="Wingdings" pitchFamily="2" charset="2"/>
              <a:buChar char="Ø"/>
            </a:pPr>
            <a:endParaRPr lang="fa-IR" sz="3600" dirty="0">
              <a:latin typeface="Arial" pitchFamily="34" charset="0"/>
              <a:cs typeface="Arial" pitchFamily="34" charset="0"/>
            </a:endParaRPr>
          </a:p>
          <a:p>
            <a:pPr algn="l" rtl="1">
              <a:buFont typeface="Wingdings" pitchFamily="2" charset="2"/>
              <a:buChar char="Ø"/>
            </a:pPr>
            <a:endParaRPr lang="fa-IR" sz="3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600" b="1" dirty="0" smtClean="0">
                <a:effectLst/>
                <a:latin typeface="Arial" pitchFamily="34" charset="0"/>
                <a:cs typeface="Arial" pitchFamily="34" charset="0"/>
              </a:rPr>
              <a:t>روش های مورد استفاده برای تحلیل :</a:t>
            </a:r>
            <a:endParaRPr lang="fa-IR" sz="36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57290" y="1643050"/>
            <a:ext cx="7000924" cy="4714876"/>
          </a:xfrm>
        </p:spPr>
        <p:txBody>
          <a:bodyPr>
            <a:normAutofit/>
          </a:bodyPr>
          <a:lstStyle/>
          <a:p>
            <a:pPr algn="r" rtl="1">
              <a:buFont typeface="Wingdings" pitchFamily="2" charset="2"/>
              <a:buChar char="Ø"/>
            </a:pPr>
            <a:r>
              <a:rPr lang="fa-IR" sz="3600" dirty="0" smtClean="0">
                <a:latin typeface="Arial" pitchFamily="34" charset="0"/>
                <a:cs typeface="Arial" pitchFamily="34" charset="0"/>
              </a:rPr>
              <a:t>-)نقطه سر به سر</a:t>
            </a:r>
            <a:endParaRPr lang="en-US" sz="3600" dirty="0" smtClean="0">
              <a:latin typeface="Arial" pitchFamily="34" charset="0"/>
              <a:cs typeface="Arial" pitchFamily="34" charset="0"/>
            </a:endParaRPr>
          </a:p>
          <a:p>
            <a:pPr algn="r" rtl="1">
              <a:buFont typeface="Wingdings" pitchFamily="2" charset="2"/>
              <a:buChar char="Ø"/>
            </a:pPr>
            <a:endParaRPr lang="fa-IR" sz="3600" dirty="0" smtClean="0"/>
          </a:p>
          <a:p>
            <a:pPr algn="r" rtl="1">
              <a:buFont typeface="Wingdings" pitchFamily="2" charset="2"/>
              <a:buChar char="Ø"/>
            </a:pPr>
            <a:r>
              <a:rPr lang="fa-IR" sz="3600" dirty="0" smtClean="0">
                <a:latin typeface="Arial" pitchFamily="34" charset="0"/>
                <a:cs typeface="Arial" pitchFamily="34" charset="0"/>
              </a:rPr>
              <a:t>-)نقطه بی تفاوتی و بهای تمام شده </a:t>
            </a:r>
            <a:endParaRPr lang="fa-IR" sz="3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85728"/>
            <a:ext cx="8258204" cy="6429420"/>
          </a:xfrm>
        </p:spPr>
        <p:txBody>
          <a:bodyPr>
            <a:normAutofit/>
          </a:bodyPr>
          <a:lstStyle/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                                                  راه حلها 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شرح اقلام            روش دستی    روش نیمه خودکار  روش خودکار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اقلام ثابت(مخارج ماهیانه):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اجاره ساختمان       150000       150000           150000 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نگهداری تجهیزات      -              50000             100000 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اجاره تجهیزات          -             250000           1000000 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جمع اقلام ثابت       150000      450000          1250000 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جمع اقلام ثابت 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اقلام متغیر برای هر گزارش 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ملزومات              400             800               200  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نیروی انسانی        2000          600                200 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جمع اقلام متغیر     2400           1400              400 </a:t>
            </a:r>
          </a:p>
          <a:p>
            <a:pPr algn="r" rtl="1">
              <a:buNone/>
            </a:pPr>
            <a:endParaRPr lang="fa-IR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Minus 3"/>
          <p:cNvSpPr/>
          <p:nvPr/>
        </p:nvSpPr>
        <p:spPr>
          <a:xfrm>
            <a:off x="-428660" y="785794"/>
            <a:ext cx="6572296" cy="142876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cxnSp>
        <p:nvCxnSpPr>
          <p:cNvPr id="6" name="Straight Connector 5"/>
          <p:cNvCxnSpPr/>
          <p:nvPr/>
        </p:nvCxnSpPr>
        <p:spPr>
          <a:xfrm rot="10800000">
            <a:off x="4786314" y="1357298"/>
            <a:ext cx="142876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rot="10800000">
            <a:off x="2285984" y="1357298"/>
            <a:ext cx="221457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rot="10800000">
            <a:off x="428596" y="1357298"/>
            <a:ext cx="164307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rot="10800000">
            <a:off x="4929190" y="3429000"/>
            <a:ext cx="121444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rot="10800000">
            <a:off x="3071802" y="3429000"/>
            <a:ext cx="150019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rot="10800000">
            <a:off x="714348" y="3429000"/>
            <a:ext cx="185738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rot="10800000">
            <a:off x="5000628" y="5929330"/>
            <a:ext cx="135732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rot="10800000">
            <a:off x="3071802" y="5929330"/>
            <a:ext cx="142876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rot="10800000">
            <a:off x="928662" y="5929330"/>
            <a:ext cx="171451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8786842" cy="6643710"/>
          </a:xfrm>
        </p:spPr>
        <p:txBody>
          <a:bodyPr/>
          <a:lstStyle/>
          <a:p>
            <a:pPr algn="r" rtl="1"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اقلام تفاضلی ثابت بهای تمام شده</a:t>
            </a:r>
          </a:p>
          <a:p>
            <a:pPr algn="r" rtl="1"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                                       = نقطه بی تفاوتی بهای تمام شده   </a:t>
            </a:r>
          </a:p>
          <a:p>
            <a:pPr algn="r" rtl="1"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اقلام تفاضلی متغیر بهای تمام شده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fa-IR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r" rtl="1"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گزارش در ماه 300 = 150000 – 450000 =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B</a:t>
            </a:r>
            <a:r>
              <a:rPr lang="fa-IR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fa-IR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r" rtl="1"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                            1400 – 2400 </a:t>
            </a:r>
          </a:p>
          <a:p>
            <a:pPr algn="r" rtl="1"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r" rtl="1"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گزارش در ماه 550 = 150000 – 1250000 =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C</a:t>
            </a:r>
            <a:r>
              <a:rPr lang="fa-IR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fa-IR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r" rtl="1"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                              400 – 2400 </a:t>
            </a:r>
          </a:p>
          <a:p>
            <a:pPr algn="r" rtl="1">
              <a:buNone/>
            </a:pPr>
            <a:endParaRPr lang="fa-IR" dirty="0" smtClean="0">
              <a:latin typeface="Arial" pitchFamily="34" charset="0"/>
              <a:cs typeface="Arial" pitchFamily="34" charset="0"/>
            </a:endParaRPr>
          </a:p>
          <a:p>
            <a:pPr algn="r" rtl="1"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گزارش در ماه 800  = 450000 – 1250000 =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C</a:t>
            </a:r>
            <a:r>
              <a:rPr lang="fa-IR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fa-IR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r" rtl="1"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                              400 – 1400        </a:t>
            </a:r>
            <a:endParaRPr lang="fa-I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Minus 3"/>
          <p:cNvSpPr/>
          <p:nvPr/>
        </p:nvSpPr>
        <p:spPr>
          <a:xfrm>
            <a:off x="3929058" y="785794"/>
            <a:ext cx="5214942" cy="7143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Minus 4"/>
          <p:cNvSpPr/>
          <p:nvPr/>
        </p:nvSpPr>
        <p:spPr>
          <a:xfrm flipV="1">
            <a:off x="2571736" y="2214553"/>
            <a:ext cx="3286148" cy="45719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Minus 5"/>
          <p:cNvSpPr/>
          <p:nvPr/>
        </p:nvSpPr>
        <p:spPr>
          <a:xfrm>
            <a:off x="2357422" y="3786190"/>
            <a:ext cx="3643338" cy="142876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" name="Minus 6"/>
          <p:cNvSpPr/>
          <p:nvPr/>
        </p:nvSpPr>
        <p:spPr>
          <a:xfrm>
            <a:off x="2214546" y="5357826"/>
            <a:ext cx="3929090" cy="142876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28604"/>
            <a:ext cx="9144000" cy="6026204"/>
          </a:xfrm>
        </p:spPr>
        <p:txBody>
          <a:bodyPr>
            <a:normAutofit/>
          </a:bodyPr>
          <a:lstStyle/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                                           راه حلها 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سطح فعالیت ماهانه    روش دستی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fa-IR" sz="2800" dirty="0" smtClean="0">
                <a:latin typeface="Arial" pitchFamily="34" charset="0"/>
                <a:cs typeface="Arial" pitchFamily="34" charset="0"/>
              </a:rPr>
              <a:t>   روش نیمه خودکار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B</a:t>
            </a:r>
            <a:r>
              <a:rPr lang="fa-IR" sz="2800" dirty="0" smtClean="0">
                <a:latin typeface="Arial" pitchFamily="34" charset="0"/>
                <a:cs typeface="Arial" pitchFamily="34" charset="0"/>
              </a:rPr>
              <a:t> روش خودکار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C</a:t>
            </a:r>
            <a:r>
              <a:rPr lang="fa-IR" sz="28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 تعداد گزارش  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            200             3150          3650                  6650 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            500              2700         2300                   2900 </a:t>
            </a:r>
          </a:p>
          <a:p>
            <a:pPr algn="r" rtl="1">
              <a:buNone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            900              2564          1900                 1790  </a:t>
            </a:r>
            <a:endParaRPr lang="fa-IR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Minus 3"/>
          <p:cNvSpPr/>
          <p:nvPr/>
        </p:nvSpPr>
        <p:spPr>
          <a:xfrm>
            <a:off x="6929422" y="2000240"/>
            <a:ext cx="2214578" cy="45719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Minus 4"/>
          <p:cNvSpPr/>
          <p:nvPr/>
        </p:nvSpPr>
        <p:spPr>
          <a:xfrm>
            <a:off x="4357686" y="1928802"/>
            <a:ext cx="2214578" cy="7143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Minus 5"/>
          <p:cNvSpPr/>
          <p:nvPr/>
        </p:nvSpPr>
        <p:spPr>
          <a:xfrm>
            <a:off x="1857356" y="1928802"/>
            <a:ext cx="2571768" cy="7143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" name="Minus 6"/>
          <p:cNvSpPr/>
          <p:nvPr/>
        </p:nvSpPr>
        <p:spPr>
          <a:xfrm>
            <a:off x="0" y="1928802"/>
            <a:ext cx="2000232" cy="7143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erve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749</TotalTime>
  <Words>2115</Words>
  <Application>Microsoft Office PowerPoint</Application>
  <PresentationFormat>On-screen Show (4:3)</PresentationFormat>
  <Paragraphs>333</Paragraphs>
  <Slides>46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47" baseType="lpstr">
      <vt:lpstr>Verve</vt:lpstr>
      <vt:lpstr>بنام خدا</vt:lpstr>
      <vt:lpstr>PowerPoint Presentation</vt:lpstr>
      <vt:lpstr>ویژگی های اقلام مربوط بهای تمام شده : </vt:lpstr>
      <vt:lpstr>PowerPoint Presentation</vt:lpstr>
      <vt:lpstr>  تصمیم گیری برای انتخاب یک راه حل :   </vt:lpstr>
      <vt:lpstr>شرکت آفتاب  مخارج مورد انتظار دو روش تولید (به ریال )</vt:lpstr>
      <vt:lpstr>PowerPoint Presentation</vt:lpstr>
      <vt:lpstr>PowerPoint Presentation</vt:lpstr>
      <vt:lpstr>PowerPoint Presentation</vt:lpstr>
      <vt:lpstr>جمع بهای تمام شده بر حسب میلیون ریال </vt:lpstr>
      <vt:lpstr>PowerPoint Presentation</vt:lpstr>
      <vt:lpstr>اقلام تفاضلی بهای تمام شده به میلیون ریال </vt:lpstr>
      <vt:lpstr>مقایسه نقطه سر به سر و نقطه بی تفاوتی بهای تمام شده :</vt:lpstr>
      <vt:lpstr>تعداد تولید و فروش *اقلام متغیر یک واحد محصول +اقلام ثابت =تعداد تولید وفروش *قیمت فروش یک واحد از محصول </vt:lpstr>
      <vt:lpstr>جمع بهای تمام شده به میلیون ریال </vt:lpstr>
      <vt:lpstr>PowerPoint Presentation</vt:lpstr>
      <vt:lpstr>موارد استفاده اقلام بهای تمام شده : </vt:lpstr>
      <vt:lpstr>شرکت شرق  برآورد اقلام بهای تمام شده قطعات جعبه دنده </vt:lpstr>
      <vt:lpstr>بهای تمام شده تولید برای تولید یک واحد :                 8000 =1200 -9200 </vt:lpstr>
      <vt:lpstr>هزینه فرصت از دست رفته : نوع دیگری از اقلام مربوط بهای تمام شده که بیان گر منابع از دست رفته به علت انتخاب یک راه حل به جای راه حل دیگر می باشد . </vt:lpstr>
      <vt:lpstr>2)تصمیمات مربوط به محصول مشترک :</vt:lpstr>
      <vt:lpstr>برای حل مسائلی از جمله : </vt:lpstr>
      <vt:lpstr>شرکت سفید  فهرست مخارج مشترک (به روش مقدار تولید ) </vt:lpstr>
      <vt:lpstr>سهم مخارج مشترک هر محصول بر مبنای مقدار تولید:</vt:lpstr>
      <vt:lpstr>سهم مخارج مشترک هر محصول بر مبنای درآمد فروش:</vt:lpstr>
      <vt:lpstr>ارقام مربوط به محصول (ب) </vt:lpstr>
      <vt:lpstr>PowerPoint Presentation</vt:lpstr>
      <vt:lpstr>سود ناخالص برای هر یک از راه حلها : </vt:lpstr>
      <vt:lpstr>PowerPoint Presentation</vt:lpstr>
      <vt:lpstr>PowerPoint Presentation</vt:lpstr>
      <vt:lpstr>PowerPoint Presentation</vt:lpstr>
      <vt:lpstr>3)تصمیمات قیمت گذاری :</vt:lpstr>
      <vt:lpstr>PowerPoint Presentation</vt:lpstr>
      <vt:lpstr>خلاصه صورت حساب سودو زیان شرکت الکترونیک :</vt:lpstr>
      <vt:lpstr>محاسبه نقطه بی تفاوتی قیمت با استفاده از روش  C.V.P </vt:lpstr>
      <vt:lpstr>PowerPoint Presentation</vt:lpstr>
      <vt:lpstr>محاسبه نقطه بی تفاوتی :</vt:lpstr>
      <vt:lpstr>4)تصمیمات مربوط به سفارش های مخصوص : </vt:lpstr>
      <vt:lpstr>PowerPoint Presentation</vt:lpstr>
      <vt:lpstr>PowerPoint Presentation</vt:lpstr>
      <vt:lpstr>تصمیم گیری با چند راه حل (مرکب):</vt:lpstr>
      <vt:lpstr>مراحل تصمیم گیری : </vt:lpstr>
      <vt:lpstr>روش های مورد استفاده برای تحلیل :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فصل 4</dc:title>
  <dc:creator>Mansour</dc:creator>
  <cp:lastModifiedBy>Windows User</cp:lastModifiedBy>
  <cp:revision>140</cp:revision>
  <dcterms:created xsi:type="dcterms:W3CDTF">2009-10-13T17:55:07Z</dcterms:created>
  <dcterms:modified xsi:type="dcterms:W3CDTF">2020-06-07T13:42:34Z</dcterms:modified>
</cp:coreProperties>
</file>