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294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4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image" Target="../media/image13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7.emf"/><Relationship Id="rId1" Type="http://schemas.openxmlformats.org/officeDocument/2006/relationships/image" Target="../media/image16.emf"/><Relationship Id="rId4" Type="http://schemas.openxmlformats.org/officeDocument/2006/relationships/image" Target="../media/image19.e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20.emf"/><Relationship Id="rId5" Type="http://schemas.openxmlformats.org/officeDocument/2006/relationships/image" Target="../media/image24.wmf"/><Relationship Id="rId4" Type="http://schemas.openxmlformats.org/officeDocument/2006/relationships/image" Target="../media/image23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image" Target="../media/image26.emf"/><Relationship Id="rId1" Type="http://schemas.openxmlformats.org/officeDocument/2006/relationships/image" Target="../media/image25.emf"/></Relationships>
</file>

<file path=ppt/drawings/_rels/vmlDrawing9.vml.rels><?xml version="1.0" encoding="UTF-8" standalone="yes"?>
<Relationships xmlns="http://schemas.openxmlformats.org/package/2006/relationships"><Relationship Id="rId8" Type="http://schemas.openxmlformats.org/officeDocument/2006/relationships/image" Target="../media/image35.wmf"/><Relationship Id="rId3" Type="http://schemas.openxmlformats.org/officeDocument/2006/relationships/image" Target="../media/image30.wmf"/><Relationship Id="rId7" Type="http://schemas.openxmlformats.org/officeDocument/2006/relationships/image" Target="../media/image34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Relationship Id="rId6" Type="http://schemas.openxmlformats.org/officeDocument/2006/relationships/image" Target="../media/image33.wmf"/><Relationship Id="rId5" Type="http://schemas.openxmlformats.org/officeDocument/2006/relationships/image" Target="../media/image32.wmf"/><Relationship Id="rId4" Type="http://schemas.openxmlformats.org/officeDocument/2006/relationships/image" Target="../media/image31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e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9.wmf"/><Relationship Id="rId2" Type="http://schemas.openxmlformats.org/officeDocument/2006/relationships/image" Target="../media/image38.wmf"/><Relationship Id="rId1" Type="http://schemas.openxmlformats.org/officeDocument/2006/relationships/image" Target="../media/image37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w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42.wmf"/><Relationship Id="rId1" Type="http://schemas.openxmlformats.org/officeDocument/2006/relationships/image" Target="../media/image41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46.wmf"/><Relationship Id="rId2" Type="http://schemas.openxmlformats.org/officeDocument/2006/relationships/image" Target="../media/image45.wmf"/><Relationship Id="rId1" Type="http://schemas.openxmlformats.org/officeDocument/2006/relationships/image" Target="../media/image44.w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48.wmf"/><Relationship Id="rId1" Type="http://schemas.openxmlformats.org/officeDocument/2006/relationships/image" Target="../media/image47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9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52.wmf"/><Relationship Id="rId2" Type="http://schemas.openxmlformats.org/officeDocument/2006/relationships/image" Target="../media/image51.emf"/><Relationship Id="rId1" Type="http://schemas.openxmlformats.org/officeDocument/2006/relationships/image" Target="../media/image50.emf"/><Relationship Id="rId6" Type="http://schemas.openxmlformats.org/officeDocument/2006/relationships/image" Target="../media/image55.wmf"/><Relationship Id="rId5" Type="http://schemas.openxmlformats.org/officeDocument/2006/relationships/image" Target="../media/image54.wmf"/><Relationship Id="rId4" Type="http://schemas.openxmlformats.org/officeDocument/2006/relationships/image" Target="../media/image5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AD597FD1-76AD-4144-978F-70EEC4417A47}" type="datetimeFigureOut">
              <a:rPr lang="fa-IR" smtClean="0"/>
              <a:t>22/09/1441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A00310F9-38ED-46FC-93C9-1A5B7F939EB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0568243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9411C-8AFD-4EA0-B360-CD2C3BA4A00E}" type="datetime1">
              <a:rPr lang="en-US" smtClean="0"/>
              <a:t>5/14/2020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60C72-EC99-4E70-BC9F-D10E5BCF8A1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ACAE3-880E-4E77-8FD0-56A49110B6B5}" type="datetime1">
              <a:rPr lang="en-US" smtClean="0"/>
              <a:t>5/14/2020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60C72-EC99-4E70-BC9F-D10E5BCF8A1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7010E-E12D-4DA9-9B11-0F00EBCBC3BF}" type="datetime1">
              <a:rPr lang="en-US" smtClean="0"/>
              <a:t>5/14/2020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60C72-EC99-4E70-BC9F-D10E5BCF8A1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B5A8E-0FC4-4D8D-8CEE-EDF7BBDBCBC7}" type="datetime1">
              <a:rPr lang="en-US" smtClean="0"/>
              <a:t>5/14/2020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60C72-EC99-4E70-BC9F-D10E5BCF8A1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57CCD-611B-499C-B26F-E6679E3EEC4B}" type="datetime1">
              <a:rPr lang="en-US" smtClean="0"/>
              <a:t>5/14/2020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60C72-EC99-4E70-BC9F-D10E5BCF8A1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0219A-E719-49D6-982D-CC3F6F17FB01}" type="datetime1">
              <a:rPr lang="en-US" smtClean="0"/>
              <a:t>5/14/2020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60C72-EC99-4E70-BC9F-D10E5BCF8A1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CECF6-81CC-4B97-BC20-C8218CB82EAD}" type="datetime1">
              <a:rPr lang="en-US" smtClean="0"/>
              <a:t>5/14/2020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60C72-EC99-4E70-BC9F-D10E5BCF8A1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78F49-0187-45B9-9615-9FFEA28D5D66}" type="datetime1">
              <a:rPr lang="en-US" smtClean="0"/>
              <a:t>5/14/2020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60C72-EC99-4E70-BC9F-D10E5BCF8A1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938FE-78C6-4773-82D8-01F8A003D2A2}" type="datetime1">
              <a:rPr lang="en-US" smtClean="0"/>
              <a:t>5/14/2020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60C72-EC99-4E70-BC9F-D10E5BCF8A1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80760-34EE-48A4-94C0-76A808A1107A}" type="datetime1">
              <a:rPr lang="en-US" smtClean="0"/>
              <a:t>5/14/2020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60C72-EC99-4E70-BC9F-D10E5BCF8A1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3A8B0-BD85-460C-AC02-FF12E5BCE073}" type="datetime1">
              <a:rPr lang="en-US" smtClean="0"/>
              <a:t>5/14/2020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60C72-EC99-4E70-BC9F-D10E5BCF8A1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BADE6-FC39-4E8F-9AF4-DFAA74A4C106}" type="datetime1">
              <a:rPr lang="en-US" smtClean="0"/>
              <a:t>5/14/2020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460C72-EC99-4E70-BC9F-D10E5BCF8A18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wmf"/><Relationship Id="rId5" Type="http://schemas.openxmlformats.org/officeDocument/2006/relationships/oleObject" Target="../embeddings/oleObject2.bin"/><Relationship Id="rId10" Type="http://schemas.openxmlformats.org/officeDocument/2006/relationships/image" Target="../media/image4.wmf"/><Relationship Id="rId4" Type="http://schemas.openxmlformats.org/officeDocument/2006/relationships/image" Target="../media/image1.wmf"/><Relationship Id="rId9" Type="http://schemas.openxmlformats.org/officeDocument/2006/relationships/oleObject" Target="../embeddings/oleObject4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1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10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2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4.e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13.e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5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emf"/><Relationship Id="rId3" Type="http://schemas.openxmlformats.org/officeDocument/2006/relationships/oleObject" Target="../embeddings/oleObject11.bin"/><Relationship Id="rId7" Type="http://schemas.openxmlformats.org/officeDocument/2006/relationships/oleObject" Target="../embeddings/oleObject1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7.emf"/><Relationship Id="rId5" Type="http://schemas.openxmlformats.org/officeDocument/2006/relationships/oleObject" Target="../embeddings/oleObject12.bin"/><Relationship Id="rId10" Type="http://schemas.openxmlformats.org/officeDocument/2006/relationships/image" Target="../media/image19.emf"/><Relationship Id="rId4" Type="http://schemas.openxmlformats.org/officeDocument/2006/relationships/image" Target="../media/image16.emf"/><Relationship Id="rId9" Type="http://schemas.openxmlformats.org/officeDocument/2006/relationships/oleObject" Target="../embeddings/oleObject14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oleObject" Target="../embeddings/oleObject15.bin"/><Relationship Id="rId7" Type="http://schemas.openxmlformats.org/officeDocument/2006/relationships/oleObject" Target="../embeddings/oleObject17.bin"/><Relationship Id="rId12" Type="http://schemas.openxmlformats.org/officeDocument/2006/relationships/image" Target="../media/image24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21.wmf"/><Relationship Id="rId11" Type="http://schemas.openxmlformats.org/officeDocument/2006/relationships/oleObject" Target="../embeddings/oleObject19.bin"/><Relationship Id="rId5" Type="http://schemas.openxmlformats.org/officeDocument/2006/relationships/oleObject" Target="../embeddings/oleObject16.bin"/><Relationship Id="rId10" Type="http://schemas.openxmlformats.org/officeDocument/2006/relationships/image" Target="../media/image23.wmf"/><Relationship Id="rId4" Type="http://schemas.openxmlformats.org/officeDocument/2006/relationships/image" Target="../media/image20.emf"/><Relationship Id="rId9" Type="http://schemas.openxmlformats.org/officeDocument/2006/relationships/oleObject" Target="../embeddings/oleObject18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emf"/><Relationship Id="rId3" Type="http://schemas.openxmlformats.org/officeDocument/2006/relationships/oleObject" Target="../embeddings/oleObject20.bin"/><Relationship Id="rId7" Type="http://schemas.openxmlformats.org/officeDocument/2006/relationships/oleObject" Target="../embeddings/oleObject2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26.emf"/><Relationship Id="rId5" Type="http://schemas.openxmlformats.org/officeDocument/2006/relationships/oleObject" Target="../embeddings/oleObject21.bin"/><Relationship Id="rId4" Type="http://schemas.openxmlformats.org/officeDocument/2006/relationships/image" Target="../media/image25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wmf"/><Relationship Id="rId13" Type="http://schemas.openxmlformats.org/officeDocument/2006/relationships/image" Target="../media/image32.wmf"/><Relationship Id="rId18" Type="http://schemas.openxmlformats.org/officeDocument/2006/relationships/oleObject" Target="../embeddings/oleObject31.bin"/><Relationship Id="rId3" Type="http://schemas.openxmlformats.org/officeDocument/2006/relationships/oleObject" Target="../embeddings/oleObject23.bin"/><Relationship Id="rId7" Type="http://schemas.openxmlformats.org/officeDocument/2006/relationships/oleObject" Target="../embeddings/oleObject25.bin"/><Relationship Id="rId12" Type="http://schemas.openxmlformats.org/officeDocument/2006/relationships/oleObject" Target="../embeddings/oleObject28.bin"/><Relationship Id="rId17" Type="http://schemas.openxmlformats.org/officeDocument/2006/relationships/image" Target="../media/image34.w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30.bin"/><Relationship Id="rId20" Type="http://schemas.openxmlformats.org/officeDocument/2006/relationships/oleObject" Target="../embeddings/oleObject32.bin"/><Relationship Id="rId1" Type="http://schemas.openxmlformats.org/officeDocument/2006/relationships/vmlDrawing" Target="../drawings/vmlDrawing9.vml"/><Relationship Id="rId6" Type="http://schemas.openxmlformats.org/officeDocument/2006/relationships/image" Target="../media/image29.wmf"/><Relationship Id="rId11" Type="http://schemas.openxmlformats.org/officeDocument/2006/relationships/image" Target="../media/image31.wmf"/><Relationship Id="rId5" Type="http://schemas.openxmlformats.org/officeDocument/2006/relationships/oleObject" Target="../embeddings/oleObject24.bin"/><Relationship Id="rId15" Type="http://schemas.openxmlformats.org/officeDocument/2006/relationships/image" Target="../media/image33.wmf"/><Relationship Id="rId10" Type="http://schemas.openxmlformats.org/officeDocument/2006/relationships/oleObject" Target="../embeddings/oleObject27.bin"/><Relationship Id="rId19" Type="http://schemas.openxmlformats.org/officeDocument/2006/relationships/image" Target="../media/image35.wmf"/><Relationship Id="rId4" Type="http://schemas.openxmlformats.org/officeDocument/2006/relationships/image" Target="../media/image28.wmf"/><Relationship Id="rId9" Type="http://schemas.openxmlformats.org/officeDocument/2006/relationships/oleObject" Target="../embeddings/oleObject26.bin"/><Relationship Id="rId14" Type="http://schemas.openxmlformats.org/officeDocument/2006/relationships/oleObject" Target="../embeddings/oleObject29.bin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36.e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wmf"/><Relationship Id="rId3" Type="http://schemas.openxmlformats.org/officeDocument/2006/relationships/oleObject" Target="../embeddings/oleObject34.bin"/><Relationship Id="rId7" Type="http://schemas.openxmlformats.org/officeDocument/2006/relationships/oleObject" Target="../embeddings/oleObject3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38.wmf"/><Relationship Id="rId5" Type="http://schemas.openxmlformats.org/officeDocument/2006/relationships/oleObject" Target="../embeddings/oleObject35.bin"/><Relationship Id="rId4" Type="http://schemas.openxmlformats.org/officeDocument/2006/relationships/image" Target="../media/image37.wmf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40.w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42.wmf"/><Relationship Id="rId5" Type="http://schemas.openxmlformats.org/officeDocument/2006/relationships/oleObject" Target="../embeddings/oleObject39.bin"/><Relationship Id="rId4" Type="http://schemas.openxmlformats.org/officeDocument/2006/relationships/image" Target="../media/image41.w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4" Type="http://schemas.openxmlformats.org/officeDocument/2006/relationships/image" Target="../media/image43.w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wmf"/><Relationship Id="rId3" Type="http://schemas.openxmlformats.org/officeDocument/2006/relationships/oleObject" Target="../embeddings/oleObject41.bin"/><Relationship Id="rId7" Type="http://schemas.openxmlformats.org/officeDocument/2006/relationships/oleObject" Target="../embeddings/oleObject4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45.wmf"/><Relationship Id="rId5" Type="http://schemas.openxmlformats.org/officeDocument/2006/relationships/oleObject" Target="../embeddings/oleObject42.bin"/><Relationship Id="rId4" Type="http://schemas.openxmlformats.org/officeDocument/2006/relationships/image" Target="../media/image44.w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48.wmf"/><Relationship Id="rId5" Type="http://schemas.openxmlformats.org/officeDocument/2006/relationships/oleObject" Target="../embeddings/oleObject45.bin"/><Relationship Id="rId4" Type="http://schemas.openxmlformats.org/officeDocument/2006/relationships/image" Target="../media/image47.w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7.vml"/><Relationship Id="rId4" Type="http://schemas.openxmlformats.org/officeDocument/2006/relationships/image" Target="../media/image49.wmf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wmf"/><Relationship Id="rId13" Type="http://schemas.openxmlformats.org/officeDocument/2006/relationships/oleObject" Target="../embeddings/oleObject52.bin"/><Relationship Id="rId3" Type="http://schemas.openxmlformats.org/officeDocument/2006/relationships/oleObject" Target="../embeddings/oleObject47.bin"/><Relationship Id="rId7" Type="http://schemas.openxmlformats.org/officeDocument/2006/relationships/oleObject" Target="../embeddings/oleObject49.bin"/><Relationship Id="rId12" Type="http://schemas.openxmlformats.org/officeDocument/2006/relationships/image" Target="../media/image54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51.emf"/><Relationship Id="rId11" Type="http://schemas.openxmlformats.org/officeDocument/2006/relationships/oleObject" Target="../embeddings/oleObject51.bin"/><Relationship Id="rId5" Type="http://schemas.openxmlformats.org/officeDocument/2006/relationships/oleObject" Target="../embeddings/oleObject48.bin"/><Relationship Id="rId10" Type="http://schemas.openxmlformats.org/officeDocument/2006/relationships/image" Target="../media/image53.wmf"/><Relationship Id="rId4" Type="http://schemas.openxmlformats.org/officeDocument/2006/relationships/image" Target="../media/image50.emf"/><Relationship Id="rId9" Type="http://schemas.openxmlformats.org/officeDocument/2006/relationships/oleObject" Target="../embeddings/oleObject50.bin"/><Relationship Id="rId14" Type="http://schemas.openxmlformats.org/officeDocument/2006/relationships/image" Target="../media/image55.w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60C72-EC99-4E70-BC9F-D10E5BCF8A1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34932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010400" y="6553199"/>
            <a:ext cx="2514600" cy="304801"/>
          </a:xfrm>
          <a:prstGeom prst="rect">
            <a:avLst/>
          </a:prstGeom>
        </p:spPr>
        <p:txBody>
          <a:bodyPr/>
          <a:lstStyle/>
          <a:p>
            <a:fld id="{A299916F-56F1-4430-9CFD-7D994FE98961}" type="slidenum">
              <a:rPr lang="ar-SA"/>
              <a:pPr/>
              <a:t>2</a:t>
            </a:fld>
            <a:endParaRPr lang="en-US" dirty="0"/>
          </a:p>
        </p:txBody>
      </p:sp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381000" y="1371600"/>
            <a:ext cx="830580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rtl="1"/>
            <a:r>
              <a:rPr lang="ar-SA" sz="9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2  Farnaz" pitchFamily="2" charset="-78"/>
              </a:rPr>
              <a:t>فصل </a:t>
            </a:r>
            <a:r>
              <a:rPr lang="ar-SA" sz="9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2  Farnaz" pitchFamily="2" charset="-78"/>
              </a:rPr>
              <a:t>پانزدهم</a:t>
            </a:r>
            <a:endParaRPr lang="en-US" sz="9600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cs typeface="2  Farnaz" pitchFamily="2" charset="-78"/>
            </a:endParaRPr>
          </a:p>
          <a:p>
            <a:pPr algn="ctr" rtl="1"/>
            <a:endParaRPr lang="en-US" sz="4800" b="1" i="1" dirty="0" smtClean="0">
              <a:effectLst>
                <a:outerShdw blurRad="38100" dist="38100" dir="2700000" algn="tl">
                  <a:srgbClr val="C0C0C0"/>
                </a:outerShdw>
              </a:effectLst>
              <a:cs typeface="Zar" pitchFamily="2" charset="-78"/>
            </a:endParaRPr>
          </a:p>
          <a:p>
            <a:pPr algn="ctr" rtl="1"/>
            <a:endParaRPr lang="fa-IR" sz="4800" b="1" i="1" dirty="0">
              <a:effectLst>
                <a:outerShdw blurRad="38100" dist="38100" dir="2700000" algn="tl">
                  <a:srgbClr val="C0C0C0"/>
                </a:outerShdw>
              </a:effectLst>
              <a:cs typeface="Zar" pitchFamily="2" charset="-78"/>
            </a:endParaRPr>
          </a:p>
          <a:p>
            <a:pPr algn="ctr" rtl="1"/>
            <a:r>
              <a:rPr lang="ar-SA" sz="4800" b="1" i="1" dirty="0">
                <a:effectLst>
                  <a:outerShdw blurRad="38100" dist="38100" dir="2700000" algn="tl">
                    <a:srgbClr val="C0C0C0"/>
                  </a:outerShdw>
                </a:effectLst>
                <a:cs typeface="Zar" pitchFamily="2" charset="-78"/>
              </a:rPr>
              <a:t>رگرسيون بر روي متغيرهاي</a:t>
            </a:r>
            <a:r>
              <a:rPr lang="fa-IR" sz="4800" b="1" i="1" dirty="0">
                <a:effectLst>
                  <a:outerShdw blurRad="38100" dist="38100" dir="2700000" algn="tl">
                    <a:srgbClr val="C0C0C0"/>
                  </a:outerShdw>
                </a:effectLst>
                <a:cs typeface="Zar" pitchFamily="2" charset="-78"/>
              </a:rPr>
              <a:t> موهومی</a:t>
            </a:r>
            <a:endParaRPr lang="en-US" sz="4800" b="1" i="1" dirty="0">
              <a:effectLst>
                <a:outerShdw blurRad="38100" dist="38100" dir="2700000" algn="tl">
                  <a:srgbClr val="C0C0C0"/>
                </a:outerShdw>
              </a:effectLst>
              <a:cs typeface="Zar" pitchFamily="2" charset="-78"/>
            </a:endParaRPr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010400" y="6524625"/>
            <a:ext cx="2133600" cy="333375"/>
          </a:xfrm>
          <a:prstGeom prst="rect">
            <a:avLst/>
          </a:prstGeom>
        </p:spPr>
        <p:txBody>
          <a:bodyPr/>
          <a:lstStyle/>
          <a:p>
            <a:fld id="{ED711473-3DC0-4681-8C84-A38DEED4D023}" type="slidenum">
              <a:rPr lang="ar-SA"/>
              <a:pPr/>
              <a:t>3</a:t>
            </a:fld>
            <a:endParaRPr lang="en-US"/>
          </a:p>
        </p:txBody>
      </p:sp>
      <p:sp>
        <p:nvSpPr>
          <p:cNvPr id="2053" name="Oval 5"/>
          <p:cNvSpPr>
            <a:spLocks noChangeArrowheads="1"/>
          </p:cNvSpPr>
          <p:nvPr/>
        </p:nvSpPr>
        <p:spPr bwMode="auto">
          <a:xfrm>
            <a:off x="1908175" y="908050"/>
            <a:ext cx="5616575" cy="1152525"/>
          </a:xfrm>
          <a:prstGeom prst="ellipse">
            <a:avLst/>
          </a:prstGeom>
          <a:solidFill>
            <a:schemeClr val="bg1"/>
          </a:solidFill>
          <a:ln w="76200">
            <a:solidFill>
              <a:srgbClr val="99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rtl="1"/>
            <a:r>
              <a:rPr lang="ar-SA" sz="2800" i="1">
                <a:solidFill>
                  <a:schemeClr val="accent2"/>
                </a:solidFill>
                <a:cs typeface="Zar" pitchFamily="2" charset="-78"/>
              </a:rPr>
              <a:t>ماهيت متغيرهاي موهومي</a:t>
            </a:r>
            <a:endParaRPr lang="en-US" sz="2800" i="1">
              <a:cs typeface="Zar" pitchFamily="2" charset="-78"/>
            </a:endParaRPr>
          </a:p>
        </p:txBody>
      </p:sp>
      <p:sp>
        <p:nvSpPr>
          <p:cNvPr id="2054" name="AutoShape 6"/>
          <p:cNvSpPr>
            <a:spLocks noChangeArrowheads="1"/>
          </p:cNvSpPr>
          <p:nvPr/>
        </p:nvSpPr>
        <p:spPr bwMode="auto">
          <a:xfrm>
            <a:off x="900113" y="2565400"/>
            <a:ext cx="7775575" cy="3743325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66CCFF"/>
              </a:gs>
              <a:gs pos="50000">
                <a:schemeClr val="bg1"/>
              </a:gs>
              <a:gs pos="100000">
                <a:srgbClr val="66CCFF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619250" y="3357563"/>
            <a:ext cx="63373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 rtl="1">
              <a:spcBef>
                <a:spcPct val="50000"/>
              </a:spcBef>
            </a:pPr>
            <a:r>
              <a:rPr lang="ar-SA" sz="2400" dirty="0">
                <a:cs typeface="Zar" pitchFamily="2" charset="-78"/>
              </a:rPr>
              <a:t>در بسياري از تحليلهاي رگرسيوني، متغير وابسته نه تنها تحت تاثير متغيرهاي كمي (همچون درآمد، محصول، قيمت، هزينه، ارتفاع و حرارت) با مقياسهاي مقداري مي</a:t>
            </a:r>
            <a:r>
              <a:rPr lang="en-US" sz="2400" dirty="0">
                <a:cs typeface="Zar" pitchFamily="2" charset="-78"/>
              </a:rPr>
              <a:t>‎</a:t>
            </a:r>
            <a:r>
              <a:rPr lang="ar-SA" sz="2400" dirty="0">
                <a:cs typeface="Zar" pitchFamily="2" charset="-78"/>
              </a:rPr>
              <a:t>باشد، بلكه از متغيرهاي ماهيتاً كيفي (</a:t>
            </a:r>
            <a:r>
              <a:rPr lang="ar-SA" sz="2400" dirty="0" smtClean="0">
                <a:cs typeface="Zar" pitchFamily="2" charset="-78"/>
              </a:rPr>
              <a:t>نظير</a:t>
            </a:r>
            <a:r>
              <a:rPr lang="fa-IR" sz="2400" dirty="0" smtClean="0">
                <a:cs typeface="Zar" pitchFamily="2" charset="-78"/>
              </a:rPr>
              <a:t> </a:t>
            </a:r>
            <a:r>
              <a:rPr lang="ar-SA" sz="2400" dirty="0" smtClean="0">
                <a:cs typeface="Zar" pitchFamily="2" charset="-78"/>
              </a:rPr>
              <a:t>جنس</a:t>
            </a:r>
            <a:r>
              <a:rPr lang="ar-SA" sz="2400" dirty="0">
                <a:cs typeface="Zar" pitchFamily="2" charset="-78"/>
              </a:rPr>
              <a:t>،</a:t>
            </a:r>
            <a:r>
              <a:rPr lang="en-US" sz="2400" dirty="0">
                <a:cs typeface="Zar" pitchFamily="2" charset="-78"/>
              </a:rPr>
              <a:t> </a:t>
            </a:r>
            <a:r>
              <a:rPr lang="ar-SA" sz="2400" dirty="0">
                <a:cs typeface="Zar" pitchFamily="2" charset="-78"/>
              </a:rPr>
              <a:t>نژاد،</a:t>
            </a:r>
            <a:r>
              <a:rPr lang="en-US" sz="2400" dirty="0">
                <a:cs typeface="Zar" pitchFamily="2" charset="-78"/>
              </a:rPr>
              <a:t> </a:t>
            </a:r>
            <a:r>
              <a:rPr lang="ar-SA" sz="2400" dirty="0">
                <a:cs typeface="Zar" pitchFamily="2" charset="-78"/>
              </a:rPr>
              <a:t>رنگ پوست، مذهب، مليت، جنگ، زلزله</a:t>
            </a:r>
            <a:r>
              <a:rPr lang="ar-SA" sz="2400" dirty="0" smtClean="0">
                <a:cs typeface="Zar" pitchFamily="2" charset="-78"/>
              </a:rPr>
              <a:t>،</a:t>
            </a:r>
            <a:r>
              <a:rPr lang="fa-IR" sz="2400" dirty="0" smtClean="0">
                <a:cs typeface="Zar" pitchFamily="2" charset="-78"/>
              </a:rPr>
              <a:t> </a:t>
            </a:r>
            <a:r>
              <a:rPr lang="ar-SA" sz="2400" dirty="0" smtClean="0">
                <a:cs typeface="Zar" pitchFamily="2" charset="-78"/>
              </a:rPr>
              <a:t>اعتصابات</a:t>
            </a:r>
            <a:r>
              <a:rPr lang="ar-SA" sz="2400" dirty="0">
                <a:cs typeface="Zar" pitchFamily="2" charset="-78"/>
              </a:rPr>
              <a:t>، تحولات سياسي و تغييرات سياستهاي اقتصادي دولت) نيز تبعيت مي</a:t>
            </a:r>
            <a:r>
              <a:rPr lang="en-US" sz="2400" dirty="0">
                <a:cs typeface="Zar" pitchFamily="2" charset="-78"/>
              </a:rPr>
              <a:t>‎</a:t>
            </a:r>
            <a:r>
              <a:rPr lang="ar-SA" sz="2400" dirty="0">
                <a:cs typeface="Zar" pitchFamily="2" charset="-78"/>
              </a:rPr>
              <a:t>كند</a:t>
            </a:r>
            <a:r>
              <a:rPr lang="en-US" sz="2400" dirty="0">
                <a:cs typeface="Zar" pitchFamily="2" charset="-78"/>
              </a:rPr>
              <a:t> .</a:t>
            </a:r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animBg="1"/>
      <p:bldP spid="2054" grpId="0" animBg="1"/>
      <p:bldP spid="205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010400" y="6524625"/>
            <a:ext cx="2133600" cy="333375"/>
          </a:xfrm>
          <a:prstGeom prst="rect">
            <a:avLst/>
          </a:prstGeom>
        </p:spPr>
        <p:txBody>
          <a:bodyPr/>
          <a:lstStyle/>
          <a:p>
            <a:fld id="{B9AC0C2E-6C5D-4295-8C8E-78E1AFBBCA89}" type="slidenum">
              <a:rPr lang="ar-SA"/>
              <a:pPr/>
              <a:t>4</a:t>
            </a:fld>
            <a:endParaRPr lang="en-US"/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250825" y="2779713"/>
            <a:ext cx="8569325" cy="3673475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827088" y="476250"/>
            <a:ext cx="7416800" cy="792163"/>
          </a:xfrm>
          <a:prstGeom prst="rect">
            <a:avLst/>
          </a:prstGeom>
          <a:solidFill>
            <a:schemeClr val="bg1"/>
          </a:solidFill>
          <a:ln w="76200">
            <a:solidFill>
              <a:srgbClr val="99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rtl="1"/>
            <a:r>
              <a:rPr lang="ar-SA" sz="2400" i="1">
                <a:solidFill>
                  <a:schemeClr val="accent2"/>
                </a:solidFill>
                <a:cs typeface="Zar" pitchFamily="2" charset="-78"/>
              </a:rPr>
              <a:t>واردكردن متغيرهاي كيفي در مدل بوسيله متغيرهاي موهومي</a:t>
            </a:r>
            <a:r>
              <a:rPr lang="en-US" sz="2400" i="1">
                <a:cs typeface="Zar" pitchFamily="2" charset="-78"/>
              </a:rPr>
              <a:t> </a:t>
            </a:r>
          </a:p>
        </p:txBody>
      </p:sp>
      <p:sp>
        <p:nvSpPr>
          <p:cNvPr id="3077" name="Oval 5"/>
          <p:cNvSpPr>
            <a:spLocks noChangeArrowheads="1"/>
          </p:cNvSpPr>
          <p:nvPr/>
        </p:nvSpPr>
        <p:spPr bwMode="auto">
          <a:xfrm>
            <a:off x="6516688" y="1700213"/>
            <a:ext cx="2303462" cy="865187"/>
          </a:xfrm>
          <a:prstGeom prst="ellipse">
            <a:avLst/>
          </a:prstGeom>
          <a:gradFill rotWithShape="1">
            <a:gsLst>
              <a:gs pos="0">
                <a:srgbClr val="B7B7E7"/>
              </a:gs>
              <a:gs pos="50000">
                <a:srgbClr val="FFFFFF"/>
              </a:gs>
              <a:gs pos="100000">
                <a:srgbClr val="B7B7E7"/>
              </a:gs>
            </a:gsLst>
            <a:lin ang="5400000" scaled="1"/>
          </a:gradFill>
          <a:ln w="9525">
            <a:solidFill>
              <a:srgbClr val="99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ar-SA" sz="2800" b="1" i="1">
                <a:solidFill>
                  <a:schemeClr val="accent2"/>
                </a:solidFill>
                <a:cs typeface="Zar" pitchFamily="2" charset="-78"/>
              </a:rPr>
              <a:t>مثال</a:t>
            </a:r>
            <a:r>
              <a:rPr lang="en-US" sz="2800" b="1" i="1">
                <a:cs typeface="Zar" pitchFamily="2" charset="-78"/>
              </a:rPr>
              <a:t> </a:t>
            </a: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684213" y="3157538"/>
            <a:ext cx="7704137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1"/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Y</a:t>
            </a:r>
            <a:r>
              <a:rPr lang="en-US" sz="2400" i="1" baseline="-25000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i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= 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+ 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β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D</a:t>
            </a:r>
            <a:r>
              <a:rPr lang="en-US" sz="2400" i="1" baseline="-25000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i 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+ </a:t>
            </a:r>
            <a:r>
              <a:rPr lang="en-US" sz="2400" i="1" dirty="0" err="1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u</a:t>
            </a:r>
            <a:r>
              <a:rPr lang="en-US" sz="2400" i="1" baseline="-25000" dirty="0" err="1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i</a:t>
            </a:r>
            <a:endParaRPr lang="fa-IR" sz="2400" i="1" baseline="-25000" dirty="0">
              <a:solidFill>
                <a:schemeClr val="accent2"/>
              </a:solidFill>
              <a:latin typeface="Times New Roman" pitchFamily="18" charset="0"/>
              <a:cs typeface="Zar" pitchFamily="2" charset="-78"/>
            </a:endParaRPr>
          </a:p>
          <a:p>
            <a:pPr algn="r" rtl="1"/>
            <a:r>
              <a:rPr lang="fa-IR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ح</a:t>
            </a:r>
            <a:r>
              <a:rPr lang="ar-SA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قوق سالانه استاد دانشگاه</a:t>
            </a:r>
            <a:r>
              <a:rPr lang="fa-IR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   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Y</a:t>
            </a:r>
            <a:r>
              <a:rPr lang="en-US" sz="2400" i="1" baseline="-25000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i 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=</a:t>
            </a:r>
            <a:endParaRPr lang="fa-IR" sz="2400" i="1" dirty="0">
              <a:solidFill>
                <a:schemeClr val="accent2"/>
              </a:solidFill>
              <a:latin typeface="Times New Roman" pitchFamily="18" charset="0"/>
              <a:cs typeface="Zar" pitchFamily="2" charset="-78"/>
            </a:endParaRPr>
          </a:p>
          <a:p>
            <a:pPr algn="r" rtl="1"/>
            <a:r>
              <a:rPr lang="ar-SA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چنانچه استاد مرد باشد</a:t>
            </a:r>
            <a:r>
              <a:rPr lang="fa-IR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     </a:t>
            </a:r>
            <a:r>
              <a:rPr lang="fa-IR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D</a:t>
            </a:r>
            <a:r>
              <a:rPr lang="en-US" sz="2400" i="1" baseline="-25000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i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=1</a:t>
            </a:r>
            <a:endParaRPr lang="fa-IR" sz="2400" i="1" dirty="0">
              <a:solidFill>
                <a:schemeClr val="accent2"/>
              </a:solidFill>
              <a:latin typeface="Times New Roman" pitchFamily="18" charset="0"/>
              <a:cs typeface="Zar" pitchFamily="2" charset="-78"/>
            </a:endParaRPr>
          </a:p>
          <a:p>
            <a:pPr algn="r" rtl="1"/>
            <a:r>
              <a:rPr lang="ar-SA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چنانچه استاد زن باشد</a:t>
            </a:r>
            <a:r>
              <a:rPr lang="fa-IR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          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D</a:t>
            </a:r>
            <a:r>
              <a:rPr lang="en-US" sz="2400" i="1" baseline="-25000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i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=0</a:t>
            </a:r>
            <a:endParaRPr lang="fa-IR" sz="2400" i="1" dirty="0">
              <a:solidFill>
                <a:schemeClr val="accent2"/>
              </a:solidFill>
              <a:latin typeface="Times New Roman" pitchFamily="18" charset="0"/>
              <a:cs typeface="Zar" pitchFamily="2" charset="-78"/>
            </a:endParaRPr>
          </a:p>
          <a:p>
            <a:pPr rtl="1"/>
            <a:endParaRPr lang="fa-IR" sz="2400" i="1" dirty="0">
              <a:solidFill>
                <a:schemeClr val="accent2"/>
              </a:solidFill>
              <a:latin typeface="Times New Roman" pitchFamily="18" charset="0"/>
              <a:cs typeface="Zar" pitchFamily="2" charset="-78"/>
            </a:endParaRPr>
          </a:p>
          <a:p>
            <a:pPr algn="r" rtl="1"/>
            <a:r>
              <a:rPr lang="ar-SA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متوسط حقوق استاد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</a:t>
            </a:r>
            <a:r>
              <a:rPr lang="ar-SA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زن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  </a:t>
            </a:r>
            <a:r>
              <a:rPr lang="fa-IR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	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      </a:t>
            </a:r>
            <a:r>
              <a:rPr lang="fa-IR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D</a:t>
            </a:r>
            <a:r>
              <a:rPr lang="en-US" sz="2400" i="1" baseline="-25000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i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= 0) = 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he-IL" sz="2400" i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׀</a:t>
            </a:r>
            <a:r>
              <a:rPr lang="he-IL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E (Y</a:t>
            </a:r>
            <a:r>
              <a:rPr lang="en-US" sz="2400" i="1" baseline="-25000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</a:t>
            </a:r>
            <a:r>
              <a:rPr lang="en-US" sz="2400" i="1" baseline="-25000" dirty="0" err="1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i</a:t>
            </a:r>
            <a:endParaRPr lang="fa-IR" sz="2400" i="1" baseline="-25000" dirty="0">
              <a:solidFill>
                <a:schemeClr val="accent2"/>
              </a:solidFill>
              <a:latin typeface="Times New Roman" pitchFamily="18" charset="0"/>
              <a:cs typeface="Zar" pitchFamily="2" charset="-78"/>
            </a:endParaRPr>
          </a:p>
          <a:p>
            <a:pPr algn="r" rtl="1"/>
            <a:r>
              <a:rPr lang="ar-SA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متوسط حقوق استاد مرد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   </a:t>
            </a:r>
            <a:r>
              <a:rPr lang="fa-IR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	 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D</a:t>
            </a:r>
            <a:r>
              <a:rPr lang="en-US" sz="2400" i="1" baseline="-25000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i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= 1) = 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+ 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β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 </a:t>
            </a:r>
            <a:r>
              <a:rPr lang="he-IL" sz="2400" i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׀</a:t>
            </a:r>
            <a:r>
              <a:rPr lang="he-IL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E (Y</a:t>
            </a:r>
            <a:r>
              <a:rPr lang="en-US" sz="2400" i="1" baseline="-25000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i</a:t>
            </a: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539750" y="1557338"/>
            <a:ext cx="40322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rtl="1"/>
            <a:r>
              <a:rPr lang="ar-SA" sz="2400" i="1">
                <a:latin typeface="Times New Roman" pitchFamily="18" charset="0"/>
                <a:cs typeface="Zar" pitchFamily="2" charset="-78"/>
              </a:rPr>
              <a:t>فقدان تبعيض در جنس </a:t>
            </a:r>
            <a:r>
              <a:rPr lang="en-US" sz="2400" i="1">
                <a:latin typeface="Times New Roman" pitchFamily="18" charset="0"/>
                <a:cs typeface="Zar" pitchFamily="2" charset="-78"/>
              </a:rPr>
              <a:t>H</a:t>
            </a:r>
            <a:r>
              <a:rPr lang="en-US" sz="2400" i="1" baseline="-25000">
                <a:latin typeface="Times New Roman" pitchFamily="18" charset="0"/>
                <a:cs typeface="Zar" pitchFamily="2" charset="-78"/>
              </a:rPr>
              <a:t>0</a:t>
            </a:r>
            <a:r>
              <a:rPr lang="en-US" sz="2400" i="1">
                <a:latin typeface="Times New Roman" pitchFamily="18" charset="0"/>
                <a:cs typeface="Zar" pitchFamily="2" charset="-78"/>
              </a:rPr>
              <a:t> =</a:t>
            </a:r>
            <a:endParaRPr lang="fa-IR" sz="2400" i="1">
              <a:latin typeface="Times New Roman" pitchFamily="18" charset="0"/>
              <a:cs typeface="Zar" pitchFamily="2" charset="-78"/>
            </a:endParaRPr>
          </a:p>
          <a:p>
            <a:pPr algn="ctr" rtl="1"/>
            <a:r>
              <a:rPr lang="ar-SA" sz="2400" i="1">
                <a:latin typeface="Times New Roman" pitchFamily="18" charset="0"/>
                <a:cs typeface="Zar" pitchFamily="2" charset="-78"/>
              </a:rPr>
              <a:t>وجود تبعيض در جنس </a:t>
            </a:r>
            <a:r>
              <a:rPr lang="en-US" sz="2400" i="1">
                <a:latin typeface="Times New Roman" pitchFamily="18" charset="0"/>
                <a:cs typeface="Zar" pitchFamily="2" charset="-78"/>
              </a:rPr>
              <a:t>H</a:t>
            </a:r>
            <a:r>
              <a:rPr lang="en-US" sz="2400" i="1" baseline="-25000">
                <a:latin typeface="Times New Roman" pitchFamily="18" charset="0"/>
                <a:cs typeface="Zar" pitchFamily="2" charset="-78"/>
              </a:rPr>
              <a:t>1</a:t>
            </a:r>
            <a:r>
              <a:rPr lang="en-US" sz="2400" i="1">
                <a:latin typeface="Times New Roman" pitchFamily="18" charset="0"/>
                <a:cs typeface="Zar" pitchFamily="2" charset="-78"/>
              </a:rPr>
              <a:t>= </a:t>
            </a:r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9" grpId="0" animBg="1"/>
      <p:bldP spid="3076" grpId="0" animBg="1"/>
      <p:bldP spid="3077" grpId="0" animBg="1"/>
      <p:bldP spid="3078" grpId="0"/>
      <p:bldP spid="308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010400" y="6524625"/>
            <a:ext cx="2133600" cy="333375"/>
          </a:xfrm>
          <a:prstGeom prst="rect">
            <a:avLst/>
          </a:prstGeom>
        </p:spPr>
        <p:txBody>
          <a:bodyPr/>
          <a:lstStyle/>
          <a:p>
            <a:fld id="{951AC1A4-072A-441C-A32A-4A5D1D049918}" type="slidenum">
              <a:rPr lang="ar-SA"/>
              <a:pPr/>
              <a:t>5</a:t>
            </a:fld>
            <a:endParaRPr lang="en-US"/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304800" y="381000"/>
            <a:ext cx="5546725" cy="1720851"/>
            <a:chOff x="204" y="182"/>
            <a:chExt cx="3494" cy="1084"/>
          </a:xfrm>
        </p:grpSpPr>
        <p:sp>
          <p:nvSpPr>
            <p:cNvPr id="4104" name="Rectangle 8"/>
            <p:cNvSpPr>
              <a:spLocks noChangeArrowheads="1"/>
            </p:cNvSpPr>
            <p:nvPr/>
          </p:nvSpPr>
          <p:spPr bwMode="auto">
            <a:xfrm>
              <a:off x="204" y="182"/>
              <a:ext cx="3492" cy="107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05" name="Text Box 9"/>
            <p:cNvSpPr txBox="1">
              <a:spLocks noChangeArrowheads="1"/>
            </p:cNvSpPr>
            <p:nvPr/>
          </p:nvSpPr>
          <p:spPr bwMode="auto">
            <a:xfrm>
              <a:off x="432" y="432"/>
              <a:ext cx="3266" cy="8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l" rtl="1">
                <a:spcBef>
                  <a:spcPct val="50000"/>
                </a:spcBef>
              </a:pPr>
              <a:r>
                <a:rPr lang="en-US" sz="2000" i="1" dirty="0">
                  <a:latin typeface="Times New Roman" pitchFamily="18" charset="0"/>
                  <a:cs typeface="Times New Roman" pitchFamily="18" charset="0"/>
                </a:rPr>
                <a:t>      </a:t>
              </a:r>
              <a:r>
                <a:rPr lang="en-US" sz="2000" b="1" i="1" dirty="0">
                  <a:latin typeface="Times New Roman" pitchFamily="18" charset="0"/>
                  <a:cs typeface="Times New Roman" pitchFamily="18" charset="0"/>
                </a:rPr>
                <a:t>(0.32)      (0.44)</a:t>
              </a:r>
              <a:r>
                <a:rPr lang="en-US" sz="2000" i="1" dirty="0">
                  <a:latin typeface="Times New Roman" pitchFamily="18" charset="0"/>
                  <a:cs typeface="Times New Roman" pitchFamily="18" charset="0"/>
                </a:rPr>
                <a:t> </a:t>
              </a:r>
            </a:p>
            <a:p>
              <a:pPr algn="l">
                <a:spcBef>
                  <a:spcPct val="50000"/>
                </a:spcBef>
              </a:pPr>
              <a:r>
                <a:rPr lang="en-US" sz="2000" b="1" i="1" dirty="0">
                  <a:latin typeface="Times New Roman" pitchFamily="18" charset="0"/>
                  <a:cs typeface="Times New Roman" pitchFamily="18" charset="0"/>
                </a:rPr>
                <a:t>t:   (57.74)    (7.439)                  </a:t>
              </a:r>
              <a:endParaRPr lang="en-US" sz="2000" b="1" i="1" dirty="0" smtClean="0">
                <a:latin typeface="Times New Roman" pitchFamily="18" charset="0"/>
                <a:cs typeface="Times New Roman" pitchFamily="18" charset="0"/>
              </a:endParaRPr>
            </a:p>
            <a:p>
              <a:pPr algn="l">
                <a:spcBef>
                  <a:spcPct val="50000"/>
                </a:spcBef>
              </a:pPr>
              <a:r>
                <a:rPr lang="en-US" sz="2000" b="1" i="1" dirty="0" smtClean="0">
                  <a:latin typeface="Times New Roman" pitchFamily="18" charset="0"/>
                  <a:cs typeface="Times New Roman" pitchFamily="18" charset="0"/>
                </a:rPr>
                <a:t>R</a:t>
              </a:r>
              <a:r>
                <a:rPr lang="en-US" sz="2000" b="1" i="1" baseline="30000" dirty="0" smtClean="0">
                  <a:latin typeface="Times New Roman" pitchFamily="18" charset="0"/>
                  <a:cs typeface="Times New Roman" pitchFamily="18" charset="0"/>
                </a:rPr>
                <a:t>2</a:t>
              </a:r>
              <a:r>
                <a:rPr lang="en-US" sz="2000" b="1" i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000" b="1" i="1" dirty="0">
                  <a:latin typeface="Times New Roman" pitchFamily="18" charset="0"/>
                  <a:cs typeface="Times New Roman" pitchFamily="18" charset="0"/>
                </a:rPr>
                <a:t>= 0.8737</a:t>
              </a:r>
            </a:p>
          </p:txBody>
        </p:sp>
      </p:grpSp>
      <p:graphicFrame>
        <p:nvGraphicFramePr>
          <p:cNvPr id="4101" name="Object 5"/>
          <p:cNvGraphicFramePr>
            <a:graphicFrameLocks noChangeAspect="1"/>
          </p:cNvGraphicFramePr>
          <p:nvPr/>
        </p:nvGraphicFramePr>
        <p:xfrm>
          <a:off x="922338" y="307975"/>
          <a:ext cx="2314575" cy="522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Equation" r:id="rId3" imgW="977760" imgH="253800" progId="Equation.3">
                  <p:embed/>
                </p:oleObj>
              </mc:Choice>
              <mc:Fallback>
                <p:oleObj name="Equation" r:id="rId3" imgW="977760" imgH="25380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2338" y="307975"/>
                        <a:ext cx="2314575" cy="5222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31" name="Rectangle 35"/>
          <p:cNvSpPr>
            <a:spLocks noChangeArrowheads="1"/>
          </p:cNvSpPr>
          <p:nvPr/>
        </p:nvSpPr>
        <p:spPr bwMode="auto">
          <a:xfrm>
            <a:off x="6661150" y="4327525"/>
            <a:ext cx="2195513" cy="11525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" name="Group 15"/>
          <p:cNvGrpSpPr>
            <a:grpSpLocks/>
          </p:cNvGrpSpPr>
          <p:nvPr/>
        </p:nvGrpSpPr>
        <p:grpSpPr bwMode="auto">
          <a:xfrm>
            <a:off x="1260475" y="2670175"/>
            <a:ext cx="6408738" cy="2952750"/>
            <a:chOff x="930" y="1389"/>
            <a:chExt cx="4037" cy="1860"/>
          </a:xfrm>
        </p:grpSpPr>
        <p:sp>
          <p:nvSpPr>
            <p:cNvPr id="4109" name="Line 13"/>
            <p:cNvSpPr>
              <a:spLocks noChangeShapeType="1"/>
            </p:cNvSpPr>
            <p:nvPr/>
          </p:nvSpPr>
          <p:spPr bwMode="auto">
            <a:xfrm flipV="1">
              <a:off x="930" y="1389"/>
              <a:ext cx="0" cy="1860"/>
            </a:xfrm>
            <a:prstGeom prst="line">
              <a:avLst/>
            </a:prstGeom>
            <a:noFill/>
            <a:ln w="76200">
              <a:solidFill>
                <a:schemeClr val="accent2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10" name="Line 14"/>
            <p:cNvSpPr>
              <a:spLocks noChangeShapeType="1"/>
            </p:cNvSpPr>
            <p:nvPr/>
          </p:nvSpPr>
          <p:spPr bwMode="auto">
            <a:xfrm>
              <a:off x="930" y="3249"/>
              <a:ext cx="4037" cy="0"/>
            </a:xfrm>
            <a:prstGeom prst="line">
              <a:avLst/>
            </a:prstGeom>
            <a:noFill/>
            <a:ln w="76200">
              <a:solidFill>
                <a:schemeClr val="accent2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112" name="Line 16"/>
          <p:cNvSpPr>
            <a:spLocks noChangeShapeType="1"/>
          </p:cNvSpPr>
          <p:nvPr/>
        </p:nvSpPr>
        <p:spPr bwMode="auto">
          <a:xfrm>
            <a:off x="1260475" y="4040188"/>
            <a:ext cx="2519363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113" name="Line 17"/>
          <p:cNvSpPr>
            <a:spLocks noChangeShapeType="1"/>
          </p:cNvSpPr>
          <p:nvPr/>
        </p:nvSpPr>
        <p:spPr bwMode="auto">
          <a:xfrm flipV="1">
            <a:off x="3779838" y="2959100"/>
            <a:ext cx="0" cy="1081088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114" name="Line 18"/>
          <p:cNvSpPr>
            <a:spLocks noChangeShapeType="1"/>
          </p:cNvSpPr>
          <p:nvPr/>
        </p:nvSpPr>
        <p:spPr bwMode="auto">
          <a:xfrm>
            <a:off x="3779838" y="3030538"/>
            <a:ext cx="3671887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4" name="Group 24"/>
          <p:cNvGrpSpPr>
            <a:grpSpLocks/>
          </p:cNvGrpSpPr>
          <p:nvPr/>
        </p:nvGrpSpPr>
        <p:grpSpPr bwMode="auto">
          <a:xfrm>
            <a:off x="4140200" y="2598738"/>
            <a:ext cx="3095625" cy="936625"/>
            <a:chOff x="2744" y="1570"/>
            <a:chExt cx="1950" cy="591"/>
          </a:xfrm>
        </p:grpSpPr>
        <p:sp>
          <p:nvSpPr>
            <p:cNvPr id="4115" name="AutoShape 19"/>
            <p:cNvSpPr>
              <a:spLocks noChangeArrowheads="1"/>
            </p:cNvSpPr>
            <p:nvPr/>
          </p:nvSpPr>
          <p:spPr bwMode="auto">
            <a:xfrm>
              <a:off x="2744" y="1570"/>
              <a:ext cx="181" cy="182"/>
            </a:xfrm>
            <a:prstGeom prst="flowChartSummingJunction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16" name="AutoShape 20"/>
            <p:cNvSpPr>
              <a:spLocks noChangeArrowheads="1"/>
            </p:cNvSpPr>
            <p:nvPr/>
          </p:nvSpPr>
          <p:spPr bwMode="auto">
            <a:xfrm>
              <a:off x="3243" y="1616"/>
              <a:ext cx="181" cy="182"/>
            </a:xfrm>
            <a:prstGeom prst="flowChartSummingJunction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17" name="AutoShape 21"/>
            <p:cNvSpPr>
              <a:spLocks noChangeArrowheads="1"/>
            </p:cNvSpPr>
            <p:nvPr/>
          </p:nvSpPr>
          <p:spPr bwMode="auto">
            <a:xfrm>
              <a:off x="3606" y="1888"/>
              <a:ext cx="181" cy="182"/>
            </a:xfrm>
            <a:prstGeom prst="flowChartSummingJunction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18" name="AutoShape 22"/>
            <p:cNvSpPr>
              <a:spLocks noChangeArrowheads="1"/>
            </p:cNvSpPr>
            <p:nvPr/>
          </p:nvSpPr>
          <p:spPr bwMode="auto">
            <a:xfrm>
              <a:off x="4151" y="1979"/>
              <a:ext cx="181" cy="182"/>
            </a:xfrm>
            <a:prstGeom prst="flowChartSummingJunction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19" name="AutoShape 23"/>
            <p:cNvSpPr>
              <a:spLocks noChangeArrowheads="1"/>
            </p:cNvSpPr>
            <p:nvPr/>
          </p:nvSpPr>
          <p:spPr bwMode="auto">
            <a:xfrm>
              <a:off x="4513" y="1570"/>
              <a:ext cx="181" cy="182"/>
            </a:xfrm>
            <a:prstGeom prst="flowChartSummingJunction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aphicFrame>
        <p:nvGraphicFramePr>
          <p:cNvPr id="4121" name="Object 25"/>
          <p:cNvGraphicFramePr>
            <a:graphicFrameLocks noChangeAspect="1"/>
          </p:cNvGraphicFramePr>
          <p:nvPr/>
        </p:nvGraphicFramePr>
        <p:xfrm>
          <a:off x="4259263" y="3414713"/>
          <a:ext cx="1370012" cy="420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Equation" r:id="rId5" imgW="787320" imgH="241200" progId="Equation.3">
                  <p:embed/>
                </p:oleObj>
              </mc:Choice>
              <mc:Fallback>
                <p:oleObj name="Equation" r:id="rId5" imgW="787320" imgH="24120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59263" y="3414713"/>
                        <a:ext cx="1370012" cy="4206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22" name="AutoShape 26"/>
          <p:cNvSpPr>
            <a:spLocks/>
          </p:cNvSpPr>
          <p:nvPr/>
        </p:nvSpPr>
        <p:spPr bwMode="auto">
          <a:xfrm>
            <a:off x="3995738" y="3175000"/>
            <a:ext cx="144462" cy="865188"/>
          </a:xfrm>
          <a:prstGeom prst="rightBrace">
            <a:avLst>
              <a:gd name="adj1" fmla="val 49909"/>
              <a:gd name="adj2" fmla="val 50000"/>
            </a:avLst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123" name="Oval 27"/>
          <p:cNvSpPr>
            <a:spLocks noChangeArrowheads="1"/>
          </p:cNvSpPr>
          <p:nvPr/>
        </p:nvSpPr>
        <p:spPr bwMode="auto">
          <a:xfrm>
            <a:off x="1908175" y="3751263"/>
            <a:ext cx="144463" cy="142875"/>
          </a:xfrm>
          <a:prstGeom prst="ellipse">
            <a:avLst/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124" name="Oval 28"/>
          <p:cNvSpPr>
            <a:spLocks noChangeArrowheads="1"/>
          </p:cNvSpPr>
          <p:nvPr/>
        </p:nvSpPr>
        <p:spPr bwMode="auto">
          <a:xfrm>
            <a:off x="2268538" y="4111625"/>
            <a:ext cx="144462" cy="142875"/>
          </a:xfrm>
          <a:prstGeom prst="ellipse">
            <a:avLst/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125" name="Oval 29"/>
          <p:cNvSpPr>
            <a:spLocks noChangeArrowheads="1"/>
          </p:cNvSpPr>
          <p:nvPr/>
        </p:nvSpPr>
        <p:spPr bwMode="auto">
          <a:xfrm>
            <a:off x="2627313" y="3822700"/>
            <a:ext cx="144462" cy="142875"/>
          </a:xfrm>
          <a:prstGeom prst="ellipse">
            <a:avLst/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126" name="Oval 30"/>
          <p:cNvSpPr>
            <a:spLocks noChangeArrowheads="1"/>
          </p:cNvSpPr>
          <p:nvPr/>
        </p:nvSpPr>
        <p:spPr bwMode="auto">
          <a:xfrm>
            <a:off x="3060700" y="4256088"/>
            <a:ext cx="144463" cy="142875"/>
          </a:xfrm>
          <a:prstGeom prst="ellipse">
            <a:avLst/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127" name="Oval 31"/>
          <p:cNvSpPr>
            <a:spLocks noChangeArrowheads="1"/>
          </p:cNvSpPr>
          <p:nvPr/>
        </p:nvSpPr>
        <p:spPr bwMode="auto">
          <a:xfrm>
            <a:off x="3708400" y="4111625"/>
            <a:ext cx="144463" cy="142875"/>
          </a:xfrm>
          <a:prstGeom prst="ellipse">
            <a:avLst/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128" name="AutoShape 32"/>
          <p:cNvSpPr>
            <a:spLocks noChangeArrowheads="1"/>
          </p:cNvSpPr>
          <p:nvPr/>
        </p:nvSpPr>
        <p:spPr bwMode="auto">
          <a:xfrm>
            <a:off x="6877050" y="5048250"/>
            <a:ext cx="358775" cy="287338"/>
          </a:xfrm>
          <a:prstGeom prst="flowChartSummingJunction">
            <a:avLst/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129" name="Oval 33"/>
          <p:cNvSpPr>
            <a:spLocks noChangeArrowheads="1"/>
          </p:cNvSpPr>
          <p:nvPr/>
        </p:nvSpPr>
        <p:spPr bwMode="auto">
          <a:xfrm>
            <a:off x="6948488" y="4545013"/>
            <a:ext cx="144462" cy="142875"/>
          </a:xfrm>
          <a:prstGeom prst="ellipse">
            <a:avLst/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130" name="Text Box 34"/>
          <p:cNvSpPr txBox="1">
            <a:spLocks noChangeArrowheads="1"/>
          </p:cNvSpPr>
          <p:nvPr/>
        </p:nvSpPr>
        <p:spPr bwMode="auto">
          <a:xfrm>
            <a:off x="7451725" y="4465638"/>
            <a:ext cx="1476375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>
              <a:spcBef>
                <a:spcPct val="50000"/>
              </a:spcBef>
            </a:pPr>
            <a:r>
              <a:rPr lang="ar-SA" sz="2400" b="1"/>
              <a:t>استاد زن</a:t>
            </a:r>
            <a:r>
              <a:rPr lang="ar-SA"/>
              <a:t> </a:t>
            </a:r>
            <a:endParaRPr lang="en-US"/>
          </a:p>
          <a:p>
            <a:pPr algn="r" rtl="1">
              <a:spcBef>
                <a:spcPct val="50000"/>
              </a:spcBef>
            </a:pPr>
            <a:r>
              <a:rPr lang="ar-SA" sz="2400" b="1"/>
              <a:t>استاد مرد</a:t>
            </a:r>
            <a:r>
              <a:rPr lang="ar-SA"/>
              <a:t> </a:t>
            </a:r>
            <a:endParaRPr lang="en-US"/>
          </a:p>
        </p:txBody>
      </p:sp>
      <p:sp>
        <p:nvSpPr>
          <p:cNvPr id="4132" name="Text Box 36"/>
          <p:cNvSpPr txBox="1">
            <a:spLocks noChangeArrowheads="1"/>
          </p:cNvSpPr>
          <p:nvPr/>
        </p:nvSpPr>
        <p:spPr bwMode="auto">
          <a:xfrm>
            <a:off x="1908175" y="5695950"/>
            <a:ext cx="54006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rtl="1">
              <a:spcBef>
                <a:spcPct val="50000"/>
              </a:spcBef>
            </a:pPr>
            <a:r>
              <a:rPr lang="fa-IR" sz="2000" b="1"/>
              <a:t>مردان معلم                                   زنان معلم</a:t>
            </a:r>
            <a:endParaRPr lang="en-US" sz="2000" b="1"/>
          </a:p>
        </p:txBody>
      </p:sp>
      <p:sp>
        <p:nvSpPr>
          <p:cNvPr id="4133" name="Text Box 37"/>
          <p:cNvSpPr txBox="1">
            <a:spLocks noChangeArrowheads="1"/>
          </p:cNvSpPr>
          <p:nvPr/>
        </p:nvSpPr>
        <p:spPr bwMode="auto">
          <a:xfrm>
            <a:off x="107950" y="2239963"/>
            <a:ext cx="10080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>
              <a:spcBef>
                <a:spcPct val="50000"/>
              </a:spcBef>
            </a:pPr>
            <a:r>
              <a:rPr lang="fa-IR" sz="2400" b="1"/>
              <a:t>حقوق</a:t>
            </a:r>
            <a:endParaRPr lang="en-US" sz="2400" b="1"/>
          </a:p>
        </p:txBody>
      </p:sp>
      <p:sp>
        <p:nvSpPr>
          <p:cNvPr id="4134" name="Text Box 38"/>
          <p:cNvSpPr txBox="1">
            <a:spLocks noChangeArrowheads="1"/>
          </p:cNvSpPr>
          <p:nvPr/>
        </p:nvSpPr>
        <p:spPr bwMode="auto">
          <a:xfrm>
            <a:off x="1979613" y="6237288"/>
            <a:ext cx="55451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rtl="1">
              <a:spcBef>
                <a:spcPct val="50000"/>
              </a:spcBef>
            </a:pPr>
            <a:r>
              <a:rPr lang="fa-IR" sz="2400" b="1">
                <a:cs typeface="Zar" pitchFamily="2" charset="-78"/>
              </a:rPr>
              <a:t>توابع حقوق استادان زن و مرد</a:t>
            </a:r>
            <a:endParaRPr lang="en-US" sz="2400" b="1">
              <a:cs typeface="Zar" pitchFamily="2" charset="-78"/>
            </a:endParaRPr>
          </a:p>
        </p:txBody>
      </p:sp>
      <p:graphicFrame>
        <p:nvGraphicFramePr>
          <p:cNvPr id="4136" name="Object 40"/>
          <p:cNvGraphicFramePr>
            <a:graphicFrameLocks noChangeAspect="1"/>
          </p:cNvGraphicFramePr>
          <p:nvPr/>
        </p:nvGraphicFramePr>
        <p:xfrm>
          <a:off x="395288" y="2781300"/>
          <a:ext cx="576262" cy="352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" name="Equation" r:id="rId7" imgW="393480" imgH="241200" progId="Equation.3">
                  <p:embed/>
                </p:oleObj>
              </mc:Choice>
              <mc:Fallback>
                <p:oleObj name="Equation" r:id="rId7" imgW="393480" imgH="24120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2781300"/>
                        <a:ext cx="576262" cy="3524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37" name="Object 41"/>
          <p:cNvGraphicFramePr>
            <a:graphicFrameLocks noChangeAspect="1"/>
          </p:cNvGraphicFramePr>
          <p:nvPr/>
        </p:nvGraphicFramePr>
        <p:xfrm>
          <a:off x="539750" y="3860800"/>
          <a:ext cx="268288" cy="334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" name="Equation" r:id="rId9" imgW="152280" imgH="190440" progId="Equation.3">
                  <p:embed/>
                </p:oleObj>
              </mc:Choice>
              <mc:Fallback>
                <p:oleObj name="Equation" r:id="rId9" imgW="152280" imgH="19044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" y="3860800"/>
                        <a:ext cx="268288" cy="3349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3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2F06E06-876D-4FB9-A56A-7D96B1DBDAC0}" type="slidenum">
              <a:rPr lang="ar-SA" smtClean="0"/>
              <a:pPr/>
              <a:t>6</a:t>
            </a:fld>
            <a:endParaRPr lang="en-US"/>
          </a:p>
        </p:txBody>
      </p:sp>
      <p:pic>
        <p:nvPicPr>
          <p:cNvPr id="955394" name="Picture 2"/>
          <p:cNvPicPr>
            <a:picLocks noChangeAspect="1" noChangeArrowheads="1"/>
          </p:cNvPicPr>
          <p:nvPr/>
        </p:nvPicPr>
        <p:blipFill>
          <a:blip r:embed="rId2" cstate="print">
            <a:lum bright="-33000" contrast="50000"/>
          </a:blip>
          <a:srcRect/>
          <a:stretch>
            <a:fillRect/>
          </a:stretch>
        </p:blipFill>
        <p:spPr bwMode="auto">
          <a:xfrm>
            <a:off x="1905000" y="685800"/>
            <a:ext cx="57150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5395" name="Picture 3"/>
          <p:cNvPicPr>
            <a:picLocks noChangeAspect="1" noChangeArrowheads="1"/>
          </p:cNvPicPr>
          <p:nvPr/>
        </p:nvPicPr>
        <p:blipFill>
          <a:blip r:embed="rId3" cstate="print">
            <a:lum bright="-31000" contrast="51000"/>
          </a:blip>
          <a:srcRect/>
          <a:stretch>
            <a:fillRect/>
          </a:stretch>
        </p:blipFill>
        <p:spPr bwMode="auto">
          <a:xfrm>
            <a:off x="1676400" y="2514600"/>
            <a:ext cx="6096000" cy="401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5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9553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9553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955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955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55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55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5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553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553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553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55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2F06E06-876D-4FB9-A56A-7D96B1DBDAC0}" type="slidenum">
              <a:rPr lang="ar-SA" smtClean="0"/>
              <a:pPr/>
              <a:t>7</a:t>
            </a:fld>
            <a:endParaRPr lang="en-US"/>
          </a:p>
        </p:txBody>
      </p:sp>
      <p:pic>
        <p:nvPicPr>
          <p:cNvPr id="956418" name="Picture 2"/>
          <p:cNvPicPr>
            <a:picLocks noChangeAspect="1" noChangeArrowheads="1"/>
          </p:cNvPicPr>
          <p:nvPr/>
        </p:nvPicPr>
        <p:blipFill>
          <a:blip r:embed="rId2" cstate="print">
            <a:lum bright="-61000" contrast="81000"/>
          </a:blip>
          <a:srcRect/>
          <a:stretch>
            <a:fillRect/>
          </a:stretch>
        </p:blipFill>
        <p:spPr bwMode="auto">
          <a:xfrm>
            <a:off x="1143000" y="304800"/>
            <a:ext cx="6477000" cy="6172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56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56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56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2F06E06-876D-4FB9-A56A-7D96B1DBDAC0}" type="slidenum">
              <a:rPr lang="ar-SA" smtClean="0"/>
              <a:pPr/>
              <a:t>8</a:t>
            </a:fld>
            <a:endParaRPr lang="en-US"/>
          </a:p>
        </p:txBody>
      </p:sp>
      <p:pic>
        <p:nvPicPr>
          <p:cNvPr id="954370" name="Picture 2"/>
          <p:cNvPicPr>
            <a:picLocks noChangeAspect="1" noChangeArrowheads="1"/>
          </p:cNvPicPr>
          <p:nvPr/>
        </p:nvPicPr>
        <p:blipFill>
          <a:blip r:embed="rId2" cstate="print">
            <a:lum bright="-30000" contrast="45000"/>
          </a:blip>
          <a:srcRect/>
          <a:stretch>
            <a:fillRect/>
          </a:stretch>
        </p:blipFill>
        <p:spPr bwMode="auto">
          <a:xfrm>
            <a:off x="2286000" y="609600"/>
            <a:ext cx="52578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4371" name="Picture 3"/>
          <p:cNvPicPr>
            <a:picLocks noChangeAspect="1" noChangeArrowheads="1"/>
          </p:cNvPicPr>
          <p:nvPr/>
        </p:nvPicPr>
        <p:blipFill>
          <a:blip r:embed="rId3" cstate="print">
            <a:lum bright="-52000" contrast="71000"/>
          </a:blip>
          <a:srcRect/>
          <a:stretch>
            <a:fillRect/>
          </a:stretch>
        </p:blipFill>
        <p:spPr bwMode="auto">
          <a:xfrm>
            <a:off x="2057400" y="2971800"/>
            <a:ext cx="5715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4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9543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9543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954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954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54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54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4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954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684213" y="549275"/>
            <a:ext cx="7632700" cy="792163"/>
          </a:xfrm>
          <a:prstGeom prst="rect">
            <a:avLst/>
          </a:prstGeom>
          <a:solidFill>
            <a:schemeClr val="bg1"/>
          </a:solidFill>
          <a:ln w="76200">
            <a:solidFill>
              <a:srgbClr val="99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rtl="1"/>
            <a:r>
              <a:rPr lang="ar-SA" sz="2400" i="1">
                <a:solidFill>
                  <a:schemeClr val="accent2"/>
                </a:solidFill>
                <a:cs typeface="Zar" pitchFamily="2" charset="-78"/>
              </a:rPr>
              <a:t>رگرسيون روي يك متغير كمي و يك متغير كيفي با دو گروه يا طبقه</a:t>
            </a:r>
            <a:r>
              <a:rPr lang="en-US" sz="2400" i="1">
                <a:cs typeface="Zar" pitchFamily="2" charset="-78"/>
              </a:rPr>
              <a:t> </a:t>
            </a:r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250825" y="2420938"/>
            <a:ext cx="8569325" cy="403225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250825" y="2492375"/>
            <a:ext cx="8353425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1">
              <a:spcBef>
                <a:spcPct val="50000"/>
              </a:spcBef>
            </a:pP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Y</a:t>
            </a:r>
            <a:r>
              <a:rPr lang="en-US" sz="2400" i="1" baseline="-25000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i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= 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en-US" sz="2400" i="1" baseline="-25000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1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+ 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en-US" sz="2400" i="1" baseline="-25000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2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D</a:t>
            </a:r>
            <a:r>
              <a:rPr lang="en-US" sz="2400" i="1" baseline="-25000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i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+ 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β 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X</a:t>
            </a:r>
            <a:r>
              <a:rPr lang="en-US" sz="2400" i="1" baseline="-25000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i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 + </a:t>
            </a:r>
            <a:r>
              <a:rPr lang="en-US" sz="2400" i="1" dirty="0" err="1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u</a:t>
            </a:r>
            <a:r>
              <a:rPr lang="en-US" sz="2400" i="1" baseline="-25000" dirty="0" err="1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i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</a:t>
            </a:r>
          </a:p>
          <a:p>
            <a:pPr rtl="1"/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Y</a:t>
            </a:r>
            <a:r>
              <a:rPr lang="en-US" sz="2400" i="1" baseline="-25000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i      </a:t>
            </a:r>
            <a:r>
              <a:rPr lang="ar-SA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: حقوق سالانه استاد دانشگاه</a:t>
            </a:r>
            <a:endParaRPr lang="en-US" sz="2400" i="1" dirty="0">
              <a:solidFill>
                <a:schemeClr val="accent2"/>
              </a:solidFill>
              <a:latin typeface="Times New Roman" pitchFamily="18" charset="0"/>
              <a:cs typeface="Zar" pitchFamily="2" charset="-78"/>
            </a:endParaRPr>
          </a:p>
          <a:p>
            <a:pPr rtl="1"/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X</a:t>
            </a:r>
            <a:r>
              <a:rPr lang="en-US" sz="2400" i="1" baseline="-25000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i      </a:t>
            </a:r>
            <a:r>
              <a:rPr lang="ar-SA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: سالهاي تجربه تدريس</a:t>
            </a:r>
            <a:endParaRPr lang="en-US" sz="2400" i="1" dirty="0">
              <a:solidFill>
                <a:schemeClr val="accent2"/>
              </a:solidFill>
              <a:latin typeface="Times New Roman" pitchFamily="18" charset="0"/>
              <a:cs typeface="Zar" pitchFamily="2" charset="-78"/>
            </a:endParaRPr>
          </a:p>
          <a:p>
            <a:pPr algn="r" rtl="1"/>
            <a:endParaRPr lang="fa-IR" sz="2400" i="1" dirty="0">
              <a:solidFill>
                <a:schemeClr val="accent2"/>
              </a:solidFill>
              <a:latin typeface="Times New Roman" pitchFamily="18" charset="0"/>
              <a:cs typeface="Zar" pitchFamily="2" charset="-78"/>
            </a:endParaRPr>
          </a:p>
          <a:p>
            <a:pPr algn="r" rtl="1"/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       </a:t>
            </a:r>
            <a:r>
              <a:rPr lang="fa-IR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1</a:t>
            </a:r>
            <a:r>
              <a:rPr lang="fa-IR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= 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D</a:t>
            </a:r>
            <a:r>
              <a:rPr lang="en-US" sz="2400" i="1" baseline="-25000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i</a:t>
            </a:r>
            <a:r>
              <a:rPr lang="ar-SA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چنانچه مرد باشد.</a:t>
            </a:r>
            <a:endParaRPr lang="fa-IR" sz="2400" i="1" dirty="0">
              <a:solidFill>
                <a:schemeClr val="accent2"/>
              </a:solidFill>
              <a:latin typeface="Times New Roman" pitchFamily="18" charset="0"/>
              <a:cs typeface="Zar" pitchFamily="2" charset="-78"/>
            </a:endParaRPr>
          </a:p>
          <a:p>
            <a:pPr algn="r" rtl="1"/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0         </a:t>
            </a:r>
            <a:r>
              <a:rPr lang="fa-IR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= 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D</a:t>
            </a:r>
            <a:r>
              <a:rPr lang="en-US" sz="2400" i="1" baseline="-25000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i</a:t>
            </a:r>
            <a:r>
              <a:rPr lang="ar-SA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چنانچه زن باشد</a:t>
            </a:r>
            <a:r>
              <a:rPr lang="fa-IR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.</a:t>
            </a:r>
          </a:p>
          <a:p>
            <a:pPr algn="r" rtl="1"/>
            <a:endParaRPr lang="fa-IR" sz="2400" i="1" dirty="0">
              <a:solidFill>
                <a:schemeClr val="accent2"/>
              </a:solidFill>
              <a:latin typeface="Times New Roman" pitchFamily="18" charset="0"/>
              <a:cs typeface="Zar" pitchFamily="2" charset="-78"/>
            </a:endParaRPr>
          </a:p>
          <a:p>
            <a:pPr algn="r" rtl="1"/>
            <a:r>
              <a:rPr lang="fa-IR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     م</a:t>
            </a:r>
            <a:r>
              <a:rPr lang="ar-SA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توسط حقوق يك استاد زن</a:t>
            </a:r>
            <a:r>
              <a:rPr lang="fa-IR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                                          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D</a:t>
            </a:r>
            <a:r>
              <a:rPr lang="en-US" sz="2400" i="1" baseline="-25000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i 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= 0) = 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fa-IR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</a:t>
            </a:r>
            <a:r>
              <a:rPr lang="he-IL" sz="2400" i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׀</a:t>
            </a:r>
            <a:r>
              <a:rPr lang="he-IL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E (Y</a:t>
            </a:r>
            <a:r>
              <a:rPr lang="en-US" sz="2400" i="1" baseline="-25000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i</a:t>
            </a:r>
            <a:endParaRPr lang="fa-IR" sz="2400" i="1" baseline="-25000" dirty="0">
              <a:solidFill>
                <a:schemeClr val="accent2"/>
              </a:solidFill>
              <a:latin typeface="Times New Roman" pitchFamily="18" charset="0"/>
              <a:cs typeface="Zar" pitchFamily="2" charset="-78"/>
            </a:endParaRPr>
          </a:p>
          <a:p>
            <a:pPr rtl="1"/>
            <a:r>
              <a:rPr lang="ar-SA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متوسط حقوق يك استاد مرد</a:t>
            </a:r>
            <a:r>
              <a:rPr lang="fa-IR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           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)+</a:t>
            </a:r>
            <a:r>
              <a:rPr lang="el-GR" sz="2400" i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β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X</a:t>
            </a:r>
            <a:r>
              <a:rPr lang="en-US" sz="2400" i="1" baseline="-25000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i</a:t>
            </a:r>
            <a:r>
              <a:rPr lang="fa-IR" sz="2400" i="1" baseline="-25000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 </a:t>
            </a:r>
            <a:r>
              <a:rPr lang="en-US" sz="2400" i="1" baseline="-25000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2</a:t>
            </a:r>
            <a:r>
              <a:rPr lang="fa-IR" sz="2400" i="1" baseline="-25000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</a:t>
            </a:r>
            <a:r>
              <a:rPr lang="fa-IR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</a:t>
            </a:r>
            <a:r>
              <a:rPr lang="el-GR" sz="2400" i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fa-IR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 +  </a:t>
            </a:r>
            <a:r>
              <a:rPr lang="fa-IR" sz="2400" i="1" baseline="-25000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1</a:t>
            </a:r>
            <a:r>
              <a:rPr lang="el-GR" sz="2400" i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fa-IR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</a:t>
            </a:r>
            <a:r>
              <a:rPr lang="ar-SA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X</a:t>
            </a:r>
            <a:r>
              <a:rPr lang="en-US" sz="2400" i="1" baseline="-25000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i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, D</a:t>
            </a:r>
            <a:r>
              <a:rPr lang="en-US" sz="2400" i="1" baseline="-25000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i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= 1) =(</a:t>
            </a:r>
            <a:r>
              <a:rPr lang="he-IL" sz="2400" i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׀</a:t>
            </a:r>
            <a:r>
              <a:rPr lang="he-IL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E (Y</a:t>
            </a:r>
            <a:r>
              <a:rPr lang="en-US" sz="2400" i="1" baseline="-25000" dirty="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i</a:t>
            </a:r>
          </a:p>
        </p:txBody>
      </p:sp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5129" name="Rectangle 9"/>
          <p:cNvSpPr>
            <a:spLocks noChangeArrowheads="1"/>
          </p:cNvSpPr>
          <p:nvPr/>
        </p:nvSpPr>
        <p:spPr bwMode="auto">
          <a:xfrm>
            <a:off x="0" y="228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60C72-EC99-4E70-BC9F-D10E5BCF8A18}" type="slidenum">
              <a:rPr lang="en-US" smtClean="0"/>
              <a:t>9</a:t>
            </a:fld>
            <a:endParaRPr lang="en-US"/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  <p:bldP spid="5125" grpId="0" animBg="1"/>
      <p:bldP spid="512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010400" y="6524625"/>
            <a:ext cx="2133600" cy="333375"/>
          </a:xfrm>
          <a:prstGeom prst="rect">
            <a:avLst/>
          </a:prstGeom>
        </p:spPr>
        <p:txBody>
          <a:bodyPr/>
          <a:lstStyle/>
          <a:p>
            <a:fld id="{E78B2AC1-D15F-4DEF-B6C1-DEED1A3DD1B1}" type="slidenum">
              <a:rPr lang="ar-SA"/>
              <a:pPr/>
              <a:t>10</a:t>
            </a:fld>
            <a:endParaRPr lang="en-US"/>
          </a:p>
        </p:txBody>
      </p:sp>
      <p:grpSp>
        <p:nvGrpSpPr>
          <p:cNvPr id="2" name="Group 53"/>
          <p:cNvGrpSpPr>
            <a:grpSpLocks/>
          </p:cNvGrpSpPr>
          <p:nvPr/>
        </p:nvGrpSpPr>
        <p:grpSpPr bwMode="auto">
          <a:xfrm>
            <a:off x="468313" y="333375"/>
            <a:ext cx="8424862" cy="4391025"/>
            <a:chOff x="295" y="210"/>
            <a:chExt cx="5307" cy="2766"/>
          </a:xfrm>
        </p:grpSpPr>
        <p:sp>
          <p:nvSpPr>
            <p:cNvPr id="6196" name="Rectangle 52"/>
            <p:cNvSpPr>
              <a:spLocks noChangeArrowheads="1"/>
            </p:cNvSpPr>
            <p:nvPr/>
          </p:nvSpPr>
          <p:spPr bwMode="auto">
            <a:xfrm>
              <a:off x="339" y="210"/>
              <a:ext cx="5126" cy="2766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" name="Group 50"/>
            <p:cNvGrpSpPr>
              <a:grpSpLocks/>
            </p:cNvGrpSpPr>
            <p:nvPr/>
          </p:nvGrpSpPr>
          <p:grpSpPr bwMode="auto">
            <a:xfrm>
              <a:off x="295" y="210"/>
              <a:ext cx="5307" cy="2646"/>
              <a:chOff x="204" y="210"/>
              <a:chExt cx="5307" cy="2646"/>
            </a:xfrm>
          </p:grpSpPr>
          <p:grpSp>
            <p:nvGrpSpPr>
              <p:cNvPr id="4" name="Group 32"/>
              <p:cNvGrpSpPr>
                <a:grpSpLocks/>
              </p:cNvGrpSpPr>
              <p:nvPr/>
            </p:nvGrpSpPr>
            <p:grpSpPr bwMode="auto">
              <a:xfrm>
                <a:off x="204" y="210"/>
                <a:ext cx="5307" cy="2646"/>
                <a:chOff x="204" y="210"/>
                <a:chExt cx="5307" cy="2646"/>
              </a:xfrm>
            </p:grpSpPr>
            <p:grpSp>
              <p:nvGrpSpPr>
                <p:cNvPr id="5" name="Group 16"/>
                <p:cNvGrpSpPr>
                  <a:grpSpLocks/>
                </p:cNvGrpSpPr>
                <p:nvPr/>
              </p:nvGrpSpPr>
              <p:grpSpPr bwMode="auto">
                <a:xfrm>
                  <a:off x="204" y="210"/>
                  <a:ext cx="5307" cy="2646"/>
                  <a:chOff x="204" y="210"/>
                  <a:chExt cx="5307" cy="2646"/>
                </a:xfrm>
              </p:grpSpPr>
              <p:grpSp>
                <p:nvGrpSpPr>
                  <p:cNvPr id="6" name="Group 6"/>
                  <p:cNvGrpSpPr>
                    <a:grpSpLocks/>
                  </p:cNvGrpSpPr>
                  <p:nvPr/>
                </p:nvGrpSpPr>
                <p:grpSpPr bwMode="auto">
                  <a:xfrm>
                    <a:off x="975" y="391"/>
                    <a:ext cx="3992" cy="2223"/>
                    <a:chOff x="975" y="391"/>
                    <a:chExt cx="3992" cy="2223"/>
                  </a:xfrm>
                </p:grpSpPr>
                <p:sp>
                  <p:nvSpPr>
                    <p:cNvPr id="6148" name="Line 4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975" y="391"/>
                      <a:ext cx="0" cy="2223"/>
                    </a:xfrm>
                    <a:prstGeom prst="line">
                      <a:avLst/>
                    </a:prstGeom>
                    <a:noFill/>
                    <a:ln w="76200">
                      <a:solidFill>
                        <a:schemeClr val="accent2"/>
                      </a:solidFill>
                      <a:round/>
                      <a:headEnd/>
                      <a:tailEnd type="triangle" w="med" len="med"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6149" name="Line 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975" y="2614"/>
                      <a:ext cx="3992" cy="0"/>
                    </a:xfrm>
                    <a:prstGeom prst="line">
                      <a:avLst/>
                    </a:prstGeom>
                    <a:noFill/>
                    <a:ln w="76200">
                      <a:solidFill>
                        <a:schemeClr val="accent2"/>
                      </a:solidFill>
                      <a:round/>
                      <a:headEnd/>
                      <a:tailEnd type="triangle" w="med" len="med"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  <p:sp>
                <p:nvSpPr>
                  <p:cNvPr id="6151" name="Line 7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975" y="482"/>
                    <a:ext cx="3084" cy="1224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6152" name="Line 8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975" y="1072"/>
                    <a:ext cx="3084" cy="1224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6153" name="AutoShape 9"/>
                  <p:cNvSpPr>
                    <a:spLocks/>
                  </p:cNvSpPr>
                  <p:nvPr/>
                </p:nvSpPr>
                <p:spPr bwMode="auto">
                  <a:xfrm>
                    <a:off x="1020" y="2341"/>
                    <a:ext cx="91" cy="227"/>
                  </a:xfrm>
                  <a:prstGeom prst="rightBrace">
                    <a:avLst>
                      <a:gd name="adj1" fmla="val 20788"/>
                      <a:gd name="adj2" fmla="val 50000"/>
                    </a:avLst>
                  </a:prstGeom>
                  <a:noFill/>
                  <a:ln w="57150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graphicFrame>
                <p:nvGraphicFramePr>
                  <p:cNvPr id="6154" name="Object 10"/>
                  <p:cNvGraphicFramePr>
                    <a:graphicFrameLocks noChangeAspect="1"/>
                  </p:cNvGraphicFramePr>
                  <p:nvPr/>
                </p:nvGraphicFramePr>
                <p:xfrm>
                  <a:off x="1156" y="2305"/>
                  <a:ext cx="272" cy="322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2052" name="Equation" r:id="rId3" imgW="203040" imgH="241200" progId="Equation.3">
                          <p:embed/>
                        </p:oleObj>
                      </mc:Choice>
                      <mc:Fallback>
                        <p:oleObj name="Equation" r:id="rId3" imgW="203040" imgH="241200" progId="Equation.3">
                          <p:embed/>
                          <p:pic>
                            <p:nvPicPr>
                              <p:cNvPr id="0" name="Picture 2"/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4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1156" y="2305"/>
                                <a:ext cx="272" cy="322"/>
                              </a:xfrm>
                              <a:prstGeom prst="rect">
                                <a:avLst/>
                              </a:prstGeom>
                              <a:noFill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rgbClr val="FFCC00"/>
                                    </a:solidFill>
                                  </a14:hiddenFill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sp>
                <p:nvSpPr>
                  <p:cNvPr id="6155" name="AutoShape 11"/>
                  <p:cNvSpPr>
                    <a:spLocks/>
                  </p:cNvSpPr>
                  <p:nvPr/>
                </p:nvSpPr>
                <p:spPr bwMode="auto">
                  <a:xfrm>
                    <a:off x="1021" y="1752"/>
                    <a:ext cx="90" cy="499"/>
                  </a:xfrm>
                  <a:prstGeom prst="rightBrace">
                    <a:avLst>
                      <a:gd name="adj1" fmla="val 46204"/>
                      <a:gd name="adj2" fmla="val 50000"/>
                    </a:avLst>
                  </a:prstGeom>
                  <a:noFill/>
                  <a:ln w="38100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graphicFrame>
                <p:nvGraphicFramePr>
                  <p:cNvPr id="6156" name="Object 12"/>
                  <p:cNvGraphicFramePr>
                    <a:graphicFrameLocks noChangeAspect="1"/>
                  </p:cNvGraphicFramePr>
                  <p:nvPr/>
                </p:nvGraphicFramePr>
                <p:xfrm>
                  <a:off x="1156" y="1857"/>
                  <a:ext cx="271" cy="303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2053" name="Equation" r:id="rId5" imgW="215640" imgH="241200" progId="Equation.3">
                          <p:embed/>
                        </p:oleObj>
                      </mc:Choice>
                      <mc:Fallback>
                        <p:oleObj name="Equation" r:id="rId5" imgW="215640" imgH="241200" progId="Equation.3">
                          <p:embed/>
                          <p:pic>
                            <p:nvPicPr>
                              <p:cNvPr id="0" name="Picture 3"/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6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1156" y="1857"/>
                                <a:ext cx="271" cy="303"/>
                              </a:xfrm>
                              <a:prstGeom prst="rect">
                                <a:avLst/>
                              </a:prstGeom>
                              <a:noFill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rgbClr val="FFCC00"/>
                                    </a:solidFill>
                                  </a14:hiddenFill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sp>
                <p:nvSpPr>
                  <p:cNvPr id="6157" name="Text Box 1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014" y="210"/>
                    <a:ext cx="816" cy="978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>
                    <a:spAutoFit/>
                  </a:bodyPr>
                  <a:lstStyle/>
                  <a:p>
                    <a:pPr algn="r" rtl="1">
                      <a:spcBef>
                        <a:spcPct val="50000"/>
                      </a:spcBef>
                    </a:pPr>
                    <a:r>
                      <a:rPr lang="fa-IR" sz="2400" b="1"/>
                      <a:t>استاد مرد</a:t>
                    </a:r>
                  </a:p>
                  <a:p>
                    <a:pPr algn="r" rtl="1">
                      <a:spcBef>
                        <a:spcPct val="50000"/>
                      </a:spcBef>
                    </a:pPr>
                    <a:endParaRPr lang="fa-IR" sz="2400" b="1"/>
                  </a:p>
                  <a:p>
                    <a:pPr algn="r" rtl="1">
                      <a:spcBef>
                        <a:spcPct val="50000"/>
                      </a:spcBef>
                    </a:pPr>
                    <a:r>
                      <a:rPr lang="fa-IR" sz="2400" b="1"/>
                      <a:t>استاد زن</a:t>
                    </a:r>
                    <a:endParaRPr lang="en-US" sz="2400" b="1"/>
                  </a:p>
                </p:txBody>
              </p:sp>
              <p:sp>
                <p:nvSpPr>
                  <p:cNvPr id="6158" name="Text Box 14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5057" y="2568"/>
                    <a:ext cx="454" cy="288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en-US" sz="2400" b="1">
                        <a:latin typeface="Times New Roman" pitchFamily="18" charset="0"/>
                        <a:cs typeface="Times New Roman" pitchFamily="18" charset="0"/>
                      </a:rPr>
                      <a:t>X</a:t>
                    </a:r>
                  </a:p>
                </p:txBody>
              </p:sp>
              <p:sp>
                <p:nvSpPr>
                  <p:cNvPr id="6159" name="Text Box 1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04" y="255"/>
                    <a:ext cx="589" cy="518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>
                    <a:spAutoFit/>
                  </a:bodyPr>
                  <a:lstStyle/>
                  <a:p>
                    <a:pPr algn="r" rtl="1">
                      <a:spcBef>
                        <a:spcPct val="50000"/>
                      </a:spcBef>
                    </a:pPr>
                    <a:r>
                      <a:rPr lang="fa-IR" sz="2400" b="1">
                        <a:cs typeface="Zar" pitchFamily="2" charset="-78"/>
                      </a:rPr>
                      <a:t>حقوق سال</a:t>
                    </a:r>
                    <a:r>
                      <a:rPr lang="ar-SA" sz="2400" b="1">
                        <a:cs typeface="Zar" pitchFamily="2" charset="-78"/>
                      </a:rPr>
                      <a:t>ي</a:t>
                    </a:r>
                    <a:r>
                      <a:rPr lang="fa-IR" sz="2400" b="1">
                        <a:cs typeface="Zar" pitchFamily="2" charset="-78"/>
                      </a:rPr>
                      <a:t>انه</a:t>
                    </a:r>
                    <a:endParaRPr lang="en-US" sz="2400" b="1">
                      <a:cs typeface="Zar" pitchFamily="2" charset="-78"/>
                    </a:endParaRPr>
                  </a:p>
                </p:txBody>
              </p:sp>
            </p:grpSp>
            <p:grpSp>
              <p:nvGrpSpPr>
                <p:cNvPr id="7" name="Group 31"/>
                <p:cNvGrpSpPr>
                  <a:grpSpLocks/>
                </p:cNvGrpSpPr>
                <p:nvPr/>
              </p:nvGrpSpPr>
              <p:grpSpPr bwMode="auto">
                <a:xfrm>
                  <a:off x="1202" y="436"/>
                  <a:ext cx="2540" cy="1225"/>
                  <a:chOff x="1202" y="436"/>
                  <a:chExt cx="2540" cy="1225"/>
                </a:xfrm>
              </p:grpSpPr>
              <p:sp>
                <p:nvSpPr>
                  <p:cNvPr id="6161" name="Oval 17"/>
                  <p:cNvSpPr>
                    <a:spLocks noChangeArrowheads="1"/>
                  </p:cNvSpPr>
                  <p:nvPr/>
                </p:nvSpPr>
                <p:spPr bwMode="auto">
                  <a:xfrm>
                    <a:off x="1202" y="1434"/>
                    <a:ext cx="91" cy="91"/>
                  </a:xfrm>
                  <a:prstGeom prst="ellipse">
                    <a:avLst/>
                  </a:prstGeom>
                  <a:solidFill>
                    <a:srgbClr val="FFCC00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6162" name="Oval 18"/>
                  <p:cNvSpPr>
                    <a:spLocks noChangeArrowheads="1"/>
                  </p:cNvSpPr>
                  <p:nvPr/>
                </p:nvSpPr>
                <p:spPr bwMode="auto">
                  <a:xfrm>
                    <a:off x="1383" y="1570"/>
                    <a:ext cx="91" cy="91"/>
                  </a:xfrm>
                  <a:prstGeom prst="ellipse">
                    <a:avLst/>
                  </a:prstGeom>
                  <a:solidFill>
                    <a:srgbClr val="FFCC00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6163" name="Oval 19"/>
                  <p:cNvSpPr>
                    <a:spLocks noChangeArrowheads="1"/>
                  </p:cNvSpPr>
                  <p:nvPr/>
                </p:nvSpPr>
                <p:spPr bwMode="auto">
                  <a:xfrm>
                    <a:off x="1519" y="1344"/>
                    <a:ext cx="91" cy="91"/>
                  </a:xfrm>
                  <a:prstGeom prst="ellipse">
                    <a:avLst/>
                  </a:prstGeom>
                  <a:solidFill>
                    <a:srgbClr val="FFCC00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6164" name="Oval 20"/>
                  <p:cNvSpPr>
                    <a:spLocks noChangeArrowheads="1"/>
                  </p:cNvSpPr>
                  <p:nvPr/>
                </p:nvSpPr>
                <p:spPr bwMode="auto">
                  <a:xfrm>
                    <a:off x="1927" y="1389"/>
                    <a:ext cx="91" cy="91"/>
                  </a:xfrm>
                  <a:prstGeom prst="ellipse">
                    <a:avLst/>
                  </a:prstGeom>
                  <a:solidFill>
                    <a:srgbClr val="FFCC00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6165" name="Oval 21"/>
                  <p:cNvSpPr>
                    <a:spLocks noChangeArrowheads="1"/>
                  </p:cNvSpPr>
                  <p:nvPr/>
                </p:nvSpPr>
                <p:spPr bwMode="auto">
                  <a:xfrm>
                    <a:off x="1791" y="1071"/>
                    <a:ext cx="91" cy="91"/>
                  </a:xfrm>
                  <a:prstGeom prst="ellipse">
                    <a:avLst/>
                  </a:prstGeom>
                  <a:solidFill>
                    <a:srgbClr val="FFCC00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6166" name="Oval 22"/>
                  <p:cNvSpPr>
                    <a:spLocks noChangeArrowheads="1"/>
                  </p:cNvSpPr>
                  <p:nvPr/>
                </p:nvSpPr>
                <p:spPr bwMode="auto">
                  <a:xfrm>
                    <a:off x="2562" y="1117"/>
                    <a:ext cx="91" cy="91"/>
                  </a:xfrm>
                  <a:prstGeom prst="ellipse">
                    <a:avLst/>
                  </a:prstGeom>
                  <a:solidFill>
                    <a:srgbClr val="FFCC00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6167" name="Oval 23"/>
                  <p:cNvSpPr>
                    <a:spLocks noChangeArrowheads="1"/>
                  </p:cNvSpPr>
                  <p:nvPr/>
                </p:nvSpPr>
                <p:spPr bwMode="auto">
                  <a:xfrm>
                    <a:off x="2109" y="1071"/>
                    <a:ext cx="91" cy="91"/>
                  </a:xfrm>
                  <a:prstGeom prst="ellipse">
                    <a:avLst/>
                  </a:prstGeom>
                  <a:solidFill>
                    <a:srgbClr val="FFCC00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6168" name="Oval 24"/>
                  <p:cNvSpPr>
                    <a:spLocks noChangeArrowheads="1"/>
                  </p:cNvSpPr>
                  <p:nvPr/>
                </p:nvSpPr>
                <p:spPr bwMode="auto">
                  <a:xfrm>
                    <a:off x="2245" y="981"/>
                    <a:ext cx="91" cy="91"/>
                  </a:xfrm>
                  <a:prstGeom prst="ellipse">
                    <a:avLst/>
                  </a:prstGeom>
                  <a:solidFill>
                    <a:srgbClr val="FFCC00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6169" name="Oval 25"/>
                  <p:cNvSpPr>
                    <a:spLocks noChangeArrowheads="1"/>
                  </p:cNvSpPr>
                  <p:nvPr/>
                </p:nvSpPr>
                <p:spPr bwMode="auto">
                  <a:xfrm>
                    <a:off x="2608" y="754"/>
                    <a:ext cx="91" cy="91"/>
                  </a:xfrm>
                  <a:prstGeom prst="ellipse">
                    <a:avLst/>
                  </a:prstGeom>
                  <a:solidFill>
                    <a:srgbClr val="FFCC00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6170" name="Oval 26"/>
                  <p:cNvSpPr>
                    <a:spLocks noChangeArrowheads="1"/>
                  </p:cNvSpPr>
                  <p:nvPr/>
                </p:nvSpPr>
                <p:spPr bwMode="auto">
                  <a:xfrm>
                    <a:off x="3107" y="709"/>
                    <a:ext cx="91" cy="91"/>
                  </a:xfrm>
                  <a:prstGeom prst="ellipse">
                    <a:avLst/>
                  </a:prstGeom>
                  <a:solidFill>
                    <a:srgbClr val="FFCC00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6171" name="Oval 27"/>
                  <p:cNvSpPr>
                    <a:spLocks noChangeArrowheads="1"/>
                  </p:cNvSpPr>
                  <p:nvPr/>
                </p:nvSpPr>
                <p:spPr bwMode="auto">
                  <a:xfrm>
                    <a:off x="3152" y="890"/>
                    <a:ext cx="91" cy="91"/>
                  </a:xfrm>
                  <a:prstGeom prst="ellipse">
                    <a:avLst/>
                  </a:prstGeom>
                  <a:solidFill>
                    <a:srgbClr val="FFCC00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6172" name="Oval 28"/>
                  <p:cNvSpPr>
                    <a:spLocks noChangeArrowheads="1"/>
                  </p:cNvSpPr>
                  <p:nvPr/>
                </p:nvSpPr>
                <p:spPr bwMode="auto">
                  <a:xfrm>
                    <a:off x="3515" y="572"/>
                    <a:ext cx="91" cy="91"/>
                  </a:xfrm>
                  <a:prstGeom prst="ellipse">
                    <a:avLst/>
                  </a:prstGeom>
                  <a:solidFill>
                    <a:srgbClr val="FFCC00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6173" name="Oval 29"/>
                  <p:cNvSpPr>
                    <a:spLocks noChangeArrowheads="1"/>
                  </p:cNvSpPr>
                  <p:nvPr/>
                </p:nvSpPr>
                <p:spPr bwMode="auto">
                  <a:xfrm>
                    <a:off x="3605" y="436"/>
                    <a:ext cx="91" cy="91"/>
                  </a:xfrm>
                  <a:prstGeom prst="ellipse">
                    <a:avLst/>
                  </a:prstGeom>
                  <a:solidFill>
                    <a:srgbClr val="FFCC00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6174" name="Oval 30"/>
                  <p:cNvSpPr>
                    <a:spLocks noChangeArrowheads="1"/>
                  </p:cNvSpPr>
                  <p:nvPr/>
                </p:nvSpPr>
                <p:spPr bwMode="auto">
                  <a:xfrm>
                    <a:off x="3651" y="709"/>
                    <a:ext cx="91" cy="91"/>
                  </a:xfrm>
                  <a:prstGeom prst="ellipse">
                    <a:avLst/>
                  </a:prstGeom>
                  <a:solidFill>
                    <a:srgbClr val="FFCC00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8" name="Group 48"/>
              <p:cNvGrpSpPr>
                <a:grpSpLocks/>
              </p:cNvGrpSpPr>
              <p:nvPr/>
            </p:nvGrpSpPr>
            <p:grpSpPr bwMode="auto">
              <a:xfrm>
                <a:off x="1791" y="1071"/>
                <a:ext cx="1996" cy="908"/>
                <a:chOff x="1791" y="1071"/>
                <a:chExt cx="1996" cy="908"/>
              </a:xfrm>
            </p:grpSpPr>
            <p:sp>
              <p:nvSpPr>
                <p:cNvPr id="6177" name="AutoShape 33"/>
                <p:cNvSpPr>
                  <a:spLocks noChangeArrowheads="1"/>
                </p:cNvSpPr>
                <p:nvPr/>
              </p:nvSpPr>
              <p:spPr bwMode="auto">
                <a:xfrm>
                  <a:off x="2110" y="1661"/>
                  <a:ext cx="90" cy="91"/>
                </a:xfrm>
                <a:prstGeom prst="flowChartSummingJunction">
                  <a:avLst/>
                </a:prstGeom>
                <a:solidFill>
                  <a:srgbClr val="FF0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178" name="AutoShape 34"/>
                <p:cNvSpPr>
                  <a:spLocks noChangeArrowheads="1"/>
                </p:cNvSpPr>
                <p:nvPr/>
              </p:nvSpPr>
              <p:spPr bwMode="auto">
                <a:xfrm>
                  <a:off x="2064" y="1888"/>
                  <a:ext cx="90" cy="91"/>
                </a:xfrm>
                <a:prstGeom prst="flowChartSummingJunction">
                  <a:avLst/>
                </a:prstGeom>
                <a:solidFill>
                  <a:srgbClr val="FF0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179" name="AutoShape 35"/>
                <p:cNvSpPr>
                  <a:spLocks noChangeArrowheads="1"/>
                </p:cNvSpPr>
                <p:nvPr/>
              </p:nvSpPr>
              <p:spPr bwMode="auto">
                <a:xfrm>
                  <a:off x="2518" y="1706"/>
                  <a:ext cx="90" cy="91"/>
                </a:xfrm>
                <a:prstGeom prst="flowChartSummingJunction">
                  <a:avLst/>
                </a:prstGeom>
                <a:solidFill>
                  <a:srgbClr val="FF0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180" name="AutoShape 36"/>
                <p:cNvSpPr>
                  <a:spLocks noChangeArrowheads="1"/>
                </p:cNvSpPr>
                <p:nvPr/>
              </p:nvSpPr>
              <p:spPr bwMode="auto">
                <a:xfrm>
                  <a:off x="2290" y="1661"/>
                  <a:ext cx="90" cy="91"/>
                </a:xfrm>
                <a:prstGeom prst="flowChartSummingJunction">
                  <a:avLst/>
                </a:prstGeom>
                <a:solidFill>
                  <a:srgbClr val="FF0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181" name="AutoShape 37"/>
                <p:cNvSpPr>
                  <a:spLocks noChangeArrowheads="1"/>
                </p:cNvSpPr>
                <p:nvPr/>
              </p:nvSpPr>
              <p:spPr bwMode="auto">
                <a:xfrm>
                  <a:off x="2881" y="1570"/>
                  <a:ext cx="90" cy="91"/>
                </a:xfrm>
                <a:prstGeom prst="flowChartSummingJunction">
                  <a:avLst/>
                </a:prstGeom>
                <a:solidFill>
                  <a:srgbClr val="FF0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182" name="AutoShape 38"/>
                <p:cNvSpPr>
                  <a:spLocks noChangeArrowheads="1"/>
                </p:cNvSpPr>
                <p:nvPr/>
              </p:nvSpPr>
              <p:spPr bwMode="auto">
                <a:xfrm>
                  <a:off x="2699" y="1434"/>
                  <a:ext cx="90" cy="91"/>
                </a:xfrm>
                <a:prstGeom prst="flowChartSummingJunction">
                  <a:avLst/>
                </a:prstGeom>
                <a:solidFill>
                  <a:srgbClr val="FF0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183" name="AutoShape 39"/>
                <p:cNvSpPr>
                  <a:spLocks noChangeArrowheads="1"/>
                </p:cNvSpPr>
                <p:nvPr/>
              </p:nvSpPr>
              <p:spPr bwMode="auto">
                <a:xfrm>
                  <a:off x="3244" y="1434"/>
                  <a:ext cx="90" cy="91"/>
                </a:xfrm>
                <a:prstGeom prst="flowChartSummingJunction">
                  <a:avLst/>
                </a:prstGeom>
                <a:solidFill>
                  <a:srgbClr val="FF0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184" name="AutoShape 40"/>
                <p:cNvSpPr>
                  <a:spLocks noChangeArrowheads="1"/>
                </p:cNvSpPr>
                <p:nvPr/>
              </p:nvSpPr>
              <p:spPr bwMode="auto">
                <a:xfrm>
                  <a:off x="3652" y="1253"/>
                  <a:ext cx="90" cy="91"/>
                </a:xfrm>
                <a:prstGeom prst="flowChartSummingJunction">
                  <a:avLst/>
                </a:prstGeom>
                <a:solidFill>
                  <a:srgbClr val="FF0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185" name="AutoShape 41"/>
                <p:cNvSpPr>
                  <a:spLocks noChangeArrowheads="1"/>
                </p:cNvSpPr>
                <p:nvPr/>
              </p:nvSpPr>
              <p:spPr bwMode="auto">
                <a:xfrm>
                  <a:off x="3108" y="1525"/>
                  <a:ext cx="90" cy="91"/>
                </a:xfrm>
                <a:prstGeom prst="flowChartSummingJunction">
                  <a:avLst/>
                </a:prstGeom>
                <a:solidFill>
                  <a:srgbClr val="FF0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186" name="AutoShape 42"/>
                <p:cNvSpPr>
                  <a:spLocks noChangeArrowheads="1"/>
                </p:cNvSpPr>
                <p:nvPr/>
              </p:nvSpPr>
              <p:spPr bwMode="auto">
                <a:xfrm>
                  <a:off x="3016" y="1344"/>
                  <a:ext cx="90" cy="91"/>
                </a:xfrm>
                <a:prstGeom prst="flowChartSummingJunction">
                  <a:avLst/>
                </a:prstGeom>
                <a:solidFill>
                  <a:srgbClr val="FF0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187" name="AutoShape 43"/>
                <p:cNvSpPr>
                  <a:spLocks noChangeArrowheads="1"/>
                </p:cNvSpPr>
                <p:nvPr/>
              </p:nvSpPr>
              <p:spPr bwMode="auto">
                <a:xfrm>
                  <a:off x="1791" y="1842"/>
                  <a:ext cx="90" cy="91"/>
                </a:xfrm>
                <a:prstGeom prst="flowChartSummingJunction">
                  <a:avLst/>
                </a:prstGeom>
                <a:solidFill>
                  <a:srgbClr val="FF0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188" name="AutoShape 44"/>
                <p:cNvSpPr>
                  <a:spLocks noChangeArrowheads="1"/>
                </p:cNvSpPr>
                <p:nvPr/>
              </p:nvSpPr>
              <p:spPr bwMode="auto">
                <a:xfrm>
                  <a:off x="3425" y="1071"/>
                  <a:ext cx="90" cy="91"/>
                </a:xfrm>
                <a:prstGeom prst="flowChartSummingJunction">
                  <a:avLst/>
                </a:prstGeom>
                <a:solidFill>
                  <a:srgbClr val="FF0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/>
                  <a:r>
                    <a:rPr lang="fa-IR"/>
                    <a:t>ر</a:t>
                  </a:r>
                  <a:endParaRPr lang="en-US"/>
                </a:p>
              </p:txBody>
            </p:sp>
            <p:sp>
              <p:nvSpPr>
                <p:cNvPr id="6189" name="AutoShape 45"/>
                <p:cNvSpPr>
                  <a:spLocks noChangeArrowheads="1"/>
                </p:cNvSpPr>
                <p:nvPr/>
              </p:nvSpPr>
              <p:spPr bwMode="auto">
                <a:xfrm>
                  <a:off x="3697" y="1071"/>
                  <a:ext cx="90" cy="91"/>
                </a:xfrm>
                <a:prstGeom prst="flowChartSummingJunction">
                  <a:avLst/>
                </a:prstGeom>
                <a:solidFill>
                  <a:srgbClr val="FF0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190" name="AutoShape 46"/>
                <p:cNvSpPr>
                  <a:spLocks noChangeArrowheads="1"/>
                </p:cNvSpPr>
                <p:nvPr/>
              </p:nvSpPr>
              <p:spPr bwMode="auto">
                <a:xfrm>
                  <a:off x="2789" y="1661"/>
                  <a:ext cx="90" cy="91"/>
                </a:xfrm>
                <a:prstGeom prst="flowChartSummingJunction">
                  <a:avLst/>
                </a:prstGeom>
                <a:solidFill>
                  <a:srgbClr val="FF0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191" name="AutoShape 47"/>
                <p:cNvSpPr>
                  <a:spLocks noChangeArrowheads="1"/>
                </p:cNvSpPr>
                <p:nvPr/>
              </p:nvSpPr>
              <p:spPr bwMode="auto">
                <a:xfrm>
                  <a:off x="2609" y="1525"/>
                  <a:ext cx="90" cy="91"/>
                </a:xfrm>
                <a:prstGeom prst="flowChartSummingJunction">
                  <a:avLst/>
                </a:prstGeom>
                <a:solidFill>
                  <a:srgbClr val="FF0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6195" name="Text Box 51"/>
          <p:cNvSpPr txBox="1">
            <a:spLocks noChangeArrowheads="1"/>
          </p:cNvSpPr>
          <p:nvPr/>
        </p:nvSpPr>
        <p:spPr bwMode="auto">
          <a:xfrm>
            <a:off x="827088" y="5373688"/>
            <a:ext cx="75596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rtl="1">
              <a:spcBef>
                <a:spcPct val="50000"/>
              </a:spcBef>
            </a:pPr>
            <a:r>
              <a:rPr lang="ar-SA" sz="2400" i="1">
                <a:cs typeface="Zar" pitchFamily="2" charset="-78"/>
              </a:rPr>
              <a:t>دياگرام پراكنش فرضي مربوط كننده حقوق سالانه به تعداد سالهاي سابقه تدريس استادان دانشگاه</a:t>
            </a:r>
            <a:r>
              <a:rPr lang="en-US" sz="2400" i="1">
                <a:cs typeface="Zar" pitchFamily="2" charset="-78"/>
              </a:rPr>
              <a:t> </a:t>
            </a:r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9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620000" y="6524625"/>
            <a:ext cx="2133600" cy="333375"/>
          </a:xfrm>
          <a:prstGeom prst="rect">
            <a:avLst/>
          </a:prstGeom>
        </p:spPr>
        <p:txBody>
          <a:bodyPr/>
          <a:lstStyle/>
          <a:p>
            <a:fld id="{FC3892AB-9178-430F-9B3B-43CE61192522}" type="slidenum">
              <a:rPr lang="ar-SA"/>
              <a:pPr/>
              <a:t>11</a:t>
            </a:fld>
            <a:endParaRPr lang="en-US" dirty="0"/>
          </a:p>
        </p:txBody>
      </p:sp>
      <p:sp>
        <p:nvSpPr>
          <p:cNvPr id="7173" name="AutoShape 5"/>
          <p:cNvSpPr>
            <a:spLocks noChangeArrowheads="1"/>
          </p:cNvSpPr>
          <p:nvPr/>
        </p:nvSpPr>
        <p:spPr bwMode="auto">
          <a:xfrm>
            <a:off x="323850" y="1125538"/>
            <a:ext cx="8496300" cy="3095625"/>
          </a:xfrm>
          <a:prstGeom prst="foldedCorner">
            <a:avLst>
              <a:gd name="adj" fmla="val 0"/>
            </a:avLst>
          </a:prstGeom>
          <a:solidFill>
            <a:schemeClr val="bg1"/>
          </a:solidFill>
          <a:ln w="5715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172" name="Oval 4"/>
          <p:cNvSpPr>
            <a:spLocks noChangeArrowheads="1"/>
          </p:cNvSpPr>
          <p:nvPr/>
        </p:nvSpPr>
        <p:spPr bwMode="auto">
          <a:xfrm>
            <a:off x="1187450" y="404813"/>
            <a:ext cx="6913563" cy="576262"/>
          </a:xfrm>
          <a:prstGeom prst="ellipse">
            <a:avLst/>
          </a:prstGeom>
          <a:solidFill>
            <a:schemeClr val="bg1"/>
          </a:solidFill>
          <a:ln w="57150">
            <a:solidFill>
              <a:srgbClr val="99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rtl="1"/>
            <a:r>
              <a:rPr lang="ar-SA" sz="2400" i="1">
                <a:solidFill>
                  <a:schemeClr val="accent2"/>
                </a:solidFill>
                <a:cs typeface="Zar" pitchFamily="2" charset="-78"/>
              </a:rPr>
              <a:t>خصوصيات مدل رگرسيوني (داراي متغير موهومي):</a:t>
            </a:r>
            <a:r>
              <a:rPr lang="en-US" sz="2400" i="1">
                <a:solidFill>
                  <a:schemeClr val="accent2"/>
                </a:solidFill>
                <a:cs typeface="Zar" pitchFamily="2" charset="-78"/>
              </a:rPr>
              <a:t> </a:t>
            </a:r>
          </a:p>
        </p:txBody>
      </p:sp>
      <p:sp>
        <p:nvSpPr>
          <p:cNvPr id="7176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684213" y="1311275"/>
            <a:ext cx="7991475" cy="273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 algn="r" rtl="1">
              <a:lnSpc>
                <a:spcPct val="120000"/>
              </a:lnSpc>
            </a:pPr>
            <a:r>
              <a:rPr lang="fa-IR" b="1" dirty="0">
                <a:solidFill>
                  <a:schemeClr val="accent2"/>
                </a:solidFill>
                <a:latin typeface="Times New Roman" pitchFamily="18" charset="0"/>
                <a:cs typeface="B Baran" pitchFamily="2" charset="-78"/>
              </a:rPr>
              <a:t>1- </a:t>
            </a:r>
            <a:r>
              <a:rPr lang="ar-SA" b="1" dirty="0">
                <a:solidFill>
                  <a:schemeClr val="accent2"/>
                </a:solidFill>
                <a:latin typeface="Times New Roman" pitchFamily="18" charset="0"/>
                <a:cs typeface="B Baran" pitchFamily="2" charset="-78"/>
              </a:rPr>
              <a:t>براي تمايز بين دو طبقه تنها يك متغير موهومي كفايت مي</a:t>
            </a:r>
            <a:r>
              <a:rPr lang="en-US" b="1" dirty="0">
                <a:solidFill>
                  <a:schemeClr val="accent2"/>
                </a:solidFill>
                <a:latin typeface="Times New Roman" pitchFamily="18" charset="0"/>
                <a:cs typeface="B Baran" pitchFamily="2" charset="-78"/>
              </a:rPr>
              <a:t>‎</a:t>
            </a:r>
            <a:r>
              <a:rPr lang="ar-SA" b="1" dirty="0">
                <a:solidFill>
                  <a:schemeClr val="accent2"/>
                </a:solidFill>
                <a:latin typeface="Times New Roman" pitchFamily="18" charset="0"/>
                <a:cs typeface="B Baran" pitchFamily="2" charset="-78"/>
              </a:rPr>
              <a:t>كند.</a:t>
            </a:r>
            <a:endParaRPr lang="fa-IR" b="1" dirty="0">
              <a:solidFill>
                <a:schemeClr val="accent2"/>
              </a:solidFill>
              <a:latin typeface="Times New Roman" pitchFamily="18" charset="0"/>
              <a:cs typeface="B Baran" pitchFamily="2" charset="-78"/>
            </a:endParaRPr>
          </a:p>
          <a:p>
            <a:pPr marL="342900" indent="-342900" algn="r" rtl="1">
              <a:lnSpc>
                <a:spcPct val="120000"/>
              </a:lnSpc>
            </a:pPr>
            <a:endParaRPr lang="fa-IR" b="1" dirty="0">
              <a:solidFill>
                <a:schemeClr val="accent2"/>
              </a:solidFill>
              <a:latin typeface="Times New Roman" pitchFamily="18" charset="0"/>
              <a:cs typeface="B Baran" pitchFamily="2" charset="-78"/>
            </a:endParaRPr>
          </a:p>
          <a:p>
            <a:pPr marL="342900" indent="-342900" algn="r" rtl="1">
              <a:lnSpc>
                <a:spcPct val="120000"/>
              </a:lnSpc>
            </a:pPr>
            <a:endParaRPr lang="en-US" b="1" dirty="0">
              <a:solidFill>
                <a:schemeClr val="accent2"/>
              </a:solidFill>
              <a:latin typeface="Times New Roman" pitchFamily="18" charset="0"/>
              <a:cs typeface="B Baran" pitchFamily="2" charset="-78"/>
            </a:endParaRPr>
          </a:p>
          <a:p>
            <a:pPr marL="342900" indent="-342900" algn="r" rtl="1">
              <a:lnSpc>
                <a:spcPct val="120000"/>
              </a:lnSpc>
            </a:pPr>
            <a:r>
              <a:rPr lang="en-US" b="1" dirty="0">
                <a:solidFill>
                  <a:schemeClr val="accent2"/>
                </a:solidFill>
                <a:latin typeface="Times New Roman" pitchFamily="18" charset="0"/>
                <a:cs typeface="B Baran" pitchFamily="2" charset="-78"/>
              </a:rPr>
              <a:t>D</a:t>
            </a:r>
            <a:r>
              <a:rPr lang="en-US" b="1" baseline="-25000" dirty="0">
                <a:solidFill>
                  <a:schemeClr val="accent2"/>
                </a:solidFill>
                <a:latin typeface="Times New Roman" pitchFamily="18" charset="0"/>
                <a:cs typeface="B Baran" pitchFamily="2" charset="-78"/>
              </a:rPr>
              <a:t>2i</a:t>
            </a:r>
            <a:r>
              <a:rPr lang="en-US" b="1" dirty="0">
                <a:solidFill>
                  <a:schemeClr val="accent2"/>
                </a:solidFill>
                <a:latin typeface="Times New Roman" pitchFamily="18" charset="0"/>
                <a:cs typeface="B Baran" pitchFamily="2" charset="-78"/>
              </a:rPr>
              <a:t>= 1 </a:t>
            </a:r>
            <a:r>
              <a:rPr lang="fa-IR" b="1" dirty="0">
                <a:solidFill>
                  <a:schemeClr val="accent2"/>
                </a:solidFill>
                <a:latin typeface="Times New Roman" pitchFamily="18" charset="0"/>
                <a:cs typeface="B Baran" pitchFamily="2" charset="-78"/>
              </a:rPr>
              <a:t> </a:t>
            </a:r>
            <a:r>
              <a:rPr lang="ar-SA" b="1" dirty="0">
                <a:solidFill>
                  <a:schemeClr val="accent2"/>
                </a:solidFill>
                <a:latin typeface="Times New Roman" pitchFamily="18" charset="0"/>
                <a:cs typeface="B Baran" pitchFamily="2" charset="-78"/>
              </a:rPr>
              <a:t> چنانچه استاد مرد باشد.</a:t>
            </a:r>
            <a:r>
              <a:rPr lang="fa-IR" b="1" dirty="0">
                <a:solidFill>
                  <a:schemeClr val="accent2"/>
                </a:solidFill>
                <a:latin typeface="Times New Roman" pitchFamily="18" charset="0"/>
                <a:cs typeface="B Baran" pitchFamily="2" charset="-78"/>
              </a:rPr>
              <a:t>                                                     </a:t>
            </a:r>
            <a:r>
              <a:rPr lang="en-US" b="1" dirty="0">
                <a:solidFill>
                  <a:schemeClr val="accent2"/>
                </a:solidFill>
                <a:latin typeface="Times New Roman" pitchFamily="18" charset="0"/>
                <a:cs typeface="B Baran" pitchFamily="2" charset="-78"/>
              </a:rPr>
              <a:t>D</a:t>
            </a:r>
            <a:r>
              <a:rPr lang="en-US" b="1" baseline="-25000" dirty="0">
                <a:solidFill>
                  <a:schemeClr val="accent2"/>
                </a:solidFill>
                <a:latin typeface="Times New Roman" pitchFamily="18" charset="0"/>
                <a:cs typeface="B Baran" pitchFamily="2" charset="-78"/>
              </a:rPr>
              <a:t>3i </a:t>
            </a:r>
            <a:r>
              <a:rPr lang="en-US" b="1" dirty="0">
                <a:solidFill>
                  <a:schemeClr val="accent2"/>
                </a:solidFill>
                <a:latin typeface="Times New Roman" pitchFamily="18" charset="0"/>
                <a:cs typeface="B Baran" pitchFamily="2" charset="-78"/>
              </a:rPr>
              <a:t>= 1</a:t>
            </a:r>
            <a:r>
              <a:rPr lang="ar-SA" b="1" dirty="0">
                <a:solidFill>
                  <a:schemeClr val="accent2"/>
                </a:solidFill>
                <a:latin typeface="Times New Roman" pitchFamily="18" charset="0"/>
                <a:cs typeface="B Baran" pitchFamily="2" charset="-78"/>
              </a:rPr>
              <a:t> چنانچه استاد زن باشد.</a:t>
            </a:r>
            <a:endParaRPr lang="en-US" b="1" dirty="0">
              <a:solidFill>
                <a:schemeClr val="accent2"/>
              </a:solidFill>
              <a:latin typeface="Times New Roman" pitchFamily="18" charset="0"/>
              <a:cs typeface="B Baran" pitchFamily="2" charset="-78"/>
            </a:endParaRPr>
          </a:p>
          <a:p>
            <a:pPr marL="342900" indent="-342900" algn="r" rtl="1">
              <a:lnSpc>
                <a:spcPct val="120000"/>
              </a:lnSpc>
            </a:pPr>
            <a:r>
              <a:rPr lang="en-US" b="1" dirty="0">
                <a:solidFill>
                  <a:schemeClr val="accent2"/>
                </a:solidFill>
                <a:latin typeface="Times New Roman" pitchFamily="18" charset="0"/>
                <a:cs typeface="B Baran" pitchFamily="2" charset="-78"/>
              </a:rPr>
              <a:t>D</a:t>
            </a:r>
            <a:r>
              <a:rPr lang="en-US" b="1" baseline="-25000" dirty="0">
                <a:solidFill>
                  <a:schemeClr val="accent2"/>
                </a:solidFill>
                <a:latin typeface="Times New Roman" pitchFamily="18" charset="0"/>
                <a:cs typeface="B Baran" pitchFamily="2" charset="-78"/>
              </a:rPr>
              <a:t>2i</a:t>
            </a:r>
            <a:r>
              <a:rPr lang="en-US" b="1" dirty="0">
                <a:solidFill>
                  <a:schemeClr val="accent2"/>
                </a:solidFill>
                <a:latin typeface="Times New Roman" pitchFamily="18" charset="0"/>
                <a:cs typeface="B Baran" pitchFamily="2" charset="-78"/>
              </a:rPr>
              <a:t> = 0</a:t>
            </a:r>
            <a:r>
              <a:rPr lang="ar-SA" b="1" dirty="0">
                <a:solidFill>
                  <a:schemeClr val="accent2"/>
                </a:solidFill>
                <a:latin typeface="Times New Roman" pitchFamily="18" charset="0"/>
                <a:cs typeface="B Baran" pitchFamily="2" charset="-78"/>
              </a:rPr>
              <a:t> در غير اينصورت</a:t>
            </a:r>
            <a:r>
              <a:rPr lang="fa-IR" b="1" dirty="0">
                <a:solidFill>
                  <a:schemeClr val="accent2"/>
                </a:solidFill>
                <a:latin typeface="Times New Roman" pitchFamily="18" charset="0"/>
                <a:cs typeface="B Baran" pitchFamily="2" charset="-78"/>
              </a:rPr>
              <a:t>		      </a:t>
            </a:r>
            <a:r>
              <a:rPr lang="en-US" b="1" dirty="0" smtClean="0">
                <a:solidFill>
                  <a:schemeClr val="accent2"/>
                </a:solidFill>
                <a:latin typeface="Times New Roman" pitchFamily="18" charset="0"/>
                <a:cs typeface="B Baran" pitchFamily="2" charset="-78"/>
              </a:rPr>
              <a:t>                 </a:t>
            </a:r>
            <a:r>
              <a:rPr lang="fa-IR" b="1" dirty="0" smtClean="0">
                <a:solidFill>
                  <a:schemeClr val="accent2"/>
                </a:solidFill>
                <a:latin typeface="Times New Roman" pitchFamily="18" charset="0"/>
                <a:cs typeface="B Baran" pitchFamily="2" charset="-78"/>
              </a:rPr>
              <a:t>                </a:t>
            </a:r>
            <a:r>
              <a:rPr lang="en-US" b="1" dirty="0">
                <a:solidFill>
                  <a:schemeClr val="accent2"/>
                </a:solidFill>
                <a:latin typeface="Times New Roman" pitchFamily="18" charset="0"/>
                <a:cs typeface="B Baran" pitchFamily="2" charset="-78"/>
              </a:rPr>
              <a:t>D</a:t>
            </a:r>
            <a:r>
              <a:rPr lang="en-US" b="1" baseline="-25000" dirty="0">
                <a:solidFill>
                  <a:schemeClr val="accent2"/>
                </a:solidFill>
                <a:latin typeface="Times New Roman" pitchFamily="18" charset="0"/>
                <a:cs typeface="B Baran" pitchFamily="2" charset="-78"/>
              </a:rPr>
              <a:t>3i</a:t>
            </a:r>
            <a:r>
              <a:rPr lang="en-US" b="1" dirty="0">
                <a:solidFill>
                  <a:schemeClr val="accent2"/>
                </a:solidFill>
                <a:latin typeface="Times New Roman" pitchFamily="18" charset="0"/>
                <a:cs typeface="B Baran" pitchFamily="2" charset="-78"/>
              </a:rPr>
              <a:t> = 0</a:t>
            </a:r>
            <a:r>
              <a:rPr lang="ar-SA" b="1" dirty="0">
                <a:solidFill>
                  <a:schemeClr val="accent2"/>
                </a:solidFill>
                <a:latin typeface="Times New Roman" pitchFamily="18" charset="0"/>
                <a:cs typeface="B Baran" pitchFamily="2" charset="-78"/>
              </a:rPr>
              <a:t> در غير اينصورت</a:t>
            </a:r>
            <a:endParaRPr lang="fa-IR" b="1" dirty="0">
              <a:solidFill>
                <a:schemeClr val="accent2"/>
              </a:solidFill>
              <a:latin typeface="Times New Roman" pitchFamily="18" charset="0"/>
              <a:cs typeface="B Baran" pitchFamily="2" charset="-78"/>
            </a:endParaRPr>
          </a:p>
          <a:p>
            <a:pPr marL="342900" indent="-342900" algn="r" rtl="1">
              <a:lnSpc>
                <a:spcPct val="120000"/>
              </a:lnSpc>
            </a:pPr>
            <a:r>
              <a:rPr lang="fa-IR" b="1" dirty="0">
                <a:solidFill>
                  <a:schemeClr val="accent2"/>
                </a:solidFill>
                <a:latin typeface="Times New Roman" pitchFamily="18" charset="0"/>
                <a:cs typeface="B Baran" pitchFamily="2" charset="-78"/>
              </a:rPr>
              <a:t>       </a:t>
            </a:r>
            <a:r>
              <a:rPr lang="ar-SA" b="1" dirty="0">
                <a:solidFill>
                  <a:schemeClr val="accent2"/>
                </a:solidFill>
                <a:latin typeface="Times New Roman" pitchFamily="18" charset="0"/>
                <a:cs typeface="B Baran" pitchFamily="2" charset="-78"/>
              </a:rPr>
              <a:t>قاعده كلي: "چنانچه متغير كيفي مورد نظر داراي </a:t>
            </a:r>
            <a:r>
              <a:rPr lang="en-US" b="1" dirty="0">
                <a:solidFill>
                  <a:schemeClr val="accent2"/>
                </a:solidFill>
                <a:latin typeface="Times New Roman" pitchFamily="18" charset="0"/>
                <a:cs typeface="B Baran" pitchFamily="2" charset="-78"/>
              </a:rPr>
              <a:t>m</a:t>
            </a:r>
            <a:r>
              <a:rPr lang="ar-SA" b="1" dirty="0">
                <a:solidFill>
                  <a:schemeClr val="accent2"/>
                </a:solidFill>
                <a:latin typeface="Times New Roman" pitchFamily="18" charset="0"/>
                <a:cs typeface="B Baran" pitchFamily="2" charset="-78"/>
              </a:rPr>
              <a:t> طبقه يا حالت باشد، آن</a:t>
            </a:r>
            <a:r>
              <a:rPr lang="en-US" b="1" dirty="0">
                <a:solidFill>
                  <a:schemeClr val="accent2"/>
                </a:solidFill>
                <a:latin typeface="Times New Roman" pitchFamily="18" charset="0"/>
                <a:cs typeface="B Baran" pitchFamily="2" charset="-78"/>
              </a:rPr>
              <a:t>‎</a:t>
            </a:r>
            <a:r>
              <a:rPr lang="ar-SA" b="1" dirty="0">
                <a:solidFill>
                  <a:schemeClr val="accent2"/>
                </a:solidFill>
                <a:latin typeface="Times New Roman" pitchFamily="18" charset="0"/>
                <a:cs typeface="B Baran" pitchFamily="2" charset="-78"/>
              </a:rPr>
              <a:t>گاه بايستي فقط به تعداد </a:t>
            </a:r>
            <a:r>
              <a:rPr lang="en-US" b="1" dirty="0">
                <a:solidFill>
                  <a:schemeClr val="accent2"/>
                </a:solidFill>
                <a:latin typeface="Times New Roman" pitchFamily="18" charset="0"/>
                <a:cs typeface="B Baran" pitchFamily="2" charset="-78"/>
              </a:rPr>
              <a:t>m-1</a:t>
            </a:r>
            <a:r>
              <a:rPr lang="ar-SA" b="1" dirty="0">
                <a:solidFill>
                  <a:schemeClr val="accent2"/>
                </a:solidFill>
                <a:latin typeface="Times New Roman" pitchFamily="18" charset="0"/>
                <a:cs typeface="B Baran" pitchFamily="2" charset="-78"/>
              </a:rPr>
              <a:t> متغير موهومي در مدل مذكور شود، در غير اينصورت در دام متغير موهومي گرفتار خواهيم شد“</a:t>
            </a:r>
            <a:r>
              <a:rPr lang="fa-IR" b="1" dirty="0">
                <a:solidFill>
                  <a:schemeClr val="accent2"/>
                </a:solidFill>
                <a:latin typeface="Times New Roman" pitchFamily="18" charset="0"/>
                <a:cs typeface="B Baran" pitchFamily="2" charset="-78"/>
              </a:rPr>
              <a:t>  </a:t>
            </a:r>
            <a:r>
              <a:rPr lang="ar-SA" b="1" dirty="0">
                <a:solidFill>
                  <a:schemeClr val="accent2"/>
                </a:solidFill>
                <a:latin typeface="Times New Roman" pitchFamily="18" charset="0"/>
                <a:cs typeface="B Baran" pitchFamily="2" charset="-78"/>
              </a:rPr>
              <a:t> (همان حالت ايجاد همخطي كامل بين متغيرهاي موهومي)</a:t>
            </a:r>
            <a:endParaRPr lang="fa-IR" b="1" dirty="0">
              <a:solidFill>
                <a:schemeClr val="accent2"/>
              </a:solidFill>
              <a:latin typeface="Times New Roman" pitchFamily="18" charset="0"/>
              <a:cs typeface="B Baran" pitchFamily="2" charset="-78"/>
            </a:endParaRPr>
          </a:p>
        </p:txBody>
      </p:sp>
      <p:graphicFrame>
        <p:nvGraphicFramePr>
          <p:cNvPr id="7175" name="Object 7"/>
          <p:cNvGraphicFramePr>
            <a:graphicFrameLocks noChangeAspect="1"/>
          </p:cNvGraphicFramePr>
          <p:nvPr/>
        </p:nvGraphicFramePr>
        <p:xfrm>
          <a:off x="796925" y="1768475"/>
          <a:ext cx="5070475" cy="436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5" name="Equation" r:id="rId3" imgW="2463480" imgH="241200" progId="Equation.3">
                  <p:embed/>
                </p:oleObj>
              </mc:Choice>
              <mc:Fallback>
                <p:oleObj name="Equation" r:id="rId3" imgW="2463480" imgH="24120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6925" y="1768475"/>
                        <a:ext cx="5070475" cy="4365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7" name="Rectangle 9"/>
          <p:cNvSpPr>
            <a:spLocks noChangeArrowheads="1"/>
          </p:cNvSpPr>
          <p:nvPr/>
        </p:nvSpPr>
        <p:spPr bwMode="auto">
          <a:xfrm>
            <a:off x="0" y="2381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0" name="Rectangle 12"/>
          <p:cNvSpPr>
            <a:spLocks noChangeArrowheads="1"/>
          </p:cNvSpPr>
          <p:nvPr/>
        </p:nvSpPr>
        <p:spPr bwMode="auto">
          <a:xfrm>
            <a:off x="0" y="257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2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3" name="Rectangle 15"/>
          <p:cNvSpPr>
            <a:spLocks noChangeArrowheads="1"/>
          </p:cNvSpPr>
          <p:nvPr/>
        </p:nvSpPr>
        <p:spPr bwMode="auto">
          <a:xfrm>
            <a:off x="0" y="257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84"/>
          <p:cNvGrpSpPr>
            <a:grpSpLocks/>
          </p:cNvGrpSpPr>
          <p:nvPr/>
        </p:nvGrpSpPr>
        <p:grpSpPr bwMode="auto">
          <a:xfrm>
            <a:off x="1908175" y="4221163"/>
            <a:ext cx="5616575" cy="2592387"/>
            <a:chOff x="930" y="2704"/>
            <a:chExt cx="3447" cy="1633"/>
          </a:xfrm>
        </p:grpSpPr>
        <p:grpSp>
          <p:nvGrpSpPr>
            <p:cNvPr id="3" name="Group 79"/>
            <p:cNvGrpSpPr>
              <a:grpSpLocks/>
            </p:cNvGrpSpPr>
            <p:nvPr/>
          </p:nvGrpSpPr>
          <p:grpSpPr bwMode="auto">
            <a:xfrm>
              <a:off x="1565" y="2931"/>
              <a:ext cx="2630" cy="1389"/>
              <a:chOff x="1565" y="2976"/>
              <a:chExt cx="2630" cy="1225"/>
            </a:xfrm>
          </p:grpSpPr>
          <p:sp>
            <p:nvSpPr>
              <p:cNvPr id="7245" name="Line 77"/>
              <p:cNvSpPr>
                <a:spLocks noChangeShapeType="1"/>
              </p:cNvSpPr>
              <p:nvPr/>
            </p:nvSpPr>
            <p:spPr bwMode="auto">
              <a:xfrm>
                <a:off x="1565" y="2977"/>
                <a:ext cx="0" cy="122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46" name="Line 78"/>
              <p:cNvSpPr>
                <a:spLocks noChangeShapeType="1"/>
              </p:cNvSpPr>
              <p:nvPr/>
            </p:nvSpPr>
            <p:spPr bwMode="auto">
              <a:xfrm>
                <a:off x="1565" y="2976"/>
                <a:ext cx="263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4" name="Group 83"/>
            <p:cNvGrpSpPr>
              <a:grpSpLocks/>
            </p:cNvGrpSpPr>
            <p:nvPr/>
          </p:nvGrpSpPr>
          <p:grpSpPr bwMode="auto">
            <a:xfrm>
              <a:off x="930" y="2704"/>
              <a:ext cx="3447" cy="1633"/>
              <a:chOff x="930" y="2704"/>
              <a:chExt cx="3447" cy="1633"/>
            </a:xfrm>
          </p:grpSpPr>
          <p:sp>
            <p:nvSpPr>
              <p:cNvPr id="7248" name="Text Box 80"/>
              <p:cNvSpPr txBox="1">
                <a:spLocks noChangeArrowheads="1"/>
              </p:cNvSpPr>
              <p:nvPr/>
            </p:nvSpPr>
            <p:spPr bwMode="auto">
              <a:xfrm>
                <a:off x="1610" y="2935"/>
                <a:ext cx="2540" cy="140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000" b="1">
                    <a:solidFill>
                      <a:schemeClr val="accent2"/>
                    </a:solidFill>
                    <a:latin typeface="Times New Roman" pitchFamily="18" charset="0"/>
                    <a:cs typeface="Times New Roman" pitchFamily="18" charset="0"/>
                  </a:rPr>
                  <a:t>1             1              0             X</a:t>
                </a:r>
                <a:r>
                  <a:rPr lang="en-US" sz="2000" b="1" baseline="-25000">
                    <a:solidFill>
                      <a:schemeClr val="accent2"/>
                    </a:solidFill>
                    <a:latin typeface="Times New Roman" pitchFamily="18" charset="0"/>
                    <a:cs typeface="Times New Roman" pitchFamily="18" charset="0"/>
                  </a:rPr>
                  <a:t>1</a:t>
                </a:r>
              </a:p>
              <a:p>
                <a:pPr>
                  <a:spcBef>
                    <a:spcPct val="50000"/>
                  </a:spcBef>
                </a:pPr>
                <a:r>
                  <a:rPr lang="en-US" sz="2000" b="1">
                    <a:solidFill>
                      <a:schemeClr val="accent2"/>
                    </a:solidFill>
                    <a:latin typeface="Times New Roman" pitchFamily="18" charset="0"/>
                    <a:cs typeface="Times New Roman" pitchFamily="18" charset="0"/>
                  </a:rPr>
                  <a:t>1             1              0             X</a:t>
                </a:r>
                <a:r>
                  <a:rPr lang="en-US" sz="2000" b="1" baseline="-25000">
                    <a:solidFill>
                      <a:schemeClr val="accent2"/>
                    </a:solidFill>
                    <a:latin typeface="Times New Roman" pitchFamily="18" charset="0"/>
                    <a:cs typeface="Times New Roman" pitchFamily="18" charset="0"/>
                  </a:rPr>
                  <a:t>2</a:t>
                </a:r>
                <a:endParaRPr lang="en-US" sz="2000" b="1">
                  <a:solidFill>
                    <a:schemeClr val="accent2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>
                  <a:spcBef>
                    <a:spcPct val="50000"/>
                  </a:spcBef>
                </a:pPr>
                <a:r>
                  <a:rPr lang="en-US" sz="2000" b="1">
                    <a:solidFill>
                      <a:schemeClr val="accent2"/>
                    </a:solidFill>
                    <a:latin typeface="Times New Roman" pitchFamily="18" charset="0"/>
                    <a:cs typeface="Times New Roman" pitchFamily="18" charset="0"/>
                  </a:rPr>
                  <a:t>1             0              1             X</a:t>
                </a:r>
                <a:r>
                  <a:rPr lang="en-US" sz="2000" b="1" baseline="-25000">
                    <a:solidFill>
                      <a:schemeClr val="accent2"/>
                    </a:solidFill>
                    <a:latin typeface="Times New Roman" pitchFamily="18" charset="0"/>
                    <a:cs typeface="Times New Roman" pitchFamily="18" charset="0"/>
                  </a:rPr>
                  <a:t>3     </a:t>
                </a:r>
              </a:p>
              <a:p>
                <a:pPr>
                  <a:spcBef>
                    <a:spcPct val="50000"/>
                  </a:spcBef>
                </a:pPr>
                <a:r>
                  <a:rPr lang="en-US" sz="2000" b="1">
                    <a:solidFill>
                      <a:schemeClr val="accent2"/>
                    </a:solidFill>
                    <a:latin typeface="Times New Roman" pitchFamily="18" charset="0"/>
                    <a:cs typeface="Times New Roman" pitchFamily="18" charset="0"/>
                  </a:rPr>
                  <a:t>1             1              0             X</a:t>
                </a:r>
                <a:r>
                  <a:rPr lang="en-US" sz="2000" b="1" baseline="-25000">
                    <a:solidFill>
                      <a:schemeClr val="accent2"/>
                    </a:solidFill>
                    <a:latin typeface="Times New Roman" pitchFamily="18" charset="0"/>
                    <a:cs typeface="Times New Roman" pitchFamily="18" charset="0"/>
                  </a:rPr>
                  <a:t>4</a:t>
                </a:r>
              </a:p>
              <a:p>
                <a:pPr>
                  <a:spcBef>
                    <a:spcPct val="50000"/>
                  </a:spcBef>
                </a:pPr>
                <a:r>
                  <a:rPr lang="en-US" sz="2000" b="1">
                    <a:solidFill>
                      <a:schemeClr val="accent2"/>
                    </a:solidFill>
                    <a:latin typeface="Times New Roman" pitchFamily="18" charset="0"/>
                    <a:cs typeface="Times New Roman" pitchFamily="18" charset="0"/>
                  </a:rPr>
                  <a:t>1             0              1             X</a:t>
                </a:r>
                <a:r>
                  <a:rPr lang="en-US" sz="2000" b="1" baseline="-25000">
                    <a:solidFill>
                      <a:schemeClr val="accent2"/>
                    </a:solidFill>
                    <a:latin typeface="Times New Roman" pitchFamily="18" charset="0"/>
                    <a:cs typeface="Times New Roman" pitchFamily="18" charset="0"/>
                  </a:rPr>
                  <a:t>5</a:t>
                </a:r>
              </a:p>
            </p:txBody>
          </p:sp>
          <p:sp>
            <p:nvSpPr>
              <p:cNvPr id="7249" name="Text Box 81"/>
              <p:cNvSpPr txBox="1">
                <a:spLocks noChangeArrowheads="1"/>
              </p:cNvSpPr>
              <p:nvPr/>
            </p:nvSpPr>
            <p:spPr bwMode="auto">
              <a:xfrm>
                <a:off x="930" y="2935"/>
                <a:ext cx="635" cy="140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r" rtl="1">
                  <a:spcBef>
                    <a:spcPct val="50000"/>
                  </a:spcBef>
                </a:pPr>
                <a:r>
                  <a:rPr lang="en-US" sz="2000" b="1" i="1">
                    <a:latin typeface="Times New Roman" pitchFamily="18" charset="0"/>
                    <a:cs typeface="Times New Roman" pitchFamily="18" charset="0"/>
                  </a:rPr>
                  <a:t>Y</a:t>
                </a:r>
                <a:r>
                  <a:rPr lang="en-US" sz="2000" b="1" i="1" baseline="-25000">
                    <a:latin typeface="Times New Roman" pitchFamily="18" charset="0"/>
                    <a:cs typeface="Times New Roman" pitchFamily="18" charset="0"/>
                  </a:rPr>
                  <a:t>1 </a:t>
                </a:r>
                <a:r>
                  <a:rPr lang="fa-IR" sz="2000" b="1" i="1" baseline="-2500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fa-IR" sz="2000" b="1" i="1">
                    <a:latin typeface="Times New Roman" pitchFamily="18" charset="0"/>
                    <a:cs typeface="Times New Roman" pitchFamily="18" charset="0"/>
                  </a:rPr>
                  <a:t> مرد</a:t>
                </a:r>
              </a:p>
              <a:p>
                <a:pPr algn="r" rtl="1">
                  <a:spcBef>
                    <a:spcPct val="50000"/>
                  </a:spcBef>
                </a:pPr>
                <a:r>
                  <a:rPr lang="en-US" sz="2000" b="1" i="1">
                    <a:latin typeface="Times New Roman" pitchFamily="18" charset="0"/>
                    <a:cs typeface="Times New Roman" pitchFamily="18" charset="0"/>
                  </a:rPr>
                  <a:t>Y</a:t>
                </a:r>
                <a:r>
                  <a:rPr lang="en-US" sz="2000" b="1" i="1" baseline="-25000">
                    <a:latin typeface="Times New Roman" pitchFamily="18" charset="0"/>
                    <a:cs typeface="Times New Roman" pitchFamily="18" charset="0"/>
                  </a:rPr>
                  <a:t>2 </a:t>
                </a:r>
                <a:r>
                  <a:rPr lang="fa-IR" sz="2000" b="1" i="1" baseline="-25000">
                    <a:latin typeface="Times New Roman" pitchFamily="18" charset="0"/>
                    <a:cs typeface="Times New Roman" pitchFamily="18" charset="0"/>
                  </a:rPr>
                  <a:t>   </a:t>
                </a:r>
                <a:r>
                  <a:rPr lang="fa-IR" sz="2000" b="1" i="1">
                    <a:latin typeface="Times New Roman" pitchFamily="18" charset="0"/>
                    <a:cs typeface="Times New Roman" pitchFamily="18" charset="0"/>
                  </a:rPr>
                  <a:t>مرد</a:t>
                </a:r>
              </a:p>
              <a:p>
                <a:pPr algn="r" rtl="1">
                  <a:spcBef>
                    <a:spcPct val="50000"/>
                  </a:spcBef>
                </a:pPr>
                <a:r>
                  <a:rPr lang="en-US" sz="2000" b="1" i="1">
                    <a:latin typeface="Times New Roman" pitchFamily="18" charset="0"/>
                    <a:cs typeface="Times New Roman" pitchFamily="18" charset="0"/>
                  </a:rPr>
                  <a:t>Y</a:t>
                </a:r>
                <a:r>
                  <a:rPr lang="en-US" sz="2000" b="1" i="1" baseline="-25000">
                    <a:latin typeface="Times New Roman" pitchFamily="18" charset="0"/>
                    <a:cs typeface="Times New Roman" pitchFamily="18" charset="0"/>
                  </a:rPr>
                  <a:t>3 </a:t>
                </a:r>
                <a:r>
                  <a:rPr lang="fa-IR" sz="2000" b="1" i="1" baseline="-25000">
                    <a:latin typeface="Times New Roman" pitchFamily="18" charset="0"/>
                    <a:cs typeface="Times New Roman" pitchFamily="18" charset="0"/>
                  </a:rPr>
                  <a:t>   </a:t>
                </a:r>
                <a:r>
                  <a:rPr lang="fa-IR" sz="2000" b="1" i="1">
                    <a:latin typeface="Times New Roman" pitchFamily="18" charset="0"/>
                    <a:cs typeface="Times New Roman" pitchFamily="18" charset="0"/>
                  </a:rPr>
                  <a:t>زن</a:t>
                </a:r>
              </a:p>
              <a:p>
                <a:pPr algn="r" rtl="1">
                  <a:spcBef>
                    <a:spcPct val="50000"/>
                  </a:spcBef>
                </a:pPr>
                <a:r>
                  <a:rPr lang="en-US" sz="2000" b="1" i="1">
                    <a:latin typeface="Times New Roman" pitchFamily="18" charset="0"/>
                    <a:cs typeface="Times New Roman" pitchFamily="18" charset="0"/>
                  </a:rPr>
                  <a:t>Y</a:t>
                </a:r>
                <a:r>
                  <a:rPr lang="en-US" sz="2000" b="1" i="1" baseline="-25000">
                    <a:latin typeface="Times New Roman" pitchFamily="18" charset="0"/>
                    <a:cs typeface="Times New Roman" pitchFamily="18" charset="0"/>
                  </a:rPr>
                  <a:t>4 </a:t>
                </a:r>
                <a:r>
                  <a:rPr lang="fa-IR" sz="2000" b="1" i="1" baseline="-25000">
                    <a:latin typeface="Times New Roman" pitchFamily="18" charset="0"/>
                    <a:cs typeface="Times New Roman" pitchFamily="18" charset="0"/>
                  </a:rPr>
                  <a:t>   </a:t>
                </a:r>
                <a:r>
                  <a:rPr lang="fa-IR" sz="2000" b="1" i="1">
                    <a:latin typeface="Times New Roman" pitchFamily="18" charset="0"/>
                    <a:cs typeface="Times New Roman" pitchFamily="18" charset="0"/>
                  </a:rPr>
                  <a:t>مرد</a:t>
                </a:r>
              </a:p>
              <a:p>
                <a:pPr algn="r" rtl="1">
                  <a:spcBef>
                    <a:spcPct val="50000"/>
                  </a:spcBef>
                </a:pPr>
                <a:r>
                  <a:rPr lang="en-US" sz="2000" b="1" i="1">
                    <a:latin typeface="Times New Roman" pitchFamily="18" charset="0"/>
                    <a:cs typeface="Times New Roman" pitchFamily="18" charset="0"/>
                  </a:rPr>
                  <a:t>Y</a:t>
                </a:r>
                <a:r>
                  <a:rPr lang="en-US" sz="2000" b="1" i="1" baseline="-25000">
                    <a:latin typeface="Times New Roman" pitchFamily="18" charset="0"/>
                    <a:cs typeface="Times New Roman" pitchFamily="18" charset="0"/>
                  </a:rPr>
                  <a:t>5 </a:t>
                </a:r>
                <a:r>
                  <a:rPr lang="fa-IR" sz="2000" b="1" i="1" baseline="-25000">
                    <a:latin typeface="Times New Roman" pitchFamily="18" charset="0"/>
                    <a:cs typeface="Times New Roman" pitchFamily="18" charset="0"/>
                  </a:rPr>
                  <a:t>   </a:t>
                </a:r>
                <a:r>
                  <a:rPr lang="fa-IR" sz="2000" b="1" i="1">
                    <a:latin typeface="Times New Roman" pitchFamily="18" charset="0"/>
                    <a:cs typeface="Times New Roman" pitchFamily="18" charset="0"/>
                  </a:rPr>
                  <a:t>زن</a:t>
                </a:r>
                <a:endParaRPr lang="en-US" sz="2000" b="1" i="1" baseline="-250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7250" name="Text Box 82"/>
              <p:cNvSpPr txBox="1">
                <a:spLocks noChangeArrowheads="1"/>
              </p:cNvSpPr>
              <p:nvPr/>
            </p:nvSpPr>
            <p:spPr bwMode="auto">
              <a:xfrm>
                <a:off x="2154" y="2704"/>
                <a:ext cx="2223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a-IR"/>
                  <a:t>  </a:t>
                </a:r>
                <a:r>
                  <a:rPr lang="en-US" b="1"/>
                  <a:t>D</a:t>
                </a:r>
                <a:r>
                  <a:rPr lang="en-US" b="1" baseline="-25000"/>
                  <a:t>2</a:t>
                </a:r>
                <a:r>
                  <a:rPr lang="en-US" b="1"/>
                  <a:t>             D</a:t>
                </a:r>
                <a:r>
                  <a:rPr lang="en-US" b="1" baseline="-25000"/>
                  <a:t>3 </a:t>
                </a:r>
                <a:r>
                  <a:rPr lang="en-US" b="1"/>
                  <a:t>            X</a:t>
                </a:r>
                <a:r>
                  <a:rPr lang="en-US"/>
                  <a:t>     </a:t>
                </a:r>
              </a:p>
            </p:txBody>
          </p:sp>
        </p:grpSp>
      </p:grpSp>
    </p:spTree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 animBg="1"/>
      <p:bldP spid="7172" grpId="0" animBg="1"/>
      <p:bldP spid="717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010400" y="6524625"/>
            <a:ext cx="2133600" cy="333375"/>
          </a:xfrm>
          <a:prstGeom prst="rect">
            <a:avLst/>
          </a:prstGeom>
        </p:spPr>
        <p:txBody>
          <a:bodyPr/>
          <a:lstStyle/>
          <a:p>
            <a:fld id="{75948E4C-1071-422E-A918-58CA4BA0A551}" type="slidenum">
              <a:rPr lang="ar-SA"/>
              <a:pPr/>
              <a:t>12</a:t>
            </a:fld>
            <a:endParaRPr lang="en-US"/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611188" y="1125538"/>
            <a:ext cx="8137525" cy="4535487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755650" y="1593850"/>
            <a:ext cx="7848600" cy="3416300"/>
            <a:chOff x="476" y="1004"/>
            <a:chExt cx="4944" cy="2152"/>
          </a:xfrm>
        </p:grpSpPr>
        <p:sp>
          <p:nvSpPr>
            <p:cNvPr id="8197" name="Text Box 5"/>
            <p:cNvSpPr txBox="1">
              <a:spLocks noChangeArrowheads="1"/>
            </p:cNvSpPr>
            <p:nvPr/>
          </p:nvSpPr>
          <p:spPr bwMode="auto">
            <a:xfrm>
              <a:off x="476" y="1004"/>
              <a:ext cx="4944" cy="21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just" rtl="1"/>
              <a:r>
                <a:rPr lang="ar-SA" sz="2400" b="1" dirty="0">
                  <a:solidFill>
                    <a:schemeClr val="accent2"/>
                  </a:solidFill>
                  <a:cs typeface="B Baran" pitchFamily="2" charset="-78"/>
                </a:rPr>
                <a:t>2- تخصيص ارزشهاي صفر و يك به دوگروه اختياري است.</a:t>
              </a:r>
              <a:endParaRPr lang="fa-IR" sz="2400" b="1" dirty="0">
                <a:solidFill>
                  <a:schemeClr val="accent2"/>
                </a:solidFill>
                <a:cs typeface="B Baran" pitchFamily="2" charset="-78"/>
              </a:endParaRPr>
            </a:p>
            <a:p>
              <a:pPr algn="just" rtl="1"/>
              <a:r>
                <a:rPr lang="ar-SA" sz="2400" b="1" dirty="0">
                  <a:solidFill>
                    <a:schemeClr val="accent2"/>
                  </a:solidFill>
                  <a:cs typeface="B Baran" pitchFamily="2" charset="-78"/>
                </a:rPr>
                <a:t>نكته: در ت</a:t>
              </a:r>
              <a:r>
                <a:rPr lang="fa-IR" sz="2400" b="1" dirty="0">
                  <a:solidFill>
                    <a:schemeClr val="accent2"/>
                  </a:solidFill>
                  <a:cs typeface="B Baran" pitchFamily="2" charset="-78"/>
                </a:rPr>
                <a:t>ع</a:t>
              </a:r>
              <a:r>
                <a:rPr lang="ar-SA" sz="2400" b="1" dirty="0">
                  <a:solidFill>
                    <a:schemeClr val="accent2"/>
                  </a:solidFill>
                  <a:cs typeface="B Baran" pitchFamily="2" charset="-78"/>
                </a:rPr>
                <a:t>بير نتايج مدلهاي داراي متغيرهاي موهومي،علم به چگونگي تخصيص ارزشهاي صفر و يك بسيار حساس و بحراني است.</a:t>
              </a:r>
              <a:endParaRPr lang="en-US" sz="2400" b="1" dirty="0">
                <a:solidFill>
                  <a:schemeClr val="accent2"/>
                </a:solidFill>
                <a:cs typeface="B Baran" pitchFamily="2" charset="-78"/>
              </a:endParaRPr>
            </a:p>
            <a:p>
              <a:pPr algn="just" rtl="1"/>
              <a:endParaRPr lang="en-US" sz="2400" b="1" dirty="0">
                <a:solidFill>
                  <a:schemeClr val="accent2"/>
                </a:solidFill>
                <a:cs typeface="B Baran" pitchFamily="2" charset="-78"/>
              </a:endParaRPr>
            </a:p>
            <a:p>
              <a:pPr algn="just" rtl="1"/>
              <a:endParaRPr lang="en-US" sz="2400" b="1" dirty="0">
                <a:solidFill>
                  <a:schemeClr val="accent2"/>
                </a:solidFill>
                <a:cs typeface="B Baran" pitchFamily="2" charset="-78"/>
              </a:endParaRPr>
            </a:p>
            <a:p>
              <a:pPr algn="just" rtl="1"/>
              <a:endParaRPr lang="fa-IR" sz="2400" b="1" dirty="0">
                <a:solidFill>
                  <a:schemeClr val="accent2"/>
                </a:solidFill>
                <a:cs typeface="B Baran" pitchFamily="2" charset="-78"/>
              </a:endParaRPr>
            </a:p>
            <a:p>
              <a:pPr algn="just" rtl="1"/>
              <a:r>
                <a:rPr lang="en-US" sz="2400" b="1" dirty="0">
                  <a:solidFill>
                    <a:schemeClr val="accent2"/>
                  </a:solidFill>
                  <a:cs typeface="B Baran" pitchFamily="2" charset="-78"/>
                </a:rPr>
                <a:t>                              </a:t>
              </a:r>
              <a:r>
                <a:rPr lang="ar-SA" sz="2400" b="1" dirty="0">
                  <a:solidFill>
                    <a:schemeClr val="accent2"/>
                  </a:solidFill>
                  <a:cs typeface="B Baran" pitchFamily="2" charset="-78"/>
                </a:rPr>
                <a:t>استاد زن </a:t>
              </a:r>
              <a:r>
                <a:rPr lang="fa-IR" sz="2400" b="1" dirty="0">
                  <a:solidFill>
                    <a:schemeClr val="accent2"/>
                  </a:solidFill>
                  <a:cs typeface="B Baran" pitchFamily="2" charset="-78"/>
                </a:rPr>
                <a:t>						  </a:t>
              </a:r>
            </a:p>
            <a:p>
              <a:pPr algn="just" rtl="1"/>
              <a:r>
                <a:rPr lang="en-US" sz="2400" b="1" dirty="0">
                  <a:solidFill>
                    <a:schemeClr val="accent2"/>
                  </a:solidFill>
                  <a:cs typeface="B Baran" pitchFamily="2" charset="-78"/>
                </a:rPr>
                <a:t>                              </a:t>
              </a:r>
              <a:r>
                <a:rPr lang="ar-SA" sz="2400" b="1" dirty="0">
                  <a:solidFill>
                    <a:schemeClr val="accent2"/>
                  </a:solidFill>
                  <a:cs typeface="B Baran" pitchFamily="2" charset="-78"/>
                </a:rPr>
                <a:t>استاد مرد</a:t>
              </a:r>
              <a:r>
                <a:rPr lang="fa-IR" sz="2400" b="1" dirty="0">
                  <a:solidFill>
                    <a:schemeClr val="accent2"/>
                  </a:solidFill>
                  <a:cs typeface="B Baran" pitchFamily="2" charset="-78"/>
                </a:rPr>
                <a:t>	</a:t>
              </a:r>
              <a:r>
                <a:rPr lang="fa-IR" sz="2400" b="1" dirty="0">
                  <a:cs typeface="B Baran" pitchFamily="2" charset="-78"/>
                </a:rPr>
                <a:t>				</a:t>
              </a:r>
            </a:p>
          </p:txBody>
        </p:sp>
        <p:graphicFrame>
          <p:nvGraphicFramePr>
            <p:cNvPr id="8198" name="Object 6"/>
            <p:cNvGraphicFramePr>
              <a:graphicFrameLocks noChangeAspect="1"/>
            </p:cNvGraphicFramePr>
            <p:nvPr/>
          </p:nvGraphicFramePr>
          <p:xfrm>
            <a:off x="719" y="2432"/>
            <a:ext cx="2016" cy="2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100" name="Equation" r:id="rId3" imgW="2158920" imgH="253800" progId="Equation.3">
                    <p:embed/>
                  </p:oleObj>
                </mc:Choice>
                <mc:Fallback>
                  <p:oleObj name="Equation" r:id="rId3" imgW="2158920" imgH="253800" progId="Equation.3">
                    <p:embed/>
                    <p:pic>
                      <p:nvPicPr>
                        <p:cNvPr id="0" name="Picture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19" y="2432"/>
                          <a:ext cx="2016" cy="24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8199" name="Object 7"/>
            <p:cNvGraphicFramePr>
              <a:graphicFrameLocks noChangeAspect="1"/>
            </p:cNvGraphicFramePr>
            <p:nvPr/>
          </p:nvGraphicFramePr>
          <p:xfrm>
            <a:off x="750" y="2840"/>
            <a:ext cx="1707" cy="24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101" name="Equation" r:id="rId5" imgW="1803240" imgH="253800" progId="Equation.3">
                    <p:embed/>
                  </p:oleObj>
                </mc:Choice>
                <mc:Fallback>
                  <p:oleObj name="Equation" r:id="rId5" imgW="1803240" imgH="253800" progId="Equation.3">
                    <p:embed/>
                    <p:pic>
                      <p:nvPicPr>
                        <p:cNvPr id="0" name="Picture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50" y="2840"/>
                          <a:ext cx="1707" cy="24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010400" y="6524625"/>
            <a:ext cx="2133600" cy="333375"/>
          </a:xfrm>
          <a:prstGeom prst="rect">
            <a:avLst/>
          </a:prstGeom>
        </p:spPr>
        <p:txBody>
          <a:bodyPr/>
          <a:lstStyle/>
          <a:p>
            <a:fld id="{5621DC8D-60C7-4B81-B536-7255C02D732F}" type="slidenum">
              <a:rPr lang="ar-SA"/>
              <a:pPr/>
              <a:t>13</a:t>
            </a:fld>
            <a:endParaRPr lang="en-US"/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900113" y="3644900"/>
            <a:ext cx="7416800" cy="2768601"/>
            <a:chOff x="567" y="1298"/>
            <a:chExt cx="4672" cy="1744"/>
          </a:xfrm>
        </p:grpSpPr>
        <p:sp>
          <p:nvSpPr>
            <p:cNvPr id="9221" name="Rectangle 5"/>
            <p:cNvSpPr>
              <a:spLocks noChangeArrowheads="1"/>
            </p:cNvSpPr>
            <p:nvPr/>
          </p:nvSpPr>
          <p:spPr bwMode="auto">
            <a:xfrm>
              <a:off x="567" y="1298"/>
              <a:ext cx="4672" cy="1633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20" name="Text Box 4"/>
            <p:cNvSpPr txBox="1">
              <a:spLocks noChangeArrowheads="1"/>
            </p:cNvSpPr>
            <p:nvPr/>
          </p:nvSpPr>
          <p:spPr bwMode="auto">
            <a:xfrm>
              <a:off x="793" y="1472"/>
              <a:ext cx="4264" cy="15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just" rtl="1"/>
              <a:endParaRPr lang="en-US" sz="2400" b="1" dirty="0">
                <a:cs typeface="Zar" pitchFamily="2" charset="-78"/>
              </a:endParaRPr>
            </a:p>
            <a:p>
              <a:pPr algn="just" rtl="1"/>
              <a:r>
                <a:rPr lang="ar-SA" sz="2400" b="1" dirty="0">
                  <a:cs typeface="Zar" pitchFamily="2" charset="-78"/>
                </a:rPr>
                <a:t>۴- ضريب </a:t>
              </a:r>
              <a:r>
                <a:rPr lang="en-US" sz="2400" b="1" dirty="0"/>
                <a:t>α</a:t>
              </a:r>
              <a:r>
                <a:rPr lang="en-US" sz="2400" b="1" baseline="-25000" dirty="0">
                  <a:cs typeface="Zar" pitchFamily="2" charset="-78"/>
                </a:rPr>
                <a:t>2</a:t>
              </a:r>
              <a:r>
                <a:rPr lang="ar-SA" sz="2400" b="1" dirty="0">
                  <a:cs typeface="Zar" pitchFamily="2" charset="-78"/>
                </a:rPr>
                <a:t>ي متغير موهومي </a:t>
              </a:r>
              <a:r>
                <a:rPr lang="en-US" sz="2400" b="1" dirty="0">
                  <a:latin typeface="CenturyOldStyle" pitchFamily="2" charset="0"/>
                  <a:cs typeface="Zar" pitchFamily="2" charset="-78"/>
                </a:rPr>
                <a:t>D</a:t>
              </a:r>
              <a:r>
                <a:rPr lang="en-US" sz="2400" b="1" baseline="-25000" dirty="0">
                  <a:latin typeface="CenturyOldStyle" pitchFamily="2" charset="0"/>
                  <a:cs typeface="Zar" pitchFamily="2" charset="-78"/>
                </a:rPr>
                <a:t>i</a:t>
              </a:r>
              <a:r>
                <a:rPr lang="ar-SA" sz="2400" b="1" dirty="0">
                  <a:latin typeface="CenturyOldStyle" pitchFamily="2" charset="0"/>
                  <a:cs typeface="Zar" pitchFamily="2" charset="-78"/>
                </a:rPr>
                <a:t>،</a:t>
              </a:r>
              <a:r>
                <a:rPr lang="ar-SA" sz="2400" b="1" dirty="0">
                  <a:cs typeface="Zar" pitchFamily="2" charset="-78"/>
                </a:rPr>
                <a:t> ضريب عرض از مبدا تفاضلي نام دارد، چرا كه بيانگر ميزان اختلاف ضريب عرض از مبدا گروه داراي ارزش يک، از ضريب عرض از مبدا گروه پايه يا مبنا است.</a:t>
              </a:r>
              <a:endParaRPr lang="en-US" sz="2400" b="1" dirty="0">
                <a:cs typeface="Zar" pitchFamily="2" charset="-78"/>
              </a:endParaRPr>
            </a:p>
            <a:p>
              <a:pPr>
                <a:spcBef>
                  <a:spcPct val="50000"/>
                </a:spcBef>
              </a:pPr>
              <a:endParaRPr lang="en-US" sz="2400" b="1" dirty="0">
                <a:cs typeface="Zar" pitchFamily="2" charset="-78"/>
              </a:endParaRPr>
            </a:p>
          </p:txBody>
        </p:sp>
      </p:grp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973138" y="620713"/>
            <a:ext cx="7343775" cy="2555875"/>
            <a:chOff x="613" y="527"/>
            <a:chExt cx="4626" cy="1610"/>
          </a:xfrm>
        </p:grpSpPr>
        <p:sp>
          <p:nvSpPr>
            <p:cNvPr id="9223" name="Rectangle 7"/>
            <p:cNvSpPr>
              <a:spLocks noChangeArrowheads="1"/>
            </p:cNvSpPr>
            <p:nvPr/>
          </p:nvSpPr>
          <p:spPr bwMode="auto">
            <a:xfrm>
              <a:off x="613" y="527"/>
              <a:ext cx="4626" cy="1542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24" name="Text Box 8"/>
            <p:cNvSpPr txBox="1">
              <a:spLocks noChangeArrowheads="1"/>
            </p:cNvSpPr>
            <p:nvPr/>
          </p:nvSpPr>
          <p:spPr bwMode="auto">
            <a:xfrm>
              <a:off x="657" y="799"/>
              <a:ext cx="4491" cy="1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just" rtl="1"/>
              <a:r>
                <a:rPr lang="ar-SA" sz="2400" b="1" dirty="0">
                  <a:cs typeface="Zar" pitchFamily="2" charset="-78"/>
                </a:rPr>
                <a:t>۳- گروه، كلاس يا طبقه</a:t>
              </a:r>
              <a:r>
                <a:rPr lang="en-US" sz="2400" b="1" dirty="0">
                  <a:cs typeface="Zar" pitchFamily="2" charset="-78"/>
                </a:rPr>
                <a:t>‎</a:t>
              </a:r>
              <a:r>
                <a:rPr lang="ar-SA" sz="2400" b="1" dirty="0">
                  <a:cs typeface="Zar" pitchFamily="2" charset="-78"/>
                </a:rPr>
                <a:t>اي كه ارزش صفر را به خود اختصاص مي</a:t>
              </a:r>
              <a:r>
                <a:rPr lang="en-US" sz="2400" b="1" dirty="0">
                  <a:cs typeface="Zar" pitchFamily="2" charset="-78"/>
                </a:rPr>
                <a:t>‎</a:t>
              </a:r>
              <a:r>
                <a:rPr lang="ar-SA" sz="2400" b="1" dirty="0">
                  <a:cs typeface="Zar" pitchFamily="2" charset="-78"/>
                </a:rPr>
                <a:t>دهد، غالباً با عنوان گروه پايه، كنترل، مبناي مقايسه، يا معيار حذف مدنظر </a:t>
              </a:r>
              <a:r>
                <a:rPr lang="fa-IR" sz="2400" b="1" dirty="0">
                  <a:cs typeface="Zar" pitchFamily="2" charset="-78"/>
                </a:rPr>
                <a:t>ق</a:t>
              </a:r>
              <a:r>
                <a:rPr lang="ar-SA" sz="2400" b="1" dirty="0">
                  <a:cs typeface="Zar" pitchFamily="2" charset="-78"/>
                </a:rPr>
                <a:t>رار مي</a:t>
              </a:r>
              <a:r>
                <a:rPr lang="en-US" sz="2400" b="1" dirty="0">
                  <a:cs typeface="Zar" pitchFamily="2" charset="-78"/>
                </a:rPr>
                <a:t>‎</a:t>
              </a:r>
              <a:r>
                <a:rPr lang="ar-SA" sz="2400" b="1" dirty="0">
                  <a:cs typeface="Zar" pitchFamily="2" charset="-78"/>
                </a:rPr>
                <a:t>گيرد.</a:t>
              </a:r>
              <a:endParaRPr lang="fa-IR" sz="2400" b="1" dirty="0">
                <a:cs typeface="Zar" pitchFamily="2" charset="-78"/>
              </a:endParaRPr>
            </a:p>
            <a:p>
              <a:pPr algn="just" rtl="1"/>
              <a:r>
                <a:rPr lang="ar-SA" sz="2400" b="1" dirty="0">
                  <a:cs typeface="Zar" pitchFamily="2" charset="-78"/>
                </a:rPr>
                <a:t>گروه پايه: مبناي مقايسه </a:t>
              </a:r>
              <a:endParaRPr lang="en-US" sz="2400" b="1" dirty="0">
                <a:cs typeface="Zar" pitchFamily="2" charset="-78"/>
              </a:endParaRPr>
            </a:p>
            <a:p>
              <a:pPr algn="just" rtl="1">
                <a:spcBef>
                  <a:spcPct val="50000"/>
                </a:spcBef>
              </a:pPr>
              <a:endParaRPr lang="en-US" sz="2400" b="1" dirty="0">
                <a:cs typeface="Zar" pitchFamily="2" charset="-78"/>
              </a:endParaRPr>
            </a:p>
          </p:txBody>
        </p:sp>
      </p:grpSp>
    </p:spTree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010400" y="6524625"/>
            <a:ext cx="2133600" cy="333375"/>
          </a:xfrm>
          <a:prstGeom prst="rect">
            <a:avLst/>
          </a:prstGeom>
        </p:spPr>
        <p:txBody>
          <a:bodyPr/>
          <a:lstStyle/>
          <a:p>
            <a:fld id="{B4024E16-E569-4E40-9F5D-EA1D24B3FD64}" type="slidenum">
              <a:rPr lang="ar-SA"/>
              <a:pPr/>
              <a:t>14</a:t>
            </a:fld>
            <a:endParaRPr lang="en-US"/>
          </a:p>
        </p:txBody>
      </p:sp>
      <p:sp>
        <p:nvSpPr>
          <p:cNvPr id="10244" name="AutoShap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verticalScroll">
            <a:avLst>
              <a:gd name="adj" fmla="val 12500"/>
            </a:avLst>
          </a:prstGeom>
          <a:solidFill>
            <a:schemeClr val="bg1"/>
          </a:solidFill>
          <a:ln w="5715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1476375" y="234950"/>
            <a:ext cx="7416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rtl="1">
              <a:spcBef>
                <a:spcPct val="50000"/>
              </a:spcBef>
            </a:pPr>
            <a:r>
              <a:rPr lang="ar-SA" sz="2400" i="1">
                <a:solidFill>
                  <a:srgbClr val="990000"/>
                </a:solidFill>
                <a:cs typeface="Zar" pitchFamily="2" charset="-78"/>
              </a:rPr>
              <a:t>مثال۲</a:t>
            </a:r>
            <a:r>
              <a:rPr lang="fa-IR" sz="2400" i="1">
                <a:solidFill>
                  <a:srgbClr val="990000"/>
                </a:solidFill>
                <a:cs typeface="Zar" pitchFamily="2" charset="-78"/>
              </a:rPr>
              <a:t>-</a:t>
            </a:r>
            <a:r>
              <a:rPr lang="ar-SA" sz="2400" i="1">
                <a:solidFill>
                  <a:srgbClr val="990000"/>
                </a:solidFill>
                <a:cs typeface="Zar" pitchFamily="2" charset="-78"/>
              </a:rPr>
              <a:t>۱۵: آيا موجوديهاي انبار به نرخ بهره حساسيت نشان مي</a:t>
            </a:r>
            <a:r>
              <a:rPr lang="en-US" sz="2400" i="1">
                <a:solidFill>
                  <a:srgbClr val="990000"/>
                </a:solidFill>
                <a:cs typeface="Zar" pitchFamily="2" charset="-78"/>
              </a:rPr>
              <a:t>‎</a:t>
            </a:r>
            <a:r>
              <a:rPr lang="ar-SA" sz="2400" i="1">
                <a:solidFill>
                  <a:srgbClr val="990000"/>
                </a:solidFill>
                <a:cs typeface="Zar" pitchFamily="2" charset="-78"/>
              </a:rPr>
              <a:t>دهند؟</a:t>
            </a:r>
            <a:endParaRPr lang="en-US" sz="2400" i="1">
              <a:solidFill>
                <a:srgbClr val="990000"/>
              </a:solidFill>
              <a:cs typeface="Zar" pitchFamily="2" charset="-78"/>
            </a:endParaRPr>
          </a:p>
        </p:txBody>
      </p:sp>
      <p:sp>
        <p:nvSpPr>
          <p:cNvPr id="10249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14"/>
          <p:cNvGrpSpPr>
            <a:grpSpLocks/>
          </p:cNvGrpSpPr>
          <p:nvPr/>
        </p:nvGrpSpPr>
        <p:grpSpPr bwMode="auto">
          <a:xfrm>
            <a:off x="457155" y="1219200"/>
            <a:ext cx="7653551" cy="5203825"/>
            <a:chOff x="284" y="768"/>
            <a:chExt cx="4955" cy="3278"/>
          </a:xfrm>
        </p:grpSpPr>
        <p:sp>
          <p:nvSpPr>
            <p:cNvPr id="10246" name="Text Box 6"/>
            <p:cNvSpPr txBox="1">
              <a:spLocks noChangeArrowheads="1"/>
            </p:cNvSpPr>
            <p:nvPr/>
          </p:nvSpPr>
          <p:spPr bwMode="auto">
            <a:xfrm>
              <a:off x="284" y="768"/>
              <a:ext cx="4944" cy="6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rtl="1"/>
              <a:r>
                <a:rPr lang="en-US" b="1" i="1" dirty="0">
                  <a:solidFill>
                    <a:schemeClr val="accent2"/>
                  </a:solidFill>
                  <a:latin typeface="Times New Roman" pitchFamily="18" charset="0"/>
                  <a:cs typeface="Times New Roman" pitchFamily="18" charset="0"/>
                </a:rPr>
                <a:t>(I / S) = 1.269 – 0.3615  </a:t>
              </a:r>
              <a:r>
                <a:rPr lang="en-US" sz="2000" b="1" i="1" dirty="0">
                  <a:solidFill>
                    <a:schemeClr val="accent2"/>
                  </a:solidFill>
                  <a:latin typeface="Times New Roman" pitchFamily="18" charset="0"/>
                  <a:cs typeface="Times New Roman" pitchFamily="18" charset="0"/>
                </a:rPr>
                <a:t>C</a:t>
              </a:r>
              <a:r>
                <a:rPr lang="en-US" b="1" i="1" dirty="0">
                  <a:solidFill>
                    <a:schemeClr val="accent2"/>
                  </a:solidFill>
                  <a:latin typeface="Times New Roman" pitchFamily="18" charset="0"/>
                  <a:cs typeface="Times New Roman" pitchFamily="18" charset="0"/>
                </a:rPr>
                <a:t> + .0215 </a:t>
              </a:r>
              <a:r>
                <a:rPr lang="en-US" sz="2000" b="1" i="1" dirty="0">
                  <a:solidFill>
                    <a:schemeClr val="accent2"/>
                  </a:solidFill>
                  <a:latin typeface="Times New Roman" pitchFamily="18" charset="0"/>
                  <a:cs typeface="Times New Roman" pitchFamily="18" charset="0"/>
                </a:rPr>
                <a:t>S</a:t>
              </a:r>
              <a:r>
                <a:rPr lang="en-US" sz="2000" b="1" i="1" baseline="30000" dirty="0">
                  <a:solidFill>
                    <a:schemeClr val="accent2"/>
                  </a:solidFill>
                  <a:latin typeface="Times New Roman" pitchFamily="18" charset="0"/>
                  <a:cs typeface="Times New Roman" pitchFamily="18" charset="0"/>
                </a:rPr>
                <a:t>e</a:t>
              </a:r>
              <a:r>
                <a:rPr lang="en-US" sz="2000" b="1" i="1" dirty="0">
                  <a:solidFill>
                    <a:schemeClr val="accent2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b="1" i="1" dirty="0">
                  <a:solidFill>
                    <a:schemeClr val="accent2"/>
                  </a:solidFill>
                  <a:latin typeface="Times New Roman" pitchFamily="18" charset="0"/>
                  <a:cs typeface="Times New Roman" pitchFamily="18" charset="0"/>
                </a:rPr>
                <a:t>– .0227 </a:t>
              </a:r>
              <a:r>
                <a:rPr lang="en-US" sz="2000" b="1" i="1" dirty="0">
                  <a:solidFill>
                    <a:schemeClr val="accent2"/>
                  </a:solidFill>
                  <a:latin typeface="Times New Roman" pitchFamily="18" charset="0"/>
                  <a:cs typeface="Times New Roman" pitchFamily="18" charset="0"/>
                </a:rPr>
                <a:t>S</a:t>
              </a:r>
              <a:r>
                <a:rPr lang="en-US" b="1" i="1" dirty="0">
                  <a:solidFill>
                    <a:schemeClr val="accent2"/>
                  </a:solidFill>
                  <a:latin typeface="Times New Roman" pitchFamily="18" charset="0"/>
                  <a:cs typeface="Times New Roman" pitchFamily="18" charset="0"/>
                </a:rPr>
                <a:t> - .2552 </a:t>
              </a:r>
              <a:r>
                <a:rPr lang="en-US" sz="2000" b="1" i="1" dirty="0">
                  <a:solidFill>
                    <a:schemeClr val="accent2"/>
                  </a:solidFill>
                  <a:latin typeface="Times New Roman" pitchFamily="18" charset="0"/>
                  <a:cs typeface="Times New Roman" pitchFamily="18" charset="0"/>
                </a:rPr>
                <a:t>U </a:t>
              </a:r>
              <a:r>
                <a:rPr lang="en-US" b="1" i="1" dirty="0">
                  <a:solidFill>
                    <a:schemeClr val="accent2"/>
                  </a:solidFill>
                  <a:latin typeface="Times New Roman" pitchFamily="18" charset="0"/>
                  <a:cs typeface="Times New Roman" pitchFamily="18" charset="0"/>
                </a:rPr>
                <a:t>+ 0.0734 </a:t>
              </a:r>
              <a:r>
                <a:rPr lang="en-US" sz="2000" b="1" i="1" dirty="0">
                  <a:solidFill>
                    <a:schemeClr val="accent2"/>
                  </a:solidFill>
                  <a:latin typeface="Times New Roman" pitchFamily="18" charset="0"/>
                  <a:cs typeface="Times New Roman" pitchFamily="18" charset="0"/>
                </a:rPr>
                <a:t>DUM</a:t>
              </a:r>
            </a:p>
            <a:p>
              <a:pPr rtl="1"/>
              <a:r>
                <a:rPr lang="en-US" sz="2000" b="1" i="1" smtClean="0">
                  <a:solidFill>
                    <a:schemeClr val="accent2"/>
                  </a:solidFill>
                  <a:latin typeface="Times New Roman" pitchFamily="18" charset="0"/>
                  <a:cs typeface="Times New Roman" pitchFamily="18" charset="0"/>
                </a:rPr>
                <a:t>              </a:t>
              </a:r>
              <a:r>
                <a:rPr lang="en-US" sz="2000" b="1" i="1" dirty="0">
                  <a:solidFill>
                    <a:schemeClr val="accent2"/>
                  </a:solidFill>
                  <a:latin typeface="Times New Roman" pitchFamily="18" charset="0"/>
                  <a:cs typeface="Times New Roman" pitchFamily="18" charset="0"/>
                </a:rPr>
                <a:t>(19.6)  </a:t>
              </a:r>
              <a:r>
                <a:rPr lang="en-US" sz="2000" b="1" i="1" dirty="0" smtClean="0">
                  <a:solidFill>
                    <a:schemeClr val="accent2"/>
                  </a:solidFill>
                  <a:latin typeface="Times New Roman" pitchFamily="18" charset="0"/>
                  <a:cs typeface="Times New Roman" pitchFamily="18" charset="0"/>
                </a:rPr>
                <a:t>  (2.2</a:t>
              </a:r>
              <a:r>
                <a:rPr lang="en-US" sz="2000" b="1" i="1" dirty="0">
                  <a:solidFill>
                    <a:schemeClr val="accent2"/>
                  </a:solidFill>
                  <a:latin typeface="Times New Roman" pitchFamily="18" charset="0"/>
                  <a:cs typeface="Times New Roman" pitchFamily="18" charset="0"/>
                </a:rPr>
                <a:t>)    </a:t>
              </a:r>
              <a:r>
                <a:rPr lang="en-US" sz="2000" b="1" i="1" dirty="0" smtClean="0">
                  <a:solidFill>
                    <a:schemeClr val="accent2"/>
                  </a:solidFill>
                  <a:latin typeface="Times New Roman" pitchFamily="18" charset="0"/>
                  <a:cs typeface="Times New Roman" pitchFamily="18" charset="0"/>
                </a:rPr>
                <a:t>     </a:t>
              </a:r>
              <a:r>
                <a:rPr lang="en-US" sz="2000" b="1" i="1" dirty="0">
                  <a:solidFill>
                    <a:schemeClr val="accent2"/>
                  </a:solidFill>
                  <a:latin typeface="Times New Roman" pitchFamily="18" charset="0"/>
                  <a:cs typeface="Times New Roman" pitchFamily="18" charset="0"/>
                </a:rPr>
                <a:t>(5.7)   </a:t>
              </a:r>
              <a:r>
                <a:rPr lang="en-US" sz="2000" b="1" i="1" dirty="0" smtClean="0">
                  <a:solidFill>
                    <a:schemeClr val="accent2"/>
                  </a:solidFill>
                  <a:latin typeface="Times New Roman" pitchFamily="18" charset="0"/>
                  <a:cs typeface="Times New Roman" pitchFamily="18" charset="0"/>
                </a:rPr>
                <a:t>           </a:t>
              </a:r>
              <a:r>
                <a:rPr lang="en-US" sz="2000" b="1" i="1" dirty="0">
                  <a:solidFill>
                    <a:schemeClr val="accent2"/>
                  </a:solidFill>
                  <a:latin typeface="Times New Roman" pitchFamily="18" charset="0"/>
                  <a:cs typeface="Times New Roman" pitchFamily="18" charset="0"/>
                </a:rPr>
                <a:t>(- 2.4)    (- 2.4)       (4.8</a:t>
              </a:r>
              <a:r>
                <a:rPr lang="en-US" sz="2000" b="1" i="1" dirty="0" smtClean="0">
                  <a:solidFill>
                    <a:schemeClr val="accent2"/>
                  </a:solidFill>
                  <a:latin typeface="Times New Roman" pitchFamily="18" charset="0"/>
                  <a:cs typeface="Times New Roman" pitchFamily="18" charset="0"/>
                </a:rPr>
                <a:t>)</a:t>
              </a:r>
              <a:endParaRPr lang="en-US" sz="2000" b="1" i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 rtl="1"/>
              <a:r>
                <a:rPr lang="en-US" sz="2000" b="1" i="1" dirty="0">
                  <a:solidFill>
                    <a:schemeClr val="accent2"/>
                  </a:solidFill>
                  <a:latin typeface="Times New Roman" pitchFamily="18" charset="0"/>
                  <a:cs typeface="Times New Roman" pitchFamily="18" charset="0"/>
                </a:rPr>
                <a:t> R</a:t>
              </a:r>
              <a:r>
                <a:rPr lang="en-US" sz="2000" b="1" i="1" baseline="30000" dirty="0">
                  <a:solidFill>
                    <a:schemeClr val="accent2"/>
                  </a:solidFill>
                  <a:latin typeface="Times New Roman" pitchFamily="18" charset="0"/>
                  <a:cs typeface="Times New Roman" pitchFamily="18" charset="0"/>
                </a:rPr>
                <a:t>2  </a:t>
              </a:r>
              <a:r>
                <a:rPr lang="en-US" sz="2000" b="1" i="1" dirty="0">
                  <a:solidFill>
                    <a:schemeClr val="accent2"/>
                  </a:solidFill>
                  <a:latin typeface="Times New Roman" pitchFamily="18" charset="0"/>
                  <a:cs typeface="Times New Roman" pitchFamily="18" charset="0"/>
                </a:rPr>
                <a:t>=.71      d =1.91</a:t>
              </a:r>
            </a:p>
          </p:txBody>
        </p:sp>
        <p:sp>
          <p:nvSpPr>
            <p:cNvPr id="10247" name="Text Box 7"/>
            <p:cNvSpPr txBox="1">
              <a:spLocks noChangeArrowheads="1"/>
            </p:cNvSpPr>
            <p:nvPr/>
          </p:nvSpPr>
          <p:spPr bwMode="auto">
            <a:xfrm>
              <a:off x="431" y="1933"/>
              <a:ext cx="4808" cy="2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 rtl="1"/>
              <a:r>
                <a:rPr lang="fa-IR" sz="2000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 </a:t>
              </a:r>
              <a:r>
                <a:rPr lang="en-US" sz="2000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          </a:t>
              </a:r>
              <a:r>
                <a:rPr lang="ar-SA" sz="2000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نسبت موجودي انبار به فروش</a:t>
              </a:r>
              <a:endParaRPr lang="en-US" sz="2000" i="1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endParaRPr>
            </a:p>
            <a:p>
              <a:pPr algn="r" rtl="1"/>
              <a:endParaRPr lang="en-US" sz="2000" i="1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endParaRPr>
            </a:p>
            <a:p>
              <a:pPr algn="r" rtl="1"/>
              <a:r>
                <a:rPr lang="en-US" sz="2000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 S</a:t>
              </a:r>
              <a:r>
                <a:rPr lang="en-US" sz="2000" i="1" baseline="30000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e</a:t>
              </a:r>
              <a:r>
                <a:rPr lang="ar-SA" sz="2000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: فروش مورد انتظار طي دوره جاري</a:t>
              </a:r>
              <a:endParaRPr lang="en-US" sz="2000" i="1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endParaRPr>
            </a:p>
            <a:p>
              <a:pPr algn="r" rtl="1"/>
              <a:endParaRPr lang="en-US" sz="2000" i="1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endParaRPr>
            </a:p>
            <a:p>
              <a:pPr algn="r" rtl="1"/>
              <a:r>
                <a:rPr lang="en-US" sz="2000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(C)</a:t>
              </a:r>
              <a:r>
                <a:rPr lang="ar-SA" sz="2000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 </a:t>
              </a:r>
              <a:r>
                <a:rPr lang="en-US" sz="2000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:</a:t>
              </a:r>
              <a:r>
                <a:rPr lang="ar-SA" sz="2000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نرخ ۴ تا۶ ماهة اوراق تجاري اوليه</a:t>
              </a:r>
              <a:r>
                <a:rPr lang="en-US" sz="2000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 </a:t>
              </a:r>
              <a:r>
                <a:rPr lang="ar-SA" sz="2000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منهاي درصد تغيير در شاخص قيمت ع</a:t>
              </a:r>
              <a:r>
                <a:rPr lang="fa-IR" sz="2000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م</a:t>
              </a:r>
              <a:r>
                <a:rPr lang="ar-SA" sz="2000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ده فروشي كالاهاي مصرفي نهايي نسبت به يك سال قبل.</a:t>
              </a:r>
              <a:r>
                <a:rPr lang="fa-IR" sz="2000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 	</a:t>
              </a:r>
              <a:endParaRPr lang="en-US" sz="2000" i="1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endParaRPr>
            </a:p>
            <a:p>
              <a:pPr algn="r" rtl="1"/>
              <a:r>
                <a:rPr lang="en-US" sz="2000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 U  </a:t>
              </a:r>
              <a:r>
                <a:rPr lang="ar-SA" sz="2000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: نا اطميناني در فروش</a:t>
              </a:r>
              <a:endParaRPr lang="en-US" sz="2000" i="1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endParaRPr>
            </a:p>
            <a:p>
              <a:pPr algn="r" rtl="1"/>
              <a:endParaRPr lang="en-US" sz="2000" i="1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endParaRPr>
            </a:p>
            <a:p>
              <a:pPr algn="r" rtl="1"/>
              <a:r>
                <a:rPr lang="fa-IR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	</a:t>
              </a:r>
              <a:r>
                <a:rPr lang="en-US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 </a:t>
              </a:r>
              <a:r>
                <a:rPr lang="fa-IR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                               </a:t>
              </a:r>
              <a:r>
                <a:rPr lang="en-US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  DUM=0            </a:t>
              </a:r>
              <a:r>
                <a:rPr lang="fa-IR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 </a:t>
              </a:r>
              <a:r>
                <a:rPr lang="ar-SA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(براي دوره سه ماهه چهارم تا اول سه ماهه)</a:t>
              </a:r>
              <a:endParaRPr lang="en-US" i="1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endParaRPr>
            </a:p>
            <a:p>
              <a:pPr algn="r" rtl="1"/>
              <a:r>
                <a:rPr lang="en-US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 DUM</a:t>
              </a:r>
              <a:r>
                <a:rPr lang="ar-SA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: متغير موهومي</a:t>
              </a:r>
              <a:endParaRPr lang="fa-IR" i="1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endParaRPr>
            </a:p>
            <a:p>
              <a:pPr algn="r" rtl="1"/>
              <a:r>
                <a:rPr lang="fa-IR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	                                                 </a:t>
              </a:r>
              <a:r>
                <a:rPr lang="en-US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DUM=1</a:t>
              </a:r>
              <a:r>
                <a:rPr lang="fa-IR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   </a:t>
              </a:r>
              <a:r>
                <a:rPr lang="ar-SA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(براي سه ماهه دوم تا چهارم)</a:t>
              </a:r>
              <a:endParaRPr lang="en-US" i="1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endParaRPr>
            </a:p>
          </p:txBody>
        </p:sp>
        <p:graphicFrame>
          <p:nvGraphicFramePr>
            <p:cNvPr id="10248" name="Object 8"/>
            <p:cNvGraphicFramePr>
              <a:graphicFrameLocks noChangeAspect="1"/>
            </p:cNvGraphicFramePr>
            <p:nvPr/>
          </p:nvGraphicFramePr>
          <p:xfrm>
            <a:off x="4788" y="1811"/>
            <a:ext cx="392" cy="4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23" name="Equation" r:id="rId3" imgW="393480" imgH="444240" progId="Equation.3">
                    <p:embed/>
                  </p:oleObj>
                </mc:Choice>
                <mc:Fallback>
                  <p:oleObj name="Equation" r:id="rId3" imgW="393480" imgH="444240" progId="Equation.3">
                    <p:embed/>
                    <p:pic>
                      <p:nvPicPr>
                        <p:cNvPr id="0" name="Picture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88" y="1811"/>
                          <a:ext cx="392" cy="44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3" name="Group 13"/>
            <p:cNvGrpSpPr>
              <a:grpSpLocks/>
            </p:cNvGrpSpPr>
            <p:nvPr/>
          </p:nvGrpSpPr>
          <p:grpSpPr bwMode="auto">
            <a:xfrm>
              <a:off x="3379" y="3612"/>
              <a:ext cx="635" cy="362"/>
              <a:chOff x="3379" y="3612"/>
              <a:chExt cx="635" cy="362"/>
            </a:xfrm>
          </p:grpSpPr>
          <p:sp>
            <p:nvSpPr>
              <p:cNvPr id="10251" name="Line 11"/>
              <p:cNvSpPr>
                <a:spLocks noChangeShapeType="1"/>
              </p:cNvSpPr>
              <p:nvPr/>
            </p:nvSpPr>
            <p:spPr bwMode="auto">
              <a:xfrm flipH="1" flipV="1">
                <a:off x="3379" y="3612"/>
                <a:ext cx="635" cy="181"/>
              </a:xfrm>
              <a:prstGeom prst="line">
                <a:avLst/>
              </a:prstGeom>
              <a:noFill/>
              <a:ln w="57150">
                <a:solidFill>
                  <a:srgbClr val="990000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252" name="Line 12"/>
              <p:cNvSpPr>
                <a:spLocks noChangeShapeType="1"/>
              </p:cNvSpPr>
              <p:nvPr/>
            </p:nvSpPr>
            <p:spPr bwMode="auto">
              <a:xfrm flipH="1">
                <a:off x="3379" y="3793"/>
                <a:ext cx="635" cy="181"/>
              </a:xfrm>
              <a:prstGeom prst="line">
                <a:avLst/>
              </a:prstGeom>
              <a:noFill/>
              <a:ln w="57150">
                <a:solidFill>
                  <a:srgbClr val="990000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</p:grpSp>
    </p:spTree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660"/>
                            </p:stCondLst>
                            <p:childTnLst>
                              <p:par>
                                <p:cTn id="16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animBg="1"/>
      <p:bldP spid="1024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010400" y="6524625"/>
            <a:ext cx="2133600" cy="333375"/>
          </a:xfrm>
          <a:prstGeom prst="rect">
            <a:avLst/>
          </a:prstGeom>
        </p:spPr>
        <p:txBody>
          <a:bodyPr/>
          <a:lstStyle/>
          <a:p>
            <a:fld id="{1E523843-454F-4D87-846A-3AB95E264138}" type="slidenum">
              <a:rPr lang="ar-SA"/>
              <a:pPr/>
              <a:t>15</a:t>
            </a:fld>
            <a:endParaRPr lang="en-US"/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323850" y="1628775"/>
            <a:ext cx="8496300" cy="4967288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684213" y="260350"/>
            <a:ext cx="7775575" cy="720725"/>
          </a:xfrm>
          <a:prstGeom prst="rect">
            <a:avLst/>
          </a:prstGeom>
          <a:solidFill>
            <a:schemeClr val="bg1"/>
          </a:solidFill>
          <a:ln w="76200">
            <a:solidFill>
              <a:srgbClr val="99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rtl="1"/>
            <a:r>
              <a:rPr lang="ar-SA" sz="2400" i="1">
                <a:solidFill>
                  <a:schemeClr val="accent2"/>
                </a:solidFill>
                <a:cs typeface="Zar" pitchFamily="2" charset="-78"/>
              </a:rPr>
              <a:t>رگرسيون روي يك متغير كمي و يك متغير كيفي با بيش از دو طبقه:</a:t>
            </a:r>
            <a:r>
              <a:rPr lang="en-US" sz="2400" i="1">
                <a:solidFill>
                  <a:schemeClr val="accent2"/>
                </a:solidFill>
                <a:cs typeface="Zar" pitchFamily="2" charset="-78"/>
              </a:rPr>
              <a:t> </a:t>
            </a:r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323850" y="1773238"/>
            <a:ext cx="8351838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>
              <a:spcBef>
                <a:spcPct val="50000"/>
              </a:spcBef>
            </a:pPr>
            <a:r>
              <a:rPr lang="ar-SA" sz="2400">
                <a:solidFill>
                  <a:srgbClr val="990000"/>
                </a:solidFill>
                <a:cs typeface="Zar" pitchFamily="2" charset="-78"/>
              </a:rPr>
              <a:t>رگرسيون مخارج مراقبتهاي بهداشتي برحسب درآمد سالانه</a:t>
            </a:r>
            <a:r>
              <a:rPr lang="en-US" sz="2400">
                <a:solidFill>
                  <a:srgbClr val="990000"/>
                </a:solidFill>
                <a:cs typeface="Zar" pitchFamily="2" charset="-78"/>
              </a:rPr>
              <a:t> </a:t>
            </a:r>
            <a:r>
              <a:rPr lang="fa-IR" sz="2400">
                <a:solidFill>
                  <a:srgbClr val="990000"/>
                </a:solidFill>
                <a:cs typeface="Zar" pitchFamily="2" charset="-78"/>
              </a:rPr>
              <a:t>:</a:t>
            </a:r>
          </a:p>
          <a:p>
            <a:pPr algn="r" rtl="1">
              <a:spcBef>
                <a:spcPct val="50000"/>
              </a:spcBef>
            </a:pPr>
            <a:endParaRPr lang="en-US" sz="2400">
              <a:solidFill>
                <a:srgbClr val="990000"/>
              </a:solidFill>
              <a:cs typeface="Zar" pitchFamily="2" charset="-78"/>
            </a:endParaRPr>
          </a:p>
        </p:txBody>
      </p:sp>
      <p:sp>
        <p:nvSpPr>
          <p:cNvPr id="1127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1271" name="Object 7"/>
          <p:cNvGraphicFramePr>
            <a:graphicFrameLocks noChangeAspect="1"/>
          </p:cNvGraphicFramePr>
          <p:nvPr/>
        </p:nvGraphicFramePr>
        <p:xfrm>
          <a:off x="436563" y="2308225"/>
          <a:ext cx="3671887" cy="400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0" name="Equation" r:id="rId3" imgW="2184120" imgH="241200" progId="Equation.3">
                  <p:embed/>
                </p:oleObj>
              </mc:Choice>
              <mc:Fallback>
                <p:oleObj name="Equation" r:id="rId3" imgW="2184120" imgH="24120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6563" y="2308225"/>
                        <a:ext cx="3671887" cy="4000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73" name="Rectangle 9"/>
          <p:cNvSpPr>
            <a:spLocks noChangeArrowheads="1"/>
          </p:cNvSpPr>
          <p:nvPr/>
        </p:nvSpPr>
        <p:spPr bwMode="auto">
          <a:xfrm>
            <a:off x="0" y="2381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1274" name="Text Box 10"/>
          <p:cNvSpPr txBox="1">
            <a:spLocks noChangeArrowheads="1"/>
          </p:cNvSpPr>
          <p:nvPr/>
        </p:nvSpPr>
        <p:spPr bwMode="auto">
          <a:xfrm>
            <a:off x="3203575" y="2852738"/>
            <a:ext cx="54006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rIns="126000">
            <a:spAutoFit/>
          </a:bodyPr>
          <a:lstStyle/>
          <a:p>
            <a:pPr algn="r" rtl="1"/>
            <a:r>
              <a:rPr lang="en-US" sz="2000">
                <a:solidFill>
                  <a:schemeClr val="accent2"/>
                </a:solidFill>
                <a:latin typeface="CenturyOldStyle" pitchFamily="2" charset="0"/>
                <a:cs typeface="Zar" pitchFamily="2" charset="-78"/>
              </a:rPr>
              <a:t>Y</a:t>
            </a:r>
            <a:r>
              <a:rPr lang="en-US" sz="2000" baseline="-25000">
                <a:solidFill>
                  <a:schemeClr val="accent2"/>
                </a:solidFill>
                <a:latin typeface="CenturyOldStyle" pitchFamily="2" charset="0"/>
                <a:cs typeface="Zar" pitchFamily="2" charset="-78"/>
              </a:rPr>
              <a:t>i</a:t>
            </a:r>
            <a:r>
              <a:rPr lang="ar-SA" sz="2000">
                <a:solidFill>
                  <a:schemeClr val="accent2"/>
                </a:solidFill>
                <a:latin typeface="CenturyOldStyle" pitchFamily="2" charset="0"/>
                <a:cs typeface="Zar" pitchFamily="2" charset="-78"/>
              </a:rPr>
              <a:t>: مخارج سالانه بابت مراقبتهاي بهداشتي و سلامتي</a:t>
            </a:r>
            <a:endParaRPr lang="en-US" sz="2000">
              <a:solidFill>
                <a:schemeClr val="accent2"/>
              </a:solidFill>
              <a:latin typeface="CenturyOldStyle" pitchFamily="2" charset="0"/>
              <a:cs typeface="Zar" pitchFamily="2" charset="-78"/>
            </a:endParaRPr>
          </a:p>
          <a:p>
            <a:pPr algn="r" rtl="1"/>
            <a:r>
              <a:rPr lang="en-US" sz="2000">
                <a:solidFill>
                  <a:schemeClr val="accent2"/>
                </a:solidFill>
                <a:latin typeface="CenturyOldStyle" pitchFamily="2" charset="0"/>
                <a:cs typeface="Zar" pitchFamily="2" charset="-78"/>
              </a:rPr>
              <a:t>X</a:t>
            </a:r>
            <a:r>
              <a:rPr lang="en-US" sz="2000" baseline="-25000">
                <a:solidFill>
                  <a:schemeClr val="accent2"/>
                </a:solidFill>
                <a:latin typeface="CenturyOldStyle" pitchFamily="2" charset="0"/>
                <a:cs typeface="Zar" pitchFamily="2" charset="-78"/>
              </a:rPr>
              <a:t>i</a:t>
            </a:r>
            <a:r>
              <a:rPr lang="ar-SA" sz="2000">
                <a:solidFill>
                  <a:schemeClr val="accent2"/>
                </a:solidFill>
                <a:latin typeface="CenturyOldStyle" pitchFamily="2" charset="0"/>
                <a:cs typeface="Zar" pitchFamily="2" charset="-78"/>
              </a:rPr>
              <a:t>: درآمد سالانه</a:t>
            </a:r>
            <a:endParaRPr lang="en-US" sz="2000">
              <a:solidFill>
                <a:schemeClr val="accent2"/>
              </a:solidFill>
              <a:latin typeface="CenturyOldStyle" pitchFamily="2" charset="0"/>
              <a:cs typeface="Zar" pitchFamily="2" charset="-78"/>
            </a:endParaRPr>
          </a:p>
          <a:p>
            <a:pPr algn="r" rtl="1"/>
            <a:r>
              <a:rPr lang="en-US" sz="2000">
                <a:solidFill>
                  <a:schemeClr val="accent2"/>
                </a:solidFill>
                <a:latin typeface="CenturyOldStyle" pitchFamily="2" charset="0"/>
                <a:cs typeface="Zar" pitchFamily="2" charset="-78"/>
              </a:rPr>
              <a:t>D</a:t>
            </a:r>
            <a:r>
              <a:rPr lang="en-US" sz="2000" baseline="-25000">
                <a:solidFill>
                  <a:schemeClr val="accent2"/>
                </a:solidFill>
                <a:latin typeface="CenturyOldStyle" pitchFamily="2" charset="0"/>
                <a:cs typeface="Zar" pitchFamily="2" charset="-78"/>
              </a:rPr>
              <a:t>2</a:t>
            </a:r>
            <a:r>
              <a:rPr lang="en-US" sz="2000">
                <a:solidFill>
                  <a:schemeClr val="accent2"/>
                </a:solidFill>
                <a:latin typeface="CenturyOldStyle" pitchFamily="2" charset="0"/>
                <a:cs typeface="Zar" pitchFamily="2" charset="-78"/>
              </a:rPr>
              <a:t> = 1</a:t>
            </a:r>
            <a:r>
              <a:rPr lang="ar-SA" sz="2000">
                <a:solidFill>
                  <a:schemeClr val="accent2"/>
                </a:solidFill>
                <a:latin typeface="CenturyOldStyle" pitchFamily="2" charset="0"/>
                <a:cs typeface="Zar" pitchFamily="2" charset="-78"/>
              </a:rPr>
              <a:t> چنانچه ميزان تحصيلات در سطح دبيرستان باشد.</a:t>
            </a:r>
            <a:endParaRPr lang="en-US" sz="2000">
              <a:solidFill>
                <a:schemeClr val="accent2"/>
              </a:solidFill>
              <a:latin typeface="CenturyOldStyle" pitchFamily="2" charset="0"/>
              <a:cs typeface="Zar" pitchFamily="2" charset="-78"/>
            </a:endParaRPr>
          </a:p>
          <a:p>
            <a:pPr algn="r" rtl="1"/>
            <a:r>
              <a:rPr lang="en-US" sz="2000">
                <a:solidFill>
                  <a:schemeClr val="accent2"/>
                </a:solidFill>
                <a:latin typeface="CenturyOldStyle" pitchFamily="2" charset="0"/>
                <a:cs typeface="Zar" pitchFamily="2" charset="-78"/>
              </a:rPr>
              <a:t>D</a:t>
            </a:r>
            <a:r>
              <a:rPr lang="en-US" sz="2000" baseline="-25000">
                <a:solidFill>
                  <a:schemeClr val="accent2"/>
                </a:solidFill>
                <a:latin typeface="CenturyOldStyle" pitchFamily="2" charset="0"/>
                <a:cs typeface="Zar" pitchFamily="2" charset="-78"/>
              </a:rPr>
              <a:t>2</a:t>
            </a:r>
            <a:r>
              <a:rPr lang="en-US" sz="2000">
                <a:solidFill>
                  <a:schemeClr val="accent2"/>
                </a:solidFill>
                <a:latin typeface="CenturyOldStyle" pitchFamily="2" charset="0"/>
                <a:cs typeface="Zar" pitchFamily="2" charset="-78"/>
              </a:rPr>
              <a:t> = 0</a:t>
            </a:r>
            <a:r>
              <a:rPr lang="ar-SA" sz="2000">
                <a:solidFill>
                  <a:schemeClr val="accent2"/>
                </a:solidFill>
                <a:latin typeface="CenturyOldStyle" pitchFamily="2" charset="0"/>
                <a:cs typeface="Zar" pitchFamily="2" charset="-78"/>
              </a:rPr>
              <a:t> در غير اينصورت</a:t>
            </a:r>
            <a:endParaRPr lang="en-US" sz="2000">
              <a:solidFill>
                <a:schemeClr val="accent2"/>
              </a:solidFill>
              <a:latin typeface="CenturyOldStyle" pitchFamily="2" charset="0"/>
              <a:cs typeface="Zar" pitchFamily="2" charset="-78"/>
            </a:endParaRPr>
          </a:p>
          <a:p>
            <a:pPr algn="r" rtl="1"/>
            <a:r>
              <a:rPr lang="en-US" sz="2000">
                <a:solidFill>
                  <a:schemeClr val="accent2"/>
                </a:solidFill>
                <a:latin typeface="CenturyOldStyle" pitchFamily="2" charset="0"/>
                <a:cs typeface="Zar" pitchFamily="2" charset="-78"/>
              </a:rPr>
              <a:t>D</a:t>
            </a:r>
            <a:r>
              <a:rPr lang="en-US" sz="2000" baseline="-25000">
                <a:solidFill>
                  <a:schemeClr val="accent2"/>
                </a:solidFill>
                <a:latin typeface="CenturyOldStyle" pitchFamily="2" charset="0"/>
                <a:cs typeface="Zar" pitchFamily="2" charset="-78"/>
              </a:rPr>
              <a:t>3</a:t>
            </a:r>
            <a:r>
              <a:rPr lang="en-US" sz="2000">
                <a:solidFill>
                  <a:schemeClr val="accent2"/>
                </a:solidFill>
                <a:latin typeface="CenturyOldStyle" pitchFamily="2" charset="0"/>
                <a:cs typeface="Zar" pitchFamily="2" charset="-78"/>
              </a:rPr>
              <a:t> = 1</a:t>
            </a:r>
            <a:r>
              <a:rPr lang="ar-SA" sz="2000">
                <a:solidFill>
                  <a:schemeClr val="accent2"/>
                </a:solidFill>
                <a:latin typeface="CenturyOldStyle" pitchFamily="2" charset="0"/>
                <a:cs typeface="Zar" pitchFamily="2" charset="-78"/>
              </a:rPr>
              <a:t> چنانچه ميزان تحصيلات در سطح دانشگاه باشد.</a:t>
            </a:r>
            <a:endParaRPr lang="en-US" sz="2000">
              <a:solidFill>
                <a:schemeClr val="accent2"/>
              </a:solidFill>
              <a:latin typeface="CenturyOldStyle" pitchFamily="2" charset="0"/>
              <a:cs typeface="Zar" pitchFamily="2" charset="-78"/>
            </a:endParaRPr>
          </a:p>
          <a:p>
            <a:pPr algn="r" rtl="1"/>
            <a:r>
              <a:rPr lang="en-US" sz="2000">
                <a:solidFill>
                  <a:schemeClr val="accent2"/>
                </a:solidFill>
                <a:latin typeface="CenturyOldStyle" pitchFamily="2" charset="0"/>
                <a:cs typeface="Zar" pitchFamily="2" charset="-78"/>
              </a:rPr>
              <a:t>D</a:t>
            </a:r>
            <a:r>
              <a:rPr lang="en-US" sz="2000" baseline="-25000">
                <a:solidFill>
                  <a:schemeClr val="accent2"/>
                </a:solidFill>
                <a:latin typeface="CenturyOldStyle" pitchFamily="2" charset="0"/>
                <a:cs typeface="Zar" pitchFamily="2" charset="-78"/>
              </a:rPr>
              <a:t>3</a:t>
            </a:r>
            <a:r>
              <a:rPr lang="en-US" sz="2000">
                <a:solidFill>
                  <a:schemeClr val="accent2"/>
                </a:solidFill>
                <a:latin typeface="CenturyOldStyle" pitchFamily="2" charset="0"/>
                <a:cs typeface="Zar" pitchFamily="2" charset="-78"/>
              </a:rPr>
              <a:t> = 0</a:t>
            </a:r>
            <a:r>
              <a:rPr lang="ar-SA">
                <a:solidFill>
                  <a:schemeClr val="accent2"/>
                </a:solidFill>
                <a:cs typeface="Zar" pitchFamily="2" charset="-78"/>
              </a:rPr>
              <a:t> در غير اينصورت</a:t>
            </a:r>
            <a:endParaRPr lang="en-US">
              <a:solidFill>
                <a:schemeClr val="accent2"/>
              </a:solidFill>
              <a:cs typeface="Zar" pitchFamily="2" charset="-78"/>
            </a:endParaRPr>
          </a:p>
        </p:txBody>
      </p:sp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684213" y="2997200"/>
            <a:ext cx="2447925" cy="1008063"/>
            <a:chOff x="431" y="1888"/>
            <a:chExt cx="1542" cy="635"/>
          </a:xfrm>
        </p:grpSpPr>
        <p:sp>
          <p:nvSpPr>
            <p:cNvPr id="11276" name="Oval 12"/>
            <p:cNvSpPr>
              <a:spLocks noChangeArrowheads="1"/>
            </p:cNvSpPr>
            <p:nvPr/>
          </p:nvSpPr>
          <p:spPr bwMode="auto">
            <a:xfrm>
              <a:off x="431" y="1888"/>
              <a:ext cx="1542" cy="635"/>
            </a:xfrm>
            <a:prstGeom prst="ellipse">
              <a:avLst/>
            </a:prstGeom>
            <a:gradFill rotWithShape="1">
              <a:gsLst>
                <a:gs pos="0">
                  <a:srgbClr val="E3E3FF"/>
                </a:gs>
                <a:gs pos="50000">
                  <a:schemeClr val="bg1"/>
                </a:gs>
                <a:gs pos="100000">
                  <a:srgbClr val="E3E3FF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275" name="Text Box 11"/>
            <p:cNvSpPr txBox="1">
              <a:spLocks noChangeArrowheads="1"/>
            </p:cNvSpPr>
            <p:nvPr/>
          </p:nvSpPr>
          <p:spPr bwMode="auto">
            <a:xfrm>
              <a:off x="431" y="2024"/>
              <a:ext cx="131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 rtl="1">
                <a:spcBef>
                  <a:spcPct val="50000"/>
                </a:spcBef>
              </a:pPr>
              <a:r>
                <a:rPr lang="ar-SA" sz="2400" b="1"/>
                <a:t>فرض: </a:t>
              </a:r>
              <a:r>
                <a:rPr lang="en-US" sz="2400" b="1"/>
                <a:t>α</a:t>
              </a:r>
              <a:r>
                <a:rPr lang="en-US" sz="2400" b="1" baseline="-25000"/>
                <a:t>3</a:t>
              </a:r>
              <a:r>
                <a:rPr lang="en-US" sz="2400" b="1"/>
                <a:t> &gt; α</a:t>
              </a:r>
              <a:r>
                <a:rPr lang="en-US" sz="2400" b="1" baseline="-25000"/>
                <a:t>2</a:t>
              </a:r>
              <a:r>
                <a:rPr lang="fa-IR"/>
                <a:t> </a:t>
              </a:r>
              <a:endParaRPr lang="en-US"/>
            </a:p>
          </p:txBody>
        </p:sp>
      </p:grpSp>
      <p:sp>
        <p:nvSpPr>
          <p:cNvPr id="11278" name="Text Box 14"/>
          <p:cNvSpPr txBox="1">
            <a:spLocks noChangeArrowheads="1"/>
          </p:cNvSpPr>
          <p:nvPr/>
        </p:nvSpPr>
        <p:spPr bwMode="auto">
          <a:xfrm>
            <a:off x="3779838" y="5157788"/>
            <a:ext cx="46085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1279" name="Text Box 15"/>
          <p:cNvSpPr txBox="1">
            <a:spLocks noChangeArrowheads="1"/>
          </p:cNvSpPr>
          <p:nvPr/>
        </p:nvSpPr>
        <p:spPr bwMode="auto">
          <a:xfrm>
            <a:off x="3724275" y="5040313"/>
            <a:ext cx="4970463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rIns="126000">
            <a:spAutoFit/>
          </a:bodyPr>
          <a:lstStyle/>
          <a:p>
            <a:pPr algn="r" rtl="1"/>
            <a:r>
              <a:rPr lang="ar-SA" sz="2400" i="1">
                <a:solidFill>
                  <a:srgbClr val="990000"/>
                </a:solidFill>
                <a:cs typeface="Zar" pitchFamily="2" charset="-78"/>
              </a:rPr>
              <a:t>متوسط هزينه مراقبتهاي بهداشتي:</a:t>
            </a:r>
            <a:endParaRPr lang="fa-IR" sz="2400" i="1">
              <a:solidFill>
                <a:srgbClr val="990000"/>
              </a:solidFill>
              <a:cs typeface="Zar" pitchFamily="2" charset="-78"/>
            </a:endParaRPr>
          </a:p>
          <a:p>
            <a:pPr algn="r" rtl="1"/>
            <a:r>
              <a:rPr lang="ar-SA" sz="2400" i="1">
                <a:solidFill>
                  <a:schemeClr val="accent2"/>
                </a:solidFill>
                <a:cs typeface="Zar" pitchFamily="2" charset="-78"/>
              </a:rPr>
              <a:t>گروه پايين</a:t>
            </a:r>
            <a:r>
              <a:rPr lang="en-US" sz="2400" i="1">
                <a:solidFill>
                  <a:schemeClr val="accent2"/>
                </a:solidFill>
                <a:cs typeface="Zar" pitchFamily="2" charset="-78"/>
              </a:rPr>
              <a:t>‎</a:t>
            </a:r>
            <a:r>
              <a:rPr lang="ar-SA" sz="2400" i="1">
                <a:solidFill>
                  <a:schemeClr val="accent2"/>
                </a:solidFill>
                <a:cs typeface="Zar" pitchFamily="2" charset="-78"/>
              </a:rPr>
              <a:t>تر از سطح دبيرستاني</a:t>
            </a:r>
            <a:endParaRPr lang="fa-IR" sz="2400" i="1">
              <a:solidFill>
                <a:schemeClr val="accent2"/>
              </a:solidFill>
              <a:cs typeface="Zar" pitchFamily="2" charset="-78"/>
            </a:endParaRPr>
          </a:p>
          <a:p>
            <a:pPr algn="r" rtl="1"/>
            <a:r>
              <a:rPr lang="ar-SA" sz="2400" i="1">
                <a:solidFill>
                  <a:schemeClr val="accent2"/>
                </a:solidFill>
                <a:cs typeface="Zar" pitchFamily="2" charset="-78"/>
              </a:rPr>
              <a:t>گروه مقطع دبيرستاني</a:t>
            </a:r>
            <a:r>
              <a:rPr lang="fa-IR" sz="2400" i="1">
                <a:solidFill>
                  <a:schemeClr val="accent2"/>
                </a:solidFill>
                <a:cs typeface="Zar" pitchFamily="2" charset="-78"/>
              </a:rPr>
              <a:t>			   </a:t>
            </a:r>
          </a:p>
          <a:p>
            <a:pPr algn="r" rtl="1"/>
            <a:r>
              <a:rPr lang="ar-SA" sz="2400" i="1">
                <a:solidFill>
                  <a:schemeClr val="accent2"/>
                </a:solidFill>
                <a:cs typeface="Zar" pitchFamily="2" charset="-78"/>
              </a:rPr>
              <a:t>گروه سطح دانشگاه</a:t>
            </a:r>
            <a:r>
              <a:rPr lang="ar-SA" sz="2300" i="1">
                <a:solidFill>
                  <a:schemeClr val="accent2"/>
                </a:solidFill>
                <a:cs typeface="Zar" pitchFamily="2" charset="-78"/>
              </a:rPr>
              <a:t> </a:t>
            </a:r>
            <a:r>
              <a:rPr lang="en-US" sz="2300" i="1">
                <a:solidFill>
                  <a:schemeClr val="accent2"/>
                </a:solidFill>
                <a:cs typeface="Zar" pitchFamily="2" charset="-78"/>
              </a:rPr>
              <a:t>	</a:t>
            </a:r>
            <a:r>
              <a:rPr lang="en-US" i="1">
                <a:cs typeface="Zar" pitchFamily="2" charset="-78"/>
              </a:rPr>
              <a:t> </a:t>
            </a:r>
          </a:p>
        </p:txBody>
      </p:sp>
      <p:sp>
        <p:nvSpPr>
          <p:cNvPr id="11281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1280" name="Object 16"/>
          <p:cNvGraphicFramePr>
            <a:graphicFrameLocks noChangeAspect="1"/>
          </p:cNvGraphicFramePr>
          <p:nvPr/>
        </p:nvGraphicFramePr>
        <p:xfrm>
          <a:off x="1054100" y="5300663"/>
          <a:ext cx="3708400" cy="404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1" name="Equation" r:id="rId5" imgW="2070000" imgH="253800" progId="Equation.3">
                  <p:embed/>
                </p:oleObj>
              </mc:Choice>
              <mc:Fallback>
                <p:oleObj name="Equation" r:id="rId5" imgW="2070000" imgH="25380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54100" y="5300663"/>
                        <a:ext cx="3708400" cy="4048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82" name="Rectangle 18"/>
          <p:cNvSpPr>
            <a:spLocks noChangeArrowheads="1"/>
          </p:cNvSpPr>
          <p:nvPr/>
        </p:nvSpPr>
        <p:spPr bwMode="auto">
          <a:xfrm>
            <a:off x="0" y="257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1284" name="Rectangle 2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1283" name="Object 19"/>
          <p:cNvGraphicFramePr>
            <a:graphicFrameLocks noChangeAspect="1"/>
          </p:cNvGraphicFramePr>
          <p:nvPr/>
        </p:nvGraphicFramePr>
        <p:xfrm>
          <a:off x="1028700" y="5715000"/>
          <a:ext cx="3752850" cy="442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2" name="Equation" r:id="rId7" imgW="2705040" imgH="253800" progId="Equation.3">
                  <p:embed/>
                </p:oleObj>
              </mc:Choice>
              <mc:Fallback>
                <p:oleObj name="Equation" r:id="rId7" imgW="2705040" imgH="25380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8700" y="5715000"/>
                        <a:ext cx="3752850" cy="4429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85" name="Rectangle 21"/>
          <p:cNvSpPr>
            <a:spLocks noChangeArrowheads="1"/>
          </p:cNvSpPr>
          <p:nvPr/>
        </p:nvSpPr>
        <p:spPr bwMode="auto">
          <a:xfrm>
            <a:off x="0" y="257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1287" name="Rectangle 2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1286" name="Object 22"/>
          <p:cNvGraphicFramePr>
            <a:graphicFrameLocks noChangeAspect="1"/>
          </p:cNvGraphicFramePr>
          <p:nvPr/>
        </p:nvGraphicFramePr>
        <p:xfrm>
          <a:off x="971550" y="6138863"/>
          <a:ext cx="3881438" cy="385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3" name="Equation" r:id="rId9" imgW="2590560" imgH="253800" progId="Equation.3">
                  <p:embed/>
                </p:oleObj>
              </mc:Choice>
              <mc:Fallback>
                <p:oleObj name="Equation" r:id="rId9" imgW="2590560" imgH="25380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1550" y="6138863"/>
                        <a:ext cx="3881438" cy="3857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88" name="Rectangle 24"/>
          <p:cNvSpPr>
            <a:spLocks noChangeArrowheads="1"/>
          </p:cNvSpPr>
          <p:nvPr/>
        </p:nvSpPr>
        <p:spPr bwMode="auto">
          <a:xfrm>
            <a:off x="0" y="257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1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12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2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1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 animBg="1"/>
      <p:bldP spid="11268" grpId="0" animBg="1"/>
      <p:bldP spid="11270" grpId="0"/>
      <p:bldP spid="11274" grpId="0"/>
      <p:bldP spid="1127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010400" y="6524625"/>
            <a:ext cx="2133600" cy="333375"/>
          </a:xfrm>
          <a:prstGeom prst="rect">
            <a:avLst/>
          </a:prstGeom>
        </p:spPr>
        <p:txBody>
          <a:bodyPr/>
          <a:lstStyle/>
          <a:p>
            <a:fld id="{A927F990-E750-40DE-B4E9-2E1BDBAEBC55}" type="slidenum">
              <a:rPr lang="ar-SA"/>
              <a:pPr/>
              <a:t>16</a:t>
            </a:fld>
            <a:endParaRPr lang="en-US"/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468313" y="333375"/>
            <a:ext cx="8135937" cy="647700"/>
          </a:xfrm>
          <a:prstGeom prst="rect">
            <a:avLst/>
          </a:prstGeom>
          <a:solidFill>
            <a:schemeClr val="bg1"/>
          </a:solidFill>
          <a:ln w="76200">
            <a:solidFill>
              <a:srgbClr val="99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971550" y="404813"/>
            <a:ext cx="71294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rtl="1">
              <a:spcBef>
                <a:spcPct val="50000"/>
              </a:spcBef>
            </a:pPr>
            <a:r>
              <a:rPr lang="ar-SA" sz="2400" i="1">
                <a:solidFill>
                  <a:schemeClr val="accent2"/>
                </a:solidFill>
                <a:cs typeface="Zar" pitchFamily="2" charset="-78"/>
              </a:rPr>
              <a:t>رگرسيون روي يك متغير كمي و دو متغير كيفي</a:t>
            </a:r>
            <a:r>
              <a:rPr lang="en-US" i="1">
                <a:cs typeface="Zar" pitchFamily="2" charset="-78"/>
              </a:rPr>
              <a:t> </a:t>
            </a:r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468313" y="1341438"/>
            <a:ext cx="8280400" cy="5183187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1229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2298" name="Rectangle 10"/>
          <p:cNvSpPr>
            <a:spLocks noChangeArrowheads="1"/>
          </p:cNvSpPr>
          <p:nvPr/>
        </p:nvSpPr>
        <p:spPr bwMode="auto">
          <a:xfrm>
            <a:off x="0" y="2381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26"/>
          <p:cNvGrpSpPr>
            <a:grpSpLocks/>
          </p:cNvGrpSpPr>
          <p:nvPr/>
        </p:nvGrpSpPr>
        <p:grpSpPr bwMode="auto">
          <a:xfrm>
            <a:off x="625475" y="1484313"/>
            <a:ext cx="8050213" cy="2033588"/>
            <a:chOff x="394" y="935"/>
            <a:chExt cx="5071" cy="1281"/>
          </a:xfrm>
        </p:grpSpPr>
        <p:graphicFrame>
          <p:nvGraphicFramePr>
            <p:cNvPr id="12296" name="Object 8"/>
            <p:cNvGraphicFramePr>
              <a:graphicFrameLocks noChangeAspect="1"/>
            </p:cNvGraphicFramePr>
            <p:nvPr/>
          </p:nvGraphicFramePr>
          <p:xfrm>
            <a:off x="394" y="935"/>
            <a:ext cx="2824" cy="31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175" name="Equation" r:id="rId3" imgW="2171520" imgH="241200" progId="Equation.3">
                    <p:embed/>
                  </p:oleObj>
                </mc:Choice>
                <mc:Fallback>
                  <p:oleObj name="Equation" r:id="rId3" imgW="2171520" imgH="241200" progId="Equation.3">
                    <p:embed/>
                    <p:pic>
                      <p:nvPicPr>
                        <p:cNvPr id="0" name="Picture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94" y="935"/>
                          <a:ext cx="2824" cy="31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2299" name="Text Box 11"/>
            <p:cNvSpPr txBox="1">
              <a:spLocks noChangeArrowheads="1"/>
            </p:cNvSpPr>
            <p:nvPr/>
          </p:nvSpPr>
          <p:spPr bwMode="auto">
            <a:xfrm>
              <a:off x="748" y="1227"/>
              <a:ext cx="4717" cy="9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 rtl="1"/>
              <a:r>
                <a:rPr lang="en-US" sz="2400" i="1" dirty="0">
                  <a:solidFill>
                    <a:srgbClr val="C00000"/>
                  </a:solidFill>
                  <a:latin typeface="Times New Roman" pitchFamily="18" charset="0"/>
                  <a:cs typeface="Zar" pitchFamily="2" charset="-78"/>
                </a:rPr>
                <a:t>Y</a:t>
              </a:r>
              <a:r>
                <a:rPr lang="en-US" sz="2400" i="1" baseline="-25000" dirty="0">
                  <a:solidFill>
                    <a:srgbClr val="C00000"/>
                  </a:solidFill>
                  <a:latin typeface="Times New Roman" pitchFamily="18" charset="0"/>
                  <a:cs typeface="Zar" pitchFamily="2" charset="-78"/>
                </a:rPr>
                <a:t>i</a:t>
              </a:r>
              <a:r>
                <a:rPr lang="fa-IR" sz="2400" i="1" dirty="0">
                  <a:solidFill>
                    <a:srgbClr val="C00000"/>
                  </a:solidFill>
                  <a:latin typeface="Times New Roman" pitchFamily="18" charset="0"/>
                  <a:cs typeface="Zar" pitchFamily="2" charset="-78"/>
                </a:rPr>
                <a:t>= </a:t>
              </a:r>
              <a:r>
                <a:rPr lang="ar-SA" sz="2400" i="1" dirty="0">
                  <a:solidFill>
                    <a:srgbClr val="C00000"/>
                  </a:solidFill>
                  <a:latin typeface="Times New Roman" pitchFamily="18" charset="0"/>
                  <a:cs typeface="Zar" pitchFamily="2" charset="-78"/>
                </a:rPr>
                <a:t>حقوق سالانه استاد دانشگاه</a:t>
              </a:r>
              <a:endParaRPr lang="en-US" sz="2400" i="1" dirty="0">
                <a:solidFill>
                  <a:srgbClr val="C00000"/>
                </a:solidFill>
                <a:latin typeface="Times New Roman" pitchFamily="18" charset="0"/>
                <a:cs typeface="Zar" pitchFamily="2" charset="-78"/>
              </a:endParaRPr>
            </a:p>
            <a:p>
              <a:pPr algn="r" rtl="1"/>
              <a:r>
                <a:rPr lang="en-US" sz="2400" i="1" dirty="0">
                  <a:solidFill>
                    <a:srgbClr val="C00000"/>
                  </a:solidFill>
                  <a:latin typeface="Times New Roman" pitchFamily="18" charset="0"/>
                  <a:cs typeface="Zar" pitchFamily="2" charset="-78"/>
                </a:rPr>
                <a:t>X</a:t>
              </a:r>
              <a:r>
                <a:rPr lang="en-US" sz="2400" i="1" baseline="-25000" dirty="0">
                  <a:solidFill>
                    <a:srgbClr val="C00000"/>
                  </a:solidFill>
                  <a:latin typeface="Times New Roman" pitchFamily="18" charset="0"/>
                  <a:cs typeface="Zar" pitchFamily="2" charset="-78"/>
                </a:rPr>
                <a:t>i</a:t>
              </a:r>
              <a:r>
                <a:rPr lang="ar-SA" sz="2400" i="1" dirty="0">
                  <a:solidFill>
                    <a:srgbClr val="C00000"/>
                  </a:solidFill>
                  <a:latin typeface="Times New Roman" pitchFamily="18" charset="0"/>
                  <a:cs typeface="Zar" pitchFamily="2" charset="-78"/>
                </a:rPr>
                <a:t>= سالهاي سابقه تدريس </a:t>
              </a:r>
              <a:endParaRPr lang="en-US" sz="2400" i="1" dirty="0">
                <a:solidFill>
                  <a:srgbClr val="C00000"/>
                </a:solidFill>
                <a:latin typeface="Times New Roman" pitchFamily="18" charset="0"/>
                <a:cs typeface="Zar" pitchFamily="2" charset="-78"/>
              </a:endParaRPr>
            </a:p>
            <a:p>
              <a:pPr algn="r" rtl="1"/>
              <a:r>
                <a:rPr lang="en-US" sz="2400" i="1" dirty="0">
                  <a:solidFill>
                    <a:srgbClr val="C00000"/>
                  </a:solidFill>
                  <a:latin typeface="Times New Roman" pitchFamily="18" charset="0"/>
                  <a:cs typeface="Zar" pitchFamily="2" charset="-78"/>
                </a:rPr>
                <a:t>D</a:t>
              </a:r>
              <a:r>
                <a:rPr lang="en-US" sz="2400" i="1" baseline="-25000" dirty="0">
                  <a:solidFill>
                    <a:srgbClr val="C00000"/>
                  </a:solidFill>
                  <a:latin typeface="Times New Roman" pitchFamily="18" charset="0"/>
                  <a:cs typeface="Zar" pitchFamily="2" charset="-78"/>
                </a:rPr>
                <a:t>2</a:t>
              </a:r>
              <a:r>
                <a:rPr lang="en-US" sz="2400" i="1" dirty="0">
                  <a:solidFill>
                    <a:srgbClr val="C00000"/>
                  </a:solidFill>
                  <a:latin typeface="Times New Roman" pitchFamily="18" charset="0"/>
                  <a:cs typeface="Zar" pitchFamily="2" charset="-78"/>
                </a:rPr>
                <a:t> =1</a:t>
              </a:r>
              <a:r>
                <a:rPr lang="ar-SA" sz="2400" i="1" dirty="0">
                  <a:solidFill>
                    <a:srgbClr val="C00000"/>
                  </a:solidFill>
                  <a:latin typeface="Times New Roman" pitchFamily="18" charset="0"/>
                  <a:cs typeface="Zar" pitchFamily="2" charset="-78"/>
                </a:rPr>
                <a:t> </a:t>
              </a:r>
              <a:r>
                <a:rPr lang="fa-IR" sz="2400" i="1" dirty="0">
                  <a:solidFill>
                    <a:srgbClr val="C00000"/>
                  </a:solidFill>
                  <a:latin typeface="Times New Roman" pitchFamily="18" charset="0"/>
                  <a:cs typeface="Zar" pitchFamily="2" charset="-78"/>
                </a:rPr>
                <a:t>: </a:t>
              </a:r>
              <a:r>
                <a:rPr lang="ar-SA" sz="2400" i="1" dirty="0">
                  <a:solidFill>
                    <a:srgbClr val="C00000"/>
                  </a:solidFill>
                  <a:latin typeface="Times New Roman" pitchFamily="18" charset="0"/>
                  <a:cs typeface="Zar" pitchFamily="2" charset="-78"/>
                </a:rPr>
                <a:t>چنانچه مرد باشد.</a:t>
              </a:r>
              <a:r>
                <a:rPr lang="fa-IR" sz="2400" i="1" dirty="0">
                  <a:solidFill>
                    <a:srgbClr val="C00000"/>
                  </a:solidFill>
                  <a:latin typeface="Times New Roman" pitchFamily="18" charset="0"/>
                  <a:cs typeface="Zar" pitchFamily="2" charset="-78"/>
                </a:rPr>
                <a:t>  	</a:t>
              </a:r>
              <a:r>
                <a:rPr lang="en-US" sz="2400" i="1" dirty="0">
                  <a:solidFill>
                    <a:srgbClr val="C00000"/>
                  </a:solidFill>
                  <a:latin typeface="Times New Roman" pitchFamily="18" charset="0"/>
                  <a:cs typeface="Zar" pitchFamily="2" charset="-78"/>
                </a:rPr>
                <a:t>D</a:t>
              </a:r>
              <a:r>
                <a:rPr lang="en-US" sz="2400" i="1" baseline="-25000" dirty="0">
                  <a:solidFill>
                    <a:srgbClr val="C00000"/>
                  </a:solidFill>
                  <a:latin typeface="Times New Roman" pitchFamily="18" charset="0"/>
                  <a:cs typeface="Zar" pitchFamily="2" charset="-78"/>
                </a:rPr>
                <a:t>3</a:t>
              </a:r>
              <a:r>
                <a:rPr lang="en-US" sz="2400" i="1" dirty="0">
                  <a:solidFill>
                    <a:srgbClr val="C00000"/>
                  </a:solidFill>
                  <a:latin typeface="Times New Roman" pitchFamily="18" charset="0"/>
                  <a:cs typeface="Zar" pitchFamily="2" charset="-78"/>
                </a:rPr>
                <a:t> =1</a:t>
              </a:r>
              <a:r>
                <a:rPr lang="ar-SA" sz="2400" i="1" dirty="0">
                  <a:solidFill>
                    <a:srgbClr val="C00000"/>
                  </a:solidFill>
                  <a:latin typeface="Times New Roman" pitchFamily="18" charset="0"/>
                  <a:cs typeface="Zar" pitchFamily="2" charset="-78"/>
                </a:rPr>
                <a:t> </a:t>
              </a:r>
              <a:r>
                <a:rPr lang="fa-IR" sz="2400" i="1" dirty="0">
                  <a:solidFill>
                    <a:srgbClr val="C00000"/>
                  </a:solidFill>
                  <a:latin typeface="Times New Roman" pitchFamily="18" charset="0"/>
                  <a:cs typeface="Zar" pitchFamily="2" charset="-78"/>
                </a:rPr>
                <a:t>: </a:t>
              </a:r>
              <a:r>
                <a:rPr lang="ar-SA" sz="2400" i="1" dirty="0">
                  <a:solidFill>
                    <a:srgbClr val="C00000"/>
                  </a:solidFill>
                  <a:latin typeface="Times New Roman" pitchFamily="18" charset="0"/>
                  <a:cs typeface="Zar" pitchFamily="2" charset="-78"/>
                </a:rPr>
                <a:t>چنانچه سفيد باشد.</a:t>
              </a:r>
              <a:endParaRPr lang="en-US" sz="2400" i="1" dirty="0">
                <a:solidFill>
                  <a:srgbClr val="C00000"/>
                </a:solidFill>
                <a:latin typeface="Times New Roman" pitchFamily="18" charset="0"/>
                <a:cs typeface="Zar" pitchFamily="2" charset="-78"/>
              </a:endParaRPr>
            </a:p>
            <a:p>
              <a:pPr algn="r" rtl="1"/>
              <a:r>
                <a:rPr lang="en-US" sz="2400" i="1" dirty="0">
                  <a:solidFill>
                    <a:srgbClr val="C00000"/>
                  </a:solidFill>
                  <a:latin typeface="Times New Roman" pitchFamily="18" charset="0"/>
                  <a:cs typeface="Zar" pitchFamily="2" charset="-78"/>
                </a:rPr>
                <a:t>D</a:t>
              </a:r>
              <a:r>
                <a:rPr lang="en-US" sz="2400" i="1" baseline="-25000" dirty="0">
                  <a:solidFill>
                    <a:srgbClr val="C00000"/>
                  </a:solidFill>
                  <a:latin typeface="Times New Roman" pitchFamily="18" charset="0"/>
                  <a:cs typeface="Zar" pitchFamily="2" charset="-78"/>
                </a:rPr>
                <a:t>2 </a:t>
              </a:r>
              <a:r>
                <a:rPr lang="en-US" sz="2400" i="1" dirty="0">
                  <a:solidFill>
                    <a:srgbClr val="C00000"/>
                  </a:solidFill>
                  <a:latin typeface="Times New Roman" pitchFamily="18" charset="0"/>
                  <a:cs typeface="Zar" pitchFamily="2" charset="-78"/>
                </a:rPr>
                <a:t>=1</a:t>
              </a:r>
              <a:r>
                <a:rPr lang="ar-SA" sz="2400" i="1" dirty="0">
                  <a:solidFill>
                    <a:srgbClr val="C00000"/>
                  </a:solidFill>
                  <a:latin typeface="Times New Roman" pitchFamily="18" charset="0"/>
                  <a:cs typeface="Zar" pitchFamily="2" charset="-78"/>
                </a:rPr>
                <a:t> </a:t>
              </a:r>
              <a:r>
                <a:rPr lang="fa-IR" sz="2400" i="1" dirty="0">
                  <a:solidFill>
                    <a:srgbClr val="C00000"/>
                  </a:solidFill>
                  <a:latin typeface="Times New Roman" pitchFamily="18" charset="0"/>
                  <a:cs typeface="Zar" pitchFamily="2" charset="-78"/>
                </a:rPr>
                <a:t>: </a:t>
              </a:r>
              <a:r>
                <a:rPr lang="ar-SA" sz="2400" i="1" dirty="0">
                  <a:solidFill>
                    <a:srgbClr val="C00000"/>
                  </a:solidFill>
                  <a:latin typeface="Times New Roman" pitchFamily="18" charset="0"/>
                  <a:cs typeface="Zar" pitchFamily="2" charset="-78"/>
                </a:rPr>
                <a:t>در غير اينصورت</a:t>
              </a:r>
              <a:r>
                <a:rPr lang="fa-IR" sz="2400" i="1" dirty="0">
                  <a:solidFill>
                    <a:srgbClr val="C00000"/>
                  </a:solidFill>
                  <a:latin typeface="Times New Roman" pitchFamily="18" charset="0"/>
                  <a:cs typeface="Zar" pitchFamily="2" charset="-78"/>
                </a:rPr>
                <a:t>   	</a:t>
              </a:r>
              <a:r>
                <a:rPr lang="en-US" sz="2400" i="1" dirty="0">
                  <a:solidFill>
                    <a:srgbClr val="C00000"/>
                  </a:solidFill>
                  <a:latin typeface="Times New Roman" pitchFamily="18" charset="0"/>
                  <a:cs typeface="Zar" pitchFamily="2" charset="-78"/>
                </a:rPr>
                <a:t>D</a:t>
              </a:r>
              <a:r>
                <a:rPr lang="en-US" sz="2400" i="1" baseline="-25000" dirty="0">
                  <a:solidFill>
                    <a:srgbClr val="C00000"/>
                  </a:solidFill>
                  <a:latin typeface="Times New Roman" pitchFamily="18" charset="0"/>
                  <a:cs typeface="Zar" pitchFamily="2" charset="-78"/>
                </a:rPr>
                <a:t>3</a:t>
              </a:r>
              <a:r>
                <a:rPr lang="en-US" sz="2400" i="1" dirty="0">
                  <a:solidFill>
                    <a:srgbClr val="C00000"/>
                  </a:solidFill>
                  <a:latin typeface="Times New Roman" pitchFamily="18" charset="0"/>
                  <a:cs typeface="Zar" pitchFamily="2" charset="-78"/>
                </a:rPr>
                <a:t> =0</a:t>
              </a:r>
              <a:r>
                <a:rPr lang="ar-SA" sz="2400" i="1" dirty="0">
                  <a:solidFill>
                    <a:srgbClr val="C00000"/>
                  </a:solidFill>
                  <a:latin typeface="Times New Roman" pitchFamily="18" charset="0"/>
                  <a:cs typeface="Zar" pitchFamily="2" charset="-78"/>
                </a:rPr>
                <a:t> </a:t>
              </a:r>
              <a:r>
                <a:rPr lang="fa-IR" sz="2400" i="1" dirty="0">
                  <a:solidFill>
                    <a:srgbClr val="C00000"/>
                  </a:solidFill>
                  <a:latin typeface="Times New Roman" pitchFamily="18" charset="0"/>
                  <a:cs typeface="Zar" pitchFamily="2" charset="-78"/>
                </a:rPr>
                <a:t>: </a:t>
              </a:r>
              <a:r>
                <a:rPr lang="ar-SA" sz="2400" i="1" dirty="0">
                  <a:solidFill>
                    <a:srgbClr val="C00000"/>
                  </a:solidFill>
                  <a:latin typeface="Times New Roman" pitchFamily="18" charset="0"/>
                  <a:cs typeface="Zar" pitchFamily="2" charset="-78"/>
                </a:rPr>
                <a:t>در غير اينصورت</a:t>
              </a:r>
              <a:endParaRPr lang="en-US" sz="2400" i="1" dirty="0">
                <a:solidFill>
                  <a:srgbClr val="C00000"/>
                </a:solidFill>
                <a:latin typeface="Times New Roman" pitchFamily="18" charset="0"/>
                <a:cs typeface="Zar" pitchFamily="2" charset="-78"/>
              </a:endParaRPr>
            </a:p>
          </p:txBody>
        </p:sp>
      </p:grpSp>
      <p:sp>
        <p:nvSpPr>
          <p:cNvPr id="12302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2303" name="Rectangle 15"/>
          <p:cNvSpPr>
            <a:spLocks noChangeArrowheads="1"/>
          </p:cNvSpPr>
          <p:nvPr/>
        </p:nvSpPr>
        <p:spPr bwMode="auto">
          <a:xfrm>
            <a:off x="0" y="257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2305" name="Rectangle 17"/>
          <p:cNvSpPr>
            <a:spLocks noChangeArrowheads="1"/>
          </p:cNvSpPr>
          <p:nvPr/>
        </p:nvSpPr>
        <p:spPr bwMode="auto">
          <a:xfrm>
            <a:off x="0" y="3300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2306" name="Rectangle 18"/>
          <p:cNvSpPr>
            <a:spLocks noChangeArrowheads="1"/>
          </p:cNvSpPr>
          <p:nvPr/>
        </p:nvSpPr>
        <p:spPr bwMode="auto">
          <a:xfrm>
            <a:off x="0" y="35575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2308" name="Rectangle 20"/>
          <p:cNvSpPr>
            <a:spLocks noChangeArrowheads="1"/>
          </p:cNvSpPr>
          <p:nvPr/>
        </p:nvSpPr>
        <p:spPr bwMode="auto">
          <a:xfrm>
            <a:off x="0" y="3300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2309" name="Rectangle 21"/>
          <p:cNvSpPr>
            <a:spLocks noChangeArrowheads="1"/>
          </p:cNvSpPr>
          <p:nvPr/>
        </p:nvSpPr>
        <p:spPr bwMode="auto">
          <a:xfrm>
            <a:off x="0" y="35575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2311" name="Rectangle 23"/>
          <p:cNvSpPr>
            <a:spLocks noChangeArrowheads="1"/>
          </p:cNvSpPr>
          <p:nvPr/>
        </p:nvSpPr>
        <p:spPr bwMode="auto">
          <a:xfrm>
            <a:off x="0" y="3300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3" name="Group 27"/>
          <p:cNvGrpSpPr>
            <a:grpSpLocks/>
          </p:cNvGrpSpPr>
          <p:nvPr/>
        </p:nvGrpSpPr>
        <p:grpSpPr bwMode="auto">
          <a:xfrm>
            <a:off x="536575" y="4138613"/>
            <a:ext cx="8139113" cy="2301875"/>
            <a:chOff x="338" y="2607"/>
            <a:chExt cx="5127" cy="1450"/>
          </a:xfrm>
        </p:grpSpPr>
        <p:sp>
          <p:nvSpPr>
            <p:cNvPr id="12300" name="Text Box 12"/>
            <p:cNvSpPr txBox="1">
              <a:spLocks noChangeArrowheads="1"/>
            </p:cNvSpPr>
            <p:nvPr/>
          </p:nvSpPr>
          <p:spPr bwMode="auto">
            <a:xfrm>
              <a:off x="1429" y="2619"/>
              <a:ext cx="4036" cy="1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 rtl="1"/>
              <a:r>
                <a:rPr lang="ar-SA" sz="2200" i="1">
                  <a:solidFill>
                    <a:schemeClr val="accent2"/>
                  </a:solidFill>
                  <a:cs typeface="Zar" pitchFamily="2" charset="-78"/>
                </a:rPr>
                <a:t>متوسط حقوق براي استاد زن سياه پوست.</a:t>
              </a:r>
              <a:endParaRPr lang="fa-IR" sz="2200" i="1">
                <a:solidFill>
                  <a:schemeClr val="accent2"/>
                </a:solidFill>
                <a:cs typeface="Zar" pitchFamily="2" charset="-78"/>
              </a:endParaRPr>
            </a:p>
            <a:p>
              <a:pPr algn="r" rtl="1"/>
              <a:r>
                <a:rPr lang="fa-IR" sz="1200" i="1">
                  <a:solidFill>
                    <a:schemeClr val="accent2"/>
                  </a:solidFill>
                  <a:cs typeface="Zar" pitchFamily="2" charset="-78"/>
                </a:rPr>
                <a:t>                   </a:t>
              </a:r>
              <a:r>
                <a:rPr lang="en-US" sz="1200" i="1">
                  <a:solidFill>
                    <a:schemeClr val="accent2"/>
                  </a:solidFill>
                  <a:cs typeface="Zar" pitchFamily="2" charset="-78"/>
                </a:rPr>
                <a:t> </a:t>
              </a:r>
              <a:endParaRPr lang="fa-IR" sz="1200" i="1">
                <a:solidFill>
                  <a:schemeClr val="accent2"/>
                </a:solidFill>
                <a:cs typeface="Zar" pitchFamily="2" charset="-78"/>
              </a:endParaRPr>
            </a:p>
            <a:p>
              <a:pPr algn="r" rtl="1"/>
              <a:r>
                <a:rPr lang="ar-SA" sz="2200" i="1">
                  <a:solidFill>
                    <a:schemeClr val="accent2"/>
                  </a:solidFill>
                  <a:cs typeface="Zar" pitchFamily="2" charset="-78"/>
                </a:rPr>
                <a:t>متوسط حقوق براي استاد مرد سياه پوست.</a:t>
              </a:r>
              <a:r>
                <a:rPr lang="en-US" sz="2200" i="1">
                  <a:solidFill>
                    <a:schemeClr val="accent2"/>
                  </a:solidFill>
                  <a:cs typeface="Zar" pitchFamily="2" charset="-78"/>
                </a:rPr>
                <a:t>     </a:t>
              </a:r>
              <a:endParaRPr lang="fa-IR" sz="2200" i="1">
                <a:solidFill>
                  <a:schemeClr val="accent2"/>
                </a:solidFill>
                <a:cs typeface="Zar" pitchFamily="2" charset="-78"/>
              </a:endParaRPr>
            </a:p>
            <a:p>
              <a:pPr algn="r" rtl="1"/>
              <a:r>
                <a:rPr lang="en-US" sz="2200" i="1">
                  <a:solidFill>
                    <a:schemeClr val="accent2"/>
                  </a:solidFill>
                  <a:cs typeface="Zar" pitchFamily="2" charset="-78"/>
                </a:rPr>
                <a:t>  </a:t>
              </a:r>
              <a:endParaRPr lang="fa-IR" sz="2200" i="1">
                <a:solidFill>
                  <a:schemeClr val="accent2"/>
                </a:solidFill>
                <a:cs typeface="Zar" pitchFamily="2" charset="-78"/>
              </a:endParaRPr>
            </a:p>
            <a:p>
              <a:pPr algn="r" rtl="1"/>
              <a:r>
                <a:rPr lang="ar-SA" sz="2200" i="1">
                  <a:solidFill>
                    <a:schemeClr val="accent2"/>
                  </a:solidFill>
                  <a:cs typeface="Zar" pitchFamily="2" charset="-78"/>
                </a:rPr>
                <a:t>متوسط حقوق براي استاد زن سفيد پوست.</a:t>
              </a:r>
              <a:r>
                <a:rPr lang="fa-IR" sz="2200" i="1">
                  <a:solidFill>
                    <a:schemeClr val="accent2"/>
                  </a:solidFill>
                  <a:cs typeface="Zar" pitchFamily="2" charset="-78"/>
                </a:rPr>
                <a:t> </a:t>
              </a:r>
            </a:p>
            <a:p>
              <a:pPr algn="r" rtl="1"/>
              <a:r>
                <a:rPr lang="fa-IR" sz="2200" i="1">
                  <a:solidFill>
                    <a:schemeClr val="accent2"/>
                  </a:solidFill>
                  <a:cs typeface="Zar" pitchFamily="2" charset="-78"/>
                </a:rPr>
                <a:t>        </a:t>
              </a:r>
              <a:r>
                <a:rPr lang="en-US" sz="2200" i="1">
                  <a:solidFill>
                    <a:schemeClr val="accent2"/>
                  </a:solidFill>
                  <a:cs typeface="Zar" pitchFamily="2" charset="-78"/>
                </a:rPr>
                <a:t> </a:t>
              </a:r>
              <a:r>
                <a:rPr lang="ar-SA" sz="2200" i="1">
                  <a:solidFill>
                    <a:schemeClr val="accent2"/>
                  </a:solidFill>
                  <a:cs typeface="Zar" pitchFamily="2" charset="-78"/>
                </a:rPr>
                <a:t>  </a:t>
              </a:r>
              <a:endParaRPr lang="fa-IR" sz="2200" i="1">
                <a:solidFill>
                  <a:schemeClr val="accent2"/>
                </a:solidFill>
                <a:cs typeface="Zar" pitchFamily="2" charset="-78"/>
              </a:endParaRPr>
            </a:p>
            <a:p>
              <a:pPr algn="r" rtl="1"/>
              <a:r>
                <a:rPr lang="ar-SA" sz="2200" i="1">
                  <a:solidFill>
                    <a:schemeClr val="accent2"/>
                  </a:solidFill>
                  <a:cs typeface="Zar" pitchFamily="2" charset="-78"/>
                </a:rPr>
                <a:t>متوسط حقوق براي استاد مرد سفيد پوست</a:t>
              </a:r>
              <a:r>
                <a:rPr lang="en-US" sz="2200" i="1">
                  <a:cs typeface="Zar" pitchFamily="2" charset="-78"/>
                </a:rPr>
                <a:t> </a:t>
              </a:r>
              <a:r>
                <a:rPr lang="fa-IR" sz="2200" i="1">
                  <a:cs typeface="Zar" pitchFamily="2" charset="-78"/>
                </a:rPr>
                <a:t>.</a:t>
              </a:r>
              <a:endParaRPr lang="en-US" sz="2200" i="1">
                <a:cs typeface="Zar" pitchFamily="2" charset="-78"/>
              </a:endParaRPr>
            </a:p>
          </p:txBody>
        </p:sp>
        <p:graphicFrame>
          <p:nvGraphicFramePr>
            <p:cNvPr id="12301" name="Object 13"/>
            <p:cNvGraphicFramePr>
              <a:graphicFrameLocks noChangeAspect="1"/>
            </p:cNvGraphicFramePr>
            <p:nvPr/>
          </p:nvGraphicFramePr>
          <p:xfrm>
            <a:off x="340" y="2607"/>
            <a:ext cx="2528" cy="2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176" name="Equation" r:id="rId5" imgW="2108160" imgH="253800" progId="Equation.3">
                    <p:embed/>
                  </p:oleObj>
                </mc:Choice>
                <mc:Fallback>
                  <p:oleObj name="Equation" r:id="rId5" imgW="2108160" imgH="253800" progId="Equation.3">
                    <p:embed/>
                    <p:pic>
                      <p:nvPicPr>
                        <p:cNvPr id="0" name="Picture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0" y="2607"/>
                          <a:ext cx="2528" cy="292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2304" name="Object 16"/>
            <p:cNvGraphicFramePr>
              <a:graphicFrameLocks noChangeAspect="1"/>
            </p:cNvGraphicFramePr>
            <p:nvPr/>
          </p:nvGraphicFramePr>
          <p:xfrm>
            <a:off x="338" y="2994"/>
            <a:ext cx="2523" cy="26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177" name="Equation" r:id="rId7" imgW="2565360" imgH="253800" progId="Equation.3">
                    <p:embed/>
                  </p:oleObj>
                </mc:Choice>
                <mc:Fallback>
                  <p:oleObj name="Equation" r:id="rId7" imgW="2565360" imgH="253800" progId="Equation.3">
                    <p:embed/>
                    <p:pic>
                      <p:nvPicPr>
                        <p:cNvPr id="0" name="Picture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38" y="2994"/>
                          <a:ext cx="2523" cy="267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2307" name="Object 19"/>
            <p:cNvGraphicFramePr>
              <a:graphicFrameLocks noChangeAspect="1"/>
            </p:cNvGraphicFramePr>
            <p:nvPr/>
          </p:nvGraphicFramePr>
          <p:xfrm>
            <a:off x="340" y="3333"/>
            <a:ext cx="2510" cy="29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178" name="Equation" r:id="rId9" imgW="2552400" imgH="253800" progId="Equation.3">
                    <p:embed/>
                  </p:oleObj>
                </mc:Choice>
                <mc:Fallback>
                  <p:oleObj name="Equation" r:id="rId9" imgW="2552400" imgH="253800" progId="Equation.3">
                    <p:embed/>
                    <p:pic>
                      <p:nvPicPr>
                        <p:cNvPr id="0" name="Picture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0" y="3333"/>
                          <a:ext cx="2510" cy="29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2310" name="Object 22"/>
            <p:cNvGraphicFramePr>
              <a:graphicFrameLocks noChangeAspect="1"/>
            </p:cNvGraphicFramePr>
            <p:nvPr/>
          </p:nvGraphicFramePr>
          <p:xfrm>
            <a:off x="340" y="3731"/>
            <a:ext cx="2479" cy="25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179" name="Equation" r:id="rId11" imgW="2882880" imgH="253800" progId="Equation.3">
                    <p:embed/>
                  </p:oleObj>
                </mc:Choice>
                <mc:Fallback>
                  <p:oleObj name="Equation" r:id="rId11" imgW="2882880" imgH="253800" progId="Equation.3">
                    <p:embed/>
                    <p:pic>
                      <p:nvPicPr>
                        <p:cNvPr id="0" name="Picture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0" y="3731"/>
                          <a:ext cx="2479" cy="25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animBg="1"/>
      <p:bldP spid="12293" grpId="0"/>
      <p:bldP spid="1229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010400" y="6524625"/>
            <a:ext cx="2133600" cy="333375"/>
          </a:xfrm>
          <a:prstGeom prst="rect">
            <a:avLst/>
          </a:prstGeom>
        </p:spPr>
        <p:txBody>
          <a:bodyPr/>
          <a:lstStyle/>
          <a:p>
            <a:fld id="{998D5F48-DFB2-4151-8C85-4C5B9F49FD44}" type="slidenum">
              <a:rPr lang="ar-SA"/>
              <a:pPr/>
              <a:t>17</a:t>
            </a:fld>
            <a:endParaRPr lang="en-US"/>
          </a:p>
        </p:txBody>
      </p:sp>
      <p:sp>
        <p:nvSpPr>
          <p:cNvPr id="13316" name="Oval 4"/>
          <p:cNvSpPr>
            <a:spLocks noChangeArrowheads="1"/>
          </p:cNvSpPr>
          <p:nvPr/>
        </p:nvSpPr>
        <p:spPr bwMode="auto">
          <a:xfrm>
            <a:off x="2771775" y="115888"/>
            <a:ext cx="3744913" cy="936625"/>
          </a:xfrm>
          <a:prstGeom prst="ellipse">
            <a:avLst/>
          </a:prstGeom>
          <a:solidFill>
            <a:schemeClr val="bg1"/>
          </a:solidFill>
          <a:ln w="76200">
            <a:solidFill>
              <a:srgbClr val="99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rtl="1"/>
            <a:r>
              <a:rPr lang="ar-SA" sz="2400" i="1">
                <a:solidFill>
                  <a:schemeClr val="accent2"/>
                </a:solidFill>
                <a:cs typeface="Zar" pitchFamily="2" charset="-78"/>
              </a:rPr>
              <a:t>متغير موهومي در ضريب زاويه</a:t>
            </a:r>
            <a:endParaRPr lang="en-US" sz="2400" i="1">
              <a:solidFill>
                <a:schemeClr val="accent2"/>
              </a:solidFill>
              <a:cs typeface="Zar" pitchFamily="2" charset="-78"/>
            </a:endParaRPr>
          </a:p>
        </p:txBody>
      </p:sp>
      <p:sp>
        <p:nvSpPr>
          <p:cNvPr id="13317" name="AutoShape 5"/>
          <p:cNvSpPr>
            <a:spLocks noChangeArrowheads="1"/>
          </p:cNvSpPr>
          <p:nvPr/>
        </p:nvSpPr>
        <p:spPr bwMode="auto">
          <a:xfrm>
            <a:off x="0" y="1196975"/>
            <a:ext cx="9144000" cy="5516563"/>
          </a:xfrm>
          <a:prstGeom prst="verticalScroll">
            <a:avLst>
              <a:gd name="adj" fmla="val 12500"/>
            </a:avLst>
          </a:prstGeom>
          <a:solidFill>
            <a:schemeClr val="bg1"/>
          </a:solidFill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1152525" y="1341438"/>
            <a:ext cx="7596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rtl="1">
              <a:spcBef>
                <a:spcPct val="50000"/>
              </a:spcBef>
            </a:pPr>
            <a:r>
              <a:rPr lang="ar-SA" sz="2400">
                <a:solidFill>
                  <a:srgbClr val="990000"/>
                </a:solidFill>
                <a:cs typeface="Zar" pitchFamily="2" charset="-78"/>
              </a:rPr>
              <a:t>مثال ۴</a:t>
            </a:r>
            <a:r>
              <a:rPr lang="fa-IR" sz="2400">
                <a:solidFill>
                  <a:srgbClr val="990000"/>
                </a:solidFill>
                <a:cs typeface="Zar" pitchFamily="2" charset="-78"/>
              </a:rPr>
              <a:t>– </a:t>
            </a:r>
            <a:r>
              <a:rPr lang="ar-SA" sz="2400">
                <a:solidFill>
                  <a:srgbClr val="990000"/>
                </a:solidFill>
                <a:cs typeface="Zar" pitchFamily="2" charset="-78"/>
              </a:rPr>
              <a:t>۱۵: درآمد و پس</a:t>
            </a:r>
            <a:r>
              <a:rPr lang="en-US" sz="2400">
                <a:solidFill>
                  <a:srgbClr val="990000"/>
                </a:solidFill>
                <a:cs typeface="Zar" pitchFamily="2" charset="-78"/>
              </a:rPr>
              <a:t>‎</a:t>
            </a:r>
            <a:r>
              <a:rPr lang="ar-SA" sz="2400">
                <a:solidFill>
                  <a:srgbClr val="990000"/>
                </a:solidFill>
                <a:cs typeface="Zar" pitchFamily="2" charset="-78"/>
              </a:rPr>
              <a:t>انداز در انگلستان براي دوره</a:t>
            </a:r>
            <a:r>
              <a:rPr lang="fa-IR" sz="2400">
                <a:solidFill>
                  <a:srgbClr val="990000"/>
                </a:solidFill>
                <a:cs typeface="Zar" pitchFamily="2" charset="-78"/>
              </a:rPr>
              <a:t>  </a:t>
            </a:r>
            <a:r>
              <a:rPr lang="ar-SA" sz="2400">
                <a:solidFill>
                  <a:srgbClr val="990000"/>
                </a:solidFill>
                <a:cs typeface="Zar" pitchFamily="2" charset="-78"/>
              </a:rPr>
              <a:t> ۶۳</a:t>
            </a:r>
            <a:r>
              <a:rPr lang="fa-IR" sz="2400">
                <a:solidFill>
                  <a:srgbClr val="990000"/>
                </a:solidFill>
                <a:cs typeface="Zar" pitchFamily="2" charset="-78"/>
              </a:rPr>
              <a:t>-</a:t>
            </a:r>
            <a:r>
              <a:rPr lang="ar-SA" sz="2400">
                <a:solidFill>
                  <a:srgbClr val="990000"/>
                </a:solidFill>
                <a:cs typeface="Zar" pitchFamily="2" charset="-78"/>
              </a:rPr>
              <a:t>۱۹۴۶</a:t>
            </a:r>
            <a:endParaRPr lang="en-US" sz="2400">
              <a:solidFill>
                <a:srgbClr val="990000"/>
              </a:solidFill>
              <a:cs typeface="Zar" pitchFamily="2" charset="-78"/>
            </a:endParaRPr>
          </a:p>
        </p:txBody>
      </p:sp>
      <p:sp>
        <p:nvSpPr>
          <p:cNvPr id="13321" name="Rectangle 9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3322" name="Rectangle 10"/>
          <p:cNvSpPr>
            <a:spLocks noChangeArrowheads="1"/>
          </p:cNvSpPr>
          <p:nvPr/>
        </p:nvSpPr>
        <p:spPr bwMode="auto">
          <a:xfrm>
            <a:off x="0" y="35433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3324" name="Rectangle 12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3325" name="Rectangle 13"/>
          <p:cNvSpPr>
            <a:spLocks noChangeArrowheads="1"/>
          </p:cNvSpPr>
          <p:nvPr/>
        </p:nvSpPr>
        <p:spPr bwMode="auto">
          <a:xfrm>
            <a:off x="0" y="35433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20"/>
          <p:cNvGrpSpPr>
            <a:grpSpLocks/>
          </p:cNvGrpSpPr>
          <p:nvPr/>
        </p:nvGrpSpPr>
        <p:grpSpPr bwMode="auto">
          <a:xfrm>
            <a:off x="611188" y="2060575"/>
            <a:ext cx="7778750" cy="4570413"/>
            <a:chOff x="385" y="1298"/>
            <a:chExt cx="4900" cy="2879"/>
          </a:xfrm>
        </p:grpSpPr>
        <p:grpSp>
          <p:nvGrpSpPr>
            <p:cNvPr id="3" name="Group 19"/>
            <p:cNvGrpSpPr>
              <a:grpSpLocks/>
            </p:cNvGrpSpPr>
            <p:nvPr/>
          </p:nvGrpSpPr>
          <p:grpSpPr bwMode="auto">
            <a:xfrm>
              <a:off x="385" y="1298"/>
              <a:ext cx="4900" cy="1438"/>
              <a:chOff x="385" y="1298"/>
              <a:chExt cx="4900" cy="1438"/>
            </a:xfrm>
          </p:grpSpPr>
          <p:sp>
            <p:nvSpPr>
              <p:cNvPr id="13319" name="Text Box 7"/>
              <p:cNvSpPr txBox="1">
                <a:spLocks noChangeArrowheads="1"/>
              </p:cNvSpPr>
              <p:nvPr/>
            </p:nvSpPr>
            <p:spPr bwMode="auto">
              <a:xfrm>
                <a:off x="385" y="1298"/>
                <a:ext cx="4900" cy="14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r" rtl="1"/>
                <a:r>
                  <a:rPr lang="ar-SA" sz="2400" i="1">
                    <a:solidFill>
                      <a:srgbClr val="0066CC"/>
                    </a:solidFill>
                    <a:latin typeface="Times New Roman" pitchFamily="18" charset="0"/>
                    <a:cs typeface="Zar" pitchFamily="2" charset="-78"/>
                  </a:rPr>
                  <a:t>دوره بازسازي</a:t>
                </a:r>
                <a:r>
                  <a:rPr lang="en-US" sz="2400" i="1">
                    <a:solidFill>
                      <a:srgbClr val="0066CC"/>
                    </a:solidFill>
                    <a:latin typeface="Times New Roman" pitchFamily="18" charset="0"/>
                    <a:cs typeface="Zar" pitchFamily="2" charset="-78"/>
                  </a:rPr>
                  <a:t> </a:t>
                </a:r>
                <a:r>
                  <a:rPr lang="ar-SA" sz="2400" i="1">
                    <a:solidFill>
                      <a:srgbClr val="0066CC"/>
                    </a:solidFill>
                    <a:latin typeface="Times New Roman" pitchFamily="18" charset="0"/>
                    <a:cs typeface="Zar" pitchFamily="2" charset="-78"/>
                  </a:rPr>
                  <a:t>: ۵۴</a:t>
                </a:r>
                <a:r>
                  <a:rPr lang="fa-IR" sz="2400" i="1">
                    <a:solidFill>
                      <a:srgbClr val="0066CC"/>
                    </a:solidFill>
                    <a:latin typeface="Times New Roman" pitchFamily="18" charset="0"/>
                    <a:cs typeface="Zar" pitchFamily="2" charset="-78"/>
                  </a:rPr>
                  <a:t>-</a:t>
                </a:r>
                <a:r>
                  <a:rPr lang="ar-SA" sz="2400" i="1">
                    <a:solidFill>
                      <a:srgbClr val="0066CC"/>
                    </a:solidFill>
                    <a:latin typeface="Times New Roman" pitchFamily="18" charset="0"/>
                    <a:cs typeface="Zar" pitchFamily="2" charset="-78"/>
                  </a:rPr>
                  <a:t>۱۹۴۶</a:t>
                </a:r>
                <a:r>
                  <a:rPr lang="en-US" sz="2400" i="1">
                    <a:solidFill>
                      <a:srgbClr val="0066CC"/>
                    </a:solidFill>
                    <a:latin typeface="Times New Roman" pitchFamily="18" charset="0"/>
                    <a:cs typeface="Zar" pitchFamily="2" charset="-78"/>
                  </a:rPr>
                  <a:t>                </a:t>
                </a:r>
                <a:r>
                  <a:rPr lang="ar-SA" sz="2400" i="1">
                    <a:solidFill>
                      <a:srgbClr val="0066CC"/>
                    </a:solidFill>
                    <a:latin typeface="Times New Roman" pitchFamily="18" charset="0"/>
                    <a:cs typeface="Zar" pitchFamily="2" charset="-78"/>
                  </a:rPr>
                  <a:t>دوره پس از بازسازي</a:t>
                </a:r>
                <a:r>
                  <a:rPr lang="en-US" sz="2400" i="1">
                    <a:solidFill>
                      <a:srgbClr val="0066CC"/>
                    </a:solidFill>
                    <a:latin typeface="Times New Roman" pitchFamily="18" charset="0"/>
                    <a:cs typeface="Zar" pitchFamily="2" charset="-78"/>
                  </a:rPr>
                  <a:t> </a:t>
                </a:r>
                <a:r>
                  <a:rPr lang="ar-SA" sz="2400" i="1">
                    <a:solidFill>
                      <a:srgbClr val="0066CC"/>
                    </a:solidFill>
                    <a:latin typeface="Times New Roman" pitchFamily="18" charset="0"/>
                    <a:cs typeface="Zar" pitchFamily="2" charset="-78"/>
                  </a:rPr>
                  <a:t>: ۶۳</a:t>
                </a:r>
                <a:r>
                  <a:rPr lang="fa-IR" sz="2400" i="1">
                    <a:solidFill>
                      <a:srgbClr val="0066CC"/>
                    </a:solidFill>
                    <a:latin typeface="Times New Roman" pitchFamily="18" charset="0"/>
                    <a:cs typeface="Zar" pitchFamily="2" charset="-78"/>
                  </a:rPr>
                  <a:t>-</a:t>
                </a:r>
                <a:r>
                  <a:rPr lang="ar-SA" sz="2400" i="1">
                    <a:solidFill>
                      <a:srgbClr val="0066CC"/>
                    </a:solidFill>
                    <a:latin typeface="Times New Roman" pitchFamily="18" charset="0"/>
                    <a:cs typeface="Zar" pitchFamily="2" charset="-78"/>
                  </a:rPr>
                  <a:t>۱۹۵۵</a:t>
                </a:r>
                <a:endParaRPr lang="fa-IR" sz="2400" i="1">
                  <a:solidFill>
                    <a:srgbClr val="0066CC"/>
                  </a:solidFill>
                  <a:latin typeface="Times New Roman" pitchFamily="18" charset="0"/>
                  <a:cs typeface="Zar" pitchFamily="2" charset="-78"/>
                </a:endParaRPr>
              </a:p>
              <a:p>
                <a:pPr algn="r" rtl="1"/>
                <a:endParaRPr lang="fa-IR" sz="2400" i="1">
                  <a:latin typeface="Times New Roman" pitchFamily="18" charset="0"/>
                  <a:cs typeface="Zar" pitchFamily="2" charset="-78"/>
                </a:endParaRPr>
              </a:p>
              <a:p>
                <a:r>
                  <a:rPr lang="ar-SA" sz="2400" i="1">
                    <a:latin typeface="Times New Roman" pitchFamily="18" charset="0"/>
                    <a:cs typeface="Zar" pitchFamily="2" charset="-78"/>
                  </a:rPr>
                  <a:t>:</a:t>
                </a:r>
                <a:r>
                  <a:rPr lang="fa-IR" sz="2400" i="1">
                    <a:latin typeface="Times New Roman" pitchFamily="18" charset="0"/>
                    <a:cs typeface="Zar" pitchFamily="2" charset="-78"/>
                  </a:rPr>
                  <a:t> </a:t>
                </a:r>
                <a:r>
                  <a:rPr lang="ar-SA" sz="2200" i="1">
                    <a:latin typeface="Times New Roman" pitchFamily="18" charset="0"/>
                    <a:cs typeface="Zar" pitchFamily="2" charset="-78"/>
                  </a:rPr>
                  <a:t>دوره بازسازي</a:t>
                </a:r>
                <a:r>
                  <a:rPr lang="fa-IR" sz="2200" i="1">
                    <a:latin typeface="Times New Roman" pitchFamily="18" charset="0"/>
                    <a:cs typeface="Zar" pitchFamily="2" charset="-78"/>
                  </a:rPr>
                  <a:t>         </a:t>
                </a:r>
                <a:r>
                  <a:rPr lang="en-US" sz="2200" i="1">
                    <a:latin typeface="Times New Roman" pitchFamily="18" charset="0"/>
                    <a:cs typeface="Zar" pitchFamily="2" charset="-78"/>
                  </a:rPr>
                  <a:t>  </a:t>
                </a:r>
                <a:r>
                  <a:rPr lang="en-US" sz="2400" i="1">
                    <a:latin typeface="Times New Roman" pitchFamily="18" charset="0"/>
                    <a:cs typeface="Zar" pitchFamily="2" charset="-78"/>
                  </a:rPr>
                  <a:t>     </a:t>
                </a:r>
                <a:r>
                  <a:rPr lang="fa-IR" sz="2400" i="1">
                    <a:latin typeface="Times New Roman" pitchFamily="18" charset="0"/>
                    <a:cs typeface="Zar" pitchFamily="2" charset="-78"/>
                  </a:rPr>
                  <a:t>                                                       </a:t>
                </a:r>
                <a:r>
                  <a:rPr lang="en-US" sz="2200" i="1">
                    <a:solidFill>
                      <a:srgbClr val="990000"/>
                    </a:solidFill>
                    <a:latin typeface="Times New Roman" pitchFamily="18" charset="0"/>
                    <a:cs typeface="Zar" pitchFamily="2" charset="-78"/>
                  </a:rPr>
                  <a:t>i = 1, 2, …., N</a:t>
                </a:r>
                <a:r>
                  <a:rPr lang="en-US" sz="2200" i="1" baseline="-25000">
                    <a:solidFill>
                      <a:srgbClr val="990000"/>
                    </a:solidFill>
                    <a:latin typeface="Times New Roman" pitchFamily="18" charset="0"/>
                    <a:cs typeface="Zar" pitchFamily="2" charset="-78"/>
                  </a:rPr>
                  <a:t>1</a:t>
                </a:r>
                <a:endParaRPr lang="fa-IR" sz="2200" i="1" baseline="-25000">
                  <a:solidFill>
                    <a:srgbClr val="990000"/>
                  </a:solidFill>
                  <a:latin typeface="Times New Roman" pitchFamily="18" charset="0"/>
                  <a:cs typeface="Zar" pitchFamily="2" charset="-78"/>
                </a:endParaRPr>
              </a:p>
              <a:p>
                <a:r>
                  <a:rPr lang="ar-SA" sz="2000" i="1">
                    <a:latin typeface="Times New Roman" pitchFamily="18" charset="0"/>
                    <a:cs typeface="Zar" pitchFamily="2" charset="-78"/>
                  </a:rPr>
                  <a:t>دوره پس از بازسازي</a:t>
                </a:r>
                <a:r>
                  <a:rPr lang="fa-IR" sz="2400" i="1">
                    <a:latin typeface="Times New Roman" pitchFamily="18" charset="0"/>
                    <a:cs typeface="Zar" pitchFamily="2" charset="-78"/>
                  </a:rPr>
                  <a:t> </a:t>
                </a:r>
                <a:r>
                  <a:rPr lang="en-US" sz="2400" i="1">
                    <a:latin typeface="Times New Roman" pitchFamily="18" charset="0"/>
                    <a:cs typeface="Zar" pitchFamily="2" charset="-78"/>
                  </a:rPr>
                  <a:t>:     </a:t>
                </a:r>
                <a:r>
                  <a:rPr lang="fa-IR" sz="2400" i="1">
                    <a:latin typeface="Times New Roman" pitchFamily="18" charset="0"/>
                    <a:cs typeface="Zar" pitchFamily="2" charset="-78"/>
                  </a:rPr>
                  <a:t>                                                          </a:t>
                </a:r>
                <a:r>
                  <a:rPr lang="en-US" sz="2200" i="1">
                    <a:solidFill>
                      <a:srgbClr val="990000"/>
                    </a:solidFill>
                    <a:latin typeface="Times New Roman" pitchFamily="18" charset="0"/>
                    <a:cs typeface="Zar" pitchFamily="2" charset="-78"/>
                  </a:rPr>
                  <a:t>i = 1, 2, …., N</a:t>
                </a:r>
                <a:r>
                  <a:rPr lang="en-US" sz="2200" i="1" baseline="-25000">
                    <a:solidFill>
                      <a:srgbClr val="990000"/>
                    </a:solidFill>
                    <a:latin typeface="Times New Roman" pitchFamily="18" charset="0"/>
                    <a:cs typeface="Zar" pitchFamily="2" charset="-78"/>
                  </a:rPr>
                  <a:t>2</a:t>
                </a:r>
              </a:p>
              <a:p>
                <a:pPr algn="r" rtl="1"/>
                <a:r>
                  <a:rPr lang="fa-IR" sz="2400" i="1">
                    <a:latin typeface="Times New Roman" pitchFamily="18" charset="0"/>
                    <a:cs typeface="Zar" pitchFamily="2" charset="-78"/>
                  </a:rPr>
                  <a:t>   </a:t>
                </a:r>
              </a:p>
              <a:p>
                <a:pPr algn="r" rtl="1"/>
                <a:r>
                  <a:rPr lang="fa-IR" sz="2400" i="1">
                    <a:solidFill>
                      <a:schemeClr val="accent2"/>
                    </a:solidFill>
                    <a:latin typeface="Times New Roman" pitchFamily="18" charset="0"/>
                    <a:cs typeface="Zar" pitchFamily="2" charset="-78"/>
                  </a:rPr>
                  <a:t>    </a:t>
                </a:r>
                <a:r>
                  <a:rPr lang="en-US" sz="2400" i="1">
                    <a:solidFill>
                      <a:schemeClr val="accent2"/>
                    </a:solidFill>
                    <a:latin typeface="Times New Roman" pitchFamily="18" charset="0"/>
                    <a:cs typeface="Zar" pitchFamily="2" charset="-78"/>
                  </a:rPr>
                  <a:t>Y</a:t>
                </a:r>
                <a:r>
                  <a:rPr lang="ar-SA" sz="2400" i="1">
                    <a:solidFill>
                      <a:schemeClr val="accent2"/>
                    </a:solidFill>
                    <a:latin typeface="Times New Roman" pitchFamily="18" charset="0"/>
                    <a:cs typeface="Zar" pitchFamily="2" charset="-78"/>
                  </a:rPr>
                  <a:t>= پس</a:t>
                </a:r>
                <a:r>
                  <a:rPr lang="en-US" sz="2400" i="1">
                    <a:solidFill>
                      <a:schemeClr val="accent2"/>
                    </a:solidFill>
                    <a:latin typeface="Times New Roman" pitchFamily="18" charset="0"/>
                    <a:cs typeface="Zar" pitchFamily="2" charset="-78"/>
                  </a:rPr>
                  <a:t>‎</a:t>
                </a:r>
                <a:r>
                  <a:rPr lang="ar-SA" sz="2400" i="1">
                    <a:solidFill>
                      <a:schemeClr val="accent2"/>
                    </a:solidFill>
                    <a:latin typeface="Times New Roman" pitchFamily="18" charset="0"/>
                    <a:cs typeface="Zar" pitchFamily="2" charset="-78"/>
                  </a:rPr>
                  <a:t>اندا</a:t>
                </a:r>
                <a:r>
                  <a:rPr lang="fa-IR" sz="2400" i="1">
                    <a:solidFill>
                      <a:schemeClr val="accent2"/>
                    </a:solidFill>
                    <a:latin typeface="Times New Roman" pitchFamily="18" charset="0"/>
                    <a:cs typeface="Zar" pitchFamily="2" charset="-78"/>
                  </a:rPr>
                  <a:t>ز</a:t>
                </a:r>
                <a:r>
                  <a:rPr lang="en-US" sz="2400" i="1">
                    <a:solidFill>
                      <a:schemeClr val="accent2"/>
                    </a:solidFill>
                    <a:latin typeface="Times New Roman" pitchFamily="18" charset="0"/>
                    <a:cs typeface="Zar" pitchFamily="2" charset="-78"/>
                  </a:rPr>
                  <a:t>X      ,      </a:t>
                </a:r>
                <a:r>
                  <a:rPr lang="ar-SA" sz="2400" i="1">
                    <a:solidFill>
                      <a:schemeClr val="accent2"/>
                    </a:solidFill>
                    <a:latin typeface="Times New Roman" pitchFamily="18" charset="0"/>
                    <a:cs typeface="Zar" pitchFamily="2" charset="-78"/>
                  </a:rPr>
                  <a:t>= درآمد</a:t>
                </a:r>
                <a:r>
                  <a:rPr lang="en-US" sz="2400" i="1">
                    <a:solidFill>
                      <a:schemeClr val="accent2"/>
                    </a:solidFill>
                    <a:latin typeface="Times New Roman" pitchFamily="18" charset="0"/>
                    <a:cs typeface="Zar" pitchFamily="2" charset="-78"/>
                  </a:rPr>
                  <a:t> </a:t>
                </a:r>
              </a:p>
            </p:txBody>
          </p:sp>
          <p:graphicFrame>
            <p:nvGraphicFramePr>
              <p:cNvPr id="13320" name="Object 8"/>
              <p:cNvGraphicFramePr>
                <a:graphicFrameLocks noChangeAspect="1"/>
              </p:cNvGraphicFramePr>
              <p:nvPr/>
            </p:nvGraphicFramePr>
            <p:xfrm>
              <a:off x="1996" y="1752"/>
              <a:ext cx="1818" cy="273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8197" name="Equation" r:id="rId3" imgW="1307880" imgH="228600" progId="Equation.3">
                      <p:embed/>
                    </p:oleObj>
                  </mc:Choice>
                  <mc:Fallback>
                    <p:oleObj name="Equation" r:id="rId3" imgW="1307880" imgH="228600" progId="Equation.3">
                      <p:embed/>
                      <p:pic>
                        <p:nvPicPr>
                          <p:cNvPr id="0" name="Picture 3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4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996" y="1752"/>
                            <a:ext cx="1818" cy="273"/>
                          </a:xfrm>
                          <a:prstGeom prst="rect">
                            <a:avLst/>
                          </a:prstGeom>
                          <a:noFill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3323" name="Object 11"/>
              <p:cNvGraphicFramePr>
                <a:graphicFrameLocks noChangeAspect="1"/>
              </p:cNvGraphicFramePr>
              <p:nvPr/>
            </p:nvGraphicFramePr>
            <p:xfrm>
              <a:off x="1976" y="1993"/>
              <a:ext cx="1700" cy="303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8198" name="Equation" r:id="rId5" imgW="1307880" imgH="228600" progId="Equation.3">
                      <p:embed/>
                    </p:oleObj>
                  </mc:Choice>
                  <mc:Fallback>
                    <p:oleObj name="Equation" r:id="rId5" imgW="1307880" imgH="228600" progId="Equation.3">
                      <p:embed/>
                      <p:pic>
                        <p:nvPicPr>
                          <p:cNvPr id="0" name="Picture 4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976" y="1993"/>
                            <a:ext cx="1700" cy="303"/>
                          </a:xfrm>
                          <a:prstGeom prst="rect">
                            <a:avLst/>
                          </a:prstGeom>
                          <a:noFill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4" name="Group 16"/>
            <p:cNvGrpSpPr>
              <a:grpSpLocks/>
            </p:cNvGrpSpPr>
            <p:nvPr/>
          </p:nvGrpSpPr>
          <p:grpSpPr bwMode="auto">
            <a:xfrm>
              <a:off x="563" y="2749"/>
              <a:ext cx="4677" cy="1428"/>
              <a:chOff x="476" y="2795"/>
              <a:chExt cx="4763" cy="1428"/>
            </a:xfrm>
          </p:grpSpPr>
          <p:sp>
            <p:nvSpPr>
              <p:cNvPr id="13326" name="Text Box 14"/>
              <p:cNvSpPr txBox="1">
                <a:spLocks noChangeArrowheads="1"/>
              </p:cNvSpPr>
              <p:nvPr/>
            </p:nvSpPr>
            <p:spPr bwMode="auto">
              <a:xfrm>
                <a:off x="476" y="2840"/>
                <a:ext cx="4763" cy="138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r"/>
                <a:r>
                  <a:rPr lang="en-US" sz="2000">
                    <a:solidFill>
                      <a:schemeClr val="accent2"/>
                    </a:solidFill>
                    <a:latin typeface="Times New Roman" pitchFamily="18" charset="0"/>
                    <a:cs typeface="Zar" pitchFamily="2" charset="-78"/>
                  </a:rPr>
                  <a:t>	</a:t>
                </a:r>
                <a:r>
                  <a:rPr lang="fa-IR" sz="2000">
                    <a:solidFill>
                      <a:schemeClr val="accent2"/>
                    </a:solidFill>
                    <a:latin typeface="Times New Roman" pitchFamily="18" charset="0"/>
                    <a:cs typeface="Zar" pitchFamily="2" charset="-78"/>
                  </a:rPr>
                  <a:t> </a:t>
                </a:r>
                <a:r>
                  <a:rPr lang="ar-SA" sz="2000">
                    <a:solidFill>
                      <a:schemeClr val="accent2"/>
                    </a:solidFill>
                    <a:latin typeface="Times New Roman" pitchFamily="18" charset="0"/>
                    <a:cs typeface="Zar" pitchFamily="2" charset="-78"/>
                  </a:rPr>
                  <a:t>دو رگرسيون يکسان هستند و منطبق</a:t>
                </a:r>
                <a:r>
                  <a:rPr lang="fa-IR" sz="2000">
                    <a:solidFill>
                      <a:schemeClr val="accent2"/>
                    </a:solidFill>
                    <a:latin typeface="Times New Roman" pitchFamily="18" charset="0"/>
                    <a:cs typeface="Zar" pitchFamily="2" charset="-78"/>
                  </a:rPr>
                  <a:t>.</a:t>
                </a:r>
                <a:endParaRPr lang="en-US" sz="2000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endParaRPr>
              </a:p>
              <a:p>
                <a:pPr algn="r"/>
                <a:r>
                  <a:rPr lang="en-US" sz="2000">
                    <a:solidFill>
                      <a:schemeClr val="accent2"/>
                    </a:solidFill>
                    <a:latin typeface="Times New Roman" pitchFamily="18" charset="0"/>
                    <a:cs typeface="Zar" pitchFamily="2" charset="-78"/>
                  </a:rPr>
                  <a:t>	</a:t>
                </a:r>
                <a:r>
                  <a:rPr lang="fa-IR" sz="2000">
                    <a:solidFill>
                      <a:schemeClr val="accent2"/>
                    </a:solidFill>
                    <a:latin typeface="Times New Roman" pitchFamily="18" charset="0"/>
                    <a:cs typeface="Zar" pitchFamily="2" charset="-78"/>
                  </a:rPr>
                  <a:t> </a:t>
                </a:r>
              </a:p>
              <a:p>
                <a:pPr algn="r"/>
                <a:r>
                  <a:rPr lang="fa-IR" sz="2000">
                    <a:solidFill>
                      <a:schemeClr val="accent2"/>
                    </a:solidFill>
                    <a:latin typeface="Times New Roman" pitchFamily="18" charset="0"/>
                    <a:cs typeface="Zar" pitchFamily="2" charset="-78"/>
                  </a:rPr>
                  <a:t>دو </a:t>
                </a:r>
                <a:r>
                  <a:rPr lang="ar-SA" sz="2000">
                    <a:solidFill>
                      <a:schemeClr val="accent2"/>
                    </a:solidFill>
                    <a:latin typeface="Times New Roman" pitchFamily="18" charset="0"/>
                    <a:cs typeface="Zar" pitchFamily="2" charset="-78"/>
                  </a:rPr>
                  <a:t>رگرسيون موازي با عرض از مبداهاي متفاوت</a:t>
                </a:r>
                <a:endParaRPr lang="en-US" sz="2000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endParaRPr>
              </a:p>
              <a:p>
                <a:pPr algn="r"/>
                <a:r>
                  <a:rPr lang="en-US" sz="2000">
                    <a:solidFill>
                      <a:schemeClr val="accent2"/>
                    </a:solidFill>
                    <a:latin typeface="Times New Roman" pitchFamily="18" charset="0"/>
                    <a:cs typeface="Zar" pitchFamily="2" charset="-78"/>
                  </a:rPr>
                  <a:t>	</a:t>
                </a:r>
                <a:r>
                  <a:rPr lang="fa-IR" sz="2000">
                    <a:solidFill>
                      <a:schemeClr val="accent2"/>
                    </a:solidFill>
                    <a:latin typeface="Times New Roman" pitchFamily="18" charset="0"/>
                    <a:cs typeface="Zar" pitchFamily="2" charset="-78"/>
                  </a:rPr>
                  <a:t> </a:t>
                </a:r>
              </a:p>
              <a:p>
                <a:pPr algn="r"/>
                <a:r>
                  <a:rPr lang="fa-IR" sz="2000">
                    <a:solidFill>
                      <a:schemeClr val="accent2"/>
                    </a:solidFill>
                    <a:latin typeface="Times New Roman" pitchFamily="18" charset="0"/>
                    <a:cs typeface="Zar" pitchFamily="2" charset="-78"/>
                  </a:rPr>
                  <a:t>دو </a:t>
                </a:r>
                <a:r>
                  <a:rPr lang="ar-SA" sz="2000">
                    <a:solidFill>
                      <a:schemeClr val="accent2"/>
                    </a:solidFill>
                    <a:latin typeface="Times New Roman" pitchFamily="18" charset="0"/>
                    <a:cs typeface="Zar" pitchFamily="2" charset="-78"/>
                  </a:rPr>
                  <a:t>رگرسيون دوران يافته حول عرض از مبدا</a:t>
                </a:r>
                <a:endParaRPr lang="en-US" sz="2000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endParaRPr>
              </a:p>
              <a:p>
                <a:pPr algn="r"/>
                <a:r>
                  <a:rPr lang="fa-IR">
                    <a:solidFill>
                      <a:schemeClr val="accent2"/>
                    </a:solidFill>
                    <a:latin typeface="Times New Roman" pitchFamily="18" charset="0"/>
                    <a:cs typeface="Zar" pitchFamily="2" charset="-78"/>
                  </a:rPr>
                  <a:t>	 </a:t>
                </a:r>
              </a:p>
              <a:p>
                <a:pPr algn="r"/>
                <a:r>
                  <a:rPr lang="ar-SA" sz="2000">
                    <a:solidFill>
                      <a:schemeClr val="accent2"/>
                    </a:solidFill>
                    <a:latin typeface="Times New Roman" pitchFamily="18" charset="0"/>
                    <a:cs typeface="Zar" pitchFamily="2" charset="-78"/>
                  </a:rPr>
                  <a:t>دو رگرسيون کاملاً متفاوت</a:t>
                </a:r>
                <a:r>
                  <a:rPr lang="fa-IR" sz="2000">
                    <a:solidFill>
                      <a:schemeClr val="accent2"/>
                    </a:solidFill>
                    <a:latin typeface="Times New Roman" pitchFamily="18" charset="0"/>
                    <a:cs typeface="Zar" pitchFamily="2" charset="-78"/>
                  </a:rPr>
                  <a:t>ند.</a:t>
                </a:r>
                <a:r>
                  <a:rPr lang="fa-IR">
                    <a:latin typeface="Times New Roman" pitchFamily="18" charset="0"/>
                    <a:cs typeface="Zar" pitchFamily="2" charset="-78"/>
                  </a:rPr>
                  <a:t> </a:t>
                </a:r>
                <a:endParaRPr lang="en-US">
                  <a:latin typeface="Times New Roman" pitchFamily="18" charset="0"/>
                  <a:cs typeface="Zar" pitchFamily="2" charset="-78"/>
                </a:endParaRPr>
              </a:p>
            </p:txBody>
          </p:sp>
          <p:graphicFrame>
            <p:nvGraphicFramePr>
              <p:cNvPr id="13327" name="Object 15"/>
              <p:cNvGraphicFramePr>
                <a:graphicFrameLocks noChangeAspect="1"/>
              </p:cNvGraphicFramePr>
              <p:nvPr/>
            </p:nvGraphicFramePr>
            <p:xfrm>
              <a:off x="502" y="2795"/>
              <a:ext cx="2061" cy="140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8199" name="Equation" r:id="rId7" imgW="1485720" imgH="914400" progId="Equation.3">
                      <p:embed/>
                    </p:oleObj>
                  </mc:Choice>
                  <mc:Fallback>
                    <p:oleObj name="Equation" r:id="rId7" imgW="1485720" imgH="914400" progId="Equation.3">
                      <p:embed/>
                      <p:pic>
                        <p:nvPicPr>
                          <p:cNvPr id="0" name="Picture 2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8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502" y="2795"/>
                            <a:ext cx="2061" cy="1406"/>
                          </a:xfrm>
                          <a:prstGeom prst="rect">
                            <a:avLst/>
                          </a:prstGeom>
                          <a:noFill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</p:spTree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" dur="8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" dur="8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8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460"/>
                            </p:stCondLst>
                            <p:childTnLst>
                              <p:par>
                                <p:cTn id="2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 animBg="1"/>
      <p:bldP spid="13317" grpId="0" animBg="1"/>
      <p:bldP spid="1331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010400" y="6524625"/>
            <a:ext cx="2133600" cy="333375"/>
          </a:xfrm>
          <a:prstGeom prst="rect">
            <a:avLst/>
          </a:prstGeom>
        </p:spPr>
        <p:txBody>
          <a:bodyPr/>
          <a:lstStyle/>
          <a:p>
            <a:fld id="{C2D069F5-D171-4415-A202-611B710B8422}" type="slidenum">
              <a:rPr lang="ar-SA"/>
              <a:pPr/>
              <a:t>18</a:t>
            </a:fld>
            <a:endParaRPr lang="en-US"/>
          </a:p>
        </p:txBody>
      </p:sp>
      <p:graphicFrame>
        <p:nvGraphicFramePr>
          <p:cNvPr id="14368" name="Object 32"/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8" name="Equation" r:id="rId3" imgW="114120" imgH="215640" progId="Equation.3">
                  <p:embed/>
                </p:oleObj>
              </mc:Choice>
              <mc:Fallback>
                <p:oleObj name="Equation" r:id="rId3" imgW="114120" imgH="21564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4850" y="3321050"/>
                        <a:ext cx="114300" cy="215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92"/>
          <p:cNvGrpSpPr>
            <a:grpSpLocks/>
          </p:cNvGrpSpPr>
          <p:nvPr/>
        </p:nvGrpSpPr>
        <p:grpSpPr bwMode="auto">
          <a:xfrm>
            <a:off x="-252413" y="188913"/>
            <a:ext cx="4751388" cy="6229350"/>
            <a:chOff x="-159" y="119"/>
            <a:chExt cx="2993" cy="3924"/>
          </a:xfrm>
        </p:grpSpPr>
        <p:sp>
          <p:nvSpPr>
            <p:cNvPr id="14407" name="Text Box 71"/>
            <p:cNvSpPr txBox="1">
              <a:spLocks noChangeArrowheads="1"/>
            </p:cNvSpPr>
            <p:nvPr/>
          </p:nvSpPr>
          <p:spPr bwMode="auto">
            <a:xfrm>
              <a:off x="1565" y="2568"/>
              <a:ext cx="45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a-IR" sz="2400" b="1"/>
                <a:t>1</a:t>
              </a:r>
              <a:endParaRPr lang="en-US" sz="2400" b="1"/>
            </a:p>
          </p:txBody>
        </p:sp>
        <p:grpSp>
          <p:nvGrpSpPr>
            <p:cNvPr id="3" name="Group 91"/>
            <p:cNvGrpSpPr>
              <a:grpSpLocks/>
            </p:cNvGrpSpPr>
            <p:nvPr/>
          </p:nvGrpSpPr>
          <p:grpSpPr bwMode="auto">
            <a:xfrm>
              <a:off x="-159" y="119"/>
              <a:ext cx="2993" cy="3924"/>
              <a:chOff x="-159" y="119"/>
              <a:chExt cx="2993" cy="3924"/>
            </a:xfrm>
          </p:grpSpPr>
          <p:grpSp>
            <p:nvGrpSpPr>
              <p:cNvPr id="4" name="Group 48"/>
              <p:cNvGrpSpPr>
                <a:grpSpLocks/>
              </p:cNvGrpSpPr>
              <p:nvPr/>
            </p:nvGrpSpPr>
            <p:grpSpPr bwMode="auto">
              <a:xfrm>
                <a:off x="-159" y="119"/>
                <a:ext cx="2993" cy="1837"/>
                <a:chOff x="-159" y="119"/>
                <a:chExt cx="2993" cy="1837"/>
              </a:xfrm>
            </p:grpSpPr>
            <p:grpSp>
              <p:nvGrpSpPr>
                <p:cNvPr id="5" name="Group 41"/>
                <p:cNvGrpSpPr>
                  <a:grpSpLocks/>
                </p:cNvGrpSpPr>
                <p:nvPr/>
              </p:nvGrpSpPr>
              <p:grpSpPr bwMode="auto">
                <a:xfrm>
                  <a:off x="-159" y="119"/>
                  <a:ext cx="2993" cy="1837"/>
                  <a:chOff x="-159" y="119"/>
                  <a:chExt cx="2993" cy="1837"/>
                </a:xfrm>
              </p:grpSpPr>
              <p:grpSp>
                <p:nvGrpSpPr>
                  <p:cNvPr id="6" name="Group 8"/>
                  <p:cNvGrpSpPr>
                    <a:grpSpLocks/>
                  </p:cNvGrpSpPr>
                  <p:nvPr/>
                </p:nvGrpSpPr>
                <p:grpSpPr bwMode="auto">
                  <a:xfrm>
                    <a:off x="748" y="210"/>
                    <a:ext cx="1724" cy="1451"/>
                    <a:chOff x="748" y="482"/>
                    <a:chExt cx="1724" cy="1451"/>
                  </a:xfrm>
                </p:grpSpPr>
                <p:sp>
                  <p:nvSpPr>
                    <p:cNvPr id="14340" name="Line 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748" y="482"/>
                      <a:ext cx="0" cy="1451"/>
                    </a:xfrm>
                    <a:prstGeom prst="line">
                      <a:avLst/>
                    </a:prstGeom>
                    <a:noFill/>
                    <a:ln w="76200">
                      <a:solidFill>
                        <a:schemeClr val="accent2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4341" name="Line 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748" y="1933"/>
                      <a:ext cx="1724" cy="0"/>
                    </a:xfrm>
                    <a:prstGeom prst="line">
                      <a:avLst/>
                    </a:prstGeom>
                    <a:noFill/>
                    <a:ln w="76200">
                      <a:solidFill>
                        <a:schemeClr val="accent2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4342" name="Line 6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748" y="709"/>
                      <a:ext cx="1633" cy="680"/>
                    </a:xfrm>
                    <a:prstGeom prst="line">
                      <a:avLst/>
                    </a:prstGeom>
                    <a:noFill/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4343" name="AutoShape 7"/>
                    <p:cNvSpPr>
                      <a:spLocks/>
                    </p:cNvSpPr>
                    <p:nvPr/>
                  </p:nvSpPr>
                  <p:spPr bwMode="auto">
                    <a:xfrm>
                      <a:off x="793" y="1389"/>
                      <a:ext cx="227" cy="499"/>
                    </a:xfrm>
                    <a:prstGeom prst="rightBrace">
                      <a:avLst>
                        <a:gd name="adj1" fmla="val 18319"/>
                        <a:gd name="adj2" fmla="val 50000"/>
                      </a:avLst>
                    </a:prstGeom>
                    <a:noFill/>
                    <a:ln w="3810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sp>
                <p:nvSpPr>
                  <p:cNvPr id="14364" name="Text Box 2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884" y="1706"/>
                    <a:ext cx="1270" cy="25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>
                    <a:spAutoFit/>
                  </a:bodyPr>
                  <a:lstStyle/>
                  <a:p>
                    <a:pPr algn="r" rtl="1">
                      <a:spcBef>
                        <a:spcPct val="50000"/>
                      </a:spcBef>
                    </a:pPr>
                    <a:r>
                      <a:rPr lang="ar-SA" sz="2000" b="1">
                        <a:cs typeface="Zar" pitchFamily="2" charset="-78"/>
                      </a:rPr>
                      <a:t>رگرسيون</a:t>
                    </a:r>
                    <a:r>
                      <a:rPr lang="fa-IR" sz="2000" b="1">
                        <a:cs typeface="Zar" pitchFamily="2" charset="-78"/>
                      </a:rPr>
                      <a:t>ها</a:t>
                    </a:r>
                    <a:r>
                      <a:rPr lang="ar-SA" sz="2000" b="1">
                        <a:cs typeface="Zar" pitchFamily="2" charset="-78"/>
                      </a:rPr>
                      <a:t>ي منطبق</a:t>
                    </a:r>
                    <a:r>
                      <a:rPr lang="ar-SA">
                        <a:cs typeface="Zar" pitchFamily="2" charset="-78"/>
                      </a:rPr>
                      <a:t> </a:t>
                    </a:r>
                    <a:endParaRPr lang="en-US">
                      <a:cs typeface="Zar" pitchFamily="2" charset="-78"/>
                    </a:endParaRPr>
                  </a:p>
                </p:txBody>
              </p:sp>
              <p:sp>
                <p:nvSpPr>
                  <p:cNvPr id="14369" name="Text Box 3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018" y="1525"/>
                    <a:ext cx="816" cy="25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>
                    <a:spAutoFit/>
                  </a:bodyPr>
                  <a:lstStyle/>
                  <a:p>
                    <a:pPr algn="r" rtl="1">
                      <a:spcBef>
                        <a:spcPct val="50000"/>
                      </a:spcBef>
                    </a:pPr>
                    <a:r>
                      <a:rPr lang="fa-IR" sz="2000" b="1"/>
                      <a:t>درآمد</a:t>
                    </a:r>
                    <a:endParaRPr lang="en-US" sz="2000" b="1"/>
                  </a:p>
                </p:txBody>
              </p:sp>
              <p:sp>
                <p:nvSpPr>
                  <p:cNvPr id="14376" name="Text Box 4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-159" y="119"/>
                    <a:ext cx="862" cy="25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>
                    <a:spAutoFit/>
                  </a:bodyPr>
                  <a:lstStyle/>
                  <a:p>
                    <a:pPr algn="r" rtl="1">
                      <a:spcBef>
                        <a:spcPct val="50000"/>
                      </a:spcBef>
                    </a:pPr>
                    <a:r>
                      <a:rPr lang="fa-IR" sz="2000" b="1"/>
                      <a:t>پس انداز</a:t>
                    </a:r>
                    <a:endParaRPr lang="en-US" sz="2000" b="1"/>
                  </a:p>
                </p:txBody>
              </p:sp>
            </p:grpSp>
            <p:graphicFrame>
              <p:nvGraphicFramePr>
                <p:cNvPr id="14381" name="Object 45"/>
                <p:cNvGraphicFramePr>
                  <a:graphicFrameLocks noChangeAspect="1"/>
                </p:cNvGraphicFramePr>
                <p:nvPr/>
              </p:nvGraphicFramePr>
              <p:xfrm>
                <a:off x="1066" y="1185"/>
                <a:ext cx="680" cy="340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9229" name="Equation" r:id="rId5" imgW="431640" imgH="215640" progId="Equation.3">
                        <p:embed/>
                      </p:oleObj>
                    </mc:Choice>
                    <mc:Fallback>
                      <p:oleObj name="Equation" r:id="rId5" imgW="431640" imgH="215640" progId="Equation.3">
                        <p:embed/>
                        <p:pic>
                          <p:nvPicPr>
                            <p:cNvPr id="0" name="Picture 11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6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1066" y="1185"/>
                              <a:ext cx="680" cy="340"/>
                            </a:xfrm>
                            <a:prstGeom prst="rect">
                              <a:avLst/>
                            </a:prstGeom>
                            <a:noFill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  <p:grpSp>
            <p:nvGrpSpPr>
              <p:cNvPr id="7" name="Group 51"/>
              <p:cNvGrpSpPr>
                <a:grpSpLocks/>
              </p:cNvGrpSpPr>
              <p:nvPr/>
            </p:nvGrpSpPr>
            <p:grpSpPr bwMode="auto">
              <a:xfrm>
                <a:off x="1429" y="663"/>
                <a:ext cx="453" cy="182"/>
                <a:chOff x="1429" y="663"/>
                <a:chExt cx="453" cy="182"/>
              </a:xfrm>
            </p:grpSpPr>
            <p:sp>
              <p:nvSpPr>
                <p:cNvPr id="14385" name="Line 49"/>
                <p:cNvSpPr>
                  <a:spLocks noChangeShapeType="1"/>
                </p:cNvSpPr>
                <p:nvPr/>
              </p:nvSpPr>
              <p:spPr bwMode="auto">
                <a:xfrm>
                  <a:off x="1429" y="845"/>
                  <a:ext cx="453" cy="0"/>
                </a:xfrm>
                <a:prstGeom prst="line">
                  <a:avLst/>
                </a:prstGeom>
                <a:noFill/>
                <a:ln w="57150">
                  <a:solidFill>
                    <a:srgbClr val="FFCC00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386" name="Line 50"/>
                <p:cNvSpPr>
                  <a:spLocks noChangeShapeType="1"/>
                </p:cNvSpPr>
                <p:nvPr/>
              </p:nvSpPr>
              <p:spPr bwMode="auto">
                <a:xfrm flipV="1">
                  <a:off x="1882" y="663"/>
                  <a:ext cx="0" cy="182"/>
                </a:xfrm>
                <a:prstGeom prst="line">
                  <a:avLst/>
                </a:prstGeom>
                <a:noFill/>
                <a:ln w="57150">
                  <a:solidFill>
                    <a:srgbClr val="FFCC00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aphicFrame>
            <p:nvGraphicFramePr>
              <p:cNvPr id="14400" name="Object 64"/>
              <p:cNvGraphicFramePr>
                <a:graphicFrameLocks noChangeAspect="1"/>
              </p:cNvGraphicFramePr>
              <p:nvPr/>
            </p:nvGraphicFramePr>
            <p:xfrm>
              <a:off x="1882" y="506"/>
              <a:ext cx="738" cy="33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9230" name="Equation" r:id="rId7" imgW="469800" imgH="215640" progId="Equation.3">
                      <p:embed/>
                    </p:oleObj>
                  </mc:Choice>
                  <mc:Fallback>
                    <p:oleObj name="Equation" r:id="rId7" imgW="469800" imgH="215640" progId="Equation.3">
                      <p:embed/>
                      <p:pic>
                        <p:nvPicPr>
                          <p:cNvPr id="0" name="Picture 7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8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882" y="506"/>
                            <a:ext cx="738" cy="339"/>
                          </a:xfrm>
                          <a:prstGeom prst="rect">
                            <a:avLst/>
                          </a:prstGeom>
                          <a:noFill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4405" name="Text Box 69"/>
              <p:cNvSpPr txBox="1">
                <a:spLocks noChangeArrowheads="1"/>
              </p:cNvSpPr>
              <p:nvPr/>
            </p:nvSpPr>
            <p:spPr bwMode="auto">
              <a:xfrm>
                <a:off x="1565" y="799"/>
                <a:ext cx="454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a-IR" sz="2400" b="1"/>
                  <a:t>1</a:t>
                </a:r>
                <a:endParaRPr lang="en-US" sz="2400" b="1"/>
              </a:p>
            </p:txBody>
          </p:sp>
          <p:grpSp>
            <p:nvGrpSpPr>
              <p:cNvPr id="8" name="Group 90"/>
              <p:cNvGrpSpPr>
                <a:grpSpLocks/>
              </p:cNvGrpSpPr>
              <p:nvPr/>
            </p:nvGrpSpPr>
            <p:grpSpPr bwMode="auto">
              <a:xfrm>
                <a:off x="-159" y="1979"/>
                <a:ext cx="2993" cy="2064"/>
                <a:chOff x="-159" y="1979"/>
                <a:chExt cx="2993" cy="2064"/>
              </a:xfrm>
            </p:grpSpPr>
            <p:grpSp>
              <p:nvGrpSpPr>
                <p:cNvPr id="9" name="Group 44"/>
                <p:cNvGrpSpPr>
                  <a:grpSpLocks/>
                </p:cNvGrpSpPr>
                <p:nvPr/>
              </p:nvGrpSpPr>
              <p:grpSpPr bwMode="auto">
                <a:xfrm>
                  <a:off x="-159" y="1979"/>
                  <a:ext cx="2993" cy="2064"/>
                  <a:chOff x="-159" y="1979"/>
                  <a:chExt cx="2993" cy="2064"/>
                </a:xfrm>
              </p:grpSpPr>
              <p:sp>
                <p:nvSpPr>
                  <p:cNvPr id="14362" name="Line 26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748" y="1979"/>
                    <a:ext cx="1497" cy="1224"/>
                  </a:xfrm>
                  <a:prstGeom prst="line">
                    <a:avLst/>
                  </a:prstGeom>
                  <a:noFill/>
                  <a:ln w="28575">
                    <a:solidFill>
                      <a:schemeClr val="tx2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4366" name="Text Box 3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40" y="3793"/>
                    <a:ext cx="2313" cy="25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>
                    <a:spAutoFit/>
                  </a:bodyPr>
                  <a:lstStyle/>
                  <a:p>
                    <a:pPr algn="r" rtl="1">
                      <a:spcBef>
                        <a:spcPct val="50000"/>
                      </a:spcBef>
                    </a:pPr>
                    <a:r>
                      <a:rPr lang="ar-SA" sz="2000" b="1">
                        <a:cs typeface="Zar" pitchFamily="2" charset="-78"/>
                      </a:rPr>
                      <a:t>رگرسيون</a:t>
                    </a:r>
                    <a:r>
                      <a:rPr lang="fa-IR" sz="2000" b="1">
                        <a:cs typeface="Zar" pitchFamily="2" charset="-78"/>
                      </a:rPr>
                      <a:t>ها</a:t>
                    </a:r>
                    <a:r>
                      <a:rPr lang="ar-SA" sz="2000" b="1">
                        <a:cs typeface="Zar" pitchFamily="2" charset="-78"/>
                      </a:rPr>
                      <a:t>ي</a:t>
                    </a:r>
                    <a:r>
                      <a:rPr lang="fa-IR" sz="2000" b="1">
                        <a:cs typeface="Zar" pitchFamily="2" charset="-78"/>
                      </a:rPr>
                      <a:t> منطبق در</a:t>
                    </a:r>
                    <a:r>
                      <a:rPr lang="ar-SA" sz="2000" b="1">
                        <a:cs typeface="Zar" pitchFamily="2" charset="-78"/>
                      </a:rPr>
                      <a:t> عرض از مبدا</a:t>
                    </a:r>
                    <a:r>
                      <a:rPr lang="ar-SA">
                        <a:cs typeface="Zar" pitchFamily="2" charset="-78"/>
                      </a:rPr>
                      <a:t> </a:t>
                    </a:r>
                    <a:endParaRPr lang="en-US">
                      <a:cs typeface="Zar" pitchFamily="2" charset="-78"/>
                    </a:endParaRPr>
                  </a:p>
                </p:txBody>
              </p:sp>
              <p:sp>
                <p:nvSpPr>
                  <p:cNvPr id="14370" name="Text Box 34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018" y="3588"/>
                    <a:ext cx="816" cy="25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>
                    <a:spAutoFit/>
                  </a:bodyPr>
                  <a:lstStyle/>
                  <a:p>
                    <a:pPr algn="r" rtl="1">
                      <a:spcBef>
                        <a:spcPct val="50000"/>
                      </a:spcBef>
                    </a:pPr>
                    <a:r>
                      <a:rPr lang="fa-IR" sz="2000" b="1"/>
                      <a:t>درآمد</a:t>
                    </a:r>
                    <a:endParaRPr lang="en-US" sz="2000" b="1"/>
                  </a:p>
                </p:txBody>
              </p:sp>
              <p:sp>
                <p:nvSpPr>
                  <p:cNvPr id="14375" name="Text Box 3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-159" y="2160"/>
                    <a:ext cx="862" cy="25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>
                    <a:spAutoFit/>
                  </a:bodyPr>
                  <a:lstStyle/>
                  <a:p>
                    <a:pPr algn="r" rtl="1">
                      <a:spcBef>
                        <a:spcPct val="50000"/>
                      </a:spcBef>
                    </a:pPr>
                    <a:r>
                      <a:rPr lang="fa-IR" sz="2000" b="1"/>
                      <a:t>پس انداز</a:t>
                    </a:r>
                    <a:endParaRPr lang="en-US" sz="2000" b="1"/>
                  </a:p>
                </p:txBody>
              </p:sp>
            </p:grpSp>
            <p:grpSp>
              <p:nvGrpSpPr>
                <p:cNvPr id="10" name="Group 89"/>
                <p:cNvGrpSpPr>
                  <a:grpSpLocks/>
                </p:cNvGrpSpPr>
                <p:nvPr/>
              </p:nvGrpSpPr>
              <p:grpSpPr bwMode="auto">
                <a:xfrm>
                  <a:off x="748" y="2160"/>
                  <a:ext cx="1724" cy="1587"/>
                  <a:chOff x="748" y="2160"/>
                  <a:chExt cx="1724" cy="1587"/>
                </a:xfrm>
              </p:grpSpPr>
              <p:grpSp>
                <p:nvGrpSpPr>
                  <p:cNvPr id="11" name="Group 47"/>
                  <p:cNvGrpSpPr>
                    <a:grpSpLocks/>
                  </p:cNvGrpSpPr>
                  <p:nvPr/>
                </p:nvGrpSpPr>
                <p:grpSpPr bwMode="auto">
                  <a:xfrm>
                    <a:off x="748" y="2296"/>
                    <a:ext cx="1724" cy="1451"/>
                    <a:chOff x="748" y="2296"/>
                    <a:chExt cx="1724" cy="1451"/>
                  </a:xfrm>
                </p:grpSpPr>
                <p:grpSp>
                  <p:nvGrpSpPr>
                    <p:cNvPr id="12" name="Group 1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748" y="2296"/>
                      <a:ext cx="1724" cy="1451"/>
                      <a:chOff x="748" y="482"/>
                      <a:chExt cx="1724" cy="1451"/>
                    </a:xfrm>
                  </p:grpSpPr>
                  <p:sp>
                    <p:nvSpPr>
                      <p:cNvPr id="14351" name="Line 15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48" y="482"/>
                        <a:ext cx="0" cy="1451"/>
                      </a:xfrm>
                      <a:prstGeom prst="line">
                        <a:avLst/>
                      </a:prstGeom>
                      <a:noFill/>
                      <a:ln w="76200">
                        <a:solidFill>
                          <a:schemeClr val="accent2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4352" name="Line 16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48" y="1933"/>
                        <a:ext cx="1724" cy="0"/>
                      </a:xfrm>
                      <a:prstGeom prst="line">
                        <a:avLst/>
                      </a:prstGeom>
                      <a:noFill/>
                      <a:ln w="76200">
                        <a:solidFill>
                          <a:schemeClr val="accent2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4353" name="Line 17"/>
                      <p:cNvSpPr>
                        <a:spLocks noChangeShapeType="1"/>
                      </p:cNvSpPr>
                      <p:nvPr/>
                    </p:nvSpPr>
                    <p:spPr bwMode="auto">
                      <a:xfrm flipV="1">
                        <a:off x="748" y="709"/>
                        <a:ext cx="1633" cy="680"/>
                      </a:xfrm>
                      <a:prstGeom prst="line">
                        <a:avLst/>
                      </a:prstGeom>
                      <a:noFill/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4354" name="AutoShape 1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93" y="1389"/>
                        <a:ext cx="227" cy="499"/>
                      </a:xfrm>
                      <a:prstGeom prst="rightBrace">
                        <a:avLst>
                          <a:gd name="adj1" fmla="val 18319"/>
                          <a:gd name="adj2" fmla="val 50000"/>
                        </a:avLst>
                      </a:prstGeom>
                      <a:noFill/>
                      <a:ln w="38100">
                        <a:solidFill>
                          <a:srgbClr val="FF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</p:grpSp>
                <p:graphicFrame>
                  <p:nvGraphicFramePr>
                    <p:cNvPr id="14382" name="Object 46"/>
                    <p:cNvGraphicFramePr>
                      <a:graphicFrameLocks noChangeAspect="1"/>
                    </p:cNvGraphicFramePr>
                    <p:nvPr/>
                  </p:nvGraphicFramePr>
                  <p:xfrm>
                    <a:off x="1066" y="3226"/>
                    <a:ext cx="680" cy="340"/>
                  </p:xfrm>
                  <a:graphic>
                    <a:graphicData uri="http://schemas.openxmlformats.org/presentationml/2006/ole">
                      <mc:AlternateContent xmlns:mc="http://schemas.openxmlformats.org/markup-compatibility/2006">
                        <mc:Choice xmlns:v="urn:schemas-microsoft-com:vml" Requires="v">
                          <p:oleObj spid="_x0000_s9231" name="Equation" r:id="rId9" imgW="431640" imgH="215640" progId="Equation.3">
                            <p:embed/>
                          </p:oleObj>
                        </mc:Choice>
                        <mc:Fallback>
                          <p:oleObj name="Equation" r:id="rId9" imgW="431640" imgH="215640" progId="Equation.3">
                            <p:embed/>
                            <p:pic>
                              <p:nvPicPr>
                                <p:cNvPr id="0" name="Picture 10"/>
                                <p:cNvPicPr>
                                  <a:picLocks noChangeAspect="1" noChangeArrowheads="1"/>
                                </p:cNvPicPr>
                                <p:nvPr/>
                              </p:nvPicPr>
                              <p:blipFill>
                                <a:blip r:embed="rId6">
                                  <a:extLst>
                                    <a:ext uri="{28A0092B-C50C-407E-A947-70E740481C1C}">
                                      <a14:useLocalDpi xmlns:a14="http://schemas.microsoft.com/office/drawing/2010/main" val="0"/>
                                    </a:ext>
                                  </a:extLst>
                                </a:blip>
                                <a:srcRect/>
                                <a:stretch>
                                  <a:fillRect/>
                                </a:stretch>
                              </p:blipFill>
                              <p:spPr bwMode="auto">
                                <a:xfrm>
                                  <a:off x="1066" y="3226"/>
                                  <a:ext cx="680" cy="340"/>
                                </a:xfrm>
                                <a:prstGeom prst="rect">
                                  <a:avLst/>
                                </a:prstGeom>
                                <a:noFill/>
                                <a:extLst>
                                  <a:ext uri="{909E8E84-426E-40DD-AFC4-6F175D3DCCD1}">
                                    <a14:hiddenFill xmlns:a14="http://schemas.microsoft.com/office/drawing/2010/main">
                                      <a:solidFill>
                                        <a:srgbClr val="FFFFFF"/>
                                      </a:solidFill>
                                    </a14:hiddenFill>
                                  </a:ext>
                                </a:extLst>
                              </p:spPr>
                            </p:pic>
                          </p:oleObj>
                        </mc:Fallback>
                      </mc:AlternateContent>
                    </a:graphicData>
                  </a:graphic>
                </p:graphicFrame>
              </p:grpSp>
              <p:grpSp>
                <p:nvGrpSpPr>
                  <p:cNvPr id="13" name="Group 88"/>
                  <p:cNvGrpSpPr>
                    <a:grpSpLocks/>
                  </p:cNvGrpSpPr>
                  <p:nvPr/>
                </p:nvGrpSpPr>
                <p:grpSpPr bwMode="auto">
                  <a:xfrm>
                    <a:off x="1429" y="2160"/>
                    <a:ext cx="907" cy="1014"/>
                    <a:chOff x="1429" y="2160"/>
                    <a:chExt cx="907" cy="1014"/>
                  </a:xfrm>
                </p:grpSpPr>
                <p:grpSp>
                  <p:nvGrpSpPr>
                    <p:cNvPr id="14" name="Group 52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429" y="2750"/>
                      <a:ext cx="453" cy="182"/>
                      <a:chOff x="1429" y="663"/>
                      <a:chExt cx="453" cy="182"/>
                    </a:xfrm>
                  </p:grpSpPr>
                  <p:sp>
                    <p:nvSpPr>
                      <p:cNvPr id="14389" name="Line 53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1429" y="845"/>
                        <a:ext cx="453" cy="0"/>
                      </a:xfrm>
                      <a:prstGeom prst="line">
                        <a:avLst/>
                      </a:prstGeom>
                      <a:noFill/>
                      <a:ln w="57150">
                        <a:solidFill>
                          <a:srgbClr val="FFCC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4390" name="Line 54"/>
                      <p:cNvSpPr>
                        <a:spLocks noChangeShapeType="1"/>
                      </p:cNvSpPr>
                      <p:nvPr/>
                    </p:nvSpPr>
                    <p:spPr bwMode="auto">
                      <a:xfrm flipV="1">
                        <a:off x="1882" y="663"/>
                        <a:ext cx="0" cy="182"/>
                      </a:xfrm>
                      <a:prstGeom prst="line">
                        <a:avLst/>
                      </a:prstGeom>
                      <a:noFill/>
                      <a:ln w="57150">
                        <a:solidFill>
                          <a:srgbClr val="FFCC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/>
                      <a:lstStyle/>
                      <a:p>
                        <a:endParaRPr lang="en-US"/>
                      </a:p>
                    </p:txBody>
                  </p:sp>
                </p:grpSp>
                <p:sp>
                  <p:nvSpPr>
                    <p:cNvPr id="14402" name="Text Box 66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565" y="2886"/>
                      <a:ext cx="454" cy="288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>
                      <a:spAutoFit/>
                    </a:bodyPr>
                    <a:lstStyle/>
                    <a:p>
                      <a:pPr>
                        <a:spcBef>
                          <a:spcPct val="50000"/>
                        </a:spcBef>
                      </a:pPr>
                      <a:r>
                        <a:rPr lang="fa-IR" sz="2400" b="1"/>
                        <a:t>1</a:t>
                      </a:r>
                      <a:endParaRPr lang="en-US" sz="2400" b="1"/>
                    </a:p>
                  </p:txBody>
                </p:sp>
                <p:grpSp>
                  <p:nvGrpSpPr>
                    <p:cNvPr id="15" name="Group 75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474" y="2251"/>
                      <a:ext cx="453" cy="363"/>
                      <a:chOff x="1429" y="2704"/>
                      <a:chExt cx="453" cy="227"/>
                    </a:xfrm>
                  </p:grpSpPr>
                  <p:sp>
                    <p:nvSpPr>
                      <p:cNvPr id="14409" name="Line 73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1429" y="2931"/>
                        <a:ext cx="453" cy="0"/>
                      </a:xfrm>
                      <a:prstGeom prst="line">
                        <a:avLst/>
                      </a:prstGeom>
                      <a:noFill/>
                      <a:ln w="57150">
                        <a:solidFill>
                          <a:srgbClr val="FFCC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4410" name="Line 74"/>
                      <p:cNvSpPr>
                        <a:spLocks noChangeShapeType="1"/>
                      </p:cNvSpPr>
                      <p:nvPr/>
                    </p:nvSpPr>
                    <p:spPr bwMode="auto">
                      <a:xfrm flipV="1">
                        <a:off x="1882" y="2704"/>
                        <a:ext cx="0" cy="227"/>
                      </a:xfrm>
                      <a:prstGeom prst="line">
                        <a:avLst/>
                      </a:prstGeom>
                      <a:noFill/>
                      <a:ln w="57150">
                        <a:solidFill>
                          <a:srgbClr val="FFCC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/>
                      <a:lstStyle/>
                      <a:p>
                        <a:endParaRPr lang="en-US"/>
                      </a:p>
                    </p:txBody>
                  </p:sp>
                </p:grpSp>
                <p:graphicFrame>
                  <p:nvGraphicFramePr>
                    <p:cNvPr id="14415" name="Object 79"/>
                    <p:cNvGraphicFramePr>
                      <a:graphicFrameLocks noChangeAspect="1"/>
                    </p:cNvGraphicFramePr>
                    <p:nvPr/>
                  </p:nvGraphicFramePr>
                  <p:xfrm>
                    <a:off x="1981" y="2160"/>
                    <a:ext cx="355" cy="363"/>
                  </p:xfrm>
                  <a:graphic>
                    <a:graphicData uri="http://schemas.openxmlformats.org/presentationml/2006/ole">
                      <mc:AlternateContent xmlns:mc="http://schemas.openxmlformats.org/markup-compatibility/2006">
                        <mc:Choice xmlns:v="urn:schemas-microsoft-com:vml" Requires="v">
                          <p:oleObj spid="_x0000_s9232" name="Equation" r:id="rId10" imgW="177480" imgH="215640" progId="Equation.3">
                            <p:embed/>
                          </p:oleObj>
                        </mc:Choice>
                        <mc:Fallback>
                          <p:oleObj name="Equation" r:id="rId10" imgW="177480" imgH="215640" progId="Equation.3">
                            <p:embed/>
                            <p:pic>
                              <p:nvPicPr>
                                <p:cNvPr id="0" name="Picture 8"/>
                                <p:cNvPicPr>
                                  <a:picLocks noChangeAspect="1" noChangeArrowheads="1"/>
                                </p:cNvPicPr>
                                <p:nvPr/>
                              </p:nvPicPr>
                              <p:blipFill>
                                <a:blip r:embed="rId11">
                                  <a:extLst>
                                    <a:ext uri="{28A0092B-C50C-407E-A947-70E740481C1C}">
                                      <a14:useLocalDpi xmlns:a14="http://schemas.microsoft.com/office/drawing/2010/main" val="0"/>
                                    </a:ext>
                                  </a:extLst>
                                </a:blip>
                                <a:srcRect/>
                                <a:stretch>
                                  <a:fillRect/>
                                </a:stretch>
                              </p:blipFill>
                              <p:spPr bwMode="auto">
                                <a:xfrm>
                                  <a:off x="1981" y="2160"/>
                                  <a:ext cx="355" cy="363"/>
                                </a:xfrm>
                                <a:prstGeom prst="rect">
                                  <a:avLst/>
                                </a:prstGeom>
                                <a:noFill/>
                                <a:extLst>
                                  <a:ext uri="{909E8E84-426E-40DD-AFC4-6F175D3DCCD1}">
                                    <a14:hiddenFill xmlns:a14="http://schemas.microsoft.com/office/drawing/2010/main">
                                      <a:solidFill>
                                        <a:srgbClr val="FFFFFF"/>
                                      </a:solidFill>
                                    </a14:hiddenFill>
                                  </a:ext>
                                </a:extLst>
                              </p:spPr>
                            </p:pic>
                          </p:oleObj>
                        </mc:Fallback>
                      </mc:AlternateContent>
                    </a:graphicData>
                  </a:graphic>
                </p:graphicFrame>
                <p:graphicFrame>
                  <p:nvGraphicFramePr>
                    <p:cNvPr id="14416" name="Object 80"/>
                    <p:cNvGraphicFramePr>
                      <a:graphicFrameLocks noChangeAspect="1"/>
                    </p:cNvGraphicFramePr>
                    <p:nvPr/>
                  </p:nvGraphicFramePr>
                  <p:xfrm>
                    <a:off x="1882" y="2636"/>
                    <a:ext cx="280" cy="340"/>
                  </p:xfrm>
                  <a:graphic>
                    <a:graphicData uri="http://schemas.openxmlformats.org/presentationml/2006/ole">
                      <mc:AlternateContent xmlns:mc="http://schemas.openxmlformats.org/markup-compatibility/2006">
                        <mc:Choice xmlns:v="urn:schemas-microsoft-com:vml" Requires="v">
                          <p:oleObj spid="_x0000_s9233" name="Equation" r:id="rId12" imgW="177480" imgH="215640" progId="Equation.3">
                            <p:embed/>
                          </p:oleObj>
                        </mc:Choice>
                        <mc:Fallback>
                          <p:oleObj name="Equation" r:id="rId12" imgW="177480" imgH="215640" progId="Equation.3">
                            <p:embed/>
                            <p:pic>
                              <p:nvPicPr>
                                <p:cNvPr id="0" name="Picture 9"/>
                                <p:cNvPicPr>
                                  <a:picLocks noChangeAspect="1" noChangeArrowheads="1"/>
                                </p:cNvPicPr>
                                <p:nvPr/>
                              </p:nvPicPr>
                              <p:blipFill>
                                <a:blip r:embed="rId13">
                                  <a:extLst>
                                    <a:ext uri="{28A0092B-C50C-407E-A947-70E740481C1C}">
                                      <a14:useLocalDpi xmlns:a14="http://schemas.microsoft.com/office/drawing/2010/main" val="0"/>
                                    </a:ext>
                                  </a:extLst>
                                </a:blip>
                                <a:srcRect/>
                                <a:stretch>
                                  <a:fillRect/>
                                </a:stretch>
                              </p:blipFill>
                              <p:spPr bwMode="auto">
                                <a:xfrm>
                                  <a:off x="1882" y="2636"/>
                                  <a:ext cx="280" cy="340"/>
                                </a:xfrm>
                                <a:prstGeom prst="rect">
                                  <a:avLst/>
                                </a:prstGeom>
                                <a:noFill/>
                                <a:extLst>
                                  <a:ext uri="{909E8E84-426E-40DD-AFC4-6F175D3DCCD1}">
                                    <a14:hiddenFill xmlns:a14="http://schemas.microsoft.com/office/drawing/2010/main">
                                      <a:solidFill>
                                        <a:srgbClr val="FFFFFF"/>
                                      </a:solidFill>
                                    </a14:hiddenFill>
                                  </a:ext>
                                </a:extLst>
                              </p:spPr>
                            </p:pic>
                          </p:oleObj>
                        </mc:Fallback>
                      </mc:AlternateContent>
                    </a:graphicData>
                  </a:graphic>
                </p:graphicFrame>
              </p:grpSp>
            </p:grpSp>
          </p:grpSp>
        </p:grpSp>
      </p:grpSp>
      <p:grpSp>
        <p:nvGrpSpPr>
          <p:cNvPr id="16" name="Group 87"/>
          <p:cNvGrpSpPr>
            <a:grpSpLocks/>
          </p:cNvGrpSpPr>
          <p:nvPr/>
        </p:nvGrpSpPr>
        <p:grpSpPr bwMode="auto">
          <a:xfrm>
            <a:off x="4284663" y="115888"/>
            <a:ext cx="4751387" cy="6373812"/>
            <a:chOff x="2699" y="73"/>
            <a:chExt cx="2993" cy="4015"/>
          </a:xfrm>
        </p:grpSpPr>
        <p:grpSp>
          <p:nvGrpSpPr>
            <p:cNvPr id="17" name="Group 61"/>
            <p:cNvGrpSpPr>
              <a:grpSpLocks/>
            </p:cNvGrpSpPr>
            <p:nvPr/>
          </p:nvGrpSpPr>
          <p:grpSpPr bwMode="auto">
            <a:xfrm>
              <a:off x="4921" y="2523"/>
              <a:ext cx="272" cy="136"/>
              <a:chOff x="1429" y="663"/>
              <a:chExt cx="453" cy="182"/>
            </a:xfrm>
          </p:grpSpPr>
          <p:sp>
            <p:nvSpPr>
              <p:cNvPr id="14398" name="Line 62"/>
              <p:cNvSpPr>
                <a:spLocks noChangeShapeType="1"/>
              </p:cNvSpPr>
              <p:nvPr/>
            </p:nvSpPr>
            <p:spPr bwMode="auto">
              <a:xfrm>
                <a:off x="1429" y="845"/>
                <a:ext cx="453" cy="0"/>
              </a:xfrm>
              <a:prstGeom prst="line">
                <a:avLst/>
              </a:prstGeom>
              <a:noFill/>
              <a:ln w="57150">
                <a:solidFill>
                  <a:srgbClr val="FFCC0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399" name="Line 63"/>
              <p:cNvSpPr>
                <a:spLocks noChangeShapeType="1"/>
              </p:cNvSpPr>
              <p:nvPr/>
            </p:nvSpPr>
            <p:spPr bwMode="auto">
              <a:xfrm flipV="1">
                <a:off x="1882" y="663"/>
                <a:ext cx="0" cy="182"/>
              </a:xfrm>
              <a:prstGeom prst="line">
                <a:avLst/>
              </a:prstGeom>
              <a:noFill/>
              <a:ln w="57150">
                <a:solidFill>
                  <a:srgbClr val="FFCC0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4401" name="Text Box 65"/>
            <p:cNvSpPr txBox="1">
              <a:spLocks noChangeArrowheads="1"/>
            </p:cNvSpPr>
            <p:nvPr/>
          </p:nvSpPr>
          <p:spPr bwMode="auto">
            <a:xfrm>
              <a:off x="4422" y="2886"/>
              <a:ext cx="45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a-IR" sz="2400" b="1"/>
                <a:t>1</a:t>
              </a:r>
              <a:endParaRPr lang="en-US" sz="2400" b="1"/>
            </a:p>
          </p:txBody>
        </p:sp>
        <p:sp>
          <p:nvSpPr>
            <p:cNvPr id="14406" name="Text Box 70"/>
            <p:cNvSpPr txBox="1">
              <a:spLocks noChangeArrowheads="1"/>
            </p:cNvSpPr>
            <p:nvPr/>
          </p:nvSpPr>
          <p:spPr bwMode="auto">
            <a:xfrm>
              <a:off x="4966" y="2568"/>
              <a:ext cx="45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a-IR" sz="2400" b="1"/>
                <a:t>1</a:t>
              </a:r>
              <a:endParaRPr lang="en-US" sz="2400" b="1"/>
            </a:p>
          </p:txBody>
        </p:sp>
        <p:grpSp>
          <p:nvGrpSpPr>
            <p:cNvPr id="18" name="Group 76"/>
            <p:cNvGrpSpPr>
              <a:grpSpLocks/>
            </p:cNvGrpSpPr>
            <p:nvPr/>
          </p:nvGrpSpPr>
          <p:grpSpPr bwMode="auto">
            <a:xfrm>
              <a:off x="4422" y="2840"/>
              <a:ext cx="272" cy="90"/>
              <a:chOff x="1429" y="2704"/>
              <a:chExt cx="453" cy="227"/>
            </a:xfrm>
          </p:grpSpPr>
          <p:sp>
            <p:nvSpPr>
              <p:cNvPr id="14413" name="Line 77"/>
              <p:cNvSpPr>
                <a:spLocks noChangeShapeType="1"/>
              </p:cNvSpPr>
              <p:nvPr/>
            </p:nvSpPr>
            <p:spPr bwMode="auto">
              <a:xfrm>
                <a:off x="1429" y="2931"/>
                <a:ext cx="453" cy="0"/>
              </a:xfrm>
              <a:prstGeom prst="line">
                <a:avLst/>
              </a:prstGeom>
              <a:noFill/>
              <a:ln w="57150">
                <a:solidFill>
                  <a:srgbClr val="FFCC0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14" name="Line 78"/>
              <p:cNvSpPr>
                <a:spLocks noChangeShapeType="1"/>
              </p:cNvSpPr>
              <p:nvPr/>
            </p:nvSpPr>
            <p:spPr bwMode="auto">
              <a:xfrm flipV="1">
                <a:off x="1882" y="2704"/>
                <a:ext cx="0" cy="227"/>
              </a:xfrm>
              <a:prstGeom prst="line">
                <a:avLst/>
              </a:prstGeom>
              <a:noFill/>
              <a:ln w="57150">
                <a:solidFill>
                  <a:srgbClr val="FFCC0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graphicFrame>
          <p:nvGraphicFramePr>
            <p:cNvPr id="14417" name="Object 81"/>
            <p:cNvGraphicFramePr>
              <a:graphicFrameLocks noChangeAspect="1"/>
            </p:cNvGraphicFramePr>
            <p:nvPr/>
          </p:nvGraphicFramePr>
          <p:xfrm>
            <a:off x="4694" y="2773"/>
            <a:ext cx="280" cy="3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34" name="Equation" r:id="rId14" imgW="177480" imgH="215640" progId="Equation.3">
                    <p:embed/>
                  </p:oleObj>
                </mc:Choice>
                <mc:Fallback>
                  <p:oleObj name="Equation" r:id="rId14" imgW="177480" imgH="215640" progId="Equation.3">
                    <p:embed/>
                    <p:pic>
                      <p:nvPicPr>
                        <p:cNvPr id="0" name="Picture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694" y="2773"/>
                          <a:ext cx="280" cy="34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4418" name="Object 82"/>
            <p:cNvGraphicFramePr>
              <a:graphicFrameLocks noChangeAspect="1"/>
            </p:cNvGraphicFramePr>
            <p:nvPr/>
          </p:nvGraphicFramePr>
          <p:xfrm>
            <a:off x="5201" y="2341"/>
            <a:ext cx="355" cy="3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35" name="Equation" r:id="rId16" imgW="177480" imgH="215640" progId="Equation.3">
                    <p:embed/>
                  </p:oleObj>
                </mc:Choice>
                <mc:Fallback>
                  <p:oleObj name="Equation" r:id="rId16" imgW="177480" imgH="215640" progId="Equation.3">
                    <p:embed/>
                    <p:pic>
                      <p:nvPicPr>
                        <p:cNvPr id="0" name="Picture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201" y="2341"/>
                          <a:ext cx="355" cy="36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19" name="Group 86"/>
            <p:cNvGrpSpPr>
              <a:grpSpLocks/>
            </p:cNvGrpSpPr>
            <p:nvPr/>
          </p:nvGrpSpPr>
          <p:grpSpPr bwMode="auto">
            <a:xfrm>
              <a:off x="2699" y="73"/>
              <a:ext cx="2993" cy="4015"/>
              <a:chOff x="2699" y="73"/>
              <a:chExt cx="2993" cy="4015"/>
            </a:xfrm>
          </p:grpSpPr>
          <p:grpSp>
            <p:nvGrpSpPr>
              <p:cNvPr id="20" name="Group 43"/>
              <p:cNvGrpSpPr>
                <a:grpSpLocks/>
              </p:cNvGrpSpPr>
              <p:nvPr/>
            </p:nvGrpSpPr>
            <p:grpSpPr bwMode="auto">
              <a:xfrm>
                <a:off x="2699" y="73"/>
                <a:ext cx="2993" cy="4015"/>
                <a:chOff x="2699" y="73"/>
                <a:chExt cx="2993" cy="4015"/>
              </a:xfrm>
            </p:grpSpPr>
            <p:grpSp>
              <p:nvGrpSpPr>
                <p:cNvPr id="21" name="Group 19"/>
                <p:cNvGrpSpPr>
                  <a:grpSpLocks/>
                </p:cNvGrpSpPr>
                <p:nvPr/>
              </p:nvGrpSpPr>
              <p:grpSpPr bwMode="auto">
                <a:xfrm>
                  <a:off x="3605" y="2297"/>
                  <a:ext cx="1724" cy="1451"/>
                  <a:chOff x="748" y="482"/>
                  <a:chExt cx="1724" cy="1451"/>
                </a:xfrm>
              </p:grpSpPr>
              <p:sp>
                <p:nvSpPr>
                  <p:cNvPr id="14356" name="Line 20"/>
                  <p:cNvSpPr>
                    <a:spLocks noChangeShapeType="1"/>
                  </p:cNvSpPr>
                  <p:nvPr/>
                </p:nvSpPr>
                <p:spPr bwMode="auto">
                  <a:xfrm>
                    <a:off x="748" y="482"/>
                    <a:ext cx="0" cy="1451"/>
                  </a:xfrm>
                  <a:prstGeom prst="line">
                    <a:avLst/>
                  </a:prstGeom>
                  <a:noFill/>
                  <a:ln w="76200">
                    <a:solidFill>
                      <a:schemeClr val="accent2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4357" name="Line 21"/>
                  <p:cNvSpPr>
                    <a:spLocks noChangeShapeType="1"/>
                  </p:cNvSpPr>
                  <p:nvPr/>
                </p:nvSpPr>
                <p:spPr bwMode="auto">
                  <a:xfrm>
                    <a:off x="748" y="1933"/>
                    <a:ext cx="1724" cy="0"/>
                  </a:xfrm>
                  <a:prstGeom prst="line">
                    <a:avLst/>
                  </a:prstGeom>
                  <a:noFill/>
                  <a:ln w="76200">
                    <a:solidFill>
                      <a:schemeClr val="accent2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4358" name="Line 22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748" y="709"/>
                    <a:ext cx="1633" cy="68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4359" name="AutoShape 23"/>
                  <p:cNvSpPr>
                    <a:spLocks/>
                  </p:cNvSpPr>
                  <p:nvPr/>
                </p:nvSpPr>
                <p:spPr bwMode="auto">
                  <a:xfrm>
                    <a:off x="793" y="1389"/>
                    <a:ext cx="227" cy="499"/>
                  </a:xfrm>
                  <a:prstGeom prst="rightBrace">
                    <a:avLst>
                      <a:gd name="adj1" fmla="val 18319"/>
                      <a:gd name="adj2" fmla="val 50000"/>
                    </a:avLst>
                  </a:prstGeom>
                  <a:noFill/>
                  <a:ln w="38100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4363" name="Line 27"/>
                <p:cNvSpPr>
                  <a:spLocks noChangeShapeType="1"/>
                </p:cNvSpPr>
                <p:nvPr/>
              </p:nvSpPr>
              <p:spPr bwMode="auto">
                <a:xfrm flipV="1">
                  <a:off x="3606" y="2659"/>
                  <a:ext cx="1905" cy="454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367" name="Text Box 31"/>
                <p:cNvSpPr txBox="1">
                  <a:spLocks noChangeArrowheads="1"/>
                </p:cNvSpPr>
                <p:nvPr/>
              </p:nvSpPr>
              <p:spPr bwMode="auto">
                <a:xfrm>
                  <a:off x="3152" y="3838"/>
                  <a:ext cx="1995" cy="2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 algn="r" rtl="1">
                    <a:spcBef>
                      <a:spcPct val="50000"/>
                    </a:spcBef>
                  </a:pPr>
                  <a:r>
                    <a:rPr lang="fa-IR" sz="2000" b="1">
                      <a:cs typeface="Zar" pitchFamily="2" charset="-78"/>
                    </a:rPr>
                    <a:t>رگرس</a:t>
                  </a:r>
                  <a:r>
                    <a:rPr lang="ar-SA" sz="2000" b="1">
                      <a:cs typeface="Zar" pitchFamily="2" charset="-78"/>
                    </a:rPr>
                    <a:t>ي</a:t>
                  </a:r>
                  <a:r>
                    <a:rPr lang="fa-IR" sz="2000" b="1">
                      <a:cs typeface="Zar" pitchFamily="2" charset="-78"/>
                    </a:rPr>
                    <a:t>ونها</a:t>
                  </a:r>
                  <a:r>
                    <a:rPr lang="ar-SA" sz="2000" b="1">
                      <a:cs typeface="Zar" pitchFamily="2" charset="-78"/>
                    </a:rPr>
                    <a:t>ي</a:t>
                  </a:r>
                  <a:r>
                    <a:rPr lang="fa-IR" sz="2000" b="1">
                      <a:cs typeface="Zar" pitchFamily="2" charset="-78"/>
                    </a:rPr>
                    <a:t> غ</a:t>
                  </a:r>
                  <a:r>
                    <a:rPr lang="ar-SA" sz="2000" b="1">
                      <a:cs typeface="Zar" pitchFamily="2" charset="-78"/>
                    </a:rPr>
                    <a:t>ي</a:t>
                  </a:r>
                  <a:r>
                    <a:rPr lang="fa-IR" sz="2000" b="1">
                      <a:cs typeface="Zar" pitchFamily="2" charset="-78"/>
                    </a:rPr>
                    <a:t>رمتشابه</a:t>
                  </a:r>
                  <a:endParaRPr lang="en-US" sz="2000" b="1">
                    <a:cs typeface="Zar" pitchFamily="2" charset="-78"/>
                  </a:endParaRPr>
                </a:p>
              </p:txBody>
            </p:sp>
            <p:sp>
              <p:nvSpPr>
                <p:cNvPr id="14372" name="Text Box 36"/>
                <p:cNvSpPr txBox="1">
                  <a:spLocks noChangeArrowheads="1"/>
                </p:cNvSpPr>
                <p:nvPr/>
              </p:nvSpPr>
              <p:spPr bwMode="auto">
                <a:xfrm>
                  <a:off x="4876" y="3588"/>
                  <a:ext cx="816" cy="2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 algn="r" rtl="1">
                    <a:spcBef>
                      <a:spcPct val="50000"/>
                    </a:spcBef>
                  </a:pPr>
                  <a:r>
                    <a:rPr lang="fa-IR" sz="2000" b="1"/>
                    <a:t>درآمد</a:t>
                  </a:r>
                  <a:endParaRPr lang="en-US" sz="2000" b="1"/>
                </a:p>
              </p:txBody>
            </p:sp>
            <p:grpSp>
              <p:nvGrpSpPr>
                <p:cNvPr id="22" name="Group 42"/>
                <p:cNvGrpSpPr>
                  <a:grpSpLocks/>
                </p:cNvGrpSpPr>
                <p:nvPr/>
              </p:nvGrpSpPr>
              <p:grpSpPr bwMode="auto">
                <a:xfrm>
                  <a:off x="2699" y="73"/>
                  <a:ext cx="2993" cy="1883"/>
                  <a:chOff x="2699" y="73"/>
                  <a:chExt cx="2993" cy="1883"/>
                </a:xfrm>
              </p:grpSpPr>
              <p:grpSp>
                <p:nvGrpSpPr>
                  <p:cNvPr id="23" name="Group 9"/>
                  <p:cNvGrpSpPr>
                    <a:grpSpLocks/>
                  </p:cNvGrpSpPr>
                  <p:nvPr/>
                </p:nvGrpSpPr>
                <p:grpSpPr bwMode="auto">
                  <a:xfrm>
                    <a:off x="3605" y="210"/>
                    <a:ext cx="1724" cy="1451"/>
                    <a:chOff x="748" y="482"/>
                    <a:chExt cx="1724" cy="1451"/>
                  </a:xfrm>
                </p:grpSpPr>
                <p:sp>
                  <p:nvSpPr>
                    <p:cNvPr id="14346" name="Line 1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748" y="482"/>
                      <a:ext cx="0" cy="1451"/>
                    </a:xfrm>
                    <a:prstGeom prst="line">
                      <a:avLst/>
                    </a:prstGeom>
                    <a:noFill/>
                    <a:ln w="76200">
                      <a:solidFill>
                        <a:schemeClr val="accent2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4347" name="Line 1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748" y="1933"/>
                      <a:ext cx="1724" cy="0"/>
                    </a:xfrm>
                    <a:prstGeom prst="line">
                      <a:avLst/>
                    </a:prstGeom>
                    <a:noFill/>
                    <a:ln w="76200">
                      <a:solidFill>
                        <a:schemeClr val="accent2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4348" name="Line 12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748" y="709"/>
                      <a:ext cx="1633" cy="680"/>
                    </a:xfrm>
                    <a:prstGeom prst="line">
                      <a:avLst/>
                    </a:prstGeom>
                    <a:noFill/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4349" name="AutoShape 13"/>
                    <p:cNvSpPr>
                      <a:spLocks/>
                    </p:cNvSpPr>
                    <p:nvPr/>
                  </p:nvSpPr>
                  <p:spPr bwMode="auto">
                    <a:xfrm>
                      <a:off x="793" y="1389"/>
                      <a:ext cx="227" cy="499"/>
                    </a:xfrm>
                    <a:prstGeom prst="rightBrace">
                      <a:avLst>
                        <a:gd name="adj1" fmla="val 18319"/>
                        <a:gd name="adj2" fmla="val 50000"/>
                      </a:avLst>
                    </a:prstGeom>
                    <a:noFill/>
                    <a:ln w="3810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sp>
                <p:nvSpPr>
                  <p:cNvPr id="14361" name="Line 25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3606" y="73"/>
                    <a:ext cx="1633" cy="681"/>
                  </a:xfrm>
                  <a:prstGeom prst="line">
                    <a:avLst/>
                  </a:prstGeom>
                  <a:noFill/>
                  <a:ln w="28575">
                    <a:solidFill>
                      <a:schemeClr val="tx2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4365" name="Text Box 2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878" y="1706"/>
                    <a:ext cx="1225" cy="25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>
                    <a:spAutoFit/>
                  </a:bodyPr>
                  <a:lstStyle/>
                  <a:p>
                    <a:pPr algn="r" rtl="1">
                      <a:spcBef>
                        <a:spcPct val="50000"/>
                      </a:spcBef>
                    </a:pPr>
                    <a:r>
                      <a:rPr lang="ar-SA" sz="2000" b="1">
                        <a:cs typeface="Zar" pitchFamily="2" charset="-78"/>
                      </a:rPr>
                      <a:t>رگرسيون</a:t>
                    </a:r>
                    <a:r>
                      <a:rPr lang="fa-IR" sz="2000" b="1">
                        <a:cs typeface="Zar" pitchFamily="2" charset="-78"/>
                      </a:rPr>
                      <a:t>ها</a:t>
                    </a:r>
                    <a:r>
                      <a:rPr lang="ar-SA" sz="2000" b="1">
                        <a:cs typeface="Zar" pitchFamily="2" charset="-78"/>
                      </a:rPr>
                      <a:t>ي موازي</a:t>
                    </a:r>
                    <a:r>
                      <a:rPr lang="ar-SA">
                        <a:cs typeface="Zar" pitchFamily="2" charset="-78"/>
                      </a:rPr>
                      <a:t> </a:t>
                    </a:r>
                    <a:endParaRPr lang="en-US">
                      <a:cs typeface="Zar" pitchFamily="2" charset="-78"/>
                    </a:endParaRPr>
                  </a:p>
                </p:txBody>
              </p:sp>
              <p:sp>
                <p:nvSpPr>
                  <p:cNvPr id="14371" name="Text Box 3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876" y="1502"/>
                    <a:ext cx="816" cy="25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>
                    <a:spAutoFit/>
                  </a:bodyPr>
                  <a:lstStyle/>
                  <a:p>
                    <a:pPr algn="r" rtl="1">
                      <a:spcBef>
                        <a:spcPct val="50000"/>
                      </a:spcBef>
                    </a:pPr>
                    <a:r>
                      <a:rPr lang="fa-IR" sz="2000" b="1"/>
                      <a:t>درآمد</a:t>
                    </a:r>
                    <a:endParaRPr lang="en-US" sz="2000" b="1"/>
                  </a:p>
                </p:txBody>
              </p:sp>
              <p:sp>
                <p:nvSpPr>
                  <p:cNvPr id="14373" name="Text Box 3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699" y="119"/>
                    <a:ext cx="862" cy="25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>
                    <a:spAutoFit/>
                  </a:bodyPr>
                  <a:lstStyle/>
                  <a:p>
                    <a:pPr algn="r" rtl="1">
                      <a:spcBef>
                        <a:spcPct val="50000"/>
                      </a:spcBef>
                    </a:pPr>
                    <a:r>
                      <a:rPr lang="fa-IR" sz="2000" b="1"/>
                      <a:t>پس انداز</a:t>
                    </a:r>
                    <a:endParaRPr lang="en-US" sz="2000" b="1"/>
                  </a:p>
                </p:txBody>
              </p:sp>
            </p:grpSp>
            <p:sp>
              <p:nvSpPr>
                <p:cNvPr id="14374" name="Text Box 38"/>
                <p:cNvSpPr txBox="1">
                  <a:spLocks noChangeArrowheads="1"/>
                </p:cNvSpPr>
                <p:nvPr/>
              </p:nvSpPr>
              <p:spPr bwMode="auto">
                <a:xfrm>
                  <a:off x="2699" y="2160"/>
                  <a:ext cx="862" cy="2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 algn="r" rtl="1">
                    <a:spcBef>
                      <a:spcPct val="50000"/>
                    </a:spcBef>
                  </a:pPr>
                  <a:r>
                    <a:rPr lang="fa-IR" sz="2000" b="1"/>
                    <a:t>پس انداز</a:t>
                  </a:r>
                  <a:endParaRPr lang="en-US" sz="2000" b="1"/>
                </a:p>
              </p:txBody>
            </p:sp>
          </p:grpSp>
          <p:grpSp>
            <p:nvGrpSpPr>
              <p:cNvPr id="24" name="Group 85"/>
              <p:cNvGrpSpPr>
                <a:grpSpLocks/>
              </p:cNvGrpSpPr>
              <p:nvPr/>
            </p:nvGrpSpPr>
            <p:grpSpPr bwMode="auto">
              <a:xfrm>
                <a:off x="4286" y="164"/>
                <a:ext cx="1179" cy="923"/>
                <a:chOff x="4286" y="164"/>
                <a:chExt cx="1179" cy="923"/>
              </a:xfrm>
            </p:grpSpPr>
            <p:grpSp>
              <p:nvGrpSpPr>
                <p:cNvPr id="25" name="Group 55"/>
                <p:cNvGrpSpPr>
                  <a:grpSpLocks/>
                </p:cNvGrpSpPr>
                <p:nvPr/>
              </p:nvGrpSpPr>
              <p:grpSpPr bwMode="auto">
                <a:xfrm>
                  <a:off x="4286" y="663"/>
                  <a:ext cx="453" cy="182"/>
                  <a:chOff x="1429" y="663"/>
                  <a:chExt cx="453" cy="182"/>
                </a:xfrm>
              </p:grpSpPr>
              <p:sp>
                <p:nvSpPr>
                  <p:cNvPr id="14392" name="Line 56"/>
                  <p:cNvSpPr>
                    <a:spLocks noChangeShapeType="1"/>
                  </p:cNvSpPr>
                  <p:nvPr/>
                </p:nvSpPr>
                <p:spPr bwMode="auto">
                  <a:xfrm>
                    <a:off x="1429" y="845"/>
                    <a:ext cx="453" cy="0"/>
                  </a:xfrm>
                  <a:prstGeom prst="line">
                    <a:avLst/>
                  </a:prstGeom>
                  <a:noFill/>
                  <a:ln w="57150">
                    <a:solidFill>
                      <a:srgbClr val="FFCC00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4393" name="Line 57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1882" y="663"/>
                    <a:ext cx="0" cy="182"/>
                  </a:xfrm>
                  <a:prstGeom prst="line">
                    <a:avLst/>
                  </a:prstGeom>
                  <a:noFill/>
                  <a:ln w="57150">
                    <a:solidFill>
                      <a:srgbClr val="FFCC00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26" name="Group 58"/>
                <p:cNvGrpSpPr>
                  <a:grpSpLocks/>
                </p:cNvGrpSpPr>
                <p:nvPr/>
              </p:nvGrpSpPr>
              <p:grpSpPr bwMode="auto">
                <a:xfrm>
                  <a:off x="4286" y="300"/>
                  <a:ext cx="453" cy="182"/>
                  <a:chOff x="1429" y="663"/>
                  <a:chExt cx="453" cy="182"/>
                </a:xfrm>
              </p:grpSpPr>
              <p:sp>
                <p:nvSpPr>
                  <p:cNvPr id="14395" name="Line 59"/>
                  <p:cNvSpPr>
                    <a:spLocks noChangeShapeType="1"/>
                  </p:cNvSpPr>
                  <p:nvPr/>
                </p:nvSpPr>
                <p:spPr bwMode="auto">
                  <a:xfrm>
                    <a:off x="1429" y="845"/>
                    <a:ext cx="453" cy="0"/>
                  </a:xfrm>
                  <a:prstGeom prst="line">
                    <a:avLst/>
                  </a:prstGeom>
                  <a:noFill/>
                  <a:ln w="57150">
                    <a:solidFill>
                      <a:srgbClr val="FFCC00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4396" name="Line 60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1882" y="663"/>
                    <a:ext cx="0" cy="182"/>
                  </a:xfrm>
                  <a:prstGeom prst="line">
                    <a:avLst/>
                  </a:prstGeom>
                  <a:noFill/>
                  <a:ln w="57150">
                    <a:solidFill>
                      <a:srgbClr val="FFCC00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4403" name="Text Box 67"/>
                <p:cNvSpPr txBox="1">
                  <a:spLocks noChangeArrowheads="1"/>
                </p:cNvSpPr>
                <p:nvPr/>
              </p:nvSpPr>
              <p:spPr bwMode="auto">
                <a:xfrm>
                  <a:off x="4377" y="436"/>
                  <a:ext cx="454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fa-IR" sz="2400" b="1"/>
                    <a:t>1</a:t>
                  </a:r>
                  <a:endParaRPr lang="en-US" sz="2400" b="1"/>
                </a:p>
              </p:txBody>
            </p:sp>
            <p:sp>
              <p:nvSpPr>
                <p:cNvPr id="14404" name="Text Box 68"/>
                <p:cNvSpPr txBox="1">
                  <a:spLocks noChangeArrowheads="1"/>
                </p:cNvSpPr>
                <p:nvPr/>
              </p:nvSpPr>
              <p:spPr bwMode="auto">
                <a:xfrm>
                  <a:off x="4377" y="799"/>
                  <a:ext cx="454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fa-IR" sz="2400" b="1"/>
                    <a:t>1</a:t>
                  </a:r>
                  <a:endParaRPr lang="en-US" sz="2400" b="1"/>
                </a:p>
              </p:txBody>
            </p:sp>
            <p:graphicFrame>
              <p:nvGraphicFramePr>
                <p:cNvPr id="14419" name="Object 83"/>
                <p:cNvGraphicFramePr>
                  <a:graphicFrameLocks noChangeAspect="1"/>
                </p:cNvGraphicFramePr>
                <p:nvPr/>
              </p:nvGraphicFramePr>
              <p:xfrm>
                <a:off x="4727" y="527"/>
                <a:ext cx="738" cy="339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9236" name="Equation" r:id="rId18" imgW="469800" imgH="215640" progId="Equation.3">
                        <p:embed/>
                      </p:oleObj>
                    </mc:Choice>
                    <mc:Fallback>
                      <p:oleObj name="Equation" r:id="rId18" imgW="469800" imgH="215640" progId="Equation.3">
                        <p:embed/>
                        <p:pic>
                          <p:nvPicPr>
                            <p:cNvPr id="0" name="Picture 5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19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4727" y="527"/>
                              <a:ext cx="738" cy="339"/>
                            </a:xfrm>
                            <a:prstGeom prst="rect">
                              <a:avLst/>
                            </a:prstGeom>
                            <a:noFill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14420" name="Object 84"/>
                <p:cNvGraphicFramePr>
                  <a:graphicFrameLocks noChangeAspect="1"/>
                </p:cNvGraphicFramePr>
                <p:nvPr/>
              </p:nvGraphicFramePr>
              <p:xfrm>
                <a:off x="4727" y="164"/>
                <a:ext cx="738" cy="339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9237" name="Equation" r:id="rId20" imgW="469800" imgH="215640" progId="Equation.3">
                        <p:embed/>
                      </p:oleObj>
                    </mc:Choice>
                    <mc:Fallback>
                      <p:oleObj name="Equation" r:id="rId20" imgW="469800" imgH="215640" progId="Equation.3">
                        <p:embed/>
                        <p:pic>
                          <p:nvPicPr>
                            <p:cNvPr id="0" name="Picture 6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19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4727" y="164"/>
                              <a:ext cx="738" cy="339"/>
                            </a:xfrm>
                            <a:prstGeom prst="rect">
                              <a:avLst/>
                            </a:prstGeom>
                            <a:noFill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</p:grpSp>
      </p:grpSp>
    </p:spTree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010400" y="6524625"/>
            <a:ext cx="2133600" cy="333375"/>
          </a:xfrm>
          <a:prstGeom prst="rect">
            <a:avLst/>
          </a:prstGeom>
        </p:spPr>
        <p:txBody>
          <a:bodyPr/>
          <a:lstStyle/>
          <a:p>
            <a:fld id="{74D288FF-F6CD-4FDD-B3BA-8ED28DDC7CC6}" type="slidenum">
              <a:rPr lang="ar-SA"/>
              <a:pPr/>
              <a:t>19</a:t>
            </a:fld>
            <a:endParaRPr lang="en-US"/>
          </a:p>
        </p:txBody>
      </p:sp>
      <p:sp>
        <p:nvSpPr>
          <p:cNvPr id="15364" name="Oval 4"/>
          <p:cNvSpPr>
            <a:spLocks noChangeArrowheads="1"/>
          </p:cNvSpPr>
          <p:nvPr/>
        </p:nvSpPr>
        <p:spPr bwMode="auto">
          <a:xfrm>
            <a:off x="2051050" y="333375"/>
            <a:ext cx="5400675" cy="935038"/>
          </a:xfrm>
          <a:prstGeom prst="ellipse">
            <a:avLst/>
          </a:prstGeom>
          <a:solidFill>
            <a:schemeClr val="bg1"/>
          </a:solidFill>
          <a:ln w="76200">
            <a:solidFill>
              <a:srgbClr val="99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rtl="1"/>
            <a:r>
              <a:rPr lang="ar-SA" sz="2800" i="1">
                <a:solidFill>
                  <a:schemeClr val="accent2"/>
                </a:solidFill>
                <a:cs typeface="Zar" pitchFamily="2" charset="-78"/>
              </a:rPr>
              <a:t>مقايسه دو رگرسيون</a:t>
            </a:r>
            <a:endParaRPr lang="en-US" sz="2800" i="1">
              <a:cs typeface="Zar" pitchFamily="2" charset="-78"/>
            </a:endParaRPr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1476375" y="2060575"/>
            <a:ext cx="6480175" cy="3240088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1763713" y="2882900"/>
            <a:ext cx="5327650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/>
            <a:r>
              <a:rPr lang="fa-IR" sz="3200" i="1">
                <a:solidFill>
                  <a:srgbClr val="0066CC"/>
                </a:solidFill>
                <a:cs typeface="Zar" pitchFamily="2" charset="-78"/>
              </a:rPr>
              <a:t>  </a:t>
            </a:r>
            <a:r>
              <a:rPr lang="ar-SA" sz="3200" i="1">
                <a:solidFill>
                  <a:srgbClr val="0066CC"/>
                </a:solidFill>
                <a:cs typeface="Zar" pitchFamily="2" charset="-78"/>
              </a:rPr>
              <a:t>۱- آزمون چاو</a:t>
            </a:r>
            <a:endParaRPr lang="fa-IR" sz="3200" i="1">
              <a:solidFill>
                <a:srgbClr val="0066CC"/>
              </a:solidFill>
              <a:cs typeface="Zar" pitchFamily="2" charset="-78"/>
            </a:endParaRPr>
          </a:p>
          <a:p>
            <a:pPr algn="r" rtl="1"/>
            <a:endParaRPr lang="fa-IR" sz="3200" i="1">
              <a:solidFill>
                <a:srgbClr val="0066CC"/>
              </a:solidFill>
              <a:cs typeface="Zar" pitchFamily="2" charset="-78"/>
            </a:endParaRPr>
          </a:p>
          <a:p>
            <a:pPr algn="r" rtl="1"/>
            <a:r>
              <a:rPr lang="fa-IR" sz="3200" i="1">
                <a:solidFill>
                  <a:srgbClr val="0066CC"/>
                </a:solidFill>
                <a:cs typeface="Zar" pitchFamily="2" charset="-78"/>
              </a:rPr>
              <a:t>  </a:t>
            </a:r>
            <a:r>
              <a:rPr lang="ar-SA" sz="3200" i="1">
                <a:solidFill>
                  <a:srgbClr val="0066CC"/>
                </a:solidFill>
                <a:cs typeface="Zar" pitchFamily="2" charset="-78"/>
              </a:rPr>
              <a:t>۲– روش متغيرهاي موهومي</a:t>
            </a:r>
            <a:endParaRPr lang="en-US" sz="3200" i="1">
              <a:solidFill>
                <a:srgbClr val="0066CC"/>
              </a:solidFill>
              <a:cs typeface="Zar" pitchFamily="2" charset="-78"/>
            </a:endParaRPr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nimBg="1"/>
      <p:bldP spid="15365" grpId="0" animBg="1"/>
      <p:bldP spid="1536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010400" y="6524625"/>
            <a:ext cx="2133600" cy="333375"/>
          </a:xfrm>
          <a:prstGeom prst="rect">
            <a:avLst/>
          </a:prstGeom>
        </p:spPr>
        <p:txBody>
          <a:bodyPr/>
          <a:lstStyle/>
          <a:p>
            <a:fld id="{FD9B8058-33D7-4633-9E93-FEA5BBCAB78D}" type="slidenum">
              <a:rPr lang="ar-SA"/>
              <a:pPr/>
              <a:t>20</a:t>
            </a:fld>
            <a:endParaRPr lang="en-US"/>
          </a:p>
        </p:txBody>
      </p:sp>
      <p:sp>
        <p:nvSpPr>
          <p:cNvPr id="16388" name="Oval 4"/>
          <p:cNvSpPr>
            <a:spLocks noChangeArrowheads="1"/>
          </p:cNvSpPr>
          <p:nvPr/>
        </p:nvSpPr>
        <p:spPr bwMode="auto">
          <a:xfrm>
            <a:off x="5435600" y="260350"/>
            <a:ext cx="3313113" cy="1008063"/>
          </a:xfrm>
          <a:prstGeom prst="ellipse">
            <a:avLst/>
          </a:prstGeom>
          <a:solidFill>
            <a:schemeClr val="bg1"/>
          </a:solidFill>
          <a:ln w="76200">
            <a:solidFill>
              <a:srgbClr val="99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ar-SA" sz="3200" i="1">
                <a:solidFill>
                  <a:schemeClr val="accent2"/>
                </a:solidFill>
                <a:cs typeface="Zar" pitchFamily="2" charset="-78"/>
              </a:rPr>
              <a:t>آ</a:t>
            </a:r>
            <a:r>
              <a:rPr lang="fa-IR" sz="3200" i="1">
                <a:solidFill>
                  <a:schemeClr val="accent2"/>
                </a:solidFill>
                <a:cs typeface="Zar" pitchFamily="2" charset="-78"/>
              </a:rPr>
              <a:t> </a:t>
            </a:r>
            <a:r>
              <a:rPr lang="ar-SA" sz="3200" i="1">
                <a:solidFill>
                  <a:schemeClr val="accent2"/>
                </a:solidFill>
                <a:cs typeface="Zar" pitchFamily="2" charset="-78"/>
              </a:rPr>
              <a:t>زمون چاو</a:t>
            </a:r>
            <a:r>
              <a:rPr lang="fa-IR" sz="3200" i="1">
                <a:solidFill>
                  <a:schemeClr val="accent2"/>
                </a:solidFill>
                <a:cs typeface="Zar" pitchFamily="2" charset="-78"/>
              </a:rPr>
              <a:t>:</a:t>
            </a:r>
            <a:endParaRPr lang="en-US" sz="3200" i="1">
              <a:solidFill>
                <a:schemeClr val="accent2"/>
              </a:solidFill>
              <a:cs typeface="Zar" pitchFamily="2" charset="-78"/>
            </a:endParaRP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466725" y="333375"/>
            <a:ext cx="3960813" cy="1368425"/>
            <a:chOff x="521" y="391"/>
            <a:chExt cx="2495" cy="862"/>
          </a:xfrm>
        </p:grpSpPr>
        <p:sp>
          <p:nvSpPr>
            <p:cNvPr id="16389" name="Rectangle 5"/>
            <p:cNvSpPr>
              <a:spLocks noChangeArrowheads="1"/>
            </p:cNvSpPr>
            <p:nvPr/>
          </p:nvSpPr>
          <p:spPr bwMode="auto">
            <a:xfrm>
              <a:off x="521" y="391"/>
              <a:ext cx="2178" cy="862"/>
            </a:xfrm>
            <a:prstGeom prst="rect">
              <a:avLst/>
            </a:prstGeom>
            <a:solidFill>
              <a:schemeClr val="bg1"/>
            </a:solidFill>
            <a:ln w="85725" cmpd="dbl">
              <a:solidFill>
                <a:srgbClr val="0066CC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>
                <a:solidFill>
                  <a:schemeClr val="accent2"/>
                </a:solidFill>
              </a:endParaRPr>
            </a:p>
          </p:txBody>
        </p:sp>
        <p:sp>
          <p:nvSpPr>
            <p:cNvPr id="16390" name="Text Box 6"/>
            <p:cNvSpPr txBox="1">
              <a:spLocks noChangeArrowheads="1"/>
            </p:cNvSpPr>
            <p:nvPr/>
          </p:nvSpPr>
          <p:spPr bwMode="auto">
            <a:xfrm>
              <a:off x="567" y="436"/>
              <a:ext cx="2449" cy="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fa-IR" sz="2000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 </a:t>
              </a:r>
              <a:r>
                <a:rPr lang="ar-SA" sz="2400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فروض</a:t>
              </a:r>
              <a:r>
                <a:rPr lang="en-US" sz="2400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: u</a:t>
              </a:r>
              <a:r>
                <a:rPr lang="en-US" sz="2400" i="1" baseline="-25000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1i</a:t>
              </a:r>
              <a:r>
                <a:rPr lang="en-US" sz="2400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 ~ N (0 , </a:t>
              </a:r>
              <a:r>
                <a:rPr lang="en-US" sz="2400" i="1">
                  <a:solidFill>
                    <a:schemeClr val="accent2"/>
                  </a:solidFill>
                  <a:latin typeface="Times New Roman" pitchFamily="18" charset="0"/>
                  <a:cs typeface="Times New Roman" pitchFamily="18" charset="0"/>
                </a:rPr>
                <a:t>σ</a:t>
              </a:r>
              <a:r>
                <a:rPr lang="en-US" sz="2400" i="1" baseline="30000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2</a:t>
              </a:r>
              <a:r>
                <a:rPr lang="en-US" sz="2400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)</a:t>
              </a:r>
            </a:p>
            <a:p>
              <a:r>
                <a:rPr lang="fa-IR" sz="2400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              </a:t>
              </a:r>
              <a:r>
                <a:rPr lang="en-US" sz="2400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u</a:t>
              </a:r>
              <a:r>
                <a:rPr lang="en-US" sz="2400" i="1" baseline="-25000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2i</a:t>
              </a:r>
              <a:r>
                <a:rPr lang="en-US" sz="2400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 ~ N (0 , </a:t>
              </a:r>
              <a:r>
                <a:rPr lang="en-US" sz="2400" i="1">
                  <a:solidFill>
                    <a:schemeClr val="accent2"/>
                  </a:solidFill>
                  <a:latin typeface="Times New Roman" pitchFamily="18" charset="0"/>
                  <a:cs typeface="Times New Roman" pitchFamily="18" charset="0"/>
                </a:rPr>
                <a:t>σ</a:t>
              </a:r>
              <a:r>
                <a:rPr lang="en-US" sz="2400" i="1" baseline="30000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2</a:t>
              </a:r>
              <a:r>
                <a:rPr lang="en-US" sz="2400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)</a:t>
              </a:r>
            </a:p>
            <a:p>
              <a:r>
                <a:rPr lang="fa-IR" sz="2400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          </a:t>
              </a:r>
              <a:r>
                <a:rPr lang="en-US" sz="2400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Cov (u</a:t>
              </a:r>
              <a:r>
                <a:rPr lang="en-US" sz="2400" i="1" baseline="-25000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1i</a:t>
              </a:r>
              <a:r>
                <a:rPr lang="en-US" sz="2400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 , u</a:t>
              </a:r>
              <a:r>
                <a:rPr lang="en-US" sz="2400" i="1" baseline="-25000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2i</a:t>
              </a:r>
              <a:r>
                <a:rPr lang="en-US" sz="2400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) = 0</a:t>
              </a:r>
            </a:p>
          </p:txBody>
        </p:sp>
      </p:grpSp>
      <p:sp>
        <p:nvSpPr>
          <p:cNvPr id="16394" name="Rectangle 10"/>
          <p:cNvSpPr>
            <a:spLocks noChangeArrowheads="1"/>
          </p:cNvSpPr>
          <p:nvPr/>
        </p:nvSpPr>
        <p:spPr bwMode="auto">
          <a:xfrm>
            <a:off x="0" y="30146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6395" name="Rectangle 11"/>
          <p:cNvSpPr>
            <a:spLocks noChangeArrowheads="1"/>
          </p:cNvSpPr>
          <p:nvPr/>
        </p:nvSpPr>
        <p:spPr bwMode="auto">
          <a:xfrm>
            <a:off x="0" y="38433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3" name="Group 29"/>
          <p:cNvGrpSpPr>
            <a:grpSpLocks/>
          </p:cNvGrpSpPr>
          <p:nvPr/>
        </p:nvGrpSpPr>
        <p:grpSpPr bwMode="auto">
          <a:xfrm>
            <a:off x="250825" y="2205038"/>
            <a:ext cx="2665413" cy="1152525"/>
            <a:chOff x="158" y="1389"/>
            <a:chExt cx="1679" cy="726"/>
          </a:xfrm>
        </p:grpSpPr>
        <p:sp>
          <p:nvSpPr>
            <p:cNvPr id="16397" name="Oval 13"/>
            <p:cNvSpPr>
              <a:spLocks noChangeArrowheads="1"/>
            </p:cNvSpPr>
            <p:nvPr/>
          </p:nvSpPr>
          <p:spPr bwMode="auto">
            <a:xfrm>
              <a:off x="158" y="1389"/>
              <a:ext cx="1679" cy="726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0066CC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398" name="Text Box 14"/>
            <p:cNvSpPr txBox="1">
              <a:spLocks noChangeArrowheads="1"/>
            </p:cNvSpPr>
            <p:nvPr/>
          </p:nvSpPr>
          <p:spPr bwMode="auto">
            <a:xfrm>
              <a:off x="431" y="1488"/>
              <a:ext cx="1360" cy="4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b="1" i="1">
                  <a:latin typeface="Times New Roman" pitchFamily="18" charset="0"/>
                  <a:cs typeface="Times New Roman" pitchFamily="18" charset="0"/>
                </a:rPr>
                <a:t>Y</a:t>
              </a:r>
              <a:r>
                <a:rPr lang="en-US" b="1" i="1" baseline="-25000">
                  <a:latin typeface="Times New Roman" pitchFamily="18" charset="0"/>
                  <a:cs typeface="Times New Roman" pitchFamily="18" charset="0"/>
                </a:rPr>
                <a:t>t </a:t>
              </a:r>
              <a:r>
                <a:rPr lang="en-US" b="1" i="1">
                  <a:latin typeface="Times New Roman" pitchFamily="18" charset="0"/>
                  <a:cs typeface="Times New Roman" pitchFamily="18" charset="0"/>
                </a:rPr>
                <a:t>= α + βX</a:t>
              </a:r>
              <a:r>
                <a:rPr lang="en-US" b="1" i="1" baseline="-25000">
                  <a:latin typeface="Times New Roman" pitchFamily="18" charset="0"/>
                  <a:cs typeface="Times New Roman" pitchFamily="18" charset="0"/>
                </a:rPr>
                <a:t>t </a:t>
              </a:r>
              <a:r>
                <a:rPr lang="en-US" b="1" i="1">
                  <a:latin typeface="Times New Roman" pitchFamily="18" charset="0"/>
                  <a:cs typeface="Times New Roman" pitchFamily="18" charset="0"/>
                </a:rPr>
                <a:t>+ u</a:t>
              </a:r>
              <a:r>
                <a:rPr lang="en-US" b="1" i="1" baseline="-25000">
                  <a:latin typeface="Times New Roman" pitchFamily="18" charset="0"/>
                  <a:cs typeface="Times New Roman" pitchFamily="18" charset="0"/>
                </a:rPr>
                <a:t>t</a:t>
              </a:r>
            </a:p>
            <a:p>
              <a:pPr>
                <a:spcBef>
                  <a:spcPct val="50000"/>
                </a:spcBef>
              </a:pPr>
              <a:r>
                <a:rPr lang="en-US" b="1" i="1">
                  <a:latin typeface="Times New Roman" pitchFamily="18" charset="0"/>
                  <a:cs typeface="Times New Roman" pitchFamily="18" charset="0"/>
                </a:rPr>
                <a:t>df = N</a:t>
              </a:r>
              <a:r>
                <a:rPr lang="en-US" b="1" i="1" baseline="-25000">
                  <a:latin typeface="Times New Roman" pitchFamily="18" charset="0"/>
                  <a:cs typeface="Times New Roman" pitchFamily="18" charset="0"/>
                </a:rPr>
                <a:t>1</a:t>
              </a:r>
              <a:r>
                <a:rPr lang="en-US" b="1" i="1">
                  <a:latin typeface="Times New Roman" pitchFamily="18" charset="0"/>
                  <a:cs typeface="Times New Roman" pitchFamily="18" charset="0"/>
                </a:rPr>
                <a:t>+ N</a:t>
              </a:r>
              <a:r>
                <a:rPr lang="en-US" b="1" i="1" baseline="-25000">
                  <a:latin typeface="Times New Roman" pitchFamily="18" charset="0"/>
                  <a:cs typeface="Times New Roman" pitchFamily="18" charset="0"/>
                </a:rPr>
                <a:t>2 </a:t>
              </a:r>
              <a:r>
                <a:rPr lang="en-US" b="1" i="1">
                  <a:latin typeface="Times New Roman" pitchFamily="18" charset="0"/>
                  <a:cs typeface="Times New Roman" pitchFamily="18" charset="0"/>
                </a:rPr>
                <a:t>- k</a:t>
              </a:r>
            </a:p>
          </p:txBody>
        </p:sp>
      </p:grpSp>
      <p:grpSp>
        <p:nvGrpSpPr>
          <p:cNvPr id="4" name="Group 30"/>
          <p:cNvGrpSpPr>
            <a:grpSpLocks/>
          </p:cNvGrpSpPr>
          <p:nvPr/>
        </p:nvGrpSpPr>
        <p:grpSpPr bwMode="auto">
          <a:xfrm>
            <a:off x="3132138" y="2420938"/>
            <a:ext cx="5761037" cy="1038225"/>
            <a:chOff x="1973" y="1570"/>
            <a:chExt cx="3629" cy="654"/>
          </a:xfrm>
        </p:grpSpPr>
        <p:sp>
          <p:nvSpPr>
            <p:cNvPr id="16396" name="Rectangle 12"/>
            <p:cNvSpPr>
              <a:spLocks noChangeArrowheads="1"/>
            </p:cNvSpPr>
            <p:nvPr/>
          </p:nvSpPr>
          <p:spPr bwMode="auto">
            <a:xfrm>
              <a:off x="1973" y="1570"/>
              <a:ext cx="3629" cy="36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rgbClr val="0066CC"/>
              </a:solidFill>
              <a:miter lim="800000"/>
              <a:headEnd/>
              <a:tailEnd/>
            </a:ln>
            <a:effectLst/>
          </p:spPr>
          <p:txBody>
            <a:bodyPr wrap="none" anchor="ctr" anchorCtr="1"/>
            <a:lstStyle/>
            <a:p>
              <a:pPr algn="ctr" rtl="1"/>
              <a:endParaRPr lang="en-US" i="1">
                <a:latin typeface="Times New Roman" pitchFamily="18" charset="0"/>
                <a:cs typeface="Zar" pitchFamily="2" charset="-78"/>
              </a:endParaRPr>
            </a:p>
            <a:p>
              <a:pPr algn="ctr" rtl="1"/>
              <a:r>
                <a:rPr lang="ar-SA" i="1">
                  <a:latin typeface="Times New Roman" pitchFamily="18" charset="0"/>
                  <a:cs typeface="Zar" pitchFamily="2" charset="-78"/>
                </a:rPr>
                <a:t>مرحله اول</a:t>
              </a:r>
              <a:r>
                <a:rPr lang="en-US" i="1">
                  <a:latin typeface="Times New Roman" pitchFamily="18" charset="0"/>
                  <a:cs typeface="Zar" pitchFamily="2" charset="-78"/>
                </a:rPr>
                <a:t>  </a:t>
              </a:r>
              <a:r>
                <a:rPr lang="ar-SA" i="1">
                  <a:latin typeface="Times New Roman" pitchFamily="18" charset="0"/>
                  <a:cs typeface="Zar" pitchFamily="2" charset="-78"/>
                </a:rPr>
                <a:t>: برازش رگرسيون مركب (تركيبي از مشاهدات </a:t>
              </a:r>
              <a:r>
                <a:rPr lang="en-US" i="1">
                  <a:latin typeface="Times New Roman" pitchFamily="18" charset="0"/>
                  <a:cs typeface="Zar" pitchFamily="2" charset="-78"/>
                </a:rPr>
                <a:t>( N</a:t>
              </a:r>
              <a:r>
                <a:rPr lang="en-US" i="1" baseline="-25000">
                  <a:latin typeface="Times New Roman" pitchFamily="18" charset="0"/>
                  <a:cs typeface="Zar" pitchFamily="2" charset="-78"/>
                </a:rPr>
                <a:t>2</a:t>
              </a:r>
              <a:r>
                <a:rPr lang="en-US" i="1">
                  <a:latin typeface="Times New Roman" pitchFamily="18" charset="0"/>
                  <a:cs typeface="Zar" pitchFamily="2" charset="-78"/>
                </a:rPr>
                <a:t> , N</a:t>
              </a:r>
              <a:r>
                <a:rPr lang="en-US" i="1" baseline="-25000">
                  <a:latin typeface="Times New Roman" pitchFamily="18" charset="0"/>
                  <a:cs typeface="Zar" pitchFamily="2" charset="-78"/>
                </a:rPr>
                <a:t>1</a:t>
              </a:r>
            </a:p>
            <a:p>
              <a:pPr algn="ctr" rtl="1"/>
              <a:endParaRPr lang="en-US" i="1">
                <a:latin typeface="Times New Roman" pitchFamily="18" charset="0"/>
                <a:cs typeface="Zar" pitchFamily="2" charset="-78"/>
              </a:endParaRPr>
            </a:p>
          </p:txBody>
        </p:sp>
        <p:sp>
          <p:nvSpPr>
            <p:cNvPr id="16400" name="Text Box 16"/>
            <p:cNvSpPr txBox="1">
              <a:spLocks noChangeArrowheads="1"/>
            </p:cNvSpPr>
            <p:nvPr/>
          </p:nvSpPr>
          <p:spPr bwMode="auto">
            <a:xfrm>
              <a:off x="2154" y="1974"/>
              <a:ext cx="3221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rtl="1"/>
              <a:r>
                <a:rPr lang="en-US" sz="2000" i="1">
                  <a:latin typeface="Times New Roman" pitchFamily="18" charset="0"/>
                  <a:cs typeface="Zar" pitchFamily="2" charset="-78"/>
                </a:rPr>
                <a:t>K  </a:t>
              </a:r>
              <a:r>
                <a:rPr lang="ar-SA" sz="2000" i="1">
                  <a:latin typeface="Times New Roman" pitchFamily="18" charset="0"/>
                  <a:cs typeface="Zar" pitchFamily="2" charset="-78"/>
                </a:rPr>
                <a:t>: تعداد پارامترهاي مورد تخمين</a:t>
              </a:r>
              <a:r>
                <a:rPr lang="en-US" sz="2000" i="1">
                  <a:latin typeface="Times New Roman" pitchFamily="18" charset="0"/>
                  <a:cs typeface="Zar" pitchFamily="2" charset="-78"/>
                </a:rPr>
                <a:t> RSS = S</a:t>
              </a:r>
              <a:r>
                <a:rPr lang="en-US" sz="2000" i="1" baseline="-25000">
                  <a:latin typeface="Times New Roman" pitchFamily="18" charset="0"/>
                  <a:cs typeface="Zar" pitchFamily="2" charset="-78"/>
                </a:rPr>
                <a:t>1</a:t>
              </a:r>
              <a:r>
                <a:rPr lang="en-US" sz="2000" i="1">
                  <a:latin typeface="Times New Roman" pitchFamily="18" charset="0"/>
                  <a:cs typeface="Zar" pitchFamily="2" charset="-78"/>
                </a:rPr>
                <a:t>               </a:t>
              </a:r>
              <a:r>
                <a:rPr lang="ar-SA" sz="2000" i="1">
                  <a:latin typeface="Times New Roman" pitchFamily="18" charset="0"/>
                  <a:cs typeface="Zar" pitchFamily="2" charset="-78"/>
                </a:rPr>
                <a:t> كل</a:t>
              </a:r>
              <a:endParaRPr lang="en-US" sz="2000" i="1">
                <a:latin typeface="Times New Roman" pitchFamily="18" charset="0"/>
                <a:cs typeface="Zar" pitchFamily="2" charset="-78"/>
              </a:endParaRPr>
            </a:p>
          </p:txBody>
        </p:sp>
      </p:grpSp>
      <p:grpSp>
        <p:nvGrpSpPr>
          <p:cNvPr id="5" name="Group 31"/>
          <p:cNvGrpSpPr>
            <a:grpSpLocks/>
          </p:cNvGrpSpPr>
          <p:nvPr/>
        </p:nvGrpSpPr>
        <p:grpSpPr bwMode="auto">
          <a:xfrm>
            <a:off x="395288" y="3933825"/>
            <a:ext cx="8424862" cy="2663825"/>
            <a:chOff x="249" y="2478"/>
            <a:chExt cx="5307" cy="1678"/>
          </a:xfrm>
        </p:grpSpPr>
        <p:grpSp>
          <p:nvGrpSpPr>
            <p:cNvPr id="6" name="Group 28"/>
            <p:cNvGrpSpPr>
              <a:grpSpLocks/>
            </p:cNvGrpSpPr>
            <p:nvPr/>
          </p:nvGrpSpPr>
          <p:grpSpPr bwMode="auto">
            <a:xfrm>
              <a:off x="249" y="2478"/>
              <a:ext cx="5307" cy="1678"/>
              <a:chOff x="249" y="2523"/>
              <a:chExt cx="5307" cy="1678"/>
            </a:xfrm>
          </p:grpSpPr>
          <p:sp>
            <p:nvSpPr>
              <p:cNvPr id="16399" name="Rectangle 15"/>
              <p:cNvSpPr>
                <a:spLocks noChangeArrowheads="1"/>
              </p:cNvSpPr>
              <p:nvPr/>
            </p:nvSpPr>
            <p:spPr bwMode="auto">
              <a:xfrm>
                <a:off x="3061" y="2704"/>
                <a:ext cx="2495" cy="681"/>
              </a:xfrm>
              <a:prstGeom prst="rect">
                <a:avLst/>
              </a:prstGeom>
              <a:solidFill>
                <a:schemeClr val="bg1"/>
              </a:solidFill>
              <a:ln w="76200">
                <a:solidFill>
                  <a:srgbClr val="0066CC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rtl="1"/>
                <a:endParaRPr lang="en-US"/>
              </a:p>
            </p:txBody>
          </p:sp>
          <p:sp>
            <p:nvSpPr>
              <p:cNvPr id="16402" name="Line 18"/>
              <p:cNvSpPr>
                <a:spLocks noChangeShapeType="1"/>
              </p:cNvSpPr>
              <p:nvPr/>
            </p:nvSpPr>
            <p:spPr bwMode="auto">
              <a:xfrm flipH="1">
                <a:off x="2472" y="2823"/>
                <a:ext cx="589" cy="0"/>
              </a:xfrm>
              <a:prstGeom prst="line">
                <a:avLst/>
              </a:prstGeom>
              <a:noFill/>
              <a:ln w="57150">
                <a:solidFill>
                  <a:srgbClr val="990000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7" name="Group 25"/>
              <p:cNvGrpSpPr>
                <a:grpSpLocks/>
              </p:cNvGrpSpPr>
              <p:nvPr/>
            </p:nvGrpSpPr>
            <p:grpSpPr bwMode="auto">
              <a:xfrm>
                <a:off x="249" y="2523"/>
                <a:ext cx="2223" cy="1678"/>
                <a:chOff x="295" y="2115"/>
                <a:chExt cx="2177" cy="1678"/>
              </a:xfrm>
            </p:grpSpPr>
            <p:grpSp>
              <p:nvGrpSpPr>
                <p:cNvPr id="8" name="Group 21"/>
                <p:cNvGrpSpPr>
                  <a:grpSpLocks/>
                </p:cNvGrpSpPr>
                <p:nvPr/>
              </p:nvGrpSpPr>
              <p:grpSpPr bwMode="auto">
                <a:xfrm>
                  <a:off x="317" y="2115"/>
                  <a:ext cx="2155" cy="1678"/>
                  <a:chOff x="317" y="2115"/>
                  <a:chExt cx="1837" cy="635"/>
                </a:xfrm>
              </p:grpSpPr>
              <p:sp>
                <p:nvSpPr>
                  <p:cNvPr id="16404" name="Rectangle 20"/>
                  <p:cNvSpPr>
                    <a:spLocks noChangeArrowheads="1"/>
                  </p:cNvSpPr>
                  <p:nvPr/>
                </p:nvSpPr>
                <p:spPr bwMode="auto">
                  <a:xfrm>
                    <a:off x="317" y="2115"/>
                    <a:ext cx="1837" cy="635"/>
                  </a:xfrm>
                  <a:prstGeom prst="rect">
                    <a:avLst/>
                  </a:prstGeom>
                  <a:solidFill>
                    <a:schemeClr val="bg1"/>
                  </a:solidFill>
                  <a:ln w="76200">
                    <a:solidFill>
                      <a:srgbClr val="0066CC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6401" name="Text Box 1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31" y="2160"/>
                    <a:ext cx="1610" cy="57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>
                    <a:spAutoFit/>
                  </a:bodyPr>
                  <a:lstStyle/>
                  <a:p>
                    <a:pPr algn="ctr" rtl="1">
                      <a:spcBef>
                        <a:spcPct val="50000"/>
                      </a:spcBef>
                    </a:pPr>
                    <a:r>
                      <a:rPr lang="en-US" i="1">
                        <a:latin typeface="Times New Roman" pitchFamily="18" charset="0"/>
                        <a:cs typeface="Zar" pitchFamily="2" charset="-78"/>
                      </a:rPr>
                      <a:t>S</a:t>
                    </a:r>
                    <a:r>
                      <a:rPr lang="en-US" i="1" baseline="-25000">
                        <a:latin typeface="Times New Roman" pitchFamily="18" charset="0"/>
                        <a:cs typeface="Zar" pitchFamily="2" charset="-78"/>
                      </a:rPr>
                      <a:t>2</a:t>
                    </a:r>
                    <a:r>
                      <a:rPr lang="fa-IR" i="1">
                        <a:latin typeface="Times New Roman" pitchFamily="18" charset="0"/>
                        <a:cs typeface="Zar" pitchFamily="2" charset="-78"/>
                      </a:rPr>
                      <a:t> </a:t>
                    </a:r>
                    <a:r>
                      <a:rPr lang="ar-SA" i="1">
                        <a:latin typeface="Times New Roman" pitchFamily="18" charset="0"/>
                        <a:cs typeface="Zar" pitchFamily="2" charset="-78"/>
                      </a:rPr>
                      <a:t>: مربوط به دوره بازسازي</a:t>
                    </a:r>
                    <a:endParaRPr lang="en-US" i="1">
                      <a:latin typeface="Times New Roman" pitchFamily="18" charset="0"/>
                      <a:cs typeface="Zar" pitchFamily="2" charset="-78"/>
                    </a:endParaRPr>
                  </a:p>
                  <a:p>
                    <a:pPr algn="ctr" rtl="1">
                      <a:spcBef>
                        <a:spcPct val="50000"/>
                      </a:spcBef>
                    </a:pPr>
                    <a:r>
                      <a:rPr lang="en-US" i="1">
                        <a:latin typeface="Times New Roman" pitchFamily="18" charset="0"/>
                        <a:cs typeface="Zar" pitchFamily="2" charset="-78"/>
                      </a:rPr>
                      <a:t>df = N</a:t>
                    </a:r>
                    <a:r>
                      <a:rPr lang="en-US" i="1" baseline="-25000">
                        <a:latin typeface="Times New Roman" pitchFamily="18" charset="0"/>
                        <a:cs typeface="Zar" pitchFamily="2" charset="-78"/>
                      </a:rPr>
                      <a:t>1  </a:t>
                    </a:r>
                    <a:r>
                      <a:rPr lang="en-US" i="1">
                        <a:latin typeface="Times New Roman" pitchFamily="18" charset="0"/>
                        <a:cs typeface="Zar" pitchFamily="2" charset="-78"/>
                      </a:rPr>
                      <a:t>- k</a:t>
                    </a:r>
                  </a:p>
                  <a:p>
                    <a:pPr algn="ctr" rtl="1">
                      <a:spcBef>
                        <a:spcPct val="50000"/>
                      </a:spcBef>
                    </a:pPr>
                    <a:r>
                      <a:rPr lang="en-US" i="1">
                        <a:latin typeface="Times New Roman" pitchFamily="18" charset="0"/>
                        <a:cs typeface="Zar" pitchFamily="2" charset="-78"/>
                      </a:rPr>
                      <a:t> S</a:t>
                    </a:r>
                    <a:r>
                      <a:rPr lang="en-US" i="1" baseline="-25000">
                        <a:latin typeface="Times New Roman" pitchFamily="18" charset="0"/>
                        <a:cs typeface="Zar" pitchFamily="2" charset="-78"/>
                      </a:rPr>
                      <a:t>3</a:t>
                    </a:r>
                    <a:r>
                      <a:rPr lang="ar-SA" i="1">
                        <a:latin typeface="Times New Roman" pitchFamily="18" charset="0"/>
                        <a:cs typeface="Zar" pitchFamily="2" charset="-78"/>
                      </a:rPr>
                      <a:t>: مربوط به دوره پس</a:t>
                    </a:r>
                    <a:r>
                      <a:rPr lang="en-US" i="1">
                        <a:latin typeface="Times New Roman" pitchFamily="18" charset="0"/>
                        <a:cs typeface="Zar" pitchFamily="2" charset="-78"/>
                      </a:rPr>
                      <a:t>‎</a:t>
                    </a:r>
                    <a:r>
                      <a:rPr lang="ar-SA" i="1">
                        <a:latin typeface="Times New Roman" pitchFamily="18" charset="0"/>
                        <a:cs typeface="Zar" pitchFamily="2" charset="-78"/>
                      </a:rPr>
                      <a:t> از بازسازي</a:t>
                    </a:r>
                    <a:endParaRPr lang="en-US" i="1">
                      <a:latin typeface="Times New Roman" pitchFamily="18" charset="0"/>
                      <a:cs typeface="Zar" pitchFamily="2" charset="-78"/>
                    </a:endParaRPr>
                  </a:p>
                  <a:p>
                    <a:pPr algn="ctr" rtl="1">
                      <a:spcBef>
                        <a:spcPct val="50000"/>
                      </a:spcBef>
                    </a:pPr>
                    <a:r>
                      <a:rPr lang="en-US" i="1">
                        <a:latin typeface="Times New Roman" pitchFamily="18" charset="0"/>
                        <a:cs typeface="Zar" pitchFamily="2" charset="-78"/>
                      </a:rPr>
                      <a:t>df = N</a:t>
                    </a:r>
                    <a:r>
                      <a:rPr lang="en-US" i="1" baseline="-25000">
                        <a:latin typeface="Times New Roman" pitchFamily="18" charset="0"/>
                        <a:cs typeface="Zar" pitchFamily="2" charset="-78"/>
                      </a:rPr>
                      <a:t>2  </a:t>
                    </a:r>
                    <a:r>
                      <a:rPr lang="en-US" i="1">
                        <a:latin typeface="Times New Roman" pitchFamily="18" charset="0"/>
                        <a:cs typeface="Zar" pitchFamily="2" charset="-78"/>
                      </a:rPr>
                      <a:t>- k</a:t>
                    </a:r>
                  </a:p>
                  <a:p>
                    <a:pPr algn="ctr" rtl="1">
                      <a:spcBef>
                        <a:spcPct val="50000"/>
                      </a:spcBef>
                    </a:pPr>
                    <a:r>
                      <a:rPr lang="en-US" i="1">
                        <a:latin typeface="Times New Roman" pitchFamily="18" charset="0"/>
                        <a:cs typeface="Zar" pitchFamily="2" charset="-78"/>
                      </a:rPr>
                      <a:t>S</a:t>
                    </a:r>
                    <a:r>
                      <a:rPr lang="en-US" i="1" baseline="-25000">
                        <a:latin typeface="Times New Roman" pitchFamily="18" charset="0"/>
                        <a:cs typeface="Zar" pitchFamily="2" charset="-78"/>
                      </a:rPr>
                      <a:t>4 </a:t>
                    </a:r>
                    <a:r>
                      <a:rPr lang="en-US" i="1">
                        <a:latin typeface="Times New Roman" pitchFamily="18" charset="0"/>
                        <a:cs typeface="Zar" pitchFamily="2" charset="-78"/>
                      </a:rPr>
                      <a:t>= S</a:t>
                    </a:r>
                    <a:r>
                      <a:rPr lang="en-US" i="1" baseline="-25000">
                        <a:latin typeface="Times New Roman" pitchFamily="18" charset="0"/>
                        <a:cs typeface="Zar" pitchFamily="2" charset="-78"/>
                      </a:rPr>
                      <a:t>2</a:t>
                    </a:r>
                    <a:r>
                      <a:rPr lang="en-US" i="1">
                        <a:latin typeface="Times New Roman" pitchFamily="18" charset="0"/>
                        <a:cs typeface="Zar" pitchFamily="2" charset="-78"/>
                      </a:rPr>
                      <a:t> + S</a:t>
                    </a:r>
                    <a:r>
                      <a:rPr lang="en-US" i="1" baseline="-25000">
                        <a:latin typeface="Times New Roman" pitchFamily="18" charset="0"/>
                        <a:cs typeface="Zar" pitchFamily="2" charset="-78"/>
                      </a:rPr>
                      <a:t>3</a:t>
                    </a:r>
                  </a:p>
                  <a:p>
                    <a:pPr algn="ctr" rtl="1">
                      <a:spcBef>
                        <a:spcPct val="50000"/>
                      </a:spcBef>
                    </a:pPr>
                    <a:r>
                      <a:rPr lang="en-US" i="1">
                        <a:latin typeface="Times New Roman" pitchFamily="18" charset="0"/>
                        <a:cs typeface="Zar" pitchFamily="2" charset="-78"/>
                      </a:rPr>
                      <a:t>df = N</a:t>
                    </a:r>
                    <a:r>
                      <a:rPr lang="en-US" i="1" baseline="-25000">
                        <a:latin typeface="Times New Roman" pitchFamily="18" charset="0"/>
                        <a:cs typeface="Zar" pitchFamily="2" charset="-78"/>
                      </a:rPr>
                      <a:t>1</a:t>
                    </a:r>
                    <a:r>
                      <a:rPr lang="en-US" i="1">
                        <a:latin typeface="Times New Roman" pitchFamily="18" charset="0"/>
                        <a:cs typeface="Zar" pitchFamily="2" charset="-78"/>
                      </a:rPr>
                      <a:t>+ N</a:t>
                    </a:r>
                    <a:r>
                      <a:rPr lang="en-US" i="1" baseline="-25000">
                        <a:latin typeface="Times New Roman" pitchFamily="18" charset="0"/>
                        <a:cs typeface="Zar" pitchFamily="2" charset="-78"/>
                      </a:rPr>
                      <a:t>2</a:t>
                    </a:r>
                    <a:r>
                      <a:rPr lang="en-US" i="1">
                        <a:latin typeface="Times New Roman" pitchFamily="18" charset="0"/>
                        <a:cs typeface="Zar" pitchFamily="2" charset="-78"/>
                      </a:rPr>
                      <a:t>- k</a:t>
                    </a:r>
                  </a:p>
                </p:txBody>
              </p:sp>
            </p:grpSp>
            <p:sp>
              <p:nvSpPr>
                <p:cNvPr id="16407" name="Line 23"/>
                <p:cNvSpPr>
                  <a:spLocks noChangeShapeType="1"/>
                </p:cNvSpPr>
                <p:nvPr/>
              </p:nvSpPr>
              <p:spPr bwMode="auto">
                <a:xfrm>
                  <a:off x="295" y="2750"/>
                  <a:ext cx="2177" cy="0"/>
                </a:xfrm>
                <a:prstGeom prst="line">
                  <a:avLst/>
                </a:prstGeom>
                <a:noFill/>
                <a:ln w="76200">
                  <a:solidFill>
                    <a:srgbClr val="0066CC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408" name="Line 24"/>
                <p:cNvSpPr>
                  <a:spLocks noChangeShapeType="1"/>
                </p:cNvSpPr>
                <p:nvPr/>
              </p:nvSpPr>
              <p:spPr bwMode="auto">
                <a:xfrm>
                  <a:off x="295" y="3249"/>
                  <a:ext cx="2177" cy="0"/>
                </a:xfrm>
                <a:prstGeom prst="line">
                  <a:avLst/>
                </a:prstGeom>
                <a:noFill/>
                <a:ln w="76200">
                  <a:solidFill>
                    <a:srgbClr val="0066CC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sp>
          <p:nvSpPr>
            <p:cNvPr id="16411" name="Text Box 27"/>
            <p:cNvSpPr txBox="1">
              <a:spLocks noChangeArrowheads="1"/>
            </p:cNvSpPr>
            <p:nvPr/>
          </p:nvSpPr>
          <p:spPr bwMode="auto">
            <a:xfrm>
              <a:off x="3198" y="2795"/>
              <a:ext cx="2086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rtl="1">
                <a:spcBef>
                  <a:spcPct val="50000"/>
                </a:spcBef>
              </a:pPr>
              <a:r>
                <a:rPr lang="ar-SA" sz="2000" i="1">
                  <a:latin typeface="Times New Roman" pitchFamily="18" charset="0"/>
                  <a:cs typeface="Zar" pitchFamily="2" charset="-78"/>
                </a:rPr>
                <a:t>مرحله دوم: برازش دو رگرسيون منفرد</a:t>
              </a:r>
              <a:r>
                <a:rPr lang="fa-IR" sz="2000" i="1">
                  <a:latin typeface="Times New Roman" pitchFamily="18" charset="0"/>
                  <a:cs typeface="Zar" pitchFamily="2" charset="-78"/>
                </a:rPr>
                <a:t> وبدست آوردن </a:t>
              </a:r>
              <a:r>
                <a:rPr lang="en-US" sz="2000" i="1">
                  <a:latin typeface="Times New Roman" pitchFamily="18" charset="0"/>
                  <a:cs typeface="Zar" pitchFamily="2" charset="-78"/>
                </a:rPr>
                <a:t>S</a:t>
              </a:r>
              <a:r>
                <a:rPr lang="en-US" sz="2000" i="1" baseline="-25000">
                  <a:latin typeface="Times New Roman" pitchFamily="18" charset="0"/>
                  <a:cs typeface="Zar" pitchFamily="2" charset="-78"/>
                </a:rPr>
                <a:t>4</a:t>
              </a:r>
            </a:p>
          </p:txBody>
        </p:sp>
      </p:grpSp>
    </p:spTree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010400" y="6524625"/>
            <a:ext cx="2133600" cy="333375"/>
          </a:xfrm>
          <a:prstGeom prst="rect">
            <a:avLst/>
          </a:prstGeom>
        </p:spPr>
        <p:txBody>
          <a:bodyPr/>
          <a:lstStyle/>
          <a:p>
            <a:fld id="{53B74145-1F84-4FA0-97FE-1E401B798B4B}" type="slidenum">
              <a:rPr lang="ar-SA"/>
              <a:pPr/>
              <a:t>21</a:t>
            </a:fld>
            <a:endParaRPr lang="en-US"/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611188" y="1125538"/>
            <a:ext cx="7921625" cy="2736850"/>
            <a:chOff x="385" y="709"/>
            <a:chExt cx="4990" cy="1724"/>
          </a:xfrm>
        </p:grpSpPr>
        <p:grpSp>
          <p:nvGrpSpPr>
            <p:cNvPr id="3" name="Group 17"/>
            <p:cNvGrpSpPr>
              <a:grpSpLocks/>
            </p:cNvGrpSpPr>
            <p:nvPr/>
          </p:nvGrpSpPr>
          <p:grpSpPr bwMode="auto">
            <a:xfrm>
              <a:off x="1066" y="709"/>
              <a:ext cx="4309" cy="483"/>
              <a:chOff x="1066" y="709"/>
              <a:chExt cx="4309" cy="483"/>
            </a:xfrm>
          </p:grpSpPr>
          <p:sp>
            <p:nvSpPr>
              <p:cNvPr id="17414" name="Rectangle 6"/>
              <p:cNvSpPr>
                <a:spLocks noChangeArrowheads="1"/>
              </p:cNvSpPr>
              <p:nvPr/>
            </p:nvSpPr>
            <p:spPr bwMode="auto">
              <a:xfrm>
                <a:off x="4105" y="709"/>
                <a:ext cx="1270" cy="318"/>
              </a:xfrm>
              <a:prstGeom prst="rect">
                <a:avLst/>
              </a:prstGeom>
              <a:solidFill>
                <a:schemeClr val="bg1"/>
              </a:solidFill>
              <a:ln w="76200">
                <a:solidFill>
                  <a:srgbClr val="0066CC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ar-SA" b="1">
                    <a:solidFill>
                      <a:schemeClr val="accent2"/>
                    </a:solidFill>
                  </a:rPr>
                  <a:t>مرحله سوم:</a:t>
                </a:r>
                <a:endParaRPr lang="en-US" b="1">
                  <a:solidFill>
                    <a:schemeClr val="accent2"/>
                  </a:solidFill>
                </a:endParaRPr>
              </a:p>
            </p:txBody>
          </p:sp>
          <p:grpSp>
            <p:nvGrpSpPr>
              <p:cNvPr id="4" name="Group 13"/>
              <p:cNvGrpSpPr>
                <a:grpSpLocks/>
              </p:cNvGrpSpPr>
              <p:nvPr/>
            </p:nvGrpSpPr>
            <p:grpSpPr bwMode="auto">
              <a:xfrm>
                <a:off x="1066" y="709"/>
                <a:ext cx="1315" cy="483"/>
                <a:chOff x="1066" y="709"/>
                <a:chExt cx="1315" cy="483"/>
              </a:xfrm>
            </p:grpSpPr>
            <p:sp>
              <p:nvSpPr>
                <p:cNvPr id="17419" name="Rectangle 11"/>
                <p:cNvSpPr>
                  <a:spLocks noChangeArrowheads="1"/>
                </p:cNvSpPr>
                <p:nvPr/>
              </p:nvSpPr>
              <p:spPr bwMode="auto">
                <a:xfrm>
                  <a:off x="1066" y="709"/>
                  <a:ext cx="1315" cy="362"/>
                </a:xfrm>
                <a:prstGeom prst="rect">
                  <a:avLst/>
                </a:prstGeom>
                <a:solidFill>
                  <a:schemeClr val="bg1"/>
                </a:solidFill>
                <a:ln w="76200">
                  <a:solidFill>
                    <a:srgbClr val="0066CC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/>
                  <a:endParaRPr lang="en-US" i="1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7416" name="Text Box 8"/>
                <p:cNvSpPr txBox="1">
                  <a:spLocks noChangeArrowheads="1"/>
                </p:cNvSpPr>
                <p:nvPr/>
              </p:nvSpPr>
              <p:spPr bwMode="auto">
                <a:xfrm>
                  <a:off x="1156" y="754"/>
                  <a:ext cx="998" cy="43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 algn="r" rtl="1">
                    <a:spcBef>
                      <a:spcPct val="50000"/>
                    </a:spcBef>
                  </a:pPr>
                  <a:r>
                    <a:rPr lang="en-US" sz="2000" b="1" i="1">
                      <a:solidFill>
                        <a:schemeClr val="accent2"/>
                      </a:solidFill>
                      <a:latin typeface="Times New Roman" pitchFamily="18" charset="0"/>
                      <a:cs typeface="Times New Roman" pitchFamily="18" charset="0"/>
                    </a:rPr>
                    <a:t>S</a:t>
                  </a:r>
                  <a:r>
                    <a:rPr lang="en-US" sz="2000" b="1" i="1" baseline="-25000">
                      <a:solidFill>
                        <a:schemeClr val="accent2"/>
                      </a:solidFill>
                      <a:latin typeface="Times New Roman" pitchFamily="18" charset="0"/>
                      <a:cs typeface="Times New Roman" pitchFamily="18" charset="0"/>
                    </a:rPr>
                    <a:t>5 </a:t>
                  </a:r>
                  <a:r>
                    <a:rPr lang="en-US" sz="2000" b="1" i="1">
                      <a:solidFill>
                        <a:schemeClr val="accent2"/>
                      </a:solidFill>
                      <a:latin typeface="Times New Roman" pitchFamily="18" charset="0"/>
                      <a:cs typeface="Times New Roman" pitchFamily="18" charset="0"/>
                    </a:rPr>
                    <a:t>= S</a:t>
                  </a:r>
                  <a:r>
                    <a:rPr lang="en-US" sz="2000" b="1" i="1" baseline="-25000">
                      <a:solidFill>
                        <a:schemeClr val="accent2"/>
                      </a:solidFill>
                      <a:latin typeface="Times New Roman" pitchFamily="18" charset="0"/>
                      <a:cs typeface="Times New Roman" pitchFamily="18" charset="0"/>
                    </a:rPr>
                    <a:t>1</a:t>
                  </a:r>
                  <a:r>
                    <a:rPr lang="en-US" sz="2000" b="1" i="1">
                      <a:solidFill>
                        <a:schemeClr val="accent2"/>
                      </a:solidFill>
                      <a:latin typeface="Times New Roman" pitchFamily="18" charset="0"/>
                      <a:cs typeface="Times New Roman" pitchFamily="18" charset="0"/>
                    </a:rPr>
                    <a:t> - S</a:t>
                  </a:r>
                  <a:r>
                    <a:rPr lang="en-US" sz="2000" b="1" i="1" baseline="-25000">
                      <a:solidFill>
                        <a:schemeClr val="accent2"/>
                      </a:solidFill>
                      <a:latin typeface="Times New Roman" pitchFamily="18" charset="0"/>
                      <a:cs typeface="Times New Roman" pitchFamily="18" charset="0"/>
                    </a:rPr>
                    <a:t>4</a:t>
                  </a:r>
                </a:p>
                <a:p>
                  <a:pPr algn="r" rtl="1">
                    <a:spcBef>
                      <a:spcPct val="50000"/>
                    </a:spcBef>
                  </a:pPr>
                  <a:endParaRPr lang="en-US" sz="2000" b="1" i="1" baseline="-2500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</p:grpSp>
        <p:grpSp>
          <p:nvGrpSpPr>
            <p:cNvPr id="5" name="Group 18"/>
            <p:cNvGrpSpPr>
              <a:grpSpLocks/>
            </p:cNvGrpSpPr>
            <p:nvPr/>
          </p:nvGrpSpPr>
          <p:grpSpPr bwMode="auto">
            <a:xfrm>
              <a:off x="385" y="1253"/>
              <a:ext cx="4945" cy="1180"/>
              <a:chOff x="385" y="1253"/>
              <a:chExt cx="4945" cy="1180"/>
            </a:xfrm>
          </p:grpSpPr>
          <p:grpSp>
            <p:nvGrpSpPr>
              <p:cNvPr id="6" name="Group 12"/>
              <p:cNvGrpSpPr>
                <a:grpSpLocks/>
              </p:cNvGrpSpPr>
              <p:nvPr/>
            </p:nvGrpSpPr>
            <p:grpSpPr bwMode="auto">
              <a:xfrm>
                <a:off x="385" y="1253"/>
                <a:ext cx="3130" cy="1180"/>
                <a:chOff x="385" y="2432"/>
                <a:chExt cx="3130" cy="1180"/>
              </a:xfrm>
            </p:grpSpPr>
            <p:sp>
              <p:nvSpPr>
                <p:cNvPr id="17418" name="Rectangle 10"/>
                <p:cNvSpPr>
                  <a:spLocks noChangeArrowheads="1"/>
                </p:cNvSpPr>
                <p:nvPr/>
              </p:nvSpPr>
              <p:spPr bwMode="auto">
                <a:xfrm>
                  <a:off x="385" y="2432"/>
                  <a:ext cx="3130" cy="1180"/>
                </a:xfrm>
                <a:prstGeom prst="rect">
                  <a:avLst/>
                </a:prstGeom>
                <a:solidFill>
                  <a:schemeClr val="bg1"/>
                </a:solidFill>
                <a:ln w="76200">
                  <a:solidFill>
                    <a:srgbClr val="0066CC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aphicFrame>
              <p:nvGraphicFramePr>
                <p:cNvPr id="17413" name="Object 5"/>
                <p:cNvGraphicFramePr>
                  <a:graphicFrameLocks noChangeAspect="1"/>
                </p:cNvGraphicFramePr>
                <p:nvPr/>
              </p:nvGraphicFramePr>
              <p:xfrm>
                <a:off x="500" y="2568"/>
                <a:ext cx="2924" cy="788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10243" name="Equation" r:id="rId3" imgW="2514600" imgH="799920" progId="Equation.3">
                        <p:embed/>
                      </p:oleObj>
                    </mc:Choice>
                    <mc:Fallback>
                      <p:oleObj name="Equation" r:id="rId3" imgW="2514600" imgH="799920" progId="Equation.3">
                        <p:embed/>
                        <p:pic>
                          <p:nvPicPr>
                            <p:cNvPr id="0" name="Picture 2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4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500" y="2568"/>
                              <a:ext cx="2924" cy="788"/>
                            </a:xfrm>
                            <a:prstGeom prst="rect">
                              <a:avLst/>
                            </a:prstGeom>
                            <a:noFill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  <p:sp>
            <p:nvSpPr>
              <p:cNvPr id="17417" name="Rectangle 9"/>
              <p:cNvSpPr>
                <a:spLocks noChangeArrowheads="1"/>
              </p:cNvSpPr>
              <p:nvPr/>
            </p:nvSpPr>
            <p:spPr bwMode="auto">
              <a:xfrm>
                <a:off x="4105" y="1434"/>
                <a:ext cx="1225" cy="318"/>
              </a:xfrm>
              <a:prstGeom prst="rect">
                <a:avLst/>
              </a:prstGeom>
              <a:solidFill>
                <a:schemeClr val="bg1"/>
              </a:solidFill>
              <a:ln w="76200">
                <a:solidFill>
                  <a:srgbClr val="0066CC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ar-SA" b="1">
                    <a:solidFill>
                      <a:schemeClr val="accent2"/>
                    </a:solidFill>
                  </a:rPr>
                  <a:t>مرحله چهارم:</a:t>
                </a:r>
                <a:endParaRPr lang="en-US" b="1">
                  <a:solidFill>
                    <a:schemeClr val="accent2"/>
                  </a:solidFill>
                </a:endParaRPr>
              </a:p>
            </p:txBody>
          </p:sp>
        </p:grpSp>
      </p:grpSp>
      <p:grpSp>
        <p:nvGrpSpPr>
          <p:cNvPr id="7" name="Group 16"/>
          <p:cNvGrpSpPr>
            <a:grpSpLocks/>
          </p:cNvGrpSpPr>
          <p:nvPr/>
        </p:nvGrpSpPr>
        <p:grpSpPr bwMode="auto">
          <a:xfrm>
            <a:off x="539750" y="4076700"/>
            <a:ext cx="8280400" cy="2520950"/>
            <a:chOff x="340" y="2568"/>
            <a:chExt cx="5216" cy="1588"/>
          </a:xfrm>
        </p:grpSpPr>
        <p:sp>
          <p:nvSpPr>
            <p:cNvPr id="17423" name="Rectangle 15"/>
            <p:cNvSpPr>
              <a:spLocks noChangeArrowheads="1"/>
            </p:cNvSpPr>
            <p:nvPr/>
          </p:nvSpPr>
          <p:spPr bwMode="auto">
            <a:xfrm>
              <a:off x="340" y="2568"/>
              <a:ext cx="5216" cy="1588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rgbClr val="99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422" name="Text Box 14"/>
            <p:cNvSpPr txBox="1">
              <a:spLocks noChangeArrowheads="1"/>
            </p:cNvSpPr>
            <p:nvPr/>
          </p:nvSpPr>
          <p:spPr bwMode="auto">
            <a:xfrm>
              <a:off x="430" y="2659"/>
              <a:ext cx="4990" cy="13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 rtl="1">
                <a:spcBef>
                  <a:spcPct val="50000"/>
                </a:spcBef>
              </a:pPr>
              <a:r>
                <a:rPr lang="ar-SA" sz="2400" i="1">
                  <a:solidFill>
                    <a:srgbClr val="0066CC"/>
                  </a:solidFill>
                  <a:cs typeface="Zar" pitchFamily="2" charset="-78"/>
                </a:rPr>
                <a:t>دو نكته در زمان به كارگيري آزمون چاو</a:t>
              </a:r>
              <a:r>
                <a:rPr lang="en-US" sz="2400" i="1">
                  <a:solidFill>
                    <a:srgbClr val="0066CC"/>
                  </a:solidFill>
                  <a:cs typeface="Zar" pitchFamily="2" charset="-78"/>
                </a:rPr>
                <a:t>: </a:t>
              </a:r>
            </a:p>
            <a:p>
              <a:pPr algn="r" rtl="1">
                <a:spcBef>
                  <a:spcPct val="50000"/>
                </a:spcBef>
              </a:pPr>
              <a:endParaRPr lang="en-US" sz="2400" i="1">
                <a:solidFill>
                  <a:srgbClr val="0066CC"/>
                </a:solidFill>
                <a:cs typeface="Zar" pitchFamily="2" charset="-78"/>
              </a:endParaRPr>
            </a:p>
            <a:p>
              <a:pPr algn="r" rtl="1"/>
              <a:r>
                <a:rPr lang="ar-SA" sz="2400" i="1">
                  <a:solidFill>
                    <a:srgbClr val="0066CC"/>
                  </a:solidFill>
                  <a:cs typeface="Zar" pitchFamily="2" charset="-78"/>
                </a:rPr>
                <a:t>۱) تاكيد بر عدم وجود ناهمساني واريانس در زمان به كارگيري اين آزمون.</a:t>
              </a:r>
              <a:endParaRPr lang="fa-IR" sz="2400" i="1">
                <a:solidFill>
                  <a:srgbClr val="0066CC"/>
                </a:solidFill>
                <a:cs typeface="Zar" pitchFamily="2" charset="-78"/>
              </a:endParaRPr>
            </a:p>
            <a:p>
              <a:pPr algn="r" rtl="1"/>
              <a:r>
                <a:rPr lang="ar-SA" sz="2400" i="1">
                  <a:solidFill>
                    <a:srgbClr val="0066CC"/>
                  </a:solidFill>
                  <a:cs typeface="Zar" pitchFamily="2" charset="-78"/>
                </a:rPr>
                <a:t>۲) در به كارگيري رگرسيونهاي انفرادي بايد درجه آزادي به اندازه كافي بزرگ باشد در صورت وجود مشكل از </a:t>
              </a:r>
              <a:r>
                <a:rPr lang="en-US" sz="2400" i="1">
                  <a:solidFill>
                    <a:srgbClr val="0066CC"/>
                  </a:solidFill>
                  <a:cs typeface="Zar" pitchFamily="2" charset="-78"/>
                </a:rPr>
                <a:t>F</a:t>
              </a:r>
              <a:r>
                <a:rPr lang="ar-SA" sz="2400" i="1">
                  <a:solidFill>
                    <a:srgbClr val="0066CC"/>
                  </a:solidFill>
                  <a:cs typeface="Zar" pitchFamily="2" charset="-78"/>
                </a:rPr>
                <a:t> تعديل شده استفاده مي</a:t>
              </a:r>
              <a:r>
                <a:rPr lang="en-US" sz="2400" i="1">
                  <a:solidFill>
                    <a:srgbClr val="0066CC"/>
                  </a:solidFill>
                  <a:cs typeface="Zar" pitchFamily="2" charset="-78"/>
                </a:rPr>
                <a:t>‎</a:t>
              </a:r>
              <a:r>
                <a:rPr lang="ar-SA" sz="2400" i="1">
                  <a:solidFill>
                    <a:srgbClr val="0066CC"/>
                  </a:solidFill>
                  <a:cs typeface="Zar" pitchFamily="2" charset="-78"/>
                </a:rPr>
                <a:t>كنيم.</a:t>
              </a:r>
              <a:endParaRPr lang="en-US" sz="2400" i="1">
                <a:solidFill>
                  <a:srgbClr val="0066CC"/>
                </a:solidFill>
                <a:cs typeface="Zar" pitchFamily="2" charset="-78"/>
              </a:endParaRPr>
            </a:p>
          </p:txBody>
        </p:sp>
      </p:grpSp>
    </p:spTree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010400" y="6524625"/>
            <a:ext cx="2133600" cy="333375"/>
          </a:xfrm>
          <a:prstGeom prst="rect">
            <a:avLst/>
          </a:prstGeom>
        </p:spPr>
        <p:txBody>
          <a:bodyPr/>
          <a:lstStyle/>
          <a:p>
            <a:fld id="{94C882A4-1CF4-4368-B002-8C4463CA5F2F}" type="slidenum">
              <a:rPr lang="ar-SA"/>
              <a:pPr/>
              <a:t>22</a:t>
            </a:fld>
            <a:endParaRPr lang="en-US"/>
          </a:p>
        </p:txBody>
      </p:sp>
      <p:sp>
        <p:nvSpPr>
          <p:cNvPr id="18436" name="Oval 4"/>
          <p:cNvSpPr>
            <a:spLocks noChangeArrowheads="1"/>
          </p:cNvSpPr>
          <p:nvPr/>
        </p:nvSpPr>
        <p:spPr bwMode="auto">
          <a:xfrm>
            <a:off x="5148263" y="333375"/>
            <a:ext cx="3384550" cy="935038"/>
          </a:xfrm>
          <a:prstGeom prst="ellipse">
            <a:avLst/>
          </a:prstGeom>
          <a:solidFill>
            <a:schemeClr val="bg1"/>
          </a:solidFill>
          <a:ln w="76200">
            <a:solidFill>
              <a:srgbClr val="99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rtl="1"/>
            <a:r>
              <a:rPr lang="ar-SA" sz="2400" b="1" i="1">
                <a:solidFill>
                  <a:srgbClr val="0066CC"/>
                </a:solidFill>
                <a:cs typeface="Zar" pitchFamily="2" charset="-78"/>
              </a:rPr>
              <a:t>روش متغيرهاي موهومي</a:t>
            </a:r>
            <a:r>
              <a:rPr lang="en-US" b="1" i="1">
                <a:solidFill>
                  <a:srgbClr val="0066CC"/>
                </a:solidFill>
                <a:cs typeface="Zar" pitchFamily="2" charset="-78"/>
              </a:rPr>
              <a:t> </a:t>
            </a:r>
          </a:p>
        </p:txBody>
      </p:sp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8442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0" y="228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8445" name="Rectangle 13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220663" y="1412875"/>
            <a:ext cx="8528050" cy="5045075"/>
            <a:chOff x="139" y="890"/>
            <a:chExt cx="5372" cy="3178"/>
          </a:xfrm>
        </p:grpSpPr>
        <p:graphicFrame>
          <p:nvGraphicFramePr>
            <p:cNvPr id="18437" name="Object 5"/>
            <p:cNvGraphicFramePr>
              <a:graphicFrameLocks noChangeAspect="1"/>
            </p:cNvGraphicFramePr>
            <p:nvPr/>
          </p:nvGraphicFramePr>
          <p:xfrm>
            <a:off x="139" y="890"/>
            <a:ext cx="3472" cy="3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269" name="Equation" r:id="rId3" imgW="2539800" imgH="228600" progId="Equation.3">
                    <p:embed/>
                  </p:oleObj>
                </mc:Choice>
                <mc:Fallback>
                  <p:oleObj name="Equation" r:id="rId3" imgW="2539800" imgH="228600" progId="Equation.3">
                    <p:embed/>
                    <p:pic>
                      <p:nvPicPr>
                        <p:cNvPr id="0" name="Picture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9" y="890"/>
                          <a:ext cx="3472" cy="312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8440" name="Text Box 8"/>
            <p:cNvSpPr txBox="1">
              <a:spLocks noChangeArrowheads="1"/>
            </p:cNvSpPr>
            <p:nvPr/>
          </p:nvSpPr>
          <p:spPr bwMode="auto">
            <a:xfrm>
              <a:off x="1020" y="1480"/>
              <a:ext cx="4491" cy="2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 rtl="1"/>
              <a:r>
                <a:rPr lang="en-US" sz="2400" i="1">
                  <a:latin typeface="Times New Roman" pitchFamily="18" charset="0"/>
                  <a:cs typeface="Zar" pitchFamily="2" charset="-78"/>
                </a:rPr>
                <a:t>Yi</a:t>
              </a:r>
              <a:r>
                <a:rPr lang="fa-IR" sz="2400" i="1">
                  <a:latin typeface="Times New Roman" pitchFamily="18" charset="0"/>
                  <a:cs typeface="Zar" pitchFamily="2" charset="-78"/>
                </a:rPr>
                <a:t>: </a:t>
              </a:r>
              <a:r>
                <a:rPr lang="ar-SA" sz="2400" i="1">
                  <a:latin typeface="Times New Roman" pitchFamily="18" charset="0"/>
                  <a:cs typeface="Zar" pitchFamily="2" charset="-78"/>
                </a:rPr>
                <a:t>پس</a:t>
              </a:r>
              <a:r>
                <a:rPr lang="en-US" sz="2400" i="1">
                  <a:latin typeface="Times New Roman" pitchFamily="18" charset="0"/>
                  <a:cs typeface="Zar" pitchFamily="2" charset="-78"/>
                </a:rPr>
                <a:t>‎</a:t>
              </a:r>
              <a:r>
                <a:rPr lang="ar-SA" sz="2400" i="1">
                  <a:latin typeface="Times New Roman" pitchFamily="18" charset="0"/>
                  <a:cs typeface="Zar" pitchFamily="2" charset="-78"/>
                </a:rPr>
                <a:t>انداز</a:t>
              </a:r>
              <a:endParaRPr lang="en-US" sz="2400" i="1">
                <a:latin typeface="Times New Roman" pitchFamily="18" charset="0"/>
                <a:cs typeface="Zar" pitchFamily="2" charset="-78"/>
              </a:endParaRPr>
            </a:p>
            <a:p>
              <a:pPr algn="r" rtl="1"/>
              <a:r>
                <a:rPr lang="en-US" sz="2400" i="1">
                  <a:latin typeface="Times New Roman" pitchFamily="18" charset="0"/>
                  <a:cs typeface="Zar" pitchFamily="2" charset="-78"/>
                </a:rPr>
                <a:t>Xi</a:t>
              </a:r>
              <a:r>
                <a:rPr lang="fa-IR" sz="2400" i="1">
                  <a:latin typeface="Times New Roman" pitchFamily="18" charset="0"/>
                  <a:cs typeface="Zar" pitchFamily="2" charset="-78"/>
                </a:rPr>
                <a:t>: </a:t>
              </a:r>
              <a:r>
                <a:rPr lang="ar-SA" sz="2400" i="1">
                  <a:latin typeface="Times New Roman" pitchFamily="18" charset="0"/>
                  <a:cs typeface="Zar" pitchFamily="2" charset="-78"/>
                </a:rPr>
                <a:t>درآمد</a:t>
              </a:r>
              <a:endParaRPr lang="en-US" sz="2400" i="1">
                <a:latin typeface="Times New Roman" pitchFamily="18" charset="0"/>
                <a:cs typeface="Zar" pitchFamily="2" charset="-78"/>
              </a:endParaRPr>
            </a:p>
            <a:p>
              <a:pPr algn="r" rtl="1"/>
              <a:endParaRPr lang="en-US" sz="2400" i="1">
                <a:latin typeface="Times New Roman" pitchFamily="18" charset="0"/>
                <a:cs typeface="Zar" pitchFamily="2" charset="-78"/>
              </a:endParaRPr>
            </a:p>
            <a:p>
              <a:pPr algn="r" rtl="1"/>
              <a:r>
                <a:rPr lang="en-US" sz="2400" i="1">
                  <a:latin typeface="Times New Roman" pitchFamily="18" charset="0"/>
                  <a:cs typeface="Zar" pitchFamily="2" charset="-78"/>
                </a:rPr>
                <a:t>D</a:t>
              </a:r>
              <a:r>
                <a:rPr lang="en-US" sz="2400" i="1" baseline="-25000">
                  <a:latin typeface="Times New Roman" pitchFamily="18" charset="0"/>
                  <a:cs typeface="Zar" pitchFamily="2" charset="-78"/>
                </a:rPr>
                <a:t>i </a:t>
              </a:r>
              <a:r>
                <a:rPr lang="en-US" sz="2400" i="1">
                  <a:latin typeface="Times New Roman" pitchFamily="18" charset="0"/>
                  <a:cs typeface="Zar" pitchFamily="2" charset="-78"/>
                </a:rPr>
                <a:t>= 0</a:t>
              </a:r>
              <a:r>
                <a:rPr lang="ar-SA" sz="2400" i="1">
                  <a:latin typeface="Times New Roman" pitchFamily="18" charset="0"/>
                  <a:cs typeface="Zar" pitchFamily="2" charset="-78"/>
                </a:rPr>
                <a:t>: براي مشاهدات دوره پس</a:t>
              </a:r>
              <a:r>
                <a:rPr lang="en-US" sz="2400" i="1">
                  <a:latin typeface="Times New Roman" pitchFamily="18" charset="0"/>
                  <a:cs typeface="Zar" pitchFamily="2" charset="-78"/>
                </a:rPr>
                <a:t>‎</a:t>
              </a:r>
              <a:r>
                <a:rPr lang="ar-SA" sz="2400" i="1">
                  <a:latin typeface="Times New Roman" pitchFamily="18" charset="0"/>
                  <a:cs typeface="Zar" pitchFamily="2" charset="-78"/>
                </a:rPr>
                <a:t>از بازسازي</a:t>
              </a:r>
              <a:endParaRPr lang="en-US" sz="2400" i="1">
                <a:latin typeface="Times New Roman" pitchFamily="18" charset="0"/>
                <a:cs typeface="Zar" pitchFamily="2" charset="-78"/>
              </a:endParaRPr>
            </a:p>
            <a:p>
              <a:pPr algn="r" rtl="1"/>
              <a:r>
                <a:rPr lang="en-US" sz="2400" i="1">
                  <a:latin typeface="Times New Roman" pitchFamily="18" charset="0"/>
                  <a:cs typeface="Zar" pitchFamily="2" charset="-78"/>
                </a:rPr>
                <a:t> D</a:t>
              </a:r>
              <a:r>
                <a:rPr lang="en-US" sz="2400" i="1" baseline="-25000">
                  <a:latin typeface="Times New Roman" pitchFamily="18" charset="0"/>
                  <a:cs typeface="Zar" pitchFamily="2" charset="-78"/>
                </a:rPr>
                <a:t>i</a:t>
              </a:r>
              <a:r>
                <a:rPr lang="en-US" sz="2400" i="1">
                  <a:latin typeface="Times New Roman" pitchFamily="18" charset="0"/>
                  <a:cs typeface="Zar" pitchFamily="2" charset="-78"/>
                </a:rPr>
                <a:t> =1</a:t>
              </a:r>
              <a:r>
                <a:rPr lang="fa-IR" sz="2400" i="1">
                  <a:latin typeface="Times New Roman" pitchFamily="18" charset="0"/>
                  <a:cs typeface="Zar" pitchFamily="2" charset="-78"/>
                </a:rPr>
                <a:t>:</a:t>
              </a:r>
              <a:r>
                <a:rPr lang="ar-SA" sz="2400" i="1">
                  <a:latin typeface="Times New Roman" pitchFamily="18" charset="0"/>
                  <a:cs typeface="Zar" pitchFamily="2" charset="-78"/>
                </a:rPr>
                <a:t> براي مشاهدات دوره بازسازي</a:t>
              </a:r>
              <a:endParaRPr lang="en-US" sz="2400" i="1">
                <a:latin typeface="Times New Roman" pitchFamily="18" charset="0"/>
                <a:cs typeface="Zar" pitchFamily="2" charset="-78"/>
              </a:endParaRPr>
            </a:p>
            <a:p>
              <a:pPr algn="r" rtl="1"/>
              <a:endParaRPr lang="fa-IR" sz="2400" i="1">
                <a:latin typeface="Times New Roman" pitchFamily="18" charset="0"/>
                <a:cs typeface="Zar" pitchFamily="2" charset="-78"/>
              </a:endParaRPr>
            </a:p>
            <a:p>
              <a:pPr algn="r" rtl="1"/>
              <a:r>
                <a:rPr lang="ar-SA" sz="2400" i="1">
                  <a:latin typeface="Times New Roman" pitchFamily="18" charset="0"/>
                  <a:cs typeface="Zar" pitchFamily="2" charset="-78"/>
                </a:rPr>
                <a:t>فروض </a:t>
              </a:r>
              <a:r>
                <a:rPr lang="en-US" sz="2400" i="1">
                  <a:latin typeface="Times New Roman" pitchFamily="18" charset="0"/>
                  <a:cs typeface="Zar" pitchFamily="2" charset="-78"/>
                </a:rPr>
                <a:t>0</a:t>
              </a:r>
              <a:r>
                <a:rPr lang="ar-SA" sz="2400" i="1">
                  <a:latin typeface="Times New Roman" pitchFamily="18" charset="0"/>
                  <a:cs typeface="Zar" pitchFamily="2" charset="-78"/>
                </a:rPr>
                <a:t> = </a:t>
              </a:r>
              <a:r>
                <a:rPr lang="en-US" sz="2400" i="1">
                  <a:latin typeface="Times New Roman" pitchFamily="18" charset="0"/>
                  <a:cs typeface="Zar" pitchFamily="2" charset="-78"/>
                </a:rPr>
                <a:t>E(u</a:t>
              </a:r>
              <a:r>
                <a:rPr lang="en-US" sz="2400" i="1" baseline="-25000">
                  <a:latin typeface="Times New Roman" pitchFamily="18" charset="0"/>
                  <a:cs typeface="Zar" pitchFamily="2" charset="-78"/>
                </a:rPr>
                <a:t>i</a:t>
              </a:r>
              <a:r>
                <a:rPr lang="en-US" sz="2400" i="1">
                  <a:latin typeface="Times New Roman" pitchFamily="18" charset="0"/>
                  <a:cs typeface="Zar" pitchFamily="2" charset="-78"/>
                </a:rPr>
                <a:t>)</a:t>
              </a:r>
            </a:p>
            <a:p>
              <a:pPr algn="r" rtl="1"/>
              <a:endParaRPr lang="fa-IR" sz="2400" i="1">
                <a:latin typeface="Times New Roman" pitchFamily="18" charset="0"/>
                <a:cs typeface="Zar" pitchFamily="2" charset="-78"/>
              </a:endParaRPr>
            </a:p>
            <a:p>
              <a:pPr algn="r" rtl="1"/>
              <a:r>
                <a:rPr lang="en-US" sz="2400" i="1">
                  <a:latin typeface="Times New Roman" pitchFamily="18" charset="0"/>
                  <a:cs typeface="Zar" pitchFamily="2" charset="-78"/>
                </a:rPr>
                <a:t>  </a:t>
              </a:r>
              <a:r>
                <a:rPr lang="ar-SA" sz="2400" i="1">
                  <a:latin typeface="Times New Roman" pitchFamily="18" charset="0"/>
                  <a:cs typeface="Zar" pitchFamily="2" charset="-78"/>
                </a:rPr>
                <a:t>دوره پس از بازسازي</a:t>
              </a:r>
              <a:endParaRPr lang="en-US" sz="2400" i="1">
                <a:latin typeface="Times New Roman" pitchFamily="18" charset="0"/>
                <a:cs typeface="Zar" pitchFamily="2" charset="-78"/>
              </a:endParaRPr>
            </a:p>
            <a:p>
              <a:pPr algn="r" rtl="1"/>
              <a:r>
                <a:rPr lang="fa-IR" sz="2400" i="1">
                  <a:latin typeface="Times New Roman" pitchFamily="18" charset="0"/>
                  <a:cs typeface="Zar" pitchFamily="2" charset="-78"/>
                </a:rPr>
                <a:t>					</a:t>
              </a:r>
            </a:p>
            <a:p>
              <a:pPr algn="r" rtl="1"/>
              <a:r>
                <a:rPr lang="en-US" sz="2400" i="1">
                  <a:latin typeface="Times New Roman" pitchFamily="18" charset="0"/>
                  <a:cs typeface="Zar" pitchFamily="2" charset="-78"/>
                </a:rPr>
                <a:t>  </a:t>
              </a:r>
              <a:r>
                <a:rPr lang="ar-SA" sz="2400" i="1">
                  <a:latin typeface="Times New Roman" pitchFamily="18" charset="0"/>
                  <a:cs typeface="Zar" pitchFamily="2" charset="-78"/>
                </a:rPr>
                <a:t>دوره بازسازي</a:t>
              </a:r>
              <a:r>
                <a:rPr lang="en-US" sz="2400" i="1">
                  <a:latin typeface="Times New Roman" pitchFamily="18" charset="0"/>
                  <a:cs typeface="Zar" pitchFamily="2" charset="-78"/>
                </a:rPr>
                <a:t> </a:t>
              </a:r>
            </a:p>
          </p:txBody>
        </p:sp>
        <p:graphicFrame>
          <p:nvGraphicFramePr>
            <p:cNvPr id="18441" name="Object 9"/>
            <p:cNvGraphicFramePr>
              <a:graphicFrameLocks noChangeAspect="1"/>
            </p:cNvGraphicFramePr>
            <p:nvPr/>
          </p:nvGraphicFramePr>
          <p:xfrm>
            <a:off x="482" y="3810"/>
            <a:ext cx="3252" cy="25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270" name="Equation" r:id="rId5" imgW="2717640" imgH="228600" progId="Equation.3">
                    <p:embed/>
                  </p:oleObj>
                </mc:Choice>
                <mc:Fallback>
                  <p:oleObj name="Equation" r:id="rId5" imgW="2717640" imgH="228600" progId="Equation.3">
                    <p:embed/>
                    <p:pic>
                      <p:nvPicPr>
                        <p:cNvPr id="0" name="Picture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82" y="3810"/>
                          <a:ext cx="3252" cy="255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8444" name="Object 12"/>
            <p:cNvGraphicFramePr>
              <a:graphicFrameLocks noChangeAspect="1"/>
            </p:cNvGraphicFramePr>
            <p:nvPr/>
          </p:nvGraphicFramePr>
          <p:xfrm>
            <a:off x="535" y="3323"/>
            <a:ext cx="2436" cy="28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271" name="Equation" r:id="rId7" imgW="1930320" imgH="228600" progId="Equation.3">
                    <p:embed/>
                  </p:oleObj>
                </mc:Choice>
                <mc:Fallback>
                  <p:oleObj name="Equation" r:id="rId7" imgW="1930320" imgH="228600" progId="Equation.3">
                    <p:embed/>
                    <p:pic>
                      <p:nvPicPr>
                        <p:cNvPr id="0" name="Picture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35" y="3323"/>
                          <a:ext cx="2436" cy="28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8446" name="Rectangle 14"/>
          <p:cNvSpPr>
            <a:spLocks noChangeArrowheads="1"/>
          </p:cNvSpPr>
          <p:nvPr/>
        </p:nvSpPr>
        <p:spPr bwMode="auto">
          <a:xfrm>
            <a:off x="0" y="35433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010400" y="6524625"/>
            <a:ext cx="2133600" cy="333375"/>
          </a:xfrm>
          <a:prstGeom prst="rect">
            <a:avLst/>
          </a:prstGeom>
        </p:spPr>
        <p:txBody>
          <a:bodyPr/>
          <a:lstStyle/>
          <a:p>
            <a:fld id="{1DE490A1-7380-4BF5-BE69-F7D8017FEB98}" type="slidenum">
              <a:rPr lang="ar-SA"/>
              <a:pPr/>
              <a:t>23</a:t>
            </a:fld>
            <a:endParaRPr lang="en-US"/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250825" y="1916113"/>
            <a:ext cx="8569325" cy="3025775"/>
          </a:xfrm>
          <a:prstGeom prst="rect">
            <a:avLst/>
          </a:prstGeom>
          <a:solidFill>
            <a:schemeClr val="bg1"/>
          </a:solidFill>
          <a:ln w="76200">
            <a:solidFill>
              <a:srgbClr val="0066CC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323850" y="908050"/>
            <a:ext cx="8388350" cy="3877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 algn="r" rtl="1"/>
            <a:r>
              <a:rPr lang="ar-SA" sz="4000" b="1" dirty="0">
                <a:solidFill>
                  <a:srgbClr val="990000"/>
                </a:solidFill>
                <a:cs typeface="B Baran" pitchFamily="2" charset="-78"/>
              </a:rPr>
              <a:t>مزايا: </a:t>
            </a:r>
            <a:endParaRPr lang="fa-IR" sz="4000" b="1" dirty="0">
              <a:solidFill>
                <a:srgbClr val="990000"/>
              </a:solidFill>
              <a:cs typeface="B Baran" pitchFamily="2" charset="-78"/>
            </a:endParaRPr>
          </a:p>
          <a:p>
            <a:pPr marL="342900" indent="-342900" algn="r" rtl="1"/>
            <a:endParaRPr lang="fa-IR" sz="4000" b="1" dirty="0">
              <a:solidFill>
                <a:srgbClr val="990000"/>
              </a:solidFill>
              <a:cs typeface="B Baran" pitchFamily="2" charset="-78"/>
            </a:endParaRPr>
          </a:p>
          <a:p>
            <a:pPr marL="342900" indent="-342900" algn="r" rtl="1"/>
            <a:r>
              <a:rPr lang="fa-IR" sz="3200" b="1" dirty="0">
                <a:solidFill>
                  <a:schemeClr val="accent2"/>
                </a:solidFill>
                <a:cs typeface="B Baran" pitchFamily="2" charset="-78"/>
              </a:rPr>
              <a:t>1)</a:t>
            </a:r>
            <a:r>
              <a:rPr lang="fa-IR" sz="2300" b="1" dirty="0">
                <a:solidFill>
                  <a:schemeClr val="accent2"/>
                </a:solidFill>
                <a:cs typeface="B Baran" pitchFamily="2" charset="-78"/>
              </a:rPr>
              <a:t> </a:t>
            </a:r>
            <a:r>
              <a:rPr lang="ar-SA" sz="2300" b="1" dirty="0">
                <a:solidFill>
                  <a:schemeClr val="accent2"/>
                </a:solidFill>
                <a:cs typeface="B Baran" pitchFamily="2" charset="-78"/>
              </a:rPr>
              <a:t>در اين روش تنها برازش يك رگرسيون كفايت مي‌كند.</a:t>
            </a:r>
            <a:endParaRPr lang="fa-IR" sz="2300" b="1" dirty="0">
              <a:solidFill>
                <a:schemeClr val="accent2"/>
              </a:solidFill>
              <a:cs typeface="B Baran" pitchFamily="2" charset="-78"/>
            </a:endParaRPr>
          </a:p>
          <a:p>
            <a:pPr marL="342900" indent="-342900" algn="r" rtl="1"/>
            <a:r>
              <a:rPr lang="fa-IR" sz="3200" b="1" dirty="0">
                <a:solidFill>
                  <a:schemeClr val="accent2"/>
                </a:solidFill>
                <a:cs typeface="B Baran" pitchFamily="2" charset="-78"/>
              </a:rPr>
              <a:t>2)</a:t>
            </a:r>
            <a:r>
              <a:rPr lang="fa-IR" sz="2300" b="1" dirty="0">
                <a:solidFill>
                  <a:schemeClr val="accent2"/>
                </a:solidFill>
                <a:cs typeface="B Baran" pitchFamily="2" charset="-78"/>
              </a:rPr>
              <a:t> </a:t>
            </a:r>
            <a:r>
              <a:rPr lang="ar-SA" sz="2300" b="1" dirty="0">
                <a:solidFill>
                  <a:schemeClr val="accent2"/>
                </a:solidFill>
                <a:cs typeface="B Baran" pitchFamily="2" charset="-78"/>
              </a:rPr>
              <a:t>آزمون چاو دقيقاً بيانگر اين مطلب نيست كه كدام ضريب طي دو دوره متفاوت است و نمي‌توان استنتاج نمود كه كدام يك از 4 حالت موجود است ولي متغيرهاي موهومي نه تنها وجود اختلاف در رگرسيون را بيان مي‌كنند بلكه منبع اختلاف را هم ذكر مي‌كنند. </a:t>
            </a:r>
            <a:endParaRPr lang="fa-IR" sz="2300" b="1" dirty="0">
              <a:solidFill>
                <a:schemeClr val="accent2"/>
              </a:solidFill>
              <a:cs typeface="B Baran" pitchFamily="2" charset="-78"/>
            </a:endParaRPr>
          </a:p>
          <a:p>
            <a:pPr marL="342900" indent="-342900" algn="r" rtl="1"/>
            <a:r>
              <a:rPr lang="fa-IR" sz="3200" b="1" dirty="0">
                <a:solidFill>
                  <a:schemeClr val="accent2"/>
                </a:solidFill>
                <a:cs typeface="B Baran" pitchFamily="2" charset="-78"/>
              </a:rPr>
              <a:t>3)</a:t>
            </a:r>
            <a:r>
              <a:rPr lang="fa-IR" sz="2300" b="1" dirty="0">
                <a:solidFill>
                  <a:schemeClr val="accent2"/>
                </a:solidFill>
                <a:cs typeface="B Baran" pitchFamily="2" charset="-78"/>
              </a:rPr>
              <a:t> </a:t>
            </a:r>
            <a:r>
              <a:rPr lang="ar-SA" sz="2300" b="1" dirty="0">
                <a:solidFill>
                  <a:schemeClr val="accent2"/>
                </a:solidFill>
                <a:cs typeface="B Baran" pitchFamily="2" charset="-78"/>
              </a:rPr>
              <a:t>چون تركيب داده‌ها موجب افزايش درجه آزادي مي‌شود, دقت پارامترهاي تخمين نيز افزايش مي‌يابد.</a:t>
            </a:r>
            <a:r>
              <a:rPr lang="ar-SA" sz="2400" b="1" dirty="0">
                <a:solidFill>
                  <a:schemeClr val="accent2"/>
                </a:solidFill>
                <a:cs typeface="B Baran" pitchFamily="2" charset="-78"/>
              </a:rPr>
              <a:t> </a:t>
            </a:r>
            <a:endParaRPr lang="en-US" sz="2400" b="1" dirty="0">
              <a:solidFill>
                <a:schemeClr val="accent2"/>
              </a:solidFill>
              <a:cs typeface="B Baran" pitchFamily="2" charset="-78"/>
            </a:endParaRPr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0"/>
                            </p:stCondLst>
                            <p:childTnLst>
                              <p:par>
                                <p:cTn id="1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80"/>
                            </p:stCondLst>
                            <p:childTnLst>
                              <p:par>
                                <p:cTn id="16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4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4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94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4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94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94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4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4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94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010400" y="6524625"/>
            <a:ext cx="2133600" cy="333375"/>
          </a:xfrm>
          <a:prstGeom prst="rect">
            <a:avLst/>
          </a:prstGeom>
        </p:spPr>
        <p:txBody>
          <a:bodyPr/>
          <a:lstStyle/>
          <a:p>
            <a:fld id="{8FA2CE82-95A2-48B8-872C-9DF79C79BBA4}" type="slidenum">
              <a:rPr lang="ar-SA"/>
              <a:pPr/>
              <a:t>24</a:t>
            </a:fld>
            <a:endParaRPr lang="en-US"/>
          </a:p>
        </p:txBody>
      </p:sp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250825" y="549275"/>
            <a:ext cx="8353425" cy="792163"/>
            <a:chOff x="158" y="346"/>
            <a:chExt cx="5262" cy="725"/>
          </a:xfrm>
        </p:grpSpPr>
        <p:sp>
          <p:nvSpPr>
            <p:cNvPr id="20485" name="Rectangle 5"/>
            <p:cNvSpPr>
              <a:spLocks noChangeArrowheads="1"/>
            </p:cNvSpPr>
            <p:nvPr/>
          </p:nvSpPr>
          <p:spPr bwMode="auto">
            <a:xfrm>
              <a:off x="158" y="346"/>
              <a:ext cx="5262" cy="725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rgbClr val="99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484" name="Text Box 4"/>
            <p:cNvSpPr txBox="1">
              <a:spLocks noChangeArrowheads="1"/>
            </p:cNvSpPr>
            <p:nvPr/>
          </p:nvSpPr>
          <p:spPr bwMode="auto">
            <a:xfrm>
              <a:off x="340" y="483"/>
              <a:ext cx="4899" cy="4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rtl="1">
                <a:spcBef>
                  <a:spcPct val="50000"/>
                </a:spcBef>
              </a:pPr>
              <a:r>
                <a:rPr lang="ar-SA" sz="2400" b="1" dirty="0">
                  <a:cs typeface="B Baran" pitchFamily="2" charset="-78"/>
                </a:rPr>
                <a:t>مثال درآمد و پس</a:t>
              </a:r>
              <a:r>
                <a:rPr lang="en-US" sz="2400" b="1" dirty="0">
                  <a:cs typeface="B Baran" pitchFamily="2" charset="-78"/>
                </a:rPr>
                <a:t>‎</a:t>
              </a:r>
              <a:r>
                <a:rPr lang="ar-SA" sz="2400" b="1" dirty="0">
                  <a:cs typeface="B Baran" pitchFamily="2" charset="-78"/>
                </a:rPr>
                <a:t>انداز در انگلستان براي</a:t>
              </a:r>
              <a:r>
                <a:rPr lang="fa-IR" sz="2400" b="1" dirty="0">
                  <a:cs typeface="B Baran" pitchFamily="2" charset="-78"/>
                </a:rPr>
                <a:t> 2</a:t>
              </a:r>
              <a:r>
                <a:rPr lang="ar-SA" sz="2400" b="1" dirty="0">
                  <a:cs typeface="B Baran" pitchFamily="2" charset="-78"/>
                </a:rPr>
                <a:t> دوره</a:t>
              </a:r>
              <a:r>
                <a:rPr lang="fa-IR" sz="2400" b="1" dirty="0">
                  <a:cs typeface="B Baran" pitchFamily="2" charset="-78"/>
                </a:rPr>
                <a:t> قبل و پس از بازساز</a:t>
              </a:r>
              <a:r>
                <a:rPr lang="ar-SA" sz="2400" b="1" dirty="0">
                  <a:cs typeface="B Baran" pitchFamily="2" charset="-78"/>
                </a:rPr>
                <a:t>ي</a:t>
              </a:r>
              <a:endParaRPr lang="en-US" sz="2400" b="1" dirty="0">
                <a:cs typeface="B Baran" pitchFamily="2" charset="-78"/>
              </a:endParaRPr>
            </a:p>
          </p:txBody>
        </p:sp>
      </p:grpSp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5003800" y="2060575"/>
            <a:ext cx="3671888" cy="863600"/>
            <a:chOff x="2835" y="1298"/>
            <a:chExt cx="2313" cy="544"/>
          </a:xfrm>
        </p:grpSpPr>
        <p:sp>
          <p:nvSpPr>
            <p:cNvPr id="20488" name="Oval 8"/>
            <p:cNvSpPr>
              <a:spLocks noChangeArrowheads="1"/>
            </p:cNvSpPr>
            <p:nvPr/>
          </p:nvSpPr>
          <p:spPr bwMode="auto">
            <a:xfrm>
              <a:off x="2835" y="1298"/>
              <a:ext cx="2313" cy="544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489" name="Text Box 9"/>
            <p:cNvSpPr txBox="1">
              <a:spLocks noChangeArrowheads="1"/>
            </p:cNvSpPr>
            <p:nvPr/>
          </p:nvSpPr>
          <p:spPr bwMode="auto">
            <a:xfrm>
              <a:off x="3016" y="1418"/>
              <a:ext cx="2041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rtl="1">
                <a:spcBef>
                  <a:spcPct val="50000"/>
                </a:spcBef>
              </a:pPr>
              <a:r>
                <a:rPr lang="fa-IR" sz="2400" i="1">
                  <a:cs typeface="Zar" pitchFamily="2" charset="-78"/>
                </a:rPr>
                <a:t>آزمون چاو</a:t>
              </a:r>
              <a:endParaRPr lang="en-US" sz="2400" i="1">
                <a:cs typeface="Zar" pitchFamily="2" charset="-78"/>
              </a:endParaRPr>
            </a:p>
          </p:txBody>
        </p:sp>
      </p:grpSp>
      <p:sp>
        <p:nvSpPr>
          <p:cNvPr id="20493" name="Rectangle 13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0496" name="Rectangle 16"/>
          <p:cNvSpPr>
            <a:spLocks noChangeArrowheads="1"/>
          </p:cNvSpPr>
          <p:nvPr/>
        </p:nvSpPr>
        <p:spPr bwMode="auto">
          <a:xfrm>
            <a:off x="0" y="3124200"/>
            <a:ext cx="9144000" cy="3384550"/>
          </a:xfrm>
          <a:prstGeom prst="rect">
            <a:avLst/>
          </a:prstGeom>
          <a:solidFill>
            <a:schemeClr val="bg1"/>
          </a:solidFill>
          <a:ln w="57150">
            <a:solidFill>
              <a:srgbClr val="0066CC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4" name="Group 17"/>
          <p:cNvGrpSpPr>
            <a:grpSpLocks/>
          </p:cNvGrpSpPr>
          <p:nvPr/>
        </p:nvGrpSpPr>
        <p:grpSpPr bwMode="auto">
          <a:xfrm>
            <a:off x="533400" y="3657601"/>
            <a:ext cx="8001000" cy="3276602"/>
            <a:chOff x="84" y="2060"/>
            <a:chExt cx="4602" cy="2064"/>
          </a:xfrm>
        </p:grpSpPr>
        <p:sp>
          <p:nvSpPr>
            <p:cNvPr id="20491" name="Text Box 11"/>
            <p:cNvSpPr txBox="1">
              <a:spLocks noChangeArrowheads="1"/>
            </p:cNvSpPr>
            <p:nvPr/>
          </p:nvSpPr>
          <p:spPr bwMode="auto">
            <a:xfrm>
              <a:off x="84" y="2205"/>
              <a:ext cx="4602" cy="19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sz="2400" i="1" dirty="0">
                  <a:latin typeface="Times New Roman" pitchFamily="18" charset="0"/>
                  <a:cs typeface="Zar" pitchFamily="2" charset="-78"/>
                </a:rPr>
                <a:t>   </a:t>
              </a:r>
              <a:r>
                <a:rPr lang="ar-SA" sz="2400" i="1" dirty="0">
                  <a:latin typeface="Times New Roman" pitchFamily="18" charset="0"/>
                  <a:cs typeface="Zar" pitchFamily="2" charset="-78"/>
                </a:rPr>
                <a:t>مرحله اول</a:t>
              </a:r>
              <a:r>
                <a:rPr lang="en-US" sz="2400" i="1" dirty="0">
                  <a:latin typeface="Times New Roman" pitchFamily="18" charset="0"/>
                  <a:cs typeface="Zar" pitchFamily="2" charset="-78"/>
                </a:rPr>
                <a:t> :</a:t>
              </a:r>
            </a:p>
            <a:p>
              <a:r>
                <a:rPr lang="en-US" sz="2400" i="1" dirty="0">
                  <a:latin typeface="Times New Roman" pitchFamily="18" charset="0"/>
                  <a:cs typeface="Zar" pitchFamily="2" charset="-78"/>
                </a:rPr>
                <a:t>                                </a:t>
              </a:r>
              <a:r>
                <a:rPr lang="en-US" sz="2200" i="1" dirty="0">
                  <a:latin typeface="Times New Roman" pitchFamily="18" charset="0"/>
                  <a:cs typeface="Zar" pitchFamily="2" charset="-78"/>
                </a:rPr>
                <a:t>(0</a:t>
              </a:r>
              <a:r>
                <a:rPr lang="fa-IR" sz="2200" i="1" dirty="0">
                  <a:latin typeface="Times New Roman" pitchFamily="18" charset="0"/>
                  <a:cs typeface="Zar" pitchFamily="2" charset="-78"/>
                </a:rPr>
                <a:t>.</a:t>
              </a:r>
              <a:r>
                <a:rPr lang="en-US" sz="2200" i="1" dirty="0">
                  <a:latin typeface="Times New Roman" pitchFamily="18" charset="0"/>
                  <a:cs typeface="Zar" pitchFamily="2" charset="-78"/>
                </a:rPr>
                <a:t>1451)</a:t>
              </a:r>
              <a:r>
                <a:rPr lang="fa-IR" sz="2200" i="1" dirty="0">
                  <a:latin typeface="Times New Roman" pitchFamily="18" charset="0"/>
                  <a:cs typeface="Zar" pitchFamily="2" charset="-78"/>
                </a:rPr>
                <a:t>  </a:t>
              </a:r>
              <a:r>
                <a:rPr lang="en-US" sz="2200" i="1" dirty="0">
                  <a:latin typeface="Times New Roman" pitchFamily="18" charset="0"/>
                  <a:cs typeface="Zar" pitchFamily="2" charset="-78"/>
                </a:rPr>
                <a:t> </a:t>
              </a:r>
              <a:r>
                <a:rPr lang="fa-IR" sz="2200" i="1" dirty="0">
                  <a:latin typeface="Times New Roman" pitchFamily="18" charset="0"/>
                  <a:cs typeface="Zar" pitchFamily="2" charset="-78"/>
                </a:rPr>
                <a:t> </a:t>
              </a:r>
              <a:r>
                <a:rPr lang="en-US" sz="2200" i="1" dirty="0">
                  <a:latin typeface="Times New Roman" pitchFamily="18" charset="0"/>
                  <a:cs typeface="Zar" pitchFamily="2" charset="-78"/>
                </a:rPr>
                <a:t>(0</a:t>
              </a:r>
              <a:r>
                <a:rPr lang="fa-IR" sz="2200" i="1" dirty="0">
                  <a:latin typeface="Times New Roman" pitchFamily="18" charset="0"/>
                  <a:cs typeface="Zar" pitchFamily="2" charset="-78"/>
                </a:rPr>
                <a:t>.</a:t>
              </a:r>
              <a:r>
                <a:rPr lang="en-US" sz="2200" i="1" dirty="0">
                  <a:latin typeface="Times New Roman" pitchFamily="18" charset="0"/>
                  <a:cs typeface="Zar" pitchFamily="2" charset="-78"/>
                </a:rPr>
                <a:t>0088)</a:t>
              </a:r>
            </a:p>
            <a:p>
              <a:r>
                <a:rPr lang="en-US" sz="2400" i="1" dirty="0">
                  <a:latin typeface="Times New Roman" pitchFamily="18" charset="0"/>
                  <a:cs typeface="Zar" pitchFamily="2" charset="-78"/>
                </a:rPr>
                <a:t>                        t:    (-7</a:t>
              </a:r>
              <a:r>
                <a:rPr lang="fa-IR" sz="2400" i="1" dirty="0">
                  <a:latin typeface="Times New Roman" pitchFamily="18" charset="0"/>
                  <a:cs typeface="Zar" pitchFamily="2" charset="-78"/>
                </a:rPr>
                <a:t>.</a:t>
              </a:r>
              <a:r>
                <a:rPr lang="en-US" sz="2400" i="1" dirty="0">
                  <a:latin typeface="Times New Roman" pitchFamily="18" charset="0"/>
                  <a:cs typeface="Zar" pitchFamily="2" charset="-78"/>
                </a:rPr>
                <a:t>4576) (13</a:t>
              </a:r>
              <a:r>
                <a:rPr lang="fa-IR" sz="2400" i="1" dirty="0">
                  <a:latin typeface="Times New Roman" pitchFamily="18" charset="0"/>
                  <a:cs typeface="Zar" pitchFamily="2" charset="-78"/>
                </a:rPr>
                <a:t>.</a:t>
              </a:r>
              <a:r>
                <a:rPr lang="en-US" sz="2400" i="1" dirty="0">
                  <a:latin typeface="Times New Roman" pitchFamily="18" charset="0"/>
                  <a:cs typeface="Zar" pitchFamily="2" charset="-78"/>
                </a:rPr>
                <a:t>3864)	          R</a:t>
              </a:r>
              <a:r>
                <a:rPr lang="en-US" sz="2400" i="1" baseline="30000" dirty="0">
                  <a:latin typeface="Times New Roman" pitchFamily="18" charset="0"/>
                  <a:cs typeface="Zar" pitchFamily="2" charset="-78"/>
                </a:rPr>
                <a:t>2</a:t>
              </a:r>
              <a:r>
                <a:rPr lang="en-US" sz="2400" i="1" dirty="0">
                  <a:latin typeface="Times New Roman" pitchFamily="18" charset="0"/>
                  <a:cs typeface="Zar" pitchFamily="2" charset="-78"/>
                </a:rPr>
                <a:t> = 0</a:t>
              </a:r>
              <a:r>
                <a:rPr lang="fa-IR" sz="2400" i="1" dirty="0">
                  <a:latin typeface="Times New Roman" pitchFamily="18" charset="0"/>
                  <a:cs typeface="Zar" pitchFamily="2" charset="-78"/>
                </a:rPr>
                <a:t>.</a:t>
              </a:r>
              <a:r>
                <a:rPr lang="en-US" sz="2400" i="1" dirty="0">
                  <a:latin typeface="Times New Roman" pitchFamily="18" charset="0"/>
                  <a:cs typeface="Zar" pitchFamily="2" charset="-78"/>
                </a:rPr>
                <a:t>9185</a:t>
              </a:r>
            </a:p>
            <a:p>
              <a:r>
                <a:rPr lang="en-US" sz="2400" i="1" dirty="0">
                  <a:latin typeface="Times New Roman" pitchFamily="18" charset="0"/>
                  <a:cs typeface="Zar" pitchFamily="2" charset="-78"/>
                </a:rPr>
                <a:t>			                                     </a:t>
              </a:r>
              <a:r>
                <a:rPr lang="fa-IR" sz="2400" i="1" dirty="0">
                  <a:latin typeface="Times New Roman" pitchFamily="18" charset="0"/>
                  <a:cs typeface="Zar" pitchFamily="2" charset="-78"/>
                </a:rPr>
                <a:t>         </a:t>
              </a:r>
              <a:r>
                <a:rPr lang="en-US" sz="2400" i="1" dirty="0">
                  <a:latin typeface="Times New Roman" pitchFamily="18" charset="0"/>
                  <a:cs typeface="Zar" pitchFamily="2" charset="-78"/>
                </a:rPr>
                <a:t> S</a:t>
              </a:r>
              <a:r>
                <a:rPr lang="en-US" sz="2400" i="1" baseline="-25000" dirty="0">
                  <a:latin typeface="Times New Roman" pitchFamily="18" charset="0"/>
                  <a:cs typeface="Zar" pitchFamily="2" charset="-78"/>
                </a:rPr>
                <a:t>1</a:t>
              </a:r>
              <a:r>
                <a:rPr lang="en-US" sz="2400" i="1" dirty="0">
                  <a:latin typeface="Times New Roman" pitchFamily="18" charset="0"/>
                  <a:cs typeface="Zar" pitchFamily="2" charset="-78"/>
                </a:rPr>
                <a:t>= 0</a:t>
              </a:r>
              <a:r>
                <a:rPr lang="fa-IR" sz="2400" i="1" dirty="0">
                  <a:latin typeface="Times New Roman" pitchFamily="18" charset="0"/>
                  <a:cs typeface="Zar" pitchFamily="2" charset="-78"/>
                </a:rPr>
                <a:t>.</a:t>
              </a:r>
              <a:r>
                <a:rPr lang="en-US" sz="2400" i="1" dirty="0">
                  <a:latin typeface="Times New Roman" pitchFamily="18" charset="0"/>
                  <a:cs typeface="Zar" pitchFamily="2" charset="-78"/>
                </a:rPr>
                <a:t>5722</a:t>
              </a:r>
              <a:r>
                <a:rPr lang="fa-IR" sz="2400" i="1" dirty="0">
                  <a:latin typeface="Times New Roman" pitchFamily="18" charset="0"/>
                  <a:cs typeface="Zar" pitchFamily="2" charset="-78"/>
                </a:rPr>
                <a:t> </a:t>
              </a:r>
              <a:endParaRPr lang="en-US" sz="2400" i="1" dirty="0">
                <a:latin typeface="Times New Roman" pitchFamily="18" charset="0"/>
                <a:cs typeface="Zar" pitchFamily="2" charset="-78"/>
              </a:endParaRPr>
            </a:p>
            <a:p>
              <a:r>
                <a:rPr lang="en-US" sz="2400" i="1" dirty="0">
                  <a:latin typeface="Times New Roman" pitchFamily="18" charset="0"/>
                  <a:cs typeface="Zar" pitchFamily="2" charset="-78"/>
                </a:rPr>
                <a:t>					</a:t>
              </a:r>
              <a:r>
                <a:rPr lang="en-US" i="1" dirty="0">
                  <a:latin typeface="Times New Roman" pitchFamily="18" charset="0"/>
                  <a:cs typeface="Zar" pitchFamily="2" charset="-78"/>
                </a:rPr>
                <a:t>             </a:t>
              </a:r>
              <a:r>
                <a:rPr lang="fa-IR" i="1" dirty="0">
                  <a:latin typeface="Times New Roman" pitchFamily="18" charset="0"/>
                  <a:cs typeface="Zar" pitchFamily="2" charset="-78"/>
                </a:rPr>
                <a:t>                    </a:t>
              </a:r>
              <a:r>
                <a:rPr lang="en-US" sz="2400" i="1" dirty="0" err="1">
                  <a:latin typeface="Times New Roman" pitchFamily="18" charset="0"/>
                  <a:cs typeface="Zar" pitchFamily="2" charset="-78"/>
                </a:rPr>
                <a:t>df</a:t>
              </a:r>
              <a:r>
                <a:rPr lang="en-US" sz="2400" i="1" dirty="0">
                  <a:latin typeface="Times New Roman" pitchFamily="18" charset="0"/>
                  <a:cs typeface="Zar" pitchFamily="2" charset="-78"/>
                </a:rPr>
                <a:t> = 16</a:t>
              </a:r>
            </a:p>
          </p:txBody>
        </p:sp>
        <p:graphicFrame>
          <p:nvGraphicFramePr>
            <p:cNvPr id="20492" name="Object 12"/>
            <p:cNvGraphicFramePr>
              <a:graphicFrameLocks noChangeAspect="1"/>
            </p:cNvGraphicFramePr>
            <p:nvPr/>
          </p:nvGraphicFramePr>
          <p:xfrm>
            <a:off x="908" y="2060"/>
            <a:ext cx="2309" cy="37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291" name="Equation" r:id="rId3" imgW="1562040" imgH="253800" progId="Equation.3">
                    <p:embed/>
                  </p:oleObj>
                </mc:Choice>
                <mc:Fallback>
                  <p:oleObj name="Equation" r:id="rId3" imgW="1562040" imgH="253800" progId="Equation.3">
                    <p:embed/>
                    <p:pic>
                      <p:nvPicPr>
                        <p:cNvPr id="0" name="Picture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08" y="2060"/>
                          <a:ext cx="2309" cy="377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010400" y="6524625"/>
            <a:ext cx="2133600" cy="333375"/>
          </a:xfrm>
          <a:prstGeom prst="rect">
            <a:avLst/>
          </a:prstGeom>
        </p:spPr>
        <p:txBody>
          <a:bodyPr/>
          <a:lstStyle/>
          <a:p>
            <a:fld id="{B9AD78B1-0BA2-44D6-BA0A-21D14420F5FF}" type="slidenum">
              <a:rPr lang="ar-SA"/>
              <a:pPr/>
              <a:t>25</a:t>
            </a:fld>
            <a:endParaRPr lang="en-US"/>
          </a:p>
        </p:txBody>
      </p:sp>
      <p:sp>
        <p:nvSpPr>
          <p:cNvPr id="21513" name="Rectangle 9"/>
          <p:cNvSpPr>
            <a:spLocks noChangeArrowheads="1"/>
          </p:cNvSpPr>
          <p:nvPr/>
        </p:nvSpPr>
        <p:spPr bwMode="auto">
          <a:xfrm>
            <a:off x="323850" y="1196975"/>
            <a:ext cx="8569325" cy="5472113"/>
          </a:xfrm>
          <a:prstGeom prst="rect">
            <a:avLst/>
          </a:prstGeom>
          <a:solidFill>
            <a:schemeClr val="bg1"/>
          </a:solidFill>
          <a:ln w="38100">
            <a:solidFill>
              <a:srgbClr val="0066CC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395288" y="115888"/>
            <a:ext cx="8388350" cy="624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/>
            <a:r>
              <a:rPr lang="en-US" sz="3600" i="1">
                <a:latin typeface="Times New Roman" pitchFamily="18" charset="0"/>
                <a:cs typeface="Zar" pitchFamily="2" charset="-78"/>
              </a:rPr>
              <a:t>  </a:t>
            </a:r>
            <a:r>
              <a:rPr lang="ar-SA" sz="3600" i="1">
                <a:latin typeface="Times New Roman" pitchFamily="18" charset="0"/>
                <a:cs typeface="Zar" pitchFamily="2" charset="-78"/>
              </a:rPr>
              <a:t>مرحله دوم</a:t>
            </a:r>
            <a:r>
              <a:rPr lang="en-US" sz="3600" i="1">
                <a:latin typeface="Times New Roman" pitchFamily="18" charset="0"/>
                <a:cs typeface="Zar" pitchFamily="2" charset="-78"/>
              </a:rPr>
              <a:t>:</a:t>
            </a:r>
          </a:p>
          <a:p>
            <a:pPr algn="r" rtl="1"/>
            <a:endParaRPr lang="en-US" sz="3600" i="1">
              <a:latin typeface="Times New Roman" pitchFamily="18" charset="0"/>
              <a:cs typeface="Zar" pitchFamily="2" charset="-78"/>
            </a:endParaRPr>
          </a:p>
          <a:p>
            <a:pPr algn="r" rtl="1"/>
            <a:r>
              <a:rPr lang="ar-SA" sz="2400" i="1">
                <a:latin typeface="Times New Roman" pitchFamily="18" charset="0"/>
                <a:cs typeface="Zar" pitchFamily="2" charset="-78"/>
              </a:rPr>
              <a:t>دوره بازسازي: </a:t>
            </a:r>
            <a:endParaRPr lang="fa-IR" sz="2400" i="1">
              <a:latin typeface="Times New Roman" pitchFamily="18" charset="0"/>
              <a:cs typeface="Zar" pitchFamily="2" charset="-78"/>
            </a:endParaRPr>
          </a:p>
          <a:p>
            <a:endParaRPr lang="fa-IR" sz="2400" i="1">
              <a:latin typeface="Times New Roman" pitchFamily="18" charset="0"/>
              <a:cs typeface="Zar" pitchFamily="2" charset="-78"/>
            </a:endParaRPr>
          </a:p>
          <a:p>
            <a:r>
              <a:rPr lang="fa-IR" sz="2400" i="1">
                <a:latin typeface="Times New Roman" pitchFamily="18" charset="0"/>
                <a:cs typeface="Zar" pitchFamily="2" charset="-78"/>
              </a:rPr>
              <a:t>             </a:t>
            </a:r>
            <a:r>
              <a:rPr lang="en-US" sz="2400" i="1">
                <a:latin typeface="Times New Roman" pitchFamily="18" charset="0"/>
                <a:cs typeface="Zar" pitchFamily="2" charset="-78"/>
              </a:rPr>
              <a:t>    </a:t>
            </a:r>
            <a:r>
              <a:rPr lang="en-US" sz="2000" i="1">
                <a:latin typeface="Times New Roman" pitchFamily="18" charset="0"/>
                <a:cs typeface="Zar" pitchFamily="2" charset="-78"/>
              </a:rPr>
              <a:t>= -</a:t>
            </a:r>
            <a:r>
              <a:rPr lang="fa-IR" sz="2000" i="1">
                <a:latin typeface="Times New Roman" pitchFamily="18" charset="0"/>
                <a:cs typeface="Zar" pitchFamily="2" charset="-78"/>
              </a:rPr>
              <a:t> </a:t>
            </a:r>
            <a:r>
              <a:rPr lang="en-US" sz="2000" i="1">
                <a:latin typeface="Times New Roman" pitchFamily="18" charset="0"/>
                <a:cs typeface="Zar" pitchFamily="2" charset="-78"/>
              </a:rPr>
              <a:t>0.266 + 0.047 X</a:t>
            </a:r>
            <a:r>
              <a:rPr lang="en-US" sz="2000" i="1" baseline="-25000">
                <a:latin typeface="Times New Roman" pitchFamily="18" charset="0"/>
                <a:cs typeface="Zar" pitchFamily="2" charset="-78"/>
              </a:rPr>
              <a:t>t</a:t>
            </a:r>
          </a:p>
          <a:p>
            <a:r>
              <a:rPr lang="en-US" sz="2000" i="1">
                <a:latin typeface="Times New Roman" pitchFamily="18" charset="0"/>
                <a:cs typeface="Zar" pitchFamily="2" charset="-78"/>
              </a:rPr>
              <a:t>                   (0.3053) (0.0266)							</a:t>
            </a:r>
          </a:p>
          <a:p>
            <a:r>
              <a:rPr lang="en-US" sz="2000" i="1">
                <a:latin typeface="Times New Roman" pitchFamily="18" charset="0"/>
                <a:cs typeface="Zar" pitchFamily="2" charset="-78"/>
              </a:rPr>
              <a:t>         t :     (-0.8719)  (1.7669)			R </a:t>
            </a:r>
            <a:r>
              <a:rPr lang="en-US" sz="2000" i="1" baseline="30000">
                <a:latin typeface="Times New Roman" pitchFamily="18" charset="0"/>
                <a:cs typeface="Zar" pitchFamily="2" charset="-78"/>
              </a:rPr>
              <a:t>2</a:t>
            </a:r>
            <a:r>
              <a:rPr lang="en-US" sz="2000" i="1">
                <a:latin typeface="Times New Roman" pitchFamily="18" charset="0"/>
                <a:cs typeface="Zar" pitchFamily="2" charset="-78"/>
              </a:rPr>
              <a:t> = 0.3092</a:t>
            </a:r>
          </a:p>
          <a:p>
            <a:r>
              <a:rPr lang="en-US" sz="2000" i="1">
                <a:latin typeface="Times New Roman" pitchFamily="18" charset="0"/>
                <a:cs typeface="Zar" pitchFamily="2" charset="-78"/>
              </a:rPr>
              <a:t>						S</a:t>
            </a:r>
            <a:r>
              <a:rPr lang="en-US" sz="2000" i="1" baseline="-25000">
                <a:latin typeface="Times New Roman" pitchFamily="18" charset="0"/>
                <a:cs typeface="Zar" pitchFamily="2" charset="-78"/>
              </a:rPr>
              <a:t>2</a:t>
            </a:r>
            <a:r>
              <a:rPr lang="en-US" sz="2000" i="1">
                <a:latin typeface="Times New Roman" pitchFamily="18" charset="0"/>
                <a:cs typeface="Zar" pitchFamily="2" charset="-78"/>
              </a:rPr>
              <a:t>= 0.1396</a:t>
            </a:r>
          </a:p>
          <a:p>
            <a:r>
              <a:rPr lang="en-US" sz="2000" i="1">
                <a:latin typeface="Times New Roman" pitchFamily="18" charset="0"/>
                <a:cs typeface="Zar" pitchFamily="2" charset="-78"/>
              </a:rPr>
              <a:t>						df = 7</a:t>
            </a:r>
          </a:p>
          <a:p>
            <a:endParaRPr lang="fa-IR" sz="2000" i="1">
              <a:latin typeface="Times New Roman" pitchFamily="18" charset="0"/>
              <a:cs typeface="Zar" pitchFamily="2" charset="-78"/>
            </a:endParaRPr>
          </a:p>
          <a:p>
            <a:pPr algn="r"/>
            <a:r>
              <a:rPr lang="ar-SA" sz="2400" i="1">
                <a:latin typeface="Times New Roman" pitchFamily="18" charset="0"/>
                <a:cs typeface="Zar" pitchFamily="2" charset="-78"/>
              </a:rPr>
              <a:t>دوره پس از بازسازي:</a:t>
            </a:r>
            <a:endParaRPr lang="en-US" sz="2400" i="1">
              <a:latin typeface="Times New Roman" pitchFamily="18" charset="0"/>
              <a:cs typeface="Zar" pitchFamily="2" charset="-78"/>
            </a:endParaRPr>
          </a:p>
          <a:p>
            <a:r>
              <a:rPr lang="en-US" sz="2400" i="1">
                <a:latin typeface="Times New Roman" pitchFamily="18" charset="0"/>
                <a:cs typeface="Zar" pitchFamily="2" charset="-78"/>
              </a:rPr>
              <a:t>             </a:t>
            </a:r>
            <a:r>
              <a:rPr lang="en-US" sz="2000" i="1">
                <a:latin typeface="Times New Roman" pitchFamily="18" charset="0"/>
                <a:cs typeface="Zar" pitchFamily="2" charset="-78"/>
              </a:rPr>
              <a:t>= -1.7502 + 0.1504 X</a:t>
            </a:r>
            <a:r>
              <a:rPr lang="en-US" sz="2000" i="1" baseline="-25000">
                <a:latin typeface="Times New Roman" pitchFamily="18" charset="0"/>
                <a:cs typeface="Zar" pitchFamily="2" charset="-78"/>
              </a:rPr>
              <a:t>t</a:t>
            </a:r>
          </a:p>
          <a:p>
            <a:r>
              <a:rPr lang="en-US" sz="2000" i="1">
                <a:latin typeface="Times New Roman" pitchFamily="18" charset="0"/>
                <a:cs typeface="Zar" pitchFamily="2" charset="-78"/>
              </a:rPr>
              <a:t>	     (0.3576)   (0.0175)</a:t>
            </a:r>
          </a:p>
          <a:p>
            <a:r>
              <a:rPr lang="en-US" sz="2000" i="1">
                <a:latin typeface="Times New Roman" pitchFamily="18" charset="0"/>
                <a:cs typeface="Zar" pitchFamily="2" charset="-78"/>
              </a:rPr>
              <a:t>            t : (- 4.8943) (8.5943)	</a:t>
            </a:r>
            <a:r>
              <a:rPr lang="en-US" sz="2400" i="1">
                <a:latin typeface="Times New Roman" pitchFamily="18" charset="0"/>
                <a:cs typeface="Zar" pitchFamily="2" charset="-78"/>
              </a:rPr>
              <a:t>		</a:t>
            </a:r>
            <a:r>
              <a:rPr lang="en-US" sz="2000" i="1">
                <a:latin typeface="Times New Roman" pitchFamily="18" charset="0"/>
                <a:cs typeface="Zar" pitchFamily="2" charset="-78"/>
              </a:rPr>
              <a:t>R </a:t>
            </a:r>
            <a:r>
              <a:rPr lang="en-US" sz="2000" i="1" baseline="30000">
                <a:latin typeface="Times New Roman" pitchFamily="18" charset="0"/>
                <a:cs typeface="Zar" pitchFamily="2" charset="-78"/>
              </a:rPr>
              <a:t>2</a:t>
            </a:r>
            <a:r>
              <a:rPr lang="en-US" sz="2000" i="1">
                <a:latin typeface="Times New Roman" pitchFamily="18" charset="0"/>
                <a:cs typeface="Zar" pitchFamily="2" charset="-78"/>
              </a:rPr>
              <a:t> = 0.9131</a:t>
            </a:r>
          </a:p>
          <a:p>
            <a:r>
              <a:rPr lang="en-US" sz="2400" i="1">
                <a:latin typeface="Times New Roman" pitchFamily="18" charset="0"/>
                <a:cs typeface="Zar" pitchFamily="2" charset="-78"/>
              </a:rPr>
              <a:t>						</a:t>
            </a:r>
            <a:r>
              <a:rPr lang="en-US" sz="2000" i="1">
                <a:latin typeface="Times New Roman" pitchFamily="18" charset="0"/>
                <a:cs typeface="Zar" pitchFamily="2" charset="-78"/>
              </a:rPr>
              <a:t>S</a:t>
            </a:r>
            <a:r>
              <a:rPr lang="en-US" sz="2000" i="1" baseline="-25000">
                <a:latin typeface="Times New Roman" pitchFamily="18" charset="0"/>
                <a:cs typeface="Zar" pitchFamily="2" charset="-78"/>
              </a:rPr>
              <a:t>3</a:t>
            </a:r>
            <a:r>
              <a:rPr lang="en-US" sz="2000" i="1">
                <a:latin typeface="Times New Roman" pitchFamily="18" charset="0"/>
                <a:cs typeface="Zar" pitchFamily="2" charset="-78"/>
              </a:rPr>
              <a:t>= 0.1931</a:t>
            </a:r>
          </a:p>
          <a:p>
            <a:r>
              <a:rPr lang="en-US" sz="2400" i="1">
                <a:latin typeface="Times New Roman" pitchFamily="18" charset="0"/>
                <a:cs typeface="Zar" pitchFamily="2" charset="-78"/>
              </a:rPr>
              <a:t>						</a:t>
            </a:r>
            <a:r>
              <a:rPr lang="en-US" sz="2000" i="1">
                <a:latin typeface="Times New Roman" pitchFamily="18" charset="0"/>
                <a:cs typeface="Zar" pitchFamily="2" charset="-78"/>
              </a:rPr>
              <a:t>df = 7</a:t>
            </a:r>
          </a:p>
        </p:txBody>
      </p:sp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1509" name="Object 5"/>
          <p:cNvGraphicFramePr>
            <a:graphicFrameLocks noChangeAspect="1"/>
          </p:cNvGraphicFramePr>
          <p:nvPr/>
        </p:nvGraphicFramePr>
        <p:xfrm>
          <a:off x="1176338" y="1773238"/>
          <a:ext cx="369887" cy="630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6" name="Equation" r:id="rId3" imgW="152280" imgH="253800" progId="Equation.3">
                  <p:embed/>
                </p:oleObj>
              </mc:Choice>
              <mc:Fallback>
                <p:oleObj name="Equation" r:id="rId3" imgW="152280" imgH="25380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76338" y="1773238"/>
                        <a:ext cx="369887" cy="6302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12" name="Object 8"/>
          <p:cNvGraphicFramePr>
            <a:graphicFrameLocks noChangeAspect="1"/>
          </p:cNvGraphicFramePr>
          <p:nvPr/>
        </p:nvGraphicFramePr>
        <p:xfrm>
          <a:off x="1030288" y="4437063"/>
          <a:ext cx="371475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7" name="Equation" r:id="rId5" imgW="152280" imgH="253800" progId="Equation.3">
                  <p:embed/>
                </p:oleObj>
              </mc:Choice>
              <mc:Fallback>
                <p:oleObj name="Equation" r:id="rId5" imgW="152280" imgH="25380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30288" y="4437063"/>
                        <a:ext cx="371475" cy="631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15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15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15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"/>
                            </p:stCondLst>
                            <p:childTnLst>
                              <p:par>
                                <p:cTn id="1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"/>
                            </p:stCondLst>
                            <p:childTnLst>
                              <p:par>
                                <p:cTn id="16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5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5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15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5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5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15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50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50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150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50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150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150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50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50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150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150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50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150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50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50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150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150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150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150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50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150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150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150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150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150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150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150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150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150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150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150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010400" y="6524625"/>
            <a:ext cx="2133600" cy="333375"/>
          </a:xfrm>
          <a:prstGeom prst="rect">
            <a:avLst/>
          </a:prstGeom>
        </p:spPr>
        <p:txBody>
          <a:bodyPr/>
          <a:lstStyle/>
          <a:p>
            <a:fld id="{ACDE2D82-805B-4B2E-B8FA-64B7FC91EA4F}" type="slidenum">
              <a:rPr lang="ar-SA"/>
              <a:pPr/>
              <a:t>26</a:t>
            </a:fld>
            <a:endParaRPr lang="en-US"/>
          </a:p>
        </p:txBody>
      </p:sp>
      <p:sp>
        <p:nvSpPr>
          <p:cNvPr id="22537" name="Rectangle 9"/>
          <p:cNvSpPr>
            <a:spLocks noChangeArrowheads="1"/>
          </p:cNvSpPr>
          <p:nvPr/>
        </p:nvSpPr>
        <p:spPr bwMode="auto">
          <a:xfrm>
            <a:off x="1042988" y="3357563"/>
            <a:ext cx="6769100" cy="2519362"/>
          </a:xfrm>
          <a:prstGeom prst="rect">
            <a:avLst/>
          </a:prstGeom>
          <a:solidFill>
            <a:schemeClr val="bg1"/>
          </a:solidFill>
          <a:ln w="57150">
            <a:solidFill>
              <a:srgbClr val="0066CC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6" name="Rectangle 8"/>
          <p:cNvSpPr>
            <a:spLocks noChangeArrowheads="1"/>
          </p:cNvSpPr>
          <p:nvPr/>
        </p:nvSpPr>
        <p:spPr bwMode="auto">
          <a:xfrm>
            <a:off x="971550" y="908050"/>
            <a:ext cx="6840538" cy="2160588"/>
          </a:xfrm>
          <a:prstGeom prst="rect">
            <a:avLst/>
          </a:prstGeom>
          <a:solidFill>
            <a:schemeClr val="bg1"/>
          </a:solidFill>
          <a:ln w="57150">
            <a:solidFill>
              <a:srgbClr val="0066CC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1187450" y="1268413"/>
            <a:ext cx="6480175" cy="289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sz="3200" i="1">
                <a:latin typeface="Times New Roman" pitchFamily="18" charset="0"/>
                <a:cs typeface="Zar" pitchFamily="2" charset="-78"/>
              </a:rPr>
              <a:t> </a:t>
            </a:r>
            <a:r>
              <a:rPr lang="ar-SA" sz="3200" i="1">
                <a:latin typeface="Times New Roman" pitchFamily="18" charset="0"/>
                <a:cs typeface="Zar" pitchFamily="2" charset="-78"/>
              </a:rPr>
              <a:t>مرحله سوم</a:t>
            </a:r>
            <a:r>
              <a:rPr lang="en-US" sz="3200" i="1">
                <a:latin typeface="Times New Roman" pitchFamily="18" charset="0"/>
                <a:cs typeface="Zar" pitchFamily="2" charset="-78"/>
              </a:rPr>
              <a:t>:</a:t>
            </a:r>
            <a:endParaRPr lang="fa-IR" sz="3200" i="1">
              <a:latin typeface="Times New Roman" pitchFamily="18" charset="0"/>
              <a:cs typeface="Zar" pitchFamily="2" charset="-78"/>
            </a:endParaRPr>
          </a:p>
          <a:p>
            <a:r>
              <a:rPr lang="fa-IR" sz="2400" i="1">
                <a:latin typeface="Times New Roman" pitchFamily="18" charset="0"/>
                <a:cs typeface="Zar" pitchFamily="2" charset="-78"/>
              </a:rPr>
              <a:t>  </a:t>
            </a:r>
            <a:r>
              <a:rPr lang="en-US" sz="2400" i="1">
                <a:latin typeface="Times New Roman" pitchFamily="18" charset="0"/>
                <a:cs typeface="Zar" pitchFamily="2" charset="-78"/>
              </a:rPr>
              <a:t> S</a:t>
            </a:r>
            <a:r>
              <a:rPr lang="en-US" sz="2400" i="1" baseline="-25000">
                <a:latin typeface="Times New Roman" pitchFamily="18" charset="0"/>
                <a:cs typeface="Zar" pitchFamily="2" charset="-78"/>
              </a:rPr>
              <a:t>4</a:t>
            </a:r>
            <a:r>
              <a:rPr lang="en-US" sz="2400" i="1">
                <a:latin typeface="Times New Roman" pitchFamily="18" charset="0"/>
                <a:cs typeface="Zar" pitchFamily="2" charset="-78"/>
              </a:rPr>
              <a:t> = ( S</a:t>
            </a:r>
            <a:r>
              <a:rPr lang="en-US" sz="2400" i="1" baseline="-25000">
                <a:latin typeface="Times New Roman" pitchFamily="18" charset="0"/>
                <a:cs typeface="Zar" pitchFamily="2" charset="-78"/>
              </a:rPr>
              <a:t>2 </a:t>
            </a:r>
            <a:r>
              <a:rPr lang="en-US" sz="2400" i="1">
                <a:latin typeface="Times New Roman" pitchFamily="18" charset="0"/>
                <a:cs typeface="Zar" pitchFamily="2" charset="-78"/>
              </a:rPr>
              <a:t> + S</a:t>
            </a:r>
            <a:r>
              <a:rPr lang="en-US" sz="2400" i="1" baseline="-25000">
                <a:latin typeface="Times New Roman" pitchFamily="18" charset="0"/>
                <a:cs typeface="Zar" pitchFamily="2" charset="-78"/>
              </a:rPr>
              <a:t>3  </a:t>
            </a:r>
            <a:r>
              <a:rPr lang="en-US" sz="2400" i="1">
                <a:latin typeface="Times New Roman" pitchFamily="18" charset="0"/>
                <a:cs typeface="Zar" pitchFamily="2" charset="-78"/>
              </a:rPr>
              <a:t>) = 0</a:t>
            </a:r>
            <a:r>
              <a:rPr lang="fa-IR" sz="2400" i="1">
                <a:latin typeface="Times New Roman" pitchFamily="18" charset="0"/>
                <a:cs typeface="Zar" pitchFamily="2" charset="-78"/>
              </a:rPr>
              <a:t>.</a:t>
            </a:r>
            <a:r>
              <a:rPr lang="en-US" sz="2400" i="1">
                <a:latin typeface="Times New Roman" pitchFamily="18" charset="0"/>
                <a:cs typeface="Zar" pitchFamily="2" charset="-78"/>
              </a:rPr>
              <a:t> 3327</a:t>
            </a:r>
            <a:endParaRPr lang="fa-IR" sz="2400" i="1">
              <a:latin typeface="Times New Roman" pitchFamily="18" charset="0"/>
              <a:cs typeface="Zar" pitchFamily="2" charset="-78"/>
            </a:endParaRPr>
          </a:p>
          <a:p>
            <a:r>
              <a:rPr lang="fa-IR" sz="2400" i="1">
                <a:latin typeface="Times New Roman" pitchFamily="18" charset="0"/>
                <a:cs typeface="Zar" pitchFamily="2" charset="-78"/>
              </a:rPr>
              <a:t>   </a:t>
            </a:r>
            <a:r>
              <a:rPr lang="en-US" sz="2400" i="1">
                <a:latin typeface="Times New Roman" pitchFamily="18" charset="0"/>
                <a:cs typeface="Zar" pitchFamily="2" charset="-78"/>
              </a:rPr>
              <a:t>S</a:t>
            </a:r>
            <a:r>
              <a:rPr lang="en-US" sz="2400" i="1" baseline="-25000">
                <a:latin typeface="Times New Roman" pitchFamily="18" charset="0"/>
                <a:cs typeface="Zar" pitchFamily="2" charset="-78"/>
              </a:rPr>
              <a:t>5</a:t>
            </a:r>
            <a:r>
              <a:rPr lang="en-US" sz="2400" i="1">
                <a:latin typeface="Times New Roman" pitchFamily="18" charset="0"/>
                <a:cs typeface="Zar" pitchFamily="2" charset="-78"/>
              </a:rPr>
              <a:t> = ( S</a:t>
            </a:r>
            <a:r>
              <a:rPr lang="en-US" sz="2400" i="1" baseline="-25000">
                <a:latin typeface="Times New Roman" pitchFamily="18" charset="0"/>
                <a:cs typeface="Zar" pitchFamily="2" charset="-78"/>
              </a:rPr>
              <a:t>1</a:t>
            </a:r>
            <a:r>
              <a:rPr lang="en-US" sz="2400" i="1">
                <a:latin typeface="Times New Roman" pitchFamily="18" charset="0"/>
                <a:cs typeface="Zar" pitchFamily="2" charset="-78"/>
              </a:rPr>
              <a:t>  – S</a:t>
            </a:r>
            <a:r>
              <a:rPr lang="en-US" sz="2400" i="1" baseline="-25000">
                <a:latin typeface="Times New Roman" pitchFamily="18" charset="0"/>
                <a:cs typeface="Zar" pitchFamily="2" charset="-78"/>
              </a:rPr>
              <a:t>4  </a:t>
            </a:r>
            <a:r>
              <a:rPr lang="en-US" sz="2400" i="1">
                <a:latin typeface="Times New Roman" pitchFamily="18" charset="0"/>
                <a:cs typeface="Zar" pitchFamily="2" charset="-78"/>
              </a:rPr>
              <a:t>) = 0</a:t>
            </a:r>
            <a:r>
              <a:rPr lang="fa-IR" sz="2400" i="1">
                <a:latin typeface="Times New Roman" pitchFamily="18" charset="0"/>
                <a:cs typeface="Zar" pitchFamily="2" charset="-78"/>
              </a:rPr>
              <a:t>.</a:t>
            </a:r>
            <a:r>
              <a:rPr lang="en-US" sz="2400" i="1">
                <a:latin typeface="Times New Roman" pitchFamily="18" charset="0"/>
                <a:cs typeface="Zar" pitchFamily="2" charset="-78"/>
              </a:rPr>
              <a:t> 2395</a:t>
            </a:r>
            <a:endParaRPr lang="fa-IR" sz="2400" i="1">
              <a:latin typeface="Times New Roman" pitchFamily="18" charset="0"/>
              <a:cs typeface="Zar" pitchFamily="2" charset="-78"/>
            </a:endParaRPr>
          </a:p>
          <a:p>
            <a:endParaRPr lang="fa-IR" sz="2400" i="1">
              <a:latin typeface="Times New Roman" pitchFamily="18" charset="0"/>
              <a:cs typeface="Zar" pitchFamily="2" charset="-78"/>
            </a:endParaRPr>
          </a:p>
          <a:p>
            <a:endParaRPr lang="fa-IR" sz="2400" i="1">
              <a:latin typeface="Times New Roman" pitchFamily="18" charset="0"/>
              <a:cs typeface="Zar" pitchFamily="2" charset="-78"/>
            </a:endParaRPr>
          </a:p>
          <a:p>
            <a:endParaRPr lang="fa-IR" sz="2400" i="1">
              <a:latin typeface="Times New Roman" pitchFamily="18" charset="0"/>
              <a:cs typeface="Zar" pitchFamily="2" charset="-78"/>
            </a:endParaRPr>
          </a:p>
          <a:p>
            <a:r>
              <a:rPr lang="fa-IR" sz="3200" i="1">
                <a:latin typeface="Times New Roman" pitchFamily="18" charset="0"/>
                <a:cs typeface="Zar" pitchFamily="2" charset="-78"/>
              </a:rPr>
              <a:t> </a:t>
            </a:r>
            <a:r>
              <a:rPr lang="ar-SA" sz="3200" i="1">
                <a:latin typeface="Times New Roman" pitchFamily="18" charset="0"/>
                <a:cs typeface="Zar" pitchFamily="2" charset="-78"/>
              </a:rPr>
              <a:t>مرحله چهارم</a:t>
            </a:r>
            <a:r>
              <a:rPr lang="en-US" sz="3200" i="1">
                <a:latin typeface="Times New Roman" pitchFamily="18" charset="0"/>
                <a:cs typeface="Zar" pitchFamily="2" charset="-78"/>
              </a:rPr>
              <a:t>:</a:t>
            </a:r>
          </a:p>
        </p:txBody>
      </p:sp>
      <p:sp>
        <p:nvSpPr>
          <p:cNvPr id="22534" name="Rectangle 6"/>
          <p:cNvSpPr>
            <a:spLocks noChangeArrowheads="1"/>
          </p:cNvSpPr>
          <p:nvPr/>
        </p:nvSpPr>
        <p:spPr bwMode="auto">
          <a:xfrm>
            <a:off x="0" y="32146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2533" name="Object 5"/>
          <p:cNvGraphicFramePr>
            <a:graphicFrameLocks noChangeAspect="1"/>
          </p:cNvGraphicFramePr>
          <p:nvPr/>
        </p:nvGraphicFramePr>
        <p:xfrm>
          <a:off x="2376488" y="4202113"/>
          <a:ext cx="3960812" cy="798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39" name="Equation" r:id="rId3" imgW="1600200" imgH="431640" progId="Equation.3">
                  <p:embed/>
                </p:oleObj>
              </mc:Choice>
              <mc:Fallback>
                <p:oleObj name="Equation" r:id="rId3" imgW="1600200" imgH="43164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76488" y="4202113"/>
                        <a:ext cx="3960812" cy="7985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"/>
                            </p:stCondLst>
                            <p:childTnLst>
                              <p:par>
                                <p:cTn id="16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25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25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25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5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5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25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900"/>
                            </p:stCondLst>
                            <p:childTnLst>
                              <p:par>
                                <p:cTn id="2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400"/>
                            </p:stCondLst>
                            <p:childTnLst>
                              <p:par>
                                <p:cTn id="32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4" dur="80"/>
                                        <p:tgtEl>
                                          <p:spTgt spid="225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5" dur="80"/>
                                        <p:tgtEl>
                                          <p:spTgt spid="225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80"/>
                                        <p:tgtEl>
                                          <p:spTgt spid="225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880"/>
                            </p:stCondLst>
                            <p:childTnLst>
                              <p:par>
                                <p:cTn id="38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7" grpId="0" animBg="1"/>
      <p:bldP spid="2253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010400" y="6524625"/>
            <a:ext cx="2133600" cy="333375"/>
          </a:xfrm>
          <a:prstGeom prst="rect">
            <a:avLst/>
          </a:prstGeom>
        </p:spPr>
        <p:txBody>
          <a:bodyPr/>
          <a:lstStyle/>
          <a:p>
            <a:fld id="{AD279BF8-2E76-4222-8572-6A9012C50FA0}" type="slidenum">
              <a:rPr lang="ar-SA"/>
              <a:pPr/>
              <a:t>27</a:t>
            </a:fld>
            <a:endParaRPr lang="en-US"/>
          </a:p>
        </p:txBody>
      </p:sp>
      <p:grpSp>
        <p:nvGrpSpPr>
          <p:cNvPr id="2" name="Group 21"/>
          <p:cNvGrpSpPr>
            <a:grpSpLocks/>
          </p:cNvGrpSpPr>
          <p:nvPr/>
        </p:nvGrpSpPr>
        <p:grpSpPr bwMode="auto">
          <a:xfrm>
            <a:off x="468313" y="1844675"/>
            <a:ext cx="6119812" cy="1655763"/>
            <a:chOff x="295" y="1162"/>
            <a:chExt cx="3855" cy="1043"/>
          </a:xfrm>
        </p:grpSpPr>
        <p:sp>
          <p:nvSpPr>
            <p:cNvPr id="23570" name="Rectangle 18"/>
            <p:cNvSpPr>
              <a:spLocks noChangeArrowheads="1"/>
            </p:cNvSpPr>
            <p:nvPr/>
          </p:nvSpPr>
          <p:spPr bwMode="auto">
            <a:xfrm>
              <a:off x="295" y="1162"/>
              <a:ext cx="3855" cy="104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rgbClr val="0066CC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>
                <a:solidFill>
                  <a:srgbClr val="0066CC"/>
                </a:solidFill>
              </a:endParaRPr>
            </a:p>
          </p:txBody>
        </p:sp>
        <p:graphicFrame>
          <p:nvGraphicFramePr>
            <p:cNvPr id="23556" name="Object 4"/>
            <p:cNvGraphicFramePr>
              <a:graphicFrameLocks noChangeAspect="1"/>
            </p:cNvGraphicFramePr>
            <p:nvPr/>
          </p:nvGraphicFramePr>
          <p:xfrm>
            <a:off x="332" y="1226"/>
            <a:ext cx="3727" cy="93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365" name="Equation" r:id="rId3" imgW="3403440" imgH="952200" progId="Equation.3">
                    <p:embed/>
                  </p:oleObj>
                </mc:Choice>
                <mc:Fallback>
                  <p:oleObj name="Equation" r:id="rId3" imgW="3403440" imgH="952200" progId="Equation.3">
                    <p:embed/>
                    <p:pic>
                      <p:nvPicPr>
                        <p:cNvPr id="0" name="Picture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32" y="1226"/>
                          <a:ext cx="3727" cy="934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3558" name="Rectangle 6"/>
          <p:cNvSpPr>
            <a:spLocks noChangeArrowheads="1"/>
          </p:cNvSpPr>
          <p:nvPr/>
        </p:nvSpPr>
        <p:spPr bwMode="auto">
          <a:xfrm>
            <a:off x="0" y="39100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4427538" y="404813"/>
            <a:ext cx="4176712" cy="1079500"/>
            <a:chOff x="2789" y="255"/>
            <a:chExt cx="2631" cy="680"/>
          </a:xfrm>
        </p:grpSpPr>
        <p:sp>
          <p:nvSpPr>
            <p:cNvPr id="23559" name="Oval 7"/>
            <p:cNvSpPr>
              <a:spLocks noChangeArrowheads="1"/>
            </p:cNvSpPr>
            <p:nvPr/>
          </p:nvSpPr>
          <p:spPr bwMode="auto">
            <a:xfrm>
              <a:off x="2789" y="255"/>
              <a:ext cx="2631" cy="680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99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i="1">
                <a:solidFill>
                  <a:srgbClr val="0066CC"/>
                </a:solidFill>
                <a:cs typeface="Zar" pitchFamily="2" charset="-78"/>
              </a:endParaRPr>
            </a:p>
          </p:txBody>
        </p:sp>
        <p:sp>
          <p:nvSpPr>
            <p:cNvPr id="23560" name="Text Box 8"/>
            <p:cNvSpPr txBox="1">
              <a:spLocks noChangeArrowheads="1"/>
            </p:cNvSpPr>
            <p:nvPr/>
          </p:nvSpPr>
          <p:spPr bwMode="auto">
            <a:xfrm>
              <a:off x="3107" y="391"/>
              <a:ext cx="2086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rtl="1">
                <a:spcBef>
                  <a:spcPct val="50000"/>
                </a:spcBef>
              </a:pPr>
              <a:r>
                <a:rPr lang="fa-IR" sz="2800" i="1">
                  <a:solidFill>
                    <a:srgbClr val="0066CC"/>
                  </a:solidFill>
                  <a:cs typeface="Zar" pitchFamily="2" charset="-78"/>
                </a:rPr>
                <a:t>روش متغ</a:t>
              </a:r>
              <a:r>
                <a:rPr lang="ar-SA" sz="2800" i="1">
                  <a:solidFill>
                    <a:srgbClr val="0066CC"/>
                  </a:solidFill>
                  <a:cs typeface="Zar" pitchFamily="2" charset="-78"/>
                </a:rPr>
                <a:t>ي</a:t>
              </a:r>
              <a:r>
                <a:rPr lang="fa-IR" sz="2800" i="1">
                  <a:solidFill>
                    <a:srgbClr val="0066CC"/>
                  </a:solidFill>
                  <a:cs typeface="Zar" pitchFamily="2" charset="-78"/>
                </a:rPr>
                <a:t>ر موهوم</a:t>
              </a:r>
              <a:r>
                <a:rPr lang="ar-SA" sz="2800" i="1">
                  <a:solidFill>
                    <a:srgbClr val="0066CC"/>
                  </a:solidFill>
                  <a:cs typeface="Zar" pitchFamily="2" charset="-78"/>
                </a:rPr>
                <a:t>ي</a:t>
              </a:r>
              <a:endParaRPr lang="en-US" sz="2800" i="1">
                <a:solidFill>
                  <a:srgbClr val="0066CC"/>
                </a:solidFill>
                <a:cs typeface="Zar" pitchFamily="2" charset="-78"/>
              </a:endParaRPr>
            </a:p>
          </p:txBody>
        </p:sp>
      </p:grpSp>
      <p:sp>
        <p:nvSpPr>
          <p:cNvPr id="23564" name="Rectangle 12"/>
          <p:cNvSpPr>
            <a:spLocks noChangeArrowheads="1"/>
          </p:cNvSpPr>
          <p:nvPr/>
        </p:nvSpPr>
        <p:spPr bwMode="auto">
          <a:xfrm>
            <a:off x="0" y="3300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3567" name="Rectangle 15"/>
          <p:cNvSpPr>
            <a:spLocks noChangeArrowheads="1"/>
          </p:cNvSpPr>
          <p:nvPr/>
        </p:nvSpPr>
        <p:spPr bwMode="auto">
          <a:xfrm>
            <a:off x="0" y="3300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4" name="Group 20"/>
          <p:cNvGrpSpPr>
            <a:grpSpLocks/>
          </p:cNvGrpSpPr>
          <p:nvPr/>
        </p:nvGrpSpPr>
        <p:grpSpPr bwMode="auto">
          <a:xfrm>
            <a:off x="395288" y="3933825"/>
            <a:ext cx="8497887" cy="2087563"/>
            <a:chOff x="249" y="2478"/>
            <a:chExt cx="5353" cy="1315"/>
          </a:xfrm>
        </p:grpSpPr>
        <p:sp>
          <p:nvSpPr>
            <p:cNvPr id="23571" name="Rectangle 19"/>
            <p:cNvSpPr>
              <a:spLocks noChangeArrowheads="1"/>
            </p:cNvSpPr>
            <p:nvPr/>
          </p:nvSpPr>
          <p:spPr bwMode="auto">
            <a:xfrm>
              <a:off x="249" y="2478"/>
              <a:ext cx="5353" cy="1315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rgbClr val="0066CC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5" name="Group 17"/>
            <p:cNvGrpSpPr>
              <a:grpSpLocks/>
            </p:cNvGrpSpPr>
            <p:nvPr/>
          </p:nvGrpSpPr>
          <p:grpSpPr bwMode="auto">
            <a:xfrm>
              <a:off x="340" y="2659"/>
              <a:ext cx="5216" cy="902"/>
              <a:chOff x="68" y="2659"/>
              <a:chExt cx="5307" cy="902"/>
            </a:xfrm>
          </p:grpSpPr>
          <p:sp>
            <p:nvSpPr>
              <p:cNvPr id="23562" name="Text Box 10"/>
              <p:cNvSpPr txBox="1">
                <a:spLocks noChangeArrowheads="1"/>
              </p:cNvSpPr>
              <p:nvPr/>
            </p:nvSpPr>
            <p:spPr bwMode="auto">
              <a:xfrm>
                <a:off x="3198" y="2659"/>
                <a:ext cx="2177" cy="90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r" rtl="1"/>
                <a:r>
                  <a:rPr lang="ar-SA" sz="2400">
                    <a:cs typeface="Zar" pitchFamily="2" charset="-78"/>
                  </a:rPr>
                  <a:t>دوره بازسازي:</a:t>
                </a:r>
                <a:endParaRPr lang="fa-IR" sz="2400">
                  <a:cs typeface="Zar" pitchFamily="2" charset="-78"/>
                </a:endParaRPr>
              </a:p>
              <a:p>
                <a:pPr algn="r" rtl="1"/>
                <a:endParaRPr lang="fa-IR" sz="2400">
                  <a:cs typeface="Zar" pitchFamily="2" charset="-78"/>
                </a:endParaRPr>
              </a:p>
              <a:p>
                <a:pPr algn="r" rtl="1"/>
                <a:endParaRPr lang="fa-IR" sz="800">
                  <a:cs typeface="Zar" pitchFamily="2" charset="-78"/>
                </a:endParaRPr>
              </a:p>
              <a:p>
                <a:pPr algn="r" rtl="1"/>
                <a:r>
                  <a:rPr lang="ar-SA" sz="2400">
                    <a:cs typeface="Zar" pitchFamily="2" charset="-78"/>
                  </a:rPr>
                  <a:t>دوره پس از بازسازي:</a:t>
                </a:r>
                <a:r>
                  <a:rPr lang="fa-IR" sz="3200">
                    <a:cs typeface="Zar" pitchFamily="2" charset="-78"/>
                  </a:rPr>
                  <a:t>	</a:t>
                </a:r>
                <a:r>
                  <a:rPr lang="en-US">
                    <a:cs typeface="Zar" pitchFamily="2" charset="-78"/>
                  </a:rPr>
                  <a:t> </a:t>
                </a:r>
              </a:p>
            </p:txBody>
          </p:sp>
          <p:graphicFrame>
            <p:nvGraphicFramePr>
              <p:cNvPr id="23563" name="Object 11"/>
              <p:cNvGraphicFramePr>
                <a:graphicFrameLocks noChangeAspect="1"/>
              </p:cNvGraphicFramePr>
              <p:nvPr/>
            </p:nvGraphicFramePr>
            <p:xfrm>
              <a:off x="68" y="2704"/>
              <a:ext cx="3962" cy="22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5366" name="Equation" r:id="rId5" imgW="4203360" imgH="253800" progId="Equation.3">
                      <p:embed/>
                    </p:oleObj>
                  </mc:Choice>
                  <mc:Fallback>
                    <p:oleObj name="Equation" r:id="rId5" imgW="4203360" imgH="253800" progId="Equation.3">
                      <p:embed/>
                      <p:pic>
                        <p:nvPicPr>
                          <p:cNvPr id="0" name="Picture 2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68" y="2704"/>
                            <a:ext cx="3962" cy="227"/>
                          </a:xfrm>
                          <a:prstGeom prst="rect">
                            <a:avLst/>
                          </a:prstGeom>
                          <a:noFill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23566" name="Object 14"/>
              <p:cNvGraphicFramePr>
                <a:graphicFrameLocks noChangeAspect="1"/>
              </p:cNvGraphicFramePr>
              <p:nvPr/>
            </p:nvGraphicFramePr>
            <p:xfrm>
              <a:off x="930" y="3249"/>
              <a:ext cx="2054" cy="24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5367" name="Equation" r:id="rId7" imgW="1587240" imgH="253800" progId="Equation.3">
                      <p:embed/>
                    </p:oleObj>
                  </mc:Choice>
                  <mc:Fallback>
                    <p:oleObj name="Equation" r:id="rId7" imgW="1587240" imgH="253800" progId="Equation.3">
                      <p:embed/>
                      <p:pic>
                        <p:nvPicPr>
                          <p:cNvPr id="0" name="Picture 3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8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930" y="3249"/>
                            <a:ext cx="2054" cy="241"/>
                          </a:xfrm>
                          <a:prstGeom prst="rect">
                            <a:avLst/>
                          </a:prstGeom>
                          <a:noFill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  <p:sp>
        <p:nvSpPr>
          <p:cNvPr id="23568" name="Rectangle 16"/>
          <p:cNvSpPr>
            <a:spLocks noChangeArrowheads="1"/>
          </p:cNvSpPr>
          <p:nvPr/>
        </p:nvSpPr>
        <p:spPr bwMode="auto">
          <a:xfrm>
            <a:off x="0" y="35575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010400" y="6524625"/>
            <a:ext cx="2133600" cy="333375"/>
          </a:xfrm>
          <a:prstGeom prst="rect">
            <a:avLst/>
          </a:prstGeom>
        </p:spPr>
        <p:txBody>
          <a:bodyPr/>
          <a:lstStyle/>
          <a:p>
            <a:fld id="{0E100264-6F22-4182-9ADA-6F9513733803}" type="slidenum">
              <a:rPr lang="ar-SA"/>
              <a:pPr/>
              <a:t>28</a:t>
            </a:fld>
            <a:endParaRPr lang="en-US"/>
          </a:p>
        </p:txBody>
      </p:sp>
      <p:sp>
        <p:nvSpPr>
          <p:cNvPr id="24580" name="Oval 4"/>
          <p:cNvSpPr>
            <a:spLocks noChangeArrowheads="1"/>
          </p:cNvSpPr>
          <p:nvPr/>
        </p:nvSpPr>
        <p:spPr bwMode="auto">
          <a:xfrm>
            <a:off x="2195513" y="260350"/>
            <a:ext cx="5113337" cy="1008063"/>
          </a:xfrm>
          <a:prstGeom prst="ellipse">
            <a:avLst/>
          </a:prstGeom>
          <a:solidFill>
            <a:schemeClr val="bg1"/>
          </a:solidFill>
          <a:ln w="76200">
            <a:solidFill>
              <a:srgbClr val="99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rtl="1"/>
            <a:r>
              <a:rPr lang="ar-SA" sz="2400" i="1">
                <a:solidFill>
                  <a:schemeClr val="accent2"/>
                </a:solidFill>
                <a:cs typeface="Zar" pitchFamily="2" charset="-78"/>
              </a:rPr>
              <a:t>كاربرد متغيرهاي موهومي در تحليل فصلي</a:t>
            </a:r>
            <a:r>
              <a:rPr lang="en-US" i="1">
                <a:solidFill>
                  <a:schemeClr val="accent2"/>
                </a:solidFill>
                <a:cs typeface="Zar" pitchFamily="2" charset="-78"/>
              </a:rPr>
              <a:t> </a:t>
            </a:r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900113" y="1628775"/>
            <a:ext cx="7559675" cy="64770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rtl="1"/>
            <a:r>
              <a:rPr lang="ar-SA" sz="2400" i="1">
                <a:solidFill>
                  <a:srgbClr val="7777FF"/>
                </a:solidFill>
                <a:cs typeface="Zar" pitchFamily="2" charset="-78"/>
              </a:rPr>
              <a:t>تعديل فصلي</a:t>
            </a:r>
            <a:r>
              <a:rPr lang="fa-IR" sz="2400" i="1">
                <a:solidFill>
                  <a:srgbClr val="7777FF"/>
                </a:solidFill>
                <a:cs typeface="Zar" pitchFamily="2" charset="-78"/>
              </a:rPr>
              <a:t> </a:t>
            </a:r>
            <a:r>
              <a:rPr lang="ar-SA" sz="2400" i="1">
                <a:solidFill>
                  <a:srgbClr val="7777FF"/>
                </a:solidFill>
                <a:cs typeface="Zar" pitchFamily="2" charset="-78"/>
              </a:rPr>
              <a:t>: رويه و عمل جداسازي جزء فصلي از سري زماني</a:t>
            </a:r>
            <a:endParaRPr lang="en-US" sz="2400" i="1">
              <a:solidFill>
                <a:srgbClr val="7777FF"/>
              </a:solidFill>
              <a:cs typeface="Zar" pitchFamily="2" charset="-78"/>
            </a:endParaRPr>
          </a:p>
        </p:txBody>
      </p:sp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-180975" y="2492375"/>
            <a:ext cx="9001125" cy="335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/>
            <a:r>
              <a:rPr lang="ar-SA" sz="2800" i="1">
                <a:solidFill>
                  <a:schemeClr val="accent2"/>
                </a:solidFill>
                <a:cs typeface="Zar" pitchFamily="2" charset="-78"/>
              </a:rPr>
              <a:t>مثال 6-15: رفتار فروش- سود در توليدات كارخانه‌اي ايالات متحده امريكا</a:t>
            </a:r>
            <a:endParaRPr lang="fa-IR" sz="2800" i="1">
              <a:solidFill>
                <a:schemeClr val="accent2"/>
              </a:solidFill>
              <a:cs typeface="Zar" pitchFamily="2" charset="-78"/>
            </a:endParaRPr>
          </a:p>
          <a:p>
            <a:pPr algn="r" rtl="1"/>
            <a:endParaRPr lang="fa-IR" sz="2800" i="1">
              <a:cs typeface="Zar" pitchFamily="2" charset="-78"/>
            </a:endParaRPr>
          </a:p>
          <a:p>
            <a:pPr algn="r" rtl="1"/>
            <a:r>
              <a:rPr lang="fa-IR" i="1">
                <a:cs typeface="Zar" pitchFamily="2" charset="-78"/>
              </a:rPr>
              <a:t>1=</a:t>
            </a:r>
            <a:r>
              <a:rPr lang="fa-IR" i="1" baseline="-25000">
                <a:cs typeface="Zar" pitchFamily="2" charset="-78"/>
              </a:rPr>
              <a:t>2</a:t>
            </a:r>
            <a:r>
              <a:rPr lang="en-US" i="1">
                <a:cs typeface="Zar" pitchFamily="2" charset="-78"/>
              </a:rPr>
              <a:t>D</a:t>
            </a:r>
            <a:r>
              <a:rPr lang="ar-SA" i="1">
                <a:cs typeface="Zar" pitchFamily="2" charset="-78"/>
              </a:rPr>
              <a:t> </a:t>
            </a:r>
            <a:r>
              <a:rPr lang="fa-IR" i="1">
                <a:cs typeface="Zar" pitchFamily="2" charset="-78"/>
              </a:rPr>
              <a:t>: </a:t>
            </a:r>
            <a:r>
              <a:rPr lang="ar-SA" i="1">
                <a:cs typeface="Zar" pitchFamily="2" charset="-78"/>
              </a:rPr>
              <a:t>براي فصل دوم</a:t>
            </a:r>
            <a:r>
              <a:rPr lang="fa-IR" i="1">
                <a:cs typeface="Zar" pitchFamily="2" charset="-78"/>
              </a:rPr>
              <a:t>		                                         	                   1  = </a:t>
            </a:r>
            <a:r>
              <a:rPr lang="fa-IR" i="1" baseline="-25000">
                <a:cs typeface="Zar" pitchFamily="2" charset="-78"/>
              </a:rPr>
              <a:t>3 </a:t>
            </a:r>
            <a:r>
              <a:rPr lang="en-US" i="1" baseline="-25000">
                <a:cs typeface="Zar" pitchFamily="2" charset="-78"/>
              </a:rPr>
              <a:t>  </a:t>
            </a:r>
            <a:r>
              <a:rPr lang="en-US" i="1">
                <a:cs typeface="Zar" pitchFamily="2" charset="-78"/>
              </a:rPr>
              <a:t>D</a:t>
            </a:r>
            <a:r>
              <a:rPr lang="fa-IR" i="1">
                <a:cs typeface="Zar" pitchFamily="2" charset="-78"/>
              </a:rPr>
              <a:t> :  </a:t>
            </a:r>
            <a:r>
              <a:rPr lang="ar-SA" i="1">
                <a:cs typeface="Zar" pitchFamily="2" charset="-78"/>
              </a:rPr>
              <a:t>براي فصل سوم</a:t>
            </a:r>
            <a:endParaRPr lang="fa-IR" i="1">
              <a:cs typeface="Zar" pitchFamily="2" charset="-78"/>
            </a:endParaRPr>
          </a:p>
          <a:p>
            <a:pPr algn="r" rtl="1"/>
            <a:r>
              <a:rPr lang="fa-IR" i="1">
                <a:cs typeface="Zar" pitchFamily="2" charset="-78"/>
              </a:rPr>
              <a:t>0=</a:t>
            </a:r>
            <a:r>
              <a:rPr lang="fa-IR" i="1" baseline="-25000">
                <a:cs typeface="Zar" pitchFamily="2" charset="-78"/>
              </a:rPr>
              <a:t>2</a:t>
            </a:r>
            <a:r>
              <a:rPr lang="en-US" i="1">
                <a:cs typeface="Zar" pitchFamily="2" charset="-78"/>
              </a:rPr>
              <a:t>D</a:t>
            </a:r>
            <a:r>
              <a:rPr lang="ar-SA" i="1">
                <a:cs typeface="Zar" pitchFamily="2" charset="-78"/>
              </a:rPr>
              <a:t> </a:t>
            </a:r>
            <a:r>
              <a:rPr lang="fa-IR" i="1">
                <a:cs typeface="Zar" pitchFamily="2" charset="-78"/>
              </a:rPr>
              <a:t>: </a:t>
            </a:r>
            <a:r>
              <a:rPr lang="ar-SA" i="1">
                <a:cs typeface="Zar" pitchFamily="2" charset="-78"/>
              </a:rPr>
              <a:t>در غير اين صورت</a:t>
            </a:r>
            <a:r>
              <a:rPr lang="fa-IR" i="1">
                <a:cs typeface="Zar" pitchFamily="2" charset="-78"/>
              </a:rPr>
              <a:t>			                    0  = </a:t>
            </a:r>
            <a:r>
              <a:rPr lang="fa-IR" i="1" baseline="-25000">
                <a:cs typeface="Zar" pitchFamily="2" charset="-78"/>
              </a:rPr>
              <a:t>3</a:t>
            </a:r>
            <a:r>
              <a:rPr lang="en-US" i="1">
                <a:cs typeface="Zar" pitchFamily="2" charset="-78"/>
              </a:rPr>
              <a:t>D</a:t>
            </a:r>
            <a:r>
              <a:rPr lang="fa-IR" i="1">
                <a:cs typeface="Zar" pitchFamily="2" charset="-78"/>
              </a:rPr>
              <a:t>    :</a:t>
            </a:r>
            <a:r>
              <a:rPr lang="ar-SA" i="1">
                <a:cs typeface="Zar" pitchFamily="2" charset="-78"/>
              </a:rPr>
              <a:t> در غير اين صورت</a:t>
            </a:r>
            <a:endParaRPr lang="fa-IR" i="1">
              <a:cs typeface="Zar" pitchFamily="2" charset="-78"/>
            </a:endParaRPr>
          </a:p>
          <a:p>
            <a:pPr algn="r" rtl="1"/>
            <a:r>
              <a:rPr lang="fa-IR" i="1">
                <a:cs typeface="Zar" pitchFamily="2" charset="-78"/>
              </a:rPr>
              <a:t>1=</a:t>
            </a:r>
            <a:r>
              <a:rPr lang="fa-IR" i="1" baseline="-25000">
                <a:cs typeface="Zar" pitchFamily="2" charset="-78"/>
              </a:rPr>
              <a:t>4</a:t>
            </a:r>
            <a:r>
              <a:rPr lang="en-US" i="1">
                <a:cs typeface="Zar" pitchFamily="2" charset="-78"/>
              </a:rPr>
              <a:t>D</a:t>
            </a:r>
            <a:r>
              <a:rPr lang="ar-SA" i="1">
                <a:cs typeface="Zar" pitchFamily="2" charset="-78"/>
              </a:rPr>
              <a:t> </a:t>
            </a:r>
            <a:r>
              <a:rPr lang="fa-IR" i="1">
                <a:cs typeface="Zar" pitchFamily="2" charset="-78"/>
              </a:rPr>
              <a:t>: </a:t>
            </a:r>
            <a:r>
              <a:rPr lang="ar-SA" i="1">
                <a:cs typeface="Zar" pitchFamily="2" charset="-78"/>
              </a:rPr>
              <a:t>براي فصل چهارم</a:t>
            </a:r>
            <a:endParaRPr lang="fa-IR" i="1">
              <a:cs typeface="Zar" pitchFamily="2" charset="-78"/>
            </a:endParaRPr>
          </a:p>
          <a:p>
            <a:pPr algn="r" rtl="1"/>
            <a:r>
              <a:rPr lang="fa-IR" i="1">
                <a:cs typeface="Zar" pitchFamily="2" charset="-78"/>
              </a:rPr>
              <a:t>0=</a:t>
            </a:r>
            <a:r>
              <a:rPr lang="fa-IR" i="1" baseline="-25000">
                <a:cs typeface="Zar" pitchFamily="2" charset="-78"/>
              </a:rPr>
              <a:t>4</a:t>
            </a:r>
            <a:r>
              <a:rPr lang="en-US" i="1">
                <a:cs typeface="Zar" pitchFamily="2" charset="-78"/>
              </a:rPr>
              <a:t>D</a:t>
            </a:r>
            <a:r>
              <a:rPr lang="ar-SA" i="1">
                <a:cs typeface="Zar" pitchFamily="2" charset="-78"/>
              </a:rPr>
              <a:t> </a:t>
            </a:r>
            <a:r>
              <a:rPr lang="fa-IR" i="1">
                <a:cs typeface="Zar" pitchFamily="2" charset="-78"/>
              </a:rPr>
              <a:t>: </a:t>
            </a:r>
            <a:r>
              <a:rPr lang="ar-SA" i="1">
                <a:cs typeface="Zar" pitchFamily="2" charset="-78"/>
              </a:rPr>
              <a:t>در غير اين صورت</a:t>
            </a:r>
            <a:endParaRPr lang="fa-IR" i="1">
              <a:cs typeface="Zar" pitchFamily="2" charset="-78"/>
            </a:endParaRPr>
          </a:p>
          <a:p>
            <a:pPr algn="r" rtl="1"/>
            <a:endParaRPr lang="fa-IR" i="1">
              <a:cs typeface="Zar" pitchFamily="2" charset="-78"/>
            </a:endParaRPr>
          </a:p>
          <a:p>
            <a:pPr algn="r" rtl="1"/>
            <a:endParaRPr lang="fa-IR" sz="2200" i="1">
              <a:cs typeface="Zar" pitchFamily="2" charset="-78"/>
            </a:endParaRPr>
          </a:p>
          <a:p>
            <a:pPr algn="r" rtl="1"/>
            <a:endParaRPr lang="fa-IR" sz="2200" i="1">
              <a:cs typeface="Zar" pitchFamily="2" charset="-78"/>
            </a:endParaRPr>
          </a:p>
          <a:p>
            <a:pPr algn="r" rtl="1"/>
            <a:endParaRPr lang="en-US" sz="2400" i="1">
              <a:cs typeface="Zar" pitchFamily="2" charset="-78"/>
            </a:endParaRPr>
          </a:p>
        </p:txBody>
      </p:sp>
      <p:graphicFrame>
        <p:nvGraphicFramePr>
          <p:cNvPr id="24583" name="Object 7"/>
          <p:cNvGraphicFramePr>
            <a:graphicFrameLocks noChangeAspect="1"/>
          </p:cNvGraphicFramePr>
          <p:nvPr/>
        </p:nvGraphicFramePr>
        <p:xfrm>
          <a:off x="612775" y="2924175"/>
          <a:ext cx="6081713" cy="382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8" name="Equation" r:id="rId3" imgW="3263760" imgH="228600" progId="Equation.3">
                  <p:embed/>
                </p:oleObj>
              </mc:Choice>
              <mc:Fallback>
                <p:oleObj name="Equation" r:id="rId3" imgW="3263760" imgH="22860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2775" y="2924175"/>
                        <a:ext cx="6081713" cy="3825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85" name="Rectangle 9"/>
          <p:cNvSpPr>
            <a:spLocks noChangeArrowheads="1"/>
          </p:cNvSpPr>
          <p:nvPr/>
        </p:nvSpPr>
        <p:spPr bwMode="auto">
          <a:xfrm>
            <a:off x="0" y="228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4586" name="Object 10"/>
          <p:cNvGraphicFramePr>
            <a:graphicFrameLocks noChangeAspect="1"/>
          </p:cNvGraphicFramePr>
          <p:nvPr/>
        </p:nvGraphicFramePr>
        <p:xfrm>
          <a:off x="476250" y="4610100"/>
          <a:ext cx="8364538" cy="1633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9" name="Equation" r:id="rId5" imgW="5689440" imgH="1130040" progId="Equation.3">
                  <p:embed/>
                </p:oleObj>
              </mc:Choice>
              <mc:Fallback>
                <p:oleObj name="Equation" r:id="rId5" imgW="5689440" imgH="113004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6250" y="4610100"/>
                        <a:ext cx="8364538" cy="16335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88" name="Rectangle 12"/>
          <p:cNvSpPr>
            <a:spLocks noChangeArrowheads="1"/>
          </p:cNvSpPr>
          <p:nvPr/>
        </p:nvSpPr>
        <p:spPr bwMode="auto">
          <a:xfrm>
            <a:off x="0" y="39862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" dur="80"/>
                                        <p:tgtEl>
                                          <p:spTgt spid="245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" dur="80"/>
                                        <p:tgtEl>
                                          <p:spTgt spid="245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80"/>
                                        <p:tgtEl>
                                          <p:spTgt spid="245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860"/>
                            </p:stCondLst>
                            <p:childTnLst>
                              <p:par>
                                <p:cTn id="22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45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5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45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45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45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45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5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45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45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45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45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45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45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45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45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 animBg="1"/>
      <p:bldP spid="24581" grpId="0" animBg="1"/>
      <p:bldP spid="24582" grpId="0" build="allAtOnce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010400" y="6524625"/>
            <a:ext cx="2133600" cy="333375"/>
          </a:xfrm>
          <a:prstGeom prst="rect">
            <a:avLst/>
          </a:prstGeom>
        </p:spPr>
        <p:txBody>
          <a:bodyPr/>
          <a:lstStyle/>
          <a:p>
            <a:fld id="{B734BA04-6224-45E1-97AC-43BF4819C3B3}" type="slidenum">
              <a:rPr lang="ar-SA"/>
              <a:pPr/>
              <a:t>29</a:t>
            </a:fld>
            <a:endParaRPr lang="en-US"/>
          </a:p>
        </p:txBody>
      </p:sp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3348038" y="549275"/>
            <a:ext cx="54721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>
              <a:spcBef>
                <a:spcPct val="50000"/>
              </a:spcBef>
            </a:pPr>
            <a:r>
              <a:rPr lang="ar-SA" sz="2400" i="1">
                <a:cs typeface="Zar" pitchFamily="2" charset="-78"/>
              </a:rPr>
              <a:t>معادله رگرسيوني تنها با در نظر گرفتن فصل دوم:</a:t>
            </a:r>
            <a:endParaRPr lang="en-US" sz="2400" i="1">
              <a:cs typeface="Zar" pitchFamily="2" charset="-78"/>
            </a:endParaRPr>
          </a:p>
        </p:txBody>
      </p:sp>
      <p:sp>
        <p:nvSpPr>
          <p:cNvPr id="25606" name="Rectangle 6"/>
          <p:cNvSpPr>
            <a:spLocks noChangeArrowheads="1"/>
          </p:cNvSpPr>
          <p:nvPr/>
        </p:nvSpPr>
        <p:spPr bwMode="auto">
          <a:xfrm>
            <a:off x="0" y="29479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1403350" y="1844675"/>
            <a:ext cx="6192838" cy="2808288"/>
            <a:chOff x="884" y="1162"/>
            <a:chExt cx="3901" cy="1769"/>
          </a:xfrm>
        </p:grpSpPr>
        <p:sp>
          <p:nvSpPr>
            <p:cNvPr id="25608" name="Rectangle 8"/>
            <p:cNvSpPr>
              <a:spLocks noChangeArrowheads="1"/>
            </p:cNvSpPr>
            <p:nvPr/>
          </p:nvSpPr>
          <p:spPr bwMode="auto">
            <a:xfrm>
              <a:off x="884" y="1162"/>
              <a:ext cx="3901" cy="1769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aphicFrame>
          <p:nvGraphicFramePr>
            <p:cNvPr id="25605" name="Object 5"/>
            <p:cNvGraphicFramePr>
              <a:graphicFrameLocks noChangeAspect="1"/>
            </p:cNvGraphicFramePr>
            <p:nvPr/>
          </p:nvGraphicFramePr>
          <p:xfrm>
            <a:off x="1156" y="1344"/>
            <a:ext cx="3378" cy="119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411" name="Equation" r:id="rId3" imgW="2400120" imgH="952200" progId="Equation.3">
                    <p:embed/>
                  </p:oleObj>
                </mc:Choice>
                <mc:Fallback>
                  <p:oleObj name="Equation" r:id="rId3" imgW="2400120" imgH="952200" progId="Equation.3">
                    <p:embed/>
                    <p:pic>
                      <p:nvPicPr>
                        <p:cNvPr id="0" name="Picture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56" y="1344"/>
                          <a:ext cx="3378" cy="1194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5607" name="Rectangle 7"/>
          <p:cNvSpPr>
            <a:spLocks noChangeArrowheads="1"/>
          </p:cNvSpPr>
          <p:nvPr/>
        </p:nvSpPr>
        <p:spPr bwMode="auto">
          <a:xfrm>
            <a:off x="0" y="39100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20"/>
                            </p:stCondLst>
                            <p:childTnLst>
                              <p:par>
                                <p:cTn id="1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010400" y="6524625"/>
            <a:ext cx="2133600" cy="333375"/>
          </a:xfrm>
          <a:prstGeom prst="rect">
            <a:avLst/>
          </a:prstGeom>
        </p:spPr>
        <p:txBody>
          <a:bodyPr/>
          <a:lstStyle/>
          <a:p>
            <a:fld id="{1E4AE2CC-5725-47A6-B5BE-54A437EFD89D}" type="slidenum">
              <a:rPr lang="ar-SA"/>
              <a:pPr/>
              <a:t>30</a:t>
            </a:fld>
            <a:endParaRPr lang="en-US"/>
          </a:p>
        </p:txBody>
      </p:sp>
      <p:sp>
        <p:nvSpPr>
          <p:cNvPr id="26628" name="Oval 4"/>
          <p:cNvSpPr>
            <a:spLocks noChangeArrowheads="1"/>
          </p:cNvSpPr>
          <p:nvPr/>
        </p:nvSpPr>
        <p:spPr bwMode="auto">
          <a:xfrm>
            <a:off x="2124075" y="692150"/>
            <a:ext cx="5040313" cy="1008063"/>
          </a:xfrm>
          <a:prstGeom prst="ellipse">
            <a:avLst/>
          </a:prstGeom>
          <a:solidFill>
            <a:schemeClr val="bg1"/>
          </a:solidFill>
          <a:ln w="76200">
            <a:solidFill>
              <a:srgbClr val="99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rtl="1"/>
            <a:r>
              <a:rPr lang="ar-SA" sz="2800" i="1">
                <a:solidFill>
                  <a:schemeClr val="accent2"/>
                </a:solidFill>
                <a:cs typeface="Zar" pitchFamily="2" charset="-78"/>
              </a:rPr>
              <a:t>رگرسيون خطي قطعه‌اي</a:t>
            </a:r>
            <a:r>
              <a:rPr lang="en-US" i="1">
                <a:solidFill>
                  <a:schemeClr val="accent2"/>
                </a:solidFill>
                <a:cs typeface="Zar" pitchFamily="2" charset="-78"/>
              </a:rPr>
              <a:t> </a:t>
            </a:r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-252413" y="1916113"/>
            <a:ext cx="9001126" cy="3744912"/>
            <a:chOff x="-159" y="1207"/>
            <a:chExt cx="5670" cy="2359"/>
          </a:xfrm>
        </p:grpSpPr>
        <p:sp>
          <p:nvSpPr>
            <p:cNvPr id="26642" name="Rectangle 18"/>
            <p:cNvSpPr>
              <a:spLocks noChangeArrowheads="1"/>
            </p:cNvSpPr>
            <p:nvPr/>
          </p:nvSpPr>
          <p:spPr bwMode="auto">
            <a:xfrm>
              <a:off x="294" y="1207"/>
              <a:ext cx="5217" cy="2359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" name="Group 17"/>
            <p:cNvGrpSpPr>
              <a:grpSpLocks/>
            </p:cNvGrpSpPr>
            <p:nvPr/>
          </p:nvGrpSpPr>
          <p:grpSpPr bwMode="auto">
            <a:xfrm>
              <a:off x="-159" y="1207"/>
              <a:ext cx="5624" cy="2284"/>
              <a:chOff x="-159" y="1207"/>
              <a:chExt cx="5624" cy="2284"/>
            </a:xfrm>
          </p:grpSpPr>
          <p:grpSp>
            <p:nvGrpSpPr>
              <p:cNvPr id="4" name="Group 7"/>
              <p:cNvGrpSpPr>
                <a:grpSpLocks/>
              </p:cNvGrpSpPr>
              <p:nvPr/>
            </p:nvGrpSpPr>
            <p:grpSpPr bwMode="auto">
              <a:xfrm>
                <a:off x="975" y="1434"/>
                <a:ext cx="3946" cy="1951"/>
                <a:chOff x="975" y="1434"/>
                <a:chExt cx="3946" cy="1951"/>
              </a:xfrm>
            </p:grpSpPr>
            <p:sp>
              <p:nvSpPr>
                <p:cNvPr id="26629" name="Line 5"/>
                <p:cNvSpPr>
                  <a:spLocks noChangeShapeType="1"/>
                </p:cNvSpPr>
                <p:nvPr/>
              </p:nvSpPr>
              <p:spPr bwMode="auto">
                <a:xfrm flipV="1">
                  <a:off x="975" y="1434"/>
                  <a:ext cx="0" cy="1951"/>
                </a:xfrm>
                <a:prstGeom prst="line">
                  <a:avLst/>
                </a:prstGeom>
                <a:noFill/>
                <a:ln w="76200">
                  <a:solidFill>
                    <a:srgbClr val="9900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6630" name="Line 6"/>
                <p:cNvSpPr>
                  <a:spLocks noChangeShapeType="1"/>
                </p:cNvSpPr>
                <p:nvPr/>
              </p:nvSpPr>
              <p:spPr bwMode="auto">
                <a:xfrm>
                  <a:off x="975" y="3385"/>
                  <a:ext cx="3946" cy="0"/>
                </a:xfrm>
                <a:prstGeom prst="line">
                  <a:avLst/>
                </a:prstGeom>
                <a:noFill/>
                <a:ln w="76200">
                  <a:solidFill>
                    <a:srgbClr val="9900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26632" name="Text Box 8"/>
              <p:cNvSpPr txBox="1">
                <a:spLocks noChangeArrowheads="1"/>
              </p:cNvSpPr>
              <p:nvPr/>
            </p:nvSpPr>
            <p:spPr bwMode="auto">
              <a:xfrm>
                <a:off x="4604" y="3203"/>
                <a:ext cx="861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r" rtl="1">
                  <a:spcBef>
                    <a:spcPct val="50000"/>
                  </a:spcBef>
                </a:pPr>
                <a:r>
                  <a:rPr lang="fa-IR" sz="2400" b="1">
                    <a:solidFill>
                      <a:schemeClr val="accent2"/>
                    </a:solidFill>
                  </a:rPr>
                  <a:t>فروش</a:t>
                </a:r>
                <a:endParaRPr lang="en-US" sz="2400" b="1">
                  <a:solidFill>
                    <a:schemeClr val="accent2"/>
                  </a:solidFill>
                </a:endParaRPr>
              </a:p>
            </p:txBody>
          </p:sp>
          <p:sp>
            <p:nvSpPr>
              <p:cNvPr id="26633" name="Text Box 9"/>
              <p:cNvSpPr txBox="1">
                <a:spLocks noChangeArrowheads="1"/>
              </p:cNvSpPr>
              <p:nvPr/>
            </p:nvSpPr>
            <p:spPr bwMode="auto">
              <a:xfrm>
                <a:off x="-159" y="1298"/>
                <a:ext cx="1088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r" rtl="1">
                  <a:spcBef>
                    <a:spcPct val="50000"/>
                  </a:spcBef>
                </a:pPr>
                <a:r>
                  <a:rPr lang="fa-IR" sz="2400" b="1">
                    <a:solidFill>
                      <a:schemeClr val="accent2"/>
                    </a:solidFill>
                  </a:rPr>
                  <a:t>سود</a:t>
                </a:r>
                <a:endParaRPr lang="en-US" sz="2400" b="1">
                  <a:solidFill>
                    <a:schemeClr val="accent2"/>
                  </a:solidFill>
                </a:endParaRPr>
              </a:p>
            </p:txBody>
          </p:sp>
          <p:sp>
            <p:nvSpPr>
              <p:cNvPr id="26634" name="Line 10"/>
              <p:cNvSpPr>
                <a:spLocks noChangeShapeType="1"/>
              </p:cNvSpPr>
              <p:nvPr/>
            </p:nvSpPr>
            <p:spPr bwMode="auto">
              <a:xfrm flipV="1">
                <a:off x="975" y="1480"/>
                <a:ext cx="3130" cy="907"/>
              </a:xfrm>
              <a:prstGeom prst="line">
                <a:avLst/>
              </a:prstGeom>
              <a:noFill/>
              <a:ln w="57150">
                <a:solidFill>
                  <a:srgbClr val="7777FF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635" name="Line 11"/>
              <p:cNvSpPr>
                <a:spLocks noChangeShapeType="1"/>
              </p:cNvSpPr>
              <p:nvPr/>
            </p:nvSpPr>
            <p:spPr bwMode="auto">
              <a:xfrm flipV="1">
                <a:off x="975" y="1979"/>
                <a:ext cx="3130" cy="952"/>
              </a:xfrm>
              <a:prstGeom prst="line">
                <a:avLst/>
              </a:prstGeom>
              <a:noFill/>
              <a:ln w="57150">
                <a:solidFill>
                  <a:srgbClr val="7777FF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636" name="Text Box 12"/>
              <p:cNvSpPr txBox="1">
                <a:spLocks noChangeArrowheads="1"/>
              </p:cNvSpPr>
              <p:nvPr/>
            </p:nvSpPr>
            <p:spPr bwMode="auto">
              <a:xfrm rot="-992174">
                <a:off x="793" y="1661"/>
                <a:ext cx="3261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r" rtl="1">
                  <a:spcBef>
                    <a:spcPct val="50000"/>
                  </a:spcBef>
                </a:pPr>
                <a:r>
                  <a:rPr lang="fa-IR" sz="2400" b="1">
                    <a:solidFill>
                      <a:schemeClr val="accent2"/>
                    </a:solidFill>
                  </a:rPr>
                  <a:t>( فروش)  0.0383 +  8011.2727 = سود</a:t>
                </a:r>
                <a:r>
                  <a:rPr lang="fa-IR"/>
                  <a:t>  </a:t>
                </a:r>
                <a:endParaRPr lang="en-US"/>
              </a:p>
            </p:txBody>
          </p:sp>
          <p:sp>
            <p:nvSpPr>
              <p:cNvPr id="26637" name="Text Box 13"/>
              <p:cNvSpPr txBox="1">
                <a:spLocks noChangeArrowheads="1"/>
              </p:cNvSpPr>
              <p:nvPr/>
            </p:nvSpPr>
            <p:spPr bwMode="auto">
              <a:xfrm rot="-992174">
                <a:off x="612" y="2280"/>
                <a:ext cx="3352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r" rtl="1">
                  <a:spcBef>
                    <a:spcPct val="50000"/>
                  </a:spcBef>
                </a:pPr>
                <a:r>
                  <a:rPr lang="fa-IR" b="1">
                    <a:solidFill>
                      <a:schemeClr val="accent2"/>
                    </a:solidFill>
                  </a:rPr>
                  <a:t>( </a:t>
                </a:r>
                <a:r>
                  <a:rPr lang="fa-IR" sz="2400" b="1">
                    <a:solidFill>
                      <a:schemeClr val="accent2"/>
                    </a:solidFill>
                  </a:rPr>
                  <a:t>فروش )  0.0383 +  6688.3789 = سود</a:t>
                </a:r>
                <a:r>
                  <a:rPr lang="fa-IR"/>
                  <a:t>  </a:t>
                </a:r>
                <a:endParaRPr lang="en-US"/>
              </a:p>
            </p:txBody>
          </p:sp>
          <p:sp>
            <p:nvSpPr>
              <p:cNvPr id="26638" name="Text Box 14"/>
              <p:cNvSpPr txBox="1">
                <a:spLocks noChangeArrowheads="1"/>
              </p:cNvSpPr>
              <p:nvPr/>
            </p:nvSpPr>
            <p:spPr bwMode="auto">
              <a:xfrm>
                <a:off x="3969" y="1207"/>
                <a:ext cx="908" cy="3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r" rtl="1">
                  <a:spcBef>
                    <a:spcPct val="50000"/>
                  </a:spcBef>
                </a:pPr>
                <a:r>
                  <a:rPr lang="fa-IR" sz="2800" b="1">
                    <a:solidFill>
                      <a:schemeClr val="accent2"/>
                    </a:solidFill>
                  </a:rPr>
                  <a:t>فصل دوم</a:t>
                </a:r>
                <a:endParaRPr lang="en-US" sz="2800" b="1">
                  <a:solidFill>
                    <a:schemeClr val="accent2"/>
                  </a:solidFill>
                </a:endParaRPr>
              </a:p>
            </p:txBody>
          </p:sp>
          <p:sp>
            <p:nvSpPr>
              <p:cNvPr id="26639" name="Text Box 15"/>
              <p:cNvSpPr txBox="1">
                <a:spLocks noChangeArrowheads="1"/>
              </p:cNvSpPr>
              <p:nvPr/>
            </p:nvSpPr>
            <p:spPr bwMode="auto">
              <a:xfrm>
                <a:off x="3969" y="1742"/>
                <a:ext cx="908" cy="3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r" rtl="1">
                  <a:spcBef>
                    <a:spcPct val="50000"/>
                  </a:spcBef>
                </a:pPr>
                <a:r>
                  <a:rPr lang="fa-IR" sz="2800" b="1">
                    <a:solidFill>
                      <a:schemeClr val="accent2"/>
                    </a:solidFill>
                  </a:rPr>
                  <a:t>فصل اول</a:t>
                </a:r>
                <a:endParaRPr lang="en-US" sz="2800" b="1">
                  <a:solidFill>
                    <a:schemeClr val="accent2"/>
                  </a:solidFill>
                </a:endParaRPr>
              </a:p>
            </p:txBody>
          </p:sp>
        </p:grpSp>
      </p:grpSp>
      <p:sp>
        <p:nvSpPr>
          <p:cNvPr id="26640" name="Text Box 16"/>
          <p:cNvSpPr txBox="1">
            <a:spLocks noChangeArrowheads="1"/>
          </p:cNvSpPr>
          <p:nvPr/>
        </p:nvSpPr>
        <p:spPr bwMode="auto">
          <a:xfrm>
            <a:off x="2052638" y="5661025"/>
            <a:ext cx="54721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rtl="1">
              <a:spcBef>
                <a:spcPct val="50000"/>
              </a:spcBef>
            </a:pPr>
            <a:r>
              <a:rPr lang="ar-SA" sz="2400" i="1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ارتباط بين سود و فروش كارخانجات ايالات متحده طي دوره </a:t>
            </a:r>
            <a:r>
              <a:rPr lang="en-US" sz="2400" i="1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I</a:t>
            </a:r>
            <a:r>
              <a:rPr lang="fa-IR" sz="2400" i="1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</a:t>
            </a:r>
            <a:r>
              <a:rPr lang="ar-SA" sz="2400" i="1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– 1965 تا </a:t>
            </a:r>
            <a:r>
              <a:rPr lang="en-US" sz="2400" i="1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II</a:t>
            </a:r>
            <a:r>
              <a:rPr lang="fa-IR" sz="2400" i="1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– 1970</a:t>
            </a:r>
            <a:endParaRPr lang="en-US" sz="2400" i="1">
              <a:solidFill>
                <a:schemeClr val="accent2"/>
              </a:solidFill>
              <a:latin typeface="Times New Roman" pitchFamily="18" charset="0"/>
              <a:cs typeface="Zar" pitchFamily="2" charset="-78"/>
            </a:endParaRPr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66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66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6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 animBg="1"/>
      <p:bldP spid="2664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010400" y="6524625"/>
            <a:ext cx="2133600" cy="333375"/>
          </a:xfrm>
          <a:prstGeom prst="rect">
            <a:avLst/>
          </a:prstGeom>
        </p:spPr>
        <p:txBody>
          <a:bodyPr/>
          <a:lstStyle/>
          <a:p>
            <a:fld id="{24FC8741-0149-4881-994F-C3B2F2EE7125}" type="slidenum">
              <a:rPr lang="ar-SA"/>
              <a:pPr/>
              <a:t>31</a:t>
            </a:fld>
            <a:endParaRPr lang="en-US"/>
          </a:p>
        </p:txBody>
      </p:sp>
      <p:sp>
        <p:nvSpPr>
          <p:cNvPr id="27708" name="Rectangle 60"/>
          <p:cNvSpPr>
            <a:spLocks noChangeArrowheads="1"/>
          </p:cNvSpPr>
          <p:nvPr/>
        </p:nvSpPr>
        <p:spPr bwMode="auto">
          <a:xfrm>
            <a:off x="0" y="33099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7709" name="Rectangle 61"/>
          <p:cNvSpPr>
            <a:spLocks noChangeArrowheads="1"/>
          </p:cNvSpPr>
          <p:nvPr/>
        </p:nvSpPr>
        <p:spPr bwMode="auto">
          <a:xfrm>
            <a:off x="0" y="35480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7712" name="Rectangle 64"/>
          <p:cNvSpPr>
            <a:spLocks noChangeArrowheads="1"/>
          </p:cNvSpPr>
          <p:nvPr/>
        </p:nvSpPr>
        <p:spPr bwMode="auto">
          <a:xfrm>
            <a:off x="0" y="33099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7713" name="Rectangle 65"/>
          <p:cNvSpPr>
            <a:spLocks noChangeArrowheads="1"/>
          </p:cNvSpPr>
          <p:nvPr/>
        </p:nvSpPr>
        <p:spPr bwMode="auto">
          <a:xfrm>
            <a:off x="0" y="35480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7715" name="Rectangle 67"/>
          <p:cNvSpPr>
            <a:spLocks noChangeArrowheads="1"/>
          </p:cNvSpPr>
          <p:nvPr/>
        </p:nvSpPr>
        <p:spPr bwMode="auto">
          <a:xfrm>
            <a:off x="0" y="33099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7716" name="Rectangle 68"/>
          <p:cNvSpPr>
            <a:spLocks noChangeArrowheads="1"/>
          </p:cNvSpPr>
          <p:nvPr/>
        </p:nvSpPr>
        <p:spPr bwMode="auto">
          <a:xfrm>
            <a:off x="0" y="35480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7718" name="Rectangle 70"/>
          <p:cNvSpPr>
            <a:spLocks noChangeArrowheads="1"/>
          </p:cNvSpPr>
          <p:nvPr/>
        </p:nvSpPr>
        <p:spPr bwMode="auto">
          <a:xfrm>
            <a:off x="0" y="33099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7719" name="Rectangle 71"/>
          <p:cNvSpPr>
            <a:spLocks noChangeArrowheads="1"/>
          </p:cNvSpPr>
          <p:nvPr/>
        </p:nvSpPr>
        <p:spPr bwMode="auto">
          <a:xfrm>
            <a:off x="0" y="35480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7721" name="Rectangle 73"/>
          <p:cNvSpPr>
            <a:spLocks noChangeArrowheads="1"/>
          </p:cNvSpPr>
          <p:nvPr/>
        </p:nvSpPr>
        <p:spPr bwMode="auto">
          <a:xfrm>
            <a:off x="0" y="3300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7725" name="Rectangle 77"/>
          <p:cNvSpPr>
            <a:spLocks noChangeArrowheads="1"/>
          </p:cNvSpPr>
          <p:nvPr/>
        </p:nvSpPr>
        <p:spPr bwMode="auto">
          <a:xfrm>
            <a:off x="755650" y="260350"/>
            <a:ext cx="7488238" cy="3240088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" name="Group 58"/>
          <p:cNvGrpSpPr>
            <a:grpSpLocks/>
          </p:cNvGrpSpPr>
          <p:nvPr/>
        </p:nvGrpSpPr>
        <p:grpSpPr bwMode="auto">
          <a:xfrm>
            <a:off x="827088" y="474663"/>
            <a:ext cx="7848600" cy="3614737"/>
            <a:chOff x="521" y="408"/>
            <a:chExt cx="4944" cy="3955"/>
          </a:xfrm>
        </p:grpSpPr>
        <p:sp>
          <p:nvSpPr>
            <p:cNvPr id="27703" name="Line 55"/>
            <p:cNvSpPr>
              <a:spLocks noChangeShapeType="1"/>
            </p:cNvSpPr>
            <p:nvPr/>
          </p:nvSpPr>
          <p:spPr bwMode="auto">
            <a:xfrm>
              <a:off x="2517" y="2205"/>
              <a:ext cx="0" cy="953"/>
            </a:xfrm>
            <a:prstGeom prst="line">
              <a:avLst/>
            </a:prstGeom>
            <a:noFill/>
            <a:ln w="28575">
              <a:solidFill>
                <a:srgbClr val="990000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grpSp>
          <p:nvGrpSpPr>
            <p:cNvPr id="3" name="Group 57"/>
            <p:cNvGrpSpPr>
              <a:grpSpLocks/>
            </p:cNvGrpSpPr>
            <p:nvPr/>
          </p:nvGrpSpPr>
          <p:grpSpPr bwMode="auto">
            <a:xfrm>
              <a:off x="521" y="408"/>
              <a:ext cx="4944" cy="3955"/>
              <a:chOff x="521" y="408"/>
              <a:chExt cx="4944" cy="3955"/>
            </a:xfrm>
          </p:grpSpPr>
          <p:grpSp>
            <p:nvGrpSpPr>
              <p:cNvPr id="4" name="Group 52"/>
              <p:cNvGrpSpPr>
                <a:grpSpLocks/>
              </p:cNvGrpSpPr>
              <p:nvPr/>
            </p:nvGrpSpPr>
            <p:grpSpPr bwMode="auto">
              <a:xfrm>
                <a:off x="521" y="527"/>
                <a:ext cx="4944" cy="3836"/>
                <a:chOff x="521" y="527"/>
                <a:chExt cx="4944" cy="3836"/>
              </a:xfrm>
            </p:grpSpPr>
            <p:sp>
              <p:nvSpPr>
                <p:cNvPr id="27652" name="Text Box 4"/>
                <p:cNvSpPr txBox="1">
                  <a:spLocks noChangeArrowheads="1"/>
                </p:cNvSpPr>
                <p:nvPr/>
              </p:nvSpPr>
              <p:spPr bwMode="auto">
                <a:xfrm>
                  <a:off x="521" y="3929"/>
                  <a:ext cx="4944" cy="43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 algn="ctr" rtl="1">
                    <a:spcBef>
                      <a:spcPct val="50000"/>
                    </a:spcBef>
                  </a:pPr>
                  <a:r>
                    <a:rPr lang="ar-SA" sz="2000" i="1">
                      <a:solidFill>
                        <a:schemeClr val="accent2"/>
                      </a:solidFill>
                      <a:cs typeface="Zar" pitchFamily="2" charset="-78"/>
                    </a:rPr>
                    <a:t>ارتباط فرضي بين كميسيونهاي فروش و حجم فروش</a:t>
                  </a:r>
                  <a:endParaRPr lang="en-US" sz="2000" i="1">
                    <a:solidFill>
                      <a:schemeClr val="accent2"/>
                    </a:solidFill>
                    <a:cs typeface="Zar" pitchFamily="2" charset="-78"/>
                  </a:endParaRPr>
                </a:p>
              </p:txBody>
            </p:sp>
            <p:grpSp>
              <p:nvGrpSpPr>
                <p:cNvPr id="5" name="Group 7"/>
                <p:cNvGrpSpPr>
                  <a:grpSpLocks/>
                </p:cNvGrpSpPr>
                <p:nvPr/>
              </p:nvGrpSpPr>
              <p:grpSpPr bwMode="auto">
                <a:xfrm>
                  <a:off x="930" y="527"/>
                  <a:ext cx="3810" cy="2631"/>
                  <a:chOff x="930" y="527"/>
                  <a:chExt cx="3810" cy="2631"/>
                </a:xfrm>
              </p:grpSpPr>
              <p:sp>
                <p:nvSpPr>
                  <p:cNvPr id="27653" name="Line 5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930" y="527"/>
                    <a:ext cx="0" cy="2631"/>
                  </a:xfrm>
                  <a:prstGeom prst="line">
                    <a:avLst/>
                  </a:prstGeom>
                  <a:noFill/>
                  <a:ln w="76200">
                    <a:solidFill>
                      <a:schemeClr val="folHlink"/>
                    </a:solidFill>
                    <a:round/>
                    <a:headEnd/>
                    <a:tailEnd type="triangle" w="med" len="med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27654" name="Line 6"/>
                  <p:cNvSpPr>
                    <a:spLocks noChangeShapeType="1"/>
                  </p:cNvSpPr>
                  <p:nvPr/>
                </p:nvSpPr>
                <p:spPr bwMode="auto">
                  <a:xfrm>
                    <a:off x="930" y="3158"/>
                    <a:ext cx="3810" cy="0"/>
                  </a:xfrm>
                  <a:prstGeom prst="line">
                    <a:avLst/>
                  </a:prstGeom>
                  <a:noFill/>
                  <a:ln w="76200">
                    <a:solidFill>
                      <a:schemeClr val="folHlink"/>
                    </a:solidFill>
                    <a:round/>
                    <a:headEnd/>
                    <a:tailEnd type="triangle" w="med" len="med"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6" name="Group 10"/>
                <p:cNvGrpSpPr>
                  <a:grpSpLocks/>
                </p:cNvGrpSpPr>
                <p:nvPr/>
              </p:nvGrpSpPr>
              <p:grpSpPr bwMode="auto">
                <a:xfrm>
                  <a:off x="930" y="799"/>
                  <a:ext cx="2404" cy="1769"/>
                  <a:chOff x="930" y="799"/>
                  <a:chExt cx="2404" cy="1769"/>
                </a:xfrm>
              </p:grpSpPr>
              <p:sp>
                <p:nvSpPr>
                  <p:cNvPr id="27656" name="Line 8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930" y="2205"/>
                    <a:ext cx="1587" cy="363"/>
                  </a:xfrm>
                  <a:prstGeom prst="line">
                    <a:avLst/>
                  </a:prstGeom>
                  <a:noFill/>
                  <a:ln w="57150">
                    <a:solidFill>
                      <a:srgbClr val="7777FF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27657" name="Line 9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2517" y="799"/>
                    <a:ext cx="817" cy="1406"/>
                  </a:xfrm>
                  <a:prstGeom prst="line">
                    <a:avLst/>
                  </a:prstGeom>
                  <a:noFill/>
                  <a:ln w="57150">
                    <a:solidFill>
                      <a:srgbClr val="7777FF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27660" name="Oval 12"/>
                <p:cNvSpPr>
                  <a:spLocks noChangeArrowheads="1"/>
                </p:cNvSpPr>
                <p:nvPr/>
              </p:nvSpPr>
              <p:spPr bwMode="auto">
                <a:xfrm>
                  <a:off x="975" y="2569"/>
                  <a:ext cx="45" cy="4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661" name="Oval 13"/>
                <p:cNvSpPr>
                  <a:spLocks noChangeArrowheads="1"/>
                </p:cNvSpPr>
                <p:nvPr/>
              </p:nvSpPr>
              <p:spPr bwMode="auto">
                <a:xfrm>
                  <a:off x="1111" y="2387"/>
                  <a:ext cx="45" cy="4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662" name="Oval 14"/>
                <p:cNvSpPr>
                  <a:spLocks noChangeArrowheads="1"/>
                </p:cNvSpPr>
                <p:nvPr/>
              </p:nvSpPr>
              <p:spPr bwMode="auto">
                <a:xfrm>
                  <a:off x="1247" y="2523"/>
                  <a:ext cx="45" cy="4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663" name="Oval 15"/>
                <p:cNvSpPr>
                  <a:spLocks noChangeArrowheads="1"/>
                </p:cNvSpPr>
                <p:nvPr/>
              </p:nvSpPr>
              <p:spPr bwMode="auto">
                <a:xfrm>
                  <a:off x="1247" y="2387"/>
                  <a:ext cx="45" cy="4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664" name="Oval 16"/>
                <p:cNvSpPr>
                  <a:spLocks noChangeArrowheads="1"/>
                </p:cNvSpPr>
                <p:nvPr/>
              </p:nvSpPr>
              <p:spPr bwMode="auto">
                <a:xfrm>
                  <a:off x="1338" y="2342"/>
                  <a:ext cx="45" cy="4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665" name="Oval 17"/>
                <p:cNvSpPr>
                  <a:spLocks noChangeArrowheads="1"/>
                </p:cNvSpPr>
                <p:nvPr/>
              </p:nvSpPr>
              <p:spPr bwMode="auto">
                <a:xfrm>
                  <a:off x="1701" y="2296"/>
                  <a:ext cx="45" cy="4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666" name="Oval 18"/>
                <p:cNvSpPr>
                  <a:spLocks noChangeArrowheads="1"/>
                </p:cNvSpPr>
                <p:nvPr/>
              </p:nvSpPr>
              <p:spPr bwMode="auto">
                <a:xfrm>
                  <a:off x="1882" y="2432"/>
                  <a:ext cx="45" cy="4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667" name="Oval 19"/>
                <p:cNvSpPr>
                  <a:spLocks noChangeArrowheads="1"/>
                </p:cNvSpPr>
                <p:nvPr/>
              </p:nvSpPr>
              <p:spPr bwMode="auto">
                <a:xfrm>
                  <a:off x="1474" y="2478"/>
                  <a:ext cx="45" cy="4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668" name="Oval 20"/>
                <p:cNvSpPr>
                  <a:spLocks noChangeArrowheads="1"/>
                </p:cNvSpPr>
                <p:nvPr/>
              </p:nvSpPr>
              <p:spPr bwMode="auto">
                <a:xfrm>
                  <a:off x="1746" y="2432"/>
                  <a:ext cx="45" cy="4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669" name="Oval 21"/>
                <p:cNvSpPr>
                  <a:spLocks noChangeArrowheads="1"/>
                </p:cNvSpPr>
                <p:nvPr/>
              </p:nvSpPr>
              <p:spPr bwMode="auto">
                <a:xfrm>
                  <a:off x="1882" y="2251"/>
                  <a:ext cx="45" cy="4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670" name="Oval 22"/>
                <p:cNvSpPr>
                  <a:spLocks noChangeArrowheads="1"/>
                </p:cNvSpPr>
                <p:nvPr/>
              </p:nvSpPr>
              <p:spPr bwMode="auto">
                <a:xfrm>
                  <a:off x="2019" y="2205"/>
                  <a:ext cx="45" cy="4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671" name="Oval 23"/>
                <p:cNvSpPr>
                  <a:spLocks noChangeArrowheads="1"/>
                </p:cNvSpPr>
                <p:nvPr/>
              </p:nvSpPr>
              <p:spPr bwMode="auto">
                <a:xfrm>
                  <a:off x="1565" y="2205"/>
                  <a:ext cx="45" cy="4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672" name="Oval 24"/>
                <p:cNvSpPr>
                  <a:spLocks noChangeArrowheads="1"/>
                </p:cNvSpPr>
                <p:nvPr/>
              </p:nvSpPr>
              <p:spPr bwMode="auto">
                <a:xfrm>
                  <a:off x="1973" y="2387"/>
                  <a:ext cx="45" cy="4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673" name="Oval 25"/>
                <p:cNvSpPr>
                  <a:spLocks noChangeArrowheads="1"/>
                </p:cNvSpPr>
                <p:nvPr/>
              </p:nvSpPr>
              <p:spPr bwMode="auto">
                <a:xfrm>
                  <a:off x="2200" y="2296"/>
                  <a:ext cx="45" cy="4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674" name="Oval 26"/>
                <p:cNvSpPr>
                  <a:spLocks noChangeArrowheads="1"/>
                </p:cNvSpPr>
                <p:nvPr/>
              </p:nvSpPr>
              <p:spPr bwMode="auto">
                <a:xfrm>
                  <a:off x="2154" y="2478"/>
                  <a:ext cx="45" cy="4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675" name="Oval 27"/>
                <p:cNvSpPr>
                  <a:spLocks noChangeArrowheads="1"/>
                </p:cNvSpPr>
                <p:nvPr/>
              </p:nvSpPr>
              <p:spPr bwMode="auto">
                <a:xfrm>
                  <a:off x="2291" y="2160"/>
                  <a:ext cx="45" cy="4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676" name="Oval 28"/>
                <p:cNvSpPr>
                  <a:spLocks noChangeArrowheads="1"/>
                </p:cNvSpPr>
                <p:nvPr/>
              </p:nvSpPr>
              <p:spPr bwMode="auto">
                <a:xfrm>
                  <a:off x="2109" y="2387"/>
                  <a:ext cx="45" cy="4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677" name="Oval 29"/>
                <p:cNvSpPr>
                  <a:spLocks noChangeArrowheads="1"/>
                </p:cNvSpPr>
                <p:nvPr/>
              </p:nvSpPr>
              <p:spPr bwMode="auto">
                <a:xfrm>
                  <a:off x="2381" y="2296"/>
                  <a:ext cx="45" cy="4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678" name="Oval 30"/>
                <p:cNvSpPr>
                  <a:spLocks noChangeArrowheads="1"/>
                </p:cNvSpPr>
                <p:nvPr/>
              </p:nvSpPr>
              <p:spPr bwMode="auto">
                <a:xfrm>
                  <a:off x="2472" y="2115"/>
                  <a:ext cx="45" cy="4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679" name="Oval 31"/>
                <p:cNvSpPr>
                  <a:spLocks noChangeArrowheads="1"/>
                </p:cNvSpPr>
                <p:nvPr/>
              </p:nvSpPr>
              <p:spPr bwMode="auto">
                <a:xfrm>
                  <a:off x="2608" y="2206"/>
                  <a:ext cx="45" cy="4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680" name="Oval 32"/>
                <p:cNvSpPr>
                  <a:spLocks noChangeArrowheads="1"/>
                </p:cNvSpPr>
                <p:nvPr/>
              </p:nvSpPr>
              <p:spPr bwMode="auto">
                <a:xfrm>
                  <a:off x="2472" y="1979"/>
                  <a:ext cx="45" cy="4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/>
                  <a:r>
                    <a:rPr lang="fa-IR"/>
                    <a:t>ر</a:t>
                  </a:r>
                  <a:endParaRPr lang="en-US"/>
                </a:p>
              </p:txBody>
            </p:sp>
            <p:sp>
              <p:nvSpPr>
                <p:cNvPr id="27681" name="Oval 33"/>
                <p:cNvSpPr>
                  <a:spLocks noChangeArrowheads="1"/>
                </p:cNvSpPr>
                <p:nvPr/>
              </p:nvSpPr>
              <p:spPr bwMode="auto">
                <a:xfrm>
                  <a:off x="2608" y="2070"/>
                  <a:ext cx="45" cy="4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682" name="Oval 34"/>
                <p:cNvSpPr>
                  <a:spLocks noChangeArrowheads="1"/>
                </p:cNvSpPr>
                <p:nvPr/>
              </p:nvSpPr>
              <p:spPr bwMode="auto">
                <a:xfrm>
                  <a:off x="2608" y="1888"/>
                  <a:ext cx="45" cy="4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/>
                  <a:r>
                    <a:rPr lang="fa-IR"/>
                    <a:t>ر</a:t>
                  </a:r>
                  <a:endParaRPr lang="en-US"/>
                </a:p>
              </p:txBody>
            </p:sp>
            <p:sp>
              <p:nvSpPr>
                <p:cNvPr id="27683" name="Oval 35"/>
                <p:cNvSpPr>
                  <a:spLocks noChangeArrowheads="1"/>
                </p:cNvSpPr>
                <p:nvPr/>
              </p:nvSpPr>
              <p:spPr bwMode="auto">
                <a:xfrm>
                  <a:off x="2699" y="1979"/>
                  <a:ext cx="45" cy="4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684" name="Oval 36"/>
                <p:cNvSpPr>
                  <a:spLocks noChangeArrowheads="1"/>
                </p:cNvSpPr>
                <p:nvPr/>
              </p:nvSpPr>
              <p:spPr bwMode="auto">
                <a:xfrm>
                  <a:off x="2654" y="1752"/>
                  <a:ext cx="45" cy="4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685" name="Oval 37"/>
                <p:cNvSpPr>
                  <a:spLocks noChangeArrowheads="1"/>
                </p:cNvSpPr>
                <p:nvPr/>
              </p:nvSpPr>
              <p:spPr bwMode="auto">
                <a:xfrm>
                  <a:off x="2789" y="1842"/>
                  <a:ext cx="45" cy="4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/>
                  <a:r>
                    <a:rPr lang="fa-IR"/>
                    <a:t>ر</a:t>
                  </a:r>
                  <a:endParaRPr lang="en-US"/>
                </a:p>
              </p:txBody>
            </p:sp>
            <p:sp>
              <p:nvSpPr>
                <p:cNvPr id="27686" name="Oval 38"/>
                <p:cNvSpPr>
                  <a:spLocks noChangeArrowheads="1"/>
                </p:cNvSpPr>
                <p:nvPr/>
              </p:nvSpPr>
              <p:spPr bwMode="auto">
                <a:xfrm>
                  <a:off x="2835" y="1706"/>
                  <a:ext cx="45" cy="4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687" name="Oval 39"/>
                <p:cNvSpPr>
                  <a:spLocks noChangeArrowheads="1"/>
                </p:cNvSpPr>
                <p:nvPr/>
              </p:nvSpPr>
              <p:spPr bwMode="auto">
                <a:xfrm>
                  <a:off x="3243" y="1117"/>
                  <a:ext cx="45" cy="4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688" name="Oval 40"/>
                <p:cNvSpPr>
                  <a:spLocks noChangeArrowheads="1"/>
                </p:cNvSpPr>
                <p:nvPr/>
              </p:nvSpPr>
              <p:spPr bwMode="auto">
                <a:xfrm>
                  <a:off x="3107" y="1208"/>
                  <a:ext cx="45" cy="4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689" name="Oval 41"/>
                <p:cNvSpPr>
                  <a:spLocks noChangeArrowheads="1"/>
                </p:cNvSpPr>
                <p:nvPr/>
              </p:nvSpPr>
              <p:spPr bwMode="auto">
                <a:xfrm>
                  <a:off x="3061" y="1344"/>
                  <a:ext cx="45" cy="4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690" name="Oval 42"/>
                <p:cNvSpPr>
                  <a:spLocks noChangeArrowheads="1"/>
                </p:cNvSpPr>
                <p:nvPr/>
              </p:nvSpPr>
              <p:spPr bwMode="auto">
                <a:xfrm>
                  <a:off x="2925" y="1298"/>
                  <a:ext cx="45" cy="4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691" name="Oval 43"/>
                <p:cNvSpPr>
                  <a:spLocks noChangeArrowheads="1"/>
                </p:cNvSpPr>
                <p:nvPr/>
              </p:nvSpPr>
              <p:spPr bwMode="auto">
                <a:xfrm>
                  <a:off x="2835" y="1480"/>
                  <a:ext cx="45" cy="4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692" name="Oval 44"/>
                <p:cNvSpPr>
                  <a:spLocks noChangeArrowheads="1"/>
                </p:cNvSpPr>
                <p:nvPr/>
              </p:nvSpPr>
              <p:spPr bwMode="auto">
                <a:xfrm>
                  <a:off x="3016" y="1480"/>
                  <a:ext cx="45" cy="4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/>
                  <a:r>
                    <a:rPr lang="fa-IR"/>
                    <a:t>ر</a:t>
                  </a:r>
                  <a:endParaRPr lang="en-US"/>
                </a:p>
              </p:txBody>
            </p:sp>
            <p:sp>
              <p:nvSpPr>
                <p:cNvPr id="27693" name="Oval 45"/>
                <p:cNvSpPr>
                  <a:spLocks noChangeArrowheads="1"/>
                </p:cNvSpPr>
                <p:nvPr/>
              </p:nvSpPr>
              <p:spPr bwMode="auto">
                <a:xfrm>
                  <a:off x="2925" y="1570"/>
                  <a:ext cx="45" cy="4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694" name="Oval 46"/>
                <p:cNvSpPr>
                  <a:spLocks noChangeArrowheads="1"/>
                </p:cNvSpPr>
                <p:nvPr/>
              </p:nvSpPr>
              <p:spPr bwMode="auto">
                <a:xfrm>
                  <a:off x="2744" y="1616"/>
                  <a:ext cx="45" cy="4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695" name="Oval 47"/>
                <p:cNvSpPr>
                  <a:spLocks noChangeArrowheads="1"/>
                </p:cNvSpPr>
                <p:nvPr/>
              </p:nvSpPr>
              <p:spPr bwMode="auto">
                <a:xfrm>
                  <a:off x="3243" y="799"/>
                  <a:ext cx="45" cy="4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696" name="Oval 48"/>
                <p:cNvSpPr>
                  <a:spLocks noChangeArrowheads="1"/>
                </p:cNvSpPr>
                <p:nvPr/>
              </p:nvSpPr>
              <p:spPr bwMode="auto">
                <a:xfrm>
                  <a:off x="3016" y="1208"/>
                  <a:ext cx="45" cy="4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697" name="Oval 49"/>
                <p:cNvSpPr>
                  <a:spLocks noChangeArrowheads="1"/>
                </p:cNvSpPr>
                <p:nvPr/>
              </p:nvSpPr>
              <p:spPr bwMode="auto">
                <a:xfrm>
                  <a:off x="3243" y="1026"/>
                  <a:ext cx="45" cy="4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698" name="Oval 50"/>
                <p:cNvSpPr>
                  <a:spLocks noChangeArrowheads="1"/>
                </p:cNvSpPr>
                <p:nvPr/>
              </p:nvSpPr>
              <p:spPr bwMode="auto">
                <a:xfrm>
                  <a:off x="3061" y="1026"/>
                  <a:ext cx="45" cy="4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7699" name="Oval 51"/>
                <p:cNvSpPr>
                  <a:spLocks noChangeArrowheads="1"/>
                </p:cNvSpPr>
                <p:nvPr/>
              </p:nvSpPr>
              <p:spPr bwMode="auto">
                <a:xfrm>
                  <a:off x="3198" y="936"/>
                  <a:ext cx="45" cy="4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27701" name="Text Box 53"/>
              <p:cNvSpPr txBox="1">
                <a:spLocks noChangeArrowheads="1"/>
              </p:cNvSpPr>
              <p:nvPr/>
            </p:nvSpPr>
            <p:spPr bwMode="auto">
              <a:xfrm>
                <a:off x="4740" y="3067"/>
                <a:ext cx="725" cy="3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rtl="1">
                  <a:spcBef>
                    <a:spcPct val="50000"/>
                  </a:spcBef>
                </a:pPr>
                <a:r>
                  <a:rPr lang="fa-IR" sz="1400" b="1"/>
                  <a:t>فروش</a:t>
                </a:r>
                <a:endParaRPr lang="en-US" sz="1400" b="1"/>
              </a:p>
            </p:txBody>
          </p:sp>
          <p:sp>
            <p:nvSpPr>
              <p:cNvPr id="27702" name="Text Box 54"/>
              <p:cNvSpPr txBox="1">
                <a:spLocks noChangeArrowheads="1"/>
              </p:cNvSpPr>
              <p:nvPr/>
            </p:nvSpPr>
            <p:spPr bwMode="auto">
              <a:xfrm rot="16200000">
                <a:off x="-39" y="1040"/>
                <a:ext cx="1476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r" rtl="1">
                  <a:spcBef>
                    <a:spcPct val="50000"/>
                  </a:spcBef>
                </a:pPr>
                <a:r>
                  <a:rPr lang="fa-IR" sz="1600" i="1">
                    <a:latin typeface="Times New Roman" pitchFamily="18" charset="0"/>
                    <a:cs typeface="Zar" pitchFamily="2" charset="-78"/>
                  </a:rPr>
                  <a:t>کم</a:t>
                </a:r>
                <a:r>
                  <a:rPr lang="ar-SA" sz="1600" i="1">
                    <a:latin typeface="Times New Roman" pitchFamily="18" charset="0"/>
                    <a:cs typeface="Zar" pitchFamily="2" charset="-78"/>
                  </a:rPr>
                  <a:t>ي</a:t>
                </a:r>
                <a:r>
                  <a:rPr lang="fa-IR" sz="1600" i="1">
                    <a:latin typeface="Times New Roman" pitchFamily="18" charset="0"/>
                    <a:cs typeface="Zar" pitchFamily="2" charset="-78"/>
                  </a:rPr>
                  <a:t>س</a:t>
                </a:r>
                <a:r>
                  <a:rPr lang="ar-SA" sz="1600" i="1">
                    <a:latin typeface="Times New Roman" pitchFamily="18" charset="0"/>
                    <a:cs typeface="Zar" pitchFamily="2" charset="-78"/>
                  </a:rPr>
                  <a:t>ي</a:t>
                </a:r>
                <a:r>
                  <a:rPr lang="fa-IR" sz="1600" i="1">
                    <a:latin typeface="Times New Roman" pitchFamily="18" charset="0"/>
                    <a:cs typeface="Zar" pitchFamily="2" charset="-78"/>
                  </a:rPr>
                  <a:t>ونها</a:t>
                </a:r>
                <a:r>
                  <a:rPr lang="ar-SA" sz="1600" i="1">
                    <a:latin typeface="Times New Roman" pitchFamily="18" charset="0"/>
                    <a:cs typeface="Zar" pitchFamily="2" charset="-78"/>
                  </a:rPr>
                  <a:t>ي</a:t>
                </a:r>
                <a:r>
                  <a:rPr lang="fa-IR" sz="1600" i="1">
                    <a:latin typeface="Times New Roman" pitchFamily="18" charset="0"/>
                    <a:cs typeface="Zar" pitchFamily="2" charset="-78"/>
                  </a:rPr>
                  <a:t> فروش</a:t>
                </a:r>
                <a:endParaRPr lang="en-US" sz="1600" i="1">
                  <a:latin typeface="Times New Roman" pitchFamily="18" charset="0"/>
                  <a:cs typeface="Zar" pitchFamily="2" charset="-78"/>
                </a:endParaRPr>
              </a:p>
            </p:txBody>
          </p:sp>
          <p:graphicFrame>
            <p:nvGraphicFramePr>
              <p:cNvPr id="27704" name="Object 56"/>
              <p:cNvGraphicFramePr>
                <a:graphicFrameLocks noChangeAspect="1"/>
              </p:cNvGraphicFramePr>
              <p:nvPr/>
            </p:nvGraphicFramePr>
            <p:xfrm>
              <a:off x="2336" y="3181"/>
              <a:ext cx="402" cy="24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8440" name="Equation" r:id="rId3" imgW="266400" imgH="164880" progId="Equation.3">
                      <p:embed/>
                    </p:oleObj>
                  </mc:Choice>
                  <mc:Fallback>
                    <p:oleObj name="Equation" r:id="rId3" imgW="266400" imgH="164880" progId="Equation.3">
                      <p:embed/>
                      <p:pic>
                        <p:nvPicPr>
                          <p:cNvPr id="0" name="Picture 7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4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336" y="3181"/>
                            <a:ext cx="402" cy="249"/>
                          </a:xfrm>
                          <a:prstGeom prst="rect">
                            <a:avLst/>
                          </a:prstGeom>
                          <a:noFill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  <p:graphicFrame>
        <p:nvGraphicFramePr>
          <p:cNvPr id="27707" name="Object 59"/>
          <p:cNvGraphicFramePr>
            <a:graphicFrameLocks noChangeAspect="1"/>
          </p:cNvGraphicFramePr>
          <p:nvPr/>
        </p:nvGraphicFramePr>
        <p:xfrm>
          <a:off x="79375" y="4175125"/>
          <a:ext cx="5006975" cy="534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1" name="Equation" r:id="rId5" imgW="2349360" imgH="253800" progId="Equation.3">
                  <p:embed/>
                </p:oleObj>
              </mc:Choice>
              <mc:Fallback>
                <p:oleObj name="Equation" r:id="rId5" imgW="2349360" imgH="25380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375" y="4175125"/>
                        <a:ext cx="5006975" cy="5349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710" name="Text Box 62"/>
          <p:cNvSpPr txBox="1">
            <a:spLocks noChangeArrowheads="1"/>
          </p:cNvSpPr>
          <p:nvPr/>
        </p:nvSpPr>
        <p:spPr bwMode="auto">
          <a:xfrm>
            <a:off x="3924300" y="4835525"/>
            <a:ext cx="489585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/>
            <a:r>
              <a:rPr lang="fa-IR" sz="2400" i="1">
                <a:latin typeface="Times New Roman" pitchFamily="18" charset="0"/>
                <a:cs typeface="Zar" pitchFamily="2" charset="-78"/>
              </a:rPr>
              <a:t>                </a:t>
            </a:r>
            <a:r>
              <a:rPr lang="ar-SA" sz="2400" i="1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اگر 1=</a:t>
            </a:r>
            <a:r>
              <a:rPr lang="en-US" sz="2400" i="1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D </a:t>
            </a:r>
            <a:r>
              <a:rPr lang="fa-IR" sz="2400" i="1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		</a:t>
            </a:r>
          </a:p>
          <a:p>
            <a:pPr algn="r" rtl="1"/>
            <a:r>
              <a:rPr lang="fa-IR" sz="2400" i="1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                </a:t>
            </a:r>
            <a:r>
              <a:rPr lang="ar-SA" sz="2400" i="1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اگر 0=</a:t>
            </a:r>
            <a:r>
              <a:rPr lang="en-US" sz="2400" i="1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D </a:t>
            </a:r>
            <a:r>
              <a:rPr lang="fa-IR" sz="2400" i="1">
                <a:latin typeface="Times New Roman" pitchFamily="18" charset="0"/>
                <a:cs typeface="Zar" pitchFamily="2" charset="-78"/>
              </a:rPr>
              <a:t>		</a:t>
            </a:r>
          </a:p>
          <a:p>
            <a:pPr algn="r" rtl="1"/>
            <a:r>
              <a:rPr lang="ar-SA" sz="2400" i="1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آنگاه با فرض </a:t>
            </a:r>
            <a:r>
              <a:rPr lang="en-US" sz="2400" i="1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E(u</a:t>
            </a:r>
            <a:r>
              <a:rPr lang="en-US" sz="2400" i="1" baseline="-25000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i </a:t>
            </a:r>
            <a:r>
              <a:rPr lang="en-US" sz="2400" i="1">
                <a:solidFill>
                  <a:schemeClr val="accent2"/>
                </a:solidFill>
                <a:latin typeface="Times New Roman" pitchFamily="18" charset="0"/>
                <a:cs typeface="Zar" pitchFamily="2" charset="-78"/>
              </a:rPr>
              <a:t>) =0</a:t>
            </a:r>
            <a:r>
              <a:rPr lang="fa-IR" sz="2400" i="1">
                <a:latin typeface="Times New Roman" pitchFamily="18" charset="0"/>
                <a:cs typeface="Zar" pitchFamily="2" charset="-78"/>
              </a:rPr>
              <a:t> </a:t>
            </a:r>
            <a:endParaRPr lang="en-US" sz="2400" i="1">
              <a:latin typeface="Times New Roman" pitchFamily="18" charset="0"/>
              <a:cs typeface="Zar" pitchFamily="2" charset="-78"/>
            </a:endParaRPr>
          </a:p>
        </p:txBody>
      </p:sp>
      <p:graphicFrame>
        <p:nvGraphicFramePr>
          <p:cNvPr id="27711" name="Object 63"/>
          <p:cNvGraphicFramePr>
            <a:graphicFrameLocks noChangeAspect="1"/>
          </p:cNvGraphicFramePr>
          <p:nvPr/>
        </p:nvGraphicFramePr>
        <p:xfrm>
          <a:off x="4203700" y="4764088"/>
          <a:ext cx="1838325" cy="503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2" name="Equation" r:id="rId7" imgW="838080" imgH="241200" progId="Equation.3">
                  <p:embed/>
                </p:oleObj>
              </mc:Choice>
              <mc:Fallback>
                <p:oleObj name="Equation" r:id="rId7" imgW="838080" imgH="24120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03700" y="4764088"/>
                        <a:ext cx="1838325" cy="5032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714" name="Object 66"/>
          <p:cNvGraphicFramePr>
            <a:graphicFrameLocks noChangeAspect="1"/>
          </p:cNvGraphicFramePr>
          <p:nvPr/>
        </p:nvGraphicFramePr>
        <p:xfrm>
          <a:off x="4097338" y="5194300"/>
          <a:ext cx="1957387" cy="504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3" name="Equation" r:id="rId9" imgW="850680" imgH="241200" progId="Equation.3">
                  <p:embed/>
                </p:oleObj>
              </mc:Choice>
              <mc:Fallback>
                <p:oleObj name="Equation" r:id="rId9" imgW="850680" imgH="24120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97338" y="5194300"/>
                        <a:ext cx="1957387" cy="504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717" name="Object 69"/>
          <p:cNvGraphicFramePr>
            <a:graphicFrameLocks noChangeAspect="1"/>
          </p:cNvGraphicFramePr>
          <p:nvPr/>
        </p:nvGraphicFramePr>
        <p:xfrm>
          <a:off x="788988" y="5568950"/>
          <a:ext cx="4021137" cy="501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4" name="Equation" r:id="rId11" imgW="1993680" imgH="253800" progId="Equation.3">
                  <p:embed/>
                </p:oleObj>
              </mc:Choice>
              <mc:Fallback>
                <p:oleObj name="Equation" r:id="rId11" imgW="1993680" imgH="25380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8988" y="5568950"/>
                        <a:ext cx="4021137" cy="5016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720" name="Object 72"/>
          <p:cNvGraphicFramePr>
            <a:graphicFrameLocks noChangeAspect="1"/>
          </p:cNvGraphicFramePr>
          <p:nvPr/>
        </p:nvGraphicFramePr>
        <p:xfrm>
          <a:off x="827088" y="6080125"/>
          <a:ext cx="5541962" cy="496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5" name="Equation" r:id="rId13" imgW="2869920" imgH="253800" progId="Equation.3">
                  <p:embed/>
                </p:oleObj>
              </mc:Choice>
              <mc:Fallback>
                <p:oleObj name="Equation" r:id="rId13" imgW="2869920" imgH="25380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088" y="6080125"/>
                        <a:ext cx="5541962" cy="4968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990600" y="152400"/>
            <a:ext cx="7772400" cy="533400"/>
          </a:xfrm>
        </p:spPr>
        <p:txBody>
          <a:bodyPr>
            <a:normAutofit fontScale="90000"/>
          </a:bodyPr>
          <a:lstStyle/>
          <a:p>
            <a:r>
              <a:rPr lang="fa-IR" b="1" dirty="0" smtClean="0">
                <a:solidFill>
                  <a:srgbClr val="FFC000"/>
                </a:solidFill>
              </a:rPr>
              <a:t>چند مثال</a:t>
            </a:r>
            <a:endParaRPr lang="en-US" b="1" dirty="0">
              <a:solidFill>
                <a:srgbClr val="FFC000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2F06E06-876D-4FB9-A56A-7D96B1DBDAC0}" type="slidenum">
              <a:rPr lang="ar-SA" smtClean="0"/>
              <a:pPr/>
              <a:t>32</a:t>
            </a:fld>
            <a:endParaRPr lang="en-US"/>
          </a:p>
        </p:txBody>
      </p:sp>
      <p:pic>
        <p:nvPicPr>
          <p:cNvPr id="957442" name="Picture 2"/>
          <p:cNvPicPr>
            <a:picLocks noChangeAspect="1" noChangeArrowheads="1"/>
          </p:cNvPicPr>
          <p:nvPr/>
        </p:nvPicPr>
        <p:blipFill>
          <a:blip r:embed="rId2" cstate="print">
            <a:lum bright="-46000" contrast="67000"/>
          </a:blip>
          <a:srcRect/>
          <a:stretch>
            <a:fillRect/>
          </a:stretch>
        </p:blipFill>
        <p:spPr bwMode="auto">
          <a:xfrm>
            <a:off x="1524000" y="685800"/>
            <a:ext cx="64008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7443" name="Picture 3"/>
          <p:cNvPicPr>
            <a:picLocks noChangeAspect="1" noChangeArrowheads="1"/>
          </p:cNvPicPr>
          <p:nvPr/>
        </p:nvPicPr>
        <p:blipFill>
          <a:blip r:embed="rId3" cstate="print">
            <a:lum bright="-45000" contrast="76000"/>
          </a:blip>
          <a:srcRect/>
          <a:stretch>
            <a:fillRect/>
          </a:stretch>
        </p:blipFill>
        <p:spPr bwMode="auto">
          <a:xfrm>
            <a:off x="1524000" y="3581400"/>
            <a:ext cx="64008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7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74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74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574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574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7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7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57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7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7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74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74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574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574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7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7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57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7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2F06E06-876D-4FB9-A56A-7D96B1DBDAC0}" type="slidenum">
              <a:rPr lang="ar-SA" smtClean="0"/>
              <a:pPr/>
              <a:t>33</a:t>
            </a:fld>
            <a:endParaRPr lang="en-US"/>
          </a:p>
        </p:txBody>
      </p:sp>
      <p:pic>
        <p:nvPicPr>
          <p:cNvPr id="958466" name="Picture 2"/>
          <p:cNvPicPr>
            <a:picLocks noChangeAspect="1" noChangeArrowheads="1"/>
          </p:cNvPicPr>
          <p:nvPr/>
        </p:nvPicPr>
        <p:blipFill>
          <a:blip r:embed="rId2" cstate="print">
            <a:lum bright="-36000" contrast="56000"/>
          </a:blip>
          <a:srcRect/>
          <a:stretch>
            <a:fillRect/>
          </a:stretch>
        </p:blipFill>
        <p:spPr bwMode="auto">
          <a:xfrm>
            <a:off x="1828800" y="381000"/>
            <a:ext cx="5429250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8467" name="Picture 3"/>
          <p:cNvPicPr>
            <a:picLocks noChangeAspect="1" noChangeArrowheads="1"/>
          </p:cNvPicPr>
          <p:nvPr/>
        </p:nvPicPr>
        <p:blipFill>
          <a:blip r:embed="rId3" cstate="print">
            <a:lum bright="-44000" contrast="67000"/>
          </a:blip>
          <a:srcRect/>
          <a:stretch>
            <a:fillRect/>
          </a:stretch>
        </p:blipFill>
        <p:spPr bwMode="auto">
          <a:xfrm>
            <a:off x="1524000" y="1733550"/>
            <a:ext cx="5943600" cy="512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8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9584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9584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958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958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58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58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8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9584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9584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958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958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58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58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2F06E06-876D-4FB9-A56A-7D96B1DBDAC0}" type="slidenum">
              <a:rPr lang="ar-SA" smtClean="0"/>
              <a:pPr/>
              <a:t>34</a:t>
            </a:fld>
            <a:endParaRPr lang="en-US"/>
          </a:p>
        </p:txBody>
      </p:sp>
      <p:pic>
        <p:nvPicPr>
          <p:cNvPr id="959490" name="Picture 2"/>
          <p:cNvPicPr>
            <a:picLocks noChangeAspect="1" noChangeArrowheads="1"/>
          </p:cNvPicPr>
          <p:nvPr/>
        </p:nvPicPr>
        <p:blipFill>
          <a:blip r:embed="rId2" cstate="print">
            <a:lum bright="-24000" contrast="35000"/>
          </a:blip>
          <a:srcRect/>
          <a:stretch>
            <a:fillRect/>
          </a:stretch>
        </p:blipFill>
        <p:spPr bwMode="auto">
          <a:xfrm>
            <a:off x="1524001" y="609600"/>
            <a:ext cx="6324600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9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59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59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594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59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2F06E06-876D-4FB9-A56A-7D96B1DBDAC0}" type="slidenum">
              <a:rPr lang="ar-SA" smtClean="0"/>
              <a:pPr/>
              <a:t>35</a:t>
            </a:fld>
            <a:endParaRPr lang="en-US"/>
          </a:p>
        </p:txBody>
      </p:sp>
      <p:pic>
        <p:nvPicPr>
          <p:cNvPr id="960514" name="Picture 2"/>
          <p:cNvPicPr>
            <a:picLocks noChangeAspect="1" noChangeArrowheads="1"/>
          </p:cNvPicPr>
          <p:nvPr/>
        </p:nvPicPr>
        <p:blipFill>
          <a:blip r:embed="rId2" cstate="print">
            <a:lum bright="-14000" contrast="41000"/>
          </a:blip>
          <a:srcRect/>
          <a:stretch>
            <a:fillRect/>
          </a:stretch>
        </p:blipFill>
        <p:spPr bwMode="auto">
          <a:xfrm>
            <a:off x="1447800" y="990600"/>
            <a:ext cx="64008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60515" name="Picture 3"/>
          <p:cNvPicPr>
            <a:picLocks noChangeAspect="1" noChangeArrowheads="1"/>
          </p:cNvPicPr>
          <p:nvPr/>
        </p:nvPicPr>
        <p:blipFill>
          <a:blip r:embed="rId3" cstate="print">
            <a:lum bright="-18000" contrast="29000"/>
          </a:blip>
          <a:srcRect/>
          <a:stretch>
            <a:fillRect/>
          </a:stretch>
        </p:blipFill>
        <p:spPr bwMode="auto">
          <a:xfrm>
            <a:off x="1447800" y="2895600"/>
            <a:ext cx="63246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60516" name="Picture 4"/>
          <p:cNvPicPr>
            <a:picLocks noChangeAspect="1" noChangeArrowheads="1"/>
          </p:cNvPicPr>
          <p:nvPr/>
        </p:nvPicPr>
        <p:blipFill>
          <a:blip r:embed="rId4" cstate="print">
            <a:lum bright="-21000" contrast="28000"/>
          </a:blip>
          <a:srcRect/>
          <a:stretch>
            <a:fillRect/>
          </a:stretch>
        </p:blipFill>
        <p:spPr bwMode="auto">
          <a:xfrm>
            <a:off x="1752600" y="4724400"/>
            <a:ext cx="5562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0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605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605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0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605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605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0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605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605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2F06E06-876D-4FB9-A56A-7D96B1DBDAC0}" type="slidenum">
              <a:rPr lang="ar-SA" smtClean="0"/>
              <a:pPr/>
              <a:t>36</a:t>
            </a:fld>
            <a:endParaRPr lang="en-US"/>
          </a:p>
        </p:txBody>
      </p:sp>
      <p:pic>
        <p:nvPicPr>
          <p:cNvPr id="961538" name="Picture 2"/>
          <p:cNvPicPr>
            <a:picLocks noChangeAspect="1" noChangeArrowheads="1"/>
          </p:cNvPicPr>
          <p:nvPr/>
        </p:nvPicPr>
        <p:blipFill>
          <a:blip r:embed="rId2" cstate="print">
            <a:lum bright="-21000" contrast="33000"/>
          </a:blip>
          <a:srcRect/>
          <a:stretch>
            <a:fillRect/>
          </a:stretch>
        </p:blipFill>
        <p:spPr bwMode="auto">
          <a:xfrm>
            <a:off x="914400" y="304800"/>
            <a:ext cx="7086601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1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61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61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61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2F06E06-876D-4FB9-A56A-7D96B1DBDAC0}" type="slidenum">
              <a:rPr lang="ar-SA" smtClean="0"/>
              <a:pPr/>
              <a:t>37</a:t>
            </a:fld>
            <a:endParaRPr lang="en-US"/>
          </a:p>
        </p:txBody>
      </p:sp>
      <p:pic>
        <p:nvPicPr>
          <p:cNvPr id="962562" name="Picture 2"/>
          <p:cNvPicPr>
            <a:picLocks noChangeAspect="1" noChangeArrowheads="1"/>
          </p:cNvPicPr>
          <p:nvPr/>
        </p:nvPicPr>
        <p:blipFill>
          <a:blip r:embed="rId2" cstate="print">
            <a:lum bright="-42000" contrast="62000"/>
          </a:blip>
          <a:srcRect/>
          <a:stretch>
            <a:fillRect/>
          </a:stretch>
        </p:blipFill>
        <p:spPr bwMode="auto">
          <a:xfrm>
            <a:off x="685800" y="381000"/>
            <a:ext cx="7772400" cy="647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62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62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625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62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010400" y="6524625"/>
            <a:ext cx="2133600" cy="333375"/>
          </a:xfrm>
          <a:prstGeom prst="rect">
            <a:avLst/>
          </a:prstGeom>
        </p:spPr>
        <p:txBody>
          <a:bodyPr/>
          <a:lstStyle/>
          <a:p>
            <a:fld id="{14F6A3A0-CE13-461E-8935-90DDB215FA1C}" type="slidenum">
              <a:rPr lang="ar-SA"/>
              <a:pPr/>
              <a:t>38</a:t>
            </a:fld>
            <a:endParaRPr lang="en-US"/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468313" y="1268413"/>
            <a:ext cx="8351837" cy="5256212"/>
            <a:chOff x="158" y="799"/>
            <a:chExt cx="5398" cy="3311"/>
          </a:xfrm>
        </p:grpSpPr>
        <p:sp>
          <p:nvSpPr>
            <p:cNvPr id="28677" name="Rectangle 5"/>
            <p:cNvSpPr>
              <a:spLocks noChangeArrowheads="1"/>
            </p:cNvSpPr>
            <p:nvPr/>
          </p:nvSpPr>
          <p:spPr bwMode="auto">
            <a:xfrm>
              <a:off x="158" y="799"/>
              <a:ext cx="5398" cy="3311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8676" name="Text Box 4"/>
            <p:cNvSpPr txBox="1">
              <a:spLocks noChangeArrowheads="1"/>
            </p:cNvSpPr>
            <p:nvPr/>
          </p:nvSpPr>
          <p:spPr bwMode="auto">
            <a:xfrm>
              <a:off x="158" y="1117"/>
              <a:ext cx="5353" cy="27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marL="342900" indent="-342900" algn="just" rtl="1">
                <a:lnSpc>
                  <a:spcPct val="130000"/>
                </a:lnSpc>
                <a:buFontTx/>
                <a:buAutoNum type="arabicPeriod"/>
              </a:pPr>
              <a:r>
                <a:rPr lang="ar-SA" sz="2200" i="1" dirty="0">
                  <a:solidFill>
                    <a:schemeClr val="accent2"/>
                  </a:solidFill>
                  <a:cs typeface="Zar" pitchFamily="2" charset="-78"/>
                </a:rPr>
                <a:t>هدف از اين فصل مطالعه چگونگي منظور كردن متغيرهاي كيفي يا موهومي در كنار متغيرهاي كمي در رگرسيون بود. </a:t>
              </a:r>
              <a:endParaRPr lang="fa-IR" sz="2200" i="1" dirty="0">
                <a:solidFill>
                  <a:schemeClr val="accent2"/>
                </a:solidFill>
                <a:cs typeface="Zar" pitchFamily="2" charset="-78"/>
              </a:endParaRPr>
            </a:p>
            <a:p>
              <a:pPr marL="342900" indent="-342900" algn="just" rtl="1">
                <a:lnSpc>
                  <a:spcPct val="130000"/>
                </a:lnSpc>
                <a:buFontTx/>
                <a:buAutoNum type="arabicPeriod"/>
              </a:pPr>
              <a:r>
                <a:rPr lang="ar-SA" sz="2200" i="1" dirty="0">
                  <a:solidFill>
                    <a:schemeClr val="accent2"/>
                  </a:solidFill>
                  <a:cs typeface="Zar" pitchFamily="2" charset="-78"/>
                </a:rPr>
                <a:t>چنانچه اختلافي در نحوه عمل متغير وابسته نسبت به تغيير در متغيرهاي كيفي در گروههاي مختلف</a:t>
              </a:r>
              <a:r>
                <a:rPr lang="fa-IR" sz="2200" i="1" dirty="0">
                  <a:solidFill>
                    <a:schemeClr val="accent2"/>
                  </a:solidFill>
                  <a:cs typeface="Zar" pitchFamily="2" charset="-78"/>
                </a:rPr>
                <a:t> وجود داشته باشد، ا</a:t>
              </a:r>
              <a:r>
                <a:rPr lang="ar-SA" sz="2200" i="1" dirty="0">
                  <a:solidFill>
                    <a:schemeClr val="accent2"/>
                  </a:solidFill>
                  <a:cs typeface="Zar" pitchFamily="2" charset="-78"/>
                </a:rPr>
                <a:t>ي</a:t>
              </a:r>
              <a:r>
                <a:rPr lang="fa-IR" sz="2200" i="1" dirty="0">
                  <a:solidFill>
                    <a:schemeClr val="accent2"/>
                  </a:solidFill>
                  <a:cs typeface="Zar" pitchFamily="2" charset="-78"/>
                </a:rPr>
                <a:t>ن اختلاف</a:t>
              </a:r>
              <a:r>
                <a:rPr lang="ar-SA" sz="2200" i="1" dirty="0">
                  <a:solidFill>
                    <a:schemeClr val="accent2"/>
                  </a:solidFill>
                  <a:cs typeface="Zar" pitchFamily="2" charset="-78"/>
                </a:rPr>
                <a:t> در رگرسيون‌ها با اختلاف در تفاوتهاي ضرايب عرض از مبدأ يا زاويه يا هر دو منعكس مي‌گردد.</a:t>
              </a:r>
              <a:endParaRPr lang="fa-IR" sz="2200" i="1" dirty="0">
                <a:solidFill>
                  <a:schemeClr val="accent2"/>
                </a:solidFill>
                <a:cs typeface="Zar" pitchFamily="2" charset="-78"/>
              </a:endParaRPr>
            </a:p>
            <a:p>
              <a:pPr marL="342900" indent="-342900" algn="just" rtl="1">
                <a:lnSpc>
                  <a:spcPct val="130000"/>
                </a:lnSpc>
                <a:buFontTx/>
                <a:buAutoNum type="arabicPeriod"/>
              </a:pPr>
              <a:r>
                <a:rPr lang="ar-SA" sz="2200" i="1" dirty="0">
                  <a:solidFill>
                    <a:schemeClr val="accent2"/>
                  </a:solidFill>
                  <a:cs typeface="Zar" pitchFamily="2" charset="-78"/>
                </a:rPr>
                <a:t>چنانچه مدل رگرسيون داراي جزء ثابت باشد, در اين صورت تعداد متغيرهاي موهومي بايستي مساوي تعداد گروههاي هر متغير كيفي منهاي يك باشد. </a:t>
              </a:r>
              <a:endParaRPr lang="fa-IR" sz="2200" i="1" dirty="0">
                <a:solidFill>
                  <a:schemeClr val="accent2"/>
                </a:solidFill>
                <a:cs typeface="Zar" pitchFamily="2" charset="-78"/>
              </a:endParaRPr>
            </a:p>
            <a:p>
              <a:pPr marL="342900" indent="-342900" algn="just" rtl="1">
                <a:lnSpc>
                  <a:spcPct val="130000"/>
                </a:lnSpc>
                <a:buFontTx/>
                <a:buAutoNum type="arabicPeriod"/>
              </a:pPr>
              <a:r>
                <a:rPr lang="ar-SA" sz="2200" i="1" dirty="0">
                  <a:solidFill>
                    <a:schemeClr val="accent2"/>
                  </a:solidFill>
                  <a:cs typeface="Zar" pitchFamily="2" charset="-78"/>
                </a:rPr>
                <a:t>ضرايب متغيرهاي موهومي همواره بايد </a:t>
              </a:r>
              <a:r>
                <a:rPr lang="fa-IR" sz="2200" i="1" dirty="0">
                  <a:solidFill>
                    <a:schemeClr val="accent2"/>
                  </a:solidFill>
                  <a:cs typeface="Zar" pitchFamily="2" charset="-78"/>
                </a:rPr>
                <a:t>در</a:t>
              </a:r>
              <a:r>
                <a:rPr lang="ar-SA" sz="2200" i="1" dirty="0">
                  <a:solidFill>
                    <a:schemeClr val="accent2"/>
                  </a:solidFill>
                  <a:cs typeface="Zar" pitchFamily="2" charset="-78"/>
                </a:rPr>
                <a:t> رابطه با گروه پايه تعبير شود. </a:t>
              </a:r>
              <a:endParaRPr lang="fa-IR" sz="2200" i="1" dirty="0">
                <a:solidFill>
                  <a:schemeClr val="accent2"/>
                </a:solidFill>
                <a:cs typeface="Zar" pitchFamily="2" charset="-78"/>
              </a:endParaRPr>
            </a:p>
            <a:p>
              <a:pPr marL="342900" indent="-342900" algn="just" rtl="1">
                <a:lnSpc>
                  <a:spcPct val="130000"/>
                </a:lnSpc>
                <a:buFontTx/>
                <a:buAutoNum type="arabicPeriod"/>
              </a:pPr>
              <a:r>
                <a:rPr lang="ar-SA" sz="2200" i="1" dirty="0">
                  <a:solidFill>
                    <a:schemeClr val="accent2"/>
                  </a:solidFill>
                  <a:cs typeface="Zar" pitchFamily="2" charset="-78"/>
                </a:rPr>
                <a:t>لحاظ نمودن تعداد زياد متغيرهاي موهومي تعداد درجات آزادي را به ميزان قابل توجهي كاهش مي‌دهد. لذا بايد ملحوظ نمودن متغيرهاي موهومي با توجه به تعداد كل مشاهدات صورت گيرد. </a:t>
              </a:r>
              <a:endParaRPr lang="en-US" sz="2200" i="1" dirty="0">
                <a:solidFill>
                  <a:schemeClr val="accent2"/>
                </a:solidFill>
                <a:cs typeface="Zar" pitchFamily="2" charset="-78"/>
              </a:endParaRPr>
            </a:p>
          </p:txBody>
        </p:sp>
      </p:grpSp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2555875" y="360363"/>
            <a:ext cx="3889375" cy="692150"/>
          </a:xfrm>
          <a:prstGeom prst="rect">
            <a:avLst/>
          </a:prstGeom>
          <a:solidFill>
            <a:schemeClr val="bg1"/>
          </a:solidFill>
          <a:ln w="76200">
            <a:solidFill>
              <a:srgbClr val="99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rtl="1"/>
            <a:r>
              <a:rPr lang="ar-SA" sz="2400" i="1">
                <a:solidFill>
                  <a:schemeClr val="accent2"/>
                </a:solidFill>
                <a:cs typeface="Zar" pitchFamily="2" charset="-78"/>
              </a:rPr>
              <a:t>خلاصه و نتيجه‌گيري:</a:t>
            </a:r>
            <a:endParaRPr lang="en-US" sz="2400" i="1">
              <a:solidFill>
                <a:schemeClr val="accent2"/>
              </a:solidFill>
              <a:cs typeface="Zar" pitchFamily="2" charset="-78"/>
            </a:endParaRPr>
          </a:p>
        </p:txBody>
      </p:sp>
      <p:pic>
        <p:nvPicPr>
          <p:cNvPr id="28680" name="Picture 8" descr="j0299125"/>
          <p:cNvPicPr>
            <a:picLocks noChangeAspect="1" noChangeArrowheads="1"/>
          </p:cNvPicPr>
          <p:nvPr/>
        </p:nvPicPr>
        <p:blipFill>
          <a:blip r:embed="rId2" cstate="print">
            <a:lum bright="-12000" contrast="48000"/>
          </a:blip>
          <a:srcRect/>
          <a:stretch>
            <a:fillRect/>
          </a:stretch>
        </p:blipFill>
        <p:spPr bwMode="auto">
          <a:xfrm>
            <a:off x="7308850" y="0"/>
            <a:ext cx="1439863" cy="164306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9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1583</Words>
  <Application>Microsoft Office PowerPoint</Application>
  <PresentationFormat>On-screen Show (4:3)</PresentationFormat>
  <Paragraphs>298</Paragraphs>
  <Slides>38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0" baseType="lpstr"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چند مثال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Monjazeb</dc:creator>
  <cp:lastModifiedBy>Windows User</cp:lastModifiedBy>
  <cp:revision>2</cp:revision>
  <dcterms:created xsi:type="dcterms:W3CDTF">2011-05-15T03:23:05Z</dcterms:created>
  <dcterms:modified xsi:type="dcterms:W3CDTF">2020-05-14T15:21:21Z</dcterms:modified>
</cp:coreProperties>
</file>